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3" r:id="rId1"/>
  </p:sldMasterIdLst>
  <p:notesMasterIdLst>
    <p:notesMasterId r:id="rId51"/>
  </p:notesMasterIdLst>
  <p:handoutMasterIdLst>
    <p:handoutMasterId r:id="rId52"/>
  </p:handoutMasterIdLst>
  <p:sldIdLst>
    <p:sldId id="416" r:id="rId2"/>
    <p:sldId id="439" r:id="rId3"/>
    <p:sldId id="477" r:id="rId4"/>
    <p:sldId id="478" r:id="rId5"/>
    <p:sldId id="479" r:id="rId6"/>
    <p:sldId id="484" r:id="rId7"/>
    <p:sldId id="480" r:id="rId8"/>
    <p:sldId id="485" r:id="rId9"/>
    <p:sldId id="482" r:id="rId10"/>
    <p:sldId id="481" r:id="rId11"/>
    <p:sldId id="486" r:id="rId12"/>
    <p:sldId id="494" r:id="rId13"/>
    <p:sldId id="495" r:id="rId14"/>
    <p:sldId id="496" r:id="rId15"/>
    <p:sldId id="497" r:id="rId16"/>
    <p:sldId id="483" r:id="rId17"/>
    <p:sldId id="487" r:id="rId18"/>
    <p:sldId id="498" r:id="rId19"/>
    <p:sldId id="488" r:id="rId20"/>
    <p:sldId id="489" r:id="rId21"/>
    <p:sldId id="441" r:id="rId22"/>
    <p:sldId id="493" r:id="rId23"/>
    <p:sldId id="490" r:id="rId24"/>
    <p:sldId id="442" r:id="rId25"/>
    <p:sldId id="443" r:id="rId26"/>
    <p:sldId id="491" r:id="rId27"/>
    <p:sldId id="465" r:id="rId28"/>
    <p:sldId id="466" r:id="rId29"/>
    <p:sldId id="440" r:id="rId30"/>
    <p:sldId id="464" r:id="rId31"/>
    <p:sldId id="444" r:id="rId32"/>
    <p:sldId id="445" r:id="rId33"/>
    <p:sldId id="446" r:id="rId34"/>
    <p:sldId id="457" r:id="rId35"/>
    <p:sldId id="458" r:id="rId36"/>
    <p:sldId id="459" r:id="rId37"/>
    <p:sldId id="460" r:id="rId38"/>
    <p:sldId id="447" r:id="rId39"/>
    <p:sldId id="448" r:id="rId40"/>
    <p:sldId id="468" r:id="rId41"/>
    <p:sldId id="469" r:id="rId42"/>
    <p:sldId id="473" r:id="rId43"/>
    <p:sldId id="474" r:id="rId44"/>
    <p:sldId id="470" r:id="rId45"/>
    <p:sldId id="471" r:id="rId46"/>
    <p:sldId id="461" r:id="rId47"/>
    <p:sldId id="462" r:id="rId48"/>
    <p:sldId id="475" r:id="rId49"/>
    <p:sldId id="476" r:id="rId50"/>
  </p:sldIdLst>
  <p:sldSz cx="12192000" cy="6858000"/>
  <p:notesSz cx="6858000" cy="9686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0AC9A"/>
    <a:srgbClr val="6F9F3B"/>
    <a:srgbClr val="9BBB59"/>
    <a:srgbClr val="0066FF"/>
    <a:srgbClr val="008000"/>
    <a:srgbClr val="CC9900"/>
    <a:srgbClr val="339966"/>
    <a:srgbClr val="7CB042"/>
    <a:srgbClr val="FFE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03" autoAdjust="0"/>
    <p:restoredTop sz="94660"/>
  </p:normalViewPr>
  <p:slideViewPr>
    <p:cSldViewPr showGuides="1">
      <p:cViewPr>
        <p:scale>
          <a:sx n="102" d="100"/>
          <a:sy n="102" d="100"/>
        </p:scale>
        <p:origin x="62" y="-370"/>
      </p:cViewPr>
      <p:guideLst>
        <p:guide orient="horz" pos="220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80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24/03/2023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24/03/2023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725488"/>
            <a:ext cx="6457950" cy="363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24/03/2023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24/03/2023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24/03/2023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24/03/2023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24/03/2023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24/03/2023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24/03/2023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24/03/2023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24/03/2023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24/03/2023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24/03/2023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6401" y="1600200"/>
            <a:ext cx="11419417" cy="495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4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8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8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24/03/2023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0686" y="6356351"/>
            <a:ext cx="2844800" cy="365125"/>
          </a:xfrm>
        </p:spPr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24/03/2023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24/03/2023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24/03/2023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24/03/2023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24/03/2023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24/03/2023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91851" y="641713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dirty="0" smtClean="0"/>
              <a:t>Margarida Tomé e Susana Barreiro - 2023</a:t>
            </a:r>
            <a:endParaRPr lang="pt-PT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5" r:id="rId23"/>
    <p:sldLayoutId id="2147483686" r:id="rId24"/>
    <p:sldLayoutId id="2147483662" r:id="rId25"/>
    <p:sldLayoutId id="2147483661" r:id="rId26"/>
    <p:sldLayoutId id="2147483651" r:id="rId27"/>
    <p:sldLayoutId id="2147483652" r:id="rId28"/>
    <p:sldLayoutId id="2147483726" r:id="rId29"/>
    <p:sldLayoutId id="2147483728" r:id="rId3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7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7504" y="2908928"/>
            <a:ext cx="8296688" cy="18722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4400" dirty="0" err="1" smtClean="0"/>
              <a:t>Inventário</a:t>
            </a:r>
            <a:r>
              <a:rPr lang="en-US" sz="4400" dirty="0" smtClean="0"/>
              <a:t> </a:t>
            </a:r>
            <a:r>
              <a:rPr lang="en-US" sz="4400" dirty="0" err="1" smtClean="0"/>
              <a:t>Florestal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err="1" smtClean="0"/>
              <a:t>Variáveis</a:t>
            </a:r>
            <a:r>
              <a:rPr lang="en-US" sz="2800" dirty="0" smtClean="0"/>
              <a:t> da </a:t>
            </a:r>
            <a:r>
              <a:rPr lang="en-US" sz="2800" dirty="0" err="1" smtClean="0"/>
              <a:t>árvore</a:t>
            </a:r>
            <a:r>
              <a:rPr lang="en-US" sz="2800" dirty="0" smtClean="0"/>
              <a:t> e do </a:t>
            </a:r>
            <a:r>
              <a:rPr lang="en-US" sz="2800" dirty="0" err="1" smtClean="0"/>
              <a:t>povoamento</a:t>
            </a:r>
            <a:endParaRPr lang="pt-PT" sz="28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97504" y="4797152"/>
            <a:ext cx="5648672" cy="177504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endParaRPr lang="en-US" sz="9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Margarida </a:t>
            </a:r>
            <a:r>
              <a:rPr lang="en-US" sz="1600" b="1" dirty="0" smtClean="0">
                <a:solidFill>
                  <a:schemeClr val="tx1"/>
                </a:solidFill>
              </a:rPr>
              <a:t>Tomé e Susana Barreiro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Instituto</a:t>
            </a:r>
            <a:r>
              <a:rPr lang="en-US" sz="1600" b="1" dirty="0">
                <a:solidFill>
                  <a:schemeClr val="tx1"/>
                </a:solidFill>
              </a:rPr>
              <a:t> Superior de </a:t>
            </a:r>
            <a:r>
              <a:rPr lang="en-US" sz="1600" b="1" dirty="0" err="1">
                <a:solidFill>
                  <a:schemeClr val="tx1"/>
                </a:solidFill>
              </a:rPr>
              <a:t>Agronomia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Universidade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Lisboa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51" b="20286"/>
          <a:stretch/>
        </p:blipFill>
        <p:spPr>
          <a:xfrm>
            <a:off x="245064" y="188640"/>
            <a:ext cx="1172323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3320" y="1477622"/>
            <a:ext cx="75380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/>
          </a:p>
          <a:p>
            <a:r>
              <a:rPr lang="en-GB" sz="2200" dirty="0"/>
              <a:t>É a </a:t>
            </a:r>
            <a:r>
              <a:rPr lang="en-GB" sz="2200" dirty="0" err="1"/>
              <a:t>linha</a:t>
            </a:r>
            <a:r>
              <a:rPr lang="en-GB" sz="2200" dirty="0"/>
              <a:t> </a:t>
            </a:r>
            <a:r>
              <a:rPr lang="en-GB" sz="2200" dirty="0" err="1"/>
              <a:t>limite</a:t>
            </a:r>
            <a:r>
              <a:rPr lang="en-GB" sz="2200" dirty="0"/>
              <a:t> do </a:t>
            </a:r>
            <a:r>
              <a:rPr lang="en-GB" sz="2200" dirty="0" err="1"/>
              <a:t>perfil</a:t>
            </a:r>
            <a:r>
              <a:rPr lang="en-GB" sz="2200" dirty="0"/>
              <a:t> da </a:t>
            </a:r>
            <a:r>
              <a:rPr lang="en-GB" sz="2200" dirty="0" err="1"/>
              <a:t>árvore</a:t>
            </a:r>
            <a:r>
              <a:rPr lang="en-GB" sz="2200" dirty="0"/>
              <a:t>, </a:t>
            </a:r>
            <a:r>
              <a:rPr lang="en-GB" sz="2200" dirty="0" err="1" smtClean="0"/>
              <a:t>definida</a:t>
            </a:r>
            <a:r>
              <a:rPr lang="en-GB" sz="2200" dirty="0" smtClean="0"/>
              <a:t> </a:t>
            </a:r>
            <a:r>
              <a:rPr lang="en-GB" sz="2200" dirty="0" err="1"/>
              <a:t>pelas</a:t>
            </a:r>
            <a:r>
              <a:rPr lang="en-GB" sz="2200" dirty="0"/>
              <a:t> </a:t>
            </a:r>
            <a:r>
              <a:rPr lang="en-GB" sz="2200" dirty="0" err="1"/>
              <a:t>medições</a:t>
            </a:r>
            <a:r>
              <a:rPr lang="en-GB" sz="2200" dirty="0"/>
              <a:t> </a:t>
            </a:r>
            <a:r>
              <a:rPr lang="en-GB" sz="2200" dirty="0" err="1"/>
              <a:t>conjugadas</a:t>
            </a:r>
            <a:r>
              <a:rPr lang="en-GB" sz="2200" dirty="0"/>
              <a:t> de </a:t>
            </a:r>
            <a:r>
              <a:rPr lang="en-GB" sz="2200" dirty="0" err="1"/>
              <a:t>diâmetros</a:t>
            </a:r>
            <a:r>
              <a:rPr lang="en-GB" sz="2200" dirty="0"/>
              <a:t> e </a:t>
            </a:r>
            <a:r>
              <a:rPr lang="en-GB" sz="2200" dirty="0" err="1"/>
              <a:t>alturas</a:t>
            </a:r>
            <a:r>
              <a:rPr lang="en-GB" sz="2200" dirty="0"/>
              <a:t> </a:t>
            </a:r>
          </a:p>
          <a:p>
            <a:endParaRPr lang="en-US" sz="2400" b="1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2" t="14325" r="36012" b="9990"/>
          <a:stretch/>
        </p:blipFill>
        <p:spPr bwMode="auto">
          <a:xfrm>
            <a:off x="8040216" y="404664"/>
            <a:ext cx="3672408" cy="594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31"/>
          <p:cNvSpPr>
            <a:spLocks noChangeShapeType="1"/>
          </p:cNvSpPr>
          <p:nvPr/>
        </p:nvSpPr>
        <p:spPr bwMode="auto">
          <a:xfrm>
            <a:off x="1073236" y="3299950"/>
            <a:ext cx="4228865" cy="152293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" name="Line 30"/>
          <p:cNvSpPr>
            <a:spLocks noChangeShapeType="1"/>
          </p:cNvSpPr>
          <p:nvPr/>
        </p:nvSpPr>
        <p:spPr bwMode="auto">
          <a:xfrm>
            <a:off x="1086738" y="3147657"/>
            <a:ext cx="3946941" cy="304586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4" name="Line 29"/>
          <p:cNvSpPr>
            <a:spLocks noChangeShapeType="1"/>
          </p:cNvSpPr>
          <p:nvPr/>
        </p:nvSpPr>
        <p:spPr bwMode="auto">
          <a:xfrm>
            <a:off x="1073236" y="3223804"/>
            <a:ext cx="1973470" cy="76147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5" name="AutoShape 21"/>
          <p:cNvSpPr>
            <a:spLocks noChangeArrowheads="1"/>
          </p:cNvSpPr>
          <p:nvPr/>
        </p:nvSpPr>
        <p:spPr bwMode="auto">
          <a:xfrm rot="5400000">
            <a:off x="5659533" y="3119226"/>
            <a:ext cx="95736" cy="695777"/>
          </a:xfrm>
          <a:prstGeom prst="triangle">
            <a:avLst>
              <a:gd name="adj" fmla="val 100000"/>
            </a:avLst>
          </a:prstGeom>
          <a:solidFill>
            <a:srgbClr val="663300"/>
          </a:solidFill>
          <a:ln w="9525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906597" y="3406969"/>
            <a:ext cx="0" cy="504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7" name="Rectangle 16"/>
          <p:cNvSpPr/>
          <p:nvPr/>
        </p:nvSpPr>
        <p:spPr>
          <a:xfrm>
            <a:off x="4183082" y="3298957"/>
            <a:ext cx="7200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Rectangle 23"/>
          <p:cNvSpPr/>
          <p:nvPr/>
        </p:nvSpPr>
        <p:spPr>
          <a:xfrm>
            <a:off x="3102962" y="3226949"/>
            <a:ext cx="7200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Rectangle 24"/>
          <p:cNvSpPr/>
          <p:nvPr/>
        </p:nvSpPr>
        <p:spPr>
          <a:xfrm>
            <a:off x="1878826" y="3154941"/>
            <a:ext cx="72008" cy="252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>
            <a:off x="3138966" y="3452243"/>
            <a:ext cx="0" cy="43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7" name="Line 16"/>
          <p:cNvSpPr>
            <a:spLocks noChangeShapeType="1"/>
          </p:cNvSpPr>
          <p:nvPr/>
        </p:nvSpPr>
        <p:spPr bwMode="auto">
          <a:xfrm>
            <a:off x="4219086" y="3484096"/>
            <a:ext cx="0" cy="43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>
            <a:off x="5326887" y="3514983"/>
            <a:ext cx="0" cy="324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9" name="Rectangle 28"/>
          <p:cNvSpPr/>
          <p:nvPr/>
        </p:nvSpPr>
        <p:spPr>
          <a:xfrm>
            <a:off x="1053797" y="2938917"/>
            <a:ext cx="158750" cy="496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30" name="Group 22"/>
          <p:cNvGrpSpPr>
            <a:grpSpLocks/>
          </p:cNvGrpSpPr>
          <p:nvPr/>
        </p:nvGrpSpPr>
        <p:grpSpPr bwMode="auto">
          <a:xfrm>
            <a:off x="798706" y="3272767"/>
            <a:ext cx="342881" cy="98198"/>
            <a:chOff x="3696" y="2544"/>
            <a:chExt cx="576" cy="576"/>
          </a:xfrm>
        </p:grpSpPr>
        <p:sp>
          <p:nvSpPr>
            <p:cNvPr id="31" name="AutoShape 27"/>
            <p:cNvSpPr>
              <a:spLocks noChangeArrowheads="1"/>
            </p:cNvSpPr>
            <p:nvPr/>
          </p:nvSpPr>
          <p:spPr bwMode="auto">
            <a:xfrm rot="-10707758">
              <a:off x="3741" y="2591"/>
              <a:ext cx="528" cy="480"/>
            </a:xfrm>
            <a:prstGeom prst="flowChartManualOperation">
              <a:avLst/>
            </a:prstGeom>
            <a:solidFill>
              <a:srgbClr val="663300"/>
            </a:solidFill>
            <a:ln w="9525">
              <a:solidFill>
                <a:srgbClr val="66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2" name="Oval 26"/>
            <p:cNvSpPr>
              <a:spLocks noChangeArrowheads="1"/>
            </p:cNvSpPr>
            <p:nvPr/>
          </p:nvSpPr>
          <p:spPr bwMode="auto">
            <a:xfrm>
              <a:off x="3840" y="2544"/>
              <a:ext cx="336" cy="192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3" name="Oval 25"/>
            <p:cNvSpPr>
              <a:spLocks noChangeArrowheads="1"/>
            </p:cNvSpPr>
            <p:nvPr/>
          </p:nvSpPr>
          <p:spPr bwMode="auto">
            <a:xfrm>
              <a:off x="3888" y="2592"/>
              <a:ext cx="240" cy="96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4" name="Oval 24"/>
            <p:cNvSpPr>
              <a:spLocks noChangeArrowheads="1"/>
            </p:cNvSpPr>
            <p:nvPr/>
          </p:nvSpPr>
          <p:spPr bwMode="auto">
            <a:xfrm>
              <a:off x="3984" y="2592"/>
              <a:ext cx="96" cy="48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5" name="Oval 23"/>
            <p:cNvSpPr>
              <a:spLocks noChangeArrowheads="1"/>
            </p:cNvSpPr>
            <p:nvPr/>
          </p:nvSpPr>
          <p:spPr bwMode="auto">
            <a:xfrm>
              <a:off x="3696" y="3024"/>
              <a:ext cx="576" cy="96"/>
            </a:xfrm>
            <a:prstGeom prst="ellipse">
              <a:avLst/>
            </a:pr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</p:grpSp>
      <p:sp>
        <p:nvSpPr>
          <p:cNvPr id="36" name="Line 13"/>
          <p:cNvSpPr>
            <a:spLocks noChangeShapeType="1"/>
          </p:cNvSpPr>
          <p:nvPr/>
        </p:nvSpPr>
        <p:spPr bwMode="auto">
          <a:xfrm>
            <a:off x="1206901" y="3335021"/>
            <a:ext cx="0" cy="540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7" name="TextBox 36"/>
          <p:cNvSpPr txBox="1"/>
          <p:nvPr/>
        </p:nvSpPr>
        <p:spPr>
          <a:xfrm>
            <a:off x="936201" y="3897792"/>
            <a:ext cx="539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23.25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91680" y="3911692"/>
            <a:ext cx="426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21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46680" y="3875021"/>
            <a:ext cx="580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16.25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38930" y="3922798"/>
            <a:ext cx="565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9.25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42625" y="3842154"/>
            <a:ext cx="398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4.6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42" name="AutoShape 10"/>
          <p:cNvSpPr>
            <a:spLocks/>
          </p:cNvSpPr>
          <p:nvPr/>
        </p:nvSpPr>
        <p:spPr bwMode="auto">
          <a:xfrm rot="5700000">
            <a:off x="2473885" y="2566416"/>
            <a:ext cx="139500" cy="1110722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3" name="AutoShape 10"/>
          <p:cNvSpPr>
            <a:spLocks/>
          </p:cNvSpPr>
          <p:nvPr/>
        </p:nvSpPr>
        <p:spPr bwMode="auto">
          <a:xfrm rot="5700000">
            <a:off x="3627673" y="2738842"/>
            <a:ext cx="118928" cy="985274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4" name="AutoShape 10"/>
          <p:cNvSpPr>
            <a:spLocks/>
          </p:cNvSpPr>
          <p:nvPr/>
        </p:nvSpPr>
        <p:spPr bwMode="auto">
          <a:xfrm rot="5700000">
            <a:off x="4742626" y="2808471"/>
            <a:ext cx="89192" cy="1025889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5" name="AutoShape 10"/>
          <p:cNvSpPr>
            <a:spLocks/>
          </p:cNvSpPr>
          <p:nvPr/>
        </p:nvSpPr>
        <p:spPr bwMode="auto">
          <a:xfrm rot="5700000">
            <a:off x="5658035" y="3081454"/>
            <a:ext cx="101914" cy="704156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6" name="AutoShape 10"/>
          <p:cNvSpPr>
            <a:spLocks/>
          </p:cNvSpPr>
          <p:nvPr/>
        </p:nvSpPr>
        <p:spPr bwMode="auto">
          <a:xfrm rot="5700000">
            <a:off x="1523153" y="2735790"/>
            <a:ext cx="75425" cy="631751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7" name="TextBox 46"/>
          <p:cNvSpPr txBox="1"/>
          <p:nvPr/>
        </p:nvSpPr>
        <p:spPr>
          <a:xfrm>
            <a:off x="1374770" y="2780928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1.19</a:t>
            </a:r>
            <a:endParaRPr lang="pt-PT" sz="1200" dirty="0">
              <a:solidFill>
                <a:srgbClr val="00B05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338407" y="2794828"/>
            <a:ext cx="460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2.20</a:t>
            </a:r>
            <a:endParaRPr lang="pt-PT" sz="1200" dirty="0">
              <a:solidFill>
                <a:srgbClr val="00B05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454394" y="2877942"/>
            <a:ext cx="465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2.20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554479" y="3028501"/>
            <a:ext cx="465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2.20</a:t>
            </a:r>
            <a:endParaRPr lang="pt-PT" sz="1200" dirty="0">
              <a:solidFill>
                <a:srgbClr val="00B05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485456" y="3118857"/>
            <a:ext cx="480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1.25</a:t>
            </a:r>
            <a:endParaRPr lang="pt-PT" sz="1200" dirty="0">
              <a:solidFill>
                <a:srgbClr val="00B05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55576" y="293966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rgbClr val="00B050"/>
                </a:solidFill>
              </a:rPr>
              <a:t>0</a:t>
            </a:r>
            <a:r>
              <a:rPr lang="pt-PT" sz="1200" dirty="0" smtClean="0">
                <a:solidFill>
                  <a:srgbClr val="00B050"/>
                </a:solidFill>
              </a:rPr>
              <a:t>.11</a:t>
            </a:r>
            <a:endParaRPr lang="pt-PT" sz="1200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4246800"/>
            <a:ext cx="5962031" cy="22433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17207" y="4337485"/>
            <a:ext cx="11521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Unidades</a:t>
            </a:r>
            <a:r>
              <a:rPr lang="en-US" dirty="0" smtClean="0"/>
              <a:t> </a:t>
            </a:r>
            <a:r>
              <a:rPr lang="en-US" dirty="0" err="1" smtClean="0"/>
              <a:t>absolutas</a:t>
            </a:r>
            <a:endParaRPr lang="en-US" dirty="0" smtClean="0"/>
          </a:p>
          <a:p>
            <a:endParaRPr lang="en-US" dirty="0"/>
          </a:p>
          <a:p>
            <a:pPr algn="ctr"/>
            <a:r>
              <a:rPr lang="en-US" dirty="0" smtClean="0"/>
              <a:t>h</a:t>
            </a:r>
          </a:p>
          <a:p>
            <a:pPr algn="ctr"/>
            <a:r>
              <a:rPr lang="en-US" dirty="0"/>
              <a:t>d</a:t>
            </a:r>
          </a:p>
        </p:txBody>
      </p: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479376" y="954019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 err="1" smtClean="0"/>
              <a:t>Perfil</a:t>
            </a:r>
            <a:r>
              <a:rPr lang="en-US" sz="2000" dirty="0" smtClean="0"/>
              <a:t> do </a:t>
            </a:r>
            <a:r>
              <a:rPr lang="en-US" sz="2000" dirty="0" err="1" smtClean="0"/>
              <a:t>tronco</a:t>
            </a:r>
            <a:endParaRPr lang="en-US" sz="2000" dirty="0"/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dirty="0" smtClean="0"/>
              <a:t>Forma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6083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2" t="14325" r="36012" b="9990"/>
          <a:stretch/>
        </p:blipFill>
        <p:spPr bwMode="auto">
          <a:xfrm>
            <a:off x="8040216" y="404664"/>
            <a:ext cx="3672408" cy="594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31"/>
          <p:cNvSpPr>
            <a:spLocks noChangeShapeType="1"/>
          </p:cNvSpPr>
          <p:nvPr/>
        </p:nvSpPr>
        <p:spPr bwMode="auto">
          <a:xfrm>
            <a:off x="1073236" y="3299950"/>
            <a:ext cx="4228865" cy="152293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" name="Line 30"/>
          <p:cNvSpPr>
            <a:spLocks noChangeShapeType="1"/>
          </p:cNvSpPr>
          <p:nvPr/>
        </p:nvSpPr>
        <p:spPr bwMode="auto">
          <a:xfrm>
            <a:off x="1086738" y="3147657"/>
            <a:ext cx="3946941" cy="304586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4" name="Line 29"/>
          <p:cNvSpPr>
            <a:spLocks noChangeShapeType="1"/>
          </p:cNvSpPr>
          <p:nvPr/>
        </p:nvSpPr>
        <p:spPr bwMode="auto">
          <a:xfrm>
            <a:off x="1073236" y="3223804"/>
            <a:ext cx="1973470" cy="76147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5" name="AutoShape 21"/>
          <p:cNvSpPr>
            <a:spLocks noChangeArrowheads="1"/>
          </p:cNvSpPr>
          <p:nvPr/>
        </p:nvSpPr>
        <p:spPr bwMode="auto">
          <a:xfrm rot="5400000">
            <a:off x="5659533" y="3119226"/>
            <a:ext cx="95736" cy="695777"/>
          </a:xfrm>
          <a:prstGeom prst="triangle">
            <a:avLst>
              <a:gd name="adj" fmla="val 100000"/>
            </a:avLst>
          </a:prstGeom>
          <a:solidFill>
            <a:srgbClr val="663300"/>
          </a:solidFill>
          <a:ln w="9525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906597" y="3406969"/>
            <a:ext cx="0" cy="504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7" name="Rectangle 16"/>
          <p:cNvSpPr/>
          <p:nvPr/>
        </p:nvSpPr>
        <p:spPr>
          <a:xfrm>
            <a:off x="4183082" y="3298957"/>
            <a:ext cx="7200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Rectangle 23"/>
          <p:cNvSpPr/>
          <p:nvPr/>
        </p:nvSpPr>
        <p:spPr>
          <a:xfrm>
            <a:off x="3102962" y="3226949"/>
            <a:ext cx="7200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Rectangle 24"/>
          <p:cNvSpPr/>
          <p:nvPr/>
        </p:nvSpPr>
        <p:spPr>
          <a:xfrm>
            <a:off x="1878826" y="3154941"/>
            <a:ext cx="72008" cy="252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>
            <a:off x="3138966" y="3452243"/>
            <a:ext cx="0" cy="43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7" name="Line 16"/>
          <p:cNvSpPr>
            <a:spLocks noChangeShapeType="1"/>
          </p:cNvSpPr>
          <p:nvPr/>
        </p:nvSpPr>
        <p:spPr bwMode="auto">
          <a:xfrm>
            <a:off x="4219086" y="3484096"/>
            <a:ext cx="0" cy="43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>
            <a:off x="5326887" y="3514983"/>
            <a:ext cx="0" cy="324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9" name="Rectangle 28"/>
          <p:cNvSpPr/>
          <p:nvPr/>
        </p:nvSpPr>
        <p:spPr>
          <a:xfrm>
            <a:off x="1053797" y="2938917"/>
            <a:ext cx="158750" cy="496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30" name="Group 22"/>
          <p:cNvGrpSpPr>
            <a:grpSpLocks/>
          </p:cNvGrpSpPr>
          <p:nvPr/>
        </p:nvGrpSpPr>
        <p:grpSpPr bwMode="auto">
          <a:xfrm>
            <a:off x="798706" y="3272767"/>
            <a:ext cx="342881" cy="98198"/>
            <a:chOff x="3696" y="2544"/>
            <a:chExt cx="576" cy="576"/>
          </a:xfrm>
        </p:grpSpPr>
        <p:sp>
          <p:nvSpPr>
            <p:cNvPr id="31" name="AutoShape 27"/>
            <p:cNvSpPr>
              <a:spLocks noChangeArrowheads="1"/>
            </p:cNvSpPr>
            <p:nvPr/>
          </p:nvSpPr>
          <p:spPr bwMode="auto">
            <a:xfrm rot="-10707758">
              <a:off x="3741" y="2591"/>
              <a:ext cx="528" cy="480"/>
            </a:xfrm>
            <a:prstGeom prst="flowChartManualOperation">
              <a:avLst/>
            </a:prstGeom>
            <a:solidFill>
              <a:srgbClr val="663300"/>
            </a:solidFill>
            <a:ln w="9525">
              <a:solidFill>
                <a:srgbClr val="66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2" name="Oval 26"/>
            <p:cNvSpPr>
              <a:spLocks noChangeArrowheads="1"/>
            </p:cNvSpPr>
            <p:nvPr/>
          </p:nvSpPr>
          <p:spPr bwMode="auto">
            <a:xfrm>
              <a:off x="3840" y="2544"/>
              <a:ext cx="336" cy="192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3" name="Oval 25"/>
            <p:cNvSpPr>
              <a:spLocks noChangeArrowheads="1"/>
            </p:cNvSpPr>
            <p:nvPr/>
          </p:nvSpPr>
          <p:spPr bwMode="auto">
            <a:xfrm>
              <a:off x="3888" y="2592"/>
              <a:ext cx="240" cy="96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4" name="Oval 24"/>
            <p:cNvSpPr>
              <a:spLocks noChangeArrowheads="1"/>
            </p:cNvSpPr>
            <p:nvPr/>
          </p:nvSpPr>
          <p:spPr bwMode="auto">
            <a:xfrm>
              <a:off x="3984" y="2592"/>
              <a:ext cx="96" cy="48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5" name="Oval 23"/>
            <p:cNvSpPr>
              <a:spLocks noChangeArrowheads="1"/>
            </p:cNvSpPr>
            <p:nvPr/>
          </p:nvSpPr>
          <p:spPr bwMode="auto">
            <a:xfrm>
              <a:off x="3696" y="3024"/>
              <a:ext cx="576" cy="96"/>
            </a:xfrm>
            <a:prstGeom prst="ellipse">
              <a:avLst/>
            </a:pr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</p:grpSp>
      <p:sp>
        <p:nvSpPr>
          <p:cNvPr id="36" name="Line 13"/>
          <p:cNvSpPr>
            <a:spLocks noChangeShapeType="1"/>
          </p:cNvSpPr>
          <p:nvPr/>
        </p:nvSpPr>
        <p:spPr bwMode="auto">
          <a:xfrm>
            <a:off x="1206901" y="3335021"/>
            <a:ext cx="0" cy="540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7" name="TextBox 36"/>
          <p:cNvSpPr txBox="1"/>
          <p:nvPr/>
        </p:nvSpPr>
        <p:spPr>
          <a:xfrm>
            <a:off x="936201" y="3897792"/>
            <a:ext cx="539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23.25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91680" y="3911692"/>
            <a:ext cx="426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21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46680" y="3875021"/>
            <a:ext cx="580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16.25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38930" y="3922798"/>
            <a:ext cx="565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9.25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42625" y="3842154"/>
            <a:ext cx="398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4.6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42" name="AutoShape 10"/>
          <p:cNvSpPr>
            <a:spLocks/>
          </p:cNvSpPr>
          <p:nvPr/>
        </p:nvSpPr>
        <p:spPr bwMode="auto">
          <a:xfrm rot="5700000">
            <a:off x="2473885" y="2566416"/>
            <a:ext cx="139500" cy="1110722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3" name="AutoShape 10"/>
          <p:cNvSpPr>
            <a:spLocks/>
          </p:cNvSpPr>
          <p:nvPr/>
        </p:nvSpPr>
        <p:spPr bwMode="auto">
          <a:xfrm rot="5700000">
            <a:off x="3627673" y="2738842"/>
            <a:ext cx="118928" cy="985274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4" name="AutoShape 10"/>
          <p:cNvSpPr>
            <a:spLocks/>
          </p:cNvSpPr>
          <p:nvPr/>
        </p:nvSpPr>
        <p:spPr bwMode="auto">
          <a:xfrm rot="5700000">
            <a:off x="4742626" y="2808471"/>
            <a:ext cx="89192" cy="1025889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5" name="AutoShape 10"/>
          <p:cNvSpPr>
            <a:spLocks/>
          </p:cNvSpPr>
          <p:nvPr/>
        </p:nvSpPr>
        <p:spPr bwMode="auto">
          <a:xfrm rot="5700000">
            <a:off x="5658035" y="3081454"/>
            <a:ext cx="101914" cy="704156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6" name="AutoShape 10"/>
          <p:cNvSpPr>
            <a:spLocks/>
          </p:cNvSpPr>
          <p:nvPr/>
        </p:nvSpPr>
        <p:spPr bwMode="auto">
          <a:xfrm rot="5700000">
            <a:off x="1523153" y="2735790"/>
            <a:ext cx="75425" cy="631751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7" name="TextBox 46"/>
          <p:cNvSpPr txBox="1"/>
          <p:nvPr/>
        </p:nvSpPr>
        <p:spPr>
          <a:xfrm>
            <a:off x="1374770" y="2780928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1.19</a:t>
            </a:r>
            <a:endParaRPr lang="pt-PT" sz="1200" dirty="0">
              <a:solidFill>
                <a:srgbClr val="00B05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338407" y="2794828"/>
            <a:ext cx="460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2.20</a:t>
            </a:r>
            <a:endParaRPr lang="pt-PT" sz="1200" dirty="0">
              <a:solidFill>
                <a:srgbClr val="00B05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454394" y="2877942"/>
            <a:ext cx="465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2.20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554479" y="3028501"/>
            <a:ext cx="465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2.20</a:t>
            </a:r>
            <a:endParaRPr lang="pt-PT" sz="1200" dirty="0">
              <a:solidFill>
                <a:srgbClr val="00B05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485456" y="3118857"/>
            <a:ext cx="480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1.25</a:t>
            </a:r>
            <a:endParaRPr lang="pt-PT" sz="1200" dirty="0">
              <a:solidFill>
                <a:srgbClr val="00B05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55576" y="293966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rgbClr val="00B050"/>
                </a:solidFill>
              </a:rPr>
              <a:t>0</a:t>
            </a:r>
            <a:r>
              <a:rPr lang="pt-PT" sz="1200" dirty="0" smtClean="0">
                <a:solidFill>
                  <a:srgbClr val="00B050"/>
                </a:solidFill>
              </a:rPr>
              <a:t>.11</a:t>
            </a:r>
            <a:endParaRPr lang="pt-PT" sz="1200" dirty="0">
              <a:solidFill>
                <a:srgbClr val="00B05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717207" y="4337485"/>
            <a:ext cx="11521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Unidades</a:t>
            </a:r>
            <a:r>
              <a:rPr lang="en-US" dirty="0" smtClean="0"/>
              <a:t> </a:t>
            </a:r>
            <a:r>
              <a:rPr lang="en-US" dirty="0" err="1" smtClean="0"/>
              <a:t>relativas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h/</a:t>
            </a:r>
            <a:r>
              <a:rPr lang="en-US" dirty="0" err="1" smtClean="0"/>
              <a:t>htotal</a:t>
            </a:r>
            <a:endParaRPr lang="en-US" dirty="0" smtClean="0"/>
          </a:p>
          <a:p>
            <a:r>
              <a:rPr lang="en-US" dirty="0" smtClean="0"/>
              <a:t>d/</a:t>
            </a:r>
            <a:r>
              <a:rPr lang="en-US" dirty="0" err="1" smtClean="0"/>
              <a:t>htotal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91" y="4250601"/>
            <a:ext cx="5961600" cy="224316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503320" y="1477622"/>
            <a:ext cx="75380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/>
          </a:p>
          <a:p>
            <a:r>
              <a:rPr lang="en-GB" sz="2200" dirty="0"/>
              <a:t>É a </a:t>
            </a:r>
            <a:r>
              <a:rPr lang="en-GB" sz="2200" dirty="0" err="1"/>
              <a:t>linha</a:t>
            </a:r>
            <a:r>
              <a:rPr lang="en-GB" sz="2200" dirty="0"/>
              <a:t> </a:t>
            </a:r>
            <a:r>
              <a:rPr lang="en-GB" sz="2200" dirty="0" err="1"/>
              <a:t>limite</a:t>
            </a:r>
            <a:r>
              <a:rPr lang="en-GB" sz="2200" dirty="0"/>
              <a:t> do </a:t>
            </a:r>
            <a:r>
              <a:rPr lang="en-GB" sz="2200" dirty="0" err="1"/>
              <a:t>perfil</a:t>
            </a:r>
            <a:r>
              <a:rPr lang="en-GB" sz="2200" dirty="0"/>
              <a:t> da </a:t>
            </a:r>
            <a:r>
              <a:rPr lang="en-GB" sz="2200" dirty="0" err="1"/>
              <a:t>árvore</a:t>
            </a:r>
            <a:r>
              <a:rPr lang="en-GB" sz="2200" dirty="0"/>
              <a:t>, </a:t>
            </a:r>
            <a:r>
              <a:rPr lang="en-GB" sz="2200" dirty="0" err="1" smtClean="0"/>
              <a:t>definida</a:t>
            </a:r>
            <a:r>
              <a:rPr lang="en-GB" sz="2200" dirty="0" smtClean="0"/>
              <a:t> </a:t>
            </a:r>
            <a:r>
              <a:rPr lang="en-GB" sz="2200" dirty="0" err="1"/>
              <a:t>pelas</a:t>
            </a:r>
            <a:r>
              <a:rPr lang="en-GB" sz="2200" dirty="0"/>
              <a:t> </a:t>
            </a:r>
            <a:r>
              <a:rPr lang="en-GB" sz="2200" dirty="0" err="1"/>
              <a:t>medições</a:t>
            </a:r>
            <a:r>
              <a:rPr lang="en-GB" sz="2200" dirty="0"/>
              <a:t> </a:t>
            </a:r>
            <a:r>
              <a:rPr lang="en-GB" sz="2200" dirty="0" err="1"/>
              <a:t>conjugadas</a:t>
            </a:r>
            <a:r>
              <a:rPr lang="en-GB" sz="2200" dirty="0"/>
              <a:t> de </a:t>
            </a:r>
            <a:r>
              <a:rPr lang="en-GB" sz="2200" dirty="0" err="1"/>
              <a:t>diâmetros</a:t>
            </a:r>
            <a:r>
              <a:rPr lang="en-GB" sz="2200" dirty="0"/>
              <a:t> e </a:t>
            </a:r>
            <a:r>
              <a:rPr lang="en-GB" sz="2200" dirty="0" err="1"/>
              <a:t>alturas</a:t>
            </a:r>
            <a:r>
              <a:rPr lang="en-GB" sz="2200" dirty="0"/>
              <a:t> </a:t>
            </a:r>
          </a:p>
          <a:p>
            <a:endParaRPr lang="en-US" sz="2400" b="1" dirty="0"/>
          </a:p>
        </p:txBody>
      </p:sp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479376" y="954019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 err="1" smtClean="0"/>
              <a:t>Perfil</a:t>
            </a:r>
            <a:r>
              <a:rPr lang="en-US" sz="2000" dirty="0" smtClean="0"/>
              <a:t> do </a:t>
            </a:r>
            <a:r>
              <a:rPr lang="en-US" sz="2000" dirty="0" err="1" smtClean="0"/>
              <a:t>tronco</a:t>
            </a:r>
            <a:endParaRPr lang="en-US" sz="2000" dirty="0"/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dirty="0" smtClean="0"/>
              <a:t>Forma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4660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07526" y="1340768"/>
            <a:ext cx="602052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pt-PT" sz="2000" dirty="0" smtClean="0"/>
              <a:t>Árvores com dominância apical</a:t>
            </a:r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/>
            <a:r>
              <a:rPr lang="pt-PT" sz="2000" dirty="0" smtClean="0"/>
              <a:t>Volume da árvore = volume do tronco</a:t>
            </a:r>
            <a:endParaRPr lang="pt-PT" sz="2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dirty="0" smtClean="0"/>
              <a:t>Volume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4"/>
          <a:stretch/>
        </p:blipFill>
        <p:spPr>
          <a:xfrm>
            <a:off x="507526" y="2079391"/>
            <a:ext cx="11277105" cy="353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9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07526" y="1340768"/>
            <a:ext cx="1168447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pt-PT" sz="2000" dirty="0" smtClean="0"/>
              <a:t>Árvores com copas e ramos bastante desenvolvidos</a:t>
            </a:r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/>
            <a:r>
              <a:rPr lang="pt-PT" sz="2000" dirty="0" smtClean="0"/>
              <a:t>Volume da árvore = volume do fuste (volume do tronco até à bifurcação) + volume das pernadas e das braças</a:t>
            </a:r>
            <a:endParaRPr lang="pt-PT" sz="2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dirty="0" smtClean="0"/>
              <a:t>Volume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26" y="2079392"/>
            <a:ext cx="11277105" cy="352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3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9207" y="1203778"/>
            <a:ext cx="443634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pt-PT" sz="2200" dirty="0" smtClean="0"/>
              <a:t>Volume total:</a:t>
            </a:r>
          </a:p>
          <a:p>
            <a:pPr marL="8001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200" dirty="0" smtClean="0"/>
              <a:t>com cepo e com casca</a:t>
            </a:r>
          </a:p>
          <a:p>
            <a:pPr marL="8001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200" dirty="0" smtClean="0"/>
              <a:t>com </a:t>
            </a:r>
            <a:r>
              <a:rPr lang="pt-PT" sz="2200" dirty="0"/>
              <a:t>cepo e </a:t>
            </a:r>
            <a:r>
              <a:rPr lang="pt-PT" sz="2200" dirty="0" smtClean="0"/>
              <a:t>sem casca</a:t>
            </a:r>
          </a:p>
          <a:p>
            <a:pPr marL="8001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200" dirty="0" smtClean="0"/>
              <a:t>sem </a:t>
            </a:r>
            <a:r>
              <a:rPr lang="pt-PT" sz="2200" dirty="0"/>
              <a:t>cepo e com casca</a:t>
            </a:r>
          </a:p>
          <a:p>
            <a:pPr marL="8001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200" dirty="0" smtClean="0"/>
              <a:t>sem cepo </a:t>
            </a:r>
            <a:r>
              <a:rPr lang="pt-PT" sz="2200" dirty="0"/>
              <a:t>e sem </a:t>
            </a:r>
            <a:r>
              <a:rPr lang="pt-PT" sz="2200" dirty="0" smtClean="0"/>
              <a:t>casca</a:t>
            </a:r>
            <a:endParaRPr lang="pt-PT" sz="2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dirty="0" smtClean="0"/>
              <a:t>Volume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4431178" y="1911284"/>
            <a:ext cx="298833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pt-PT" sz="2200" dirty="0" smtClean="0"/>
              <a:t>Volume por categorias de aproveitamento</a:t>
            </a:r>
          </a:p>
          <a:p>
            <a:pPr marL="0" lvl="1"/>
            <a:endParaRPr lang="pt-PT" sz="800" dirty="0"/>
          </a:p>
          <a:p>
            <a:pPr marL="0" lvl="1"/>
            <a:r>
              <a:rPr lang="pt-PT" sz="2200" dirty="0" smtClean="0"/>
              <a:t>(definidas pelos diâmetros e/ou comprimento dos toros)</a:t>
            </a:r>
            <a:endParaRPr lang="pt-PT" sz="2000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/>
          <a:srcRect l="37854" t="15834" r="20849" b="16508"/>
          <a:stretch/>
        </p:blipFill>
        <p:spPr>
          <a:xfrm>
            <a:off x="7763922" y="346708"/>
            <a:ext cx="4038040" cy="37213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922" y="4200668"/>
            <a:ext cx="4038040" cy="26920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3392" y="4293096"/>
            <a:ext cx="699618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Volume aparente </a:t>
            </a:r>
            <a:r>
              <a:rPr lang="pt-PT" sz="2200" dirty="0" smtClean="0"/>
              <a:t>de uma pilha de madeira com:</a:t>
            </a:r>
          </a:p>
          <a:p>
            <a:pPr marL="0" lvl="1"/>
            <a:endParaRPr lang="pt-PT" sz="800" dirty="0"/>
          </a:p>
          <a:p>
            <a:pPr marL="0" lvl="1" algn="ctr"/>
            <a:r>
              <a:rPr lang="pt-PT" sz="2200" dirty="0" smtClean="0"/>
              <a:t> 1m de largura x 1m de altura x 1m de profundidade</a:t>
            </a:r>
          </a:p>
          <a:p>
            <a:pPr marL="0" lvl="1" algn="ctr"/>
            <a:r>
              <a:rPr lang="pt-PT" sz="2200" dirty="0" smtClean="0"/>
              <a:t>(m</a:t>
            </a:r>
            <a:r>
              <a:rPr lang="pt-PT" sz="2200" baseline="30000" dirty="0" smtClean="0"/>
              <a:t>3</a:t>
            </a:r>
            <a:r>
              <a:rPr lang="pt-PT" sz="2200" dirty="0" smtClean="0"/>
              <a:t> estéreo)</a:t>
            </a:r>
          </a:p>
          <a:p>
            <a:pPr marL="0" lvl="1"/>
            <a:endParaRPr lang="pt-PT" sz="800" dirty="0"/>
          </a:p>
          <a:p>
            <a:pPr marL="0" lvl="1"/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Volume real </a:t>
            </a:r>
            <a:r>
              <a:rPr lang="pt-PT" sz="2200" dirty="0" smtClean="0"/>
              <a:t>= </a:t>
            </a:r>
            <a:r>
              <a:rPr lang="pt-PT" sz="2200" dirty="0"/>
              <a:t>Volume aparente </a:t>
            </a:r>
            <a:r>
              <a:rPr lang="pt-PT" sz="2200" dirty="0" smtClean="0"/>
              <a:t>x </a:t>
            </a:r>
            <a:r>
              <a:rPr lang="pt-PT" sz="2200" dirty="0" err="1" smtClean="0"/>
              <a:t>coef</a:t>
            </a:r>
            <a:r>
              <a:rPr lang="pt-PT" sz="2200" dirty="0" smtClean="0"/>
              <a:t>. de empilhamento</a:t>
            </a:r>
          </a:p>
          <a:p>
            <a:pPr marL="0" lvl="1" algn="ctr"/>
            <a:r>
              <a:rPr lang="pt-PT" sz="2200" dirty="0" smtClean="0"/>
              <a:t>(</a:t>
            </a:r>
            <a:r>
              <a:rPr lang="pt-PT" sz="2200" dirty="0"/>
              <a:t>m</a:t>
            </a:r>
            <a:r>
              <a:rPr lang="pt-PT" sz="2200" baseline="30000" dirty="0"/>
              <a:t>3</a:t>
            </a:r>
            <a:r>
              <a:rPr lang="pt-PT" sz="2200" dirty="0"/>
              <a:t> </a:t>
            </a:r>
            <a:r>
              <a:rPr lang="pt-PT" sz="2200" dirty="0" smtClean="0"/>
              <a:t>solido)</a:t>
            </a:r>
          </a:p>
          <a:p>
            <a:pPr marL="0" lvl="1"/>
            <a:endParaRPr lang="pt-PT" sz="800" dirty="0"/>
          </a:p>
        </p:txBody>
      </p:sp>
    </p:spTree>
    <p:extLst>
      <p:ext uri="{BB962C8B-B14F-4D97-AF65-F5344CB8AC3E}">
        <p14:creationId xmlns:p14="http://schemas.microsoft.com/office/powerpoint/2010/main" val="343416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dirty="0" smtClean="0"/>
              <a:t>Volume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520568" y="1626610"/>
            <a:ext cx="10918517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b="1" dirty="0" smtClean="0"/>
              <a:t>Métodos diretos</a:t>
            </a:r>
          </a:p>
          <a:p>
            <a:endParaRPr lang="pt-PT" sz="800" dirty="0"/>
          </a:p>
          <a:p>
            <a:pPr lvl="1"/>
            <a:r>
              <a:rPr lang="pt-PT" sz="2200" dirty="0" smtClean="0"/>
              <a:t>Imersão da árvore abatida numa tina e medição do volume de água deslocado</a:t>
            </a:r>
          </a:p>
          <a:p>
            <a:pPr lvl="1"/>
            <a:endParaRPr lang="pt-PT" sz="800" dirty="0"/>
          </a:p>
          <a:p>
            <a:r>
              <a:rPr lang="pt-PT" sz="2200" b="1" dirty="0" smtClean="0"/>
              <a:t>Métodos indiretos</a:t>
            </a:r>
          </a:p>
          <a:p>
            <a:endParaRPr lang="pt-PT" sz="800" dirty="0" smtClean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PT" sz="2200" dirty="0" smtClean="0"/>
              <a:t>Cubagem rigorosa (abate, “toragem” e cubagem de cada toro)</a:t>
            </a:r>
          </a:p>
          <a:p>
            <a:pPr lvl="1"/>
            <a:endParaRPr lang="pt-PT" sz="800" dirty="0" smtClean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PT" dirty="0" smtClean="0"/>
              <a:t>Método baseado na fórmula de </a:t>
            </a:r>
            <a:r>
              <a:rPr lang="pt-PT" dirty="0" err="1" smtClean="0"/>
              <a:t>Smalian</a:t>
            </a:r>
            <a:endParaRPr lang="pt-PT" dirty="0" smtClean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PT" dirty="0" smtClean="0"/>
              <a:t>Método de </a:t>
            </a:r>
            <a:r>
              <a:rPr lang="pt-PT" dirty="0" err="1" smtClean="0"/>
              <a:t>Hohenadl</a:t>
            </a:r>
            <a:r>
              <a:rPr lang="pt-PT" dirty="0" smtClean="0"/>
              <a:t> - </a:t>
            </a:r>
            <a:r>
              <a:rPr lang="pt-PT" dirty="0"/>
              <a:t>fórmula de </a:t>
            </a:r>
            <a:r>
              <a:rPr lang="pt-PT" dirty="0" err="1" smtClean="0"/>
              <a:t>Huber</a:t>
            </a:r>
            <a:endParaRPr lang="pt-PT" dirty="0" smtClean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pt-PT" sz="8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PT" sz="2200" dirty="0" smtClean="0"/>
              <a:t>Método expeditos</a:t>
            </a:r>
          </a:p>
          <a:p>
            <a:pPr lvl="1"/>
            <a:endParaRPr lang="pt-PT" sz="8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PT" dirty="0" smtClean="0"/>
              <a:t> Método da Altura Formal - </a:t>
            </a:r>
            <a:r>
              <a:rPr lang="pt-PT" dirty="0"/>
              <a:t>fórmula de </a:t>
            </a:r>
            <a:r>
              <a:rPr lang="pt-PT" dirty="0" err="1" smtClean="0"/>
              <a:t>Pressler</a:t>
            </a:r>
            <a:endParaRPr lang="pt-PT" dirty="0" smtClean="0"/>
          </a:p>
          <a:p>
            <a:pPr lvl="2"/>
            <a:endParaRPr lang="pt-PT" sz="800" dirty="0" smtClean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PT" sz="2200" dirty="0" smtClean="0"/>
              <a:t>Estimação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pt-PT" sz="8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PT" dirty="0"/>
              <a:t>Equações de volume total (EVT)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PT" dirty="0" smtClean="0"/>
              <a:t>Equações </a:t>
            </a:r>
            <a:r>
              <a:rPr lang="pt-PT" dirty="0"/>
              <a:t>de volume percentual (EVP)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PT" dirty="0" smtClean="0"/>
              <a:t>Equações </a:t>
            </a:r>
            <a:r>
              <a:rPr lang="pt-PT" dirty="0"/>
              <a:t>de perfil do tronco (EPT)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pt-PT" sz="22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79376" y="954019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 err="1" smtClean="0"/>
              <a:t>Cubagem</a:t>
            </a:r>
            <a:r>
              <a:rPr lang="en-US" sz="2000" dirty="0" smtClean="0"/>
              <a:t> de </a:t>
            </a:r>
            <a:r>
              <a:rPr lang="en-US" sz="2000" dirty="0" err="1" smtClean="0"/>
              <a:t>uma</a:t>
            </a:r>
            <a:r>
              <a:rPr lang="en-US" sz="2000" dirty="0" smtClean="0"/>
              <a:t> </a:t>
            </a:r>
            <a:r>
              <a:rPr lang="en-US" sz="2000" dirty="0" err="1" smtClean="0"/>
              <a:t>árvore</a:t>
            </a:r>
            <a:endParaRPr lang="en-US" sz="20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79376" y="3645024"/>
            <a:ext cx="100811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6871" y="5169240"/>
            <a:ext cx="432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20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2189899"/>
            <a:ext cx="8640960" cy="23691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6153" y="1557203"/>
            <a:ext cx="109185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dirty="0"/>
              <a:t>Embora o tronco da árvore se assemelhe a um </a:t>
            </a:r>
            <a:r>
              <a:rPr lang="pt-PT" sz="2200" dirty="0" err="1"/>
              <a:t>parabolóide</a:t>
            </a:r>
            <a:r>
              <a:rPr lang="pt-PT" sz="2200" dirty="0"/>
              <a:t>, na verdade</a:t>
            </a:r>
            <a:r>
              <a:rPr lang="pt-PT" sz="2200" dirty="0" smtClean="0"/>
              <a:t>:</a:t>
            </a:r>
            <a:endParaRPr lang="pt-PT" sz="2200" dirty="0"/>
          </a:p>
        </p:txBody>
      </p:sp>
      <p:sp>
        <p:nvSpPr>
          <p:cNvPr id="6" name="Rectangle 5"/>
          <p:cNvSpPr/>
          <p:nvPr/>
        </p:nvSpPr>
        <p:spPr>
          <a:xfrm>
            <a:off x="479376" y="5466215"/>
            <a:ext cx="15715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lvl="1" algn="ctr"/>
            <a:r>
              <a:rPr lang="pt-PT" sz="2000" dirty="0" smtClean="0"/>
              <a:t>E a base do tronco a um </a:t>
            </a:r>
            <a:r>
              <a:rPr lang="pt-PT" sz="2000" b="1" dirty="0" err="1" smtClean="0">
                <a:solidFill>
                  <a:srgbClr val="008000"/>
                </a:solidFill>
              </a:rPr>
              <a:t>neilóide</a:t>
            </a:r>
            <a:endParaRPr lang="pt-PT" sz="2000" b="1" dirty="0">
              <a:solidFill>
                <a:srgbClr val="008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99620" y="5466215"/>
            <a:ext cx="37927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pt-PT" sz="2000" dirty="0" smtClean="0"/>
              <a:t>a </a:t>
            </a:r>
            <a:r>
              <a:rPr lang="pt-PT" sz="2000" dirty="0"/>
              <a:t>parte do meio a um </a:t>
            </a:r>
            <a:r>
              <a:rPr lang="pt-PT" sz="2000" b="1" dirty="0" err="1">
                <a:solidFill>
                  <a:srgbClr val="008000"/>
                </a:solidFill>
              </a:rPr>
              <a:t>parabolóide</a:t>
            </a:r>
            <a:endParaRPr lang="pt-PT" sz="2000" b="1" dirty="0">
              <a:solidFill>
                <a:srgbClr val="008000"/>
              </a:solidFill>
            </a:endParaRPr>
          </a:p>
          <a:p>
            <a:pPr marL="0" lvl="2" algn="ctr"/>
            <a:r>
              <a:rPr lang="pt-PT" sz="2000" dirty="0"/>
              <a:t>(ou melhor, a um conjunto de </a:t>
            </a:r>
            <a:r>
              <a:rPr lang="pt-PT" sz="2000" dirty="0" err="1"/>
              <a:t>parabolóides</a:t>
            </a:r>
            <a:r>
              <a:rPr lang="pt-PT" sz="2000" dirty="0" smtClean="0"/>
              <a:t>)</a:t>
            </a:r>
            <a:endParaRPr lang="pt-PT" sz="2000" dirty="0"/>
          </a:p>
        </p:txBody>
      </p:sp>
      <p:sp>
        <p:nvSpPr>
          <p:cNvPr id="8" name="Rectangle 7"/>
          <p:cNvSpPr/>
          <p:nvPr/>
        </p:nvSpPr>
        <p:spPr>
          <a:xfrm>
            <a:off x="9912424" y="5301208"/>
            <a:ext cx="19442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lvl="1" algn="ctr"/>
            <a:r>
              <a:rPr lang="pt-PT" sz="2000" dirty="0"/>
              <a:t>a bicada assemelha-se a um </a:t>
            </a:r>
            <a:r>
              <a:rPr lang="pt-PT" sz="2000" b="1" dirty="0" smtClean="0">
                <a:solidFill>
                  <a:srgbClr val="008000"/>
                </a:solidFill>
              </a:rPr>
              <a:t>cone</a:t>
            </a:r>
            <a:endParaRPr lang="pt-PT" sz="2000" b="1" dirty="0">
              <a:solidFill>
                <a:srgbClr val="008000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79376" y="954019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 err="1" smtClean="0"/>
              <a:t>Cubagem</a:t>
            </a:r>
            <a:r>
              <a:rPr lang="en-US" sz="2000" dirty="0" smtClean="0"/>
              <a:t> </a:t>
            </a:r>
            <a:r>
              <a:rPr lang="en-US" sz="2000" dirty="0" err="1" smtClean="0"/>
              <a:t>rigorosa</a:t>
            </a:r>
            <a:r>
              <a:rPr lang="en-US" sz="2000" dirty="0" smtClean="0"/>
              <a:t> – </a:t>
            </a:r>
            <a:r>
              <a:rPr lang="en-US" sz="2000" dirty="0" err="1" smtClean="0"/>
              <a:t>fórmula</a:t>
            </a:r>
            <a:r>
              <a:rPr lang="en-US" sz="2000" dirty="0" smtClean="0"/>
              <a:t> de </a:t>
            </a:r>
            <a:r>
              <a:rPr lang="en-US" sz="2000" dirty="0" err="1" smtClean="0"/>
              <a:t>Smalian</a:t>
            </a:r>
            <a:endParaRPr lang="en-US" sz="2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dirty="0" smtClean="0"/>
              <a:t>Volume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4170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8503" y="6125815"/>
            <a:ext cx="283603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dirty="0">
                <a:latin typeface="Arial" charset="0"/>
                <a:cs typeface="Arial" charset="0"/>
              </a:rPr>
              <a:t>Fórmula de </a:t>
            </a:r>
            <a:r>
              <a:rPr lang="pt-PT" dirty="0" err="1">
                <a:latin typeface="Arial" charset="0"/>
                <a:cs typeface="Arial" charset="0"/>
              </a:rPr>
              <a:t>Smalian</a:t>
            </a:r>
            <a:r>
              <a:rPr lang="pt-PT" dirty="0">
                <a:latin typeface="Arial" charset="0"/>
                <a:cs typeface="Arial" charset="0"/>
              </a:rPr>
              <a:t> </a:t>
            </a:r>
            <a:endParaRPr lang="pt-PT" dirty="0" smtClean="0">
              <a:latin typeface="Arial" charset="0"/>
              <a:cs typeface="Arial" charset="0"/>
            </a:endParaRPr>
          </a:p>
          <a:p>
            <a:pPr algn="ctr"/>
            <a:r>
              <a:rPr lang="pt-PT" sz="1600" dirty="0" smtClean="0">
                <a:latin typeface="Arial" charset="0"/>
                <a:cs typeface="Arial" charset="0"/>
              </a:rPr>
              <a:t>(</a:t>
            </a:r>
            <a:r>
              <a:rPr lang="pt-PT" sz="1600" dirty="0">
                <a:latin typeface="Arial" charset="0"/>
                <a:cs typeface="Arial" charset="0"/>
              </a:rPr>
              <a:t>r=1/2, paraboloide ordinário</a:t>
            </a:r>
            <a:r>
              <a:rPr lang="pt-PT" sz="1600" dirty="0" smtClean="0">
                <a:latin typeface="Arial" charset="0"/>
                <a:cs typeface="Arial" charset="0"/>
              </a:rPr>
              <a:t>)</a:t>
            </a:r>
            <a:endParaRPr lang="en-GB" sz="1600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158" y="5449608"/>
            <a:ext cx="19907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9" t="20089" r="18176" b="72565"/>
          <a:stretch/>
        </p:blipFill>
        <p:spPr bwMode="auto">
          <a:xfrm>
            <a:off x="623392" y="5253044"/>
            <a:ext cx="1296144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7" t="64774" r="18047" b="22003"/>
          <a:stretch/>
        </p:blipFill>
        <p:spPr bwMode="auto">
          <a:xfrm>
            <a:off x="10156032" y="5056753"/>
            <a:ext cx="129614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16153" y="1557203"/>
            <a:ext cx="109185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dirty="0"/>
              <a:t>Embora o tronco da árvore se assemelhe a um </a:t>
            </a:r>
            <a:r>
              <a:rPr lang="pt-PT" sz="2200" dirty="0" err="1"/>
              <a:t>parabolóide</a:t>
            </a:r>
            <a:r>
              <a:rPr lang="pt-PT" sz="2200" dirty="0"/>
              <a:t>, na verdade</a:t>
            </a:r>
            <a:r>
              <a:rPr lang="pt-PT" sz="2200" dirty="0" smtClean="0"/>
              <a:t>:</a:t>
            </a:r>
            <a:endParaRPr lang="pt-PT" sz="22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79376" y="954019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 err="1"/>
              <a:t>Cubagem</a:t>
            </a:r>
            <a:r>
              <a:rPr lang="en-US" sz="2000" dirty="0"/>
              <a:t> </a:t>
            </a:r>
            <a:r>
              <a:rPr lang="en-US" sz="2000" dirty="0" err="1" smtClean="0"/>
              <a:t>rigorosa</a:t>
            </a:r>
            <a:r>
              <a:rPr lang="en-US" sz="2000" dirty="0"/>
              <a:t> </a:t>
            </a:r>
            <a:r>
              <a:rPr lang="en-US" sz="2000" dirty="0" smtClean="0"/>
              <a:t>- </a:t>
            </a:r>
            <a:r>
              <a:rPr lang="en-US" sz="2000" dirty="0" err="1" smtClean="0"/>
              <a:t>fórmula</a:t>
            </a:r>
            <a:r>
              <a:rPr lang="en-US" sz="2000" dirty="0" smtClean="0"/>
              <a:t> </a:t>
            </a:r>
            <a:r>
              <a:rPr lang="en-US" sz="2000" dirty="0"/>
              <a:t>de </a:t>
            </a:r>
            <a:r>
              <a:rPr lang="en-US" sz="2000" dirty="0" err="1"/>
              <a:t>Smalian</a:t>
            </a:r>
            <a:endParaRPr lang="en-US" sz="20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dirty="0" smtClean="0"/>
              <a:t>Forma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20" y="2189899"/>
            <a:ext cx="8640960" cy="2369136"/>
          </a:xfrm>
          <a:prstGeom prst="rect">
            <a:avLst/>
          </a:prstGeom>
        </p:spPr>
      </p:pic>
      <p:cxnSp>
        <p:nvCxnSpPr>
          <p:cNvPr id="8" name="Elbow Connector 7"/>
          <p:cNvCxnSpPr>
            <a:stCxn id="15" idx="1"/>
            <a:endCxn id="12" idx="0"/>
          </p:cNvCxnSpPr>
          <p:nvPr/>
        </p:nvCxnSpPr>
        <p:spPr>
          <a:xfrm rot="10800000" flipV="1">
            <a:off x="1271464" y="3374466"/>
            <a:ext cx="504056" cy="187857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15" idx="3"/>
            <a:endCxn id="13" idx="0"/>
          </p:cNvCxnSpPr>
          <p:nvPr/>
        </p:nvCxnSpPr>
        <p:spPr>
          <a:xfrm>
            <a:off x="10416480" y="3374467"/>
            <a:ext cx="387624" cy="168228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ight Brace 18"/>
          <p:cNvSpPr/>
          <p:nvPr/>
        </p:nvSpPr>
        <p:spPr>
          <a:xfrm rot="5400000" flipV="1">
            <a:off x="5708763" y="2010659"/>
            <a:ext cx="255512" cy="648474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7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79376" y="954019"/>
            <a:ext cx="54006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 err="1" smtClean="0"/>
              <a:t>Método</a:t>
            </a:r>
            <a:r>
              <a:rPr lang="en-US" sz="2000" dirty="0" smtClean="0"/>
              <a:t> de </a:t>
            </a:r>
            <a:r>
              <a:rPr lang="en-US" sz="2000" dirty="0" err="1" smtClean="0"/>
              <a:t>Hohenadl</a:t>
            </a:r>
            <a:r>
              <a:rPr lang="en-US" sz="2000" dirty="0" smtClean="0"/>
              <a:t> - </a:t>
            </a:r>
            <a:r>
              <a:rPr lang="en-US" sz="2000" dirty="0" err="1" smtClean="0"/>
              <a:t>fórmula</a:t>
            </a:r>
            <a:r>
              <a:rPr lang="en-US" sz="2000" dirty="0" smtClean="0"/>
              <a:t> </a:t>
            </a:r>
            <a:r>
              <a:rPr lang="en-US" sz="2000" dirty="0"/>
              <a:t>de </a:t>
            </a:r>
            <a:r>
              <a:rPr lang="en-US" sz="2000" dirty="0" smtClean="0"/>
              <a:t>Huber</a:t>
            </a:r>
            <a:endParaRPr lang="en-US" sz="20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dirty="0" smtClean="0"/>
              <a:t>Forma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8031" t="24100" r="35038" b="33900"/>
          <a:stretch/>
        </p:blipFill>
        <p:spPr>
          <a:xfrm>
            <a:off x="479376" y="2075848"/>
            <a:ext cx="3096344" cy="4320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1181" t="39500" r="31100" b="12900"/>
          <a:stretch/>
        </p:blipFill>
        <p:spPr>
          <a:xfrm>
            <a:off x="6314039" y="2197384"/>
            <a:ext cx="2698285" cy="4077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7728" y="2636912"/>
            <a:ext cx="19442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Á</a:t>
            </a:r>
            <a:r>
              <a:rPr lang="en-US" sz="1600" dirty="0" err="1" smtClean="0"/>
              <a:t>rvore</a:t>
            </a:r>
            <a:r>
              <a:rPr lang="en-US" sz="1600" dirty="0" smtClean="0"/>
              <a:t> </a:t>
            </a:r>
            <a:r>
              <a:rPr lang="en-US" sz="1600" dirty="0" err="1" smtClean="0"/>
              <a:t>torada</a:t>
            </a:r>
            <a:r>
              <a:rPr lang="en-US" sz="1600" dirty="0" smtClean="0"/>
              <a:t> </a:t>
            </a:r>
            <a:r>
              <a:rPr lang="en-US" sz="1600" dirty="0" err="1" smtClean="0"/>
              <a:t>num</a:t>
            </a:r>
            <a:r>
              <a:rPr lang="en-US" sz="1600" dirty="0" smtClean="0"/>
              <a:t> nº </a:t>
            </a:r>
            <a:r>
              <a:rPr lang="en-US" sz="1600" dirty="0" err="1" smtClean="0"/>
              <a:t>fixo</a:t>
            </a:r>
            <a:r>
              <a:rPr lang="en-US" sz="1600" dirty="0" smtClean="0"/>
              <a:t> de </a:t>
            </a:r>
            <a:r>
              <a:rPr lang="en-US" sz="1600" dirty="0" err="1" smtClean="0"/>
              <a:t>toros</a:t>
            </a:r>
            <a:r>
              <a:rPr lang="en-US" sz="1600" dirty="0" smtClean="0"/>
              <a:t> de </a:t>
            </a:r>
            <a:r>
              <a:rPr lang="en-US" sz="1600" dirty="0" err="1" smtClean="0"/>
              <a:t>igual</a:t>
            </a:r>
            <a:r>
              <a:rPr lang="en-US" sz="1600" dirty="0" smtClean="0"/>
              <a:t> </a:t>
            </a:r>
            <a:r>
              <a:rPr lang="en-US" sz="1600" dirty="0" err="1" smtClean="0"/>
              <a:t>comprimento</a:t>
            </a:r>
            <a:r>
              <a:rPr lang="en-US" sz="1600" dirty="0" smtClean="0"/>
              <a:t> (5 </a:t>
            </a:r>
            <a:r>
              <a:rPr lang="en-US" sz="1600" dirty="0" err="1" smtClean="0"/>
              <a:t>ou</a:t>
            </a:r>
            <a:r>
              <a:rPr lang="en-US" sz="1600" dirty="0" smtClean="0"/>
              <a:t> 10)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 smtClean="0"/>
              <a:t>Mede-se o </a:t>
            </a:r>
            <a:r>
              <a:rPr lang="en-US" sz="1600" dirty="0" err="1" smtClean="0"/>
              <a:t>diâmetro</a:t>
            </a:r>
            <a:r>
              <a:rPr lang="en-US" sz="1600" dirty="0" smtClean="0"/>
              <a:t> a ½ de </a:t>
            </a:r>
            <a:r>
              <a:rPr lang="en-US" sz="1600" dirty="0" err="1" smtClean="0"/>
              <a:t>cada</a:t>
            </a:r>
            <a:r>
              <a:rPr lang="en-US" sz="1600" dirty="0" smtClean="0"/>
              <a:t> </a:t>
            </a:r>
            <a:r>
              <a:rPr lang="en-US" sz="1600" dirty="0" err="1" smtClean="0"/>
              <a:t>toro</a:t>
            </a:r>
            <a:r>
              <a:rPr lang="en-US" sz="1600" dirty="0" smtClean="0"/>
              <a:t> e o </a:t>
            </a:r>
            <a:r>
              <a:rPr lang="en-US" sz="1600" dirty="0" err="1" smtClean="0"/>
              <a:t>comprimento</a:t>
            </a:r>
            <a:r>
              <a:rPr lang="en-US" sz="1600" dirty="0" smtClean="0"/>
              <a:t> </a:t>
            </a:r>
            <a:r>
              <a:rPr lang="en-US" sz="1600" dirty="0" err="1" smtClean="0"/>
              <a:t>destes</a:t>
            </a:r>
            <a:r>
              <a:rPr lang="en-US" sz="1600" dirty="0" smtClean="0"/>
              <a:t> (</a:t>
            </a:r>
            <a:r>
              <a:rPr lang="en-US" sz="1600" dirty="0" err="1" smtClean="0"/>
              <a:t>htotal</a:t>
            </a:r>
            <a:r>
              <a:rPr lang="en-US" sz="1600" dirty="0" smtClean="0"/>
              <a:t>/5 </a:t>
            </a:r>
            <a:r>
              <a:rPr lang="en-US" sz="1600" dirty="0" err="1" smtClean="0"/>
              <a:t>ou</a:t>
            </a:r>
            <a:r>
              <a:rPr lang="en-US" sz="1600" dirty="0" smtClean="0"/>
              <a:t> </a:t>
            </a:r>
            <a:r>
              <a:rPr lang="en-US" sz="1600" dirty="0" err="1" smtClean="0"/>
              <a:t>htotal</a:t>
            </a:r>
            <a:r>
              <a:rPr lang="en-US" sz="1600" dirty="0" smtClean="0"/>
              <a:t> /10)</a:t>
            </a:r>
            <a:endParaRPr lang="en-US" sz="16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168008" y="947979"/>
            <a:ext cx="5688632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2000" dirty="0" err="1" smtClean="0"/>
              <a:t>Método</a:t>
            </a:r>
            <a:r>
              <a:rPr lang="en-US" sz="2000" dirty="0" smtClean="0"/>
              <a:t> da </a:t>
            </a:r>
            <a:r>
              <a:rPr lang="en-US" sz="2000" dirty="0" err="1" smtClean="0"/>
              <a:t>Altura</a:t>
            </a:r>
            <a:r>
              <a:rPr lang="en-US" sz="2000" dirty="0" smtClean="0"/>
              <a:t> Formal - </a:t>
            </a:r>
            <a:r>
              <a:rPr lang="en-US" sz="2000" dirty="0" err="1" smtClean="0"/>
              <a:t>fórmula</a:t>
            </a:r>
            <a:r>
              <a:rPr lang="en-US" sz="2000" dirty="0" smtClean="0"/>
              <a:t> de </a:t>
            </a:r>
            <a:r>
              <a:rPr lang="en-US" sz="2000" dirty="0" err="1" smtClean="0"/>
              <a:t>Pressler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8811051" y="2636912"/>
            <a:ext cx="29503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dirty="0" smtClean="0">
                <a:solidFill>
                  <a:srgbClr val="000000"/>
                </a:solidFill>
              </a:rPr>
              <a:t>Árvore em pé medida com o </a:t>
            </a:r>
            <a:r>
              <a:rPr lang="pt-PT" sz="1600" dirty="0" err="1" smtClean="0">
                <a:solidFill>
                  <a:srgbClr val="000000"/>
                </a:solidFill>
              </a:rPr>
              <a:t>relascopio</a:t>
            </a:r>
            <a:r>
              <a:rPr lang="pt-PT" sz="1600" dirty="0" smtClean="0">
                <a:solidFill>
                  <a:srgbClr val="000000"/>
                </a:solidFill>
              </a:rPr>
              <a:t> de espelhos de </a:t>
            </a:r>
            <a:r>
              <a:rPr lang="pt-PT" sz="1600" dirty="0" err="1" smtClean="0">
                <a:solidFill>
                  <a:srgbClr val="000000"/>
                </a:solidFill>
              </a:rPr>
              <a:t>Bitterlich</a:t>
            </a:r>
            <a:endParaRPr lang="pt-PT" sz="1600" dirty="0" smtClean="0">
              <a:solidFill>
                <a:srgbClr val="000000"/>
              </a:solidFill>
            </a:endParaRPr>
          </a:p>
          <a:p>
            <a:pPr algn="ctr"/>
            <a:endParaRPr lang="pt-PT" sz="1600" dirty="0" smtClean="0">
              <a:solidFill>
                <a:srgbClr val="000000"/>
              </a:solidFill>
            </a:endParaRPr>
          </a:p>
          <a:p>
            <a:pPr algn="ctr"/>
            <a:r>
              <a:rPr lang="pt-PT" sz="1600" dirty="0" smtClean="0">
                <a:solidFill>
                  <a:srgbClr val="000000"/>
                </a:solidFill>
              </a:rPr>
              <a:t>Utiliza o conceito de altura </a:t>
            </a:r>
            <a:r>
              <a:rPr lang="pt-PT" sz="1600" dirty="0" err="1" smtClean="0">
                <a:solidFill>
                  <a:srgbClr val="000000"/>
                </a:solidFill>
              </a:rPr>
              <a:t>directriz</a:t>
            </a:r>
            <a:r>
              <a:rPr lang="pt-PT" sz="1600" dirty="0" smtClean="0">
                <a:solidFill>
                  <a:srgbClr val="000000"/>
                </a:solidFill>
              </a:rPr>
              <a:t> (</a:t>
            </a:r>
            <a:r>
              <a:rPr lang="pt-PT" sz="1600" dirty="0" err="1" smtClean="0">
                <a:solidFill>
                  <a:srgbClr val="000000"/>
                </a:solidFill>
              </a:rPr>
              <a:t>hd</a:t>
            </a:r>
            <a:r>
              <a:rPr lang="pt-PT" sz="1600" dirty="0" smtClean="0">
                <a:solidFill>
                  <a:srgbClr val="000000"/>
                </a:solidFill>
              </a:rPr>
              <a:t>), ou seja, a altura à qual o diâmetro da árvore é igual a metade do diâmetro à</a:t>
            </a:r>
            <a:endParaRPr lang="en-US" sz="1600" dirty="0" smtClean="0"/>
          </a:p>
          <a:p>
            <a:pPr algn="ctr"/>
            <a:r>
              <a:rPr lang="en-US" sz="1600" dirty="0" err="1" smtClean="0"/>
              <a:t>altura</a:t>
            </a:r>
            <a:r>
              <a:rPr lang="en-US" sz="1600" dirty="0" smtClean="0"/>
              <a:t> do </a:t>
            </a:r>
            <a:r>
              <a:rPr lang="en-US" sz="1600" dirty="0" err="1" smtClean="0"/>
              <a:t>peito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8413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9376" y="1621628"/>
            <a:ext cx="7639818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dirty="0"/>
              <a:t>Três tipos de </a:t>
            </a:r>
            <a:r>
              <a:rPr lang="pt-PT" sz="2200" dirty="0" smtClean="0"/>
              <a:t>equações</a:t>
            </a:r>
            <a:r>
              <a:rPr lang="pt-PT" sz="2200" dirty="0" smtClean="0"/>
              <a:t>:</a:t>
            </a:r>
          </a:p>
          <a:p>
            <a:endParaRPr lang="pt-PT" sz="2800" dirty="0" smtClean="0"/>
          </a:p>
          <a:p>
            <a:endParaRPr lang="pt-PT" sz="800" dirty="0"/>
          </a:p>
          <a:p>
            <a:pPr lvl="1"/>
            <a:r>
              <a:rPr lang="pt-PT" sz="2200" dirty="0"/>
              <a:t>Equações de volume total (EVT</a:t>
            </a:r>
            <a:r>
              <a:rPr lang="pt-PT" sz="2200" dirty="0" smtClean="0"/>
              <a:t>)</a:t>
            </a:r>
          </a:p>
          <a:p>
            <a:pPr lvl="1"/>
            <a:endParaRPr lang="pt-PT" sz="2400" dirty="0"/>
          </a:p>
          <a:p>
            <a:pPr lvl="1"/>
            <a:r>
              <a:rPr lang="pt-PT" sz="2200" dirty="0"/>
              <a:t>Equações de volume percentual (EVP</a:t>
            </a:r>
            <a:r>
              <a:rPr lang="pt-PT" sz="2200" dirty="0" smtClean="0"/>
              <a:t>)</a:t>
            </a:r>
          </a:p>
          <a:p>
            <a:pPr lvl="1"/>
            <a:endParaRPr lang="pt-PT" sz="9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PT" sz="2200" dirty="0"/>
              <a:t>Até um diâmetro de desponta (</a:t>
            </a:r>
            <a:r>
              <a:rPr lang="pt-PT" sz="2200" dirty="0" err="1"/>
              <a:t>di</a:t>
            </a:r>
            <a:r>
              <a:rPr lang="pt-PT" sz="2200" dirty="0"/>
              <a:t>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PT" sz="2200" dirty="0"/>
              <a:t>Até uma altura de desponta (</a:t>
            </a:r>
            <a:r>
              <a:rPr lang="pt-PT" sz="2200" dirty="0" err="1"/>
              <a:t>hi</a:t>
            </a:r>
            <a:r>
              <a:rPr lang="pt-PT" sz="2200" dirty="0" smtClean="0"/>
              <a:t>)</a:t>
            </a:r>
          </a:p>
          <a:p>
            <a:pPr lvl="2"/>
            <a:endParaRPr lang="pt-PT" sz="2200" dirty="0"/>
          </a:p>
          <a:p>
            <a:pPr lvl="1"/>
            <a:r>
              <a:rPr lang="pt-PT" sz="2200" dirty="0"/>
              <a:t>Equações de perfil do tronco (EPT</a:t>
            </a:r>
            <a:r>
              <a:rPr lang="pt-PT" sz="2200" dirty="0" smtClean="0"/>
              <a:t>)</a:t>
            </a:r>
          </a:p>
          <a:p>
            <a:pPr lvl="1"/>
            <a:endParaRPr lang="pt-PT" sz="24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altLang="en-US" dirty="0" smtClean="0"/>
              <a:t>Volume da </a:t>
            </a:r>
            <a:r>
              <a:rPr lang="pt-PT" altLang="en-US" dirty="0" smtClean="0"/>
              <a:t>árvore</a:t>
            </a:r>
            <a:endParaRPr lang="en-US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6796130" y="2393174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Permitem</a:t>
            </a:r>
            <a:r>
              <a:rPr lang="en-US" dirty="0" smtClean="0"/>
              <a:t> </a:t>
            </a:r>
            <a:r>
              <a:rPr lang="en-US" dirty="0" err="1" smtClean="0"/>
              <a:t>calcular</a:t>
            </a:r>
            <a:r>
              <a:rPr lang="en-US" dirty="0" smtClean="0"/>
              <a:t> o volume total da </a:t>
            </a:r>
            <a:r>
              <a:rPr lang="en-US" dirty="0" err="1" smtClean="0"/>
              <a:t>árvore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96130" y="3177272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Permitem</a:t>
            </a:r>
            <a:r>
              <a:rPr lang="en-US" dirty="0" smtClean="0"/>
              <a:t> </a:t>
            </a:r>
            <a:r>
              <a:rPr lang="en-US" dirty="0" err="1" smtClean="0"/>
              <a:t>calcular</a:t>
            </a:r>
            <a:r>
              <a:rPr lang="en-US" dirty="0" smtClean="0"/>
              <a:t> o volume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categorias</a:t>
            </a:r>
            <a:r>
              <a:rPr lang="en-US" dirty="0" smtClean="0"/>
              <a:t> de </a:t>
            </a:r>
            <a:r>
              <a:rPr lang="en-US" dirty="0" err="1" smtClean="0"/>
              <a:t>aproveitamento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05077" y="465313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Permitem</a:t>
            </a:r>
            <a:r>
              <a:rPr lang="en-US" dirty="0" smtClean="0"/>
              <a:t> </a:t>
            </a:r>
            <a:r>
              <a:rPr lang="en-US" dirty="0" err="1" smtClean="0"/>
              <a:t>calcular</a:t>
            </a:r>
            <a:r>
              <a:rPr lang="en-US" dirty="0" smtClean="0"/>
              <a:t> o volume total e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categorias</a:t>
            </a:r>
            <a:r>
              <a:rPr lang="en-US" dirty="0" smtClean="0"/>
              <a:t> de </a:t>
            </a:r>
            <a:r>
              <a:rPr lang="en-US" dirty="0" err="1" smtClean="0"/>
              <a:t>aproveitamento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79376" y="954019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2000" smtClean="0"/>
              <a:t>Cubagem de uma árvore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0090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2717800"/>
            <a:ext cx="11593288" cy="711200"/>
          </a:xfrm>
        </p:spPr>
        <p:txBody>
          <a:bodyPr>
            <a:normAutofit fontScale="90000"/>
          </a:bodyPr>
          <a:lstStyle/>
          <a:p>
            <a:pPr algn="l">
              <a:buNone/>
            </a:pPr>
            <a:r>
              <a:rPr lang="pt-PT" dirty="0" smtClean="0"/>
              <a:t> A forma e o volume da árvore. Volume do povoamento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79376" y="3509888"/>
            <a:ext cx="7776864" cy="1071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A forma da árvore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Volume com casca e volume sem casca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lang="pt-PT" sz="2000" dirty="0" smtClean="0">
                <a:solidFill>
                  <a:prstClr val="black"/>
                </a:solidFill>
              </a:rPr>
              <a:t>Volume total e por categorias de aproveitamento</a:t>
            </a: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950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1017" y="2276872"/>
            <a:ext cx="10972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/>
              <a:t>São equações, ajustadas por regressão,  que estimam o volume total (v) de uma árvore em função do seu diâmetro à altura do peito (d) e altura total (h)</a:t>
            </a:r>
          </a:p>
          <a:p>
            <a:pPr>
              <a:buFont typeface="Marlett" pitchFamily="2" charset="2"/>
              <a:buNone/>
            </a:pPr>
            <a:r>
              <a:rPr lang="pt-PT" sz="2400" dirty="0"/>
              <a:t>	Exemplo:</a:t>
            </a:r>
          </a:p>
          <a:p>
            <a:pPr>
              <a:buFont typeface="Marlett" pitchFamily="2" charset="2"/>
              <a:buNone/>
            </a:pPr>
            <a:endParaRPr lang="pt-PT" sz="2400" dirty="0"/>
          </a:p>
          <a:p>
            <a:pPr>
              <a:buFont typeface="Marlett" pitchFamily="2" charset="2"/>
              <a:buNone/>
            </a:pPr>
            <a:endParaRPr lang="pt-PT" sz="2400" dirty="0" smtClean="0"/>
          </a:p>
          <a:p>
            <a:pPr>
              <a:buFont typeface="Marlett" pitchFamily="2" charset="2"/>
              <a:buNone/>
            </a:pPr>
            <a:endParaRPr lang="pt-PT" sz="2400" dirty="0"/>
          </a:p>
          <a:p>
            <a:pPr>
              <a:buFont typeface="Marlett" pitchFamily="2" charset="2"/>
              <a:buNone/>
            </a:pPr>
            <a:endParaRPr lang="pt-PT" sz="2400" dirty="0"/>
          </a:p>
          <a:p>
            <a:pPr>
              <a:buFont typeface="Marlett" pitchFamily="2" charset="2"/>
              <a:buNone/>
            </a:pPr>
            <a:endParaRPr lang="pt-PT" sz="2400" dirty="0"/>
          </a:p>
          <a:p>
            <a:r>
              <a:rPr lang="pt-PT" sz="2400" dirty="0"/>
              <a:t>Existem equações que estimam volume total com casca e cepo, sem cepo, mercantil, </a:t>
            </a:r>
            <a:r>
              <a:rPr lang="pt-PT" sz="2400" dirty="0" err="1"/>
              <a:t>etc</a:t>
            </a:r>
            <a:endParaRPr lang="pt-PT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13387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2400" dirty="0" err="1" smtClean="0"/>
              <a:t>Equações</a:t>
            </a:r>
            <a:r>
              <a:rPr lang="en-US" sz="2400" dirty="0" smtClean="0"/>
              <a:t> de volume total (EVT)</a:t>
            </a:r>
            <a:endParaRPr lang="en-US" sz="2400" dirty="0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820157"/>
              </p:ext>
            </p:extLst>
          </p:nvPr>
        </p:nvGraphicFramePr>
        <p:xfrm>
          <a:off x="5015880" y="3349754"/>
          <a:ext cx="3343275" cy="163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3" imgW="1866600" imgH="914400" progId="Equation.3">
                  <p:embed/>
                </p:oleObj>
              </mc:Choice>
              <mc:Fallback>
                <p:oleObj name="Equation" r:id="rId3" imgW="1866600" imgH="914400" progId="Equation.3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5880" y="3349754"/>
                        <a:ext cx="3343275" cy="163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altLang="en-US" dirty="0" smtClean="0"/>
              <a:t>Volume da árvore e do povoamento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9705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80" b="74476"/>
          <a:stretch/>
        </p:blipFill>
        <p:spPr>
          <a:xfrm>
            <a:off x="431371" y="2421050"/>
            <a:ext cx="8275308" cy="21587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163" t="3101" r="27557" b="5201"/>
          <a:stretch/>
        </p:blipFill>
        <p:spPr>
          <a:xfrm>
            <a:off x="8184232" y="1916832"/>
            <a:ext cx="3755866" cy="4278422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altLang="en-US" dirty="0" smtClean="0"/>
              <a:t>Volume da árvore e do povoamento</a:t>
            </a:r>
            <a:endParaRPr lang="en-US" altLang="en-US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113387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2400" dirty="0" err="1" smtClean="0"/>
              <a:t>Equações</a:t>
            </a:r>
            <a:r>
              <a:rPr lang="en-US" sz="2400" dirty="0" smtClean="0"/>
              <a:t> de volume total (EVT)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686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altLang="en-US" dirty="0" smtClean="0"/>
              <a:t>Volume da árvore e do povoamento</a:t>
            </a:r>
            <a:endParaRPr lang="en-US" altLang="en-US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113387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2400" dirty="0" err="1" smtClean="0"/>
              <a:t>Equações</a:t>
            </a:r>
            <a:r>
              <a:rPr lang="en-US" sz="2400" dirty="0" smtClean="0"/>
              <a:t> de volume total (EVT)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124744"/>
            <a:ext cx="5616624" cy="54601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19536" y="2564904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Equações</a:t>
            </a:r>
            <a:r>
              <a:rPr lang="en-US" dirty="0" smtClean="0"/>
              <a:t> </a:t>
            </a:r>
            <a:r>
              <a:rPr lang="en-US" dirty="0" err="1" smtClean="0"/>
              <a:t>usadas</a:t>
            </a:r>
            <a:r>
              <a:rPr lang="en-US" dirty="0" smtClean="0"/>
              <a:t> no </a:t>
            </a:r>
            <a:r>
              <a:rPr lang="en-US" dirty="0" err="1" smtClean="0"/>
              <a:t>inventário</a:t>
            </a:r>
            <a:r>
              <a:rPr lang="en-US" dirty="0" smtClean="0"/>
              <a:t> </a:t>
            </a:r>
            <a:r>
              <a:rPr lang="en-US" dirty="0" err="1" smtClean="0"/>
              <a:t>florestal</a:t>
            </a:r>
            <a:r>
              <a:rPr lang="en-US" dirty="0" smtClean="0"/>
              <a:t> </a:t>
            </a:r>
            <a:r>
              <a:rPr lang="en-US" dirty="0" err="1" smtClean="0"/>
              <a:t>nacional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57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1017" y="2276872"/>
            <a:ext cx="10972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/>
              <a:t>São equações, ajustadas por regressão, que estimam a percentagem do volume (P) da árvore que se situa abaixo de um determinado diâmetro de desponta (</a:t>
            </a:r>
            <a:r>
              <a:rPr lang="pt-PT" sz="2400" dirty="0" err="1"/>
              <a:t>di</a:t>
            </a:r>
            <a:r>
              <a:rPr lang="pt-PT" sz="2400" dirty="0"/>
              <a:t>) ou abaixo de uma determinada altura de desponta (</a:t>
            </a:r>
            <a:r>
              <a:rPr lang="pt-PT" sz="2400" dirty="0" err="1"/>
              <a:t>hi</a:t>
            </a:r>
            <a:r>
              <a:rPr lang="pt-PT" sz="2400" dirty="0"/>
              <a:t>)</a:t>
            </a:r>
          </a:p>
          <a:p>
            <a:pPr>
              <a:buFont typeface="Marlett" pitchFamily="2" charset="2"/>
              <a:buNone/>
            </a:pPr>
            <a:endParaRPr lang="pt-PT" sz="2400" dirty="0"/>
          </a:p>
          <a:p>
            <a:pPr>
              <a:buFont typeface="Marlett" pitchFamily="2" charset="2"/>
              <a:buNone/>
            </a:pPr>
            <a:endParaRPr lang="pt-PT" sz="2400" dirty="0" smtClean="0"/>
          </a:p>
          <a:p>
            <a:pPr>
              <a:buFont typeface="Marlett" pitchFamily="2" charset="2"/>
              <a:buNone/>
            </a:pPr>
            <a:endParaRPr lang="pt-PT" sz="2400" dirty="0"/>
          </a:p>
          <a:p>
            <a:pPr>
              <a:buFont typeface="Marlett" pitchFamily="2" charset="2"/>
              <a:buNone/>
            </a:pPr>
            <a:endParaRPr lang="pt-PT" sz="2400" dirty="0"/>
          </a:p>
          <a:p>
            <a:pPr>
              <a:buFont typeface="Marlett" pitchFamily="2" charset="2"/>
              <a:buNone/>
            </a:pPr>
            <a:endParaRPr lang="pt-PT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3769" y="112474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2400" dirty="0" err="1" smtClean="0"/>
              <a:t>Equações</a:t>
            </a:r>
            <a:r>
              <a:rPr lang="en-US" sz="2400" dirty="0" smtClean="0"/>
              <a:t> de volume </a:t>
            </a:r>
            <a:r>
              <a:rPr lang="en-US" sz="2400" dirty="0" err="1" smtClean="0"/>
              <a:t>percentual</a:t>
            </a:r>
            <a:r>
              <a:rPr lang="en-US" sz="2400" dirty="0" smtClean="0"/>
              <a:t> (EVP)</a:t>
            </a:r>
            <a:endParaRPr lang="en-US" sz="2400" dirty="0"/>
          </a:p>
        </p:txBody>
      </p:sp>
      <p:graphicFrame>
        <p:nvGraphicFramePr>
          <p:cNvPr id="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566593"/>
              </p:ext>
            </p:extLst>
          </p:nvPr>
        </p:nvGraphicFramePr>
        <p:xfrm>
          <a:off x="1847528" y="3754333"/>
          <a:ext cx="3713739" cy="1176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3" imgW="1600200" imgH="507960" progId="Equation.3">
                  <p:embed/>
                </p:oleObj>
              </mc:Choice>
              <mc:Fallback>
                <p:oleObj name="Equation" r:id="rId3" imgW="1600200" imgH="507960" progId="Equation.3">
                  <p:embed/>
                  <p:pic>
                    <p:nvPicPr>
                      <p:cNvPr id="3074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528" y="3754333"/>
                        <a:ext cx="3713739" cy="117673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5220138"/>
              </p:ext>
            </p:extLst>
          </p:nvPr>
        </p:nvGraphicFramePr>
        <p:xfrm>
          <a:off x="6960096" y="4021427"/>
          <a:ext cx="4259262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Equation" r:id="rId5" imgW="2400120" imgH="507960" progId="Equation.3">
                  <p:embed/>
                </p:oleObj>
              </mc:Choice>
              <mc:Fallback>
                <p:oleObj name="Equation" r:id="rId5" imgW="2400120" imgH="507960" progId="Equation.3">
                  <p:embed/>
                  <p:pic>
                    <p:nvPicPr>
                      <p:cNvPr id="30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0096" y="4021427"/>
                        <a:ext cx="4259262" cy="909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altLang="en-US" dirty="0" smtClean="0"/>
              <a:t>Volume da árvore e do povoamento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0160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Volume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dirty="0" smtClean="0"/>
              <a:t>Volumes por categorias de aproveitamento:</a:t>
            </a:r>
            <a:endParaRPr lang="pt-PT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5978" b="55116"/>
          <a:stretch/>
        </p:blipFill>
        <p:spPr>
          <a:xfrm>
            <a:off x="444826" y="1916832"/>
            <a:ext cx="8275308" cy="1656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6092" t="25231" r="24039" b="16981"/>
          <a:stretch/>
        </p:blipFill>
        <p:spPr>
          <a:xfrm>
            <a:off x="7615931" y="1749276"/>
            <a:ext cx="4193637" cy="46207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25251" y="3844347"/>
                <a:ext cx="2783775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𝟐𝟓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51" y="3844347"/>
                <a:ext cx="2783775" cy="9844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55824" y="4676949"/>
                <a:ext cx="2803011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𝟏𝟐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824" y="4676949"/>
                <a:ext cx="2803011" cy="9844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007768" y="5491101"/>
                <a:ext cx="2550442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𝟔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7768" y="5491101"/>
                <a:ext cx="2550442" cy="9844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9005984" y="980728"/>
            <a:ext cx="2634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Sem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restrições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comprimento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dos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toros</a:t>
            </a:r>
            <a:endParaRPr lang="pt-PT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45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Volume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dirty="0" smtClean="0"/>
              <a:t>Volumes por categorias de aproveitamento:</a:t>
            </a:r>
            <a:endParaRPr lang="pt-PT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5978" b="55116"/>
          <a:stretch/>
        </p:blipFill>
        <p:spPr>
          <a:xfrm>
            <a:off x="444826" y="1916832"/>
            <a:ext cx="8275308" cy="165618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558210" y="1916832"/>
            <a:ext cx="5472608" cy="4536504"/>
            <a:chOff x="6023992" y="1798237"/>
            <a:chExt cx="5882830" cy="4968552"/>
          </a:xfrm>
        </p:grpSpPr>
        <p:sp>
          <p:nvSpPr>
            <p:cNvPr id="3" name="Rectangle 2"/>
            <p:cNvSpPr/>
            <p:nvPr/>
          </p:nvSpPr>
          <p:spPr>
            <a:xfrm>
              <a:off x="6023992" y="1798237"/>
              <a:ext cx="5576462" cy="4968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6182" y="1798237"/>
              <a:ext cx="5760640" cy="492196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25251" y="3844347"/>
                <a:ext cx="2783775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𝟐𝟓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51" y="3844347"/>
                <a:ext cx="2783775" cy="9844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55824" y="4676949"/>
                <a:ext cx="2803011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𝟏𝟐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824" y="4676949"/>
                <a:ext cx="2803011" cy="9844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07768" y="5491101"/>
                <a:ext cx="2550442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𝟔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7768" y="5491101"/>
                <a:ext cx="2550442" cy="9844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9005984" y="980728"/>
            <a:ext cx="2634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Sem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restrições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comprimento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dos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toros</a:t>
            </a:r>
            <a:endParaRPr lang="pt-PT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43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73769" y="112474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2400" dirty="0" err="1" smtClean="0"/>
              <a:t>Equações</a:t>
            </a:r>
            <a:r>
              <a:rPr lang="en-US" sz="2400" dirty="0" smtClean="0"/>
              <a:t> de </a:t>
            </a:r>
            <a:r>
              <a:rPr lang="en-US" sz="2400" dirty="0" err="1" smtClean="0"/>
              <a:t>perfil</a:t>
            </a:r>
            <a:r>
              <a:rPr lang="en-US" sz="2400" dirty="0" smtClean="0"/>
              <a:t> do </a:t>
            </a:r>
            <a:r>
              <a:rPr lang="en-US" sz="2400" dirty="0" err="1" smtClean="0"/>
              <a:t>tronco</a:t>
            </a:r>
            <a:r>
              <a:rPr lang="en-US" sz="2400" dirty="0" smtClean="0"/>
              <a:t> (EVP)</a:t>
            </a:r>
            <a:endParaRPr lang="en-US" sz="2400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altLang="en-US" dirty="0" smtClean="0"/>
              <a:t>Volume da árvore e do povoamento</a:t>
            </a:r>
            <a:endParaRPr lang="en-US" alt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673769" y="2267744"/>
            <a:ext cx="10939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/>
              <a:t>São equações de regressão que estimam diâmetros ao longo do tronco (</a:t>
            </a:r>
            <a:r>
              <a:rPr lang="pt-PT" sz="2400" dirty="0" err="1"/>
              <a:t>di</a:t>
            </a:r>
            <a:r>
              <a:rPr lang="pt-PT" sz="2400" dirty="0"/>
              <a:t>) em função da altura a que se encontram (</a:t>
            </a:r>
            <a:r>
              <a:rPr lang="pt-PT" sz="2400" dirty="0" err="1"/>
              <a:t>hi</a:t>
            </a:r>
            <a:r>
              <a:rPr lang="pt-PT" sz="2400" dirty="0"/>
              <a:t>), do diâmetro a 1.30 m (d) e da altura total (h)</a:t>
            </a:r>
          </a:p>
          <a:p>
            <a:pPr>
              <a:buFont typeface="Marlett" pitchFamily="2" charset="2"/>
              <a:buNone/>
            </a:pPr>
            <a:r>
              <a:rPr lang="pt-PT" sz="2400" dirty="0"/>
              <a:t>	Exemplo:</a:t>
            </a:r>
          </a:p>
        </p:txBody>
      </p:sp>
      <p:graphicFrame>
        <p:nvGraphicFramePr>
          <p:cNvPr id="1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4309716"/>
              </p:ext>
            </p:extLst>
          </p:nvPr>
        </p:nvGraphicFramePr>
        <p:xfrm>
          <a:off x="2999656" y="3510702"/>
          <a:ext cx="5211763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3" imgW="2920680" imgH="571320" progId="Equation.3">
                  <p:embed/>
                </p:oleObj>
              </mc:Choice>
              <mc:Fallback>
                <p:oleObj name="Equation" r:id="rId3" imgW="2920680" imgH="571320" progId="Equation.3">
                  <p:embed/>
                  <p:pic>
                    <p:nvPicPr>
                      <p:cNvPr id="4098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9656" y="3510702"/>
                        <a:ext cx="5211763" cy="1025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473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Volume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dirty="0" smtClean="0"/>
              <a:t>Volumes por categorias de aproveitamento:</a:t>
            </a:r>
            <a:endParaRPr lang="pt-PT" alt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558210" y="1976165"/>
            <a:ext cx="5472608" cy="4536504"/>
            <a:chOff x="6023992" y="1798237"/>
            <a:chExt cx="5882830" cy="4968552"/>
          </a:xfrm>
        </p:grpSpPr>
        <p:sp>
          <p:nvSpPr>
            <p:cNvPr id="3" name="Rectangle 2"/>
            <p:cNvSpPr/>
            <p:nvPr/>
          </p:nvSpPr>
          <p:spPr>
            <a:xfrm>
              <a:off x="6023992" y="1798237"/>
              <a:ext cx="5576462" cy="4968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46182" y="1798237"/>
              <a:ext cx="5760640" cy="492196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25251" y="3844347"/>
                <a:ext cx="2783775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𝟐𝟓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51" y="3844347"/>
                <a:ext cx="2783775" cy="9844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55824" y="4676949"/>
                <a:ext cx="2803011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𝟏𝟐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824" y="4676949"/>
                <a:ext cx="2803011" cy="9844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07768" y="5491101"/>
                <a:ext cx="2550442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𝟔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7768" y="5491101"/>
                <a:ext cx="2550442" cy="9844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8544272" y="98072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restrições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comprimento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dos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toros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(3.1 m)</a:t>
            </a:r>
            <a:endParaRPr lang="pt-PT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7408" y="2429823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 o </a:t>
            </a:r>
            <a:r>
              <a:rPr lang="en-US" sz="2400" i="1" dirty="0" smtClean="0">
                <a:solidFill>
                  <a:schemeClr val="accent5"/>
                </a:solidFill>
              </a:rPr>
              <a:t>d à </a:t>
            </a:r>
            <a:r>
              <a:rPr lang="en-US" sz="2400" i="1" dirty="0" err="1" smtClean="0">
                <a:solidFill>
                  <a:schemeClr val="accent5"/>
                </a:solidFill>
              </a:rPr>
              <a:t>altura</a:t>
            </a:r>
            <a:r>
              <a:rPr lang="en-US" sz="2400" i="1" dirty="0" smtClean="0">
                <a:solidFill>
                  <a:schemeClr val="accent5"/>
                </a:solidFill>
              </a:rPr>
              <a:t> de 3.10 m </a:t>
            </a:r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&gt;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25</a:t>
            </a:r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cm  </a:t>
            </a:r>
            <a:endParaRPr lang="pt-PT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5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Volume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dirty="0" smtClean="0"/>
              <a:t>Volumes por categorias de aproveitamento:</a:t>
            </a:r>
            <a:endParaRPr lang="pt-PT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25251" y="3844347"/>
                <a:ext cx="2783775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𝟐𝟓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51" y="3844347"/>
                <a:ext cx="2783775" cy="9844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55824" y="4676949"/>
                <a:ext cx="2803011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𝟏𝟐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824" y="4676949"/>
                <a:ext cx="2803011" cy="9844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07768" y="5491101"/>
                <a:ext cx="2550442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𝟔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7768" y="5491101"/>
                <a:ext cx="2550442" cy="9844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8544272" y="98072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restrições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comprimento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dos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toros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(3.1 m)</a:t>
            </a:r>
            <a:endParaRPr lang="pt-PT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7408" y="2429823"/>
            <a:ext cx="52565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 o </a:t>
            </a:r>
            <a:r>
              <a:rPr lang="en-US" sz="2400" i="1" dirty="0" smtClean="0">
                <a:solidFill>
                  <a:schemeClr val="accent5"/>
                </a:solidFill>
              </a:rPr>
              <a:t>d à </a:t>
            </a:r>
            <a:r>
              <a:rPr lang="en-US" sz="2400" i="1" dirty="0" err="1" smtClean="0">
                <a:solidFill>
                  <a:schemeClr val="accent5"/>
                </a:solidFill>
              </a:rPr>
              <a:t>altura</a:t>
            </a:r>
            <a:r>
              <a:rPr lang="en-US" sz="2400" i="1" dirty="0" smtClean="0">
                <a:solidFill>
                  <a:schemeClr val="accent5"/>
                </a:solidFill>
              </a:rPr>
              <a:t> de 3.10 m </a:t>
            </a:r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&lt;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25</a:t>
            </a:r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cm</a:t>
            </a:r>
          </a:p>
          <a:p>
            <a:endParaRPr lang="en-US" sz="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ie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esta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árvore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não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contribui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para a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classe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1, mas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todo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seu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volume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abaixo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 12 cm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vai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para a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classe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2</a:t>
            </a:r>
            <a:endParaRPr lang="pt-PT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9668" y="1916832"/>
            <a:ext cx="5573651" cy="435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7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Volume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dirty="0" smtClean="0"/>
              <a:t>O </a:t>
            </a:r>
            <a:r>
              <a:rPr lang="pt-PT" altLang="en-US" dirty="0"/>
              <a:t>volume do povoamento </a:t>
            </a:r>
            <a:r>
              <a:rPr lang="pt-PT" altLang="en-US" dirty="0" smtClean="0"/>
              <a:t>é geralmente expresso por </a:t>
            </a:r>
            <a:r>
              <a:rPr lang="pt-PT" altLang="en-US" dirty="0" err="1" smtClean="0"/>
              <a:t>ha</a:t>
            </a:r>
            <a:r>
              <a:rPr lang="pt-PT" altLang="en-US" dirty="0" smtClean="0"/>
              <a:t> (</a:t>
            </a:r>
            <a:r>
              <a:rPr lang="pt-PT" altLang="en-US" dirty="0"/>
              <a:t>m</a:t>
            </a:r>
            <a:r>
              <a:rPr lang="pt-PT" altLang="en-US" baseline="30000" dirty="0"/>
              <a:t>3</a:t>
            </a:r>
            <a:r>
              <a:rPr lang="pt-PT" altLang="en-US" dirty="0"/>
              <a:t> ha</a:t>
            </a:r>
            <a:r>
              <a:rPr lang="pt-PT" altLang="en-US" baseline="30000" dirty="0"/>
              <a:t>-1</a:t>
            </a:r>
            <a:r>
              <a:rPr lang="pt-PT" altLang="en-US" dirty="0"/>
              <a:t>)</a:t>
            </a:r>
            <a:r>
              <a:rPr lang="pt-PT" altLang="en-US" dirty="0" smtClean="0"/>
              <a:t>, bastando multiplicar o volume por </a:t>
            </a:r>
            <a:r>
              <a:rPr lang="pt-PT" altLang="en-US" dirty="0" err="1" smtClean="0"/>
              <a:t>ha</a:t>
            </a:r>
            <a:r>
              <a:rPr lang="pt-PT" altLang="en-US" dirty="0" smtClean="0"/>
              <a:t> pela área se quisermos saber o volume do povoamento. Podem considerar-se diversos volumes:</a:t>
            </a:r>
          </a:p>
          <a:p>
            <a:pPr>
              <a:spcBef>
                <a:spcPts val="0"/>
              </a:spcBef>
            </a:pPr>
            <a:endParaRPr lang="pt-PT" altLang="en-US" sz="800" dirty="0"/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Volume </a:t>
            </a:r>
            <a:r>
              <a:rPr lang="pt-PT" altLang="en-US" sz="2000" dirty="0"/>
              <a:t>total (com casca e com cepo, V</a:t>
            </a:r>
            <a:r>
              <a:rPr lang="pt-PT" altLang="en-US" sz="2000" dirty="0" smtClean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/>
              <a:t>Volume total </a:t>
            </a:r>
            <a:r>
              <a:rPr lang="pt-PT" altLang="en-US" sz="2000" dirty="0" smtClean="0"/>
              <a:t>(sem </a:t>
            </a:r>
            <a:r>
              <a:rPr lang="pt-PT" altLang="en-US" sz="2000" dirty="0"/>
              <a:t>casca e com cepo, </a:t>
            </a:r>
            <a:r>
              <a:rPr lang="pt-PT" altLang="en-US" sz="2000" dirty="0" smtClean="0"/>
              <a:t>Vu)</a:t>
            </a:r>
            <a:endParaRPr lang="pt-PT" altLang="en-US" sz="2000" dirty="0"/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Volume </a:t>
            </a:r>
            <a:r>
              <a:rPr lang="pt-PT" altLang="en-US" sz="2000" dirty="0"/>
              <a:t>mercantil </a:t>
            </a:r>
            <a:r>
              <a:rPr lang="pt-PT" altLang="en-US" sz="2000" dirty="0" smtClean="0"/>
              <a:t>(com </a:t>
            </a:r>
            <a:r>
              <a:rPr lang="pt-PT" altLang="en-US" sz="2000" dirty="0"/>
              <a:t>casca até um diâmetro </a:t>
            </a:r>
            <a:r>
              <a:rPr lang="pt-PT" altLang="en-US" sz="2000" dirty="0" err="1" smtClean="0"/>
              <a:t>di</a:t>
            </a:r>
            <a:r>
              <a:rPr lang="pt-PT" altLang="en-US" sz="2000" dirty="0" smtClean="0"/>
              <a:t>, </a:t>
            </a:r>
            <a:r>
              <a:rPr lang="pt-PT" altLang="en-US" sz="2000" dirty="0" err="1" smtClean="0"/>
              <a:t>Vmdi</a:t>
            </a:r>
            <a:r>
              <a:rPr lang="pt-PT" altLang="en-US" sz="2000" dirty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/>
              <a:t>Volume mercantil (sem casca até um diâmetro </a:t>
            </a:r>
            <a:r>
              <a:rPr lang="pt-PT" altLang="en-US" sz="2000" dirty="0" err="1"/>
              <a:t>di</a:t>
            </a:r>
            <a:r>
              <a:rPr lang="pt-PT" altLang="en-US" sz="2000" dirty="0"/>
              <a:t>, </a:t>
            </a:r>
            <a:r>
              <a:rPr lang="pt-PT" altLang="en-US" sz="2000" dirty="0" err="1"/>
              <a:t>Vumdi</a:t>
            </a:r>
            <a:r>
              <a:rPr lang="pt-PT" altLang="en-US" sz="2000" dirty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/>
              <a:t>Volume mercantil (com casca até uma altura </a:t>
            </a:r>
            <a:r>
              <a:rPr lang="pt-PT" altLang="en-US" sz="2000" dirty="0" err="1"/>
              <a:t>hi</a:t>
            </a:r>
            <a:r>
              <a:rPr lang="pt-PT" altLang="en-US" sz="2000" dirty="0"/>
              <a:t>, </a:t>
            </a:r>
            <a:r>
              <a:rPr lang="pt-PT" altLang="en-US" sz="2000" dirty="0" err="1"/>
              <a:t>Vmhi</a:t>
            </a:r>
            <a:r>
              <a:rPr lang="pt-PT" altLang="en-US" sz="2000" dirty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Volume </a:t>
            </a:r>
            <a:r>
              <a:rPr lang="pt-PT" altLang="en-US" sz="2000" dirty="0"/>
              <a:t>mercantil (sem casca até uma altura </a:t>
            </a:r>
            <a:r>
              <a:rPr lang="pt-PT" altLang="en-US" sz="2000" dirty="0" err="1"/>
              <a:t>hi</a:t>
            </a:r>
            <a:r>
              <a:rPr lang="pt-PT" altLang="en-US" sz="2000" dirty="0"/>
              <a:t>, </a:t>
            </a:r>
            <a:r>
              <a:rPr lang="pt-PT" altLang="en-US" sz="2000" dirty="0" err="1"/>
              <a:t>Vumhi</a:t>
            </a:r>
            <a:r>
              <a:rPr lang="pt-PT" altLang="en-US" sz="2000" dirty="0"/>
              <a:t>)</a:t>
            </a:r>
            <a:r>
              <a:rPr lang="en-US" altLang="en-US" sz="2000" dirty="0"/>
              <a:t> </a:t>
            </a:r>
            <a:endParaRPr lang="en-US" altLang="en-US" sz="2000" dirty="0" smtClean="0"/>
          </a:p>
          <a:p>
            <a:pPr lvl="1">
              <a:spcBef>
                <a:spcPts val="600"/>
              </a:spcBef>
            </a:pPr>
            <a:endParaRPr lang="en-US" altLang="en-US" sz="800" dirty="0"/>
          </a:p>
          <a:p>
            <a:pPr>
              <a:spcBef>
                <a:spcPts val="600"/>
              </a:spcBef>
            </a:pPr>
            <a:r>
              <a:rPr lang="en-US" altLang="en-US" dirty="0" smtClean="0"/>
              <a:t>O volume </a:t>
            </a:r>
            <a:r>
              <a:rPr lang="en-US" altLang="en-US" dirty="0" err="1" smtClean="0"/>
              <a:t>por</a:t>
            </a:r>
            <a:r>
              <a:rPr lang="en-US" altLang="en-US" dirty="0" smtClean="0"/>
              <a:t> ha é </a:t>
            </a:r>
            <a:r>
              <a:rPr lang="en-US" altLang="en-US" dirty="0" err="1" smtClean="0"/>
              <a:t>geralmente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calculado</a:t>
            </a:r>
            <a:r>
              <a:rPr lang="en-US" altLang="en-US" dirty="0" smtClean="0"/>
              <a:t> a </a:t>
            </a:r>
            <a:r>
              <a:rPr lang="en-US" altLang="en-US" dirty="0" err="1" smtClean="0"/>
              <a:t>partir</a:t>
            </a:r>
            <a:r>
              <a:rPr lang="en-US" altLang="en-US" dirty="0" smtClean="0"/>
              <a:t> do </a:t>
            </a:r>
            <a:r>
              <a:rPr lang="en-US" altLang="en-US" b="1" dirty="0" err="1" smtClean="0">
                <a:solidFill>
                  <a:schemeClr val="accent3"/>
                </a:solidFill>
              </a:rPr>
              <a:t>somatório</a:t>
            </a:r>
            <a:r>
              <a:rPr lang="en-US" altLang="en-US" b="1" dirty="0" smtClean="0">
                <a:solidFill>
                  <a:schemeClr val="accent3"/>
                </a:solidFill>
              </a:rPr>
              <a:t> dos volumes das </a:t>
            </a:r>
            <a:r>
              <a:rPr lang="en-US" altLang="en-US" b="1" dirty="0" err="1" smtClean="0">
                <a:solidFill>
                  <a:schemeClr val="accent3"/>
                </a:solidFill>
              </a:rPr>
              <a:t>árvores</a:t>
            </a:r>
            <a:r>
              <a:rPr lang="en-US" altLang="en-US" dirty="0" smtClean="0"/>
              <a:t> de </a:t>
            </a:r>
            <a:r>
              <a:rPr lang="en-US" altLang="en-US" dirty="0" err="1" smtClean="0"/>
              <a:t>uma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parcela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2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 smtClean="0"/>
              <a:t>Forma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479376" y="1196752"/>
            <a:ext cx="626469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Os troncos das árvores apresentam formas muito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variadas. O estudo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da forma das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árvores:</a:t>
            </a:r>
          </a:p>
          <a:p>
            <a:pPr algn="just"/>
            <a:endParaRPr lang="pt-PT" sz="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é mais complicado do que o do diâmetro à altura do peito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ou o da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altura, uma vez que implica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estudar ambas as variáveis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ao longo do tronco (medições conjugadas de alturas e diâmetros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pPr algn="just"/>
            <a:endParaRPr lang="pt-PT" sz="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procura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dos sólidos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geométricos a que se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ajustam melhor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ou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pior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as formas reais (os troncos, os toros, os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ramos, as copas). </a:t>
            </a:r>
            <a:endParaRPr lang="pt-PT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pt-PT" sz="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Alguns troncos são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mais cilíndricos outros mais cónicos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e a sua forma varia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com:</a:t>
            </a:r>
          </a:p>
          <a:p>
            <a:endParaRPr lang="en-US" sz="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a espécie</a:t>
            </a:r>
            <a:r>
              <a:rPr lang="pt-PT" dirty="0">
                <a:solidFill>
                  <a:srgbClr val="000000"/>
                </a:solidFill>
                <a:latin typeface="Arial" panose="020B0604020202020204" pitchFamily="34" charset="0"/>
              </a:rPr>
              <a:t>, dentro da mesma espécie, de indivíduo para </a:t>
            </a: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indivíduo e ao longo da vida deste (constituição genética),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a </a:t>
            </a:r>
            <a:r>
              <a:rPr lang="pt-PT" dirty="0">
                <a:solidFill>
                  <a:srgbClr val="000000"/>
                </a:solidFill>
                <a:latin typeface="Arial" panose="020B0604020202020204" pitchFamily="34" charset="0"/>
              </a:rPr>
              <a:t>estação, </a:t>
            </a:r>
            <a:endParaRPr lang="pt-PT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as </a:t>
            </a:r>
            <a:r>
              <a:rPr lang="pt-PT" dirty="0">
                <a:solidFill>
                  <a:srgbClr val="000000"/>
                </a:solidFill>
                <a:latin typeface="Arial" panose="020B0604020202020204" pitchFamily="34" charset="0"/>
              </a:rPr>
              <a:t>técnicas de </a:t>
            </a: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silvicultura</a:t>
            </a:r>
          </a:p>
        </p:txBody>
      </p:sp>
      <p:sp>
        <p:nvSpPr>
          <p:cNvPr id="5" name="Rectangle 4"/>
          <p:cNvSpPr/>
          <p:nvPr/>
        </p:nvSpPr>
        <p:spPr>
          <a:xfrm>
            <a:off x="7392144" y="1232972"/>
            <a:ext cx="4376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Família das parábolas generalizadas</a:t>
            </a:r>
            <a:endParaRPr lang="en-GB" altLang="en-US" sz="2000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1633082"/>
            <a:ext cx="138906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534" y="2132856"/>
            <a:ext cx="4757737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301104" y="5481788"/>
            <a:ext cx="4555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dirty="0">
                <a:solidFill>
                  <a:srgbClr val="000000"/>
                </a:solidFill>
                <a:latin typeface="Arial" panose="020B0604020202020204" pitchFamily="34" charset="0"/>
              </a:rPr>
              <a:t>Um grande número de árvores apresenta perfis longitudinais semelhantes </a:t>
            </a:r>
            <a:r>
              <a:rPr lang="pt-PT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(na sua totalidade ou em troços) a </a:t>
            </a:r>
            <a:r>
              <a:rPr lang="pt-PT" sz="1600" dirty="0">
                <a:solidFill>
                  <a:srgbClr val="000000"/>
                </a:solidFill>
                <a:latin typeface="Arial" panose="020B0604020202020204" pitchFamily="34" charset="0"/>
              </a:rPr>
              <a:t>esta curva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9393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54" t="15834" r="20849" b="16508"/>
          <a:stretch/>
        </p:blipFill>
        <p:spPr>
          <a:xfrm>
            <a:off x="983432" y="1988840"/>
            <a:ext cx="4896544" cy="4512501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31371" y="1338454"/>
            <a:ext cx="11329259" cy="5001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PT" altLang="en-US" smtClean="0"/>
              <a:t>Volumes por categorias de aproveitamento:</a:t>
            </a:r>
            <a:endParaRPr lang="pt-PT" alt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Font typeface="Wingdings" pitchFamily="2" charset="2"/>
              <a:buNone/>
            </a:pPr>
            <a:r>
              <a:rPr lang="pt-PT" altLang="en-US" smtClean="0"/>
              <a:t>Volume do povoamento</a:t>
            </a:r>
            <a:endParaRPr lang="en-US" alt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528048" y="2132856"/>
            <a:ext cx="5184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limites</a:t>
            </a:r>
            <a:r>
              <a:rPr lang="en-US" dirty="0" smtClean="0"/>
              <a:t> de </a:t>
            </a:r>
            <a:r>
              <a:rPr lang="en-US" dirty="0" err="1" smtClean="0"/>
              <a:t>desponta</a:t>
            </a:r>
            <a:r>
              <a:rPr lang="en-US" dirty="0" smtClean="0"/>
              <a:t> </a:t>
            </a:r>
            <a:r>
              <a:rPr lang="en-US" dirty="0" err="1" smtClean="0"/>
              <a:t>têm</a:t>
            </a:r>
            <a:r>
              <a:rPr lang="en-US" dirty="0" smtClean="0"/>
              <a:t> de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sempre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mesmos</a:t>
            </a:r>
            <a:r>
              <a:rPr lang="en-US" dirty="0" smtClean="0"/>
              <a:t>, </a:t>
            </a:r>
            <a:r>
              <a:rPr lang="en-US" dirty="0" err="1" smtClean="0"/>
              <a:t>nem</a:t>
            </a:r>
            <a:r>
              <a:rPr lang="en-US" dirty="0" smtClean="0"/>
              <a:t> o </a:t>
            </a:r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categorias</a:t>
            </a:r>
            <a:r>
              <a:rPr lang="en-US" dirty="0" smtClean="0"/>
              <a:t> de </a:t>
            </a:r>
            <a:r>
              <a:rPr lang="en-US" dirty="0" err="1" smtClean="0"/>
              <a:t>aproveitamento</a:t>
            </a:r>
            <a:r>
              <a:rPr lang="en-US" dirty="0" smtClean="0"/>
              <a:t>. </a:t>
            </a:r>
            <a:r>
              <a:rPr lang="en-US" dirty="0" err="1" smtClean="0"/>
              <a:t>Categorias</a:t>
            </a:r>
            <a:r>
              <a:rPr lang="en-US" dirty="0" smtClean="0"/>
              <a:t> de </a:t>
            </a:r>
            <a:r>
              <a:rPr lang="en-US" dirty="0" err="1" smtClean="0"/>
              <a:t>aproveitamento</a:t>
            </a:r>
            <a:r>
              <a:rPr lang="en-US" dirty="0" smtClean="0"/>
              <a:t> </a:t>
            </a:r>
            <a:r>
              <a:rPr lang="en-US" dirty="0" err="1" smtClean="0"/>
              <a:t>presentes</a:t>
            </a:r>
            <a:r>
              <a:rPr lang="en-US" dirty="0" smtClean="0"/>
              <a:t> no manual de boas </a:t>
            </a:r>
            <a:r>
              <a:rPr lang="en-US" dirty="0" err="1" smtClean="0"/>
              <a:t>práticas</a:t>
            </a:r>
            <a:r>
              <a:rPr lang="en-US" dirty="0" smtClean="0"/>
              <a:t> para </a:t>
            </a:r>
            <a:r>
              <a:rPr lang="en-US" dirty="0" err="1" smtClean="0"/>
              <a:t>Pinheiro</a:t>
            </a:r>
            <a:r>
              <a:rPr lang="en-US" dirty="0" smtClean="0"/>
              <a:t>-bravo do CENTRO PINUS:</a:t>
            </a:r>
            <a:endParaRPr lang="pt-P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4881" t="15700" r="26769" b="12901"/>
          <a:stretch/>
        </p:blipFill>
        <p:spPr>
          <a:xfrm>
            <a:off x="9408368" y="3631386"/>
            <a:ext cx="1944216" cy="27543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826479" y="3706946"/>
                <a:ext cx="1635384" cy="574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sub>
                      </m:sSub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1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𝟑𝟓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479" y="3706946"/>
                <a:ext cx="1635384" cy="5742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826479" y="4385480"/>
                <a:ext cx="1635384" cy="574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sub>
                      </m:sSub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1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𝟐𝟎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479" y="4385480"/>
                <a:ext cx="1635384" cy="5742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900537" y="5811344"/>
                <a:ext cx="1487266" cy="574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sub>
                      </m:sSub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1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𝟕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0537" y="5811344"/>
                <a:ext cx="1487266" cy="57426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826478" y="5103597"/>
                <a:ext cx="1635383" cy="574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sub>
                      </m:sSub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1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𝟏𝟒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478" y="5103597"/>
                <a:ext cx="1635383" cy="5742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218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Volume por unidade de área (</a:t>
            </a:r>
            <a:r>
              <a:rPr lang="pt-PT" altLang="en-US" dirty="0" err="1" smtClean="0"/>
              <a:t>ha</a:t>
            </a:r>
            <a:r>
              <a:rPr lang="pt-PT" altLang="en-US" dirty="0" smtClean="0"/>
              <a:t>)</a:t>
            </a:r>
            <a:endParaRPr lang="en-US" altLang="en-US" dirty="0" smtClean="0"/>
          </a:p>
        </p:txBody>
      </p:sp>
      <p:sp>
        <p:nvSpPr>
          <p:cNvPr id="1955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PT" altLang="en-US" b="1" dirty="0" smtClean="0">
                <a:solidFill>
                  <a:schemeClr val="accent5"/>
                </a:solidFill>
              </a:rPr>
              <a:t>Enumeração completa </a:t>
            </a:r>
            <a:r>
              <a:rPr lang="pt-PT" altLang="en-US" dirty="0" smtClean="0"/>
              <a:t>de volumes</a:t>
            </a:r>
          </a:p>
          <a:p>
            <a:r>
              <a:rPr lang="pt-PT" altLang="en-US" b="1" dirty="0">
                <a:solidFill>
                  <a:schemeClr val="accent5"/>
                </a:solidFill>
              </a:rPr>
              <a:t>Estimação</a:t>
            </a:r>
            <a:r>
              <a:rPr lang="pt-PT" altLang="en-US" dirty="0"/>
              <a:t> do volume por </a:t>
            </a:r>
            <a:r>
              <a:rPr lang="pt-PT" altLang="en-US" dirty="0" err="1"/>
              <a:t>ha</a:t>
            </a:r>
            <a:endParaRPr lang="pt-PT" altLang="en-US" dirty="0"/>
          </a:p>
          <a:p>
            <a:pPr lvl="1"/>
            <a:r>
              <a:rPr lang="pt-PT" altLang="en-US" dirty="0" smtClean="0"/>
              <a:t>Métodos </a:t>
            </a:r>
            <a:r>
              <a:rPr lang="pt-PT" altLang="en-US" dirty="0"/>
              <a:t>baseados em equações de volume da árvore</a:t>
            </a:r>
          </a:p>
          <a:p>
            <a:pPr lvl="2"/>
            <a:r>
              <a:rPr lang="pt-PT" altLang="en-US" dirty="0"/>
              <a:t>Enumeração completa de diâmetros e </a:t>
            </a:r>
            <a:r>
              <a:rPr lang="pt-PT" altLang="en-US" dirty="0" smtClean="0"/>
              <a:t>alturas (</a:t>
            </a:r>
            <a:r>
              <a:rPr lang="pt-PT" altLang="en-US" i="1" dirty="0" smtClean="0">
                <a:solidFill>
                  <a:schemeClr val="accent5"/>
                </a:solidFill>
              </a:rPr>
              <a:t>IFN, </a:t>
            </a:r>
            <a:r>
              <a:rPr lang="pt-PT" altLang="en-US" i="1" dirty="0" err="1" smtClean="0">
                <a:solidFill>
                  <a:schemeClr val="accent5"/>
                </a:solidFill>
              </a:rPr>
              <a:t>dap</a:t>
            </a:r>
            <a:r>
              <a:rPr lang="pt-PT" altLang="en-US" i="1" dirty="0" smtClean="0">
                <a:solidFill>
                  <a:schemeClr val="accent5"/>
                </a:solidFill>
              </a:rPr>
              <a:t> e h de todas as </a:t>
            </a:r>
            <a:r>
              <a:rPr lang="pt-PT" altLang="en-US" i="1" dirty="0" err="1" smtClean="0">
                <a:solidFill>
                  <a:schemeClr val="accent5"/>
                </a:solidFill>
              </a:rPr>
              <a:t>arv</a:t>
            </a:r>
            <a:r>
              <a:rPr lang="pt-PT" altLang="en-US" i="1" dirty="0" smtClean="0">
                <a:solidFill>
                  <a:schemeClr val="accent5"/>
                </a:solidFill>
              </a:rPr>
              <a:t> medidos</a:t>
            </a:r>
            <a:r>
              <a:rPr lang="pt-PT" altLang="en-US" dirty="0" smtClean="0"/>
              <a:t>)</a:t>
            </a:r>
            <a:endParaRPr lang="pt-PT" altLang="en-US" dirty="0"/>
          </a:p>
          <a:p>
            <a:pPr lvl="2"/>
            <a:r>
              <a:rPr lang="pt-PT" altLang="en-US" dirty="0"/>
              <a:t>Métodos baseados em árvores modelo de altura </a:t>
            </a:r>
            <a:r>
              <a:rPr lang="pt-PT" altLang="en-US" dirty="0" smtClean="0"/>
              <a:t>(</a:t>
            </a:r>
            <a:r>
              <a:rPr lang="pt-PT" altLang="en-US" i="1" dirty="0" smtClean="0">
                <a:solidFill>
                  <a:schemeClr val="accent3"/>
                </a:solidFill>
              </a:rPr>
              <a:t>exercícios 3.2.1, 3.2.2, 3.2.3</a:t>
            </a:r>
            <a:r>
              <a:rPr lang="pt-PT" altLang="en-US" dirty="0" smtClean="0"/>
              <a:t>)</a:t>
            </a:r>
          </a:p>
          <a:p>
            <a:pPr lvl="1"/>
            <a:r>
              <a:rPr lang="pt-PT" altLang="en-US" dirty="0" smtClean="0"/>
              <a:t>Equações </a:t>
            </a:r>
            <a:r>
              <a:rPr lang="pt-PT" altLang="en-US" dirty="0"/>
              <a:t>de cubagem de </a:t>
            </a:r>
            <a:r>
              <a:rPr lang="pt-PT" altLang="en-US" dirty="0" smtClean="0"/>
              <a:t>povoamentos </a:t>
            </a:r>
            <a:r>
              <a:rPr lang="pt-PT" altLang="en-US" dirty="0"/>
              <a:t>(</a:t>
            </a:r>
            <a:r>
              <a:rPr lang="pt-PT" altLang="en-US" i="1" dirty="0">
                <a:solidFill>
                  <a:schemeClr val="accent3"/>
                </a:solidFill>
              </a:rPr>
              <a:t>exercícios </a:t>
            </a:r>
            <a:r>
              <a:rPr lang="pt-PT" altLang="en-US" i="1" dirty="0" smtClean="0">
                <a:solidFill>
                  <a:schemeClr val="accent3"/>
                </a:solidFill>
              </a:rPr>
              <a:t>3.2.4</a:t>
            </a:r>
            <a:r>
              <a:rPr lang="pt-PT" altLang="en-US" dirty="0" smtClean="0"/>
              <a:t>)</a:t>
            </a:r>
            <a:endParaRPr lang="pt-PT" altLang="en-US" dirty="0"/>
          </a:p>
          <a:p>
            <a:pPr lvl="2"/>
            <a:endParaRPr lang="pt-PT" altLang="en-US" dirty="0"/>
          </a:p>
          <a:p>
            <a:r>
              <a:rPr lang="en-US" altLang="en-US" dirty="0" err="1" smtClean="0"/>
              <a:t>Métodos</a:t>
            </a:r>
            <a:r>
              <a:rPr lang="en-US" altLang="en-US" dirty="0" smtClean="0"/>
              <a:t> das </a:t>
            </a:r>
            <a:r>
              <a:rPr lang="en-US" altLang="en-US" b="1" dirty="0" err="1" smtClean="0">
                <a:solidFill>
                  <a:srgbClr val="008000"/>
                </a:solidFill>
              </a:rPr>
              <a:t>árvores</a:t>
            </a:r>
            <a:r>
              <a:rPr lang="en-US" altLang="en-US" b="1" dirty="0" smtClean="0">
                <a:solidFill>
                  <a:srgbClr val="008000"/>
                </a:solidFill>
              </a:rPr>
              <a:t> </a:t>
            </a:r>
            <a:r>
              <a:rPr lang="en-US" altLang="en-US" b="1" dirty="0" err="1" smtClean="0">
                <a:solidFill>
                  <a:srgbClr val="008000"/>
                </a:solidFill>
              </a:rPr>
              <a:t>modelo</a:t>
            </a:r>
            <a:endParaRPr lang="pt-PT" altLang="en-US" dirty="0" smtClean="0"/>
          </a:p>
          <a:p>
            <a:pPr lvl="1"/>
            <a:r>
              <a:rPr lang="pt-PT" altLang="en-US" dirty="0" smtClean="0"/>
              <a:t>Métodos das árvores modelo de </a:t>
            </a:r>
            <a:r>
              <a:rPr lang="pt-PT" altLang="en-US" dirty="0"/>
              <a:t>volume (</a:t>
            </a:r>
            <a:r>
              <a:rPr lang="pt-PT" altLang="en-US" i="1" dirty="0">
                <a:solidFill>
                  <a:srgbClr val="C00000"/>
                </a:solidFill>
              </a:rPr>
              <a:t>exercícios </a:t>
            </a:r>
            <a:r>
              <a:rPr lang="pt-PT" altLang="en-US" i="1" dirty="0" smtClean="0">
                <a:solidFill>
                  <a:srgbClr val="C00000"/>
                </a:solidFill>
              </a:rPr>
              <a:t>3.2.5</a:t>
            </a:r>
            <a:r>
              <a:rPr lang="pt-PT" altLang="en-US" dirty="0" smtClean="0"/>
              <a:t>)</a:t>
            </a:r>
          </a:p>
          <a:p>
            <a:pPr lvl="1"/>
            <a:r>
              <a:rPr lang="pt-PT" altLang="en-US" dirty="0" smtClean="0"/>
              <a:t>Métodos das árvores modelo de forma – método de </a:t>
            </a:r>
            <a:r>
              <a:rPr lang="pt-PT" altLang="en-US" dirty="0" err="1" smtClean="0"/>
              <a:t>Hartig</a:t>
            </a:r>
            <a:r>
              <a:rPr lang="pt-PT" altLang="en-US" dirty="0"/>
              <a:t> (</a:t>
            </a:r>
            <a:r>
              <a:rPr lang="pt-PT" altLang="en-US" i="1" dirty="0">
                <a:solidFill>
                  <a:srgbClr val="C00000"/>
                </a:solidFill>
              </a:rPr>
              <a:t>exercícios </a:t>
            </a:r>
            <a:r>
              <a:rPr lang="pt-PT" altLang="en-US" i="1" dirty="0" smtClean="0">
                <a:solidFill>
                  <a:srgbClr val="C00000"/>
                </a:solidFill>
              </a:rPr>
              <a:t>3.2.6</a:t>
            </a:r>
            <a:r>
              <a:rPr lang="pt-PT" altLang="en-US" dirty="0" smtClean="0"/>
              <a:t>)</a:t>
            </a:r>
            <a:endParaRPr lang="pt-PT" altLang="en-US" dirty="0"/>
          </a:p>
          <a:p>
            <a:pPr lvl="1"/>
            <a:endParaRPr lang="pt-PT" altLang="en-US" dirty="0" smtClean="0"/>
          </a:p>
          <a:p>
            <a:pPr lvl="1"/>
            <a:endParaRPr lang="pt-PT" altLang="en-US" dirty="0" smtClean="0"/>
          </a:p>
          <a:p>
            <a:pPr lvl="1"/>
            <a:endParaRPr lang="en-US" alt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551384" y="4581128"/>
            <a:ext cx="10873208" cy="1728192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PT" altLang="en-US" dirty="0"/>
              <a:t>Volume por </a:t>
            </a:r>
            <a:r>
              <a:rPr lang="pt-PT" altLang="en-US" dirty="0" err="1" smtClean="0"/>
              <a:t>ha</a:t>
            </a:r>
            <a:r>
              <a:rPr lang="pt-PT" altLang="en-US" dirty="0" smtClean="0"/>
              <a:t> – enumeração completa</a:t>
            </a:r>
            <a:endParaRPr lang="en-U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7155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pt-PT" altLang="en-US" sz="2400" dirty="0" smtClean="0"/>
                  <a:t>Qualquer um dos volumes atrás referidos (</a:t>
                </a:r>
                <a:r>
                  <a:rPr lang="pt-PT" altLang="en-US" sz="2400" i="1" dirty="0" smtClean="0"/>
                  <a:t>V</a:t>
                </a:r>
                <a:r>
                  <a:rPr lang="pt-PT" altLang="en-US" sz="2400" dirty="0" smtClean="0"/>
                  <a:t>) se obtém, por enumeração completa, a partir da soma do respetivo volume de cada árvore da parcela (volume da parcela, </a:t>
                </a:r>
                <a:r>
                  <a:rPr lang="pt-PT" altLang="en-US" sz="2400" i="1" dirty="0" err="1" smtClean="0"/>
                  <a:t>V</a:t>
                </a:r>
                <a:r>
                  <a:rPr lang="pt-PT" altLang="en-US" sz="2400" i="1" baseline="-25000" dirty="0" err="1" smtClean="0"/>
                  <a:t>p</a:t>
                </a:r>
                <a:r>
                  <a:rPr lang="pt-PT" altLang="en-US" sz="2400" dirty="0" smtClean="0"/>
                  <a:t>), multiplicado pelo fator de expansão da área para o </a:t>
                </a:r>
                <a:r>
                  <a:rPr lang="pt-PT" altLang="en-US" sz="2400" dirty="0" err="1" smtClean="0"/>
                  <a:t>ha</a:t>
                </a:r>
                <a:endParaRPr lang="pt-PT" altLang="en-US" sz="2400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10000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PT" altLang="en-US" sz="2000" dirty="0" smtClean="0"/>
              </a:p>
              <a:p>
                <a:pPr marL="457200" lvl="1" indent="0">
                  <a:buNone/>
                </a:pPr>
                <a:r>
                  <a:rPr lang="en-US" altLang="en-US" sz="2000" dirty="0" err="1" smtClean="0"/>
                  <a:t>Onde</a:t>
                </a:r>
                <a:r>
                  <a:rPr lang="en-US" altLang="en-US" sz="2000" dirty="0" smtClean="0"/>
                  <a:t> </a:t>
                </a:r>
                <a:r>
                  <a:rPr lang="en-US" altLang="en-US" sz="2000" i="1" dirty="0"/>
                  <a:t>v</a:t>
                </a:r>
                <a:r>
                  <a:rPr lang="en-US" altLang="en-US" sz="2000" i="1" baseline="-25000" dirty="0" smtClean="0"/>
                  <a:t>i</a:t>
                </a:r>
                <a:r>
                  <a:rPr lang="en-US" altLang="en-US" sz="2000" dirty="0" smtClean="0"/>
                  <a:t> é o volume da </a:t>
                </a:r>
                <a:r>
                  <a:rPr lang="en-US" altLang="en-US" sz="2000" dirty="0" err="1" smtClean="0"/>
                  <a:t>árvore</a:t>
                </a:r>
                <a:r>
                  <a:rPr lang="en-US" altLang="en-US" sz="2000" dirty="0" smtClean="0"/>
                  <a:t> </a:t>
                </a:r>
                <a:r>
                  <a:rPr lang="en-US" altLang="en-US" sz="2000" i="1" dirty="0" err="1" smtClean="0"/>
                  <a:t>i</a:t>
                </a:r>
                <a:r>
                  <a:rPr lang="en-US" altLang="en-US" sz="2000" dirty="0" smtClean="0"/>
                  <a:t> e </a:t>
                </a:r>
                <a:r>
                  <a:rPr lang="en-US" altLang="en-US" sz="2000" i="1" dirty="0" err="1" smtClean="0"/>
                  <a:t>A</a:t>
                </a:r>
                <a:r>
                  <a:rPr lang="en-US" altLang="en-US" sz="2000" i="1" baseline="-25000" dirty="0" err="1" smtClean="0"/>
                  <a:t>p</a:t>
                </a:r>
                <a:r>
                  <a:rPr lang="en-US" altLang="en-US" sz="2000" dirty="0" smtClean="0"/>
                  <a:t> é a </a:t>
                </a:r>
                <a:r>
                  <a:rPr lang="en-US" altLang="en-US" sz="2000" dirty="0" err="1" smtClean="0"/>
                  <a:t>área</a:t>
                </a:r>
                <a:r>
                  <a:rPr lang="en-US" altLang="en-US" sz="2000" dirty="0" smtClean="0"/>
                  <a:t> da </a:t>
                </a:r>
                <a:r>
                  <a:rPr lang="en-US" altLang="en-US" sz="2000" dirty="0" err="1" smtClean="0"/>
                  <a:t>parcela</a:t>
                </a:r>
                <a:endParaRPr lang="en-US" altLang="en-US" sz="2000" dirty="0" smtClean="0"/>
              </a:p>
              <a:p>
                <a:pPr marL="514350" indent="-457200"/>
                <a:r>
                  <a:rPr lang="en-US" altLang="en-US" sz="2400" dirty="0" smtClean="0"/>
                  <a:t>O volume de </a:t>
                </a:r>
                <a:r>
                  <a:rPr lang="en-US" altLang="en-US" sz="2400" dirty="0" err="1" smtClean="0"/>
                  <a:t>cada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árvore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teria</a:t>
                </a:r>
                <a:r>
                  <a:rPr lang="en-US" altLang="en-US" sz="2400" dirty="0" smtClean="0"/>
                  <a:t> que </a:t>
                </a:r>
                <a:r>
                  <a:rPr lang="en-US" altLang="en-US" sz="2400" dirty="0" err="1" smtClean="0"/>
                  <a:t>ser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obtido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por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imersão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em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água</a:t>
                </a:r>
                <a:r>
                  <a:rPr lang="en-US" altLang="en-US" sz="2400" dirty="0" smtClean="0"/>
                  <a:t>, abate da </a:t>
                </a:r>
                <a:r>
                  <a:rPr lang="en-US" altLang="en-US" sz="2400" dirty="0" err="1" smtClean="0"/>
                  <a:t>mesma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ou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pelo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método</a:t>
                </a:r>
                <a:r>
                  <a:rPr lang="en-US" altLang="en-US" sz="2400" dirty="0" smtClean="0"/>
                  <a:t> da </a:t>
                </a:r>
                <a:r>
                  <a:rPr lang="en-US" altLang="en-US" sz="2400" dirty="0" err="1" smtClean="0"/>
                  <a:t>altura</a:t>
                </a:r>
                <a:r>
                  <a:rPr lang="en-US" altLang="en-US" sz="2400" dirty="0" smtClean="0"/>
                  <a:t> formal (</a:t>
                </a:r>
                <a:r>
                  <a:rPr lang="en-US" altLang="en-US" sz="2400" dirty="0" err="1" smtClean="0"/>
                  <a:t>quase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b="1" dirty="0" smtClean="0">
                    <a:solidFill>
                      <a:schemeClr val="accent5"/>
                    </a:solidFill>
                  </a:rPr>
                  <a:t>IMPOSSÍVEL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na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prática</a:t>
                </a:r>
                <a:r>
                  <a:rPr lang="en-US" altLang="en-US" sz="2400" dirty="0" smtClean="0"/>
                  <a:t>)</a:t>
                </a:r>
                <a:endParaRPr lang="pt-PT" altLang="en-US" sz="2400" dirty="0" smtClean="0"/>
              </a:p>
            </p:txBody>
          </p:sp>
        </mc:Choice>
        <mc:Fallback xmlns="">
          <p:sp>
            <p:nvSpPr>
              <p:cNvPr id="1771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38" t="-976" r="-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312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PT" altLang="en-US" sz="2800" dirty="0"/>
              <a:t>Volume por </a:t>
            </a:r>
            <a:r>
              <a:rPr lang="pt-PT" altLang="en-US" sz="2800" dirty="0" err="1" smtClean="0"/>
              <a:t>ha</a:t>
            </a:r>
            <a:r>
              <a:rPr lang="pt-PT" altLang="en-US" sz="2800" dirty="0" smtClean="0"/>
              <a:t> </a:t>
            </a:r>
            <a:r>
              <a:rPr lang="pt-PT" altLang="en-US" sz="2800" dirty="0"/>
              <a:t>– </a:t>
            </a:r>
            <a:r>
              <a:rPr lang="pt-PT" altLang="en-US" sz="2800" dirty="0" smtClean="0"/>
              <a:t>estimação / equações </a:t>
            </a:r>
            <a:r>
              <a:rPr lang="pt-PT" altLang="en-US" sz="2800" dirty="0"/>
              <a:t>de </a:t>
            </a:r>
            <a:r>
              <a:rPr lang="pt-PT" altLang="en-US" sz="2800" dirty="0" smtClean="0"/>
              <a:t>volume da árvore</a:t>
            </a:r>
            <a:endParaRPr lang="en-US" altLang="en-US" sz="2800" dirty="0"/>
          </a:p>
        </p:txBody>
      </p:sp>
      <p:sp>
        <p:nvSpPr>
          <p:cNvPr id="205827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124744"/>
            <a:ext cx="11329259" cy="5616624"/>
          </a:xfrm>
        </p:spPr>
        <p:txBody>
          <a:bodyPr>
            <a:normAutofit fontScale="92500" lnSpcReduction="10000"/>
          </a:bodyPr>
          <a:lstStyle/>
          <a:p>
            <a:pPr marL="419100" indent="-419100">
              <a:defRPr/>
            </a:pPr>
            <a:r>
              <a:rPr lang="pt-PT" sz="2400" dirty="0" smtClean="0"/>
              <a:t>Estimação do volume com recurso a equações de volume da árvore (método geralmente utilizado):</a:t>
            </a:r>
          </a:p>
          <a:p>
            <a:pPr marL="838200" lvl="1" indent="-381000">
              <a:defRPr/>
            </a:pPr>
            <a:r>
              <a:rPr lang="pt-PT" sz="2000" dirty="0" smtClean="0"/>
              <a:t>Enumeração completa de diâmetros e alturas - m</a:t>
            </a:r>
            <a:r>
              <a:rPr lang="pt-PT" sz="1800" dirty="0" smtClean="0"/>
              <a:t>edindo o diâmetro e a altura de cada árvore, basta estimar o volume de cada árvore da parcela, somar e expandir ao há </a:t>
            </a:r>
            <a:r>
              <a:rPr lang="pt-PT" altLang="en-US" sz="1800" dirty="0"/>
              <a:t>(</a:t>
            </a:r>
            <a:r>
              <a:rPr lang="pt-PT" altLang="en-US" sz="1800" i="1" dirty="0" smtClean="0">
                <a:solidFill>
                  <a:srgbClr val="7CB042"/>
                </a:solidFill>
              </a:rPr>
              <a:t>IFN</a:t>
            </a:r>
            <a:r>
              <a:rPr lang="pt-PT" altLang="en-US" sz="1800" dirty="0" smtClean="0"/>
              <a:t>)</a:t>
            </a:r>
            <a:endParaRPr lang="pt-PT" sz="1800" dirty="0" smtClean="0"/>
          </a:p>
          <a:p>
            <a:pPr marL="838200" lvl="1" indent="-381000">
              <a:defRPr/>
            </a:pPr>
            <a:r>
              <a:rPr lang="pt-PT" sz="2000" dirty="0"/>
              <a:t>Enumeração completa de </a:t>
            </a:r>
            <a:r>
              <a:rPr lang="pt-PT" sz="2000" dirty="0" smtClean="0"/>
              <a:t>diâmetros, mas baseado em relações hipsométricas / </a:t>
            </a:r>
            <a:r>
              <a:rPr lang="pt-PT" sz="2000" dirty="0" smtClean="0">
                <a:solidFill>
                  <a:srgbClr val="0070C0"/>
                </a:solidFill>
              </a:rPr>
              <a:t>árvores modelo de altura: </a:t>
            </a:r>
            <a:r>
              <a:rPr lang="pt-PT" sz="1800" dirty="0" smtClean="0"/>
              <a:t>Método igual ao anterior, havendo contudo que estimar a altura de cada árvore, usando um dos 3 métodos: </a:t>
            </a:r>
          </a:p>
          <a:p>
            <a:pPr marL="1238250" lvl="2" indent="-381000">
              <a:defRPr/>
            </a:pPr>
            <a:r>
              <a:rPr lang="pt-PT" sz="1600" dirty="0" smtClean="0"/>
              <a:t>i) Elaboração de uma relação hipsométrica local, com os dados obtidos na parcela (que têm que em número “razoável” </a:t>
            </a:r>
            <a:r>
              <a:rPr lang="pt-PT" sz="1600" i="1" dirty="0" smtClean="0"/>
              <a:t>(</a:t>
            </a:r>
            <a:r>
              <a:rPr lang="pt-PT" sz="1600" i="1" dirty="0" smtClean="0">
                <a:solidFill>
                  <a:srgbClr val="C00000"/>
                </a:solidFill>
              </a:rPr>
              <a:t>exercício 3.2.1</a:t>
            </a:r>
            <a:r>
              <a:rPr lang="pt-PT" sz="1600" i="1" dirty="0" smtClean="0"/>
              <a:t>);</a:t>
            </a:r>
          </a:p>
          <a:p>
            <a:pPr marL="1238250" lvl="2" indent="-381000">
              <a:defRPr/>
            </a:pPr>
            <a:r>
              <a:rPr lang="pt-PT" sz="1600" i="1" dirty="0" err="1" smtClean="0"/>
              <a:t>ii</a:t>
            </a:r>
            <a:r>
              <a:rPr lang="pt-PT" sz="1600" i="1" dirty="0" smtClean="0"/>
              <a:t>) e</a:t>
            </a:r>
            <a:r>
              <a:rPr lang="pt-PT" sz="1600" dirty="0" smtClean="0"/>
              <a:t>laboração de uma relação hipsométrica local com os dados das várias parcelas do povoamento; </a:t>
            </a:r>
          </a:p>
          <a:p>
            <a:pPr marL="1238250" lvl="2" indent="-381000">
              <a:defRPr/>
            </a:pPr>
            <a:r>
              <a:rPr lang="pt-PT" sz="1600" dirty="0" err="1" smtClean="0"/>
              <a:t>iii</a:t>
            </a:r>
            <a:r>
              <a:rPr lang="pt-PT" sz="1600" dirty="0" smtClean="0"/>
              <a:t>) elaboração ou recurso a uma relação hipsométrica geral</a:t>
            </a:r>
            <a:r>
              <a:rPr lang="en-US" sz="1600" dirty="0" smtClean="0"/>
              <a:t> (</a:t>
            </a:r>
            <a:r>
              <a:rPr lang="en-US" sz="1600" dirty="0" err="1" smtClean="0"/>
              <a:t>basta</a:t>
            </a:r>
            <a:r>
              <a:rPr lang="en-US" sz="1600" dirty="0" smtClean="0"/>
              <a:t> </a:t>
            </a:r>
            <a:r>
              <a:rPr lang="en-US" sz="1600" dirty="0" err="1" smtClean="0"/>
              <a:t>medir</a:t>
            </a:r>
            <a:r>
              <a:rPr lang="en-US" sz="1600" dirty="0" smtClean="0"/>
              <a:t> a </a:t>
            </a:r>
            <a:r>
              <a:rPr lang="en-US" sz="1600" dirty="0" err="1" smtClean="0"/>
              <a:t>hdom</a:t>
            </a:r>
            <a:r>
              <a:rPr lang="en-US" sz="1600" dirty="0" smtClean="0"/>
              <a:t>) </a:t>
            </a:r>
            <a:r>
              <a:rPr lang="pt-PT" sz="1600" i="1" dirty="0"/>
              <a:t>(</a:t>
            </a:r>
            <a:r>
              <a:rPr lang="pt-PT" sz="1600" i="1" dirty="0">
                <a:solidFill>
                  <a:srgbClr val="C00000"/>
                </a:solidFill>
              </a:rPr>
              <a:t>exercício </a:t>
            </a:r>
            <a:r>
              <a:rPr lang="pt-PT" sz="1600" i="1" dirty="0" smtClean="0">
                <a:solidFill>
                  <a:srgbClr val="C00000"/>
                </a:solidFill>
              </a:rPr>
              <a:t>3.2.2</a:t>
            </a:r>
            <a:r>
              <a:rPr lang="pt-PT" sz="1600" i="1" dirty="0" smtClean="0"/>
              <a:t>) por fim </a:t>
            </a:r>
            <a:r>
              <a:rPr lang="pt-PT" sz="1600" dirty="0" smtClean="0"/>
              <a:t>estima-se </a:t>
            </a:r>
            <a:r>
              <a:rPr lang="pt-PT" sz="1600" dirty="0"/>
              <a:t>o volume de cada árvore da parcela</a:t>
            </a:r>
            <a:endParaRPr lang="pt-PT" sz="1600" i="1" dirty="0"/>
          </a:p>
          <a:p>
            <a:pPr marL="819150" lvl="1" indent="-419100">
              <a:defRPr/>
            </a:pPr>
            <a:r>
              <a:rPr lang="pt-PT" sz="2000" dirty="0" smtClean="0"/>
              <a:t>Sem enumeração </a:t>
            </a:r>
            <a:r>
              <a:rPr lang="pt-PT" sz="2000" dirty="0"/>
              <a:t>completa de </a:t>
            </a:r>
            <a:r>
              <a:rPr lang="pt-PT" sz="2000" dirty="0" smtClean="0"/>
              <a:t>diâmetros – </a:t>
            </a:r>
            <a:r>
              <a:rPr lang="pt-PT" sz="2000" dirty="0" err="1" smtClean="0"/>
              <a:t>dist</a:t>
            </a:r>
            <a:r>
              <a:rPr lang="pt-PT" sz="2000" dirty="0" smtClean="0"/>
              <a:t>. classes de diâmetro e:</a:t>
            </a:r>
          </a:p>
          <a:p>
            <a:pPr marL="1219200" lvl="2" indent="-419100">
              <a:defRPr/>
            </a:pPr>
            <a:r>
              <a:rPr lang="pt-PT" sz="1600" dirty="0" smtClean="0"/>
              <a:t> i) estima-se a altura da árvore média na classe de diâmetros com uma hipsométrica </a:t>
            </a:r>
            <a:r>
              <a:rPr lang="pt-PT" sz="1600" i="1" dirty="0"/>
              <a:t>(</a:t>
            </a:r>
            <a:r>
              <a:rPr lang="pt-PT" sz="1600" i="1" dirty="0">
                <a:solidFill>
                  <a:srgbClr val="C00000"/>
                </a:solidFill>
              </a:rPr>
              <a:t>exercício </a:t>
            </a:r>
            <a:r>
              <a:rPr lang="pt-PT" sz="1600" i="1" dirty="0" smtClean="0">
                <a:solidFill>
                  <a:srgbClr val="C00000"/>
                </a:solidFill>
              </a:rPr>
              <a:t>3.2.3 a)</a:t>
            </a:r>
            <a:r>
              <a:rPr lang="pt-PT" sz="1600" i="1" dirty="0" smtClean="0"/>
              <a:t>);</a:t>
            </a:r>
          </a:p>
          <a:p>
            <a:pPr marL="1219200" lvl="2" indent="-419100">
              <a:defRPr/>
            </a:pPr>
            <a:r>
              <a:rPr lang="pt-PT" sz="1600" i="1" dirty="0" smtClean="0"/>
              <a:t> </a:t>
            </a:r>
            <a:r>
              <a:rPr lang="pt-PT" sz="1600" i="1" dirty="0" err="1" smtClean="0"/>
              <a:t>ii</a:t>
            </a:r>
            <a:r>
              <a:rPr lang="pt-PT" sz="1600" i="1" dirty="0" smtClean="0"/>
              <a:t>) calcula-se a média das alturas das árvores modelo medidas </a:t>
            </a:r>
            <a:r>
              <a:rPr lang="pt-PT" sz="1600" i="1" dirty="0"/>
              <a:t>(</a:t>
            </a:r>
            <a:r>
              <a:rPr lang="pt-PT" sz="1600" i="1" dirty="0">
                <a:solidFill>
                  <a:srgbClr val="C00000"/>
                </a:solidFill>
              </a:rPr>
              <a:t>exercício 3.2.3 </a:t>
            </a:r>
            <a:r>
              <a:rPr lang="pt-PT" sz="1600" i="1" dirty="0" smtClean="0">
                <a:solidFill>
                  <a:srgbClr val="C00000"/>
                </a:solidFill>
              </a:rPr>
              <a:t>b)</a:t>
            </a:r>
            <a:r>
              <a:rPr lang="pt-PT" sz="1600" i="1" dirty="0" smtClean="0"/>
              <a:t>); </a:t>
            </a:r>
          </a:p>
          <a:p>
            <a:pPr marL="1219200" lvl="2" indent="-419100">
              <a:defRPr/>
            </a:pPr>
            <a:r>
              <a:rPr lang="pt-PT" sz="1600" dirty="0" smtClean="0"/>
              <a:t>estima-se </a:t>
            </a:r>
            <a:r>
              <a:rPr lang="pt-PT" sz="1600" dirty="0"/>
              <a:t>o volume </a:t>
            </a:r>
            <a:r>
              <a:rPr lang="pt-PT" sz="1600" dirty="0" smtClean="0"/>
              <a:t>da árvore central de cada classe de diâmetro </a:t>
            </a:r>
            <a:endParaRPr lang="pt-PT" dirty="0" smtClean="0"/>
          </a:p>
          <a:p>
            <a:pPr marL="419100" indent="-419100">
              <a:defRPr/>
            </a:pPr>
            <a:endParaRPr lang="pt-PT" sz="2400" dirty="0" smtClean="0"/>
          </a:p>
        </p:txBody>
      </p:sp>
    </p:spTree>
    <p:extLst>
      <p:ext uri="{BB962C8B-B14F-4D97-AF65-F5344CB8AC3E}">
        <p14:creationId xmlns:p14="http://schemas.microsoft.com/office/powerpoint/2010/main" val="74430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5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5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5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5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58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338454"/>
            <a:ext cx="5664630" cy="5001419"/>
          </a:xfrm>
        </p:spPr>
        <p:txBody>
          <a:bodyPr>
            <a:normAutofit/>
          </a:bodyPr>
          <a:lstStyle/>
          <a:p>
            <a:r>
              <a:rPr lang="pt-PT" sz="2400" dirty="0"/>
              <a:t>Enumeração completa de diâmetros e </a:t>
            </a:r>
            <a:r>
              <a:rPr lang="pt-PT" sz="2400" dirty="0" smtClean="0"/>
              <a:t>alturas</a:t>
            </a:r>
          </a:p>
          <a:p>
            <a:r>
              <a:rPr lang="pt-PT" sz="2400" dirty="0" smtClean="0"/>
              <a:t>V</a:t>
            </a:r>
            <a:r>
              <a:rPr lang="pt-PT" sz="2400" baseline="-25000" dirty="0" smtClean="0"/>
              <a:t>i</a:t>
            </a:r>
            <a:r>
              <a:rPr lang="pt-PT" sz="2400" dirty="0" smtClean="0"/>
              <a:t> = </a:t>
            </a:r>
            <a:r>
              <a:rPr lang="pt-PT" sz="3200" i="1" dirty="0" smtClean="0"/>
              <a:t>f</a:t>
            </a:r>
            <a:r>
              <a:rPr lang="pt-PT" sz="2400" dirty="0" smtClean="0"/>
              <a:t> (</a:t>
            </a:r>
            <a:r>
              <a:rPr lang="pt-PT" sz="2400" dirty="0" err="1" smtClean="0"/>
              <a:t>d</a:t>
            </a:r>
            <a:r>
              <a:rPr lang="pt-PT" sz="2400" baseline="-25000" dirty="0" err="1" smtClean="0"/>
              <a:t>medido</a:t>
            </a:r>
            <a:r>
              <a:rPr lang="pt-PT" sz="2400" dirty="0" smtClean="0"/>
              <a:t> </a:t>
            </a:r>
            <a:r>
              <a:rPr lang="pt-PT" sz="2400" baseline="-25000" dirty="0" smtClean="0"/>
              <a:t>i</a:t>
            </a:r>
            <a:r>
              <a:rPr lang="pt-PT" sz="2400" dirty="0" smtClean="0"/>
              <a:t>, </a:t>
            </a:r>
            <a:r>
              <a:rPr lang="pt-PT" sz="2400" dirty="0" err="1" smtClean="0"/>
              <a:t>h</a:t>
            </a:r>
            <a:r>
              <a:rPr lang="pt-PT" sz="2400" baseline="-25000" dirty="0" err="1" smtClean="0"/>
              <a:t>medida</a:t>
            </a:r>
            <a:r>
              <a:rPr lang="pt-PT" sz="2400" dirty="0" smtClean="0"/>
              <a:t> </a:t>
            </a:r>
            <a:r>
              <a:rPr lang="pt-PT" sz="2400" baseline="-25000" dirty="0" smtClean="0"/>
              <a:t>i</a:t>
            </a:r>
            <a:r>
              <a:rPr lang="pt-PT" sz="2400" dirty="0" smtClean="0"/>
              <a:t>) </a:t>
            </a:r>
          </a:p>
          <a:p>
            <a:endParaRPr lang="pt-PT" sz="2400" dirty="0" smtClean="0"/>
          </a:p>
          <a:p>
            <a:endParaRPr lang="pt-PT" sz="2400" dirty="0"/>
          </a:p>
          <a:p>
            <a:endParaRPr lang="pt-PT" sz="2400" dirty="0" smtClean="0"/>
          </a:p>
          <a:p>
            <a:endParaRPr lang="pt-PT" sz="2400" dirty="0"/>
          </a:p>
          <a:p>
            <a:pPr marL="457200" lvl="1" indent="0">
              <a:buNone/>
            </a:pPr>
            <a:r>
              <a:rPr lang="pt-PT" sz="2000" dirty="0" smtClean="0"/>
              <a:t>Volume por </a:t>
            </a:r>
            <a:r>
              <a:rPr lang="pt-PT" sz="2000" dirty="0" err="1" smtClean="0"/>
              <a:t>ha</a:t>
            </a:r>
            <a:r>
              <a:rPr lang="pt-PT" sz="2000" dirty="0" smtClean="0"/>
              <a:t> resulta do somatório dos V</a:t>
            </a:r>
            <a:r>
              <a:rPr lang="pt-PT" sz="2000" baseline="-25000" dirty="0" smtClean="0"/>
              <a:t>is</a:t>
            </a:r>
            <a:r>
              <a:rPr lang="pt-PT" sz="2000" dirty="0" smtClean="0"/>
              <a:t> * </a:t>
            </a:r>
            <a:r>
              <a:rPr lang="pt-PT" sz="2000" dirty="0" err="1" smtClean="0"/>
              <a:t>fexp_area</a:t>
            </a:r>
            <a:endParaRPr lang="pt-PT" sz="2000" dirty="0" smtClean="0"/>
          </a:p>
          <a:p>
            <a:endParaRPr lang="pt-PT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1" y="1338454"/>
            <a:ext cx="5456312" cy="512361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PT" altLang="en-US" sz="2800" dirty="0"/>
              <a:t>Volume por </a:t>
            </a:r>
            <a:r>
              <a:rPr lang="pt-PT" altLang="en-US" sz="2800" dirty="0" err="1" smtClean="0"/>
              <a:t>ha</a:t>
            </a:r>
            <a:r>
              <a:rPr lang="pt-PT" altLang="en-US" sz="2800" dirty="0" smtClean="0"/>
              <a:t> </a:t>
            </a:r>
            <a:r>
              <a:rPr lang="pt-PT" altLang="en-US" sz="2800" dirty="0"/>
              <a:t>– </a:t>
            </a:r>
            <a:r>
              <a:rPr lang="pt-PT" altLang="en-US" sz="2800" dirty="0" smtClean="0"/>
              <a:t>estimação / equações </a:t>
            </a:r>
            <a:r>
              <a:rPr lang="pt-PT" altLang="en-US" sz="2800" dirty="0"/>
              <a:t>de </a:t>
            </a:r>
            <a:r>
              <a:rPr lang="pt-PT" altLang="en-US" sz="2800" dirty="0" smtClean="0"/>
              <a:t>volume da árvore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8324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338454"/>
            <a:ext cx="5832648" cy="5001419"/>
          </a:xfrm>
        </p:spPr>
        <p:txBody>
          <a:bodyPr>
            <a:normAutofit/>
          </a:bodyPr>
          <a:lstStyle/>
          <a:p>
            <a:r>
              <a:rPr lang="pt-PT" sz="2400" dirty="0"/>
              <a:t>Enumeração completa de diâmetros </a:t>
            </a:r>
            <a:r>
              <a:rPr lang="pt-PT" sz="2400" dirty="0" smtClean="0"/>
              <a:t>mas não de alturas</a:t>
            </a:r>
          </a:p>
          <a:p>
            <a:r>
              <a:rPr lang="pt-PT" sz="2400" dirty="0" smtClean="0"/>
              <a:t>V</a:t>
            </a:r>
            <a:r>
              <a:rPr lang="pt-PT" sz="2400" baseline="-25000" dirty="0" smtClean="0"/>
              <a:t>i</a:t>
            </a:r>
            <a:r>
              <a:rPr lang="pt-PT" sz="2400" dirty="0" smtClean="0"/>
              <a:t> = </a:t>
            </a:r>
            <a:r>
              <a:rPr lang="pt-PT" sz="3200" i="1" dirty="0" smtClean="0"/>
              <a:t>f</a:t>
            </a:r>
            <a:r>
              <a:rPr lang="pt-PT" sz="2400" dirty="0" smtClean="0"/>
              <a:t> (</a:t>
            </a:r>
            <a:r>
              <a:rPr lang="pt-PT" sz="2400" dirty="0" err="1" smtClean="0"/>
              <a:t>d</a:t>
            </a:r>
            <a:r>
              <a:rPr lang="pt-PT" sz="2400" baseline="-25000" dirty="0" err="1" smtClean="0"/>
              <a:t>medido</a:t>
            </a:r>
            <a:r>
              <a:rPr lang="pt-PT" sz="2400" dirty="0" smtClean="0"/>
              <a:t> </a:t>
            </a:r>
            <a:r>
              <a:rPr lang="pt-PT" sz="2400" baseline="-25000" dirty="0" smtClean="0"/>
              <a:t>i</a:t>
            </a:r>
            <a:r>
              <a:rPr lang="pt-PT" sz="2400" dirty="0" smtClean="0"/>
              <a:t>, </a:t>
            </a:r>
            <a:r>
              <a:rPr lang="pt-PT" sz="2400" dirty="0" err="1" smtClean="0"/>
              <a:t>h</a:t>
            </a:r>
            <a:r>
              <a:rPr lang="pt-PT" sz="2400" baseline="-25000" dirty="0" err="1" smtClean="0"/>
              <a:t>final</a:t>
            </a:r>
            <a:r>
              <a:rPr lang="pt-PT" sz="2400" dirty="0" smtClean="0"/>
              <a:t> </a:t>
            </a:r>
            <a:r>
              <a:rPr lang="pt-PT" sz="2400" baseline="-25000" dirty="0" smtClean="0"/>
              <a:t>i</a:t>
            </a:r>
            <a:r>
              <a:rPr lang="pt-PT" sz="2400" dirty="0" smtClean="0"/>
              <a:t>) </a:t>
            </a:r>
          </a:p>
          <a:p>
            <a:pPr marL="0" indent="0">
              <a:buNone/>
            </a:pPr>
            <a:r>
              <a:rPr lang="pt-PT" sz="2400" dirty="0" smtClean="0"/>
              <a:t>Em que:</a:t>
            </a:r>
          </a:p>
          <a:p>
            <a:pPr marL="457200" lvl="1" indent="0">
              <a:buNone/>
            </a:pPr>
            <a:r>
              <a:rPr lang="pt-PT" sz="2000" dirty="0" smtClean="0"/>
              <a:t>- árvores modelo/dominantes: </a:t>
            </a:r>
            <a:r>
              <a:rPr lang="pt-PT" sz="2000" dirty="0" err="1" smtClean="0"/>
              <a:t>h</a:t>
            </a:r>
            <a:r>
              <a:rPr lang="pt-PT" sz="2000" baseline="-25000" dirty="0" err="1" smtClean="0"/>
              <a:t>final</a:t>
            </a:r>
            <a:r>
              <a:rPr lang="pt-PT" sz="2000" dirty="0" smtClean="0"/>
              <a:t> = </a:t>
            </a:r>
            <a:r>
              <a:rPr lang="pt-PT" sz="2000" dirty="0" err="1" smtClean="0"/>
              <a:t>h</a:t>
            </a:r>
            <a:r>
              <a:rPr lang="pt-PT" sz="2000" baseline="-25000" dirty="0" err="1" smtClean="0"/>
              <a:t>medida</a:t>
            </a:r>
            <a:r>
              <a:rPr lang="pt-PT" sz="2000" baseline="-25000" dirty="0" smtClean="0"/>
              <a:t> </a:t>
            </a:r>
          </a:p>
          <a:p>
            <a:pPr marL="400050" lvl="1" indent="0">
              <a:buNone/>
            </a:pPr>
            <a:r>
              <a:rPr lang="pt-PT" sz="2000" dirty="0" smtClean="0"/>
              <a:t> - restantes árvores: </a:t>
            </a:r>
            <a:r>
              <a:rPr lang="pt-PT" sz="2000" dirty="0" err="1"/>
              <a:t>h</a:t>
            </a:r>
            <a:r>
              <a:rPr lang="pt-PT" sz="2000" baseline="-25000" dirty="0" err="1"/>
              <a:t>final</a:t>
            </a:r>
            <a:r>
              <a:rPr lang="pt-PT" sz="2000" dirty="0"/>
              <a:t> = </a:t>
            </a:r>
            <a:r>
              <a:rPr lang="pt-PT" sz="2000" dirty="0" err="1" smtClean="0"/>
              <a:t>h</a:t>
            </a:r>
            <a:r>
              <a:rPr lang="pt-PT" sz="2000" baseline="-25000" dirty="0" err="1" smtClean="0"/>
              <a:t>estimada</a:t>
            </a:r>
            <a:r>
              <a:rPr lang="pt-PT" sz="2000" baseline="-25000" dirty="0" smtClean="0"/>
              <a:t>                                               </a:t>
            </a:r>
          </a:p>
          <a:p>
            <a:pPr marL="400050" lvl="1" indent="0">
              <a:buNone/>
            </a:pPr>
            <a:r>
              <a:rPr lang="pt-PT" sz="1600" dirty="0" smtClean="0"/>
              <a:t>     (com hipsométrica local ou regional)</a:t>
            </a:r>
          </a:p>
          <a:p>
            <a:pPr marL="400050" lvl="1" indent="0">
              <a:buNone/>
            </a:pPr>
            <a:endParaRPr lang="pt-PT" sz="1600" dirty="0"/>
          </a:p>
          <a:p>
            <a:pPr marL="457200" lvl="1" indent="0">
              <a:buNone/>
            </a:pPr>
            <a:r>
              <a:rPr lang="pt-PT" sz="2000" dirty="0" smtClean="0"/>
              <a:t>Volume por </a:t>
            </a:r>
            <a:r>
              <a:rPr lang="pt-PT" sz="2000" dirty="0" err="1" smtClean="0"/>
              <a:t>ha</a:t>
            </a:r>
            <a:r>
              <a:rPr lang="pt-PT" sz="2000" dirty="0" smtClean="0"/>
              <a:t> resulta do somatório dos V</a:t>
            </a:r>
            <a:r>
              <a:rPr lang="pt-PT" sz="2000" baseline="-25000" dirty="0" smtClean="0"/>
              <a:t>is</a:t>
            </a:r>
            <a:r>
              <a:rPr lang="pt-PT" sz="2000" dirty="0" smtClean="0"/>
              <a:t> * </a:t>
            </a:r>
            <a:r>
              <a:rPr lang="pt-PT" sz="2000" dirty="0" err="1" smtClean="0"/>
              <a:t>fexp_area</a:t>
            </a:r>
            <a:endParaRPr lang="pt-PT" sz="2000" dirty="0" smtClean="0"/>
          </a:p>
          <a:p>
            <a:endParaRPr lang="pt-PT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1" y="1338454"/>
            <a:ext cx="5521236" cy="5184576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PT" altLang="en-US" sz="2800" dirty="0"/>
              <a:t>Volume por </a:t>
            </a:r>
            <a:r>
              <a:rPr lang="pt-PT" altLang="en-US" sz="2800" dirty="0" err="1" smtClean="0"/>
              <a:t>ha</a:t>
            </a:r>
            <a:r>
              <a:rPr lang="pt-PT" altLang="en-US" sz="2800" dirty="0" smtClean="0"/>
              <a:t> </a:t>
            </a:r>
            <a:r>
              <a:rPr lang="pt-PT" altLang="en-US" sz="2800" dirty="0"/>
              <a:t>– </a:t>
            </a:r>
            <a:r>
              <a:rPr lang="pt-PT" altLang="en-US" sz="2800" dirty="0" smtClean="0"/>
              <a:t>estimação / equações </a:t>
            </a:r>
            <a:r>
              <a:rPr lang="pt-PT" altLang="en-US" sz="2800" dirty="0"/>
              <a:t>de </a:t>
            </a:r>
            <a:r>
              <a:rPr lang="pt-PT" altLang="en-US" sz="2800" dirty="0" smtClean="0"/>
              <a:t>volume da árvore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97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338454"/>
            <a:ext cx="5832648" cy="5001419"/>
          </a:xfrm>
        </p:spPr>
        <p:txBody>
          <a:bodyPr>
            <a:normAutofit fontScale="92500" lnSpcReduction="10000"/>
          </a:bodyPr>
          <a:lstStyle/>
          <a:p>
            <a:r>
              <a:rPr lang="pt-PT" sz="2400" dirty="0" smtClean="0"/>
              <a:t>Sem enumeração </a:t>
            </a:r>
            <a:r>
              <a:rPr lang="pt-PT" sz="2400" dirty="0"/>
              <a:t>completa de diâmetros </a:t>
            </a:r>
            <a:r>
              <a:rPr lang="pt-PT" sz="2400" dirty="0" err="1" smtClean="0"/>
              <a:t>ie</a:t>
            </a:r>
            <a:r>
              <a:rPr lang="pt-PT" sz="2400" dirty="0" smtClean="0"/>
              <a:t> utiliza-se a distribuição de diâmetros</a:t>
            </a:r>
          </a:p>
          <a:p>
            <a:r>
              <a:rPr lang="pt-PT" sz="2400" dirty="0" err="1" smtClean="0"/>
              <a:t>V</a:t>
            </a:r>
            <a:r>
              <a:rPr lang="pt-PT" sz="2400" baseline="-25000" dirty="0" err="1"/>
              <a:t>j</a:t>
            </a:r>
            <a:r>
              <a:rPr lang="pt-PT" sz="2400" dirty="0" smtClean="0"/>
              <a:t> = </a:t>
            </a:r>
            <a:r>
              <a:rPr lang="pt-PT" sz="3200" i="1" dirty="0" smtClean="0"/>
              <a:t>f</a:t>
            </a:r>
            <a:r>
              <a:rPr lang="pt-PT" sz="2400" dirty="0" smtClean="0"/>
              <a:t> (</a:t>
            </a:r>
            <a:r>
              <a:rPr lang="pt-PT" sz="2400" dirty="0" err="1" smtClean="0"/>
              <a:t>d</a:t>
            </a:r>
            <a:r>
              <a:rPr lang="pt-PT" sz="2400" baseline="-25000" dirty="0" err="1" smtClean="0"/>
              <a:t>medio</a:t>
            </a:r>
            <a:r>
              <a:rPr lang="pt-PT" sz="2400" baseline="-25000" dirty="0" smtClean="0"/>
              <a:t>-classe j</a:t>
            </a:r>
            <a:r>
              <a:rPr lang="pt-PT" sz="2400" dirty="0" smtClean="0"/>
              <a:t>, </a:t>
            </a:r>
            <a:r>
              <a:rPr lang="pt-PT" sz="2400" dirty="0" err="1" smtClean="0"/>
              <a:t>h</a:t>
            </a:r>
            <a:r>
              <a:rPr lang="pt-PT" sz="2400" baseline="-25000" dirty="0" err="1" smtClean="0"/>
              <a:t>média</a:t>
            </a:r>
            <a:r>
              <a:rPr lang="pt-PT" sz="2400" baseline="-25000" dirty="0" smtClean="0"/>
              <a:t> da classe j, </a:t>
            </a:r>
            <a:r>
              <a:rPr lang="pt-PT" sz="2400" dirty="0" err="1" smtClean="0"/>
              <a:t>n</a:t>
            </a:r>
            <a:r>
              <a:rPr lang="pt-PT" sz="2400" baseline="-25000" dirty="0" err="1" smtClean="0"/>
              <a:t>j</a:t>
            </a:r>
            <a:r>
              <a:rPr lang="pt-PT" sz="2400" dirty="0" smtClean="0"/>
              <a:t>) </a:t>
            </a:r>
          </a:p>
          <a:p>
            <a:pPr marL="0" indent="0">
              <a:buNone/>
            </a:pPr>
            <a:r>
              <a:rPr lang="pt-PT" sz="2400" dirty="0" smtClean="0"/>
              <a:t>Em que:</a:t>
            </a:r>
          </a:p>
          <a:p>
            <a:pPr lvl="1">
              <a:buFontTx/>
              <a:buChar char="-"/>
            </a:pPr>
            <a:r>
              <a:rPr lang="pt-PT" sz="2000" dirty="0" err="1" smtClean="0"/>
              <a:t>d</a:t>
            </a:r>
            <a:r>
              <a:rPr lang="pt-PT" sz="2000" baseline="-25000" dirty="0" err="1" smtClean="0"/>
              <a:t>medio</a:t>
            </a:r>
            <a:r>
              <a:rPr lang="pt-PT" sz="2000" baseline="-25000" dirty="0" smtClean="0"/>
              <a:t>-classe j</a:t>
            </a:r>
            <a:r>
              <a:rPr lang="pt-PT" sz="2000" dirty="0" smtClean="0"/>
              <a:t> – é o valor central da classe de d</a:t>
            </a:r>
          </a:p>
          <a:p>
            <a:pPr lvl="1">
              <a:buFontTx/>
              <a:buChar char="-"/>
            </a:pPr>
            <a:r>
              <a:rPr lang="pt-PT" sz="2000" dirty="0" smtClean="0"/>
              <a:t> </a:t>
            </a:r>
            <a:r>
              <a:rPr lang="pt-PT" sz="2000" dirty="0" err="1"/>
              <a:t>h</a:t>
            </a:r>
            <a:r>
              <a:rPr lang="pt-PT" sz="2000" baseline="-25000" dirty="0" err="1"/>
              <a:t>média</a:t>
            </a:r>
            <a:r>
              <a:rPr lang="pt-PT" sz="2000" baseline="-25000" dirty="0"/>
              <a:t> da </a:t>
            </a:r>
            <a:r>
              <a:rPr lang="pt-PT" sz="2000" baseline="-25000" dirty="0" smtClean="0"/>
              <a:t>classe </a:t>
            </a:r>
            <a:r>
              <a:rPr lang="pt-PT" sz="2000" dirty="0" smtClean="0"/>
              <a:t>–</a:t>
            </a:r>
            <a:r>
              <a:rPr lang="pt-PT" sz="2000" baseline="-25000" dirty="0" smtClean="0"/>
              <a:t> </a:t>
            </a:r>
            <a:r>
              <a:rPr lang="pt-PT" sz="2000" dirty="0" smtClean="0"/>
              <a:t>é a média das alturas das árvores modelo de cada classe</a:t>
            </a:r>
          </a:p>
          <a:p>
            <a:pPr lvl="1">
              <a:buFontTx/>
              <a:buChar char="-"/>
            </a:pPr>
            <a:r>
              <a:rPr lang="pt-PT" sz="2000" dirty="0" err="1" smtClean="0"/>
              <a:t>nj</a:t>
            </a:r>
            <a:r>
              <a:rPr lang="pt-PT" sz="2000" dirty="0" smtClean="0"/>
              <a:t> – número de árvores em cada classe de d</a:t>
            </a:r>
          </a:p>
          <a:p>
            <a:pPr lvl="1">
              <a:buFontTx/>
              <a:buChar char="-"/>
            </a:pPr>
            <a:r>
              <a:rPr lang="pt-PT" sz="2000" dirty="0" smtClean="0"/>
              <a:t>j = classe de diâmetros</a:t>
            </a:r>
          </a:p>
          <a:p>
            <a:pPr marL="457200" lvl="1" indent="0">
              <a:buNone/>
            </a:pPr>
            <a:r>
              <a:rPr lang="pt-PT" sz="2000" dirty="0" smtClean="0"/>
              <a:t>Volume por </a:t>
            </a:r>
            <a:r>
              <a:rPr lang="pt-PT" sz="2000" dirty="0" err="1" smtClean="0"/>
              <a:t>ha</a:t>
            </a:r>
            <a:r>
              <a:rPr lang="pt-PT" sz="2000" dirty="0" smtClean="0"/>
              <a:t> resulta do somatório dos </a:t>
            </a:r>
            <a:r>
              <a:rPr lang="pt-PT" sz="2000" dirty="0" err="1" smtClean="0"/>
              <a:t>V</a:t>
            </a:r>
            <a:r>
              <a:rPr lang="pt-PT" sz="2000" baseline="-25000" dirty="0" err="1"/>
              <a:t>j</a:t>
            </a:r>
            <a:r>
              <a:rPr lang="pt-PT" sz="2000" baseline="-25000" dirty="0" err="1" smtClean="0"/>
              <a:t>s</a:t>
            </a:r>
            <a:r>
              <a:rPr lang="pt-PT" sz="2000" dirty="0" smtClean="0"/>
              <a:t> * </a:t>
            </a:r>
            <a:r>
              <a:rPr lang="pt-PT" sz="2000" dirty="0" err="1" smtClean="0"/>
              <a:t>n</a:t>
            </a:r>
            <a:r>
              <a:rPr lang="pt-PT" sz="2000" baseline="-25000" dirty="0" err="1" smtClean="0"/>
              <a:t>js</a:t>
            </a:r>
            <a:r>
              <a:rPr lang="pt-PT" sz="2000" dirty="0" smtClean="0"/>
              <a:t> * </a:t>
            </a:r>
            <a:r>
              <a:rPr lang="pt-PT" sz="2000" dirty="0" err="1" smtClean="0"/>
              <a:t>fexp_area</a:t>
            </a:r>
            <a:endParaRPr lang="pt-PT" sz="2000" dirty="0" smtClean="0"/>
          </a:p>
          <a:p>
            <a:endParaRPr lang="pt-PT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1" y="1336378"/>
            <a:ext cx="5538992" cy="5260974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PT" altLang="en-US" sz="2800" dirty="0"/>
              <a:t>Volume por </a:t>
            </a:r>
            <a:r>
              <a:rPr lang="pt-PT" altLang="en-US" sz="2800" dirty="0" err="1" smtClean="0"/>
              <a:t>ha</a:t>
            </a:r>
            <a:r>
              <a:rPr lang="pt-PT" altLang="en-US" sz="2800" dirty="0" smtClean="0"/>
              <a:t> </a:t>
            </a:r>
            <a:r>
              <a:rPr lang="pt-PT" altLang="en-US" sz="2800" dirty="0"/>
              <a:t>– </a:t>
            </a:r>
            <a:r>
              <a:rPr lang="pt-PT" altLang="en-US" sz="2800" dirty="0" smtClean="0"/>
              <a:t>estimação / equações </a:t>
            </a:r>
            <a:r>
              <a:rPr lang="pt-PT" altLang="en-US" sz="2800" dirty="0"/>
              <a:t>de </a:t>
            </a:r>
            <a:r>
              <a:rPr lang="pt-PT" altLang="en-US" sz="2800" dirty="0" smtClean="0"/>
              <a:t>volume da árvore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8674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338454"/>
            <a:ext cx="5832648" cy="5001419"/>
          </a:xfrm>
        </p:spPr>
        <p:txBody>
          <a:bodyPr>
            <a:normAutofit fontScale="92500" lnSpcReduction="10000"/>
          </a:bodyPr>
          <a:lstStyle/>
          <a:p>
            <a:r>
              <a:rPr lang="pt-PT" sz="2400" dirty="0" smtClean="0"/>
              <a:t>Sem enumeração </a:t>
            </a:r>
            <a:r>
              <a:rPr lang="pt-PT" sz="2400" dirty="0"/>
              <a:t>completa de diâmetros </a:t>
            </a:r>
            <a:r>
              <a:rPr lang="pt-PT" sz="2400" dirty="0" err="1" smtClean="0"/>
              <a:t>ie</a:t>
            </a:r>
            <a:r>
              <a:rPr lang="pt-PT" sz="2400" dirty="0" smtClean="0"/>
              <a:t> utiliza-se a distribuição de diâmetros</a:t>
            </a:r>
          </a:p>
          <a:p>
            <a:r>
              <a:rPr lang="pt-PT" sz="2400" dirty="0" err="1" smtClean="0"/>
              <a:t>V</a:t>
            </a:r>
            <a:r>
              <a:rPr lang="pt-PT" sz="2400" baseline="-25000" dirty="0" err="1"/>
              <a:t>j</a:t>
            </a:r>
            <a:r>
              <a:rPr lang="pt-PT" sz="2400" dirty="0" smtClean="0"/>
              <a:t> = </a:t>
            </a:r>
            <a:r>
              <a:rPr lang="pt-PT" sz="3200" i="1" dirty="0" smtClean="0"/>
              <a:t>f</a:t>
            </a:r>
            <a:r>
              <a:rPr lang="pt-PT" sz="2400" dirty="0" smtClean="0"/>
              <a:t> (</a:t>
            </a:r>
            <a:r>
              <a:rPr lang="pt-PT" sz="2400" dirty="0" err="1" smtClean="0"/>
              <a:t>d</a:t>
            </a:r>
            <a:r>
              <a:rPr lang="pt-PT" sz="2400" baseline="-25000" dirty="0" err="1" smtClean="0"/>
              <a:t>medio</a:t>
            </a:r>
            <a:r>
              <a:rPr lang="pt-PT" sz="2400" baseline="-25000" dirty="0" smtClean="0"/>
              <a:t>-classe j</a:t>
            </a:r>
            <a:r>
              <a:rPr lang="pt-PT" sz="2400" dirty="0" smtClean="0"/>
              <a:t>, </a:t>
            </a:r>
            <a:r>
              <a:rPr lang="pt-PT" sz="2400" dirty="0" err="1" smtClean="0"/>
              <a:t>h</a:t>
            </a:r>
            <a:r>
              <a:rPr lang="pt-PT" sz="2400" baseline="-25000" dirty="0" err="1" smtClean="0"/>
              <a:t>estimada</a:t>
            </a:r>
            <a:r>
              <a:rPr lang="pt-PT" sz="2400" baseline="-25000" dirty="0" smtClean="0"/>
              <a:t> j, </a:t>
            </a:r>
            <a:r>
              <a:rPr lang="pt-PT" sz="2400" dirty="0" err="1" smtClean="0"/>
              <a:t>n</a:t>
            </a:r>
            <a:r>
              <a:rPr lang="pt-PT" sz="2400" baseline="-25000" dirty="0" err="1" smtClean="0"/>
              <a:t>j</a:t>
            </a:r>
            <a:r>
              <a:rPr lang="pt-PT" sz="2400" dirty="0" smtClean="0"/>
              <a:t>) </a:t>
            </a:r>
          </a:p>
          <a:p>
            <a:pPr marL="0" indent="0">
              <a:buNone/>
            </a:pPr>
            <a:r>
              <a:rPr lang="pt-PT" sz="2400" dirty="0" smtClean="0"/>
              <a:t>Em que:</a:t>
            </a:r>
          </a:p>
          <a:p>
            <a:pPr lvl="1">
              <a:buFontTx/>
              <a:buChar char="-"/>
            </a:pPr>
            <a:r>
              <a:rPr lang="pt-PT" sz="2000" dirty="0" err="1" smtClean="0"/>
              <a:t>d</a:t>
            </a:r>
            <a:r>
              <a:rPr lang="pt-PT" sz="2000" baseline="-25000" dirty="0" err="1" smtClean="0"/>
              <a:t>medio</a:t>
            </a:r>
            <a:r>
              <a:rPr lang="pt-PT" sz="2000" baseline="-25000" dirty="0" smtClean="0"/>
              <a:t>-classe j</a:t>
            </a:r>
            <a:r>
              <a:rPr lang="pt-PT" sz="2000" dirty="0" smtClean="0"/>
              <a:t> – é o valor central da classe de d</a:t>
            </a:r>
          </a:p>
          <a:p>
            <a:pPr lvl="1">
              <a:buFontTx/>
              <a:buChar char="-"/>
            </a:pPr>
            <a:r>
              <a:rPr lang="pt-PT" sz="2000" dirty="0" smtClean="0"/>
              <a:t> </a:t>
            </a:r>
            <a:r>
              <a:rPr lang="pt-PT" sz="2000" dirty="0" err="1" smtClean="0"/>
              <a:t>h</a:t>
            </a:r>
            <a:r>
              <a:rPr lang="pt-PT" sz="2000" baseline="-25000" dirty="0" err="1" smtClean="0"/>
              <a:t>estimada</a:t>
            </a:r>
            <a:r>
              <a:rPr lang="pt-PT" sz="2000" dirty="0" smtClean="0"/>
              <a:t> –</a:t>
            </a:r>
            <a:r>
              <a:rPr lang="pt-PT" sz="2000" baseline="-25000" dirty="0" smtClean="0"/>
              <a:t> </a:t>
            </a:r>
            <a:r>
              <a:rPr lang="pt-PT" sz="2000" dirty="0" smtClean="0"/>
              <a:t>é a altura estimada para a árvore média da classe de d (hipsométrica geral)</a:t>
            </a:r>
          </a:p>
          <a:p>
            <a:pPr lvl="1">
              <a:buFontTx/>
              <a:buChar char="-"/>
            </a:pPr>
            <a:r>
              <a:rPr lang="pt-PT" sz="2000" dirty="0" err="1" smtClean="0"/>
              <a:t>nj</a:t>
            </a:r>
            <a:r>
              <a:rPr lang="pt-PT" sz="2000" dirty="0" smtClean="0"/>
              <a:t> – número de árvores em cada classe de d</a:t>
            </a:r>
          </a:p>
          <a:p>
            <a:pPr lvl="1">
              <a:buFontTx/>
              <a:buChar char="-"/>
            </a:pPr>
            <a:r>
              <a:rPr lang="pt-PT" sz="2000" dirty="0" smtClean="0"/>
              <a:t>j = classe de diâmetros</a:t>
            </a:r>
          </a:p>
          <a:p>
            <a:pPr marL="457200" lvl="1" indent="0">
              <a:buNone/>
            </a:pPr>
            <a:r>
              <a:rPr lang="pt-PT" sz="2000" dirty="0" smtClean="0"/>
              <a:t>Volume por </a:t>
            </a:r>
            <a:r>
              <a:rPr lang="pt-PT" sz="2000" dirty="0" err="1" smtClean="0"/>
              <a:t>ha</a:t>
            </a:r>
            <a:r>
              <a:rPr lang="pt-PT" sz="2000" dirty="0" smtClean="0"/>
              <a:t> resulta do somatório dos </a:t>
            </a:r>
            <a:r>
              <a:rPr lang="pt-PT" sz="2000" dirty="0" err="1" smtClean="0"/>
              <a:t>V</a:t>
            </a:r>
            <a:r>
              <a:rPr lang="pt-PT" sz="2000" baseline="-25000" dirty="0" err="1"/>
              <a:t>j</a:t>
            </a:r>
            <a:r>
              <a:rPr lang="pt-PT" sz="2000" baseline="-25000" dirty="0" err="1" smtClean="0"/>
              <a:t>s</a:t>
            </a:r>
            <a:r>
              <a:rPr lang="pt-PT" sz="2000" dirty="0" smtClean="0"/>
              <a:t> * </a:t>
            </a:r>
            <a:r>
              <a:rPr lang="pt-PT" sz="2000" dirty="0" err="1" smtClean="0"/>
              <a:t>nj</a:t>
            </a:r>
            <a:r>
              <a:rPr lang="pt-PT" sz="2000" dirty="0" smtClean="0"/>
              <a:t> * </a:t>
            </a:r>
            <a:r>
              <a:rPr lang="pt-PT" sz="2000" dirty="0" err="1" smtClean="0"/>
              <a:t>fexp_area</a:t>
            </a:r>
            <a:endParaRPr lang="pt-PT" sz="2000" dirty="0" smtClean="0"/>
          </a:p>
          <a:p>
            <a:endParaRPr lang="pt-PT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55" y="1156550"/>
            <a:ext cx="5705384" cy="5253128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PT" altLang="en-US" sz="2800" dirty="0"/>
              <a:t>Volume por </a:t>
            </a:r>
            <a:r>
              <a:rPr lang="pt-PT" altLang="en-US" sz="2800" dirty="0" err="1" smtClean="0"/>
              <a:t>ha</a:t>
            </a:r>
            <a:r>
              <a:rPr lang="pt-PT" altLang="en-US" sz="2800" dirty="0" smtClean="0"/>
              <a:t> </a:t>
            </a:r>
            <a:r>
              <a:rPr lang="pt-PT" altLang="en-US" sz="2800" dirty="0"/>
              <a:t>– </a:t>
            </a:r>
            <a:r>
              <a:rPr lang="pt-PT" altLang="en-US" sz="2800" dirty="0" smtClean="0"/>
              <a:t>estimação / equações </a:t>
            </a:r>
            <a:r>
              <a:rPr lang="pt-PT" altLang="en-US" sz="2800" dirty="0"/>
              <a:t>de </a:t>
            </a:r>
            <a:r>
              <a:rPr lang="pt-PT" altLang="en-US" sz="2800" dirty="0" smtClean="0"/>
              <a:t>volume da árvore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3234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PT" altLang="en-US" dirty="0"/>
              <a:t>Volume por </a:t>
            </a:r>
            <a:r>
              <a:rPr lang="pt-PT" altLang="en-US" dirty="0" err="1"/>
              <a:t>ha</a:t>
            </a:r>
            <a:r>
              <a:rPr lang="pt-PT" altLang="en-US" dirty="0"/>
              <a:t> – estimação / equações de cubagem</a:t>
            </a:r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03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PT" altLang="en-US" dirty="0" smtClean="0"/>
                  <a:t>O volume por </a:t>
                </a:r>
                <a:r>
                  <a:rPr lang="pt-PT" altLang="en-US" dirty="0" err="1" smtClean="0"/>
                  <a:t>ha</a:t>
                </a:r>
                <a:r>
                  <a:rPr lang="pt-PT" altLang="en-US" dirty="0" smtClean="0"/>
                  <a:t> é estimado a partir de outras variáveis do povoamento. Alguns exemplos (</a:t>
                </a:r>
                <a:r>
                  <a:rPr lang="pt-PT" i="1" dirty="0" smtClean="0">
                    <a:solidFill>
                      <a:srgbClr val="C00000"/>
                    </a:solidFill>
                  </a:rPr>
                  <a:t>exercício 3.2.4</a:t>
                </a:r>
                <a:r>
                  <a:rPr lang="pt-PT" i="1" dirty="0"/>
                  <a:t>)</a:t>
                </a:r>
                <a:r>
                  <a:rPr lang="pt-PT" altLang="en-US" dirty="0" smtClean="0"/>
                  <a:t>: </a:t>
                </a:r>
              </a:p>
              <a:p>
                <a:pPr lvl="1">
                  <a:spcAft>
                    <a:spcPts val="1800"/>
                  </a:spcAft>
                </a:pPr>
                <a:r>
                  <a:rPr lang="pt-PT" altLang="en-US" dirty="0" smtClean="0"/>
                  <a:t>Equações de cubagem para o </a:t>
                </a:r>
                <a:r>
                  <a:rPr lang="pt-PT" altLang="en-US" b="1" dirty="0" smtClean="0">
                    <a:solidFill>
                      <a:srgbClr val="008000"/>
                    </a:solidFill>
                  </a:rPr>
                  <a:t>pinheiro bravo </a:t>
                </a:r>
                <a:r>
                  <a:rPr lang="pt-PT" altLang="en-US" dirty="0" smtClean="0"/>
                  <a:t>na Mata Nacional de Leiria (Gomes, 1957)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=55.745+0.3873 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h𝑑𝑜𝑚</m:t>
                      </m:r>
                    </m:oMath>
                  </m:oMathPara>
                </a14:m>
                <a:endParaRPr lang="pt-PT" altLang="en-US" b="0" dirty="0" smtClean="0"/>
              </a:p>
              <a:p>
                <a:pPr marL="914400" lvl="2" indent="0">
                  <a:buNone/>
                </a:pPr>
                <a:endParaRPr lang="pt-PT" altLang="en-US" sz="800" b="0" dirty="0" smtClean="0"/>
              </a:p>
              <a:p>
                <a:pPr lvl="1">
                  <a:spcAft>
                    <a:spcPts val="1800"/>
                  </a:spcAft>
                </a:pPr>
                <a:r>
                  <a:rPr lang="pt-PT" altLang="en-US" dirty="0" smtClean="0"/>
                  <a:t>Equações de cubagem para o </a:t>
                </a:r>
                <a:r>
                  <a:rPr lang="pt-PT" altLang="en-US" b="1" dirty="0" smtClean="0">
                    <a:solidFill>
                      <a:srgbClr val="008000"/>
                    </a:solidFill>
                  </a:rPr>
                  <a:t>eucalipto</a:t>
                </a:r>
                <a:r>
                  <a:rPr lang="pt-PT" altLang="en-US" dirty="0" smtClean="0"/>
                  <a:t> (Tomé </a:t>
                </a:r>
                <a:r>
                  <a:rPr lang="pt-PT" altLang="en-US" dirty="0" err="1" smtClean="0"/>
                  <a:t>et</a:t>
                </a:r>
                <a:r>
                  <a:rPr lang="pt-PT" altLang="en-US" dirty="0" smtClean="0"/>
                  <a:t> al., 2001)</a:t>
                </a:r>
              </a:p>
              <a:p>
                <a:pPr marL="857250" lvl="2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0.4886−0.1348</m:t>
                          </m:r>
                          <m:f>
                            <m:fPr>
                              <m:ctrlP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num>
                            <m:den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ad>
                                <m:radPr>
                                  <m:degHide m:val="on"/>
                                  <m:ctrlPr>
                                    <a:rPr lang="pt-PT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pt-PT" altLang="en-US" b="0" i="1" smtClean="0">
                                      <a:latin typeface="Cambria Math" panose="02040503050406030204" pitchFamily="18" charset="0"/>
                                    </a:rPr>
                                    <m:t>𝑁𝑝𝑙</m:t>
                                  </m:r>
                                </m:e>
                              </m:rad>
                            </m:den>
                          </m:f>
                        </m:e>
                      </m:d>
                      <m:sSup>
                        <m:sSup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0.0655</m:t>
                          </m:r>
                        </m:sup>
                      </m:sSup>
                      <m:sSup>
                        <m:sSup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h𝑑𝑜𝑚</m:t>
                          </m:r>
                        </m:e>
                        <m:sup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0.8839</m:t>
                          </m:r>
                        </m:sup>
                      </m:sSup>
                      <m:sSup>
                        <m:sSup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1.0263</m:t>
                          </m:r>
                        </m:sup>
                      </m:sSup>
                    </m:oMath>
                  </m:oMathPara>
                </a14:m>
                <a:endParaRPr lang="pt-PT" altLang="en-US" dirty="0" smtClean="0"/>
              </a:p>
              <a:p>
                <a:endParaRPr lang="pt-PT" altLang="en-US" dirty="0" smtClean="0"/>
              </a:p>
              <a:p>
                <a:endParaRPr lang="pt-PT" altLang="en-US" dirty="0" smtClean="0"/>
              </a:p>
            </p:txBody>
          </p:sp>
        </mc:Choice>
        <mc:Fallback xmlns="">
          <p:sp>
            <p:nvSpPr>
              <p:cNvPr id="20480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7" t="-1220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8586253" y="4647102"/>
            <a:ext cx="35757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en-US" sz="1600" dirty="0"/>
              <a:t>Onde</a:t>
            </a:r>
            <a:r>
              <a:rPr lang="pt-PT" altLang="en-US" sz="1600" dirty="0" smtClean="0"/>
              <a:t>:</a:t>
            </a:r>
          </a:p>
          <a:p>
            <a:r>
              <a:rPr lang="pt-PT" altLang="en-US" sz="800" dirty="0" smtClean="0"/>
              <a:t>            </a:t>
            </a:r>
            <a:r>
              <a:rPr lang="pt-PT" altLang="en-US" sz="1600" dirty="0" smtClean="0"/>
              <a:t>- V (volume; m</a:t>
            </a:r>
            <a:r>
              <a:rPr lang="pt-PT" altLang="en-US" sz="1600" baseline="30000" dirty="0" smtClean="0"/>
              <a:t>3 </a:t>
            </a:r>
            <a:r>
              <a:rPr lang="pt-PT" altLang="en-US" sz="1600" dirty="0" smtClean="0"/>
              <a:t>ha</a:t>
            </a:r>
            <a:r>
              <a:rPr lang="pt-PT" altLang="en-US" sz="1600" baseline="30000" dirty="0" smtClean="0"/>
              <a:t>-1</a:t>
            </a:r>
            <a:r>
              <a:rPr lang="pt-PT" altLang="en-US" sz="1600" dirty="0" smtClean="0"/>
              <a:t>); </a:t>
            </a:r>
          </a:p>
          <a:p>
            <a:pPr marL="266700"/>
            <a:r>
              <a:rPr lang="pt-PT" altLang="en-US" sz="1600" dirty="0" smtClean="0"/>
              <a:t>- G </a:t>
            </a:r>
            <a:r>
              <a:rPr lang="pt-PT" altLang="en-US" sz="1600" dirty="0"/>
              <a:t>(área </a:t>
            </a:r>
            <a:r>
              <a:rPr lang="pt-PT" altLang="en-US" sz="1600" dirty="0" smtClean="0"/>
              <a:t>basal; m</a:t>
            </a:r>
            <a:r>
              <a:rPr lang="pt-PT" altLang="en-US" sz="1600" baseline="30000" dirty="0" smtClean="0"/>
              <a:t>2</a:t>
            </a:r>
            <a:r>
              <a:rPr lang="pt-PT" altLang="en-US" sz="1600" dirty="0"/>
              <a:t> ha</a:t>
            </a:r>
            <a:r>
              <a:rPr lang="pt-PT" altLang="en-US" sz="1600" baseline="30000" dirty="0"/>
              <a:t>-1</a:t>
            </a:r>
            <a:r>
              <a:rPr lang="pt-PT" altLang="en-US" sz="1600" dirty="0" smtClean="0"/>
              <a:t>)</a:t>
            </a:r>
          </a:p>
          <a:p>
            <a:pPr marL="266700"/>
            <a:r>
              <a:rPr lang="pt-PT" altLang="en-US" sz="1600" dirty="0" smtClean="0"/>
              <a:t>- </a:t>
            </a:r>
            <a:r>
              <a:rPr lang="pt-PT" altLang="en-US" sz="1600" dirty="0" err="1" smtClean="0"/>
              <a:t>hdom</a:t>
            </a:r>
            <a:r>
              <a:rPr lang="pt-PT" altLang="en-US" sz="1600" dirty="0" smtClean="0"/>
              <a:t> (altura dominante; m</a:t>
            </a:r>
            <a:r>
              <a:rPr lang="pt-PT" altLang="en-US" sz="1600" dirty="0"/>
              <a:t>) </a:t>
            </a:r>
          </a:p>
          <a:p>
            <a:pPr marL="266700"/>
            <a:r>
              <a:rPr lang="pt-PT" sz="1600" dirty="0"/>
              <a:t> - S (índice de qualidade; m)</a:t>
            </a:r>
            <a:endParaRPr lang="en-US" sz="1600" dirty="0"/>
          </a:p>
          <a:p>
            <a:pPr marL="266700"/>
            <a:r>
              <a:rPr lang="en-US" sz="1600" dirty="0" smtClean="0"/>
              <a:t> - </a:t>
            </a:r>
            <a:r>
              <a:rPr lang="en-US" sz="1600" dirty="0" err="1" smtClean="0"/>
              <a:t>Npl</a:t>
            </a:r>
            <a:r>
              <a:rPr lang="en-US" sz="1600" dirty="0" smtClean="0"/>
              <a:t> (nº </a:t>
            </a:r>
            <a:r>
              <a:rPr lang="en-US" sz="1600" dirty="0" err="1" smtClean="0"/>
              <a:t>árvores</a:t>
            </a:r>
            <a:r>
              <a:rPr lang="en-US" sz="1600" dirty="0" smtClean="0"/>
              <a:t> à </a:t>
            </a:r>
            <a:r>
              <a:rPr lang="en-US" sz="1600" dirty="0" err="1" smtClean="0"/>
              <a:t>plantação</a:t>
            </a:r>
            <a:r>
              <a:rPr lang="en-US" sz="1600" dirty="0" smtClean="0"/>
              <a:t>; </a:t>
            </a:r>
            <a:r>
              <a:rPr lang="pt-PT" altLang="en-US" sz="1600" dirty="0" smtClean="0"/>
              <a:t>ha</a:t>
            </a:r>
            <a:r>
              <a:rPr lang="pt-PT" altLang="en-US" sz="1600" baseline="30000" dirty="0" smtClean="0"/>
              <a:t>-1</a:t>
            </a:r>
            <a:r>
              <a:rPr lang="pt-PT" altLang="en-US" sz="1600" dirty="0" smtClean="0"/>
              <a:t>)</a:t>
            </a:r>
          </a:p>
          <a:p>
            <a:pPr marL="266700"/>
            <a:r>
              <a:rPr lang="pt-PT" altLang="en-US" sz="1600" dirty="0" smtClean="0"/>
              <a:t> - t (idade do povoamento; anos)</a:t>
            </a:r>
          </a:p>
        </p:txBody>
      </p:sp>
    </p:spTree>
    <p:extLst>
      <p:ext uri="{BB962C8B-B14F-4D97-AF65-F5344CB8AC3E}">
        <p14:creationId xmlns:p14="http://schemas.microsoft.com/office/powerpoint/2010/main" val="370217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PT" altLang="en-US" sz="3200" dirty="0"/>
              <a:t>Volume por </a:t>
            </a:r>
            <a:r>
              <a:rPr lang="pt-PT" altLang="en-US" sz="3200" dirty="0" err="1" smtClean="0"/>
              <a:t>ha</a:t>
            </a:r>
            <a:r>
              <a:rPr lang="pt-PT" altLang="en-US" sz="3200" dirty="0" smtClean="0"/>
              <a:t> </a:t>
            </a:r>
            <a:r>
              <a:rPr lang="pt-PT" altLang="en-US" sz="3200" dirty="0" smtClean="0">
                <a:solidFill>
                  <a:schemeClr val="accent5"/>
                </a:solidFill>
              </a:rPr>
              <a:t>– árvores modelo de altura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sp>
        <p:nvSpPr>
          <p:cNvPr id="2037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sz="2400" dirty="0" smtClean="0"/>
              <a:t>Neste caso, a variável que é medida nas árvores modelo é a altura</a:t>
            </a:r>
          </a:p>
          <a:p>
            <a:pPr>
              <a:spcBef>
                <a:spcPts val="1200"/>
              </a:spcBef>
            </a:pPr>
            <a:r>
              <a:rPr lang="pt-PT" altLang="en-US" sz="2400" dirty="0" smtClean="0"/>
              <a:t>A altura medida nas árvores modelo pode ser utilizada de duas maneiras:</a:t>
            </a:r>
          </a:p>
          <a:p>
            <a:pPr>
              <a:spcBef>
                <a:spcPts val="1200"/>
              </a:spcBef>
            </a:pPr>
            <a:endParaRPr lang="pt-PT" altLang="en-US" sz="800" dirty="0" smtClean="0"/>
          </a:p>
          <a:p>
            <a:pPr lvl="1">
              <a:spcBef>
                <a:spcPts val="1200"/>
              </a:spcBef>
            </a:pPr>
            <a:r>
              <a:rPr lang="pt-PT" altLang="en-US" dirty="0" smtClean="0"/>
              <a:t>Ser utilizada para </a:t>
            </a:r>
            <a:r>
              <a:rPr lang="pt-PT" altLang="en-US" u="sng" dirty="0" smtClean="0"/>
              <a:t>construir uma relação hipsométrica </a:t>
            </a:r>
            <a:r>
              <a:rPr lang="pt-PT" altLang="en-US" dirty="0" smtClean="0"/>
              <a:t>e, neste caso, o volume passa a ser calculado por </a:t>
            </a:r>
            <a:r>
              <a:rPr lang="pt-PT" altLang="en-US" dirty="0" smtClean="0">
                <a:solidFill>
                  <a:schemeClr val="accent3">
                    <a:lumMod val="75000"/>
                  </a:schemeClr>
                </a:solidFill>
              </a:rPr>
              <a:t>avaliação indireta com equações de volume da árvore</a:t>
            </a:r>
            <a:r>
              <a:rPr lang="pt-PT" altLang="en-US" dirty="0" smtClean="0"/>
              <a:t> (a menos que não exista a enumeração completa dos diâmetros, mas apenas ao número de árvores em cada classe de d)</a:t>
            </a:r>
          </a:p>
          <a:p>
            <a:pPr lvl="1">
              <a:spcBef>
                <a:spcPts val="1200"/>
              </a:spcBef>
            </a:pPr>
            <a:endParaRPr lang="pt-PT" altLang="en-US" sz="800" dirty="0" smtClean="0"/>
          </a:p>
          <a:p>
            <a:pPr lvl="1">
              <a:spcBef>
                <a:spcPts val="1200"/>
              </a:spcBef>
            </a:pPr>
            <a:r>
              <a:rPr lang="pt-PT" altLang="en-US" dirty="0" smtClean="0"/>
              <a:t>Ser utilizada para </a:t>
            </a:r>
            <a:r>
              <a:rPr lang="pt-PT" altLang="en-US" u="sng" dirty="0" smtClean="0"/>
              <a:t>calcular a altura média de cada classe de d</a:t>
            </a:r>
            <a:r>
              <a:rPr lang="pt-PT" altLang="en-US" dirty="0" smtClean="0"/>
              <a:t>, calculando-se de seguida o </a:t>
            </a:r>
            <a:r>
              <a:rPr lang="pt-PT" altLang="en-US" dirty="0" smtClean="0">
                <a:solidFill>
                  <a:schemeClr val="accent3">
                    <a:lumMod val="75000"/>
                  </a:schemeClr>
                </a:solidFill>
              </a:rPr>
              <a:t>volume médio da classe</a:t>
            </a:r>
            <a:r>
              <a:rPr lang="pt-PT" altLang="en-US" dirty="0" smtClean="0"/>
              <a:t> com uma equação de volume usando d = valor central da classe, sendo o volume </a:t>
            </a:r>
            <a:r>
              <a:rPr lang="pt-PT" altLang="en-US" dirty="0" smtClean="0">
                <a:solidFill>
                  <a:schemeClr val="accent3">
                    <a:lumMod val="75000"/>
                  </a:schemeClr>
                </a:solidFill>
              </a:rPr>
              <a:t>calculado pela expressão da enumeração completa de d e h</a:t>
            </a:r>
          </a:p>
        </p:txBody>
      </p:sp>
      <p:sp>
        <p:nvSpPr>
          <p:cNvPr id="54281" name="Rectangle 13"/>
          <p:cNvSpPr>
            <a:spLocks noChangeArrowheads="1"/>
          </p:cNvSpPr>
          <p:nvPr/>
        </p:nvSpPr>
        <p:spPr bwMode="auto">
          <a:xfrm>
            <a:off x="1524001" y="298068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just">
              <a:spcBef>
                <a:spcPct val="5000"/>
              </a:spcBef>
              <a:buSzPct val="80000"/>
              <a:buFont typeface="Wingdings" panose="05000000000000000000" pitchFamily="2" charset="2"/>
              <a:buChar char="è"/>
              <a:defRPr sz="2200" b="1">
                <a:solidFill>
                  <a:srgbClr val="008000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SzTx/>
              <a:buFontTx/>
              <a:buNone/>
            </a:pPr>
            <a:endParaRPr lang="pt-PT" altLang="en-U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79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9376" y="1196752"/>
            <a:ext cx="626469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Os troncos das árvores apresentam formas muito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variadas. O estudo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da forma das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árvores:</a:t>
            </a:r>
          </a:p>
          <a:p>
            <a:pPr algn="just"/>
            <a:endParaRPr lang="pt-PT" sz="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é mais complicado do que o do diâmetro à altura do peito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ou o da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altura, uma vez que implica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estudar ambas as variáveis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ao longo do tronco (medições conjugadas de alturas e diâmetros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pPr algn="just"/>
            <a:endParaRPr lang="pt-PT" sz="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procura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dos sólidos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geométricos a que se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ajustam melhor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ou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pior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as formas reais (os troncos, os toros, os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ramos, as copas). </a:t>
            </a:r>
            <a:endParaRPr lang="pt-PT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pt-PT" sz="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Alguns troncos são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mais cilíndricos outros mais cónicos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e a sua forma varia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com:</a:t>
            </a:r>
          </a:p>
          <a:p>
            <a:endParaRPr lang="en-US" sz="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a espécie</a:t>
            </a:r>
            <a:r>
              <a:rPr lang="pt-PT" dirty="0">
                <a:solidFill>
                  <a:srgbClr val="000000"/>
                </a:solidFill>
                <a:latin typeface="Arial" panose="020B0604020202020204" pitchFamily="34" charset="0"/>
              </a:rPr>
              <a:t>, dentro da mesma espécie, de indivíduo para </a:t>
            </a: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indivíduo e ao longo da vida deste (constituição genética),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a </a:t>
            </a:r>
            <a:r>
              <a:rPr lang="pt-PT" dirty="0">
                <a:solidFill>
                  <a:srgbClr val="000000"/>
                </a:solidFill>
                <a:latin typeface="Arial" panose="020B0604020202020204" pitchFamily="34" charset="0"/>
              </a:rPr>
              <a:t>estação, </a:t>
            </a:r>
            <a:endParaRPr lang="pt-PT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as </a:t>
            </a:r>
            <a:r>
              <a:rPr lang="pt-PT" dirty="0">
                <a:solidFill>
                  <a:srgbClr val="000000"/>
                </a:solidFill>
                <a:latin typeface="Arial" panose="020B0604020202020204" pitchFamily="34" charset="0"/>
              </a:rPr>
              <a:t>técnicas de </a:t>
            </a: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silvicultura</a:t>
            </a:r>
          </a:p>
        </p:txBody>
      </p:sp>
      <p:sp>
        <p:nvSpPr>
          <p:cNvPr id="5" name="Rectangle 4"/>
          <p:cNvSpPr/>
          <p:nvPr/>
        </p:nvSpPr>
        <p:spPr>
          <a:xfrm>
            <a:off x="7199606" y="1221695"/>
            <a:ext cx="48010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Parabolóide</a:t>
            </a:r>
            <a:r>
              <a:rPr lang="pt-PT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revolução (gerado pela rotação de um ramo de parábola)</a:t>
            </a:r>
            <a:endParaRPr lang="en-GB" altLang="en-US" sz="2000" dirty="0"/>
          </a:p>
        </p:txBody>
      </p:sp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2" t="18027" r="18642" b="31561"/>
          <a:stretch>
            <a:fillRect/>
          </a:stretch>
        </p:blipFill>
        <p:spPr bwMode="auto">
          <a:xfrm>
            <a:off x="6927508" y="2276872"/>
            <a:ext cx="4494212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1802255"/>
            <a:ext cx="138906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 smtClean="0"/>
              <a:t>Forma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4533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335360" y="2708920"/>
            <a:ext cx="10153128" cy="7112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pt-PT" dirty="0" smtClean="0"/>
              <a:t>Biomassa do povoamento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-816768" y="3284984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Biomassa total e por componentes da árvore</a:t>
            </a:r>
          </a:p>
        </p:txBody>
      </p:sp>
    </p:spTree>
    <p:extLst>
      <p:ext uri="{BB962C8B-B14F-4D97-AF65-F5344CB8AC3E}">
        <p14:creationId xmlns:p14="http://schemas.microsoft.com/office/powerpoint/2010/main" val="87606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Biomassa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139632"/>
            <a:ext cx="11329259" cy="500141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sz="2400" dirty="0" smtClean="0"/>
              <a:t>A biomassa </a:t>
            </a:r>
            <a:r>
              <a:rPr lang="pt-PT" altLang="en-US" sz="2400" dirty="0"/>
              <a:t>do povoamento </a:t>
            </a:r>
            <a:r>
              <a:rPr lang="pt-PT" altLang="en-US" sz="2400" dirty="0" smtClean="0"/>
              <a:t>é geralmente expressa por </a:t>
            </a:r>
            <a:r>
              <a:rPr lang="pt-PT" altLang="en-US" sz="2400" dirty="0" err="1" smtClean="0"/>
              <a:t>ha</a:t>
            </a:r>
            <a:r>
              <a:rPr lang="pt-PT" altLang="en-US" sz="2400" dirty="0" smtClean="0"/>
              <a:t> (Mg </a:t>
            </a:r>
            <a:r>
              <a:rPr lang="pt-PT" altLang="en-US" sz="2400" dirty="0"/>
              <a:t>ha</a:t>
            </a:r>
            <a:r>
              <a:rPr lang="pt-PT" altLang="en-US" sz="2400" baseline="30000" dirty="0"/>
              <a:t>-1</a:t>
            </a:r>
            <a:r>
              <a:rPr lang="pt-PT" altLang="en-US" sz="2400" dirty="0"/>
              <a:t>)</a:t>
            </a:r>
            <a:r>
              <a:rPr lang="pt-PT" altLang="en-US" sz="2400" dirty="0" smtClean="0"/>
              <a:t>, bastando multiplicar a biomassa por </a:t>
            </a:r>
            <a:r>
              <a:rPr lang="pt-PT" altLang="en-US" sz="2400" dirty="0" err="1" smtClean="0"/>
              <a:t>ha</a:t>
            </a:r>
            <a:r>
              <a:rPr lang="pt-PT" altLang="en-US" sz="2400" dirty="0" smtClean="0"/>
              <a:t> pela área se quisermos saber a biomassa do povoamento. Podem considerar-se diversas componentes da biomassa:</a:t>
            </a:r>
            <a:endParaRPr lang="pt-PT" altLang="en-US" sz="2400" dirty="0"/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Biomassa do lenho do tronco (</a:t>
            </a:r>
            <a:r>
              <a:rPr lang="pt-PT" altLang="en-US" sz="2000" i="1" dirty="0" err="1" smtClean="0"/>
              <a:t>Ww</a:t>
            </a:r>
            <a:r>
              <a:rPr lang="pt-PT" altLang="en-US" sz="2000" dirty="0" smtClean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Biomassa da casca do tronco (</a:t>
            </a:r>
            <a:r>
              <a:rPr lang="pt-PT" altLang="en-US" sz="2000" i="1" dirty="0" smtClean="0"/>
              <a:t>Wb</a:t>
            </a:r>
            <a:r>
              <a:rPr lang="pt-PT" altLang="en-US" sz="2000" dirty="0" smtClean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 smtClean="0">
                <a:solidFill>
                  <a:schemeClr val="accent3">
                    <a:lumMod val="75000"/>
                  </a:schemeClr>
                </a:solidFill>
              </a:rPr>
              <a:t>Biomassa do tronco (</a:t>
            </a:r>
            <a:r>
              <a:rPr lang="pt-PT" altLang="en-US" sz="2000" i="1" dirty="0" err="1" smtClean="0">
                <a:solidFill>
                  <a:schemeClr val="accent3">
                    <a:lumMod val="75000"/>
                  </a:schemeClr>
                </a:solidFill>
              </a:rPr>
              <a:t>Ws</a:t>
            </a:r>
            <a:r>
              <a:rPr lang="pt-PT" altLang="en-US" sz="2000" i="1" dirty="0" smtClean="0">
                <a:solidFill>
                  <a:schemeClr val="accent3">
                    <a:lumMod val="75000"/>
                  </a:schemeClr>
                </a:solidFill>
              </a:rPr>
              <a:t> = </a:t>
            </a:r>
            <a:r>
              <a:rPr lang="pt-PT" altLang="en-US" sz="2000" i="1" dirty="0" err="1" smtClean="0">
                <a:solidFill>
                  <a:schemeClr val="accent3">
                    <a:lumMod val="75000"/>
                  </a:schemeClr>
                </a:solidFill>
              </a:rPr>
              <a:t>Ww</a:t>
            </a:r>
            <a:r>
              <a:rPr lang="pt-PT" altLang="en-US" sz="2000" i="1" dirty="0" smtClean="0">
                <a:solidFill>
                  <a:schemeClr val="accent3">
                    <a:lumMod val="75000"/>
                  </a:schemeClr>
                </a:solidFill>
              </a:rPr>
              <a:t> + Wb</a:t>
            </a:r>
            <a:r>
              <a:rPr lang="pt-PT" altLang="en-US" sz="2000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pt-PT" alt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Biomassa dos ramos (</a:t>
            </a:r>
            <a:r>
              <a:rPr lang="pt-PT" altLang="en-US" sz="2000" i="1" dirty="0" err="1" smtClean="0"/>
              <a:t>Wbr</a:t>
            </a:r>
            <a:r>
              <a:rPr lang="pt-PT" altLang="en-US" sz="2000" dirty="0" smtClean="0"/>
              <a:t>) 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Biomassa das folhas (</a:t>
            </a:r>
            <a:r>
              <a:rPr lang="pt-PT" altLang="en-US" sz="2000" i="1" dirty="0" err="1" smtClean="0"/>
              <a:t>Wl</a:t>
            </a:r>
            <a:r>
              <a:rPr lang="pt-PT" altLang="en-US" sz="2000" dirty="0" smtClean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 smtClean="0">
                <a:solidFill>
                  <a:schemeClr val="accent3">
                    <a:lumMod val="75000"/>
                  </a:schemeClr>
                </a:solidFill>
              </a:rPr>
              <a:t>Biomassa da copa (</a:t>
            </a:r>
            <a:r>
              <a:rPr lang="pt-PT" altLang="en-US" sz="2000" i="1" dirty="0" smtClean="0">
                <a:solidFill>
                  <a:schemeClr val="accent3">
                    <a:lumMod val="75000"/>
                  </a:schemeClr>
                </a:solidFill>
              </a:rPr>
              <a:t>Wc = </a:t>
            </a:r>
            <a:r>
              <a:rPr lang="pt-PT" altLang="en-US" sz="2000" i="1" dirty="0" err="1" smtClean="0">
                <a:solidFill>
                  <a:schemeClr val="accent3">
                    <a:lumMod val="75000"/>
                  </a:schemeClr>
                </a:solidFill>
              </a:rPr>
              <a:t>Wbr</a:t>
            </a:r>
            <a:r>
              <a:rPr lang="pt-PT" altLang="en-US" sz="2000" i="1" dirty="0" smtClean="0">
                <a:solidFill>
                  <a:schemeClr val="accent3">
                    <a:lumMod val="75000"/>
                  </a:schemeClr>
                </a:solidFill>
              </a:rPr>
              <a:t> + </a:t>
            </a:r>
            <a:r>
              <a:rPr lang="pt-PT" altLang="en-US" sz="2000" i="1" dirty="0" err="1" smtClean="0">
                <a:solidFill>
                  <a:schemeClr val="accent3">
                    <a:lumMod val="75000"/>
                  </a:schemeClr>
                </a:solidFill>
              </a:rPr>
              <a:t>Wl</a:t>
            </a:r>
            <a:r>
              <a:rPr lang="pt-PT" altLang="en-US" sz="2000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pt-PT" alt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Biomassa das raízes (</a:t>
            </a:r>
            <a:r>
              <a:rPr lang="pt-PT" altLang="en-US" sz="2000" i="1" dirty="0" err="1" smtClean="0"/>
              <a:t>Wr</a:t>
            </a:r>
            <a:r>
              <a:rPr lang="pt-PT" altLang="en-US" sz="2000" dirty="0" smtClean="0"/>
              <a:t>)</a:t>
            </a:r>
            <a:r>
              <a:rPr lang="en-US" altLang="en-US" sz="2000" dirty="0" smtClean="0"/>
              <a:t> 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 smtClean="0">
                <a:solidFill>
                  <a:schemeClr val="accent3">
                    <a:lumMod val="75000"/>
                  </a:schemeClr>
                </a:solidFill>
              </a:rPr>
              <a:t>Biomassa </a:t>
            </a:r>
            <a:r>
              <a:rPr lang="pt-PT" altLang="en-US" sz="2000" dirty="0">
                <a:solidFill>
                  <a:schemeClr val="accent3">
                    <a:lumMod val="75000"/>
                  </a:schemeClr>
                </a:solidFill>
              </a:rPr>
              <a:t>total (</a:t>
            </a:r>
            <a:r>
              <a:rPr lang="pt-PT" altLang="en-US" sz="2000" i="1" dirty="0" smtClean="0">
                <a:solidFill>
                  <a:schemeClr val="accent3">
                    <a:lumMod val="75000"/>
                  </a:schemeClr>
                </a:solidFill>
              </a:rPr>
              <a:t>W=</a:t>
            </a:r>
            <a:r>
              <a:rPr lang="pt-PT" altLang="en-US" sz="2000" i="1" dirty="0" err="1" smtClean="0">
                <a:solidFill>
                  <a:schemeClr val="accent3">
                    <a:lumMod val="75000"/>
                  </a:schemeClr>
                </a:solidFill>
              </a:rPr>
              <a:t>Ww+Wb+Wbr+Wl+Wr</a:t>
            </a:r>
            <a:r>
              <a:rPr lang="pt-PT" altLang="en-US" sz="2000" i="1" dirty="0">
                <a:solidFill>
                  <a:schemeClr val="accent3">
                    <a:lumMod val="75000"/>
                  </a:schemeClr>
                </a:solidFill>
              </a:rPr>
              <a:t>; </a:t>
            </a:r>
            <a:r>
              <a:rPr lang="pt-PT" altLang="en-US" sz="2000" i="1" dirty="0" smtClean="0">
                <a:solidFill>
                  <a:schemeClr val="accent3">
                    <a:lumMod val="75000"/>
                  </a:schemeClr>
                </a:solidFill>
              </a:rPr>
              <a:t>W=</a:t>
            </a:r>
            <a:r>
              <a:rPr lang="pt-PT" altLang="en-US" sz="2000" i="1" dirty="0" err="1" smtClean="0">
                <a:solidFill>
                  <a:schemeClr val="accent3">
                    <a:lumMod val="75000"/>
                  </a:schemeClr>
                </a:solidFill>
              </a:rPr>
              <a:t>Ws+Wbr+Wl+Wr</a:t>
            </a:r>
            <a:r>
              <a:rPr lang="pt-PT" altLang="en-US" sz="2000" i="1" dirty="0" smtClean="0">
                <a:solidFill>
                  <a:schemeClr val="accent3">
                    <a:lumMod val="75000"/>
                  </a:schemeClr>
                </a:solidFill>
              </a:rPr>
              <a:t>; W=</a:t>
            </a:r>
            <a:r>
              <a:rPr lang="pt-PT" altLang="en-US" sz="2000" i="1" dirty="0" err="1" smtClean="0">
                <a:solidFill>
                  <a:schemeClr val="accent3">
                    <a:lumMod val="75000"/>
                  </a:schemeClr>
                </a:solidFill>
              </a:rPr>
              <a:t>Ww+Wb+Wc+Wr</a:t>
            </a:r>
            <a:r>
              <a:rPr lang="pt-PT" altLang="en-US" sz="2000" i="1" dirty="0" smtClean="0">
                <a:solidFill>
                  <a:schemeClr val="accent3">
                    <a:lumMod val="75000"/>
                  </a:schemeClr>
                </a:solidFill>
              </a:rPr>
              <a:t>; W=</a:t>
            </a:r>
            <a:r>
              <a:rPr lang="pt-PT" altLang="en-US" sz="2000" i="1" dirty="0" err="1" smtClean="0">
                <a:solidFill>
                  <a:schemeClr val="accent3">
                    <a:lumMod val="75000"/>
                  </a:schemeClr>
                </a:solidFill>
              </a:rPr>
              <a:t>Ws+Wc+Wr</a:t>
            </a:r>
            <a:r>
              <a:rPr lang="pt-PT" altLang="en-US" sz="2000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pt-PT" altLang="en-US" sz="2000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pt-PT" alt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 marL="419100" indent="-419100"/>
            <a:r>
              <a:rPr lang="pt-PT" altLang="en-US" sz="2400" dirty="0" smtClean="0"/>
              <a:t>A </a:t>
            </a:r>
            <a:r>
              <a:rPr lang="pt-PT" altLang="en-US" sz="2400" dirty="0"/>
              <a:t>metodologia para o cálculo da biomassa por </a:t>
            </a:r>
            <a:r>
              <a:rPr lang="pt-PT" altLang="en-US" sz="2400" dirty="0" err="1"/>
              <a:t>ha</a:t>
            </a:r>
            <a:r>
              <a:rPr lang="pt-PT" altLang="en-US" sz="2400" dirty="0"/>
              <a:t> é em tudo idêntica à explicada para o volume por </a:t>
            </a:r>
            <a:r>
              <a:rPr lang="pt-PT" altLang="en-US" sz="2400" dirty="0" err="1"/>
              <a:t>ha</a:t>
            </a:r>
            <a:endParaRPr lang="pt-PT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5844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425" t="25961" r="23279" b="15018"/>
          <a:stretch/>
        </p:blipFill>
        <p:spPr>
          <a:xfrm>
            <a:off x="431371" y="1340768"/>
            <a:ext cx="6628246" cy="5328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64152" y="1412776"/>
            <a:ext cx="39604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Equações utilizadas </a:t>
            </a:r>
            <a:r>
              <a:rPr lang="pt-PT" sz="2400" dirty="0" smtClean="0"/>
              <a:t>para estimar a </a:t>
            </a:r>
            <a:r>
              <a:rPr lang="pt-PT" sz="2400" dirty="0"/>
              <a:t>biomassa </a:t>
            </a:r>
            <a:r>
              <a:rPr lang="pt-PT" sz="2400" dirty="0" smtClean="0"/>
              <a:t>das </a:t>
            </a:r>
            <a:r>
              <a:rPr lang="pt-PT" sz="2400" b="1" dirty="0" smtClean="0"/>
              <a:t>árvores individuais </a:t>
            </a:r>
            <a:r>
              <a:rPr lang="pt-PT" sz="2400" dirty="0" smtClean="0"/>
              <a:t>de </a:t>
            </a:r>
            <a:r>
              <a:rPr lang="pt-PT" sz="2400" i="1" dirty="0" err="1">
                <a:solidFill>
                  <a:schemeClr val="accent5"/>
                </a:solidFill>
              </a:rPr>
              <a:t>Eucalyptus</a:t>
            </a:r>
            <a:r>
              <a:rPr lang="pt-PT" sz="2400" i="1" dirty="0">
                <a:solidFill>
                  <a:schemeClr val="accent5"/>
                </a:solidFill>
              </a:rPr>
              <a:t> </a:t>
            </a:r>
            <a:r>
              <a:rPr lang="pt-PT" sz="2400" i="1" dirty="0" err="1" smtClean="0">
                <a:solidFill>
                  <a:schemeClr val="accent5"/>
                </a:solidFill>
              </a:rPr>
              <a:t>globulus</a:t>
            </a:r>
            <a:endParaRPr lang="pt-PT" sz="2400" i="1" dirty="0" smtClean="0">
              <a:solidFill>
                <a:schemeClr val="accent5"/>
              </a:solidFill>
            </a:endParaRPr>
          </a:p>
          <a:p>
            <a:endParaRPr lang="pt-PT" sz="2400" i="1" dirty="0">
              <a:solidFill>
                <a:schemeClr val="accent5"/>
              </a:solidFill>
            </a:endParaRPr>
          </a:p>
          <a:p>
            <a:endParaRPr lang="pt-PT" sz="2400" i="1" dirty="0" smtClean="0">
              <a:solidFill>
                <a:schemeClr val="accent5"/>
              </a:solidFill>
            </a:endParaRPr>
          </a:p>
          <a:p>
            <a:endParaRPr lang="pt-PT" sz="2400" i="1" dirty="0">
              <a:solidFill>
                <a:schemeClr val="accent5"/>
              </a:solidFill>
            </a:endParaRPr>
          </a:p>
          <a:p>
            <a:endParaRPr lang="pt-PT" sz="2400" i="1" dirty="0" smtClean="0">
              <a:solidFill>
                <a:schemeClr val="accent5"/>
              </a:solidFill>
            </a:endParaRPr>
          </a:p>
          <a:p>
            <a:endParaRPr lang="pt-PT" sz="2400" i="1" dirty="0" smtClean="0">
              <a:solidFill>
                <a:schemeClr val="accent5"/>
              </a:solidFill>
            </a:endParaRPr>
          </a:p>
          <a:p>
            <a:endParaRPr lang="pt-PT" sz="2400" i="1" dirty="0">
              <a:solidFill>
                <a:schemeClr val="accent5"/>
              </a:solidFill>
            </a:endParaRPr>
          </a:p>
          <a:p>
            <a:r>
              <a:rPr lang="pt-PT" sz="2000" i="1" dirty="0" smtClean="0"/>
              <a:t>Biomassa do povoamento obtém-se através da soma das biomassas das arvores * </a:t>
            </a:r>
            <a:r>
              <a:rPr lang="pt-PT" sz="2000" i="1" dirty="0" err="1" smtClean="0"/>
              <a:t>f</a:t>
            </a:r>
            <a:r>
              <a:rPr lang="pt-PT" sz="2000" i="1" baseline="-25000" dirty="0" err="1" smtClean="0"/>
              <a:t>exp_area</a:t>
            </a:r>
            <a:endParaRPr lang="en-US" sz="2000" baseline="-250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altLang="en-US" dirty="0" smtClean="0"/>
              <a:t>Biomassa do povoamento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2283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64152" y="1412776"/>
            <a:ext cx="39604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Equações utilizadas </a:t>
            </a:r>
            <a:r>
              <a:rPr lang="pt-PT" sz="2400" dirty="0" smtClean="0"/>
              <a:t>para estimar a </a:t>
            </a:r>
            <a:r>
              <a:rPr lang="pt-PT" sz="2400" dirty="0"/>
              <a:t>biomassa </a:t>
            </a:r>
            <a:r>
              <a:rPr lang="pt-PT" sz="2400" dirty="0" smtClean="0"/>
              <a:t>de um </a:t>
            </a:r>
            <a:r>
              <a:rPr lang="pt-PT" sz="2400" b="1" dirty="0" smtClean="0"/>
              <a:t>povoamento </a:t>
            </a:r>
            <a:r>
              <a:rPr lang="pt-PT" sz="2400" dirty="0" smtClean="0"/>
              <a:t>de        </a:t>
            </a:r>
            <a:r>
              <a:rPr lang="pt-PT" sz="2400" i="1" dirty="0" err="1">
                <a:solidFill>
                  <a:schemeClr val="accent5"/>
                </a:solidFill>
              </a:rPr>
              <a:t>Eucalyptus</a:t>
            </a:r>
            <a:r>
              <a:rPr lang="pt-PT" sz="2400" i="1" dirty="0">
                <a:solidFill>
                  <a:schemeClr val="accent5"/>
                </a:solidFill>
              </a:rPr>
              <a:t> </a:t>
            </a:r>
            <a:r>
              <a:rPr lang="pt-PT" sz="2400" i="1" dirty="0" err="1" smtClean="0">
                <a:solidFill>
                  <a:schemeClr val="accent5"/>
                </a:solidFill>
              </a:rPr>
              <a:t>globulus</a:t>
            </a:r>
            <a:endParaRPr lang="pt-PT" sz="2400" i="1" dirty="0" smtClean="0">
              <a:solidFill>
                <a:schemeClr val="accent5"/>
              </a:solidFill>
            </a:endParaRPr>
          </a:p>
          <a:p>
            <a:endParaRPr lang="pt-PT" sz="2400" i="1" dirty="0">
              <a:solidFill>
                <a:schemeClr val="accent5"/>
              </a:solidFill>
            </a:endParaRPr>
          </a:p>
          <a:p>
            <a:endParaRPr lang="pt-PT" sz="2400" i="1" dirty="0" smtClean="0">
              <a:solidFill>
                <a:schemeClr val="accent5"/>
              </a:solidFill>
            </a:endParaRPr>
          </a:p>
          <a:p>
            <a:endParaRPr lang="pt-PT" sz="2400" i="1" dirty="0">
              <a:solidFill>
                <a:schemeClr val="accent5"/>
              </a:solidFill>
            </a:endParaRPr>
          </a:p>
          <a:p>
            <a:endParaRPr lang="pt-PT" sz="2400" i="1" dirty="0" smtClean="0">
              <a:solidFill>
                <a:schemeClr val="accent5"/>
              </a:solidFill>
            </a:endParaRPr>
          </a:p>
          <a:p>
            <a:endParaRPr lang="pt-PT" sz="2400" i="1" dirty="0" smtClean="0">
              <a:solidFill>
                <a:schemeClr val="accent5"/>
              </a:solidFill>
            </a:endParaRPr>
          </a:p>
          <a:p>
            <a:endParaRPr lang="pt-PT" sz="2400" i="1" dirty="0">
              <a:solidFill>
                <a:schemeClr val="accent5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altLang="en-US" dirty="0" smtClean="0"/>
              <a:t>Biomassa do povoamento</a:t>
            </a:r>
            <a:endParaRPr lang="en-US" altLang="en-US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923"/>
          <a:stretch/>
        </p:blipFill>
        <p:spPr>
          <a:xfrm>
            <a:off x="431371" y="1447670"/>
            <a:ext cx="7027288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2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335360" y="2789238"/>
            <a:ext cx="10153128" cy="7112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pt-PT" dirty="0" smtClean="0"/>
              <a:t>Índice de área foliar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1658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Índice de área foliar</a:t>
            </a:r>
            <a:endParaRPr lang="en-US" altLang="en-US" dirty="0" smtClean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19100" indent="-419100"/>
            <a:r>
              <a:rPr lang="pt-PT" altLang="en-US" dirty="0" smtClean="0"/>
              <a:t>O índice de área foliar é a soma da área foliar de todas as árvores do povoamento expressa por unidade de área</a:t>
            </a:r>
            <a:r>
              <a:rPr lang="en-US" altLang="en-US" dirty="0" smtClean="0"/>
              <a:t> </a:t>
            </a:r>
            <a:endParaRPr lang="pt-PT" altLang="en-US" dirty="0" smtClean="0"/>
          </a:p>
          <a:p>
            <a:pPr marL="438150" indent="-381000"/>
            <a:r>
              <a:rPr lang="pt-PT" altLang="en-US" dirty="0" smtClean="0"/>
              <a:t>Metodologias alternativas</a:t>
            </a:r>
          </a:p>
          <a:p>
            <a:pPr lvl="1"/>
            <a:r>
              <a:rPr lang="pt-PT" altLang="en-US" dirty="0" smtClean="0"/>
              <a:t>Com base em árvores modelo de área foliar (pode calcular-se a área foliar de uma árvore a partir da biomassa das folhas e da área foliar específica – </a:t>
            </a:r>
            <a:r>
              <a:rPr lang="pt-PT" altLang="en-US" i="1" dirty="0" err="1" smtClean="0"/>
              <a:t>sla</a:t>
            </a:r>
            <a:r>
              <a:rPr lang="pt-PT" altLang="en-US" dirty="0" smtClean="0"/>
              <a:t> em m</a:t>
            </a:r>
            <a:r>
              <a:rPr lang="pt-PT" altLang="en-US" baseline="30000" dirty="0" smtClean="0"/>
              <a:t>2 </a:t>
            </a:r>
            <a:r>
              <a:rPr lang="pt-PT" altLang="en-US" dirty="0" smtClean="0"/>
              <a:t>kg</a:t>
            </a:r>
            <a:r>
              <a:rPr lang="pt-PT" altLang="en-US" baseline="30000" dirty="0" smtClean="0"/>
              <a:t>-1</a:t>
            </a:r>
            <a:r>
              <a:rPr lang="pt-PT" altLang="en-US" dirty="0" smtClean="0"/>
              <a:t>)</a:t>
            </a:r>
          </a:p>
          <a:p>
            <a:pPr lvl="1">
              <a:spcBef>
                <a:spcPts val="1200"/>
              </a:spcBef>
            </a:pPr>
            <a:r>
              <a:rPr lang="pt-PT" altLang="en-US" dirty="0" smtClean="0"/>
              <a:t>Por estimação com recurso a equações alométricas da árvore (para a área foliar ou para a biomassa de folhas desde que se saiba a </a:t>
            </a:r>
            <a:r>
              <a:rPr lang="pt-PT" altLang="en-US" i="1" dirty="0" err="1" smtClean="0"/>
              <a:t>sla</a:t>
            </a:r>
            <a:r>
              <a:rPr lang="pt-PT" altLang="en-US" dirty="0" smtClean="0"/>
              <a:t>)</a:t>
            </a:r>
          </a:p>
          <a:p>
            <a:pPr lvl="1"/>
            <a:r>
              <a:rPr lang="pt-PT" altLang="en-US" dirty="0" smtClean="0"/>
              <a:t>Por avaliação indireta com base na luz intercetada</a:t>
            </a:r>
            <a:r>
              <a:rPr lang="en-US" altLang="en-US" dirty="0" smtClean="0"/>
              <a:t> </a:t>
            </a:r>
            <a:endParaRPr lang="pt-PT" altLang="en-US" dirty="0" smtClean="0"/>
          </a:p>
          <a:p>
            <a:pPr marL="419100" indent="-419100"/>
            <a:endParaRPr lang="pt-PT" altLang="en-US" dirty="0" smtClean="0"/>
          </a:p>
          <a:p>
            <a:pPr marL="419100" indent="-419100"/>
            <a:endParaRPr lang="pt-PT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6835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/>
              <a:t>Exercicios</a:t>
            </a:r>
            <a:r>
              <a:rPr lang="en-US" dirty="0" smtClean="0"/>
              <a:t> </a:t>
            </a:r>
            <a:r>
              <a:rPr lang="en-US" dirty="0" err="1" smtClean="0"/>
              <a:t>Práticos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6024669" cy="5519546"/>
          </a:xfrm>
        </p:spPr>
        <p:txBody>
          <a:bodyPr>
            <a:normAutofit/>
          </a:bodyPr>
          <a:lstStyle/>
          <a:p>
            <a:pPr marL="90488" lvl="2" indent="0">
              <a:spcBef>
                <a:spcPts val="300"/>
              </a:spcBef>
            </a:pPr>
            <a:r>
              <a:rPr lang="en-US" sz="2600" dirty="0"/>
              <a:t> </a:t>
            </a:r>
            <a:r>
              <a:rPr lang="pt-PT" sz="1800" dirty="0"/>
              <a:t>3.2.2	</a:t>
            </a:r>
            <a:r>
              <a:rPr lang="pt-PT" dirty="0"/>
              <a:t>Processamento dos dados de uma parcela – </a:t>
            </a:r>
            <a:r>
              <a:rPr lang="pt-PT" i="1" dirty="0">
                <a:solidFill>
                  <a:schemeClr val="accent3"/>
                </a:solidFill>
              </a:rPr>
              <a:t>enumeração completa de diâmetros e medição de altura em árvores </a:t>
            </a:r>
            <a:r>
              <a:rPr lang="pt-PT" i="1" dirty="0" smtClean="0">
                <a:solidFill>
                  <a:schemeClr val="accent3"/>
                </a:solidFill>
              </a:rPr>
              <a:t>modelo </a:t>
            </a:r>
            <a:r>
              <a:rPr lang="pt-PT" i="1" dirty="0" smtClean="0"/>
              <a:t>(</a:t>
            </a:r>
            <a:r>
              <a:rPr lang="pt-PT" i="1" dirty="0" err="1" smtClean="0"/>
              <a:t>cont</a:t>
            </a:r>
            <a:r>
              <a:rPr lang="pt-PT" i="1" dirty="0" smtClean="0"/>
              <a:t>.)</a:t>
            </a:r>
            <a:endParaRPr lang="en-US" i="1" dirty="0"/>
          </a:p>
          <a:p>
            <a:pPr marL="0" indent="0">
              <a:spcBef>
                <a:spcPts val="300"/>
              </a:spcBef>
              <a:buNone/>
            </a:pPr>
            <a:r>
              <a:rPr lang="pt-PT" sz="1800" dirty="0" smtClean="0"/>
              <a:t>Faça </a:t>
            </a:r>
            <a:r>
              <a:rPr lang="pt-PT" sz="1800" dirty="0"/>
              <a:t>os seguintes cálculos</a:t>
            </a:r>
            <a:r>
              <a:rPr lang="pt-PT" sz="1800" dirty="0" smtClean="0"/>
              <a:t>:</a:t>
            </a:r>
          </a:p>
          <a:p>
            <a:pPr marL="0" indent="0">
              <a:spcBef>
                <a:spcPts val="300"/>
              </a:spcBef>
              <a:buNone/>
            </a:pPr>
            <a:endParaRPr lang="pt-PT" sz="800" dirty="0"/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7"/>
            </a:pPr>
            <a:r>
              <a:rPr lang="pt-PT" sz="1600" dirty="0" smtClean="0"/>
              <a:t>O </a:t>
            </a:r>
            <a:r>
              <a:rPr lang="pt-PT" sz="1600" b="1" dirty="0" smtClean="0"/>
              <a:t>fator </a:t>
            </a:r>
            <a:r>
              <a:rPr lang="pt-PT" sz="1600" b="1" dirty="0"/>
              <a:t>de Wilson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7"/>
            </a:pPr>
            <a:r>
              <a:rPr lang="pt-PT" sz="1600" dirty="0" smtClean="0"/>
              <a:t>Quantas </a:t>
            </a:r>
            <a:r>
              <a:rPr lang="pt-PT" sz="1600" dirty="0"/>
              <a:t>árvores por </a:t>
            </a:r>
            <a:r>
              <a:rPr lang="pt-PT" sz="1600" dirty="0" err="1"/>
              <a:t>ha</a:t>
            </a:r>
            <a:r>
              <a:rPr lang="pt-PT" sz="1600" dirty="0"/>
              <a:t> deverá desbastar para colocar o povoamento a um </a:t>
            </a:r>
            <a:r>
              <a:rPr lang="pt-PT" sz="1600" b="1" dirty="0" smtClean="0"/>
              <a:t>fator</a:t>
            </a:r>
            <a:r>
              <a:rPr lang="pt-PT" sz="1600" dirty="0" smtClean="0"/>
              <a:t> </a:t>
            </a:r>
            <a:r>
              <a:rPr lang="pt-PT" sz="1600" b="1" dirty="0"/>
              <a:t>de Wilson </a:t>
            </a:r>
            <a:r>
              <a:rPr lang="pt-PT" sz="1600" dirty="0"/>
              <a:t>de 0.27? 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7"/>
            </a:pPr>
            <a:r>
              <a:rPr lang="pt-PT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 </a:t>
            </a:r>
            <a:r>
              <a:rPr lang="pt-PT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Fator </a:t>
            </a:r>
            <a:r>
              <a:rPr lang="pt-PT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Competição das Copas </a:t>
            </a:r>
            <a:r>
              <a:rPr lang="pt-P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(só para as </a:t>
            </a:r>
            <a:r>
              <a:rPr lang="pt-PT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pacelas</a:t>
            </a:r>
            <a:r>
              <a:rPr lang="pt-P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Pb)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7"/>
            </a:pPr>
            <a:r>
              <a:rPr lang="pt-PT" sz="1600" dirty="0" smtClean="0"/>
              <a:t>O </a:t>
            </a:r>
            <a:r>
              <a:rPr lang="pt-PT" sz="1600" dirty="0"/>
              <a:t>Índice de Densidade do </a:t>
            </a:r>
            <a:r>
              <a:rPr lang="pt-PT" sz="1600" dirty="0" smtClean="0"/>
              <a:t>Povoamento (</a:t>
            </a:r>
            <a:r>
              <a:rPr lang="pt-PT" sz="1600" b="1" dirty="0" smtClean="0"/>
              <a:t>SDI</a:t>
            </a:r>
            <a:r>
              <a:rPr lang="pt-PT" sz="1600" dirty="0" smtClean="0"/>
              <a:t>)</a:t>
            </a:r>
            <a:endParaRPr lang="pt-PT" sz="1600" dirty="0"/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7"/>
            </a:pPr>
            <a:r>
              <a:rPr lang="pt-PT" sz="1600" b="1" dirty="0" smtClean="0"/>
              <a:t>% </a:t>
            </a:r>
            <a:r>
              <a:rPr lang="pt-PT" sz="1600" b="1" dirty="0"/>
              <a:t>de coberto </a:t>
            </a:r>
            <a:r>
              <a:rPr lang="pt-PT" sz="1600" dirty="0"/>
              <a:t>e </a:t>
            </a:r>
            <a:r>
              <a:rPr lang="pt-PT" sz="1600" b="1" dirty="0"/>
              <a:t>coeficiente </a:t>
            </a:r>
            <a:r>
              <a:rPr lang="pt-PT" sz="1600" b="1" dirty="0" smtClean="0"/>
              <a:t>de espaçamento </a:t>
            </a:r>
            <a:r>
              <a:rPr lang="pt-PT" sz="1600" dirty="0" smtClean="0"/>
              <a:t>(parcelas </a:t>
            </a:r>
            <a:r>
              <a:rPr lang="pt-PT" sz="1600" dirty="0"/>
              <a:t>8 e 13 das </a:t>
            </a:r>
            <a:r>
              <a:rPr lang="pt-PT" sz="1600" dirty="0" smtClean="0"/>
              <a:t>Figuras </a:t>
            </a:r>
            <a:r>
              <a:rPr lang="pt-PT" sz="1600" dirty="0"/>
              <a:t>12 </a:t>
            </a:r>
            <a:r>
              <a:rPr lang="pt-PT" sz="1600" dirty="0" smtClean="0"/>
              <a:t>e 13, respetivamente) 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7"/>
            </a:pPr>
            <a:r>
              <a:rPr lang="pt-PT" sz="1600" dirty="0" smtClean="0"/>
              <a:t>Estime </a:t>
            </a:r>
            <a:r>
              <a:rPr lang="pt-PT" sz="1600" dirty="0"/>
              <a:t>a altura das árvores cuja altura não foi medida com as relações hipsométricas gerais do Inventário Florestal Nacional (no ANEXO I) </a:t>
            </a:r>
            <a:endParaRPr lang="pt-PT" sz="1600" dirty="0" smtClean="0"/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7"/>
            </a:pPr>
            <a:r>
              <a:rPr lang="pt-PT" sz="1600" dirty="0" smtClean="0"/>
              <a:t>O </a:t>
            </a:r>
            <a:r>
              <a:rPr lang="pt-PT" sz="1600" dirty="0"/>
              <a:t>volume total com casca (m</a:t>
            </a:r>
            <a:r>
              <a:rPr lang="pt-PT" sz="1600" baseline="30000" dirty="0"/>
              <a:t>3</a:t>
            </a:r>
            <a:r>
              <a:rPr lang="pt-PT" sz="1600" dirty="0"/>
              <a:t> ha</a:t>
            </a:r>
            <a:r>
              <a:rPr lang="pt-PT" sz="1600" baseline="30000" dirty="0"/>
              <a:t>-1</a:t>
            </a:r>
            <a:r>
              <a:rPr lang="pt-PT" sz="1600" dirty="0"/>
              <a:t>)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7"/>
            </a:pPr>
            <a:r>
              <a:rPr lang="pt-PT" sz="1600" dirty="0" smtClean="0"/>
              <a:t>O </a:t>
            </a:r>
            <a:r>
              <a:rPr lang="pt-PT" sz="1600" dirty="0"/>
              <a:t>volume total sem casca (m</a:t>
            </a:r>
            <a:r>
              <a:rPr lang="pt-PT" sz="1600" baseline="30000" dirty="0"/>
              <a:t>3</a:t>
            </a:r>
            <a:r>
              <a:rPr lang="pt-PT" sz="1600" dirty="0"/>
              <a:t> ha</a:t>
            </a:r>
            <a:r>
              <a:rPr lang="pt-PT" sz="1600" baseline="30000" dirty="0"/>
              <a:t>-1</a:t>
            </a:r>
            <a:r>
              <a:rPr lang="pt-PT" sz="1600" dirty="0"/>
              <a:t>)</a:t>
            </a:r>
          </a:p>
          <a:p>
            <a:pPr marL="0" indent="0">
              <a:buNone/>
            </a:pPr>
            <a:endParaRPr lang="pt-PT" sz="1800" dirty="0" smtClean="0"/>
          </a:p>
          <a:p>
            <a:pPr marL="514350" indent="-514350">
              <a:buAutoNum type="alphaLcParenR" startAt="2"/>
            </a:pPr>
            <a:endParaRPr lang="pt-PT" sz="2600" dirty="0"/>
          </a:p>
          <a:p>
            <a:pPr marL="514350" indent="-514350">
              <a:buAutoNum type="alphaLcParenR" startAt="2"/>
            </a:pPr>
            <a:endParaRPr lang="pt-PT" sz="2600" dirty="0" smtClean="0"/>
          </a:p>
          <a:p>
            <a:pPr marL="514350" indent="-514350">
              <a:buAutoNum type="alphaLcParenR" startAt="2"/>
            </a:pPr>
            <a:endParaRPr lang="pt-PT" sz="2600" dirty="0"/>
          </a:p>
          <a:p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500" y="352610"/>
            <a:ext cx="5064130" cy="629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2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/>
              <a:t>Exercicios</a:t>
            </a:r>
            <a:r>
              <a:rPr lang="en-US" dirty="0" smtClean="0"/>
              <a:t> </a:t>
            </a:r>
            <a:r>
              <a:rPr lang="en-US" dirty="0" err="1" smtClean="0"/>
              <a:t>Práticos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6024669" cy="5519546"/>
          </a:xfrm>
        </p:spPr>
        <p:txBody>
          <a:bodyPr>
            <a:normAutofit/>
          </a:bodyPr>
          <a:lstStyle/>
          <a:p>
            <a:pPr marL="90488" lvl="2" indent="0">
              <a:spcBef>
                <a:spcPts val="300"/>
              </a:spcBef>
            </a:pPr>
            <a:r>
              <a:rPr lang="en-US" sz="2600" dirty="0"/>
              <a:t> </a:t>
            </a:r>
            <a:r>
              <a:rPr lang="pt-PT" sz="1800" dirty="0"/>
              <a:t>3.2.2	</a:t>
            </a:r>
            <a:r>
              <a:rPr lang="pt-PT" dirty="0"/>
              <a:t>Processamento dos dados de uma parcela – </a:t>
            </a:r>
            <a:r>
              <a:rPr lang="pt-PT" i="1" dirty="0">
                <a:solidFill>
                  <a:schemeClr val="accent3"/>
                </a:solidFill>
              </a:rPr>
              <a:t>enumeração completa de diâmetros e medição de altura em árvores </a:t>
            </a:r>
            <a:r>
              <a:rPr lang="pt-PT" i="1" dirty="0" smtClean="0">
                <a:solidFill>
                  <a:schemeClr val="accent3"/>
                </a:solidFill>
              </a:rPr>
              <a:t>modelo </a:t>
            </a:r>
            <a:r>
              <a:rPr lang="pt-PT" i="1" dirty="0" smtClean="0"/>
              <a:t>(</a:t>
            </a:r>
            <a:r>
              <a:rPr lang="pt-PT" i="1" dirty="0" err="1" smtClean="0"/>
              <a:t>cont</a:t>
            </a:r>
            <a:r>
              <a:rPr lang="pt-PT" i="1" dirty="0" smtClean="0"/>
              <a:t>.)</a:t>
            </a:r>
            <a:endParaRPr lang="en-US" i="1" dirty="0"/>
          </a:p>
          <a:p>
            <a:pPr marL="0" indent="0">
              <a:spcBef>
                <a:spcPts val="300"/>
              </a:spcBef>
              <a:buNone/>
            </a:pPr>
            <a:r>
              <a:rPr lang="pt-PT" sz="1800" dirty="0" smtClean="0"/>
              <a:t>Faça </a:t>
            </a:r>
            <a:r>
              <a:rPr lang="pt-PT" sz="1800" dirty="0"/>
              <a:t>os seguintes cálculos</a:t>
            </a:r>
            <a:r>
              <a:rPr lang="pt-PT" sz="1800" dirty="0" smtClean="0"/>
              <a:t>:</a:t>
            </a:r>
          </a:p>
          <a:p>
            <a:pPr marL="0" indent="0">
              <a:spcBef>
                <a:spcPts val="300"/>
              </a:spcBef>
              <a:buNone/>
            </a:pPr>
            <a:endParaRPr lang="pt-PT" sz="800" dirty="0"/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15"/>
            </a:pPr>
            <a:r>
              <a:rPr lang="pt-PT" sz="1600" dirty="0" smtClean="0"/>
              <a:t>O </a:t>
            </a:r>
            <a:r>
              <a:rPr lang="pt-PT" sz="1600" dirty="0"/>
              <a:t>volume, sem casca, por categorias de aproveitamento (m</a:t>
            </a:r>
            <a:r>
              <a:rPr lang="pt-PT" sz="1600" baseline="30000" dirty="0"/>
              <a:t>3</a:t>
            </a:r>
            <a:r>
              <a:rPr lang="pt-PT" sz="1600" dirty="0"/>
              <a:t> ha</a:t>
            </a:r>
            <a:r>
              <a:rPr lang="pt-PT" sz="1600" baseline="30000" dirty="0"/>
              <a:t>-1</a:t>
            </a:r>
            <a:r>
              <a:rPr lang="pt-PT" sz="1600" dirty="0"/>
              <a:t>) considerando as seguintes regras (dm é o diâmetro de desponta</a:t>
            </a:r>
            <a:r>
              <a:rPr lang="pt-PT" sz="1600" dirty="0" smtClean="0"/>
              <a:t>):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15"/>
            </a:pPr>
            <a:endParaRPr lang="pt-PT" sz="1600" dirty="0"/>
          </a:p>
          <a:p>
            <a:pPr marL="857250" lvl="2" indent="0">
              <a:spcBef>
                <a:spcPts val="300"/>
              </a:spcBef>
              <a:buNone/>
            </a:pPr>
            <a:r>
              <a:rPr lang="pt-PT" sz="1400" dirty="0" smtClean="0"/>
              <a:t>- </a:t>
            </a:r>
            <a:r>
              <a:rPr lang="pt-PT" sz="1400" b="1" dirty="0" smtClean="0">
                <a:solidFill>
                  <a:srgbClr val="008000"/>
                </a:solidFill>
              </a:rPr>
              <a:t>Classe </a:t>
            </a:r>
            <a:r>
              <a:rPr lang="pt-PT" sz="1400" b="1" dirty="0">
                <a:solidFill>
                  <a:srgbClr val="008000"/>
                </a:solidFill>
              </a:rPr>
              <a:t>1</a:t>
            </a:r>
            <a:r>
              <a:rPr lang="pt-PT" sz="1400" dirty="0"/>
              <a:t>: </a:t>
            </a:r>
            <a:r>
              <a:rPr lang="pt-PT" sz="1400" dirty="0" smtClean="0"/>
              <a:t>dm ≥ 25cm </a:t>
            </a:r>
            <a:r>
              <a:rPr lang="pt-PT" sz="1400" dirty="0"/>
              <a:t>e comprimento do toro </a:t>
            </a:r>
            <a:r>
              <a:rPr lang="pt-PT" sz="1400" dirty="0" smtClean="0"/>
              <a:t>&gt; 3 </a:t>
            </a:r>
            <a:r>
              <a:rPr lang="pt-PT" sz="1400" dirty="0"/>
              <a:t>m</a:t>
            </a:r>
          </a:p>
          <a:p>
            <a:pPr marL="857250" lvl="2" indent="0">
              <a:spcBef>
                <a:spcPts val="300"/>
              </a:spcBef>
              <a:buNone/>
            </a:pPr>
            <a:r>
              <a:rPr lang="pt-PT" sz="1400" dirty="0" smtClean="0"/>
              <a:t>- </a:t>
            </a:r>
            <a:r>
              <a:rPr lang="pt-PT" sz="1400" b="1" dirty="0" smtClean="0">
                <a:solidFill>
                  <a:srgbClr val="008000"/>
                </a:solidFill>
              </a:rPr>
              <a:t>Classe </a:t>
            </a:r>
            <a:r>
              <a:rPr lang="pt-PT" sz="1400" b="1" dirty="0">
                <a:solidFill>
                  <a:srgbClr val="008000"/>
                </a:solidFill>
              </a:rPr>
              <a:t>2</a:t>
            </a:r>
            <a:r>
              <a:rPr lang="pt-PT" sz="1400" dirty="0"/>
              <a:t>: </a:t>
            </a:r>
            <a:r>
              <a:rPr lang="pt-PT" sz="1400" dirty="0" smtClean="0"/>
              <a:t>12cm ≤ dm &lt; 25cm </a:t>
            </a:r>
            <a:r>
              <a:rPr lang="pt-PT" sz="1400" dirty="0"/>
              <a:t>e </a:t>
            </a:r>
            <a:r>
              <a:rPr lang="pt-PT" sz="1400" dirty="0" smtClean="0"/>
              <a:t>dm</a:t>
            </a:r>
            <a:r>
              <a:rPr lang="pt-PT" sz="1400" dirty="0"/>
              <a:t> ≥ </a:t>
            </a:r>
            <a:r>
              <a:rPr lang="pt-PT" sz="1400" dirty="0" smtClean="0"/>
              <a:t>25cm e comprimento do toro &lt; 3 </a:t>
            </a:r>
            <a:r>
              <a:rPr lang="pt-PT" sz="1400" dirty="0"/>
              <a:t>m</a:t>
            </a:r>
          </a:p>
          <a:p>
            <a:pPr marL="857250" lvl="2" indent="0">
              <a:spcBef>
                <a:spcPts val="300"/>
              </a:spcBef>
              <a:buNone/>
            </a:pPr>
            <a:r>
              <a:rPr lang="pt-PT" sz="1400" dirty="0" smtClean="0"/>
              <a:t>- </a:t>
            </a:r>
            <a:r>
              <a:rPr lang="pt-PT" sz="1400" b="1" dirty="0" smtClean="0">
                <a:solidFill>
                  <a:srgbClr val="008000"/>
                </a:solidFill>
              </a:rPr>
              <a:t>Classe </a:t>
            </a:r>
            <a:r>
              <a:rPr lang="pt-PT" sz="1400" b="1" dirty="0">
                <a:solidFill>
                  <a:srgbClr val="008000"/>
                </a:solidFill>
              </a:rPr>
              <a:t>3</a:t>
            </a:r>
            <a:r>
              <a:rPr lang="pt-PT" sz="1400" dirty="0"/>
              <a:t>: </a:t>
            </a:r>
            <a:r>
              <a:rPr lang="pt-PT" sz="1400" dirty="0" smtClean="0"/>
              <a:t>6cm </a:t>
            </a:r>
            <a:r>
              <a:rPr lang="pt-PT" sz="1400" dirty="0"/>
              <a:t>≤ </a:t>
            </a:r>
            <a:r>
              <a:rPr lang="pt-PT" sz="1400" dirty="0" smtClean="0"/>
              <a:t>dm &lt;12 </a:t>
            </a:r>
            <a:r>
              <a:rPr lang="pt-PT" sz="1400" dirty="0"/>
              <a:t>cm</a:t>
            </a:r>
          </a:p>
          <a:p>
            <a:pPr marL="857250" lvl="2" indent="0">
              <a:spcBef>
                <a:spcPts val="300"/>
              </a:spcBef>
              <a:buNone/>
            </a:pPr>
            <a:r>
              <a:rPr lang="pt-PT" sz="1400" dirty="0" smtClean="0"/>
              <a:t>- </a:t>
            </a:r>
            <a:r>
              <a:rPr lang="pt-PT" sz="1400" b="1" dirty="0" smtClean="0">
                <a:solidFill>
                  <a:srgbClr val="008000"/>
                </a:solidFill>
              </a:rPr>
              <a:t>Classe </a:t>
            </a:r>
            <a:r>
              <a:rPr lang="pt-PT" sz="1400" b="1" dirty="0">
                <a:solidFill>
                  <a:srgbClr val="008000"/>
                </a:solidFill>
              </a:rPr>
              <a:t>4</a:t>
            </a:r>
            <a:r>
              <a:rPr lang="pt-PT" sz="1400" dirty="0"/>
              <a:t>: bicada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15"/>
            </a:pPr>
            <a:r>
              <a:rPr lang="pt-PT" sz="1600" dirty="0" smtClean="0"/>
              <a:t>A </a:t>
            </a:r>
            <a:r>
              <a:rPr lang="pt-PT" sz="1600" dirty="0"/>
              <a:t>biomassa total e por componentes (Mg ha</a:t>
            </a:r>
            <a:r>
              <a:rPr lang="pt-PT" sz="1600" baseline="30000" dirty="0"/>
              <a:t>-1</a:t>
            </a:r>
            <a:r>
              <a:rPr lang="pt-PT" sz="1600" dirty="0"/>
              <a:t>): lenho e casca do tronco, ramos, folhas, raízes e total</a:t>
            </a:r>
            <a:endParaRPr lang="pt-PT" sz="1600" dirty="0" smtClean="0"/>
          </a:p>
          <a:p>
            <a:pPr marL="0" indent="0">
              <a:buNone/>
            </a:pPr>
            <a:endParaRPr lang="pt-PT" sz="1800" dirty="0" smtClean="0"/>
          </a:p>
          <a:p>
            <a:pPr marL="514350" indent="-514350">
              <a:buAutoNum type="alphaLcParenR" startAt="2"/>
            </a:pPr>
            <a:endParaRPr lang="pt-PT" sz="2600" dirty="0"/>
          </a:p>
          <a:p>
            <a:pPr marL="514350" indent="-514350">
              <a:buAutoNum type="alphaLcParenR" startAt="2"/>
            </a:pPr>
            <a:endParaRPr lang="pt-PT" sz="2600" dirty="0" smtClean="0"/>
          </a:p>
          <a:p>
            <a:pPr marL="514350" indent="-514350">
              <a:buAutoNum type="alphaLcParenR" startAt="2"/>
            </a:pPr>
            <a:endParaRPr lang="pt-PT" sz="2600" dirty="0"/>
          </a:p>
          <a:p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500" y="352610"/>
            <a:ext cx="5064130" cy="629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/>
              <a:t>Exercicios</a:t>
            </a:r>
            <a:r>
              <a:rPr lang="en-US" dirty="0" smtClean="0"/>
              <a:t> </a:t>
            </a:r>
            <a:r>
              <a:rPr lang="en-US" dirty="0" err="1" smtClean="0"/>
              <a:t>Práticos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6024669" cy="5519546"/>
          </a:xfrm>
        </p:spPr>
        <p:txBody>
          <a:bodyPr>
            <a:normAutofit/>
          </a:bodyPr>
          <a:lstStyle/>
          <a:p>
            <a:pPr marL="90488" lvl="2" indent="0">
              <a:spcBef>
                <a:spcPts val="300"/>
              </a:spcBef>
              <a:buNone/>
            </a:pPr>
            <a:r>
              <a:rPr lang="pt-PT" sz="1800" dirty="0" smtClean="0"/>
              <a:t>3.2.3</a:t>
            </a:r>
            <a:r>
              <a:rPr lang="pt-PT" sz="1800" dirty="0"/>
              <a:t>	Processamento dos dados de uma parcela de pinheiro bravo com o método das árvores modelo de altura (</a:t>
            </a:r>
            <a:r>
              <a:rPr lang="pt-PT" sz="1800" b="1" dirty="0">
                <a:solidFill>
                  <a:schemeClr val="accent3"/>
                </a:solidFill>
              </a:rPr>
              <a:t>dados agrupados por classes de diâmetro</a:t>
            </a:r>
            <a:r>
              <a:rPr lang="pt-PT" sz="1800" dirty="0" smtClean="0"/>
              <a:t>)</a:t>
            </a:r>
          </a:p>
          <a:p>
            <a:pPr marL="90488" lvl="2" indent="0">
              <a:spcBef>
                <a:spcPts val="300"/>
              </a:spcBef>
              <a:buNone/>
            </a:pPr>
            <a:endParaRPr lang="pt-PT" sz="800" dirty="0"/>
          </a:p>
          <a:p>
            <a:pPr marL="90488" lvl="2" indent="0">
              <a:spcBef>
                <a:spcPts val="300"/>
              </a:spcBef>
              <a:buNone/>
            </a:pPr>
            <a:r>
              <a:rPr lang="pt-PT" sz="1800" dirty="0"/>
              <a:t>Usando os dados disponíveis para as parcelas (provas) nº 1 e 2 da Mata Nacional do Urso (Figura 9), agrupados por classes de diâmetro, calcule o volume por </a:t>
            </a:r>
            <a:r>
              <a:rPr lang="pt-PT" sz="1800" dirty="0" err="1"/>
              <a:t>ha</a:t>
            </a:r>
            <a:r>
              <a:rPr lang="pt-PT" sz="1800" dirty="0"/>
              <a:t> nas seguintes modalidades</a:t>
            </a:r>
            <a:r>
              <a:rPr lang="pt-PT" sz="1800" dirty="0" smtClean="0"/>
              <a:t>:</a:t>
            </a:r>
          </a:p>
          <a:p>
            <a:pPr marL="90488" lvl="2" indent="0">
              <a:spcBef>
                <a:spcPts val="300"/>
              </a:spcBef>
            </a:pPr>
            <a:endParaRPr lang="pt-PT" sz="800" dirty="0"/>
          </a:p>
          <a:p>
            <a:pPr marL="890588" lvl="3" indent="-342900">
              <a:spcBef>
                <a:spcPts val="300"/>
              </a:spcBef>
              <a:buAutoNum type="alphaLcParenR"/>
            </a:pPr>
            <a:r>
              <a:rPr lang="pt-PT" sz="1600" dirty="0" smtClean="0"/>
              <a:t>Alturas </a:t>
            </a:r>
            <a:r>
              <a:rPr lang="pt-PT" sz="1600" dirty="0"/>
              <a:t>estimadas com a relação hipsométrica do IFN (ANEXO I</a:t>
            </a:r>
            <a:r>
              <a:rPr lang="pt-PT" sz="1600" dirty="0" smtClean="0"/>
              <a:t>)</a:t>
            </a:r>
          </a:p>
          <a:p>
            <a:pPr marL="890588" lvl="3" indent="-342900">
              <a:spcBef>
                <a:spcPts val="300"/>
              </a:spcBef>
              <a:buAutoNum type="alphaLcParenR"/>
            </a:pPr>
            <a:endParaRPr lang="pt-PT" sz="1600" dirty="0"/>
          </a:p>
          <a:p>
            <a:pPr marL="890588" lvl="3" indent="-342900">
              <a:spcBef>
                <a:spcPts val="300"/>
              </a:spcBef>
              <a:buAutoNum type="alphaLcParenR"/>
            </a:pPr>
            <a:endParaRPr lang="pt-PT" sz="1600" dirty="0" smtClean="0"/>
          </a:p>
          <a:p>
            <a:pPr marL="890588" lvl="3" indent="-342900">
              <a:spcBef>
                <a:spcPts val="300"/>
              </a:spcBef>
              <a:buAutoNum type="alphaLcParenR"/>
            </a:pPr>
            <a:endParaRPr lang="pt-PT" sz="1600" dirty="0"/>
          </a:p>
          <a:p>
            <a:pPr marL="547688" lvl="3" indent="0">
              <a:spcBef>
                <a:spcPts val="300"/>
              </a:spcBef>
              <a:buNone/>
            </a:pPr>
            <a:r>
              <a:rPr lang="pt-PT" sz="1600" dirty="0"/>
              <a:t>b)	Altura média das árvores modelo da </a:t>
            </a:r>
            <a:r>
              <a:rPr lang="pt-PT" sz="1600" dirty="0" smtClean="0"/>
              <a:t>classe</a:t>
            </a:r>
            <a:endParaRPr lang="pt-PT" sz="1600" dirty="0"/>
          </a:p>
          <a:p>
            <a:pPr marL="514350" indent="-514350">
              <a:buAutoNum type="alphaLcParenR" startAt="2"/>
            </a:pPr>
            <a:endParaRPr lang="pt-PT" sz="2600" dirty="0" smtClean="0"/>
          </a:p>
          <a:p>
            <a:pPr marL="514350" indent="-514350">
              <a:buAutoNum type="alphaLcParenR" startAt="2"/>
            </a:pPr>
            <a:endParaRPr lang="pt-PT" sz="2600" dirty="0"/>
          </a:p>
          <a:p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9763" t="36000" r="20075" b="7301"/>
          <a:stretch/>
        </p:blipFill>
        <p:spPr>
          <a:xfrm>
            <a:off x="6528048" y="1844824"/>
            <a:ext cx="5336514" cy="42378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28048" y="1356148"/>
            <a:ext cx="5232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i="1" dirty="0">
                <a:solidFill>
                  <a:srgbClr val="0000FF"/>
                </a:solidFill>
                <a:latin typeface="Baskerville Old Face" panose="02020602080505020303" pitchFamily="18" charset="0"/>
              </a:rPr>
              <a:t>Mata Nacional do </a:t>
            </a:r>
            <a:r>
              <a:rPr lang="pt-PT" i="1" dirty="0" smtClean="0">
                <a:solidFill>
                  <a:srgbClr val="0000FF"/>
                </a:solidFill>
                <a:latin typeface="Baskerville Old Face" panose="02020602080505020303" pitchFamily="18" charset="0"/>
              </a:rPr>
              <a:t>Urso – Prova 1</a:t>
            </a:r>
          </a:p>
          <a:p>
            <a:pPr algn="r"/>
            <a:r>
              <a:rPr lang="pt-PT" i="1" dirty="0" smtClean="0">
                <a:solidFill>
                  <a:srgbClr val="0000FF"/>
                </a:solidFill>
                <a:latin typeface="Baskerville Old Face" panose="02020602080505020303" pitchFamily="18" charset="0"/>
              </a:rPr>
              <a:t>Prova 2 (TPC)</a:t>
            </a:r>
            <a:endParaRPr lang="en-US" i="1" dirty="0">
              <a:solidFill>
                <a:srgbClr val="0000FF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58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/>
              <a:t>Exercicios</a:t>
            </a:r>
            <a:r>
              <a:rPr lang="en-US" dirty="0" smtClean="0"/>
              <a:t> </a:t>
            </a:r>
            <a:r>
              <a:rPr lang="en-US" dirty="0" err="1" smtClean="0"/>
              <a:t>Práticos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5664629" cy="5519546"/>
          </a:xfrm>
        </p:spPr>
        <p:txBody>
          <a:bodyPr>
            <a:normAutofit/>
          </a:bodyPr>
          <a:lstStyle/>
          <a:p>
            <a:pPr marL="90488" lvl="2" indent="0">
              <a:spcBef>
                <a:spcPts val="300"/>
              </a:spcBef>
              <a:buNone/>
            </a:pPr>
            <a:r>
              <a:rPr lang="pt-PT" sz="1800" dirty="0" smtClean="0"/>
              <a:t>3.2.4</a:t>
            </a:r>
            <a:r>
              <a:rPr lang="pt-PT" sz="1800" dirty="0"/>
              <a:t>	</a:t>
            </a:r>
            <a:r>
              <a:rPr lang="pt-PT" sz="1800" dirty="0" smtClean="0"/>
              <a:t>Volume </a:t>
            </a:r>
            <a:r>
              <a:rPr lang="pt-PT" sz="1800" dirty="0"/>
              <a:t>total por </a:t>
            </a:r>
            <a:r>
              <a:rPr lang="pt-PT" sz="1800" dirty="0" err="1"/>
              <a:t>ha</a:t>
            </a:r>
            <a:r>
              <a:rPr lang="pt-PT" sz="1800" dirty="0"/>
              <a:t> – </a:t>
            </a:r>
            <a:r>
              <a:rPr lang="pt-PT" sz="1800" b="1" dirty="0">
                <a:solidFill>
                  <a:schemeClr val="accent3"/>
                </a:solidFill>
              </a:rPr>
              <a:t>estimação com equação de cubagem de </a:t>
            </a:r>
            <a:r>
              <a:rPr lang="pt-PT" sz="1800" b="1" dirty="0" smtClean="0">
                <a:solidFill>
                  <a:schemeClr val="accent3"/>
                </a:solidFill>
              </a:rPr>
              <a:t>povoamentos</a:t>
            </a:r>
          </a:p>
          <a:p>
            <a:pPr marL="90488" lvl="2" indent="0">
              <a:spcBef>
                <a:spcPts val="300"/>
              </a:spcBef>
              <a:buNone/>
            </a:pPr>
            <a:endParaRPr lang="pt-PT" sz="800" b="1" dirty="0">
              <a:solidFill>
                <a:schemeClr val="accent3"/>
              </a:solidFill>
            </a:endParaRPr>
          </a:p>
          <a:p>
            <a:pPr marL="90488" lvl="2" indent="0">
              <a:spcBef>
                <a:spcPts val="300"/>
              </a:spcBef>
              <a:buNone/>
            </a:pPr>
            <a:r>
              <a:rPr lang="pt-PT" sz="1800" dirty="0"/>
              <a:t>Nas parcelas de eucalipto, faça os cálculos das alíneas m) a p) do exercício 3.2.2, utilizando as equações de cubagem de povoamentos e de estimação de biomassas do modelo GLOBULUS (no ANEXO III</a:t>
            </a:r>
            <a:r>
              <a:rPr lang="pt-PT" sz="1800" dirty="0" smtClean="0"/>
              <a:t>).</a:t>
            </a:r>
          </a:p>
          <a:p>
            <a:pPr marL="90488" lvl="2" indent="0">
              <a:spcBef>
                <a:spcPts val="300"/>
              </a:spcBef>
              <a:buNone/>
            </a:pPr>
            <a:endParaRPr lang="pt-PT" sz="800" dirty="0"/>
          </a:p>
          <a:p>
            <a:pPr marL="800100" lvl="1" indent="-342900">
              <a:spcBef>
                <a:spcPts val="300"/>
              </a:spcBef>
              <a:buFont typeface="+mj-lt"/>
              <a:buAutoNum type="alphaLcPeriod"/>
            </a:pPr>
            <a:r>
              <a:rPr lang="pt-PT" sz="1600" dirty="0"/>
              <a:t>O volume total com casca (m</a:t>
            </a:r>
            <a:r>
              <a:rPr lang="pt-PT" sz="1600" baseline="30000" dirty="0"/>
              <a:t>3</a:t>
            </a:r>
            <a:r>
              <a:rPr lang="pt-PT" sz="1600" dirty="0"/>
              <a:t> ha</a:t>
            </a:r>
            <a:r>
              <a:rPr lang="pt-PT" sz="1600" baseline="30000" dirty="0"/>
              <a:t>-1</a:t>
            </a:r>
            <a:r>
              <a:rPr lang="pt-PT" sz="1600" dirty="0"/>
              <a:t>)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/>
            </a:pPr>
            <a:r>
              <a:rPr lang="pt-PT" sz="1600" dirty="0"/>
              <a:t>O volume total sem casca (m</a:t>
            </a:r>
            <a:r>
              <a:rPr lang="pt-PT" sz="1600" baseline="30000" dirty="0"/>
              <a:t>3</a:t>
            </a:r>
            <a:r>
              <a:rPr lang="pt-PT" sz="1600" dirty="0"/>
              <a:t> ha</a:t>
            </a:r>
            <a:r>
              <a:rPr lang="pt-PT" sz="1600" baseline="30000" dirty="0"/>
              <a:t>-1</a:t>
            </a:r>
            <a:r>
              <a:rPr lang="pt-PT" sz="1600" dirty="0" smtClean="0"/>
              <a:t>)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/>
            </a:pPr>
            <a:r>
              <a:rPr lang="pt-PT" sz="1600" dirty="0"/>
              <a:t>O volume, sem casca, por categorias de aproveitamento (m</a:t>
            </a:r>
            <a:r>
              <a:rPr lang="pt-PT" sz="1600" baseline="30000" dirty="0"/>
              <a:t>3</a:t>
            </a:r>
            <a:r>
              <a:rPr lang="pt-PT" sz="1600" dirty="0"/>
              <a:t> ha</a:t>
            </a:r>
            <a:r>
              <a:rPr lang="pt-PT" sz="1600" baseline="30000" dirty="0"/>
              <a:t>-1</a:t>
            </a:r>
            <a:r>
              <a:rPr lang="pt-PT" sz="1600" dirty="0"/>
              <a:t>) considerando as seguintes regras (dm é o diâmetro de desponta):</a:t>
            </a:r>
          </a:p>
          <a:p>
            <a:pPr marL="857250" lvl="2" indent="0">
              <a:spcBef>
                <a:spcPts val="300"/>
              </a:spcBef>
              <a:buNone/>
            </a:pPr>
            <a:r>
              <a:rPr lang="pt-PT" sz="1400" b="1" dirty="0" smtClean="0">
                <a:solidFill>
                  <a:srgbClr val="008000"/>
                </a:solidFill>
              </a:rPr>
              <a:t> - Classe </a:t>
            </a:r>
            <a:r>
              <a:rPr lang="pt-PT" sz="1400" b="1" dirty="0">
                <a:solidFill>
                  <a:srgbClr val="008000"/>
                </a:solidFill>
              </a:rPr>
              <a:t>1</a:t>
            </a:r>
            <a:r>
              <a:rPr lang="pt-PT" sz="1400" dirty="0"/>
              <a:t>: dm ≥ 25cm </a:t>
            </a:r>
            <a:endParaRPr lang="pt-PT" sz="1400" dirty="0" smtClean="0"/>
          </a:p>
          <a:p>
            <a:pPr marL="857250" lvl="2" indent="0">
              <a:spcBef>
                <a:spcPts val="300"/>
              </a:spcBef>
              <a:buNone/>
            </a:pPr>
            <a:r>
              <a:rPr lang="pt-PT" sz="1400" dirty="0" smtClean="0"/>
              <a:t>- </a:t>
            </a:r>
            <a:r>
              <a:rPr lang="pt-PT" sz="1400" b="1" dirty="0">
                <a:solidFill>
                  <a:srgbClr val="008000"/>
                </a:solidFill>
              </a:rPr>
              <a:t>Classe 2</a:t>
            </a:r>
            <a:r>
              <a:rPr lang="pt-PT" sz="1400" dirty="0"/>
              <a:t>: 12cm ≤ dm &lt; </a:t>
            </a:r>
            <a:r>
              <a:rPr lang="pt-PT" sz="1400" dirty="0" smtClean="0"/>
              <a:t>25cm</a:t>
            </a:r>
            <a:endParaRPr lang="pt-PT" sz="1400" dirty="0"/>
          </a:p>
          <a:p>
            <a:pPr marL="857250" lvl="2" indent="0">
              <a:spcBef>
                <a:spcPts val="300"/>
              </a:spcBef>
              <a:buNone/>
            </a:pPr>
            <a:r>
              <a:rPr lang="pt-PT" sz="1400" dirty="0"/>
              <a:t>- </a:t>
            </a:r>
            <a:r>
              <a:rPr lang="pt-PT" sz="1400" b="1" dirty="0">
                <a:solidFill>
                  <a:srgbClr val="008000"/>
                </a:solidFill>
              </a:rPr>
              <a:t>Classe 3</a:t>
            </a:r>
            <a:r>
              <a:rPr lang="pt-PT" sz="1400" dirty="0"/>
              <a:t>: 6cm ≤ dm &lt;12 cm</a:t>
            </a:r>
          </a:p>
          <a:p>
            <a:pPr marL="857250" lvl="2" indent="0">
              <a:spcBef>
                <a:spcPts val="300"/>
              </a:spcBef>
              <a:buNone/>
            </a:pPr>
            <a:r>
              <a:rPr lang="pt-PT" sz="1400" dirty="0"/>
              <a:t>- </a:t>
            </a:r>
            <a:r>
              <a:rPr lang="pt-PT" sz="1400" b="1" dirty="0">
                <a:solidFill>
                  <a:srgbClr val="008000"/>
                </a:solidFill>
              </a:rPr>
              <a:t>Classe 4</a:t>
            </a:r>
            <a:r>
              <a:rPr lang="pt-PT" sz="1400" dirty="0"/>
              <a:t>: bicada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/>
            </a:pPr>
            <a:r>
              <a:rPr lang="pt-PT" sz="1600" dirty="0"/>
              <a:t>A biomassa total e por componentes (Mg ha</a:t>
            </a:r>
            <a:r>
              <a:rPr lang="pt-PT" sz="1600" baseline="30000" dirty="0"/>
              <a:t>-1</a:t>
            </a:r>
            <a:r>
              <a:rPr lang="pt-PT" sz="1600" dirty="0"/>
              <a:t>): lenho e casca do tronco, ramos, folhas, raízes e total</a:t>
            </a:r>
          </a:p>
          <a:p>
            <a:pPr marL="0" indent="0">
              <a:buNone/>
            </a:pPr>
            <a:endParaRPr lang="pt-PT" sz="1800" dirty="0"/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7"/>
            </a:pPr>
            <a:endParaRPr lang="pt-PT" sz="1600" dirty="0"/>
          </a:p>
          <a:p>
            <a:pPr marL="90488" lvl="2" indent="0">
              <a:spcBef>
                <a:spcPts val="300"/>
              </a:spcBef>
              <a:buNone/>
            </a:pPr>
            <a:endParaRPr lang="pt-PT" sz="2600" dirty="0" smtClean="0"/>
          </a:p>
          <a:p>
            <a:pPr marL="514350" indent="-514350">
              <a:buAutoNum type="alphaLcParenR" startAt="2"/>
            </a:pPr>
            <a:endParaRPr lang="pt-PT" sz="2600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640" y="233215"/>
            <a:ext cx="4680520" cy="65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2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9376" y="1196752"/>
            <a:ext cx="6624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Os troncos das árvores apresentam formas muito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variadas. O estudo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da forma das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árvores: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6" t="37714" r="15874" b="21718"/>
          <a:stretch>
            <a:fillRect/>
          </a:stretch>
        </p:blipFill>
        <p:spPr bwMode="auto">
          <a:xfrm>
            <a:off x="459508" y="2060941"/>
            <a:ext cx="6560417" cy="292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67408" y="4852692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PT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cilindro</a:t>
            </a:r>
            <a:endParaRPr lang="en-US" altLang="en-US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199259" y="4814888"/>
            <a:ext cx="17287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PT" altLang="en-US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parabolóide</a:t>
            </a:r>
            <a:r>
              <a:rPr lang="pt-PT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 ordinário</a:t>
            </a:r>
            <a:endParaRPr lang="en-US" altLang="en-US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034036" y="4814888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PT" altLang="en-US" sz="2000">
                <a:solidFill>
                  <a:schemeClr val="tx1"/>
                </a:solidFill>
                <a:latin typeface="Arial" panose="020B0604020202020204" pitchFamily="34" charset="0"/>
              </a:rPr>
              <a:t>cone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591547" y="4804048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PT" altLang="en-US" sz="2000">
                <a:solidFill>
                  <a:schemeClr val="tx1"/>
                </a:solidFill>
                <a:latin typeface="Arial" panose="020B0604020202020204" pitchFamily="34" charset="0"/>
              </a:rPr>
              <a:t>neilóide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9" t="20089" r="18176" b="72565"/>
          <a:stretch/>
        </p:blipFill>
        <p:spPr bwMode="auto">
          <a:xfrm>
            <a:off x="713756" y="5621437"/>
            <a:ext cx="1296144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8" t="76501" r="17233" b="10277"/>
          <a:stretch/>
        </p:blipFill>
        <p:spPr bwMode="auto">
          <a:xfrm>
            <a:off x="5447729" y="5477421"/>
            <a:ext cx="1440160" cy="64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7" t="64774" r="18047" b="22003"/>
          <a:stretch/>
        </p:blipFill>
        <p:spPr bwMode="auto">
          <a:xfrm>
            <a:off x="3962226" y="5477422"/>
            <a:ext cx="129614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1" t="39016" r="18270" b="47762"/>
          <a:stretch/>
        </p:blipFill>
        <p:spPr bwMode="auto">
          <a:xfrm>
            <a:off x="2199259" y="5477422"/>
            <a:ext cx="144016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452" y="404664"/>
            <a:ext cx="4422624" cy="5896832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 smtClean="0"/>
              <a:t>Forma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2436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9376" y="1196752"/>
            <a:ext cx="6624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Os troncos das árvores apresentam formas muito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variadas. O estudo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da forma das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árvores: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6" t="37714" r="15874" b="21718"/>
          <a:stretch>
            <a:fillRect/>
          </a:stretch>
        </p:blipFill>
        <p:spPr bwMode="auto">
          <a:xfrm>
            <a:off x="459508" y="2060941"/>
            <a:ext cx="6560417" cy="292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67408" y="4852692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PT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cilindro</a:t>
            </a:r>
            <a:endParaRPr lang="en-US" altLang="en-US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199259" y="4814888"/>
            <a:ext cx="17287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PT" altLang="en-US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parabolóide</a:t>
            </a:r>
            <a:r>
              <a:rPr lang="pt-PT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 ordinário</a:t>
            </a:r>
            <a:endParaRPr lang="en-US" altLang="en-US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034036" y="4814888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PT" altLang="en-US" sz="2000">
                <a:solidFill>
                  <a:schemeClr val="tx1"/>
                </a:solidFill>
                <a:latin typeface="Arial" panose="020B0604020202020204" pitchFamily="34" charset="0"/>
              </a:rPr>
              <a:t>cone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591547" y="4804048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PT" altLang="en-US" sz="2000">
                <a:solidFill>
                  <a:schemeClr val="tx1"/>
                </a:solidFill>
                <a:latin typeface="Arial" panose="020B0604020202020204" pitchFamily="34" charset="0"/>
              </a:rPr>
              <a:t>neilóide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9" t="20089" r="18176" b="72565"/>
          <a:stretch/>
        </p:blipFill>
        <p:spPr bwMode="auto">
          <a:xfrm>
            <a:off x="713756" y="5621437"/>
            <a:ext cx="1296144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8" t="76501" r="17233" b="10277"/>
          <a:stretch/>
        </p:blipFill>
        <p:spPr bwMode="auto">
          <a:xfrm>
            <a:off x="5447729" y="5477421"/>
            <a:ext cx="1440160" cy="64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7" t="64774" r="18047" b="22003"/>
          <a:stretch/>
        </p:blipFill>
        <p:spPr bwMode="auto">
          <a:xfrm>
            <a:off x="3962226" y="5477422"/>
            <a:ext cx="129614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1" t="39016" r="18270" b="47762"/>
          <a:stretch/>
        </p:blipFill>
        <p:spPr bwMode="auto">
          <a:xfrm>
            <a:off x="2199259" y="5477422"/>
            <a:ext cx="144016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971" y="258360"/>
            <a:ext cx="4486525" cy="5982034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 smtClean="0"/>
              <a:t>Forma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8779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954019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 err="1"/>
              <a:t>C</a:t>
            </a:r>
            <a:r>
              <a:rPr lang="en-US" sz="2000" dirty="0" err="1" smtClean="0"/>
              <a:t>oeficiente</a:t>
            </a:r>
            <a:r>
              <a:rPr lang="en-US" sz="2000" dirty="0" smtClean="0"/>
              <a:t> </a:t>
            </a:r>
            <a:r>
              <a:rPr lang="en-US" sz="2000" dirty="0" smtClean="0"/>
              <a:t>de forma</a:t>
            </a:r>
            <a:endParaRPr lang="en-US" sz="2000" dirty="0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439900" y="1672134"/>
            <a:ext cx="5832648" cy="5029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altLang="en-US" sz="700" dirty="0" smtClean="0"/>
          </a:p>
          <a:p>
            <a:pPr marL="57150" indent="0">
              <a:buNone/>
            </a:pPr>
            <a:r>
              <a:rPr lang="en-GB" altLang="en-US" sz="2000" dirty="0" err="1" smtClean="0"/>
              <a:t>Razão</a:t>
            </a:r>
            <a:r>
              <a:rPr lang="en-GB" altLang="en-US" sz="2000" dirty="0" smtClean="0"/>
              <a:t> entre o </a:t>
            </a:r>
            <a:r>
              <a:rPr lang="en-GB" altLang="en-US" sz="2000" b="1" dirty="0" smtClean="0">
                <a:solidFill>
                  <a:srgbClr val="9BBB59"/>
                </a:solidFill>
              </a:rPr>
              <a:t>volume da </a:t>
            </a:r>
            <a:r>
              <a:rPr lang="en-GB" altLang="en-US" sz="2000" b="1" dirty="0" err="1" smtClean="0">
                <a:solidFill>
                  <a:srgbClr val="9BBB59"/>
                </a:solidFill>
              </a:rPr>
              <a:t>árvore</a:t>
            </a:r>
            <a:r>
              <a:rPr lang="en-GB" altLang="en-US" sz="2000" b="1" dirty="0" smtClean="0">
                <a:solidFill>
                  <a:srgbClr val="9BBB59"/>
                </a:solidFill>
              </a:rPr>
              <a:t> </a:t>
            </a:r>
            <a:r>
              <a:rPr lang="en-GB" altLang="en-US" sz="2000" dirty="0" smtClean="0"/>
              <a:t>(</a:t>
            </a:r>
            <a:r>
              <a:rPr lang="en-GB" altLang="en-US" sz="2000" dirty="0" err="1" smtClean="0"/>
              <a:t>ou</a:t>
            </a:r>
            <a:r>
              <a:rPr lang="en-GB" altLang="en-US" sz="2000" dirty="0" smtClean="0"/>
              <a:t> de </a:t>
            </a:r>
            <a:r>
              <a:rPr lang="en-GB" altLang="en-US" sz="2000" dirty="0" err="1" smtClean="0"/>
              <a:t>uma</a:t>
            </a:r>
            <a:r>
              <a:rPr lang="en-GB" altLang="en-US" sz="2000" dirty="0" smtClean="0"/>
              <a:t> parte da </a:t>
            </a:r>
            <a:r>
              <a:rPr lang="en-GB" altLang="en-US" sz="2000" dirty="0" err="1" smtClean="0"/>
              <a:t>árvore</a:t>
            </a:r>
            <a:r>
              <a:rPr lang="en-GB" altLang="en-US" sz="2000" dirty="0" smtClean="0"/>
              <a:t>) e o </a:t>
            </a:r>
            <a:r>
              <a:rPr lang="en-GB" altLang="en-US" sz="2000" b="1" dirty="0" smtClean="0"/>
              <a:t>volume de um </a:t>
            </a:r>
            <a:r>
              <a:rPr lang="en-GB" altLang="en-US" sz="2000" b="1" dirty="0" err="1" smtClean="0"/>
              <a:t>cilindro</a:t>
            </a:r>
            <a:r>
              <a:rPr lang="en-GB" altLang="en-US" sz="2000" b="1" dirty="0" smtClean="0"/>
              <a:t> </a:t>
            </a:r>
            <a:r>
              <a:rPr lang="en-GB" altLang="en-US" sz="2000" b="1" dirty="0" err="1" smtClean="0"/>
              <a:t>padrão</a:t>
            </a:r>
            <a:r>
              <a:rPr lang="en-GB" altLang="en-US" sz="2000" b="1" dirty="0" smtClean="0"/>
              <a:t> </a:t>
            </a:r>
            <a:r>
              <a:rPr lang="en-GB" altLang="en-US" sz="2000" dirty="0" smtClean="0"/>
              <a:t>com a </a:t>
            </a:r>
            <a:r>
              <a:rPr lang="en-GB" altLang="en-US" sz="2000" dirty="0" err="1" smtClean="0"/>
              <a:t>mesma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altura</a:t>
            </a:r>
            <a:r>
              <a:rPr lang="en-GB" altLang="en-US" sz="2000" dirty="0" smtClean="0"/>
              <a:t> do que a </a:t>
            </a:r>
            <a:r>
              <a:rPr lang="en-GB" altLang="en-US" sz="2000" dirty="0" err="1" smtClean="0"/>
              <a:t>árvore</a:t>
            </a:r>
            <a:r>
              <a:rPr lang="en-GB" altLang="en-US" sz="2000" dirty="0" smtClean="0"/>
              <a:t> e com um </a:t>
            </a:r>
            <a:r>
              <a:rPr lang="en-GB" altLang="en-US" sz="2000" dirty="0" err="1" smtClean="0"/>
              <a:t>diâmetro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seleccionado</a:t>
            </a:r>
            <a:r>
              <a:rPr lang="en-GB" altLang="en-US" sz="2000" dirty="0" smtClean="0"/>
              <a:t> para </a:t>
            </a:r>
            <a:r>
              <a:rPr lang="en-GB" altLang="en-US" sz="2000" dirty="0" err="1" smtClean="0"/>
              <a:t>referência</a:t>
            </a:r>
            <a:r>
              <a:rPr lang="en-GB" altLang="en-US" sz="2000" dirty="0" smtClean="0"/>
              <a:t> </a:t>
            </a:r>
            <a:r>
              <a:rPr lang="en-GB" altLang="en-US" sz="2000" dirty="0"/>
              <a:t>(</a:t>
            </a:r>
            <a:r>
              <a:rPr lang="en-GB" sz="2000" dirty="0">
                <a:solidFill>
                  <a:schemeClr val="accent4"/>
                </a:solidFill>
              </a:rPr>
              <a:t>d</a:t>
            </a:r>
            <a:r>
              <a:rPr lang="en-GB" sz="2000" baseline="-25000" dirty="0">
                <a:solidFill>
                  <a:schemeClr val="accent4"/>
                </a:solidFill>
              </a:rPr>
              <a:t>base </a:t>
            </a:r>
            <a:r>
              <a:rPr lang="en-GB" sz="2000" dirty="0">
                <a:solidFill>
                  <a:srgbClr val="FF0000"/>
                </a:solidFill>
              </a:rPr>
              <a:t>d</a:t>
            </a:r>
            <a:r>
              <a:rPr lang="en-GB" sz="2000" baseline="-25000" dirty="0">
                <a:solidFill>
                  <a:srgbClr val="FF0000"/>
                </a:solidFill>
              </a:rPr>
              <a:t>1.30 </a:t>
            </a:r>
            <a:r>
              <a:rPr lang="en-GB" sz="2000" dirty="0">
                <a:solidFill>
                  <a:srgbClr val="000099"/>
                </a:solidFill>
              </a:rPr>
              <a:t>d</a:t>
            </a:r>
            <a:r>
              <a:rPr lang="en-GB" sz="2000" baseline="-25000" dirty="0">
                <a:solidFill>
                  <a:srgbClr val="000099"/>
                </a:solidFill>
              </a:rPr>
              <a:t>0.10</a:t>
            </a:r>
            <a:r>
              <a:rPr lang="en-GB" sz="2000" dirty="0"/>
              <a:t>)</a:t>
            </a:r>
            <a:r>
              <a:rPr lang="en-GB" sz="2000" baseline="-25000" dirty="0"/>
              <a:t> </a:t>
            </a:r>
            <a:endParaRPr lang="en-GB" altLang="en-US" sz="2000" dirty="0"/>
          </a:p>
          <a:p>
            <a:pPr marL="57150" indent="0">
              <a:buNone/>
            </a:pPr>
            <a:endParaRPr lang="en-GB" altLang="en-US" sz="2200" dirty="0" smtClean="0"/>
          </a:p>
          <a:p>
            <a:pPr lvl="1"/>
            <a:endParaRPr lang="en-GB" altLang="en-US" dirty="0" smtClean="0"/>
          </a:p>
          <a:p>
            <a:pPr lvl="1"/>
            <a:endParaRPr lang="en-GB" altLang="en-US" dirty="0" smtClean="0"/>
          </a:p>
          <a:p>
            <a:pPr marL="457200" lvl="1" indent="0">
              <a:buNone/>
            </a:pPr>
            <a:endParaRPr lang="en-GB" altLang="en-US" dirty="0" smtClean="0"/>
          </a:p>
          <a:p>
            <a:pPr marL="88900" indent="0">
              <a:buNone/>
            </a:pPr>
            <a:r>
              <a:rPr lang="en-GB" altLang="en-US" sz="2000" dirty="0" smtClean="0"/>
              <a:t>De </a:t>
            </a:r>
            <a:r>
              <a:rPr lang="en-GB" altLang="en-US" sz="2000" dirty="0" err="1" smtClean="0"/>
              <a:t>acordo</a:t>
            </a:r>
            <a:r>
              <a:rPr lang="en-GB" altLang="en-US" sz="2000" dirty="0" smtClean="0"/>
              <a:t> com o </a:t>
            </a:r>
            <a:r>
              <a:rPr lang="en-GB" altLang="en-US" sz="2000" dirty="0" err="1" smtClean="0"/>
              <a:t>diâmetro</a:t>
            </a:r>
            <a:r>
              <a:rPr lang="en-GB" altLang="en-US" sz="2000" dirty="0" smtClean="0"/>
              <a:t> de </a:t>
            </a:r>
            <a:r>
              <a:rPr lang="en-GB" altLang="en-US" sz="2000" dirty="0" err="1" smtClean="0"/>
              <a:t>referência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utilizado</a:t>
            </a:r>
            <a:r>
              <a:rPr lang="en-GB" altLang="en-US" sz="2000" dirty="0" smtClean="0"/>
              <a:t>, </a:t>
            </a:r>
            <a:r>
              <a:rPr lang="en-GB" altLang="en-US" sz="2000" dirty="0" err="1" smtClean="0"/>
              <a:t>assim</a:t>
            </a:r>
            <a:r>
              <a:rPr lang="en-GB" altLang="en-US" sz="2000" dirty="0" smtClean="0"/>
              <a:t> se </a:t>
            </a:r>
            <a:r>
              <a:rPr lang="en-GB" altLang="en-US" sz="2000" dirty="0" err="1" smtClean="0"/>
              <a:t>podem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definir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vários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coeficientes</a:t>
            </a:r>
            <a:r>
              <a:rPr lang="en-GB" altLang="en-US" sz="2000" dirty="0" smtClean="0"/>
              <a:t> de forma</a:t>
            </a: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922711" y="3963268"/>
            <a:ext cx="1619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t-PT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Volume </a:t>
            </a: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1919536" y="4472855"/>
            <a:ext cx="1619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t-PT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Volume </a:t>
            </a:r>
          </a:p>
        </p:txBody>
      </p:sp>
      <p:cxnSp>
        <p:nvCxnSpPr>
          <p:cNvPr id="21" name="Straight Connector 3"/>
          <p:cNvCxnSpPr>
            <a:cxnSpLocks noChangeShapeType="1"/>
          </p:cNvCxnSpPr>
          <p:nvPr/>
        </p:nvCxnSpPr>
        <p:spPr bwMode="auto">
          <a:xfrm>
            <a:off x="2175124" y="4431580"/>
            <a:ext cx="140335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Flowchart: Magnetic Disk 5"/>
          <p:cNvSpPr>
            <a:spLocks noChangeArrowheads="1"/>
          </p:cNvSpPr>
          <p:nvPr/>
        </p:nvSpPr>
        <p:spPr bwMode="auto">
          <a:xfrm>
            <a:off x="3291136" y="4472855"/>
            <a:ext cx="247650" cy="468313"/>
          </a:xfrm>
          <a:prstGeom prst="flowChartMagneticDisk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pt-PT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3356224" y="3963268"/>
            <a:ext cx="185737" cy="403225"/>
          </a:xfrm>
          <a:custGeom>
            <a:avLst/>
            <a:gdLst>
              <a:gd name="connsiteX0" fmla="*/ 39975 w 756099"/>
              <a:gd name="connsiteY0" fmla="*/ 2240465 h 2338596"/>
              <a:gd name="connsiteX1" fmla="*/ 100360 w 756099"/>
              <a:gd name="connsiteY1" fmla="*/ 1507219 h 2338596"/>
              <a:gd name="connsiteX2" fmla="*/ 333273 w 756099"/>
              <a:gd name="connsiteY2" fmla="*/ 618699 h 2338596"/>
              <a:gd name="connsiteX3" fmla="*/ 540307 w 756099"/>
              <a:gd name="connsiteY3" fmla="*/ 14850 h 2338596"/>
              <a:gd name="connsiteX4" fmla="*/ 643824 w 756099"/>
              <a:gd name="connsiteY4" fmla="*/ 239136 h 2338596"/>
              <a:gd name="connsiteX5" fmla="*/ 686956 w 756099"/>
              <a:gd name="connsiteY5" fmla="*/ 834359 h 2338596"/>
              <a:gd name="connsiteX6" fmla="*/ 730088 w 756099"/>
              <a:gd name="connsiteY6" fmla="*/ 1912661 h 2338596"/>
              <a:gd name="connsiteX7" fmla="*/ 695583 w 756099"/>
              <a:gd name="connsiteY7" fmla="*/ 2292223 h 2338596"/>
              <a:gd name="connsiteX8" fmla="*/ 39975 w 756099"/>
              <a:gd name="connsiteY8" fmla="*/ 2240465 h 233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099" h="2338596">
                <a:moveTo>
                  <a:pt x="39975" y="2240465"/>
                </a:moveTo>
                <a:cubicBezTo>
                  <a:pt x="-59229" y="2109631"/>
                  <a:pt x="51477" y="1777513"/>
                  <a:pt x="100360" y="1507219"/>
                </a:cubicBezTo>
                <a:cubicBezTo>
                  <a:pt x="149243" y="1236925"/>
                  <a:pt x="259949" y="867427"/>
                  <a:pt x="333273" y="618699"/>
                </a:cubicBezTo>
                <a:cubicBezTo>
                  <a:pt x="406597" y="369971"/>
                  <a:pt x="488549" y="78110"/>
                  <a:pt x="540307" y="14850"/>
                </a:cubicBezTo>
                <a:cubicBezTo>
                  <a:pt x="592065" y="-48410"/>
                  <a:pt x="619383" y="102551"/>
                  <a:pt x="643824" y="239136"/>
                </a:cubicBezTo>
                <a:cubicBezTo>
                  <a:pt x="668265" y="375721"/>
                  <a:pt x="672579" y="555438"/>
                  <a:pt x="686956" y="834359"/>
                </a:cubicBezTo>
                <a:cubicBezTo>
                  <a:pt x="701333" y="1113280"/>
                  <a:pt x="728650" y="1669684"/>
                  <a:pt x="730088" y="1912661"/>
                </a:cubicBezTo>
                <a:cubicBezTo>
                  <a:pt x="731526" y="2155638"/>
                  <a:pt x="806289" y="2231838"/>
                  <a:pt x="695583" y="2292223"/>
                </a:cubicBezTo>
                <a:cubicBezTo>
                  <a:pt x="584877" y="2352608"/>
                  <a:pt x="139179" y="2371299"/>
                  <a:pt x="39975" y="2240465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smtClean="0"/>
              <a:t>Forma da árvore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6429710" y="1468983"/>
            <a:ext cx="539990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b="1" dirty="0" err="1" smtClean="0"/>
              <a:t>Coef</a:t>
            </a:r>
            <a:r>
              <a:rPr lang="en-GB" sz="2200" b="1" dirty="0" smtClean="0"/>
              <a:t>. </a:t>
            </a:r>
            <a:r>
              <a:rPr lang="en-GB" sz="2200" b="1" dirty="0"/>
              <a:t>de forma </a:t>
            </a:r>
            <a:r>
              <a:rPr lang="en-GB" sz="2200" b="1" dirty="0" err="1"/>
              <a:t>absoluto</a:t>
            </a:r>
            <a:r>
              <a:rPr lang="en-GB" sz="2200" b="1" dirty="0"/>
              <a:t> (f</a:t>
            </a:r>
            <a:r>
              <a:rPr lang="en-GB" sz="2200" b="1" baseline="-10000" dirty="0"/>
              <a:t>0</a:t>
            </a:r>
            <a:r>
              <a:rPr lang="en-GB" sz="2200" b="1" dirty="0"/>
              <a:t>)</a:t>
            </a:r>
          </a:p>
          <a:p>
            <a:pPr>
              <a:buFont typeface="Marlett" pitchFamily="2" charset="2"/>
              <a:buNone/>
              <a:defRPr/>
            </a:pPr>
            <a:r>
              <a:rPr lang="en-GB" sz="2200" dirty="0" smtClean="0">
                <a:solidFill>
                  <a:srgbClr val="008000"/>
                </a:solidFill>
              </a:rPr>
              <a:t>O </a:t>
            </a:r>
            <a:r>
              <a:rPr lang="en-GB" sz="2200" dirty="0" err="1">
                <a:solidFill>
                  <a:srgbClr val="008000"/>
                </a:solidFill>
              </a:rPr>
              <a:t>cilindro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padrão</a:t>
            </a:r>
            <a:r>
              <a:rPr lang="en-GB" sz="2200" dirty="0">
                <a:solidFill>
                  <a:srgbClr val="008000"/>
                </a:solidFill>
              </a:rPr>
              <a:t> tem </a:t>
            </a:r>
            <a:r>
              <a:rPr lang="en-GB" sz="2200" dirty="0" err="1">
                <a:solidFill>
                  <a:srgbClr val="008000"/>
                </a:solidFill>
              </a:rPr>
              <a:t>como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o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da base (</a:t>
            </a:r>
            <a:r>
              <a:rPr lang="en-GB" sz="2200" dirty="0">
                <a:solidFill>
                  <a:schemeClr val="accent4"/>
                </a:solidFill>
              </a:rPr>
              <a:t>d</a:t>
            </a:r>
            <a:r>
              <a:rPr lang="en-GB" sz="2200" baseline="-25000" dirty="0">
                <a:solidFill>
                  <a:schemeClr val="accent4"/>
                </a:solidFill>
              </a:rPr>
              <a:t>base</a:t>
            </a:r>
            <a:r>
              <a:rPr lang="en-GB" sz="2200" dirty="0" smtClean="0">
                <a:solidFill>
                  <a:srgbClr val="008000"/>
                </a:solidFill>
              </a:rPr>
              <a:t>)</a:t>
            </a:r>
          </a:p>
          <a:p>
            <a:pPr lvl="1">
              <a:buFont typeface="Marlett" pitchFamily="2" charset="2"/>
              <a:buNone/>
              <a:defRPr/>
            </a:pPr>
            <a:endParaRPr lang="en-GB" sz="800" dirty="0">
              <a:solidFill>
                <a:srgbClr val="008000"/>
              </a:solidFill>
            </a:endParaRPr>
          </a:p>
          <a:p>
            <a:pPr>
              <a:defRPr/>
            </a:pPr>
            <a:r>
              <a:rPr lang="en-GB" sz="2200" b="1" dirty="0" err="1" smtClean="0"/>
              <a:t>Coef</a:t>
            </a:r>
            <a:r>
              <a:rPr lang="en-GB" sz="2200" b="1" dirty="0" smtClean="0"/>
              <a:t>. </a:t>
            </a:r>
            <a:r>
              <a:rPr lang="en-GB" sz="2200" b="1" dirty="0"/>
              <a:t>de forma </a:t>
            </a:r>
            <a:r>
              <a:rPr lang="en-GB" sz="2200" b="1" dirty="0" err="1"/>
              <a:t>ordinário</a:t>
            </a:r>
            <a:r>
              <a:rPr lang="en-GB" sz="2200" b="1" dirty="0"/>
              <a:t> (</a:t>
            </a:r>
            <a:r>
              <a:rPr lang="en-GB" sz="2200" b="1" dirty="0">
                <a:solidFill>
                  <a:srgbClr val="C00000"/>
                </a:solidFill>
              </a:rPr>
              <a:t>f</a:t>
            </a:r>
            <a:r>
              <a:rPr lang="en-GB" sz="2200" b="1" dirty="0"/>
              <a:t>)</a:t>
            </a:r>
          </a:p>
          <a:p>
            <a:pPr>
              <a:buFont typeface="Marlett" pitchFamily="2" charset="2"/>
              <a:buNone/>
              <a:defRPr/>
            </a:pPr>
            <a:r>
              <a:rPr lang="en-GB" sz="2200" dirty="0" smtClean="0">
                <a:solidFill>
                  <a:srgbClr val="008000"/>
                </a:solidFill>
              </a:rPr>
              <a:t>O </a:t>
            </a:r>
            <a:r>
              <a:rPr lang="en-GB" sz="2200" dirty="0" err="1">
                <a:solidFill>
                  <a:srgbClr val="008000"/>
                </a:solidFill>
              </a:rPr>
              <a:t>cilindro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padrão</a:t>
            </a:r>
            <a:r>
              <a:rPr lang="en-GB" sz="2200" dirty="0">
                <a:solidFill>
                  <a:srgbClr val="008000"/>
                </a:solidFill>
              </a:rPr>
              <a:t> tem </a:t>
            </a:r>
            <a:r>
              <a:rPr lang="en-GB" sz="2200" dirty="0" err="1">
                <a:solidFill>
                  <a:srgbClr val="008000"/>
                </a:solidFill>
              </a:rPr>
              <a:t>como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o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a 1.30m (</a:t>
            </a:r>
            <a:r>
              <a:rPr lang="en-GB" sz="2200" dirty="0">
                <a:solidFill>
                  <a:srgbClr val="C00000"/>
                </a:solidFill>
              </a:rPr>
              <a:t>d</a:t>
            </a:r>
            <a:r>
              <a:rPr lang="en-GB" sz="2200" baseline="-25000" dirty="0">
                <a:solidFill>
                  <a:srgbClr val="C00000"/>
                </a:solidFill>
              </a:rPr>
              <a:t>1.30</a:t>
            </a:r>
            <a:r>
              <a:rPr lang="en-GB" sz="2200" dirty="0" smtClean="0">
                <a:solidFill>
                  <a:srgbClr val="008000"/>
                </a:solidFill>
              </a:rPr>
              <a:t>)</a:t>
            </a:r>
          </a:p>
          <a:p>
            <a:pPr>
              <a:buFont typeface="Marlett" pitchFamily="2" charset="2"/>
              <a:buNone/>
              <a:defRPr/>
            </a:pPr>
            <a:endParaRPr lang="en-GB" sz="800" dirty="0">
              <a:solidFill>
                <a:srgbClr val="008000"/>
              </a:solidFill>
            </a:endParaRPr>
          </a:p>
          <a:p>
            <a:pPr>
              <a:defRPr/>
            </a:pPr>
            <a:r>
              <a:rPr lang="en-GB" sz="2200" b="1" dirty="0" err="1" smtClean="0"/>
              <a:t>Coef</a:t>
            </a:r>
            <a:r>
              <a:rPr lang="en-GB" sz="2200" b="1" dirty="0" smtClean="0"/>
              <a:t>. </a:t>
            </a:r>
            <a:r>
              <a:rPr lang="en-GB" sz="2200" b="1" dirty="0"/>
              <a:t>de forma </a:t>
            </a:r>
            <a:r>
              <a:rPr lang="en-GB" sz="2200" b="1" dirty="0" err="1"/>
              <a:t>verdadeiro</a:t>
            </a:r>
            <a:r>
              <a:rPr lang="en-GB" sz="2200" b="1" dirty="0"/>
              <a:t> </a:t>
            </a:r>
            <a:r>
              <a:rPr lang="en-GB" sz="2200" b="1" dirty="0" err="1"/>
              <a:t>ou</a:t>
            </a:r>
            <a:r>
              <a:rPr lang="en-GB" sz="2200" b="1" dirty="0"/>
              <a:t> natural (</a:t>
            </a:r>
            <a:r>
              <a:rPr lang="en-GB" sz="2200" b="1" dirty="0" smtClean="0">
                <a:solidFill>
                  <a:srgbClr val="0070C0"/>
                </a:solidFill>
              </a:rPr>
              <a:t>f</a:t>
            </a:r>
            <a:r>
              <a:rPr lang="en-GB" sz="2200" b="1" baseline="-10000" dirty="0" smtClean="0">
                <a:solidFill>
                  <a:srgbClr val="0070C0"/>
                </a:solidFill>
              </a:rPr>
              <a:t>0.10</a:t>
            </a:r>
            <a:r>
              <a:rPr lang="en-GB" sz="2200" b="1" dirty="0" smtClean="0"/>
              <a:t>)</a:t>
            </a:r>
          </a:p>
          <a:p>
            <a:pPr>
              <a:defRPr/>
            </a:pPr>
            <a:r>
              <a:rPr lang="en-GB" sz="2200" dirty="0" smtClean="0">
                <a:solidFill>
                  <a:srgbClr val="008000"/>
                </a:solidFill>
              </a:rPr>
              <a:t>O </a:t>
            </a:r>
            <a:r>
              <a:rPr lang="en-GB" sz="2200" dirty="0" err="1">
                <a:solidFill>
                  <a:srgbClr val="008000"/>
                </a:solidFill>
              </a:rPr>
              <a:t>cilindro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padrão</a:t>
            </a:r>
            <a:r>
              <a:rPr lang="en-GB" sz="2200" dirty="0">
                <a:solidFill>
                  <a:srgbClr val="008000"/>
                </a:solidFill>
              </a:rPr>
              <a:t> tem </a:t>
            </a:r>
            <a:r>
              <a:rPr lang="en-GB" sz="2200" dirty="0" err="1">
                <a:solidFill>
                  <a:srgbClr val="008000"/>
                </a:solidFill>
              </a:rPr>
              <a:t>como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o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a 10% da </a:t>
            </a:r>
            <a:r>
              <a:rPr lang="en-GB" sz="2200" dirty="0" err="1">
                <a:solidFill>
                  <a:srgbClr val="008000"/>
                </a:solidFill>
              </a:rPr>
              <a:t>altura</a:t>
            </a:r>
            <a:r>
              <a:rPr lang="en-GB" sz="2200" dirty="0">
                <a:solidFill>
                  <a:srgbClr val="008000"/>
                </a:solidFill>
              </a:rPr>
              <a:t> da </a:t>
            </a:r>
            <a:r>
              <a:rPr lang="en-GB" sz="2200" dirty="0" err="1">
                <a:solidFill>
                  <a:srgbClr val="008000"/>
                </a:solidFill>
              </a:rPr>
              <a:t>árvore</a:t>
            </a:r>
            <a:r>
              <a:rPr lang="en-GB" sz="2200" dirty="0">
                <a:solidFill>
                  <a:srgbClr val="008000"/>
                </a:solidFill>
              </a:rPr>
              <a:t> (</a:t>
            </a:r>
            <a:r>
              <a:rPr lang="en-GB" sz="2200" dirty="0">
                <a:solidFill>
                  <a:srgbClr val="0070C0"/>
                </a:solidFill>
              </a:rPr>
              <a:t>d</a:t>
            </a:r>
            <a:r>
              <a:rPr lang="en-GB" sz="2200" baseline="-25000" dirty="0">
                <a:solidFill>
                  <a:srgbClr val="0070C0"/>
                </a:solidFill>
              </a:rPr>
              <a:t>0.10</a:t>
            </a:r>
            <a:r>
              <a:rPr lang="en-GB" sz="2200" dirty="0" smtClean="0">
                <a:solidFill>
                  <a:srgbClr val="008000"/>
                </a:solidFill>
              </a:rPr>
              <a:t>)</a:t>
            </a:r>
          </a:p>
          <a:p>
            <a:pPr lvl="2">
              <a:buFont typeface="Marlett" pitchFamily="2" charset="2"/>
              <a:buNone/>
              <a:defRPr/>
            </a:pPr>
            <a:endParaRPr lang="en-GB" dirty="0" smtClean="0">
              <a:solidFill>
                <a:srgbClr val="008000"/>
              </a:solidFill>
            </a:endParaRPr>
          </a:p>
          <a:p>
            <a:pPr lvl="2">
              <a:buFont typeface="Marlett" pitchFamily="2" charset="2"/>
              <a:buNone/>
              <a:defRPr/>
            </a:pPr>
            <a:endParaRPr lang="en-GB" dirty="0">
              <a:solidFill>
                <a:srgbClr val="008000"/>
              </a:solidFill>
            </a:endParaRPr>
          </a:p>
          <a:p>
            <a:pPr>
              <a:buFont typeface="Marlett" pitchFamily="2" charset="2"/>
              <a:buNone/>
              <a:defRPr/>
            </a:pPr>
            <a:r>
              <a:rPr lang="en-GB" sz="2200" dirty="0" err="1" smtClean="0"/>
              <a:t>Só</a:t>
            </a:r>
            <a:r>
              <a:rPr lang="en-GB" sz="2200" dirty="0" smtClean="0"/>
              <a:t> </a:t>
            </a:r>
            <a:r>
              <a:rPr lang="en-GB" sz="2200" dirty="0"/>
              <a:t>o f</a:t>
            </a:r>
            <a:r>
              <a:rPr lang="en-GB" sz="2200" baseline="-15000" dirty="0"/>
              <a:t>0</a:t>
            </a:r>
            <a:r>
              <a:rPr lang="en-GB" sz="2200" dirty="0"/>
              <a:t> e o </a:t>
            </a:r>
            <a:r>
              <a:rPr lang="en-GB" sz="2200" dirty="0">
                <a:solidFill>
                  <a:srgbClr val="000099"/>
                </a:solidFill>
              </a:rPr>
              <a:t>f</a:t>
            </a:r>
            <a:r>
              <a:rPr lang="en-GB" sz="2200" baseline="-15000" dirty="0">
                <a:solidFill>
                  <a:srgbClr val="000099"/>
                </a:solidFill>
              </a:rPr>
              <a:t>0.10</a:t>
            </a:r>
            <a:r>
              <a:rPr lang="en-GB" sz="2200" dirty="0"/>
              <a:t> </a:t>
            </a:r>
            <a:r>
              <a:rPr lang="en-GB" sz="2200" dirty="0" err="1"/>
              <a:t>caracterizam</a:t>
            </a:r>
            <a:r>
              <a:rPr lang="en-GB" sz="2200" dirty="0"/>
              <a:t> </a:t>
            </a:r>
            <a:r>
              <a:rPr lang="en-GB" sz="2200" dirty="0" err="1"/>
              <a:t>realmente</a:t>
            </a:r>
            <a:r>
              <a:rPr lang="en-GB" sz="2200" dirty="0"/>
              <a:t> a forma da </a:t>
            </a:r>
            <a:r>
              <a:rPr lang="en-GB" sz="2200" dirty="0" err="1"/>
              <a:t>árvore</a:t>
            </a:r>
            <a:r>
              <a:rPr lang="en-GB" sz="2200" dirty="0"/>
              <a:t>, mas o </a:t>
            </a:r>
            <a:r>
              <a:rPr lang="en-GB" sz="2200" dirty="0">
                <a:solidFill>
                  <a:srgbClr val="FF0000"/>
                </a:solidFill>
              </a:rPr>
              <a:t>f</a:t>
            </a:r>
            <a:r>
              <a:rPr lang="en-GB" sz="2200" dirty="0"/>
              <a:t> é </a:t>
            </a:r>
            <a:r>
              <a:rPr lang="en-GB" sz="2200" dirty="0" err="1"/>
              <a:t>obviamente</a:t>
            </a:r>
            <a:r>
              <a:rPr lang="en-GB" sz="2200" dirty="0"/>
              <a:t> o </a:t>
            </a:r>
            <a:r>
              <a:rPr lang="en-GB" sz="2200" dirty="0" err="1"/>
              <a:t>mais</a:t>
            </a:r>
            <a:r>
              <a:rPr lang="en-GB" sz="2200" dirty="0"/>
              <a:t> </a:t>
            </a:r>
            <a:r>
              <a:rPr lang="en-GB" sz="2200" dirty="0" err="1"/>
              <a:t>utilizado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8495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bldLvl="5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059615" y="437913"/>
            <a:ext cx="1619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t-PT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Volume </a:t>
            </a: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10056440" y="947500"/>
            <a:ext cx="1619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t-PT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Volume </a:t>
            </a:r>
          </a:p>
        </p:txBody>
      </p:sp>
      <p:cxnSp>
        <p:nvCxnSpPr>
          <p:cNvPr id="21" name="Straight Connector 3"/>
          <p:cNvCxnSpPr>
            <a:cxnSpLocks noChangeShapeType="1"/>
          </p:cNvCxnSpPr>
          <p:nvPr/>
        </p:nvCxnSpPr>
        <p:spPr bwMode="auto">
          <a:xfrm>
            <a:off x="10312028" y="906225"/>
            <a:ext cx="140335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Flowchart: Magnetic Disk 5"/>
          <p:cNvSpPr>
            <a:spLocks noChangeArrowheads="1"/>
          </p:cNvSpPr>
          <p:nvPr/>
        </p:nvSpPr>
        <p:spPr bwMode="auto">
          <a:xfrm>
            <a:off x="11460163" y="947500"/>
            <a:ext cx="182562" cy="468313"/>
          </a:xfrm>
          <a:prstGeom prst="flowChartMagneticDisk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pt-PT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1493128" y="437913"/>
            <a:ext cx="185737" cy="403225"/>
          </a:xfrm>
          <a:custGeom>
            <a:avLst/>
            <a:gdLst>
              <a:gd name="connsiteX0" fmla="*/ 39975 w 756099"/>
              <a:gd name="connsiteY0" fmla="*/ 2240465 h 2338596"/>
              <a:gd name="connsiteX1" fmla="*/ 100360 w 756099"/>
              <a:gd name="connsiteY1" fmla="*/ 1507219 h 2338596"/>
              <a:gd name="connsiteX2" fmla="*/ 333273 w 756099"/>
              <a:gd name="connsiteY2" fmla="*/ 618699 h 2338596"/>
              <a:gd name="connsiteX3" fmla="*/ 540307 w 756099"/>
              <a:gd name="connsiteY3" fmla="*/ 14850 h 2338596"/>
              <a:gd name="connsiteX4" fmla="*/ 643824 w 756099"/>
              <a:gd name="connsiteY4" fmla="*/ 239136 h 2338596"/>
              <a:gd name="connsiteX5" fmla="*/ 686956 w 756099"/>
              <a:gd name="connsiteY5" fmla="*/ 834359 h 2338596"/>
              <a:gd name="connsiteX6" fmla="*/ 730088 w 756099"/>
              <a:gd name="connsiteY6" fmla="*/ 1912661 h 2338596"/>
              <a:gd name="connsiteX7" fmla="*/ 695583 w 756099"/>
              <a:gd name="connsiteY7" fmla="*/ 2292223 h 2338596"/>
              <a:gd name="connsiteX8" fmla="*/ 39975 w 756099"/>
              <a:gd name="connsiteY8" fmla="*/ 2240465 h 233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099" h="2338596">
                <a:moveTo>
                  <a:pt x="39975" y="2240465"/>
                </a:moveTo>
                <a:cubicBezTo>
                  <a:pt x="-59229" y="2109631"/>
                  <a:pt x="51477" y="1777513"/>
                  <a:pt x="100360" y="1507219"/>
                </a:cubicBezTo>
                <a:cubicBezTo>
                  <a:pt x="149243" y="1236925"/>
                  <a:pt x="259949" y="867427"/>
                  <a:pt x="333273" y="618699"/>
                </a:cubicBezTo>
                <a:cubicBezTo>
                  <a:pt x="406597" y="369971"/>
                  <a:pt x="488549" y="78110"/>
                  <a:pt x="540307" y="14850"/>
                </a:cubicBezTo>
                <a:cubicBezTo>
                  <a:pt x="592065" y="-48410"/>
                  <a:pt x="619383" y="102551"/>
                  <a:pt x="643824" y="239136"/>
                </a:cubicBezTo>
                <a:cubicBezTo>
                  <a:pt x="668265" y="375721"/>
                  <a:pt x="672579" y="555438"/>
                  <a:pt x="686956" y="834359"/>
                </a:cubicBezTo>
                <a:cubicBezTo>
                  <a:pt x="701333" y="1113280"/>
                  <a:pt x="728650" y="1669684"/>
                  <a:pt x="730088" y="1912661"/>
                </a:cubicBezTo>
                <a:cubicBezTo>
                  <a:pt x="731526" y="2155638"/>
                  <a:pt x="806289" y="2231838"/>
                  <a:pt x="695583" y="2292223"/>
                </a:cubicBezTo>
                <a:cubicBezTo>
                  <a:pt x="584877" y="2352608"/>
                  <a:pt x="139179" y="2371299"/>
                  <a:pt x="39975" y="2240465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3" name="Isosceles Triangle 2"/>
          <p:cNvSpPr/>
          <p:nvPr/>
        </p:nvSpPr>
        <p:spPr>
          <a:xfrm>
            <a:off x="620638" y="1600365"/>
            <a:ext cx="504056" cy="4965515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616875" y="6493872"/>
            <a:ext cx="172819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8779" y="5701784"/>
            <a:ext cx="32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74336" y="5269736"/>
            <a:ext cx="489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n 6"/>
          <p:cNvSpPr/>
          <p:nvPr/>
        </p:nvSpPr>
        <p:spPr>
          <a:xfrm>
            <a:off x="617043" y="1535629"/>
            <a:ext cx="507819" cy="5093552"/>
          </a:xfrm>
          <a:prstGeom prst="can">
            <a:avLst/>
          </a:prstGeom>
          <a:solidFill>
            <a:schemeClr val="accent4">
              <a:alpha val="1098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82184" y="6146769"/>
            <a:ext cx="663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4"/>
                </a:solidFill>
              </a:rPr>
              <a:t>d</a:t>
            </a:r>
            <a:r>
              <a:rPr lang="en-GB" baseline="-25000" dirty="0">
                <a:solidFill>
                  <a:schemeClr val="accent4"/>
                </a:solidFill>
              </a:rPr>
              <a:t>base</a:t>
            </a:r>
            <a:endParaRPr lang="en-US" dirty="0"/>
          </a:p>
        </p:txBody>
      </p:sp>
      <p:sp>
        <p:nvSpPr>
          <p:cNvPr id="24" name="Isosceles Triangle 23"/>
          <p:cNvSpPr/>
          <p:nvPr/>
        </p:nvSpPr>
        <p:spPr>
          <a:xfrm>
            <a:off x="2684199" y="1627301"/>
            <a:ext cx="504056" cy="4965515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>
            <a:off x="4435112" y="1648470"/>
            <a:ext cx="504056" cy="4965515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n 25"/>
          <p:cNvSpPr/>
          <p:nvPr/>
        </p:nvSpPr>
        <p:spPr>
          <a:xfrm>
            <a:off x="4502899" y="1575808"/>
            <a:ext cx="358911" cy="5093552"/>
          </a:xfrm>
          <a:prstGeom prst="can">
            <a:avLst/>
          </a:prstGeom>
          <a:solidFill>
            <a:schemeClr val="accent1">
              <a:alpha val="1098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356111" y="5361339"/>
            <a:ext cx="663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</a:t>
            </a:r>
            <a:r>
              <a:rPr lang="en-GB" baseline="-25000" dirty="0" smtClean="0">
                <a:solidFill>
                  <a:srgbClr val="FF0000"/>
                </a:solidFill>
              </a:rPr>
              <a:t>1.30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10309" y="4900404"/>
            <a:ext cx="663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d</a:t>
            </a:r>
            <a:r>
              <a:rPr lang="en-GB" baseline="-25000" dirty="0" smtClean="0">
                <a:solidFill>
                  <a:srgbClr val="0070C0"/>
                </a:solidFill>
              </a:rPr>
              <a:t>0.10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7" name="Can 16"/>
          <p:cNvSpPr/>
          <p:nvPr/>
        </p:nvSpPr>
        <p:spPr>
          <a:xfrm>
            <a:off x="2728706" y="1553385"/>
            <a:ext cx="402593" cy="5093552"/>
          </a:xfrm>
          <a:prstGeom prst="can">
            <a:avLst/>
          </a:prstGeom>
          <a:solidFill>
            <a:srgbClr val="FF0000">
              <a:alpha val="1098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7026" y="1552640"/>
            <a:ext cx="1114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accent4">
                    <a:lumMod val="75000"/>
                  </a:schemeClr>
                </a:solidFill>
              </a:rPr>
              <a:t>absoluto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en-GB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GB" b="1" dirty="0" smtClean="0">
                <a:solidFill>
                  <a:schemeClr val="accent4">
                    <a:lumMod val="75000"/>
                  </a:schemeClr>
                </a:solidFill>
              </a:rPr>
              <a:t>(f</a:t>
            </a:r>
            <a:r>
              <a:rPr lang="en-GB" b="1" baseline="-10000" dirty="0" smtClean="0">
                <a:solidFill>
                  <a:schemeClr val="accent4">
                    <a:lumMod val="75000"/>
                  </a:schemeClr>
                </a:solidFill>
              </a:rPr>
              <a:t>0</a:t>
            </a:r>
            <a:r>
              <a:rPr lang="en-GB" b="1" dirty="0" smtClean="0">
                <a:solidFill>
                  <a:schemeClr val="accent4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31299" y="1535629"/>
            <a:ext cx="1217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00000"/>
                </a:solidFill>
              </a:rPr>
              <a:t>ordinário</a:t>
            </a:r>
            <a:r>
              <a:rPr lang="en-GB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GB" b="1" dirty="0" smtClean="0">
                <a:solidFill>
                  <a:srgbClr val="C00000"/>
                </a:solidFill>
              </a:rPr>
              <a:t>(f)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33297" y="1509780"/>
            <a:ext cx="1262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0070C0"/>
                </a:solidFill>
              </a:rPr>
              <a:t>verdadeiro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GB" b="1" dirty="0" smtClean="0">
                <a:solidFill>
                  <a:srgbClr val="0070C0"/>
                </a:solidFill>
              </a:rPr>
              <a:t>(f</a:t>
            </a:r>
            <a:r>
              <a:rPr lang="en-GB" b="1" baseline="-10000" dirty="0" smtClean="0">
                <a:solidFill>
                  <a:srgbClr val="0070C0"/>
                </a:solidFill>
              </a:rPr>
              <a:t>0.1</a:t>
            </a:r>
            <a:r>
              <a:rPr lang="en-GB" b="1" dirty="0" smtClean="0">
                <a:solidFill>
                  <a:srgbClr val="0070C0"/>
                </a:solidFill>
              </a:rPr>
              <a:t>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429710" y="1468983"/>
            <a:ext cx="539990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b="1" dirty="0" err="1" smtClean="0"/>
              <a:t>Coef</a:t>
            </a:r>
            <a:r>
              <a:rPr lang="en-GB" sz="2200" b="1" dirty="0" smtClean="0"/>
              <a:t>. </a:t>
            </a:r>
            <a:r>
              <a:rPr lang="en-GB" sz="2200" b="1" dirty="0"/>
              <a:t>de forma </a:t>
            </a:r>
            <a:r>
              <a:rPr lang="en-GB" sz="2200" b="1" dirty="0" err="1"/>
              <a:t>absoluto</a:t>
            </a:r>
            <a:r>
              <a:rPr lang="en-GB" sz="2200" b="1" dirty="0"/>
              <a:t> (f</a:t>
            </a:r>
            <a:r>
              <a:rPr lang="en-GB" sz="2200" b="1" baseline="-10000" dirty="0"/>
              <a:t>0</a:t>
            </a:r>
            <a:r>
              <a:rPr lang="en-GB" sz="2200" b="1" dirty="0"/>
              <a:t>)</a:t>
            </a:r>
          </a:p>
          <a:p>
            <a:pPr>
              <a:buFont typeface="Marlett" pitchFamily="2" charset="2"/>
              <a:buNone/>
              <a:defRPr/>
            </a:pPr>
            <a:r>
              <a:rPr lang="en-GB" sz="2200" dirty="0" smtClean="0">
                <a:solidFill>
                  <a:srgbClr val="008000"/>
                </a:solidFill>
              </a:rPr>
              <a:t>O </a:t>
            </a:r>
            <a:r>
              <a:rPr lang="en-GB" sz="2200" dirty="0" err="1">
                <a:solidFill>
                  <a:srgbClr val="008000"/>
                </a:solidFill>
              </a:rPr>
              <a:t>cilindro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padrão</a:t>
            </a:r>
            <a:r>
              <a:rPr lang="en-GB" sz="2200" dirty="0">
                <a:solidFill>
                  <a:srgbClr val="008000"/>
                </a:solidFill>
              </a:rPr>
              <a:t> tem </a:t>
            </a:r>
            <a:r>
              <a:rPr lang="en-GB" sz="2200" dirty="0" err="1">
                <a:solidFill>
                  <a:srgbClr val="008000"/>
                </a:solidFill>
              </a:rPr>
              <a:t>como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o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da base (</a:t>
            </a:r>
            <a:r>
              <a:rPr lang="en-GB" sz="2200" b="1" dirty="0">
                <a:solidFill>
                  <a:schemeClr val="accent4"/>
                </a:solidFill>
              </a:rPr>
              <a:t>d</a:t>
            </a:r>
            <a:r>
              <a:rPr lang="en-GB" sz="2200" b="1" baseline="-25000" dirty="0">
                <a:solidFill>
                  <a:schemeClr val="accent4"/>
                </a:solidFill>
              </a:rPr>
              <a:t>base</a:t>
            </a:r>
            <a:r>
              <a:rPr lang="en-GB" sz="2200" dirty="0" smtClean="0">
                <a:solidFill>
                  <a:srgbClr val="008000"/>
                </a:solidFill>
              </a:rPr>
              <a:t>)</a:t>
            </a:r>
          </a:p>
          <a:p>
            <a:pPr lvl="1">
              <a:buFont typeface="Marlett" pitchFamily="2" charset="2"/>
              <a:buNone/>
              <a:defRPr/>
            </a:pPr>
            <a:endParaRPr lang="en-GB" sz="800" dirty="0">
              <a:solidFill>
                <a:srgbClr val="008000"/>
              </a:solidFill>
            </a:endParaRPr>
          </a:p>
          <a:p>
            <a:pPr>
              <a:defRPr/>
            </a:pPr>
            <a:r>
              <a:rPr lang="en-GB" sz="2200" b="1" dirty="0" err="1" smtClean="0"/>
              <a:t>Coef</a:t>
            </a:r>
            <a:r>
              <a:rPr lang="en-GB" sz="2200" b="1" dirty="0" smtClean="0"/>
              <a:t>. </a:t>
            </a:r>
            <a:r>
              <a:rPr lang="en-GB" sz="2200" b="1" dirty="0"/>
              <a:t>de forma </a:t>
            </a:r>
            <a:r>
              <a:rPr lang="en-GB" sz="2200" b="1" dirty="0" err="1"/>
              <a:t>ordinário</a:t>
            </a:r>
            <a:r>
              <a:rPr lang="en-GB" sz="2200" b="1" dirty="0"/>
              <a:t> (</a:t>
            </a:r>
            <a:r>
              <a:rPr lang="en-GB" sz="2200" b="1" dirty="0">
                <a:solidFill>
                  <a:srgbClr val="C00000"/>
                </a:solidFill>
              </a:rPr>
              <a:t>f</a:t>
            </a:r>
            <a:r>
              <a:rPr lang="en-GB" sz="2200" b="1" dirty="0"/>
              <a:t>)</a:t>
            </a:r>
          </a:p>
          <a:p>
            <a:pPr>
              <a:buFont typeface="Marlett" pitchFamily="2" charset="2"/>
              <a:buNone/>
              <a:defRPr/>
            </a:pPr>
            <a:r>
              <a:rPr lang="en-GB" sz="2200" dirty="0" smtClean="0">
                <a:solidFill>
                  <a:srgbClr val="008000"/>
                </a:solidFill>
              </a:rPr>
              <a:t>O </a:t>
            </a:r>
            <a:r>
              <a:rPr lang="en-GB" sz="2200" dirty="0" err="1">
                <a:solidFill>
                  <a:srgbClr val="008000"/>
                </a:solidFill>
              </a:rPr>
              <a:t>cilindro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padrão</a:t>
            </a:r>
            <a:r>
              <a:rPr lang="en-GB" sz="2200" dirty="0">
                <a:solidFill>
                  <a:srgbClr val="008000"/>
                </a:solidFill>
              </a:rPr>
              <a:t> tem </a:t>
            </a:r>
            <a:r>
              <a:rPr lang="en-GB" sz="2200" dirty="0" err="1">
                <a:solidFill>
                  <a:srgbClr val="008000"/>
                </a:solidFill>
              </a:rPr>
              <a:t>como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o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a 1.30m (</a:t>
            </a:r>
            <a:r>
              <a:rPr lang="en-GB" sz="2200" b="1" dirty="0">
                <a:solidFill>
                  <a:srgbClr val="C00000"/>
                </a:solidFill>
              </a:rPr>
              <a:t>d</a:t>
            </a:r>
            <a:r>
              <a:rPr lang="en-GB" sz="2200" b="1" baseline="-25000" dirty="0">
                <a:solidFill>
                  <a:srgbClr val="C00000"/>
                </a:solidFill>
              </a:rPr>
              <a:t>1.30</a:t>
            </a:r>
            <a:r>
              <a:rPr lang="en-GB" sz="2200" dirty="0" smtClean="0">
                <a:solidFill>
                  <a:srgbClr val="008000"/>
                </a:solidFill>
              </a:rPr>
              <a:t>)</a:t>
            </a:r>
          </a:p>
          <a:p>
            <a:pPr>
              <a:buFont typeface="Marlett" pitchFamily="2" charset="2"/>
              <a:buNone/>
              <a:defRPr/>
            </a:pPr>
            <a:endParaRPr lang="en-GB" sz="800" dirty="0">
              <a:solidFill>
                <a:srgbClr val="008000"/>
              </a:solidFill>
            </a:endParaRPr>
          </a:p>
          <a:p>
            <a:pPr>
              <a:defRPr/>
            </a:pPr>
            <a:r>
              <a:rPr lang="en-GB" sz="2200" b="1" dirty="0" err="1" smtClean="0"/>
              <a:t>Coef</a:t>
            </a:r>
            <a:r>
              <a:rPr lang="en-GB" sz="2200" b="1" dirty="0" smtClean="0"/>
              <a:t>. </a:t>
            </a:r>
            <a:r>
              <a:rPr lang="en-GB" sz="2200" b="1" dirty="0"/>
              <a:t>de forma </a:t>
            </a:r>
            <a:r>
              <a:rPr lang="en-GB" sz="2200" b="1" dirty="0" err="1"/>
              <a:t>verdadeiro</a:t>
            </a:r>
            <a:r>
              <a:rPr lang="en-GB" sz="2200" b="1" dirty="0"/>
              <a:t> </a:t>
            </a:r>
            <a:r>
              <a:rPr lang="en-GB" sz="2200" b="1" dirty="0" err="1"/>
              <a:t>ou</a:t>
            </a:r>
            <a:r>
              <a:rPr lang="en-GB" sz="2200" b="1" dirty="0"/>
              <a:t> natural (</a:t>
            </a:r>
            <a:r>
              <a:rPr lang="en-GB" sz="2200" b="1" dirty="0" smtClean="0">
                <a:solidFill>
                  <a:srgbClr val="0070C0"/>
                </a:solidFill>
              </a:rPr>
              <a:t>f</a:t>
            </a:r>
            <a:r>
              <a:rPr lang="en-GB" sz="2200" b="1" baseline="-10000" dirty="0" smtClean="0">
                <a:solidFill>
                  <a:srgbClr val="0070C0"/>
                </a:solidFill>
              </a:rPr>
              <a:t>0.10</a:t>
            </a:r>
            <a:r>
              <a:rPr lang="en-GB" sz="2200" b="1" dirty="0" smtClean="0"/>
              <a:t>)</a:t>
            </a:r>
          </a:p>
          <a:p>
            <a:pPr>
              <a:defRPr/>
            </a:pPr>
            <a:r>
              <a:rPr lang="en-GB" sz="2200" dirty="0" smtClean="0">
                <a:solidFill>
                  <a:srgbClr val="008000"/>
                </a:solidFill>
              </a:rPr>
              <a:t>O </a:t>
            </a:r>
            <a:r>
              <a:rPr lang="en-GB" sz="2200" dirty="0" err="1">
                <a:solidFill>
                  <a:srgbClr val="008000"/>
                </a:solidFill>
              </a:rPr>
              <a:t>cilindro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padrão</a:t>
            </a:r>
            <a:r>
              <a:rPr lang="en-GB" sz="2200" dirty="0">
                <a:solidFill>
                  <a:srgbClr val="008000"/>
                </a:solidFill>
              </a:rPr>
              <a:t> tem </a:t>
            </a:r>
            <a:r>
              <a:rPr lang="en-GB" sz="2200" dirty="0" err="1">
                <a:solidFill>
                  <a:srgbClr val="008000"/>
                </a:solidFill>
              </a:rPr>
              <a:t>como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o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a 10% da </a:t>
            </a:r>
            <a:r>
              <a:rPr lang="en-GB" sz="2200" dirty="0" err="1">
                <a:solidFill>
                  <a:srgbClr val="008000"/>
                </a:solidFill>
              </a:rPr>
              <a:t>altura</a:t>
            </a:r>
            <a:r>
              <a:rPr lang="en-GB" sz="2200" dirty="0">
                <a:solidFill>
                  <a:srgbClr val="008000"/>
                </a:solidFill>
              </a:rPr>
              <a:t> da </a:t>
            </a:r>
            <a:r>
              <a:rPr lang="en-GB" sz="2200" dirty="0" err="1">
                <a:solidFill>
                  <a:srgbClr val="008000"/>
                </a:solidFill>
              </a:rPr>
              <a:t>árvore</a:t>
            </a:r>
            <a:r>
              <a:rPr lang="en-GB" sz="2200" dirty="0">
                <a:solidFill>
                  <a:srgbClr val="008000"/>
                </a:solidFill>
              </a:rPr>
              <a:t> (</a:t>
            </a:r>
            <a:r>
              <a:rPr lang="en-GB" sz="2200" b="1" dirty="0">
                <a:solidFill>
                  <a:srgbClr val="0070C0"/>
                </a:solidFill>
              </a:rPr>
              <a:t>d</a:t>
            </a:r>
            <a:r>
              <a:rPr lang="en-GB" sz="2200" b="1" baseline="-25000" dirty="0">
                <a:solidFill>
                  <a:srgbClr val="0070C0"/>
                </a:solidFill>
              </a:rPr>
              <a:t>0.10</a:t>
            </a:r>
            <a:r>
              <a:rPr lang="en-GB" sz="2200" dirty="0" smtClean="0">
                <a:solidFill>
                  <a:srgbClr val="008000"/>
                </a:solidFill>
              </a:rPr>
              <a:t>)</a:t>
            </a:r>
          </a:p>
          <a:p>
            <a:pPr lvl="2">
              <a:buFont typeface="Marlett" pitchFamily="2" charset="2"/>
              <a:buNone/>
              <a:defRPr/>
            </a:pPr>
            <a:endParaRPr lang="en-GB" dirty="0" smtClean="0">
              <a:solidFill>
                <a:srgbClr val="008000"/>
              </a:solidFill>
            </a:endParaRPr>
          </a:p>
          <a:p>
            <a:pPr lvl="2">
              <a:buFont typeface="Marlett" pitchFamily="2" charset="2"/>
              <a:buNone/>
              <a:defRPr/>
            </a:pPr>
            <a:endParaRPr lang="en-GB" dirty="0">
              <a:solidFill>
                <a:srgbClr val="008000"/>
              </a:solidFill>
            </a:endParaRPr>
          </a:p>
          <a:p>
            <a:pPr>
              <a:buFont typeface="Marlett" pitchFamily="2" charset="2"/>
              <a:buNone/>
              <a:defRPr/>
            </a:pPr>
            <a:r>
              <a:rPr lang="en-GB" sz="2200" dirty="0" err="1" smtClean="0"/>
              <a:t>Só</a:t>
            </a:r>
            <a:r>
              <a:rPr lang="en-GB" sz="2200" dirty="0" smtClean="0"/>
              <a:t> </a:t>
            </a:r>
            <a:r>
              <a:rPr lang="en-GB" sz="2200" dirty="0"/>
              <a:t>o f</a:t>
            </a:r>
            <a:r>
              <a:rPr lang="en-GB" sz="2200" baseline="-15000" dirty="0"/>
              <a:t>0</a:t>
            </a:r>
            <a:r>
              <a:rPr lang="en-GB" sz="2200" dirty="0"/>
              <a:t> e o </a:t>
            </a:r>
            <a:r>
              <a:rPr lang="en-GB" sz="2200" dirty="0">
                <a:solidFill>
                  <a:srgbClr val="000099"/>
                </a:solidFill>
              </a:rPr>
              <a:t>f</a:t>
            </a:r>
            <a:r>
              <a:rPr lang="en-GB" sz="2200" baseline="-15000" dirty="0">
                <a:solidFill>
                  <a:srgbClr val="000099"/>
                </a:solidFill>
              </a:rPr>
              <a:t>0.10</a:t>
            </a:r>
            <a:r>
              <a:rPr lang="en-GB" sz="2200" dirty="0"/>
              <a:t> </a:t>
            </a:r>
            <a:r>
              <a:rPr lang="en-GB" sz="2200" dirty="0" err="1"/>
              <a:t>caracterizam</a:t>
            </a:r>
            <a:r>
              <a:rPr lang="en-GB" sz="2200" dirty="0"/>
              <a:t> </a:t>
            </a:r>
            <a:r>
              <a:rPr lang="en-GB" sz="2200" dirty="0" err="1"/>
              <a:t>realmente</a:t>
            </a:r>
            <a:r>
              <a:rPr lang="en-GB" sz="2200" dirty="0"/>
              <a:t> a forma da </a:t>
            </a:r>
            <a:r>
              <a:rPr lang="en-GB" sz="2200" dirty="0" err="1"/>
              <a:t>árvore</a:t>
            </a:r>
            <a:r>
              <a:rPr lang="en-GB" sz="2200" dirty="0"/>
              <a:t>, mas o </a:t>
            </a:r>
            <a:r>
              <a:rPr lang="en-GB" sz="2200" dirty="0">
                <a:solidFill>
                  <a:srgbClr val="FF0000"/>
                </a:solidFill>
              </a:rPr>
              <a:t>f</a:t>
            </a:r>
            <a:r>
              <a:rPr lang="en-GB" sz="2200" dirty="0"/>
              <a:t> é </a:t>
            </a:r>
            <a:r>
              <a:rPr lang="en-GB" sz="2200" dirty="0" err="1"/>
              <a:t>obviamente</a:t>
            </a:r>
            <a:r>
              <a:rPr lang="en-GB" sz="2200" dirty="0"/>
              <a:t> o </a:t>
            </a:r>
            <a:r>
              <a:rPr lang="en-GB" sz="2200" dirty="0" err="1"/>
              <a:t>mais</a:t>
            </a:r>
            <a:r>
              <a:rPr lang="en-GB" sz="2200" dirty="0"/>
              <a:t> </a:t>
            </a:r>
            <a:r>
              <a:rPr lang="en-GB" sz="2200" dirty="0" err="1"/>
              <a:t>utilizado</a:t>
            </a:r>
            <a:endParaRPr lang="en-GB" sz="2200" dirty="0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479376" y="954019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 err="1"/>
              <a:t>C</a:t>
            </a:r>
            <a:r>
              <a:rPr lang="en-US" sz="2000" dirty="0" err="1" smtClean="0"/>
              <a:t>oeficiente</a:t>
            </a:r>
            <a:r>
              <a:rPr lang="en-US" sz="2000" dirty="0" smtClean="0"/>
              <a:t> </a:t>
            </a:r>
            <a:r>
              <a:rPr lang="en-US" sz="2000" dirty="0" smtClean="0"/>
              <a:t>de forma</a:t>
            </a:r>
            <a:endParaRPr lang="en-US" sz="2000" dirty="0"/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smtClean="0"/>
              <a:t>Forma da árvore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3520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4904" y="1660109"/>
            <a:ext cx="56010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>
                <a:solidFill>
                  <a:srgbClr val="000000"/>
                </a:solidFill>
              </a:rPr>
              <a:t>dois troncos com a mesma forma, mas tamanhos diferentes, não têm o mesmo valor de </a:t>
            </a:r>
            <a:r>
              <a:rPr lang="pt-PT" sz="2200" b="1" dirty="0">
                <a:solidFill>
                  <a:srgbClr val="6F9F3B"/>
                </a:solidFill>
              </a:rPr>
              <a:t>coeficiente de forma </a:t>
            </a:r>
            <a:r>
              <a:rPr lang="pt-PT" sz="2200" b="1" dirty="0" smtClean="0">
                <a:solidFill>
                  <a:srgbClr val="6F9F3B"/>
                </a:solidFill>
              </a:rPr>
              <a:t>ordinário</a:t>
            </a:r>
          </a:p>
          <a:p>
            <a:pPr algn="ctr"/>
            <a:endParaRPr lang="pt-PT" sz="800" dirty="0" smtClean="0">
              <a:solidFill>
                <a:srgbClr val="000000"/>
              </a:solidFill>
            </a:endParaRPr>
          </a:p>
          <a:p>
            <a:pPr algn="ctr"/>
            <a:r>
              <a:rPr lang="pt-PT" sz="2200" dirty="0"/>
              <a:t>utilização do d como diâmetro de referência não conduz a um mesmo valor do coeficiente de forma </a:t>
            </a:r>
            <a:r>
              <a:rPr lang="pt-PT" sz="2200" dirty="0" smtClean="0">
                <a:solidFill>
                  <a:srgbClr val="000000"/>
                </a:solidFill>
              </a:rPr>
              <a:t> 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3700" t="61200" r="25588" b="17800"/>
          <a:stretch/>
        </p:blipFill>
        <p:spPr>
          <a:xfrm>
            <a:off x="494904" y="4101307"/>
            <a:ext cx="5616624" cy="21602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29710" y="1468983"/>
            <a:ext cx="539990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b="1" dirty="0" err="1" smtClean="0">
                <a:solidFill>
                  <a:schemeClr val="bg1">
                    <a:lumMod val="65000"/>
                  </a:schemeClr>
                </a:solidFill>
              </a:rPr>
              <a:t>Coef</a:t>
            </a:r>
            <a:r>
              <a:rPr lang="en-GB" sz="2200" b="1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de forma </a:t>
            </a:r>
            <a:r>
              <a:rPr lang="en-GB" sz="2200" b="1" dirty="0" err="1">
                <a:solidFill>
                  <a:schemeClr val="bg1">
                    <a:lumMod val="65000"/>
                  </a:schemeClr>
                </a:solidFill>
              </a:rPr>
              <a:t>absoluto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 (f</a:t>
            </a:r>
            <a:r>
              <a:rPr lang="en-GB" sz="2200" b="1" baseline="-10000" dirty="0">
                <a:solidFill>
                  <a:schemeClr val="bg1">
                    <a:lumMod val="65000"/>
                  </a:schemeClr>
                </a:solidFill>
              </a:rPr>
              <a:t>0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buFont typeface="Marlett" pitchFamily="2" charset="2"/>
              <a:buNone/>
              <a:defRPr/>
            </a:pPr>
            <a:r>
              <a:rPr lang="en-GB" sz="2200" dirty="0" smtClean="0">
                <a:solidFill>
                  <a:schemeClr val="bg1">
                    <a:lumMod val="65000"/>
                  </a:schemeClr>
                </a:solidFill>
              </a:rPr>
              <a:t>O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cilindro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padrão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tem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como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o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da base (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GB" sz="2200" b="1" baseline="-25000" dirty="0">
                <a:solidFill>
                  <a:schemeClr val="bg1">
                    <a:lumMod val="65000"/>
                  </a:schemeClr>
                </a:solidFill>
              </a:rPr>
              <a:t>base</a:t>
            </a:r>
            <a:r>
              <a:rPr lang="en-GB" sz="22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lvl="1">
              <a:buFont typeface="Marlett" pitchFamily="2" charset="2"/>
              <a:buNone/>
              <a:defRPr/>
            </a:pPr>
            <a:endParaRPr lang="en-GB" sz="8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en-GB" sz="2200" b="1" dirty="0" err="1" smtClean="0">
                <a:solidFill>
                  <a:schemeClr val="bg1">
                    <a:lumMod val="65000"/>
                  </a:schemeClr>
                </a:solidFill>
              </a:rPr>
              <a:t>Coef</a:t>
            </a:r>
            <a:r>
              <a:rPr lang="en-GB" sz="2200" b="1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de forma </a:t>
            </a:r>
            <a:r>
              <a:rPr lang="en-GB" sz="2200" b="1" dirty="0" err="1">
                <a:solidFill>
                  <a:schemeClr val="bg1">
                    <a:lumMod val="65000"/>
                  </a:schemeClr>
                </a:solidFill>
              </a:rPr>
              <a:t>ordinário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 (f)</a:t>
            </a:r>
          </a:p>
          <a:p>
            <a:pPr>
              <a:buFont typeface="Marlett" pitchFamily="2" charset="2"/>
              <a:buNone/>
              <a:defRPr/>
            </a:pPr>
            <a:r>
              <a:rPr lang="en-GB" sz="2200" dirty="0" smtClean="0">
                <a:solidFill>
                  <a:schemeClr val="bg1">
                    <a:lumMod val="65000"/>
                  </a:schemeClr>
                </a:solidFill>
              </a:rPr>
              <a:t>O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cilindro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padrão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tem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como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o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a 1.30m (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GB" sz="2200" b="1" baseline="-25000" dirty="0">
                <a:solidFill>
                  <a:schemeClr val="bg1">
                    <a:lumMod val="65000"/>
                  </a:schemeClr>
                </a:solidFill>
              </a:rPr>
              <a:t>1.30</a:t>
            </a:r>
            <a:r>
              <a:rPr lang="en-GB" sz="22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buFont typeface="Marlett" pitchFamily="2" charset="2"/>
              <a:buNone/>
              <a:defRPr/>
            </a:pPr>
            <a:endParaRPr lang="en-GB" sz="8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en-GB" sz="2200" b="1" dirty="0" err="1" smtClean="0">
                <a:solidFill>
                  <a:schemeClr val="bg1">
                    <a:lumMod val="65000"/>
                  </a:schemeClr>
                </a:solidFill>
              </a:rPr>
              <a:t>Coef</a:t>
            </a:r>
            <a:r>
              <a:rPr lang="en-GB" sz="2200" b="1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de forma </a:t>
            </a:r>
            <a:r>
              <a:rPr lang="en-GB" sz="2200" b="1" dirty="0" err="1">
                <a:solidFill>
                  <a:schemeClr val="bg1">
                    <a:lumMod val="65000"/>
                  </a:schemeClr>
                </a:solidFill>
              </a:rPr>
              <a:t>verdadeiro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b="1" dirty="0" err="1">
                <a:solidFill>
                  <a:schemeClr val="bg1">
                    <a:lumMod val="65000"/>
                  </a:schemeClr>
                </a:solidFill>
              </a:rPr>
              <a:t>ou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 natural (</a:t>
            </a:r>
            <a:r>
              <a:rPr lang="en-GB" sz="2200" b="1" dirty="0" smtClean="0">
                <a:solidFill>
                  <a:schemeClr val="bg1">
                    <a:lumMod val="65000"/>
                  </a:schemeClr>
                </a:solidFill>
              </a:rPr>
              <a:t>f</a:t>
            </a:r>
            <a:r>
              <a:rPr lang="en-GB" sz="2200" b="1" baseline="-10000" dirty="0" smtClean="0">
                <a:solidFill>
                  <a:schemeClr val="bg1">
                    <a:lumMod val="65000"/>
                  </a:schemeClr>
                </a:solidFill>
              </a:rPr>
              <a:t>0.10</a:t>
            </a:r>
            <a:r>
              <a:rPr lang="en-GB" sz="2200" b="1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defRPr/>
            </a:pPr>
            <a:r>
              <a:rPr lang="en-GB" sz="2200" dirty="0" smtClean="0">
                <a:solidFill>
                  <a:schemeClr val="bg1">
                    <a:lumMod val="65000"/>
                  </a:schemeClr>
                </a:solidFill>
              </a:rPr>
              <a:t>O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cilindro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padrão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tem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como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o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a 10% da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altura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da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árvore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GB" sz="2200" b="1" baseline="-25000" dirty="0">
                <a:solidFill>
                  <a:schemeClr val="bg1">
                    <a:lumMod val="65000"/>
                  </a:schemeClr>
                </a:solidFill>
              </a:rPr>
              <a:t>0.10</a:t>
            </a:r>
            <a:r>
              <a:rPr lang="en-GB" sz="22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lvl="2">
              <a:buFont typeface="Marlett" pitchFamily="2" charset="2"/>
              <a:buNone/>
              <a:defRPr/>
            </a:pP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2">
              <a:buFont typeface="Marlett" pitchFamily="2" charset="2"/>
              <a:buNone/>
              <a:defRPr/>
            </a:pPr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Marlett" pitchFamily="2" charset="2"/>
              <a:buNone/>
              <a:defRPr/>
            </a:pPr>
            <a:r>
              <a:rPr lang="en-GB" sz="2200" dirty="0" err="1" smtClean="0">
                <a:solidFill>
                  <a:schemeClr val="bg1">
                    <a:lumMod val="65000"/>
                  </a:schemeClr>
                </a:solidFill>
              </a:rPr>
              <a:t>Só</a:t>
            </a:r>
            <a:r>
              <a:rPr lang="en-GB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o f</a:t>
            </a:r>
            <a:r>
              <a:rPr lang="en-GB" sz="2200" baseline="-15000" dirty="0">
                <a:solidFill>
                  <a:schemeClr val="bg1">
                    <a:lumMod val="65000"/>
                  </a:schemeClr>
                </a:solidFill>
              </a:rPr>
              <a:t>0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e o f</a:t>
            </a:r>
            <a:r>
              <a:rPr lang="en-GB" sz="2200" baseline="-15000" dirty="0">
                <a:solidFill>
                  <a:schemeClr val="bg1">
                    <a:lumMod val="65000"/>
                  </a:schemeClr>
                </a:solidFill>
              </a:rPr>
              <a:t>0.10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caracterizam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realmente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a forma da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árvore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, mas o f é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obviamente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o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mais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utilizado</a:t>
            </a:r>
            <a:endParaRPr lang="en-GB" sz="2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9376" y="954019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 err="1"/>
              <a:t>C</a:t>
            </a:r>
            <a:r>
              <a:rPr lang="en-US" sz="2000" dirty="0" err="1" smtClean="0"/>
              <a:t>oeficiente</a:t>
            </a:r>
            <a:r>
              <a:rPr lang="en-US" sz="2000" dirty="0" smtClean="0"/>
              <a:t> </a:t>
            </a:r>
            <a:r>
              <a:rPr lang="en-US" sz="2000" dirty="0" smtClean="0"/>
              <a:t>de forma</a:t>
            </a:r>
            <a:endParaRPr lang="en-US" sz="2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smtClean="0"/>
              <a:t>Forma da árvore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2672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16172</TotalTime>
  <Words>4403</Words>
  <Application>Microsoft Office PowerPoint</Application>
  <PresentationFormat>Widescreen</PresentationFormat>
  <Paragraphs>507</Paragraphs>
  <Slides>49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Arial</vt:lpstr>
      <vt:lpstr>Baskerville Old Face</vt:lpstr>
      <vt:lpstr>Calibri</vt:lpstr>
      <vt:lpstr>Cambria Math</vt:lpstr>
      <vt:lpstr>Marlett</vt:lpstr>
      <vt:lpstr>Times New Roman</vt:lpstr>
      <vt:lpstr>Trebuchet MS</vt:lpstr>
      <vt:lpstr>Wingdings</vt:lpstr>
      <vt:lpstr>Custom Design</vt:lpstr>
      <vt:lpstr>Equation</vt:lpstr>
      <vt:lpstr>Inventário Florestal Variáveis da árvore e do povoamento</vt:lpstr>
      <vt:lpstr> A forma e o volume da árvore. Volume do povoamento</vt:lpstr>
      <vt:lpstr>Forma da árvore</vt:lpstr>
      <vt:lpstr>Forma da árvore</vt:lpstr>
      <vt:lpstr>Forma da árvore</vt:lpstr>
      <vt:lpstr>Forma da árvore</vt:lpstr>
      <vt:lpstr>Coeficiente de forma</vt:lpstr>
      <vt:lpstr>Coeficiente de forma</vt:lpstr>
      <vt:lpstr>Coeficiente de forma</vt:lpstr>
      <vt:lpstr>Perfil do tronco</vt:lpstr>
      <vt:lpstr>Perfil do tronco</vt:lpstr>
      <vt:lpstr>PowerPoint Presentation</vt:lpstr>
      <vt:lpstr>PowerPoint Presentation</vt:lpstr>
      <vt:lpstr>PowerPoint Presentation</vt:lpstr>
      <vt:lpstr>Cubagem de uma árvore</vt:lpstr>
      <vt:lpstr>Cubagem rigorosa – fórmula de Smalian</vt:lpstr>
      <vt:lpstr>Cubagem rigorosa - fórmula de Smalian</vt:lpstr>
      <vt:lpstr>Método de Hohenadl - fórmula de Huber</vt:lpstr>
      <vt:lpstr>Volume da árvore</vt:lpstr>
      <vt:lpstr>Volume da árvore e do povoamento</vt:lpstr>
      <vt:lpstr>Volume da árvore e do povoamento</vt:lpstr>
      <vt:lpstr>Volume da árvore e do povoamento</vt:lpstr>
      <vt:lpstr>Volume da árvore e do povoamento</vt:lpstr>
      <vt:lpstr>Volume do povoamento</vt:lpstr>
      <vt:lpstr>Volume do povoamento</vt:lpstr>
      <vt:lpstr>Volume da árvore e do povoamento</vt:lpstr>
      <vt:lpstr>Volume do povoamento</vt:lpstr>
      <vt:lpstr>Volume do povoamento</vt:lpstr>
      <vt:lpstr>Volume do povoamento</vt:lpstr>
      <vt:lpstr>PowerPoint Presentation</vt:lpstr>
      <vt:lpstr>Volume por unidade de área (ha)</vt:lpstr>
      <vt:lpstr>Volume por ha – enumeração completa</vt:lpstr>
      <vt:lpstr>Volume por ha – estimação / equações de volume da árvore</vt:lpstr>
      <vt:lpstr>Volume por ha – estimação / equações de volume da árvore</vt:lpstr>
      <vt:lpstr>Volume por ha – estimação / equações de volume da árvore</vt:lpstr>
      <vt:lpstr>Volume por ha – estimação / equações de volume da árvore</vt:lpstr>
      <vt:lpstr>Volume por ha – estimação / equações de volume da árvore</vt:lpstr>
      <vt:lpstr>Volume por ha – estimação / equações de cubagem</vt:lpstr>
      <vt:lpstr>Volume por ha – árvores modelo de altura</vt:lpstr>
      <vt:lpstr>Biomassa do povoamento</vt:lpstr>
      <vt:lpstr>Biomassa do povoamento</vt:lpstr>
      <vt:lpstr>Biomassa do povoamento</vt:lpstr>
      <vt:lpstr>Biomassa do povoamento</vt:lpstr>
      <vt:lpstr>Índice de área foliar</vt:lpstr>
      <vt:lpstr>Índice de área foliar</vt:lpstr>
      <vt:lpstr>Exercicios Práticos:</vt:lpstr>
      <vt:lpstr>Exercicios Práticos:</vt:lpstr>
      <vt:lpstr>Exercicios Práticos:</vt:lpstr>
      <vt:lpstr>Exercicios Práticos: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smb</cp:lastModifiedBy>
  <cp:revision>842</cp:revision>
  <cp:lastPrinted>2017-06-15T21:47:55Z</cp:lastPrinted>
  <dcterms:created xsi:type="dcterms:W3CDTF">2010-02-14T14:45:25Z</dcterms:created>
  <dcterms:modified xsi:type="dcterms:W3CDTF">2023-03-24T12:15:09Z</dcterms:modified>
</cp:coreProperties>
</file>