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63"/>
  </p:notesMasterIdLst>
  <p:handoutMasterIdLst>
    <p:handoutMasterId r:id="rId64"/>
  </p:handoutMasterIdLst>
  <p:sldIdLst>
    <p:sldId id="836" r:id="rId2"/>
    <p:sldId id="806" r:id="rId3"/>
    <p:sldId id="698" r:id="rId4"/>
    <p:sldId id="738" r:id="rId5"/>
    <p:sldId id="739" r:id="rId6"/>
    <p:sldId id="748" r:id="rId7"/>
    <p:sldId id="737" r:id="rId8"/>
    <p:sldId id="796" r:id="rId9"/>
    <p:sldId id="740" r:id="rId10"/>
    <p:sldId id="807" r:id="rId11"/>
    <p:sldId id="741" r:id="rId12"/>
    <p:sldId id="749" r:id="rId13"/>
    <p:sldId id="762" r:id="rId14"/>
    <p:sldId id="833" r:id="rId15"/>
    <p:sldId id="834" r:id="rId16"/>
    <p:sldId id="835" r:id="rId17"/>
    <p:sldId id="809" r:id="rId18"/>
    <p:sldId id="791" r:id="rId19"/>
    <p:sldId id="792" r:id="rId20"/>
    <p:sldId id="810" r:id="rId21"/>
    <p:sldId id="811" r:id="rId22"/>
    <p:sldId id="759" r:id="rId23"/>
    <p:sldId id="808" r:id="rId24"/>
    <p:sldId id="746" r:id="rId25"/>
    <p:sldId id="794" r:id="rId26"/>
    <p:sldId id="825" r:id="rId27"/>
    <p:sldId id="790" r:id="rId28"/>
    <p:sldId id="751" r:id="rId29"/>
    <p:sldId id="829" r:id="rId30"/>
    <p:sldId id="763" r:id="rId31"/>
    <p:sldId id="823" r:id="rId32"/>
    <p:sldId id="824" r:id="rId33"/>
    <p:sldId id="805" r:id="rId34"/>
    <p:sldId id="816" r:id="rId35"/>
    <p:sldId id="817" r:id="rId36"/>
    <p:sldId id="818" r:id="rId37"/>
    <p:sldId id="826" r:id="rId38"/>
    <p:sldId id="827" r:id="rId39"/>
    <p:sldId id="828" r:id="rId40"/>
    <p:sldId id="752" r:id="rId41"/>
    <p:sldId id="812" r:id="rId42"/>
    <p:sldId id="813" r:id="rId43"/>
    <p:sldId id="814" r:id="rId44"/>
    <p:sldId id="815" r:id="rId45"/>
    <p:sldId id="800" r:id="rId46"/>
    <p:sldId id="764" r:id="rId47"/>
    <p:sldId id="760" r:id="rId48"/>
    <p:sldId id="765" r:id="rId49"/>
    <p:sldId id="766" r:id="rId50"/>
    <p:sldId id="838" r:id="rId51"/>
    <p:sldId id="837" r:id="rId52"/>
    <p:sldId id="821" r:id="rId53"/>
    <p:sldId id="822" r:id="rId54"/>
    <p:sldId id="820" r:id="rId55"/>
    <p:sldId id="798" r:id="rId56"/>
    <p:sldId id="801" r:id="rId57"/>
    <p:sldId id="802" r:id="rId58"/>
    <p:sldId id="780" r:id="rId59"/>
    <p:sldId id="777" r:id="rId60"/>
    <p:sldId id="756" r:id="rId61"/>
    <p:sldId id="839" r:id="rId62"/>
  </p:sldIdLst>
  <p:sldSz cx="12192000" cy="6858000"/>
  <p:notesSz cx="6858000" cy="9686925"/>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6600"/>
    <a:srgbClr val="663300"/>
    <a:srgbClr val="FF6600"/>
    <a:srgbClr val="009900"/>
    <a:srgbClr val="7CB042"/>
    <a:srgbClr val="33CC33"/>
    <a:srgbClr val="336600"/>
    <a:srgbClr val="FFE2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5" autoAdjust="0"/>
    <p:restoredTop sz="95268" autoAdjust="0"/>
  </p:normalViewPr>
  <p:slideViewPr>
    <p:cSldViewPr showGuides="1">
      <p:cViewPr varScale="1">
        <p:scale>
          <a:sx n="86" d="100"/>
          <a:sy n="86" d="100"/>
        </p:scale>
        <p:origin x="514" y="72"/>
      </p:cViewPr>
      <p:guideLst>
        <p:guide orient="horz" pos="2160"/>
        <p:guide pos="3840"/>
      </p:guideLst>
    </p:cSldViewPr>
  </p:slideViewPr>
  <p:outlineViewPr>
    <p:cViewPr>
      <p:scale>
        <a:sx n="33" d="100"/>
        <a:sy n="33" d="100"/>
      </p:scale>
      <p:origin x="0" y="-38002"/>
    </p:cViewPr>
  </p:outlineViewPr>
  <p:notesTextViewPr>
    <p:cViewPr>
      <p:scale>
        <a:sx n="3" d="2"/>
        <a:sy n="3" d="2"/>
      </p:scale>
      <p:origin x="0" y="0"/>
    </p:cViewPr>
  </p:notesTextViewPr>
  <p:sorterViewPr>
    <p:cViewPr varScale="1">
      <p:scale>
        <a:sx n="1" d="1"/>
        <a:sy n="1" d="1"/>
      </p:scale>
      <p:origin x="0" y="-1155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3951"/>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sz="quarter" idx="1"/>
          </p:nvPr>
        </p:nvSpPr>
        <p:spPr>
          <a:xfrm>
            <a:off x="3884613" y="0"/>
            <a:ext cx="2971800" cy="483951"/>
          </a:xfrm>
          <a:prstGeom prst="rect">
            <a:avLst/>
          </a:prstGeom>
        </p:spPr>
        <p:txBody>
          <a:bodyPr vert="horz" lIns="91440" tIns="45720" rIns="91440" bIns="45720" rtlCol="0"/>
          <a:lstStyle>
            <a:lvl1pPr algn="r">
              <a:defRPr sz="1200"/>
            </a:lvl1pPr>
          </a:lstStyle>
          <a:p>
            <a:fld id="{452CDC44-C371-4756-9304-BE4C36871894}" type="datetimeFigureOut">
              <a:rPr lang="pt-PT" smtClean="0"/>
              <a:pPr/>
              <a:t>20/02/2024</a:t>
            </a:fld>
            <a:endParaRPr lang="pt-PT"/>
          </a:p>
        </p:txBody>
      </p:sp>
      <p:sp>
        <p:nvSpPr>
          <p:cNvPr id="4" name="Footer Placeholder 3"/>
          <p:cNvSpPr>
            <a:spLocks noGrp="1"/>
          </p:cNvSpPr>
          <p:nvPr>
            <p:ph type="ftr" sz="quarter" idx="2"/>
          </p:nvPr>
        </p:nvSpPr>
        <p:spPr>
          <a:xfrm>
            <a:off x="0" y="9201393"/>
            <a:ext cx="2971800" cy="483951"/>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p:cNvSpPr>
            <a:spLocks noGrp="1"/>
          </p:cNvSpPr>
          <p:nvPr>
            <p:ph type="sldNum" sz="quarter" idx="3"/>
          </p:nvPr>
        </p:nvSpPr>
        <p:spPr>
          <a:xfrm>
            <a:off x="3884613" y="9201393"/>
            <a:ext cx="2971800" cy="483951"/>
          </a:xfrm>
          <a:prstGeom prst="rect">
            <a:avLst/>
          </a:prstGeom>
        </p:spPr>
        <p:txBody>
          <a:bodyPr vert="horz" lIns="91440" tIns="45720" rIns="91440" bIns="45720" rtlCol="0" anchor="b"/>
          <a:lstStyle>
            <a:lvl1pPr algn="r">
              <a:defRPr sz="1200"/>
            </a:lvl1pPr>
          </a:lstStyle>
          <a:p>
            <a:fld id="{8D665DA9-B115-4C7E-861C-52C674264457}" type="slidenum">
              <a:rPr lang="pt-PT" smtClean="0"/>
              <a:pPr/>
              <a:t>‹#›</a:t>
            </a:fld>
            <a:endParaRPr lang="pt-PT"/>
          </a:p>
        </p:txBody>
      </p:sp>
    </p:spTree>
    <p:extLst>
      <p:ext uri="{BB962C8B-B14F-4D97-AF65-F5344CB8AC3E}">
        <p14:creationId xmlns:p14="http://schemas.microsoft.com/office/powerpoint/2010/main" val="323633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4346"/>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84346"/>
          </a:xfrm>
          <a:prstGeom prst="rect">
            <a:avLst/>
          </a:prstGeom>
        </p:spPr>
        <p:txBody>
          <a:bodyPr vert="horz" lIns="91440" tIns="45720" rIns="91440" bIns="45720" rtlCol="0"/>
          <a:lstStyle>
            <a:lvl1pPr algn="r">
              <a:defRPr sz="1200"/>
            </a:lvl1pPr>
          </a:lstStyle>
          <a:p>
            <a:fld id="{B9B23A52-C44F-40CD-BAE3-D946F76592F8}" type="datetimeFigureOut">
              <a:rPr lang="pt-PT" smtClean="0"/>
              <a:pPr/>
              <a:t>20/02/2024</a:t>
            </a:fld>
            <a:endParaRPr lang="pt-PT"/>
          </a:p>
        </p:txBody>
      </p:sp>
      <p:sp>
        <p:nvSpPr>
          <p:cNvPr id="4" name="Slide Image Placeholder 3"/>
          <p:cNvSpPr>
            <a:spLocks noGrp="1" noRot="1" noChangeAspect="1"/>
          </p:cNvSpPr>
          <p:nvPr>
            <p:ph type="sldImg" idx="2"/>
          </p:nvPr>
        </p:nvSpPr>
        <p:spPr>
          <a:xfrm>
            <a:off x="200025" y="725488"/>
            <a:ext cx="6457950" cy="3633787"/>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601290"/>
            <a:ext cx="5486400" cy="4359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9200897"/>
            <a:ext cx="2971800" cy="484346"/>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9200897"/>
            <a:ext cx="2971800" cy="484346"/>
          </a:xfrm>
          <a:prstGeom prst="rect">
            <a:avLst/>
          </a:prstGeom>
        </p:spPr>
        <p:txBody>
          <a:bodyPr vert="horz" lIns="91440" tIns="45720" rIns="91440" bIns="45720" rtlCol="0" anchor="b"/>
          <a:lstStyle>
            <a:lvl1pPr algn="r">
              <a:defRPr sz="1200"/>
            </a:lvl1pPr>
          </a:lstStyle>
          <a:p>
            <a:fld id="{2D50A1FD-781B-41A6-B23B-C7DC6AD05C16}" type="slidenum">
              <a:rPr lang="pt-PT" smtClean="0"/>
              <a:pPr/>
              <a:t>‹#›</a:t>
            </a:fld>
            <a:endParaRPr lang="pt-PT"/>
          </a:p>
        </p:txBody>
      </p:sp>
    </p:spTree>
    <p:extLst>
      <p:ext uri="{BB962C8B-B14F-4D97-AF65-F5344CB8AC3E}">
        <p14:creationId xmlns:p14="http://schemas.microsoft.com/office/powerpoint/2010/main" val="2662153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0F88C-91AE-4128-BB09-224B2C58185B}" type="slidenum">
              <a:rPr lang="en-GB"/>
              <a:pPr/>
              <a:t>1</a:t>
            </a:fld>
            <a:endParaRPr lang="en-GB" dirty="0"/>
          </a:p>
        </p:txBody>
      </p:sp>
      <p:sp>
        <p:nvSpPr>
          <p:cNvPr id="296962" name="Rectangle 2"/>
          <p:cNvSpPr>
            <a:spLocks noGrp="1" noRot="1" noChangeAspect="1" noChangeArrowheads="1" noTextEdit="1"/>
          </p:cNvSpPr>
          <p:nvPr>
            <p:ph type="sldImg"/>
          </p:nvPr>
        </p:nvSpPr>
        <p:spPr>
          <a:xfrm>
            <a:off x="200025" y="725488"/>
            <a:ext cx="6457950" cy="3633787"/>
          </a:xfrm>
          <a:ln/>
        </p:spPr>
      </p:sp>
      <p:sp>
        <p:nvSpPr>
          <p:cNvPr id="296963" name="Rectangle 3"/>
          <p:cNvSpPr>
            <a:spLocks noGrp="1" noChangeArrowheads="1"/>
          </p:cNvSpPr>
          <p:nvPr>
            <p:ph type="body" idx="1"/>
          </p:nvPr>
        </p:nvSpPr>
        <p:spPr/>
        <p:txBody>
          <a:bodyPr/>
          <a:lstStyle/>
          <a:p>
            <a:endParaRPr lang="pt-PT" dirty="0"/>
          </a:p>
        </p:txBody>
      </p:sp>
    </p:spTree>
    <p:extLst>
      <p:ext uri="{BB962C8B-B14F-4D97-AF65-F5344CB8AC3E}">
        <p14:creationId xmlns:p14="http://schemas.microsoft.com/office/powerpoint/2010/main" val="291407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Explicado</a:t>
            </a:r>
            <a:r>
              <a:rPr lang="en-US" dirty="0"/>
              <a:t> </a:t>
            </a:r>
          </a:p>
        </p:txBody>
      </p:sp>
      <p:sp>
        <p:nvSpPr>
          <p:cNvPr id="4" name="Slide Number Placeholder 3"/>
          <p:cNvSpPr>
            <a:spLocks noGrp="1"/>
          </p:cNvSpPr>
          <p:nvPr>
            <p:ph type="sldNum" sz="quarter" idx="10"/>
          </p:nvPr>
        </p:nvSpPr>
        <p:spPr/>
        <p:txBody>
          <a:bodyPr/>
          <a:lstStyle/>
          <a:p>
            <a:fld id="{2D50A1FD-781B-41A6-B23B-C7DC6AD05C16}" type="slidenum">
              <a:rPr lang="pt-PT" smtClean="0"/>
              <a:pPr/>
              <a:t>53</a:t>
            </a:fld>
            <a:endParaRPr lang="pt-PT"/>
          </a:p>
        </p:txBody>
      </p:sp>
    </p:spTree>
    <p:extLst>
      <p:ext uri="{BB962C8B-B14F-4D97-AF65-F5344CB8AC3E}">
        <p14:creationId xmlns:p14="http://schemas.microsoft.com/office/powerpoint/2010/main" val="631929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Explicado</a:t>
            </a:r>
            <a:r>
              <a:rPr lang="en-US" dirty="0"/>
              <a:t> </a:t>
            </a:r>
          </a:p>
        </p:txBody>
      </p:sp>
      <p:sp>
        <p:nvSpPr>
          <p:cNvPr id="4" name="Slide Number Placeholder 3"/>
          <p:cNvSpPr>
            <a:spLocks noGrp="1"/>
          </p:cNvSpPr>
          <p:nvPr>
            <p:ph type="sldNum" sz="quarter" idx="10"/>
          </p:nvPr>
        </p:nvSpPr>
        <p:spPr/>
        <p:txBody>
          <a:bodyPr/>
          <a:lstStyle/>
          <a:p>
            <a:fld id="{2D50A1FD-781B-41A6-B23B-C7DC6AD05C16}" type="slidenum">
              <a:rPr lang="pt-PT" smtClean="0"/>
              <a:pPr/>
              <a:t>56</a:t>
            </a:fld>
            <a:endParaRPr lang="pt-PT"/>
          </a:p>
        </p:txBody>
      </p:sp>
    </p:spTree>
    <p:extLst>
      <p:ext uri="{BB962C8B-B14F-4D97-AF65-F5344CB8AC3E}">
        <p14:creationId xmlns:p14="http://schemas.microsoft.com/office/powerpoint/2010/main" val="836372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t-PT"/>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t-PT"/>
          </a:p>
        </p:txBody>
      </p:sp>
      <p:sp>
        <p:nvSpPr>
          <p:cNvPr id="4" name="Date Placeholder 3"/>
          <p:cNvSpPr>
            <a:spLocks noGrp="1"/>
          </p:cNvSpPr>
          <p:nvPr>
            <p:ph type="dt" sz="half" idx="10"/>
          </p:nvPr>
        </p:nvSpPr>
        <p:spPr/>
        <p:txBody>
          <a:bodyPr/>
          <a:lstStyle/>
          <a:p>
            <a:fld id="{1CA7B8B8-6764-4DB0-A962-41300A23605B}" type="datetimeFigureOut">
              <a:rPr lang="pt-PT" smtClean="0"/>
              <a:pPr/>
              <a:t>20/02/2024</a:t>
            </a:fld>
            <a:endParaRPr lang="pt-PT"/>
          </a:p>
        </p:txBody>
      </p:sp>
      <p:sp>
        <p:nvSpPr>
          <p:cNvPr id="5" name="Footer Placeholder 4"/>
          <p:cNvSpPr>
            <a:spLocks noGrp="1"/>
          </p:cNvSpPr>
          <p:nvPr>
            <p:ph type="ftr" sz="quarter" idx="11"/>
          </p:nvPr>
        </p:nvSpPr>
        <p:spPr>
          <a:xfrm>
            <a:off x="10300096" y="6237312"/>
            <a:ext cx="3860800" cy="365125"/>
          </a:xfrm>
          <a:prstGeom prst="rect">
            <a:avLst/>
          </a:prstGeom>
        </p:spPr>
        <p:txBody>
          <a:bodyPr/>
          <a:lstStyle/>
          <a:p>
            <a:r>
              <a:rPr lang="pt-PT" dirty="0"/>
              <a:t>Margarida Tomé, </a:t>
            </a:r>
            <a:r>
              <a:rPr lang="pt-PT" dirty="0" err="1"/>
              <a:t>last</a:t>
            </a:r>
            <a:r>
              <a:rPr lang="pt-PT" dirty="0"/>
              <a:t> </a:t>
            </a:r>
            <a:r>
              <a:rPr lang="pt-PT" dirty="0" err="1"/>
              <a:t>revision</a:t>
            </a:r>
            <a:r>
              <a:rPr lang="pt-PT" dirty="0"/>
              <a:t> 2020</a:t>
            </a:r>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Date Placeholder 2"/>
          <p:cNvSpPr>
            <a:spLocks noGrp="1"/>
          </p:cNvSpPr>
          <p:nvPr>
            <p:ph type="dt" sz="half" idx="10"/>
          </p:nvPr>
        </p:nvSpPr>
        <p:spPr/>
        <p:txBody>
          <a:bodyPr/>
          <a:lstStyle/>
          <a:p>
            <a:fld id="{1CA7B8B8-6764-4DB0-A962-41300A23605B}" type="datetimeFigureOut">
              <a:rPr lang="pt-PT" smtClean="0"/>
              <a:pPr/>
              <a:t>20/02/2024</a:t>
            </a:fld>
            <a:endParaRPr lang="pt-PT"/>
          </a:p>
        </p:txBody>
      </p:sp>
      <p:sp>
        <p:nvSpPr>
          <p:cNvPr id="4" name="Footer Placeholder 3"/>
          <p:cNvSpPr>
            <a:spLocks noGrp="1"/>
          </p:cNvSpPr>
          <p:nvPr>
            <p:ph type="ftr" sz="quarter" idx="11"/>
          </p:nvPr>
        </p:nvSpPr>
        <p:spPr>
          <a:xfrm>
            <a:off x="10300096" y="6237312"/>
            <a:ext cx="3860800" cy="365125"/>
          </a:xfrm>
          <a:prstGeom prst="rect">
            <a:avLst/>
          </a:prstGeom>
        </p:spPr>
        <p:txBody>
          <a:bodyPr/>
          <a:lstStyle/>
          <a:p>
            <a:endParaRPr lang="pt-PT"/>
          </a:p>
        </p:txBody>
      </p:sp>
      <p:sp>
        <p:nvSpPr>
          <p:cNvPr id="5" name="Slide Number Placeholder 4"/>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7B8B8-6764-4DB0-A962-41300A23605B}" type="datetimeFigureOut">
              <a:rPr lang="pt-PT" smtClean="0"/>
              <a:pPr/>
              <a:t>20/02/2024</a:t>
            </a:fld>
            <a:endParaRPr lang="pt-PT"/>
          </a:p>
        </p:txBody>
      </p:sp>
      <p:sp>
        <p:nvSpPr>
          <p:cNvPr id="3" name="Footer Placeholder 2"/>
          <p:cNvSpPr>
            <a:spLocks noGrp="1"/>
          </p:cNvSpPr>
          <p:nvPr>
            <p:ph type="ftr" sz="quarter" idx="11"/>
          </p:nvPr>
        </p:nvSpPr>
        <p:spPr>
          <a:xfrm>
            <a:off x="10300096" y="6237312"/>
            <a:ext cx="3860800" cy="365125"/>
          </a:xfrm>
          <a:prstGeom prst="rect">
            <a:avLst/>
          </a:prstGeom>
        </p:spPr>
        <p:txBody>
          <a:bodyPr/>
          <a:lstStyle/>
          <a:p>
            <a:endParaRPr lang="pt-PT"/>
          </a:p>
        </p:txBody>
      </p:sp>
      <p:sp>
        <p:nvSpPr>
          <p:cNvPr id="4" name="Slide Number Placeholder 3"/>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t-PT"/>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A7B8B8-6764-4DB0-A962-41300A23605B}" type="datetimeFigureOut">
              <a:rPr lang="pt-PT" smtClean="0"/>
              <a:pPr/>
              <a:t>20/02/2024</a:t>
            </a:fld>
            <a:endParaRPr lang="pt-PT"/>
          </a:p>
        </p:txBody>
      </p:sp>
      <p:sp>
        <p:nvSpPr>
          <p:cNvPr id="6" name="Footer Placeholder 5"/>
          <p:cNvSpPr>
            <a:spLocks noGrp="1"/>
          </p:cNvSpPr>
          <p:nvPr>
            <p:ph type="ftr" sz="quarter" idx="11"/>
          </p:nvPr>
        </p:nvSpPr>
        <p:spPr>
          <a:xfrm>
            <a:off x="10300096" y="6237312"/>
            <a:ext cx="3860800" cy="365125"/>
          </a:xfrm>
          <a:prstGeom prst="rect">
            <a:avLst/>
          </a:prstGeom>
        </p:spPr>
        <p:txBody>
          <a:bodyPr/>
          <a:lstStyle/>
          <a:p>
            <a:endParaRPr lang="pt-PT"/>
          </a:p>
        </p:txBody>
      </p:sp>
      <p:sp>
        <p:nvSpPr>
          <p:cNvPr id="7" name="Slide Number Placeholder 6"/>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t-PT"/>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A7B8B8-6764-4DB0-A962-41300A23605B}" type="datetimeFigureOut">
              <a:rPr lang="pt-PT" smtClean="0"/>
              <a:pPr/>
              <a:t>20/02/2024</a:t>
            </a:fld>
            <a:endParaRPr lang="pt-PT"/>
          </a:p>
        </p:txBody>
      </p:sp>
      <p:sp>
        <p:nvSpPr>
          <p:cNvPr id="6" name="Footer Placeholder 5"/>
          <p:cNvSpPr>
            <a:spLocks noGrp="1"/>
          </p:cNvSpPr>
          <p:nvPr>
            <p:ph type="ftr" sz="quarter" idx="11"/>
          </p:nvPr>
        </p:nvSpPr>
        <p:spPr>
          <a:xfrm>
            <a:off x="10300096" y="6237312"/>
            <a:ext cx="3860800" cy="365125"/>
          </a:xfrm>
          <a:prstGeom prst="rect">
            <a:avLst/>
          </a:prstGeom>
        </p:spPr>
        <p:txBody>
          <a:bodyPr/>
          <a:lstStyle/>
          <a:p>
            <a:endParaRPr lang="pt-PT"/>
          </a:p>
        </p:txBody>
      </p:sp>
      <p:sp>
        <p:nvSpPr>
          <p:cNvPr id="7" name="Slide Number Placeholder 6"/>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p:cNvSpPr>
            <a:spLocks noGrp="1"/>
          </p:cNvSpPr>
          <p:nvPr>
            <p:ph type="dt" sz="half" idx="10"/>
          </p:nvPr>
        </p:nvSpPr>
        <p:spPr/>
        <p:txBody>
          <a:bodyPr/>
          <a:lstStyle/>
          <a:p>
            <a:fld id="{1CA7B8B8-6764-4DB0-A962-41300A23605B}" type="datetimeFigureOut">
              <a:rPr lang="pt-PT" smtClean="0"/>
              <a:pPr/>
              <a:t>20/02/2024</a:t>
            </a:fld>
            <a:endParaRPr lang="pt-PT"/>
          </a:p>
        </p:txBody>
      </p:sp>
      <p:sp>
        <p:nvSpPr>
          <p:cNvPr id="5" name="Footer Placeholder 4"/>
          <p:cNvSpPr>
            <a:spLocks noGrp="1"/>
          </p:cNvSpPr>
          <p:nvPr>
            <p:ph type="ftr" sz="quarter" idx="11"/>
          </p:nvPr>
        </p:nvSpPr>
        <p:spPr>
          <a:xfrm>
            <a:off x="10300096" y="6237312"/>
            <a:ext cx="3860800" cy="365125"/>
          </a:xfrm>
          <a:prstGeom prst="rect">
            <a:avLst/>
          </a:prstGeom>
        </p:spPr>
        <p:txBody>
          <a:bodyPr/>
          <a:lstStyle/>
          <a:p>
            <a:endParaRPr lang="pt-PT"/>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pt-PT"/>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p:cNvSpPr>
            <a:spLocks noGrp="1"/>
          </p:cNvSpPr>
          <p:nvPr>
            <p:ph type="dt" sz="half" idx="10"/>
          </p:nvPr>
        </p:nvSpPr>
        <p:spPr/>
        <p:txBody>
          <a:bodyPr/>
          <a:lstStyle/>
          <a:p>
            <a:fld id="{1CA7B8B8-6764-4DB0-A962-41300A23605B}" type="datetimeFigureOut">
              <a:rPr lang="pt-PT" smtClean="0"/>
              <a:pPr/>
              <a:t>20/02/2024</a:t>
            </a:fld>
            <a:endParaRPr lang="pt-PT"/>
          </a:p>
        </p:txBody>
      </p:sp>
      <p:sp>
        <p:nvSpPr>
          <p:cNvPr id="5" name="Footer Placeholder 4"/>
          <p:cNvSpPr>
            <a:spLocks noGrp="1"/>
          </p:cNvSpPr>
          <p:nvPr>
            <p:ph type="ftr" sz="quarter" idx="11"/>
          </p:nvPr>
        </p:nvSpPr>
        <p:spPr>
          <a:xfrm>
            <a:off x="10300096" y="6237312"/>
            <a:ext cx="3860800" cy="365125"/>
          </a:xfrm>
          <a:prstGeom prst="rect">
            <a:avLst/>
          </a:prstGeom>
        </p:spPr>
        <p:txBody>
          <a:bodyPr/>
          <a:lstStyle/>
          <a:p>
            <a:endParaRPr lang="pt-PT"/>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8351" y="441325"/>
            <a:ext cx="10703983" cy="755650"/>
          </a:xfrm>
        </p:spPr>
        <p:txBody>
          <a:bodyPr/>
          <a:lstStyle/>
          <a:p>
            <a:r>
              <a:rPr lang="en-US"/>
              <a:t>Click to edit Master title style</a:t>
            </a:r>
          </a:p>
        </p:txBody>
      </p:sp>
      <p:sp>
        <p:nvSpPr>
          <p:cNvPr id="3" name="Text Placeholder 2"/>
          <p:cNvSpPr>
            <a:spLocks noGrp="1"/>
          </p:cNvSpPr>
          <p:nvPr>
            <p:ph type="body" sz="half" idx="1"/>
          </p:nvPr>
        </p:nvSpPr>
        <p:spPr>
          <a:xfrm>
            <a:off x="768351" y="1196975"/>
            <a:ext cx="5249333"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0885" y="1196975"/>
            <a:ext cx="5251449"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1683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349" y="274638"/>
            <a:ext cx="11664000" cy="706090"/>
          </a:xfrm>
        </p:spPr>
        <p:txBody>
          <a:bodyPr>
            <a:normAutofit/>
          </a:bodyPr>
          <a:lstStyle>
            <a:lvl1pPr algn="ctr">
              <a:buNone/>
              <a:defRPr sz="3600"/>
            </a:lvl1pPr>
          </a:lstStyle>
          <a:p>
            <a:r>
              <a:rPr lang="en-US" dirty="0"/>
              <a:t> Click to edit Master title style</a:t>
            </a:r>
            <a:endParaRPr lang="pt-PT" dirty="0"/>
          </a:p>
        </p:txBody>
      </p:sp>
      <p:sp>
        <p:nvSpPr>
          <p:cNvPr id="3" name="Content Placeholder 2"/>
          <p:cNvSpPr>
            <a:spLocks noGrp="1"/>
          </p:cNvSpPr>
          <p:nvPr>
            <p:ph idx="1" hasCustomPrompt="1"/>
          </p:nvPr>
        </p:nvSpPr>
        <p:spPr>
          <a:xfrm>
            <a:off x="431371" y="1196753"/>
            <a:ext cx="11328000" cy="4929411"/>
          </a:xfrm>
        </p:spPr>
        <p:txBody>
          <a:bodyPr tIns="144000" rIns="360000">
            <a:normAutofit/>
          </a:bodyPr>
          <a:lstStyle>
            <a:lvl1pPr marL="342900" indent="-342900" algn="just">
              <a:spcBef>
                <a:spcPts val="1800"/>
              </a:spcBef>
              <a:buFont typeface="Wingdings" panose="05000000000000000000" pitchFamily="2" charset="2"/>
              <a:buChar char=""/>
              <a:defRPr sz="2400"/>
            </a:lvl1pPr>
            <a:lvl2pPr marL="742950" indent="-285750" algn="just">
              <a:spcBef>
                <a:spcPts val="1800"/>
              </a:spcBef>
              <a:buFont typeface="Wingdings" panose="05000000000000000000" pitchFamily="2" charset="2"/>
              <a:buChar char=""/>
              <a:defRPr sz="2000"/>
            </a:lvl2pPr>
            <a:lvl3pPr>
              <a:spcBef>
                <a:spcPts val="1800"/>
              </a:spcBef>
              <a:defRPr sz="1800"/>
            </a:lvl3pPr>
            <a:lvl4pPr>
              <a:spcBef>
                <a:spcPts val="1800"/>
              </a:spcBef>
              <a:defRPr sz="1600"/>
            </a:lvl4pPr>
            <a:lvl5pPr>
              <a:spcBef>
                <a:spcPts val="1800"/>
              </a:spcBef>
              <a:defRPr sz="16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0"/>
          </p:nvPr>
        </p:nvSpPr>
        <p:spPr/>
        <p:txBody>
          <a:bodyPr/>
          <a:lstStyle/>
          <a:p>
            <a:fld id="{1CA7B8B8-6764-4DB0-A962-41300A23605B}" type="datetimeFigureOut">
              <a:rPr lang="pt-PT" smtClean="0"/>
              <a:pPr/>
              <a:t>20/02/2024</a:t>
            </a:fld>
            <a:endParaRPr lang="pt-PT"/>
          </a:p>
        </p:txBody>
      </p:sp>
      <p:sp>
        <p:nvSpPr>
          <p:cNvPr id="5" name="Footer Placeholder 4"/>
          <p:cNvSpPr>
            <a:spLocks noGrp="1"/>
          </p:cNvSpPr>
          <p:nvPr>
            <p:ph type="ftr" sz="quarter" idx="11"/>
          </p:nvPr>
        </p:nvSpPr>
        <p:spPr>
          <a:xfrm>
            <a:off x="10300096" y="6237312"/>
            <a:ext cx="3860800" cy="365125"/>
          </a:xfrm>
          <a:prstGeom prst="rect">
            <a:avLst/>
          </a:prstGeom>
        </p:spPr>
        <p:txBody>
          <a:bodyPr/>
          <a:lstStyle/>
          <a:p>
            <a:endParaRPr lang="pt-PT"/>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371" y="404664"/>
            <a:ext cx="11329259" cy="720080"/>
          </a:xfrm>
        </p:spPr>
        <p:txBody>
          <a:bodyPr>
            <a:normAutofit/>
          </a:bodyPr>
          <a:lstStyle>
            <a:lvl1pPr algn="l">
              <a:buClr>
                <a:srgbClr val="008000"/>
              </a:buClr>
              <a:buFont typeface="Wingdings" pitchFamily="2" charset="2"/>
              <a:buChar char="§"/>
              <a:defRPr sz="3600" b="1">
                <a:solidFill>
                  <a:srgbClr val="008000"/>
                </a:solidFill>
              </a:defRPr>
            </a:lvl1pPr>
          </a:lstStyle>
          <a:p>
            <a:r>
              <a:rPr lang="en-US" dirty="0"/>
              <a:t> Click to edit Master title style</a:t>
            </a:r>
            <a:endParaRPr lang="pt-PT" dirty="0"/>
          </a:p>
        </p:txBody>
      </p:sp>
      <p:sp>
        <p:nvSpPr>
          <p:cNvPr id="3" name="Content Placeholder 2"/>
          <p:cNvSpPr>
            <a:spLocks noGrp="1"/>
          </p:cNvSpPr>
          <p:nvPr>
            <p:ph idx="1" hasCustomPrompt="1"/>
          </p:nvPr>
        </p:nvSpPr>
        <p:spPr>
          <a:xfrm>
            <a:off x="431371" y="1338454"/>
            <a:ext cx="11329259" cy="5001419"/>
          </a:xfrm>
        </p:spPr>
        <p:txBody>
          <a:bodyPr>
            <a:normAutofit/>
          </a:bodyPr>
          <a:lstStyle>
            <a:lvl1pPr algn="just">
              <a:lnSpc>
                <a:spcPts val="3360"/>
              </a:lnSpc>
              <a:spcBef>
                <a:spcPts val="600"/>
              </a:spcBef>
              <a:buFont typeface="Wingdings" pitchFamily="2" charset="2"/>
              <a:buChar char="ü"/>
              <a:defRPr sz="2800"/>
            </a:lvl1pPr>
            <a:lvl2pPr algn="just">
              <a:lnSpc>
                <a:spcPts val="3360"/>
              </a:lnSpc>
              <a:spcBef>
                <a:spcPts val="600"/>
              </a:spcBef>
              <a:defRPr sz="2400"/>
            </a:lvl2pPr>
            <a:lvl3pPr algn="just">
              <a:lnSpc>
                <a:spcPts val="3360"/>
              </a:lnSpc>
              <a:spcBef>
                <a:spcPts val="600"/>
              </a:spcBef>
              <a:defRPr sz="2000"/>
            </a:lvl3pPr>
            <a:lvl4pPr algn="just">
              <a:lnSpc>
                <a:spcPts val="3360"/>
              </a:lnSpc>
              <a:spcBef>
                <a:spcPts val="600"/>
              </a:spcBef>
              <a:defRPr sz="1800"/>
            </a:lvl4pPr>
            <a:lvl5pPr algn="just">
              <a:lnSpc>
                <a:spcPts val="3360"/>
              </a:lnSpc>
              <a:spcBef>
                <a:spcPts val="600"/>
              </a:spcBef>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1CA7B8B8-6764-4DB0-A962-41300A23605B}" type="datetimeFigureOut">
              <a:rPr lang="pt-PT" smtClean="0"/>
              <a:pPr/>
              <a:t>20/02/2024</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371" y="404664"/>
            <a:ext cx="11329259" cy="720080"/>
          </a:xfrm>
        </p:spPr>
        <p:txBody>
          <a:bodyPr>
            <a:normAutofit/>
          </a:bodyPr>
          <a:lstStyle>
            <a:lvl1pPr algn="l">
              <a:buClr>
                <a:srgbClr val="008000"/>
              </a:buClr>
              <a:buFont typeface="Wingdings" pitchFamily="2" charset="2"/>
              <a:buChar char="§"/>
              <a:defRPr sz="3600" b="1">
                <a:solidFill>
                  <a:srgbClr val="008000"/>
                </a:solidFill>
              </a:defRPr>
            </a:lvl1pPr>
          </a:lstStyle>
          <a:p>
            <a:r>
              <a:rPr lang="en-US" dirty="0"/>
              <a:t> Click to edit Master title style</a:t>
            </a:r>
            <a:endParaRPr lang="pt-PT" dirty="0"/>
          </a:p>
        </p:txBody>
      </p:sp>
      <p:sp>
        <p:nvSpPr>
          <p:cNvPr id="3" name="Content Placeholder 2"/>
          <p:cNvSpPr>
            <a:spLocks noGrp="1"/>
          </p:cNvSpPr>
          <p:nvPr>
            <p:ph idx="1" hasCustomPrompt="1"/>
          </p:nvPr>
        </p:nvSpPr>
        <p:spPr>
          <a:xfrm>
            <a:off x="431371" y="1338454"/>
            <a:ext cx="11329259" cy="5001419"/>
          </a:xfrm>
        </p:spPr>
        <p:txBody>
          <a:bodyPr>
            <a:normAutofit/>
          </a:bodyPr>
          <a:lstStyle>
            <a:lvl1pPr algn="just">
              <a:spcBef>
                <a:spcPts val="2400"/>
              </a:spcBef>
              <a:buFont typeface="Wingdings" pitchFamily="2" charset="2"/>
              <a:buChar char="ü"/>
              <a:defRPr sz="2800"/>
            </a:lvl1pPr>
            <a:lvl2pPr marL="742950" indent="-285750" algn="just">
              <a:spcBef>
                <a:spcPts val="1200"/>
              </a:spcBef>
              <a:buFont typeface="Arial" panose="020B0604020202020204" pitchFamily="34" charset="0"/>
              <a:buChar char="&gt;"/>
              <a:defRPr sz="2400"/>
            </a:lvl2pPr>
            <a:lvl3pPr algn="just">
              <a:spcBef>
                <a:spcPts val="1200"/>
              </a:spcBef>
              <a:defRPr sz="2000"/>
            </a:lvl3pPr>
            <a:lvl4pPr algn="just">
              <a:spcBef>
                <a:spcPts val="1200"/>
              </a:spcBef>
              <a:defRPr sz="1800"/>
            </a:lvl4pPr>
            <a:lvl5pPr algn="just">
              <a:spcBef>
                <a:spcPts val="1200"/>
              </a:spcBef>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0"/>
          </p:nvPr>
        </p:nvSpPr>
        <p:spPr/>
        <p:txBody>
          <a:bodyPr/>
          <a:lstStyle/>
          <a:p>
            <a:fld id="{1CA7B8B8-6764-4DB0-A962-41300A23605B}" type="datetimeFigureOut">
              <a:rPr lang="pt-PT" smtClean="0"/>
              <a:pPr/>
              <a:t>20/02/2024</a:t>
            </a:fld>
            <a:endParaRPr lang="pt-PT"/>
          </a:p>
        </p:txBody>
      </p:sp>
    </p:spTree>
    <p:extLst>
      <p:ext uri="{BB962C8B-B14F-4D97-AF65-F5344CB8AC3E}">
        <p14:creationId xmlns:p14="http://schemas.microsoft.com/office/powerpoint/2010/main" val="3616612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371" y="404664"/>
            <a:ext cx="11329259" cy="720080"/>
          </a:xfrm>
        </p:spPr>
        <p:txBody>
          <a:bodyPr>
            <a:normAutofit/>
          </a:bodyPr>
          <a:lstStyle>
            <a:lvl1pPr algn="l">
              <a:buClr>
                <a:srgbClr val="008000"/>
              </a:buClr>
              <a:buFont typeface="Wingdings" pitchFamily="2" charset="2"/>
              <a:buChar char="§"/>
              <a:defRPr sz="3600" b="1">
                <a:solidFill>
                  <a:srgbClr val="008000"/>
                </a:solidFill>
              </a:defRPr>
            </a:lvl1pPr>
          </a:lstStyle>
          <a:p>
            <a:r>
              <a:rPr lang="en-US" dirty="0"/>
              <a:t> Click to edit Master title style</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20/02/2024</a:t>
            </a:fld>
            <a:endParaRPr lang="pt-PT"/>
          </a:p>
        </p:txBody>
      </p:sp>
      <p:sp>
        <p:nvSpPr>
          <p:cNvPr id="5" name="Footer Placeholder 4"/>
          <p:cNvSpPr>
            <a:spLocks noGrp="1"/>
          </p:cNvSpPr>
          <p:nvPr>
            <p:ph type="ftr" sz="quarter" idx="11"/>
          </p:nvPr>
        </p:nvSpPr>
        <p:spPr>
          <a:xfrm>
            <a:off x="10300096" y="6237312"/>
            <a:ext cx="3860800" cy="365125"/>
          </a:xfrm>
          <a:prstGeom prst="rect">
            <a:avLst/>
          </a:prstGeom>
        </p:spPr>
        <p:txBody>
          <a:bodyPr/>
          <a:lstStyle/>
          <a:p>
            <a:endParaRPr lang="pt-PT"/>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
        <p:nvSpPr>
          <p:cNvPr id="2" name="Title 1"/>
          <p:cNvSpPr>
            <a:spLocks noGrp="1"/>
          </p:cNvSpPr>
          <p:nvPr>
            <p:ph type="title" hasCustomPrompt="1"/>
          </p:nvPr>
        </p:nvSpPr>
        <p:spPr>
          <a:xfrm>
            <a:off x="1199456" y="5085184"/>
            <a:ext cx="10630714" cy="792088"/>
          </a:xfrm>
        </p:spPr>
        <p:txBody>
          <a:bodyPr>
            <a:normAutofit/>
          </a:bodyPr>
          <a:lstStyle>
            <a:lvl1pPr algn="r">
              <a:buClr>
                <a:schemeClr val="accent6">
                  <a:lumMod val="75000"/>
                </a:schemeClr>
              </a:buClr>
              <a:buFont typeface="Wingdings" pitchFamily="2" charset="2"/>
              <a:buChar char="§"/>
              <a:defRPr sz="3600" b="1">
                <a:solidFill>
                  <a:schemeClr val="bg1"/>
                </a:solidFill>
              </a:defRPr>
            </a:lvl1pPr>
          </a:lstStyle>
          <a:p>
            <a:r>
              <a:rPr lang="en-US" dirty="0"/>
              <a:t> Click to edit Master title style</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20/02/2024</a:t>
            </a:fld>
            <a:endParaRPr lang="pt-PT"/>
          </a:p>
        </p:txBody>
      </p:sp>
      <p:sp>
        <p:nvSpPr>
          <p:cNvPr id="5" name="Footer Placeholder 4"/>
          <p:cNvSpPr>
            <a:spLocks noGrp="1"/>
          </p:cNvSpPr>
          <p:nvPr>
            <p:ph type="ftr" sz="quarter" idx="11"/>
          </p:nvPr>
        </p:nvSpPr>
        <p:spPr>
          <a:xfrm>
            <a:off x="4165600" y="6304234"/>
            <a:ext cx="3860800" cy="365125"/>
          </a:xfrm>
          <a:prstGeom prst="rect">
            <a:avLst/>
          </a:prstGeom>
        </p:spPr>
        <p:txBody>
          <a:bodyPr/>
          <a:lstStyle/>
          <a:p>
            <a:endParaRPr lang="pt-PT" dirty="0"/>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t-PT"/>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A7B8B8-6764-4DB0-A962-41300A23605B}" type="datetimeFigureOut">
              <a:rPr lang="pt-PT" smtClean="0"/>
              <a:pPr/>
              <a:t>20/02/2024</a:t>
            </a:fld>
            <a:endParaRPr lang="pt-PT"/>
          </a:p>
        </p:txBody>
      </p:sp>
      <p:sp>
        <p:nvSpPr>
          <p:cNvPr id="5" name="Footer Placeholder 4"/>
          <p:cNvSpPr>
            <a:spLocks noGrp="1"/>
          </p:cNvSpPr>
          <p:nvPr>
            <p:ph type="ftr" sz="quarter" idx="11"/>
          </p:nvPr>
        </p:nvSpPr>
        <p:spPr>
          <a:xfrm>
            <a:off x="10300096" y="6237312"/>
            <a:ext cx="3860800" cy="365125"/>
          </a:xfrm>
          <a:prstGeom prst="rect">
            <a:avLst/>
          </a:prstGeom>
        </p:spPr>
        <p:txBody>
          <a:bodyPr/>
          <a:lstStyle/>
          <a:p>
            <a:endParaRPr lang="pt-PT"/>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Date Placeholder 4"/>
          <p:cNvSpPr>
            <a:spLocks noGrp="1"/>
          </p:cNvSpPr>
          <p:nvPr>
            <p:ph type="dt" sz="half" idx="10"/>
          </p:nvPr>
        </p:nvSpPr>
        <p:spPr/>
        <p:txBody>
          <a:bodyPr/>
          <a:lstStyle/>
          <a:p>
            <a:fld id="{1CA7B8B8-6764-4DB0-A962-41300A23605B}" type="datetimeFigureOut">
              <a:rPr lang="pt-PT" smtClean="0"/>
              <a:pPr/>
              <a:t>20/02/2024</a:t>
            </a:fld>
            <a:endParaRPr lang="pt-PT"/>
          </a:p>
        </p:txBody>
      </p:sp>
      <p:sp>
        <p:nvSpPr>
          <p:cNvPr id="6" name="Footer Placeholder 5"/>
          <p:cNvSpPr>
            <a:spLocks noGrp="1"/>
          </p:cNvSpPr>
          <p:nvPr>
            <p:ph type="ftr" sz="quarter" idx="11"/>
          </p:nvPr>
        </p:nvSpPr>
        <p:spPr>
          <a:xfrm>
            <a:off x="10300096" y="6237312"/>
            <a:ext cx="3860800" cy="365125"/>
          </a:xfrm>
          <a:prstGeom prst="rect">
            <a:avLst/>
          </a:prstGeom>
        </p:spPr>
        <p:txBody>
          <a:bodyPr/>
          <a:lstStyle/>
          <a:p>
            <a:endParaRPr lang="pt-PT"/>
          </a:p>
        </p:txBody>
      </p:sp>
      <p:sp>
        <p:nvSpPr>
          <p:cNvPr id="7" name="Slide Number Placeholder 6"/>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pt-PT"/>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7" name="Date Placeholder 6"/>
          <p:cNvSpPr>
            <a:spLocks noGrp="1"/>
          </p:cNvSpPr>
          <p:nvPr>
            <p:ph type="dt" sz="half" idx="10"/>
          </p:nvPr>
        </p:nvSpPr>
        <p:spPr/>
        <p:txBody>
          <a:bodyPr/>
          <a:lstStyle/>
          <a:p>
            <a:fld id="{1CA7B8B8-6764-4DB0-A962-41300A23605B}" type="datetimeFigureOut">
              <a:rPr lang="pt-PT" smtClean="0"/>
              <a:pPr/>
              <a:t>20/02/2024</a:t>
            </a:fld>
            <a:endParaRPr lang="pt-PT"/>
          </a:p>
        </p:txBody>
      </p:sp>
      <p:sp>
        <p:nvSpPr>
          <p:cNvPr id="8" name="Footer Placeholder 7"/>
          <p:cNvSpPr>
            <a:spLocks noGrp="1"/>
          </p:cNvSpPr>
          <p:nvPr>
            <p:ph type="ftr" sz="quarter" idx="11"/>
          </p:nvPr>
        </p:nvSpPr>
        <p:spPr>
          <a:xfrm>
            <a:off x="10300096" y="6237312"/>
            <a:ext cx="3860800" cy="365125"/>
          </a:xfrm>
          <a:prstGeom prst="rect">
            <a:avLst/>
          </a:prstGeom>
        </p:spPr>
        <p:txBody>
          <a:bodyPr/>
          <a:lstStyle/>
          <a:p>
            <a:endParaRPr lang="pt-PT"/>
          </a:p>
        </p:txBody>
      </p:sp>
      <p:sp>
        <p:nvSpPr>
          <p:cNvPr id="9" name="Slide Number Placeholder 8"/>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24"/>
            <a:ext cx="12192000" cy="6858000"/>
          </a:xfrm>
          <a:prstGeom prst="rect">
            <a:avLst/>
          </a:prstGeom>
          <a:solidFill>
            <a:srgbClr val="008000"/>
          </a:solidFill>
          <a:ln>
            <a:solidFill>
              <a:srgbClr val="008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sp>
        <p:nvSpPr>
          <p:cNvPr id="9" name="Rectangle 8"/>
          <p:cNvSpPr/>
          <p:nvPr/>
        </p:nvSpPr>
        <p:spPr>
          <a:xfrm>
            <a:off x="239349" y="178707"/>
            <a:ext cx="11713301" cy="644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
        <p:nvSpPr>
          <p:cNvPr id="2" name="Title Placeholder 1"/>
          <p:cNvSpPr>
            <a:spLocks noGrp="1"/>
          </p:cNvSpPr>
          <p:nvPr>
            <p:ph type="title"/>
          </p:nvPr>
        </p:nvSpPr>
        <p:spPr>
          <a:xfrm>
            <a:off x="609600" y="367944"/>
            <a:ext cx="10972800" cy="1143000"/>
          </a:xfrm>
          <a:prstGeom prst="rect">
            <a:avLst/>
          </a:prstGeom>
        </p:spPr>
        <p:txBody>
          <a:bodyPr vert="horz" lIns="91440" tIns="45720" rIns="91440" bIns="45720" rtlCol="0" anchor="ctr">
            <a:normAutofit/>
          </a:bodyPr>
          <a:lstStyle/>
          <a:p>
            <a:r>
              <a:rPr lang="en-GB" noProof="0"/>
              <a:t> 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7B8B8-6764-4DB0-A962-41300A23605B}" type="datetimeFigureOut">
              <a:rPr lang="pt-PT" smtClean="0"/>
              <a:pPr/>
              <a:t>20/02/2024</a:t>
            </a:fld>
            <a:endParaRPr lang="pt-PT"/>
          </a:p>
        </p:txBody>
      </p:sp>
      <p:sp>
        <p:nvSpPr>
          <p:cNvPr id="8" name="TextBox 7">
            <a:extLst>
              <a:ext uri="{FF2B5EF4-FFF2-40B4-BE49-F238E27FC236}">
                <a16:creationId xmlns:a16="http://schemas.microsoft.com/office/drawing/2014/main" id="{CDCCD1F6-3FF8-4BD1-B53B-F464B51FEA77}"/>
              </a:ext>
            </a:extLst>
          </p:cNvPr>
          <p:cNvSpPr txBox="1"/>
          <p:nvPr userDrawn="1"/>
        </p:nvSpPr>
        <p:spPr>
          <a:xfrm>
            <a:off x="8619571" y="6292195"/>
            <a:ext cx="3692104" cy="307777"/>
          </a:xfrm>
          <a:prstGeom prst="rect">
            <a:avLst/>
          </a:prstGeom>
          <a:noFill/>
        </p:spPr>
        <p:txBody>
          <a:bodyPr wrap="square" rtlCol="0">
            <a:spAutoFit/>
          </a:bodyPr>
          <a:lstStyle/>
          <a:p>
            <a:r>
              <a:rPr lang="pt-PT" sz="1400" b="1" dirty="0">
                <a:solidFill>
                  <a:schemeClr val="bg1">
                    <a:lumMod val="50000"/>
                  </a:schemeClr>
                </a:solidFill>
                <a:latin typeface="Trebuchet MS" panose="020B0603020202020204" pitchFamily="34" charset="0"/>
                <a:ea typeface="Tahoma" panose="020B0604030504040204" pitchFamily="34" charset="0"/>
                <a:cs typeface="Tahoma" panose="020B0604030504040204" pitchFamily="34" charset="0"/>
              </a:rPr>
              <a:t>Margarida Tomé, última revisão 2024</a:t>
            </a:r>
            <a:endParaRPr lang="en-GB" sz="1400" b="1" dirty="0">
              <a:solidFill>
                <a:schemeClr val="bg1">
                  <a:lumMod val="50000"/>
                </a:schemeClr>
              </a:solidFill>
              <a:latin typeface="Trebuchet MS" panose="020B0603020202020204" pitchFamily="34" charset="0"/>
              <a:ea typeface="Tahoma" panose="020B0604030504040204" pitchFamily="34" charset="0"/>
              <a:cs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91" r:id="rId3"/>
    <p:sldLayoutId id="2147483727" r:id="rId4"/>
    <p:sldLayoutId id="2147483692" r:id="rId5"/>
    <p:sldLayoutId id="2147483694"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726" r:id="rId16"/>
  </p:sldLayoutIdLst>
  <p:txStyles>
    <p:titleStyle>
      <a:lvl1pPr algn="ctr" defTabSz="914400" rtl="0" eaLnBrk="1" latinLnBrk="0" hangingPunct="1">
        <a:spcBef>
          <a:spcPct val="0"/>
        </a:spcBef>
        <a:buClr>
          <a:srgbClr val="008000"/>
        </a:buClr>
        <a:buFont typeface="Wingdings" pitchFamily="2" charset="2"/>
        <a:buChar char="§"/>
        <a:defRPr sz="3600" b="1" kern="1200">
          <a:solidFill>
            <a:srgbClr val="008000"/>
          </a:solidFill>
          <a:latin typeface="Trebuchet MS" pitchFamily="34" charset="0"/>
          <a:ea typeface="+mj-ea"/>
          <a:cs typeface="+mj-cs"/>
        </a:defRPr>
      </a:lvl1pPr>
    </p:titleStyle>
    <p:bodyStyle>
      <a:lvl1pPr marL="342900" indent="-342900" algn="l" defTabSz="914400" rtl="0" eaLnBrk="1" latinLnBrk="0" hangingPunct="1">
        <a:spcBef>
          <a:spcPct val="20000"/>
        </a:spcBef>
        <a:buClr>
          <a:srgbClr val="008000"/>
        </a:buClr>
        <a:buSzPct val="90000"/>
        <a:buFont typeface="Wingdings" pitchFamily="2" charset="2"/>
        <a:buChar char="ü"/>
        <a:defRPr sz="32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Clr>
          <a:srgbClr val="008000"/>
        </a:buClr>
        <a:buFont typeface="Arial" pitchFamily="34" charset="0"/>
        <a:buChar char="–"/>
        <a:defRPr sz="2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Clr>
          <a:srgbClr val="008000"/>
        </a:buClr>
        <a:buFont typeface="Arial" pitchFamily="34" charset="0"/>
        <a:buChar char="•"/>
        <a:defRPr sz="24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r-pkgs.org/"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3.xml"/><Relationship Id="rId4" Type="http://schemas.openxmlformats.org/officeDocument/2006/relationships/hyperlink" Target="http://www.r-project.or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s://www.analyticssteps.com/blogs/apply-family-functions-r" TargetMode="External"/><Relationship Id="rId2" Type="http://schemas.openxmlformats.org/officeDocument/2006/relationships/hyperlink" Target="https://www.guru99.com/r-apply-sapply-tapply.html#1"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3.xml"/><Relationship Id="rId4" Type="http://schemas.openxmlformats.org/officeDocument/2006/relationships/hyperlink" Target="http://www.r-project.org/" TargetMode="External"/></Relationships>
</file>

<file path=ppt/slides/_rels/slide50.xml.rels><?xml version="1.0" encoding="UTF-8" standalone="yes"?>
<Relationships xmlns="http://schemas.openxmlformats.org/package/2006/relationships"><Relationship Id="rId2" Type="http://schemas.openxmlformats.org/officeDocument/2006/relationships/hyperlink" Target="https://www.statology.org/working-with-the-student-t-distribution-in-r-dt-qt-pt-rt/"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tatology.org/working-with-the-student-t-distribution-in-r-dt-qt-pt-rt/"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hyperlink" Target="https://www.gastonsanchez.com/r4strings/formatting.html" TargetMode="Externa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www.r-bloggers.com/2012/12/joining-2-r-data-sets-with-different-column-names/" TargetMode="External"/><Relationship Id="rId2" Type="http://schemas.openxmlformats.org/officeDocument/2006/relationships/hyperlink" Target="https://www.r-bloggers.com/2011/05/to-attach-or-not-attach-that-is-the-question/" TargetMode="External"/><Relationship Id="rId1" Type="http://schemas.openxmlformats.org/officeDocument/2006/relationships/slideLayout" Target="../slideLayouts/slideLayout4.xml"/><Relationship Id="rId4" Type="http://schemas.openxmlformats.org/officeDocument/2006/relationships/hyperlink" Target="https://r4ds.had.co.nz/workflow-scripts.html"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rstudio.com/products/rstudio/download/"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hyperlink" Target="https://www.geeksforgeeks.org/comments-in-r/" TargetMode="Externa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449"/>
            <a:ext cx="12350011" cy="9263911"/>
          </a:xfrm>
          <a:prstGeom prst="rect">
            <a:avLst/>
          </a:prstGeom>
        </p:spPr>
      </p:pic>
      <p:sp>
        <p:nvSpPr>
          <p:cNvPr id="192514" name="Rectangle 2"/>
          <p:cNvSpPr>
            <a:spLocks noGrp="1" noChangeArrowheads="1"/>
          </p:cNvSpPr>
          <p:nvPr>
            <p:ph type="ctrTitle"/>
          </p:nvPr>
        </p:nvSpPr>
        <p:spPr>
          <a:xfrm>
            <a:off x="1947656" y="980728"/>
            <a:ext cx="8296688" cy="3384376"/>
          </a:xfrm>
          <a:solidFill>
            <a:schemeClr val="bg1"/>
          </a:solidFill>
        </p:spPr>
        <p:txBody>
          <a:bodyPr>
            <a:normAutofit/>
          </a:bodyPr>
          <a:lstStyle/>
          <a:p>
            <a:pPr>
              <a:buNone/>
            </a:pPr>
            <a:r>
              <a:rPr lang="pt-PT" dirty="0"/>
              <a:t>R – Tratamento de dados de Inventário Florestal</a:t>
            </a:r>
          </a:p>
        </p:txBody>
      </p:sp>
    </p:spTree>
    <p:extLst>
      <p:ext uri="{BB962C8B-B14F-4D97-AF65-F5344CB8AC3E}">
        <p14:creationId xmlns:p14="http://schemas.microsoft.com/office/powerpoint/2010/main" val="254470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C92076-F00D-4BAD-82F3-EC38DB1C5BAE}"/>
              </a:ext>
            </a:extLst>
          </p:cNvPr>
          <p:cNvSpPr>
            <a:spLocks noGrp="1"/>
          </p:cNvSpPr>
          <p:nvPr>
            <p:ph type="title"/>
          </p:nvPr>
        </p:nvSpPr>
        <p:spPr/>
        <p:txBody>
          <a:bodyPr/>
          <a:lstStyle/>
          <a:p>
            <a:r>
              <a:rPr lang="pt-PT" dirty="0"/>
              <a:t> O ambiente do </a:t>
            </a:r>
            <a:r>
              <a:rPr lang="pt-PT" dirty="0" err="1"/>
              <a:t>RStudio</a:t>
            </a:r>
            <a:endParaRPr lang="en-GB" dirty="0"/>
          </a:p>
        </p:txBody>
      </p:sp>
    </p:spTree>
    <p:extLst>
      <p:ext uri="{BB962C8B-B14F-4D97-AF65-F5344CB8AC3E}">
        <p14:creationId xmlns:p14="http://schemas.microsoft.com/office/powerpoint/2010/main" val="1004680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 Usar o R</a:t>
            </a:r>
            <a:endParaRPr lang="en-US" dirty="0"/>
          </a:p>
        </p:txBody>
      </p:sp>
      <p:sp>
        <p:nvSpPr>
          <p:cNvPr id="119811" name="Rectangle 3"/>
          <p:cNvSpPr>
            <a:spLocks noGrp="1" noChangeArrowheads="1"/>
          </p:cNvSpPr>
          <p:nvPr>
            <p:ph idx="1"/>
          </p:nvPr>
        </p:nvSpPr>
        <p:spPr/>
        <p:txBody>
          <a:bodyPr>
            <a:normAutofit/>
          </a:bodyPr>
          <a:lstStyle/>
          <a:p>
            <a:r>
              <a:rPr lang="pt-PT" altLang="en-US" dirty="0"/>
              <a:t>O R pode ser usado ​​de duas maneiras:</a:t>
            </a:r>
          </a:p>
          <a:p>
            <a:pPr lvl="1"/>
            <a:r>
              <a:rPr lang="pt-PT" altLang="en-US" dirty="0"/>
              <a:t>digitando as instruções na consola, uma após a outra, no comando R (após &gt;)</a:t>
            </a:r>
          </a:p>
          <a:p>
            <a:pPr lvl="1"/>
            <a:r>
              <a:rPr lang="pt-PT" altLang="en-US" dirty="0"/>
              <a:t>escrevendo uma lista de comandos num ficheiro que pode ser usado sempre que necessário (um script); é assim que vamos usar o R</a:t>
            </a:r>
          </a:p>
          <a:p>
            <a:r>
              <a:rPr lang="pt-PT" altLang="en-US" dirty="0"/>
              <a:t>A melhor forma de aprender R é começar a resolver “problemas” com a ajuda de alguém que já esteja familiarizado com o R</a:t>
            </a:r>
          </a:p>
          <a:p>
            <a:r>
              <a:rPr lang="pt-PT" altLang="en-US" dirty="0"/>
              <a:t>Na interface do </a:t>
            </a:r>
            <a:r>
              <a:rPr lang="pt-PT" altLang="en-US" dirty="0" err="1"/>
              <a:t>Rstudio</a:t>
            </a:r>
            <a:r>
              <a:rPr lang="pt-PT" altLang="en-US" dirty="0"/>
              <a:t>, podemos usar a Ajuda (</a:t>
            </a:r>
            <a:r>
              <a:rPr lang="pt-PT" altLang="en-US" dirty="0" err="1"/>
              <a:t>Help</a:t>
            </a:r>
            <a:r>
              <a:rPr lang="pt-PT" altLang="en-US" dirty="0"/>
              <a:t>) que é muito poderosa</a:t>
            </a:r>
            <a:endParaRPr lang="en-GB" altLang="en-US" dirty="0"/>
          </a:p>
        </p:txBody>
      </p:sp>
    </p:spTree>
    <p:extLst>
      <p:ext uri="{BB962C8B-B14F-4D97-AF65-F5344CB8AC3E}">
        <p14:creationId xmlns:p14="http://schemas.microsoft.com/office/powerpoint/2010/main" val="17239223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wipe(left)">
                                      <p:cBhvr>
                                        <p:cTn id="7" dur="500"/>
                                        <p:tgtEl>
                                          <p:spTgt spid="1198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Effect transition="in" filter="wipe(left)">
                                      <p:cBhvr>
                                        <p:cTn id="12" dur="500"/>
                                        <p:tgtEl>
                                          <p:spTgt spid="1198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9811">
                                            <p:txEl>
                                              <p:pRg st="2" end="2"/>
                                            </p:txEl>
                                          </p:spTgt>
                                        </p:tgtEl>
                                        <p:attrNameLst>
                                          <p:attrName>style.visibility</p:attrName>
                                        </p:attrNameLst>
                                      </p:cBhvr>
                                      <p:to>
                                        <p:strVal val="visible"/>
                                      </p:to>
                                    </p:set>
                                    <p:animEffect transition="in" filter="wipe(left)">
                                      <p:cBhvr>
                                        <p:cTn id="17" dur="500"/>
                                        <p:tgtEl>
                                          <p:spTgt spid="1198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9811">
                                            <p:txEl>
                                              <p:pRg st="3" end="3"/>
                                            </p:txEl>
                                          </p:spTgt>
                                        </p:tgtEl>
                                        <p:attrNameLst>
                                          <p:attrName>style.visibility</p:attrName>
                                        </p:attrNameLst>
                                      </p:cBhvr>
                                      <p:to>
                                        <p:strVal val="visible"/>
                                      </p:to>
                                    </p:set>
                                    <p:animEffect transition="in" filter="wipe(left)">
                                      <p:cBhvr>
                                        <p:cTn id="22" dur="500"/>
                                        <p:tgtEl>
                                          <p:spTgt spid="1198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9811">
                                            <p:txEl>
                                              <p:pRg st="4" end="4"/>
                                            </p:txEl>
                                          </p:spTgt>
                                        </p:tgtEl>
                                        <p:attrNameLst>
                                          <p:attrName>style.visibility</p:attrName>
                                        </p:attrNameLst>
                                      </p:cBhvr>
                                      <p:to>
                                        <p:strVal val="visible"/>
                                      </p:to>
                                    </p:set>
                                    <p:animEffect transition="in" filter="wipe(left)">
                                      <p:cBhvr>
                                        <p:cTn id="27" dur="500"/>
                                        <p:tgtEl>
                                          <p:spTgt spid="1198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bldLvl="5"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AEE59D-7DCF-43EE-B844-203FEBAFC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3" y="836631"/>
            <a:ext cx="8459293" cy="5716569"/>
          </a:xfrm>
          <a:prstGeom prst="rect">
            <a:avLst/>
          </a:prstGeom>
        </p:spPr>
      </p:pic>
      <p:sp>
        <p:nvSpPr>
          <p:cNvPr id="5" name="Title 4">
            <a:extLst>
              <a:ext uri="{FF2B5EF4-FFF2-40B4-BE49-F238E27FC236}">
                <a16:creationId xmlns:a16="http://schemas.microsoft.com/office/drawing/2014/main" id="{335B5925-46BA-4240-988B-6C71560532A6}"/>
              </a:ext>
            </a:extLst>
          </p:cNvPr>
          <p:cNvSpPr>
            <a:spLocks noGrp="1"/>
          </p:cNvSpPr>
          <p:nvPr>
            <p:ph type="title"/>
          </p:nvPr>
        </p:nvSpPr>
        <p:spPr>
          <a:xfrm>
            <a:off x="335360" y="304800"/>
            <a:ext cx="11597865" cy="387896"/>
          </a:xfrm>
        </p:spPr>
        <p:txBody>
          <a:bodyPr>
            <a:noAutofit/>
          </a:bodyPr>
          <a:lstStyle/>
          <a:p>
            <a:r>
              <a:rPr lang="pt-PT" sz="3000" dirty="0"/>
              <a:t> Interface do </a:t>
            </a:r>
            <a:r>
              <a:rPr lang="pt-PT" sz="3000" dirty="0" err="1"/>
              <a:t>Rstudio</a:t>
            </a:r>
            <a:r>
              <a:rPr lang="pt-PT" sz="3000" dirty="0"/>
              <a:t> com o R – </a:t>
            </a:r>
            <a:r>
              <a:rPr lang="en-GB" sz="3000" b="0" dirty="0" err="1"/>
              <a:t>tem</a:t>
            </a:r>
            <a:r>
              <a:rPr lang="en-GB" sz="3000" b="0" dirty="0"/>
              <a:t> o </a:t>
            </a:r>
            <a:r>
              <a:rPr lang="en-GB" sz="3000" b="0" dirty="0" err="1"/>
              <a:t>seguinte</a:t>
            </a:r>
            <a:r>
              <a:rPr lang="en-GB" sz="3000" b="0" dirty="0"/>
              <a:t> </a:t>
            </a:r>
            <a:r>
              <a:rPr lang="en-GB" sz="3000" b="0" dirty="0" err="1"/>
              <a:t>aspeto</a:t>
            </a:r>
            <a:endParaRPr lang="en-GB" sz="3000" b="0" dirty="0"/>
          </a:p>
        </p:txBody>
      </p:sp>
      <p:sp>
        <p:nvSpPr>
          <p:cNvPr id="9" name="TextBox 8">
            <a:extLst>
              <a:ext uri="{FF2B5EF4-FFF2-40B4-BE49-F238E27FC236}">
                <a16:creationId xmlns:a16="http://schemas.microsoft.com/office/drawing/2014/main" id="{2F71DE9F-8BDC-47E9-A8F2-C8AC8A2094FA}"/>
              </a:ext>
            </a:extLst>
          </p:cNvPr>
          <p:cNvSpPr txBox="1"/>
          <p:nvPr/>
        </p:nvSpPr>
        <p:spPr>
          <a:xfrm>
            <a:off x="3143672" y="2780928"/>
            <a:ext cx="1944216" cy="523220"/>
          </a:xfrm>
          <a:prstGeom prst="rect">
            <a:avLst/>
          </a:prstGeom>
          <a:noFill/>
        </p:spPr>
        <p:txBody>
          <a:bodyPr wrap="square" rtlCol="0">
            <a:spAutoFit/>
          </a:bodyPr>
          <a:lstStyle/>
          <a:p>
            <a:r>
              <a:rPr lang="pt-PT" sz="2800" b="1" dirty="0">
                <a:solidFill>
                  <a:srgbClr val="008000"/>
                </a:solidFill>
              </a:rPr>
              <a:t>Consola</a:t>
            </a:r>
            <a:endParaRPr lang="en-GB" sz="2800" b="1" dirty="0">
              <a:solidFill>
                <a:srgbClr val="008000"/>
              </a:solidFill>
            </a:endParaRPr>
          </a:p>
        </p:txBody>
      </p:sp>
      <p:sp>
        <p:nvSpPr>
          <p:cNvPr id="10" name="TextBox 9">
            <a:extLst>
              <a:ext uri="{FF2B5EF4-FFF2-40B4-BE49-F238E27FC236}">
                <a16:creationId xmlns:a16="http://schemas.microsoft.com/office/drawing/2014/main" id="{D8DE8EB5-3B98-4733-BE52-1FD02E6961ED}"/>
              </a:ext>
            </a:extLst>
          </p:cNvPr>
          <p:cNvSpPr txBox="1"/>
          <p:nvPr/>
        </p:nvSpPr>
        <p:spPr>
          <a:xfrm>
            <a:off x="8140012" y="3748566"/>
            <a:ext cx="2736305" cy="523220"/>
          </a:xfrm>
          <a:prstGeom prst="rect">
            <a:avLst/>
          </a:prstGeom>
          <a:noFill/>
        </p:spPr>
        <p:txBody>
          <a:bodyPr wrap="square" rtlCol="0">
            <a:spAutoFit/>
          </a:bodyPr>
          <a:lstStyle/>
          <a:p>
            <a:r>
              <a:rPr lang="pt-PT" sz="2800" b="1" dirty="0">
                <a:solidFill>
                  <a:srgbClr val="008000"/>
                </a:solidFill>
              </a:rPr>
              <a:t>Ficheiros &amp; mais</a:t>
            </a:r>
            <a:endParaRPr lang="en-GB" sz="2800" b="1" dirty="0">
              <a:solidFill>
                <a:srgbClr val="008000"/>
              </a:solidFill>
            </a:endParaRPr>
          </a:p>
        </p:txBody>
      </p:sp>
      <p:sp>
        <p:nvSpPr>
          <p:cNvPr id="11" name="TextBox 10">
            <a:extLst>
              <a:ext uri="{FF2B5EF4-FFF2-40B4-BE49-F238E27FC236}">
                <a16:creationId xmlns:a16="http://schemas.microsoft.com/office/drawing/2014/main" id="{806A6096-A024-4096-9CA2-ACC2484B4DB0}"/>
              </a:ext>
            </a:extLst>
          </p:cNvPr>
          <p:cNvSpPr txBox="1"/>
          <p:nvPr/>
        </p:nvSpPr>
        <p:spPr>
          <a:xfrm>
            <a:off x="8112224" y="2041684"/>
            <a:ext cx="2520280" cy="523220"/>
          </a:xfrm>
          <a:prstGeom prst="rect">
            <a:avLst/>
          </a:prstGeom>
          <a:noFill/>
        </p:spPr>
        <p:txBody>
          <a:bodyPr wrap="square" rtlCol="0">
            <a:spAutoFit/>
          </a:bodyPr>
          <a:lstStyle/>
          <a:p>
            <a:r>
              <a:rPr lang="pt-PT" sz="2800" b="1" dirty="0">
                <a:solidFill>
                  <a:srgbClr val="008000"/>
                </a:solidFill>
              </a:rPr>
              <a:t>“</a:t>
            </a:r>
            <a:r>
              <a:rPr lang="pt-PT" sz="2800" b="1" dirty="0" err="1">
                <a:solidFill>
                  <a:srgbClr val="008000"/>
                </a:solidFill>
              </a:rPr>
              <a:t>Environment</a:t>
            </a:r>
            <a:r>
              <a:rPr lang="pt-PT" sz="2800" b="1" dirty="0">
                <a:solidFill>
                  <a:srgbClr val="008000"/>
                </a:solidFill>
              </a:rPr>
              <a:t>”</a:t>
            </a:r>
            <a:endParaRPr lang="en-GB" sz="2800" b="1" dirty="0">
              <a:solidFill>
                <a:srgbClr val="008000"/>
              </a:solidFill>
            </a:endParaRPr>
          </a:p>
        </p:txBody>
      </p:sp>
      <p:sp>
        <p:nvSpPr>
          <p:cNvPr id="12" name="Arrow: Right 11">
            <a:extLst>
              <a:ext uri="{FF2B5EF4-FFF2-40B4-BE49-F238E27FC236}">
                <a16:creationId xmlns:a16="http://schemas.microsoft.com/office/drawing/2014/main" id="{F0FF269B-298F-4FBB-A260-89A8E00673F8}"/>
              </a:ext>
            </a:extLst>
          </p:cNvPr>
          <p:cNvSpPr/>
          <p:nvPr/>
        </p:nvSpPr>
        <p:spPr>
          <a:xfrm rot="14342227">
            <a:off x="8900540" y="3652402"/>
            <a:ext cx="2476061" cy="235107"/>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72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1DE7-F19C-4DE0-8474-6230A23B10BF}"/>
              </a:ext>
            </a:extLst>
          </p:cNvPr>
          <p:cNvSpPr>
            <a:spLocks noGrp="1"/>
          </p:cNvSpPr>
          <p:nvPr>
            <p:ph type="title"/>
          </p:nvPr>
        </p:nvSpPr>
        <p:spPr/>
        <p:txBody>
          <a:bodyPr/>
          <a:lstStyle/>
          <a:p>
            <a:r>
              <a:rPr lang="pt-PT" dirty="0"/>
              <a:t>R </a:t>
            </a:r>
            <a:r>
              <a:rPr lang="pt-PT" i="1" dirty="0" err="1"/>
              <a:t>workspace</a:t>
            </a:r>
            <a:endParaRPr lang="en-GB" i="1" dirty="0"/>
          </a:p>
        </p:txBody>
      </p:sp>
      <p:sp>
        <p:nvSpPr>
          <p:cNvPr id="3" name="Content Placeholder 2">
            <a:extLst>
              <a:ext uri="{FF2B5EF4-FFF2-40B4-BE49-F238E27FC236}">
                <a16:creationId xmlns:a16="http://schemas.microsoft.com/office/drawing/2014/main" id="{59B2D69E-DC67-4374-A878-0F8999510BFF}"/>
              </a:ext>
            </a:extLst>
          </p:cNvPr>
          <p:cNvSpPr>
            <a:spLocks noGrp="1"/>
          </p:cNvSpPr>
          <p:nvPr>
            <p:ph idx="1"/>
          </p:nvPr>
        </p:nvSpPr>
        <p:spPr/>
        <p:txBody>
          <a:bodyPr/>
          <a:lstStyle/>
          <a:p>
            <a:r>
              <a:rPr lang="en-GB" dirty="0"/>
              <a:t>O </a:t>
            </a:r>
            <a:r>
              <a:rPr lang="en-GB" i="1" dirty="0"/>
              <a:t>workspace</a:t>
            </a:r>
            <a:r>
              <a:rPr lang="en-GB" dirty="0"/>
              <a:t> </a:t>
            </a:r>
            <a:r>
              <a:rPr lang="pt-PT" dirty="0"/>
              <a:t>é o ambiente de trabalho do R onde os ficheiros de dados e os objetos R definidos pelo utilizador (vetores, matrizes, tabelas, listas, funções) estão localizados</a:t>
            </a:r>
            <a:endParaRPr lang="en-GB" dirty="0"/>
          </a:p>
          <a:p>
            <a:r>
              <a:rPr lang="pt-PT" dirty="0"/>
              <a:t>Funções relacionadas com o </a:t>
            </a:r>
            <a:r>
              <a:rPr lang="pt-PT" i="1" dirty="0" err="1"/>
              <a:t>workspace</a:t>
            </a:r>
            <a:endParaRPr lang="en-GB" i="1" dirty="0"/>
          </a:p>
          <a:p>
            <a:pPr lvl="1"/>
            <a:r>
              <a:rPr lang="en-GB" i="1" dirty="0" err="1"/>
              <a:t>getwd</a:t>
            </a:r>
            <a:r>
              <a:rPr lang="en-GB" i="1" dirty="0"/>
              <a:t>()  </a:t>
            </a:r>
            <a:r>
              <a:rPr lang="en-GB" dirty="0"/>
              <a:t># </a:t>
            </a:r>
            <a:r>
              <a:rPr lang="en-GB" dirty="0" err="1"/>
              <a:t>mostra</a:t>
            </a:r>
            <a:r>
              <a:rPr lang="en-GB" dirty="0"/>
              <a:t> o </a:t>
            </a:r>
            <a:r>
              <a:rPr lang="en-GB" i="1" dirty="0"/>
              <a:t>workspace</a:t>
            </a:r>
            <a:r>
              <a:rPr lang="en-GB" dirty="0"/>
              <a:t> </a:t>
            </a:r>
            <a:r>
              <a:rPr lang="en-GB" dirty="0" err="1"/>
              <a:t>corrente</a:t>
            </a:r>
            <a:endParaRPr lang="en-GB" dirty="0"/>
          </a:p>
          <a:p>
            <a:pPr lvl="1" algn="l"/>
            <a:r>
              <a:rPr lang="pt-PT" i="1" dirty="0" err="1"/>
              <a:t>setwd</a:t>
            </a:r>
            <a:r>
              <a:rPr lang="pt-PT" i="1" dirty="0"/>
              <a:t>()</a:t>
            </a:r>
            <a:r>
              <a:rPr lang="pt-PT" dirty="0"/>
              <a:t>  # muda o </a:t>
            </a:r>
            <a:r>
              <a:rPr lang="pt-PT" i="1" dirty="0" err="1"/>
              <a:t>workspace</a:t>
            </a:r>
            <a:r>
              <a:rPr lang="pt-PT" dirty="0"/>
              <a:t> para outra pasta</a:t>
            </a:r>
            <a:endParaRPr lang="en-GB" dirty="0"/>
          </a:p>
          <a:p>
            <a:pPr marL="914400" lvl="2" indent="0" algn="l">
              <a:buNone/>
            </a:pPr>
            <a:r>
              <a:rPr lang="en-GB" dirty="0" err="1"/>
              <a:t>setwd</a:t>
            </a:r>
            <a:r>
              <a:rPr lang="en-GB" dirty="0"/>
              <a:t> ("G:\\Shared drives\\Ensino\\</a:t>
            </a:r>
            <a:r>
              <a:rPr lang="en-GB" dirty="0" err="1"/>
              <a:t>InventarioFlorestal</a:t>
            </a:r>
            <a:r>
              <a:rPr lang="en-GB" dirty="0"/>
              <a:t>\\</a:t>
            </a:r>
            <a:r>
              <a:rPr lang="en-GB" dirty="0" err="1"/>
              <a:t>MaterialDeEstudo</a:t>
            </a:r>
            <a:r>
              <a:rPr lang="en-GB" dirty="0"/>
              <a:t>")</a:t>
            </a:r>
          </a:p>
          <a:p>
            <a:pPr marL="457200" lvl="1" indent="0" algn="l">
              <a:buNone/>
            </a:pPr>
            <a:r>
              <a:rPr lang="pt-PT" dirty="0"/>
              <a:t>   (</a:t>
            </a:r>
            <a:r>
              <a:rPr lang="en-GB" dirty="0"/>
              <a:t>note o \\ </a:t>
            </a:r>
            <a:r>
              <a:rPr lang="en-GB" dirty="0" err="1"/>
              <a:t>em</a:t>
            </a:r>
            <a:r>
              <a:rPr lang="en-GB" dirty="0"/>
              <a:t> </a:t>
            </a:r>
            <a:r>
              <a:rPr lang="en-GB" dirty="0" err="1"/>
              <a:t>vez</a:t>
            </a:r>
            <a:r>
              <a:rPr lang="en-GB" dirty="0"/>
              <a:t> de \; </a:t>
            </a:r>
            <a:r>
              <a:rPr lang="en-GB" dirty="0" err="1"/>
              <a:t>também</a:t>
            </a:r>
            <a:r>
              <a:rPr lang="en-GB" dirty="0"/>
              <a:t> é </a:t>
            </a:r>
            <a:r>
              <a:rPr lang="en-GB" dirty="0" err="1"/>
              <a:t>possível</a:t>
            </a:r>
            <a:r>
              <a:rPr lang="en-GB" dirty="0"/>
              <a:t> </a:t>
            </a:r>
            <a:r>
              <a:rPr lang="en-GB" dirty="0" err="1"/>
              <a:t>usar</a:t>
            </a:r>
            <a:r>
              <a:rPr lang="en-GB" dirty="0"/>
              <a:t> / </a:t>
            </a:r>
            <a:r>
              <a:rPr lang="en-GB" dirty="0" err="1"/>
              <a:t>em</a:t>
            </a:r>
            <a:r>
              <a:rPr lang="en-GB" dirty="0"/>
              <a:t> </a:t>
            </a:r>
            <a:r>
              <a:rPr lang="en-GB" dirty="0" err="1"/>
              <a:t>vez</a:t>
            </a:r>
            <a:r>
              <a:rPr lang="en-GB" dirty="0"/>
              <a:t> de \\)</a:t>
            </a:r>
          </a:p>
        </p:txBody>
      </p:sp>
    </p:spTree>
    <p:extLst>
      <p:ext uri="{BB962C8B-B14F-4D97-AF65-F5344CB8AC3E}">
        <p14:creationId xmlns:p14="http://schemas.microsoft.com/office/powerpoint/2010/main" val="3524529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F13B-AE61-40EF-BF04-24754EBDF1AA}"/>
              </a:ext>
            </a:extLst>
          </p:cNvPr>
          <p:cNvSpPr>
            <a:spLocks noGrp="1"/>
          </p:cNvSpPr>
          <p:nvPr>
            <p:ph type="title"/>
          </p:nvPr>
        </p:nvSpPr>
        <p:spPr/>
        <p:txBody>
          <a:bodyPr>
            <a:normAutofit/>
          </a:bodyPr>
          <a:lstStyle/>
          <a:p>
            <a:r>
              <a:rPr lang="pt-PT" dirty="0"/>
              <a:t>Comandos para modificar o </a:t>
            </a:r>
            <a:r>
              <a:rPr lang="pt-PT" i="1" dirty="0" err="1"/>
              <a:t>workspace</a:t>
            </a:r>
            <a:endParaRPr lang="en-GB" i="1" dirty="0"/>
          </a:p>
        </p:txBody>
      </p:sp>
      <p:sp>
        <p:nvSpPr>
          <p:cNvPr id="3" name="Content Placeholder 2">
            <a:extLst>
              <a:ext uri="{FF2B5EF4-FFF2-40B4-BE49-F238E27FC236}">
                <a16:creationId xmlns:a16="http://schemas.microsoft.com/office/drawing/2014/main" id="{C857E3AB-B808-4589-B954-4F11C52671D8}"/>
              </a:ext>
            </a:extLst>
          </p:cNvPr>
          <p:cNvSpPr>
            <a:spLocks noGrp="1"/>
          </p:cNvSpPr>
          <p:nvPr>
            <p:ph idx="1"/>
          </p:nvPr>
        </p:nvSpPr>
        <p:spPr/>
        <p:txBody>
          <a:bodyPr>
            <a:normAutofit/>
          </a:bodyPr>
          <a:lstStyle/>
          <a:p>
            <a:pPr>
              <a:buFont typeface="Calibri" panose="020F0502020204030204" pitchFamily="34" charset="0"/>
              <a:buChar char="&gt;"/>
            </a:pPr>
            <a:r>
              <a:rPr lang="en-US" dirty="0" err="1"/>
              <a:t>list.files</a:t>
            </a:r>
            <a:r>
              <a:rPr lang="en-US" dirty="0"/>
              <a:t>() – </a:t>
            </a:r>
            <a:r>
              <a:rPr lang="en-US" dirty="0" err="1"/>
              <a:t>comando</a:t>
            </a:r>
            <a:r>
              <a:rPr lang="en-US" dirty="0"/>
              <a:t> que </a:t>
            </a:r>
            <a:r>
              <a:rPr lang="en-US" dirty="0" err="1"/>
              <a:t>lista</a:t>
            </a:r>
            <a:r>
              <a:rPr lang="en-US" dirty="0"/>
              <a:t> </a:t>
            </a:r>
            <a:r>
              <a:rPr lang="en-US" dirty="0" err="1"/>
              <a:t>todos</a:t>
            </a:r>
            <a:r>
              <a:rPr lang="en-US" dirty="0"/>
              <a:t> </a:t>
            </a:r>
            <a:r>
              <a:rPr lang="en-US" dirty="0" err="1"/>
              <a:t>os</a:t>
            </a:r>
            <a:r>
              <a:rPr lang="en-US" dirty="0"/>
              <a:t> </a:t>
            </a:r>
            <a:r>
              <a:rPr lang="en-US" dirty="0" err="1"/>
              <a:t>objetos</a:t>
            </a:r>
            <a:r>
              <a:rPr lang="en-US" dirty="0"/>
              <a:t> que </a:t>
            </a:r>
            <a:r>
              <a:rPr lang="en-US" dirty="0" err="1"/>
              <a:t>estão</a:t>
            </a:r>
            <a:r>
              <a:rPr lang="en-US" dirty="0"/>
              <a:t> no </a:t>
            </a:r>
            <a:r>
              <a:rPr lang="en-US" i="1" dirty="0"/>
              <a:t>workspace</a:t>
            </a:r>
          </a:p>
          <a:p>
            <a:pPr>
              <a:buFont typeface="Calibri" panose="020F0502020204030204" pitchFamily="34" charset="0"/>
              <a:buChar char="&gt;"/>
            </a:pPr>
            <a:r>
              <a:rPr lang="en-US" dirty="0"/>
              <a:t>rm(list=…) – </a:t>
            </a:r>
            <a:r>
              <a:rPr lang="en-GB" dirty="0" err="1"/>
              <a:t>função</a:t>
            </a:r>
            <a:r>
              <a:rPr lang="en-GB" dirty="0"/>
              <a:t> que </a:t>
            </a:r>
            <a:r>
              <a:rPr lang="en-GB" dirty="0" err="1"/>
              <a:t>apaga</a:t>
            </a:r>
            <a:r>
              <a:rPr lang="en-GB" dirty="0"/>
              <a:t> do </a:t>
            </a:r>
            <a:r>
              <a:rPr lang="en-GB" i="1" dirty="0"/>
              <a:t>workspace</a:t>
            </a:r>
            <a:r>
              <a:rPr lang="en-GB" dirty="0"/>
              <a:t> </a:t>
            </a:r>
            <a:r>
              <a:rPr lang="en-GB" dirty="0" err="1"/>
              <a:t>todos</a:t>
            </a:r>
            <a:r>
              <a:rPr lang="en-GB" dirty="0"/>
              <a:t> </a:t>
            </a:r>
            <a:r>
              <a:rPr lang="en-GB" dirty="0" err="1"/>
              <a:t>os</a:t>
            </a:r>
            <a:r>
              <a:rPr lang="en-GB" dirty="0"/>
              <a:t> </a:t>
            </a:r>
            <a:r>
              <a:rPr lang="en-GB" dirty="0" err="1"/>
              <a:t>objectos</a:t>
            </a:r>
            <a:r>
              <a:rPr lang="en-GB" dirty="0"/>
              <a:t> </a:t>
            </a:r>
            <a:r>
              <a:rPr lang="en-GB" dirty="0" err="1"/>
              <a:t>indicados</a:t>
            </a:r>
            <a:r>
              <a:rPr lang="en-GB" dirty="0"/>
              <a:t> </a:t>
            </a:r>
            <a:r>
              <a:rPr lang="en-GB" dirty="0" err="1"/>
              <a:t>na</a:t>
            </a:r>
            <a:r>
              <a:rPr lang="en-GB" dirty="0"/>
              <a:t> </a:t>
            </a:r>
            <a:r>
              <a:rPr lang="en-GB" dirty="0" err="1"/>
              <a:t>lista</a:t>
            </a:r>
            <a:endParaRPr lang="en-GB" dirty="0"/>
          </a:p>
          <a:p>
            <a:pPr>
              <a:buFont typeface="Calibri" panose="020F0502020204030204" pitchFamily="34" charset="0"/>
              <a:buChar char="&gt;"/>
            </a:pPr>
            <a:r>
              <a:rPr lang="pt-PT" dirty="0"/>
              <a:t>l</a:t>
            </a:r>
            <a:r>
              <a:rPr lang="en-GB" dirty="0"/>
              <a:t>s() – commando que </a:t>
            </a:r>
            <a:r>
              <a:rPr lang="en-GB" dirty="0" err="1"/>
              <a:t>lista</a:t>
            </a:r>
            <a:r>
              <a:rPr lang="en-GB" dirty="0"/>
              <a:t> </a:t>
            </a:r>
            <a:r>
              <a:rPr lang="en-GB" dirty="0" err="1"/>
              <a:t>todos</a:t>
            </a:r>
            <a:r>
              <a:rPr lang="en-GB" dirty="0"/>
              <a:t> </a:t>
            </a:r>
            <a:r>
              <a:rPr lang="en-GB" dirty="0" err="1"/>
              <a:t>os</a:t>
            </a:r>
            <a:r>
              <a:rPr lang="en-GB" dirty="0"/>
              <a:t> </a:t>
            </a:r>
            <a:r>
              <a:rPr lang="en-GB" dirty="0" err="1"/>
              <a:t>objectos</a:t>
            </a:r>
            <a:r>
              <a:rPr lang="en-GB" dirty="0"/>
              <a:t> que </a:t>
            </a:r>
            <a:r>
              <a:rPr lang="en-GB" dirty="0" err="1"/>
              <a:t>estão</a:t>
            </a:r>
            <a:r>
              <a:rPr lang="en-GB" dirty="0"/>
              <a:t> no </a:t>
            </a:r>
            <a:r>
              <a:rPr lang="en-GB" i="1" dirty="0"/>
              <a:t>workspace</a:t>
            </a:r>
          </a:p>
          <a:p>
            <a:pPr>
              <a:buFont typeface="Calibri" panose="020F0502020204030204" pitchFamily="34" charset="0"/>
              <a:buChar char="&gt;"/>
            </a:pPr>
            <a:r>
              <a:rPr lang="pt-PT" dirty="0"/>
              <a:t>r</a:t>
            </a:r>
            <a:r>
              <a:rPr lang="en-GB" dirty="0"/>
              <a:t>m(list=ls()) – </a:t>
            </a:r>
            <a:r>
              <a:rPr lang="en-GB" dirty="0" err="1"/>
              <a:t>apaga</a:t>
            </a:r>
            <a:r>
              <a:rPr lang="en-GB" dirty="0"/>
              <a:t> </a:t>
            </a:r>
            <a:r>
              <a:rPr lang="en-GB" dirty="0" err="1"/>
              <a:t>todos</a:t>
            </a:r>
            <a:r>
              <a:rPr lang="en-GB" dirty="0"/>
              <a:t> </a:t>
            </a:r>
            <a:r>
              <a:rPr lang="en-GB" dirty="0" err="1"/>
              <a:t>os</a:t>
            </a:r>
            <a:r>
              <a:rPr lang="en-GB" dirty="0"/>
              <a:t> </a:t>
            </a:r>
            <a:r>
              <a:rPr lang="en-GB" dirty="0" err="1"/>
              <a:t>objetos</a:t>
            </a:r>
            <a:r>
              <a:rPr lang="en-GB" dirty="0"/>
              <a:t> que </a:t>
            </a:r>
            <a:r>
              <a:rPr lang="en-GB" dirty="0" err="1"/>
              <a:t>estão</a:t>
            </a:r>
            <a:r>
              <a:rPr lang="en-GB" dirty="0"/>
              <a:t> no </a:t>
            </a:r>
            <a:r>
              <a:rPr lang="en-GB" i="1" dirty="0"/>
              <a:t>workspace</a:t>
            </a:r>
            <a:endParaRPr lang="en-US" i="1" dirty="0"/>
          </a:p>
          <a:p>
            <a:pPr lvl="1"/>
            <a:endParaRPr lang="en-GB" dirty="0"/>
          </a:p>
        </p:txBody>
      </p:sp>
    </p:spTree>
    <p:extLst>
      <p:ext uri="{BB962C8B-B14F-4D97-AF65-F5344CB8AC3E}">
        <p14:creationId xmlns:p14="http://schemas.microsoft.com/office/powerpoint/2010/main" val="3344666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F13B-AE61-40EF-BF04-24754EBDF1AA}"/>
              </a:ext>
            </a:extLst>
          </p:cNvPr>
          <p:cNvSpPr>
            <a:spLocks noGrp="1"/>
          </p:cNvSpPr>
          <p:nvPr>
            <p:ph type="title"/>
          </p:nvPr>
        </p:nvSpPr>
        <p:spPr/>
        <p:txBody>
          <a:bodyPr>
            <a:normAutofit/>
          </a:bodyPr>
          <a:lstStyle/>
          <a:p>
            <a:r>
              <a:rPr lang="pt-PT" dirty="0"/>
              <a:t> </a:t>
            </a:r>
            <a:r>
              <a:rPr lang="pt-PT" i="1" dirty="0" err="1"/>
              <a:t>Relative</a:t>
            </a:r>
            <a:r>
              <a:rPr lang="pt-PT" i="1" dirty="0"/>
              <a:t> </a:t>
            </a:r>
            <a:r>
              <a:rPr lang="pt-PT" i="1" dirty="0" err="1"/>
              <a:t>paths</a:t>
            </a:r>
            <a:r>
              <a:rPr lang="pt-PT" dirty="0"/>
              <a:t> no </a:t>
            </a:r>
            <a:r>
              <a:rPr lang="pt-PT" dirty="0" err="1"/>
              <a:t>Rstudio</a:t>
            </a:r>
            <a:r>
              <a:rPr lang="pt-PT" dirty="0"/>
              <a:t> </a:t>
            </a:r>
            <a:endParaRPr lang="en-GB" dirty="0"/>
          </a:p>
        </p:txBody>
      </p:sp>
      <p:sp>
        <p:nvSpPr>
          <p:cNvPr id="3" name="Content Placeholder 2">
            <a:extLst>
              <a:ext uri="{FF2B5EF4-FFF2-40B4-BE49-F238E27FC236}">
                <a16:creationId xmlns:a16="http://schemas.microsoft.com/office/drawing/2014/main" id="{C857E3AB-B808-4589-B954-4F11C52671D8}"/>
              </a:ext>
            </a:extLst>
          </p:cNvPr>
          <p:cNvSpPr>
            <a:spLocks noGrp="1"/>
          </p:cNvSpPr>
          <p:nvPr>
            <p:ph idx="1"/>
          </p:nvPr>
        </p:nvSpPr>
        <p:spPr/>
        <p:txBody>
          <a:bodyPr>
            <a:normAutofit/>
          </a:bodyPr>
          <a:lstStyle/>
          <a:p>
            <a:r>
              <a:rPr lang="en-US" dirty="0" err="1"/>
              <a:t>Todos</a:t>
            </a:r>
            <a:r>
              <a:rPr lang="en-US" dirty="0"/>
              <a:t> </a:t>
            </a:r>
            <a:r>
              <a:rPr lang="en-US" dirty="0" err="1"/>
              <a:t>os</a:t>
            </a:r>
            <a:r>
              <a:rPr lang="en-US" dirty="0"/>
              <a:t> </a:t>
            </a:r>
            <a:r>
              <a:rPr lang="en-US" i="1" dirty="0"/>
              <a:t>paths</a:t>
            </a:r>
            <a:r>
              <a:rPr lang="en-US" dirty="0"/>
              <a:t> (</a:t>
            </a:r>
            <a:r>
              <a:rPr lang="en-US" dirty="0" err="1"/>
              <a:t>caminhos</a:t>
            </a:r>
            <a:r>
              <a:rPr lang="en-US" dirty="0"/>
              <a:t>) </a:t>
            </a:r>
            <a:r>
              <a:rPr lang="en-US" dirty="0" err="1"/>
              <a:t>em</a:t>
            </a:r>
            <a:r>
              <a:rPr lang="en-US" dirty="0"/>
              <a:t> R </a:t>
            </a:r>
            <a:r>
              <a:rPr lang="en-US" dirty="0" err="1"/>
              <a:t>podem</a:t>
            </a:r>
            <a:r>
              <a:rPr lang="en-US" dirty="0"/>
              <a:t> ser </a:t>
            </a:r>
            <a:r>
              <a:rPr lang="en-US" dirty="0" err="1"/>
              <a:t>definidos</a:t>
            </a:r>
            <a:r>
              <a:rPr lang="en-US" dirty="0"/>
              <a:t> de forma </a:t>
            </a:r>
            <a:r>
              <a:rPr lang="en-US" dirty="0" err="1"/>
              <a:t>relativa</a:t>
            </a:r>
            <a:r>
              <a:rPr lang="en-US" dirty="0"/>
              <a:t> </a:t>
            </a:r>
            <a:r>
              <a:rPr lang="en-US" dirty="0" err="1"/>
              <a:t>em</a:t>
            </a:r>
            <a:r>
              <a:rPr lang="en-US" dirty="0"/>
              <a:t> </a:t>
            </a:r>
            <a:r>
              <a:rPr lang="en-US" dirty="0" err="1"/>
              <a:t>relação</a:t>
            </a:r>
            <a:r>
              <a:rPr lang="en-US" dirty="0"/>
              <a:t> </a:t>
            </a:r>
            <a:r>
              <a:rPr lang="en-US" dirty="0" err="1"/>
              <a:t>ao</a:t>
            </a:r>
            <a:r>
              <a:rPr lang="en-US" dirty="0"/>
              <a:t> </a:t>
            </a:r>
            <a:r>
              <a:rPr lang="en-US" i="1" dirty="0"/>
              <a:t>workspace</a:t>
            </a:r>
            <a:r>
              <a:rPr lang="en-US" dirty="0"/>
              <a:t> (working directory)</a:t>
            </a:r>
          </a:p>
          <a:p>
            <a:r>
              <a:rPr lang="en-US" dirty="0" err="1"/>
              <a:t>setwd</a:t>
            </a:r>
            <a:r>
              <a:rPr lang="en-US" dirty="0"/>
              <a:t>() define o </a:t>
            </a:r>
            <a:r>
              <a:rPr lang="en-US" i="1" dirty="0"/>
              <a:t>workspace</a:t>
            </a:r>
          </a:p>
          <a:p>
            <a:r>
              <a:rPr lang="en-US" dirty="0"/>
              <a:t>o </a:t>
            </a:r>
            <a:r>
              <a:rPr lang="en-US" dirty="0" err="1"/>
              <a:t>ponto</a:t>
            </a:r>
            <a:r>
              <a:rPr lang="en-US" dirty="0"/>
              <a:t> . </a:t>
            </a:r>
            <a:r>
              <a:rPr lang="en-US" dirty="0" err="1"/>
              <a:t>indica</a:t>
            </a:r>
            <a:r>
              <a:rPr lang="en-US" dirty="0"/>
              <a:t> o </a:t>
            </a:r>
            <a:r>
              <a:rPr lang="en-US" i="1" dirty="0"/>
              <a:t>workspace</a:t>
            </a:r>
          </a:p>
          <a:p>
            <a:r>
              <a:rPr lang="en-US" dirty="0"/>
              <a:t>.. </a:t>
            </a:r>
            <a:r>
              <a:rPr lang="en-US" dirty="0" err="1"/>
              <a:t>indica</a:t>
            </a:r>
            <a:r>
              <a:rPr lang="en-US" dirty="0"/>
              <a:t> ‘a pasta </a:t>
            </a:r>
            <a:r>
              <a:rPr lang="en-US" dirty="0" err="1"/>
              <a:t>acima</a:t>
            </a:r>
            <a:r>
              <a:rPr lang="en-US" dirty="0"/>
              <a:t> do </a:t>
            </a:r>
            <a:r>
              <a:rPr lang="en-US" i="1" dirty="0"/>
              <a:t>workspace</a:t>
            </a:r>
            <a:r>
              <a:rPr lang="en-US" dirty="0"/>
              <a:t>’</a:t>
            </a:r>
          </a:p>
          <a:p>
            <a:r>
              <a:rPr lang="en-US" dirty="0" err="1"/>
              <a:t>Suponha</a:t>
            </a:r>
            <a:r>
              <a:rPr lang="en-US" dirty="0"/>
              <a:t> que </a:t>
            </a:r>
            <a:r>
              <a:rPr lang="en-US" dirty="0" err="1"/>
              <a:t>damos</a:t>
            </a:r>
            <a:r>
              <a:rPr lang="en-US" dirty="0"/>
              <a:t> a </a:t>
            </a:r>
            <a:r>
              <a:rPr lang="en-US" dirty="0" err="1"/>
              <a:t>instrução</a:t>
            </a:r>
            <a:endParaRPr lang="en-US" dirty="0"/>
          </a:p>
          <a:p>
            <a:pPr lvl="1">
              <a:buFont typeface="Calibri" panose="020F0502020204030204" pitchFamily="34" charset="0"/>
              <a:buChar char="&gt;"/>
            </a:pPr>
            <a:r>
              <a:rPr lang="pt-PT" dirty="0" err="1"/>
              <a:t>setwd</a:t>
            </a:r>
            <a:r>
              <a:rPr lang="pt-PT" dirty="0"/>
              <a:t>("G:/Shared drives/Ensino/</a:t>
            </a:r>
            <a:r>
              <a:rPr lang="pt-PT" dirty="0" err="1"/>
              <a:t>InventarioFlorestal</a:t>
            </a:r>
            <a:r>
              <a:rPr lang="pt-PT" dirty="0"/>
              <a:t>/</a:t>
            </a:r>
            <a:r>
              <a:rPr lang="pt-PT" dirty="0" err="1"/>
              <a:t>MaterialDeEstudo</a:t>
            </a:r>
            <a:r>
              <a:rPr lang="pt-PT" dirty="0"/>
              <a:t>“)</a:t>
            </a:r>
          </a:p>
          <a:p>
            <a:r>
              <a:rPr lang="pt-PT" dirty="0" err="1"/>
              <a:t>setwd</a:t>
            </a:r>
            <a:r>
              <a:rPr lang="pt-PT" dirty="0"/>
              <a:t>(..) seguido de </a:t>
            </a:r>
            <a:r>
              <a:rPr lang="pt-PT" i="1" dirty="0" err="1"/>
              <a:t>getwd</a:t>
            </a:r>
            <a:r>
              <a:rPr lang="pt-PT" i="1" dirty="0"/>
              <a:t>()</a:t>
            </a:r>
            <a:r>
              <a:rPr lang="pt-PT" dirty="0"/>
              <a:t> origina</a:t>
            </a:r>
          </a:p>
          <a:p>
            <a:pPr lvl="1"/>
            <a:r>
              <a:rPr lang="pt-PT" dirty="0"/>
              <a:t>[1] "G:/Shared drives/Ensino/</a:t>
            </a:r>
            <a:r>
              <a:rPr lang="pt-PT" dirty="0" err="1"/>
              <a:t>InventarioFlorestal</a:t>
            </a:r>
            <a:r>
              <a:rPr lang="pt-PT" dirty="0"/>
              <a:t>"</a:t>
            </a:r>
          </a:p>
          <a:p>
            <a:pPr lvl="1"/>
            <a:endParaRPr lang="pt-PT" dirty="0"/>
          </a:p>
          <a:p>
            <a:pPr lvl="1">
              <a:buFont typeface="Calibri" panose="020F0502020204030204" pitchFamily="34" charset="0"/>
              <a:buChar char="&gt;"/>
            </a:pPr>
            <a:endParaRPr lang="en-GB" dirty="0"/>
          </a:p>
        </p:txBody>
      </p:sp>
    </p:spTree>
    <p:extLst>
      <p:ext uri="{BB962C8B-B14F-4D97-AF65-F5344CB8AC3E}">
        <p14:creationId xmlns:p14="http://schemas.microsoft.com/office/powerpoint/2010/main" val="259506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F13B-AE61-40EF-BF04-24754EBDF1AA}"/>
              </a:ext>
            </a:extLst>
          </p:cNvPr>
          <p:cNvSpPr>
            <a:spLocks noGrp="1"/>
          </p:cNvSpPr>
          <p:nvPr>
            <p:ph type="title"/>
          </p:nvPr>
        </p:nvSpPr>
        <p:spPr/>
        <p:txBody>
          <a:bodyPr>
            <a:normAutofit/>
          </a:bodyPr>
          <a:lstStyle/>
          <a:p>
            <a:r>
              <a:rPr lang="pt-PT" dirty="0" err="1"/>
              <a:t>Why</a:t>
            </a:r>
            <a:r>
              <a:rPr lang="pt-PT" dirty="0"/>
              <a:t> </a:t>
            </a:r>
            <a:r>
              <a:rPr lang="pt-PT" dirty="0" err="1"/>
              <a:t>relative</a:t>
            </a:r>
            <a:r>
              <a:rPr lang="pt-PT" dirty="0"/>
              <a:t> </a:t>
            </a:r>
            <a:r>
              <a:rPr lang="pt-PT" dirty="0" err="1"/>
              <a:t>paths</a:t>
            </a:r>
            <a:r>
              <a:rPr lang="pt-PT" dirty="0"/>
              <a:t> are </a:t>
            </a:r>
            <a:r>
              <a:rPr lang="pt-PT" dirty="0" err="1"/>
              <a:t>preferable</a:t>
            </a:r>
            <a:r>
              <a:rPr lang="pt-PT" dirty="0"/>
              <a:t>? </a:t>
            </a:r>
            <a:endParaRPr lang="en-GB" dirty="0"/>
          </a:p>
        </p:txBody>
      </p:sp>
      <p:sp>
        <p:nvSpPr>
          <p:cNvPr id="3" name="Content Placeholder 2">
            <a:extLst>
              <a:ext uri="{FF2B5EF4-FFF2-40B4-BE49-F238E27FC236}">
                <a16:creationId xmlns:a16="http://schemas.microsoft.com/office/drawing/2014/main" id="{C857E3AB-B808-4589-B954-4F11C52671D8}"/>
              </a:ext>
            </a:extLst>
          </p:cNvPr>
          <p:cNvSpPr>
            <a:spLocks noGrp="1"/>
          </p:cNvSpPr>
          <p:nvPr>
            <p:ph idx="1"/>
          </p:nvPr>
        </p:nvSpPr>
        <p:spPr/>
        <p:txBody>
          <a:bodyPr>
            <a:normAutofit/>
          </a:bodyPr>
          <a:lstStyle/>
          <a:p>
            <a:r>
              <a:rPr lang="en-US" dirty="0"/>
              <a:t>If we share files, other users won’t have the same directory structure, so they will need to recreate the file paths</a:t>
            </a:r>
          </a:p>
          <a:p>
            <a:r>
              <a:rPr lang="en-US" dirty="0"/>
              <a:t>If we alter our directory structure, we need to rewrite the paths</a:t>
            </a:r>
          </a:p>
          <a:p>
            <a:r>
              <a:rPr lang="en-US" dirty="0"/>
              <a:t>An absolute file path will likely be longer than a relative path, more of the backslashes will need to be edited, so there is more scope for error</a:t>
            </a:r>
          </a:p>
          <a:p>
            <a:pPr lvl="1"/>
            <a:endParaRPr lang="en-GB" dirty="0"/>
          </a:p>
        </p:txBody>
      </p:sp>
    </p:spTree>
    <p:extLst>
      <p:ext uri="{BB962C8B-B14F-4D97-AF65-F5344CB8AC3E}">
        <p14:creationId xmlns:p14="http://schemas.microsoft.com/office/powerpoint/2010/main" val="485919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6B3620-D0A2-4059-B5C3-2FF6ED965210}"/>
              </a:ext>
            </a:extLst>
          </p:cNvPr>
          <p:cNvSpPr>
            <a:spLocks noGrp="1"/>
          </p:cNvSpPr>
          <p:nvPr>
            <p:ph type="title"/>
          </p:nvPr>
        </p:nvSpPr>
        <p:spPr/>
        <p:txBody>
          <a:bodyPr/>
          <a:lstStyle/>
          <a:p>
            <a:r>
              <a:rPr lang="pt-PT" dirty="0"/>
              <a:t> R packages</a:t>
            </a:r>
            <a:endParaRPr lang="en-GB" dirty="0"/>
          </a:p>
        </p:txBody>
      </p:sp>
    </p:spTree>
    <p:extLst>
      <p:ext uri="{BB962C8B-B14F-4D97-AF65-F5344CB8AC3E}">
        <p14:creationId xmlns:p14="http://schemas.microsoft.com/office/powerpoint/2010/main" val="975316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1DE7-F19C-4DE0-8474-6230A23B10BF}"/>
              </a:ext>
            </a:extLst>
          </p:cNvPr>
          <p:cNvSpPr>
            <a:spLocks noGrp="1"/>
          </p:cNvSpPr>
          <p:nvPr>
            <p:ph type="title"/>
          </p:nvPr>
        </p:nvSpPr>
        <p:spPr/>
        <p:txBody>
          <a:bodyPr/>
          <a:lstStyle/>
          <a:p>
            <a:r>
              <a:rPr lang="pt-PT" dirty="0"/>
              <a:t>R packages</a:t>
            </a:r>
            <a:endParaRPr lang="en-GB" dirty="0"/>
          </a:p>
        </p:txBody>
      </p:sp>
      <p:sp>
        <p:nvSpPr>
          <p:cNvPr id="3" name="Content Placeholder 2">
            <a:extLst>
              <a:ext uri="{FF2B5EF4-FFF2-40B4-BE49-F238E27FC236}">
                <a16:creationId xmlns:a16="http://schemas.microsoft.com/office/drawing/2014/main" id="{59B2D69E-DC67-4374-A878-0F8999510BFF}"/>
              </a:ext>
            </a:extLst>
          </p:cNvPr>
          <p:cNvSpPr>
            <a:spLocks noGrp="1"/>
          </p:cNvSpPr>
          <p:nvPr>
            <p:ph idx="1"/>
          </p:nvPr>
        </p:nvSpPr>
        <p:spPr/>
        <p:txBody>
          <a:bodyPr>
            <a:normAutofit lnSpcReduction="10000"/>
          </a:bodyPr>
          <a:lstStyle/>
          <a:p>
            <a:r>
              <a:rPr lang="en-US" dirty="0"/>
              <a:t>As R </a:t>
            </a:r>
            <a:r>
              <a:rPr lang="en-US" i="1" dirty="0"/>
              <a:t>packages</a:t>
            </a:r>
            <a:r>
              <a:rPr lang="en-US" dirty="0"/>
              <a:t> </a:t>
            </a:r>
            <a:r>
              <a:rPr lang="en-US" dirty="0" err="1"/>
              <a:t>são</a:t>
            </a:r>
            <a:r>
              <a:rPr lang="en-US" dirty="0"/>
              <a:t> conjuntos de </a:t>
            </a:r>
            <a:r>
              <a:rPr lang="en-US" dirty="0" err="1"/>
              <a:t>funções</a:t>
            </a:r>
            <a:r>
              <a:rPr lang="en-US" dirty="0"/>
              <a:t> e de conjuntos de dados </a:t>
            </a:r>
            <a:r>
              <a:rPr lang="en-US" dirty="0" err="1"/>
              <a:t>desenvolvidos</a:t>
            </a:r>
            <a:r>
              <a:rPr lang="en-US" dirty="0"/>
              <a:t>/</a:t>
            </a:r>
            <a:r>
              <a:rPr lang="en-US" dirty="0" err="1"/>
              <a:t>criados</a:t>
            </a:r>
            <a:r>
              <a:rPr lang="en-US" dirty="0"/>
              <a:t> pela </a:t>
            </a:r>
            <a:r>
              <a:rPr lang="en-US" dirty="0" err="1"/>
              <a:t>comunidade</a:t>
            </a:r>
            <a:endParaRPr lang="en-US" dirty="0"/>
          </a:p>
          <a:p>
            <a:r>
              <a:rPr lang="en-US" dirty="0"/>
              <a:t>Uma R </a:t>
            </a:r>
            <a:r>
              <a:rPr lang="en-US" i="1" dirty="0"/>
              <a:t>package</a:t>
            </a:r>
            <a:r>
              <a:rPr lang="en-US" dirty="0"/>
              <a:t> </a:t>
            </a:r>
            <a:r>
              <a:rPr lang="en-US" dirty="0" err="1"/>
              <a:t>geralmente</a:t>
            </a:r>
            <a:r>
              <a:rPr lang="en-US" dirty="0"/>
              <a:t> </a:t>
            </a:r>
            <a:r>
              <a:rPr lang="en-US" dirty="0" err="1"/>
              <a:t>contem</a:t>
            </a:r>
            <a:r>
              <a:rPr lang="en-US" dirty="0"/>
              <a:t> um conjunto de </a:t>
            </a:r>
            <a:r>
              <a:rPr lang="en-US" dirty="0" err="1"/>
              <a:t>funções</a:t>
            </a:r>
            <a:r>
              <a:rPr lang="en-US" dirty="0"/>
              <a:t> de R </a:t>
            </a:r>
            <a:r>
              <a:rPr lang="en-US" dirty="0" err="1"/>
              <a:t>reutilizáveis</a:t>
            </a:r>
            <a:r>
              <a:rPr lang="en-US" dirty="0"/>
              <a:t>, a </a:t>
            </a:r>
            <a:r>
              <a:rPr lang="en-US" dirty="0" err="1"/>
              <a:t>documentação</a:t>
            </a:r>
            <a:r>
              <a:rPr lang="en-US" dirty="0"/>
              <a:t> que a </a:t>
            </a:r>
            <a:r>
              <a:rPr lang="en-US" dirty="0" err="1"/>
              <a:t>descreve</a:t>
            </a:r>
            <a:r>
              <a:rPr lang="en-US" dirty="0"/>
              <a:t> e dados </a:t>
            </a:r>
            <a:r>
              <a:rPr lang="en-US" dirty="0" err="1"/>
              <a:t>como</a:t>
            </a:r>
            <a:r>
              <a:rPr lang="en-US" dirty="0"/>
              <a:t> </a:t>
            </a:r>
            <a:r>
              <a:rPr lang="en-US" dirty="0" err="1"/>
              <a:t>exemplo</a:t>
            </a:r>
            <a:endParaRPr lang="en-GB" dirty="0"/>
          </a:p>
          <a:p>
            <a:r>
              <a:rPr lang="en-US" dirty="0"/>
              <a:t>As </a:t>
            </a:r>
            <a:r>
              <a:rPr lang="en-US" i="1" dirty="0"/>
              <a:t>packages</a:t>
            </a:r>
            <a:r>
              <a:rPr lang="en-US" dirty="0"/>
              <a:t> </a:t>
            </a:r>
            <a:r>
              <a:rPr lang="en-US" dirty="0" err="1"/>
              <a:t>aumentam</a:t>
            </a:r>
            <a:r>
              <a:rPr lang="en-US" dirty="0"/>
              <a:t> a </a:t>
            </a:r>
            <a:r>
              <a:rPr lang="en-US" dirty="0" err="1"/>
              <a:t>capacidade</a:t>
            </a:r>
            <a:r>
              <a:rPr lang="en-US" dirty="0"/>
              <a:t> do R por </a:t>
            </a:r>
            <a:r>
              <a:rPr lang="en-US" dirty="0" err="1"/>
              <a:t>melhorarem</a:t>
            </a:r>
            <a:r>
              <a:rPr lang="en-US" dirty="0"/>
              <a:t> as </a:t>
            </a:r>
            <a:r>
              <a:rPr lang="en-US" dirty="0" err="1"/>
              <a:t>funcionalidade</a:t>
            </a:r>
            <a:r>
              <a:rPr lang="en-US" dirty="0"/>
              <a:t> </a:t>
            </a:r>
            <a:r>
              <a:rPr lang="en-US" dirty="0" err="1"/>
              <a:t>existentes</a:t>
            </a:r>
            <a:r>
              <a:rPr lang="en-US" dirty="0"/>
              <a:t> no R base</a:t>
            </a:r>
          </a:p>
          <a:p>
            <a:r>
              <a:rPr lang="pt-PT" dirty="0"/>
              <a:t>No curso vamos usar várias </a:t>
            </a:r>
            <a:r>
              <a:rPr lang="en-GB" dirty="0"/>
              <a:t>R </a:t>
            </a:r>
            <a:r>
              <a:rPr lang="en-GB" i="1" dirty="0"/>
              <a:t>packages</a:t>
            </a:r>
            <a:r>
              <a:rPr lang="en-GB" dirty="0"/>
              <a:t> </a:t>
            </a:r>
          </a:p>
          <a:p>
            <a:pPr marL="0" indent="0" algn="r">
              <a:buNone/>
            </a:pPr>
            <a:r>
              <a:rPr lang="pt-PT" dirty="0"/>
              <a:t>L</a:t>
            </a:r>
            <a:r>
              <a:rPr lang="en-GB" dirty="0"/>
              <a:t>INK </a:t>
            </a:r>
            <a:r>
              <a:rPr lang="en-GB" dirty="0" err="1"/>
              <a:t>interessante</a:t>
            </a:r>
            <a:r>
              <a:rPr lang="en-GB" dirty="0"/>
              <a:t>: </a:t>
            </a:r>
            <a:r>
              <a:rPr lang="en-GB" dirty="0">
                <a:hlinkClick r:id="rId2"/>
              </a:rPr>
              <a:t>https://r-pkgs.org/</a:t>
            </a:r>
            <a:r>
              <a:rPr lang="en-GB" dirty="0"/>
              <a:t> </a:t>
            </a:r>
            <a:endParaRPr lang="en-US" dirty="0"/>
          </a:p>
          <a:p>
            <a:endParaRPr lang="en-GB" dirty="0"/>
          </a:p>
        </p:txBody>
      </p:sp>
    </p:spTree>
    <p:extLst>
      <p:ext uri="{BB962C8B-B14F-4D97-AF65-F5344CB8AC3E}">
        <p14:creationId xmlns:p14="http://schemas.microsoft.com/office/powerpoint/2010/main" val="4253985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1DE7-F19C-4DE0-8474-6230A23B10BF}"/>
              </a:ext>
            </a:extLst>
          </p:cNvPr>
          <p:cNvSpPr>
            <a:spLocks noGrp="1"/>
          </p:cNvSpPr>
          <p:nvPr>
            <p:ph type="title"/>
          </p:nvPr>
        </p:nvSpPr>
        <p:spPr/>
        <p:txBody>
          <a:bodyPr/>
          <a:lstStyle/>
          <a:p>
            <a:r>
              <a:rPr lang="pt-PT" dirty="0"/>
              <a:t>Utilizando R </a:t>
            </a:r>
            <a:r>
              <a:rPr lang="pt-PT" i="1" dirty="0"/>
              <a:t>packages</a:t>
            </a:r>
            <a:endParaRPr lang="en-GB" i="1" dirty="0"/>
          </a:p>
        </p:txBody>
      </p:sp>
      <p:sp>
        <p:nvSpPr>
          <p:cNvPr id="3" name="Content Placeholder 2">
            <a:extLst>
              <a:ext uri="{FF2B5EF4-FFF2-40B4-BE49-F238E27FC236}">
                <a16:creationId xmlns:a16="http://schemas.microsoft.com/office/drawing/2014/main" id="{59B2D69E-DC67-4374-A878-0F8999510BFF}"/>
              </a:ext>
            </a:extLst>
          </p:cNvPr>
          <p:cNvSpPr>
            <a:spLocks noGrp="1"/>
          </p:cNvSpPr>
          <p:nvPr>
            <p:ph idx="1"/>
          </p:nvPr>
        </p:nvSpPr>
        <p:spPr/>
        <p:txBody>
          <a:bodyPr>
            <a:normAutofit fontScale="92500" lnSpcReduction="10000"/>
          </a:bodyPr>
          <a:lstStyle/>
          <a:p>
            <a:r>
              <a:rPr lang="pt-PT" dirty="0"/>
              <a:t>Como é que podemos trabalhar com uma R </a:t>
            </a:r>
            <a:r>
              <a:rPr lang="pt-PT" i="1" dirty="0"/>
              <a:t>package</a:t>
            </a:r>
            <a:r>
              <a:rPr lang="pt-PT" dirty="0"/>
              <a:t>?</a:t>
            </a:r>
            <a:endParaRPr lang="en-GB" dirty="0"/>
          </a:p>
          <a:p>
            <a:pPr lvl="1"/>
            <a:r>
              <a:rPr lang="en-GB" dirty="0" err="1"/>
              <a:t>Primeiro</a:t>
            </a:r>
            <a:r>
              <a:rPr lang="en-GB" dirty="0"/>
              <a:t> </a:t>
            </a:r>
            <a:r>
              <a:rPr lang="en-GB" dirty="0" err="1"/>
              <a:t>temos</a:t>
            </a:r>
            <a:r>
              <a:rPr lang="en-GB" dirty="0"/>
              <a:t> que a </a:t>
            </a:r>
            <a:r>
              <a:rPr lang="en-GB" dirty="0" err="1"/>
              <a:t>instalar</a:t>
            </a:r>
            <a:r>
              <a:rPr lang="en-GB" dirty="0"/>
              <a:t> com o </a:t>
            </a:r>
            <a:r>
              <a:rPr lang="en-GB" dirty="0" err="1"/>
              <a:t>comando</a:t>
            </a:r>
            <a:r>
              <a:rPr lang="en-GB" dirty="0"/>
              <a:t> </a:t>
            </a:r>
            <a:r>
              <a:rPr lang="en-GB" i="1" dirty="0" err="1"/>
              <a:t>install.packages</a:t>
            </a:r>
            <a:r>
              <a:rPr lang="en-GB" i="1" dirty="0"/>
              <a:t>("x")</a:t>
            </a:r>
            <a:r>
              <a:rPr lang="en-GB" dirty="0"/>
              <a:t> </a:t>
            </a:r>
            <a:r>
              <a:rPr lang="en-GB" dirty="0" err="1"/>
              <a:t>ou</a:t>
            </a:r>
            <a:r>
              <a:rPr lang="en-GB" dirty="0"/>
              <a:t> </a:t>
            </a:r>
            <a:r>
              <a:rPr lang="en-GB" dirty="0" err="1"/>
              <a:t>através</a:t>
            </a:r>
            <a:r>
              <a:rPr lang="en-GB" dirty="0"/>
              <a:t> do RStudio</a:t>
            </a:r>
          </a:p>
          <a:p>
            <a:pPr lvl="1"/>
            <a:r>
              <a:rPr lang="en-GB" dirty="0"/>
              <a:t>Para </a:t>
            </a:r>
            <a:r>
              <a:rPr lang="en-GB" dirty="0" err="1"/>
              <a:t>utilizar</a:t>
            </a:r>
            <a:r>
              <a:rPr lang="en-GB" dirty="0"/>
              <a:t> </a:t>
            </a:r>
            <a:r>
              <a:rPr lang="en-GB" dirty="0" err="1"/>
              <a:t>uma</a:t>
            </a:r>
            <a:r>
              <a:rPr lang="en-GB" dirty="0"/>
              <a:t> </a:t>
            </a:r>
            <a:r>
              <a:rPr lang="en-GB" i="1" dirty="0"/>
              <a:t>package</a:t>
            </a:r>
            <a:r>
              <a:rPr lang="en-GB" dirty="0"/>
              <a:t> </a:t>
            </a:r>
            <a:r>
              <a:rPr lang="en-GB" dirty="0" err="1"/>
              <a:t>num</a:t>
            </a:r>
            <a:r>
              <a:rPr lang="en-GB" dirty="0"/>
              <a:t> R script </a:t>
            </a:r>
            <a:r>
              <a:rPr lang="en-GB" dirty="0" err="1"/>
              <a:t>usamos</a:t>
            </a:r>
            <a:r>
              <a:rPr lang="en-GB" dirty="0"/>
              <a:t> o commando </a:t>
            </a:r>
            <a:r>
              <a:rPr lang="en-GB" i="1" dirty="0"/>
              <a:t>library("x")</a:t>
            </a:r>
          </a:p>
          <a:p>
            <a:pPr lvl="1"/>
            <a:r>
              <a:rPr lang="pt-PT" dirty="0"/>
              <a:t>Uma </a:t>
            </a:r>
            <a:r>
              <a:rPr lang="pt-PT" i="1" dirty="0"/>
              <a:t>package</a:t>
            </a:r>
            <a:r>
              <a:rPr lang="pt-PT" dirty="0"/>
              <a:t> apenas necessita de ser instalada uma vez, mas para a utilizar temos que a</a:t>
            </a:r>
            <a:r>
              <a:rPr lang="en-GB" dirty="0"/>
              <a:t> “</a:t>
            </a:r>
            <a:r>
              <a:rPr lang="en-GB" dirty="0" err="1"/>
              <a:t>carregar</a:t>
            </a:r>
            <a:r>
              <a:rPr lang="en-GB" dirty="0"/>
              <a:t>” com o </a:t>
            </a:r>
            <a:r>
              <a:rPr lang="en-GB" dirty="0" err="1"/>
              <a:t>comando</a:t>
            </a:r>
            <a:r>
              <a:rPr lang="en-GB" dirty="0"/>
              <a:t> </a:t>
            </a:r>
            <a:r>
              <a:rPr lang="en-GB" i="1" dirty="0"/>
              <a:t>library(“x”)</a:t>
            </a:r>
            <a:r>
              <a:rPr lang="en-GB" dirty="0"/>
              <a:t> </a:t>
            </a:r>
            <a:r>
              <a:rPr lang="en-GB" dirty="0" err="1"/>
              <a:t>em</a:t>
            </a:r>
            <a:r>
              <a:rPr lang="en-GB" dirty="0"/>
              <a:t> </a:t>
            </a:r>
            <a:r>
              <a:rPr lang="en-GB" dirty="0" err="1"/>
              <a:t>cada</a:t>
            </a:r>
            <a:r>
              <a:rPr lang="en-GB" dirty="0"/>
              <a:t> </a:t>
            </a:r>
            <a:r>
              <a:rPr lang="en-GB" dirty="0" err="1"/>
              <a:t>utilização</a:t>
            </a:r>
            <a:endParaRPr lang="en-GB" dirty="0"/>
          </a:p>
          <a:p>
            <a:pPr lvl="1"/>
            <a:r>
              <a:rPr lang="en-GB" dirty="0" err="1"/>
              <a:t>Pode</a:t>
            </a:r>
            <a:r>
              <a:rPr lang="en-GB" dirty="0"/>
              <a:t> </a:t>
            </a:r>
            <a:r>
              <a:rPr lang="en-GB" dirty="0" err="1"/>
              <a:t>obter</a:t>
            </a:r>
            <a:r>
              <a:rPr lang="en-GB" dirty="0"/>
              <a:t> </a:t>
            </a:r>
            <a:r>
              <a:rPr lang="en-GB" dirty="0" err="1"/>
              <a:t>ajuda</a:t>
            </a:r>
            <a:r>
              <a:rPr lang="en-GB" dirty="0"/>
              <a:t> com package?, com help(package = "x") </a:t>
            </a:r>
            <a:r>
              <a:rPr lang="en-GB" dirty="0" err="1"/>
              <a:t>ou</a:t>
            </a:r>
            <a:r>
              <a:rPr lang="en-GB" dirty="0"/>
              <a:t> </a:t>
            </a:r>
            <a:r>
              <a:rPr lang="en-GB" dirty="0" err="1"/>
              <a:t>ainda</a:t>
            </a:r>
            <a:r>
              <a:rPr lang="en-GB" dirty="0"/>
              <a:t> </a:t>
            </a:r>
            <a:r>
              <a:rPr lang="en-GB" dirty="0" err="1"/>
              <a:t>na</a:t>
            </a:r>
            <a:r>
              <a:rPr lang="en-GB" dirty="0"/>
              <a:t> </a:t>
            </a:r>
            <a:r>
              <a:rPr lang="en-GB" dirty="0" err="1"/>
              <a:t>janela</a:t>
            </a:r>
            <a:r>
              <a:rPr lang="en-GB" dirty="0"/>
              <a:t> de help do RStudio</a:t>
            </a:r>
          </a:p>
          <a:p>
            <a:pPr lvl="1"/>
            <a:endParaRPr lang="pt-PT" dirty="0"/>
          </a:p>
          <a:p>
            <a:pPr lvl="1"/>
            <a:r>
              <a:rPr lang="pt-PT" dirty="0"/>
              <a:t>É útil criar um</a:t>
            </a:r>
            <a:r>
              <a:rPr lang="en-GB" dirty="0"/>
              <a:t> script </a:t>
            </a:r>
            <a:r>
              <a:rPr lang="en-GB" i="1" dirty="0"/>
              <a:t>“</a:t>
            </a:r>
            <a:r>
              <a:rPr lang="en-GB" i="1" dirty="0" err="1"/>
              <a:t>InstallPackages.R</a:t>
            </a:r>
            <a:r>
              <a:rPr lang="en-GB" i="1" dirty="0"/>
              <a:t>”</a:t>
            </a:r>
            <a:r>
              <a:rPr lang="en-GB" dirty="0"/>
              <a:t> com </a:t>
            </a:r>
            <a:r>
              <a:rPr lang="en-GB" dirty="0" err="1"/>
              <a:t>alista</a:t>
            </a:r>
            <a:r>
              <a:rPr lang="en-GB" dirty="0"/>
              <a:t> de </a:t>
            </a:r>
            <a:r>
              <a:rPr lang="en-GB" dirty="0" err="1"/>
              <a:t>todas</a:t>
            </a:r>
            <a:r>
              <a:rPr lang="en-GB" dirty="0"/>
              <a:t> as </a:t>
            </a:r>
            <a:r>
              <a:rPr lang="en-GB" i="1" dirty="0"/>
              <a:t>packages</a:t>
            </a:r>
            <a:r>
              <a:rPr lang="en-GB" dirty="0"/>
              <a:t> que </a:t>
            </a:r>
            <a:r>
              <a:rPr lang="en-GB" dirty="0" err="1"/>
              <a:t>já</a:t>
            </a:r>
            <a:r>
              <a:rPr lang="en-GB" dirty="0"/>
              <a:t> </a:t>
            </a:r>
            <a:r>
              <a:rPr lang="en-GB" dirty="0" err="1"/>
              <a:t>instalou</a:t>
            </a:r>
            <a:r>
              <a:rPr lang="en-GB" dirty="0"/>
              <a:t> (</a:t>
            </a:r>
            <a:r>
              <a:rPr lang="en-GB" dirty="0" err="1"/>
              <a:t>mais</a:t>
            </a:r>
            <a:r>
              <a:rPr lang="en-GB" dirty="0"/>
              <a:t> </a:t>
            </a:r>
            <a:r>
              <a:rPr lang="en-GB" dirty="0" err="1"/>
              <a:t>tarde</a:t>
            </a:r>
            <a:r>
              <a:rPr lang="en-GB" dirty="0"/>
              <a:t> se </a:t>
            </a:r>
            <a:r>
              <a:rPr lang="en-GB" dirty="0" err="1"/>
              <a:t>precisar</a:t>
            </a:r>
            <a:r>
              <a:rPr lang="en-GB" dirty="0"/>
              <a:t> de </a:t>
            </a:r>
            <a:r>
              <a:rPr lang="en-GB" dirty="0" err="1"/>
              <a:t>reinstalar</a:t>
            </a:r>
            <a:r>
              <a:rPr lang="en-GB" dirty="0"/>
              <a:t> o R, </a:t>
            </a:r>
            <a:r>
              <a:rPr lang="en-GB" dirty="0" err="1"/>
              <a:t>basta</a:t>
            </a:r>
            <a:r>
              <a:rPr lang="en-GB" dirty="0"/>
              <a:t> corer </a:t>
            </a:r>
            <a:r>
              <a:rPr lang="en-GB" dirty="0" err="1"/>
              <a:t>esse</a:t>
            </a:r>
            <a:r>
              <a:rPr lang="en-GB" dirty="0"/>
              <a:t> script e </a:t>
            </a:r>
            <a:r>
              <a:rPr lang="en-GB" dirty="0" err="1"/>
              <a:t>repõe</a:t>
            </a:r>
            <a:r>
              <a:rPr lang="en-GB" dirty="0"/>
              <a:t> </a:t>
            </a:r>
            <a:r>
              <a:rPr lang="en-GB" dirty="0" err="1"/>
              <a:t>todas</a:t>
            </a:r>
            <a:r>
              <a:rPr lang="en-GB" dirty="0"/>
              <a:t> as </a:t>
            </a:r>
            <a:r>
              <a:rPr lang="en-GB" i="1" dirty="0"/>
              <a:t>packages</a:t>
            </a:r>
            <a:r>
              <a:rPr lang="en-GB" dirty="0"/>
              <a:t> que </a:t>
            </a:r>
            <a:r>
              <a:rPr lang="en-GB" dirty="0" err="1"/>
              <a:t>tinha</a:t>
            </a:r>
            <a:r>
              <a:rPr lang="en-GB" dirty="0"/>
              <a:t> </a:t>
            </a:r>
            <a:r>
              <a:rPr lang="en-GB" dirty="0" err="1"/>
              <a:t>instaladas</a:t>
            </a:r>
            <a:r>
              <a:rPr lang="en-GB" dirty="0"/>
              <a:t>…)</a:t>
            </a:r>
          </a:p>
          <a:p>
            <a:endParaRPr lang="en-GB" dirty="0"/>
          </a:p>
        </p:txBody>
      </p:sp>
    </p:spTree>
    <p:extLst>
      <p:ext uri="{BB962C8B-B14F-4D97-AF65-F5344CB8AC3E}">
        <p14:creationId xmlns:p14="http://schemas.microsoft.com/office/powerpoint/2010/main" val="1085044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D11E3-385F-4911-B87A-A51C8355C24D}"/>
              </a:ext>
            </a:extLst>
          </p:cNvPr>
          <p:cNvSpPr>
            <a:spLocks noGrp="1"/>
          </p:cNvSpPr>
          <p:nvPr>
            <p:ph type="title"/>
          </p:nvPr>
        </p:nvSpPr>
        <p:spPr/>
        <p:txBody>
          <a:bodyPr/>
          <a:lstStyle/>
          <a:p>
            <a:r>
              <a:rPr lang="en-GB" dirty="0" err="1"/>
              <a:t>Instalar</a:t>
            </a:r>
            <a:r>
              <a:rPr lang="en-GB" dirty="0"/>
              <a:t> o R e o RStudio</a:t>
            </a:r>
          </a:p>
        </p:txBody>
      </p:sp>
    </p:spTree>
    <p:extLst>
      <p:ext uri="{BB962C8B-B14F-4D97-AF65-F5344CB8AC3E}">
        <p14:creationId xmlns:p14="http://schemas.microsoft.com/office/powerpoint/2010/main" val="459594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C27E0-F273-48CA-B14C-CB95D6FF10EB}"/>
              </a:ext>
            </a:extLst>
          </p:cNvPr>
          <p:cNvSpPr>
            <a:spLocks noGrp="1"/>
          </p:cNvSpPr>
          <p:nvPr>
            <p:ph type="title"/>
          </p:nvPr>
        </p:nvSpPr>
        <p:spPr/>
        <p:txBody>
          <a:bodyPr/>
          <a:lstStyle/>
          <a:p>
            <a:r>
              <a:rPr lang="pt-PT" dirty="0"/>
              <a:t> Estruturas de dados em R</a:t>
            </a:r>
            <a:endParaRPr lang="en-GB" dirty="0"/>
          </a:p>
        </p:txBody>
      </p:sp>
    </p:spTree>
    <p:extLst>
      <p:ext uri="{BB962C8B-B14F-4D97-AF65-F5344CB8AC3E}">
        <p14:creationId xmlns:p14="http://schemas.microsoft.com/office/powerpoint/2010/main" val="3047538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1E38CB-3F45-42E1-99B8-A4CD22983A48}"/>
              </a:ext>
            </a:extLst>
          </p:cNvPr>
          <p:cNvSpPr>
            <a:spLocks noGrp="1"/>
          </p:cNvSpPr>
          <p:nvPr>
            <p:ph type="title"/>
          </p:nvPr>
        </p:nvSpPr>
        <p:spPr/>
        <p:txBody>
          <a:bodyPr/>
          <a:lstStyle/>
          <a:p>
            <a:r>
              <a:rPr lang="pt-PT" dirty="0"/>
              <a:t> Estruturas de dados em R</a:t>
            </a:r>
            <a:endParaRPr lang="en-GB" dirty="0"/>
          </a:p>
        </p:txBody>
      </p:sp>
      <p:sp>
        <p:nvSpPr>
          <p:cNvPr id="6" name="Content Placeholder 5">
            <a:extLst>
              <a:ext uri="{FF2B5EF4-FFF2-40B4-BE49-F238E27FC236}">
                <a16:creationId xmlns:a16="http://schemas.microsoft.com/office/drawing/2014/main" id="{108C91AC-8CC4-4FCA-9C37-E845EDC2807A}"/>
              </a:ext>
            </a:extLst>
          </p:cNvPr>
          <p:cNvSpPr>
            <a:spLocks noGrp="1"/>
          </p:cNvSpPr>
          <p:nvPr>
            <p:ph idx="1"/>
          </p:nvPr>
        </p:nvSpPr>
        <p:spPr>
          <a:xfrm>
            <a:off x="435006" y="1367161"/>
            <a:ext cx="11325624" cy="4972712"/>
          </a:xfrm>
        </p:spPr>
        <p:txBody>
          <a:bodyPr>
            <a:normAutofit/>
          </a:bodyPr>
          <a:lstStyle/>
          <a:p>
            <a:r>
              <a:rPr lang="en-GB" dirty="0"/>
              <a:t>É </a:t>
            </a:r>
            <a:r>
              <a:rPr lang="en-GB" dirty="0" err="1"/>
              <a:t>importante</a:t>
            </a:r>
            <a:r>
              <a:rPr lang="en-GB" dirty="0"/>
              <a:t> </a:t>
            </a:r>
            <a:r>
              <a:rPr lang="en-GB" dirty="0" err="1"/>
              <a:t>ter</a:t>
            </a:r>
            <a:r>
              <a:rPr lang="en-GB" dirty="0"/>
              <a:t> </a:t>
            </a:r>
            <a:r>
              <a:rPr lang="en-GB" dirty="0" err="1"/>
              <a:t>uma</a:t>
            </a:r>
            <a:r>
              <a:rPr lang="en-GB" dirty="0"/>
              <a:t> </a:t>
            </a:r>
            <a:r>
              <a:rPr lang="en-GB" dirty="0" err="1"/>
              <a:t>ideia</a:t>
            </a:r>
            <a:r>
              <a:rPr lang="en-GB" dirty="0"/>
              <a:t> das </a:t>
            </a:r>
            <a:r>
              <a:rPr lang="en-GB" dirty="0" err="1"/>
              <a:t>estruturas</a:t>
            </a:r>
            <a:r>
              <a:rPr lang="en-GB" dirty="0"/>
              <a:t> de dados que </a:t>
            </a:r>
            <a:r>
              <a:rPr lang="en-GB" dirty="0" err="1"/>
              <a:t>existem</a:t>
            </a:r>
            <a:r>
              <a:rPr lang="en-GB" dirty="0"/>
              <a:t> no R:</a:t>
            </a:r>
          </a:p>
          <a:p>
            <a:pPr lvl="1">
              <a:lnSpc>
                <a:spcPct val="100000"/>
              </a:lnSpc>
            </a:pPr>
            <a:r>
              <a:rPr lang="en-GB" dirty="0" err="1"/>
              <a:t>vectores</a:t>
            </a:r>
            <a:endParaRPr lang="en-GB" dirty="0"/>
          </a:p>
          <a:p>
            <a:pPr lvl="1">
              <a:lnSpc>
                <a:spcPct val="100000"/>
              </a:lnSpc>
            </a:pPr>
            <a:r>
              <a:rPr lang="en-GB" dirty="0" err="1"/>
              <a:t>listas</a:t>
            </a:r>
            <a:endParaRPr lang="en-GB" dirty="0"/>
          </a:p>
          <a:p>
            <a:pPr lvl="1">
              <a:lnSpc>
                <a:spcPct val="100000"/>
              </a:lnSpc>
            </a:pPr>
            <a:r>
              <a:rPr lang="en-GB" dirty="0" err="1"/>
              <a:t>matrizes</a:t>
            </a:r>
            <a:endParaRPr lang="en-GB" dirty="0"/>
          </a:p>
          <a:p>
            <a:pPr lvl="1">
              <a:lnSpc>
                <a:spcPct val="100000"/>
              </a:lnSpc>
            </a:pPr>
            <a:r>
              <a:rPr lang="en-GB" b="1" dirty="0">
                <a:solidFill>
                  <a:srgbClr val="008000"/>
                </a:solidFill>
              </a:rPr>
              <a:t>data frame</a:t>
            </a:r>
            <a:r>
              <a:rPr lang="en-GB" dirty="0"/>
              <a:t> (e </a:t>
            </a:r>
            <a:r>
              <a:rPr lang="en-GB" dirty="0" err="1"/>
              <a:t>tibble</a:t>
            </a:r>
            <a:r>
              <a:rPr lang="en-GB" dirty="0"/>
              <a:t>)</a:t>
            </a:r>
            <a:r>
              <a:rPr lang="en-GB" b="1" dirty="0">
                <a:solidFill>
                  <a:srgbClr val="008000"/>
                </a:solidFill>
              </a:rPr>
              <a:t> </a:t>
            </a:r>
          </a:p>
          <a:p>
            <a:pPr lvl="1">
              <a:lnSpc>
                <a:spcPct val="100000"/>
              </a:lnSpc>
            </a:pPr>
            <a:r>
              <a:rPr lang="en-GB" dirty="0" err="1"/>
              <a:t>factores</a:t>
            </a:r>
            <a:endParaRPr lang="en-GB" dirty="0"/>
          </a:p>
          <a:p>
            <a:pPr lvl="1"/>
            <a:endParaRPr lang="en-GB" dirty="0"/>
          </a:p>
          <a:p>
            <a:pPr marL="457200" lvl="1" indent="0">
              <a:buNone/>
            </a:pPr>
            <a:r>
              <a:rPr lang="en-GB" dirty="0"/>
              <a:t>Para </a:t>
            </a:r>
            <a:r>
              <a:rPr lang="en-GB" dirty="0" err="1"/>
              <a:t>tal</a:t>
            </a:r>
            <a:r>
              <a:rPr lang="en-GB" dirty="0"/>
              <a:t>, </a:t>
            </a:r>
            <a:r>
              <a:rPr lang="en-GB" dirty="0" err="1"/>
              <a:t>pode</a:t>
            </a:r>
            <a:r>
              <a:rPr lang="en-GB" dirty="0"/>
              <a:t> explorer </a:t>
            </a:r>
            <a:r>
              <a:rPr lang="en-GB" dirty="0" err="1"/>
              <a:t>vários</a:t>
            </a:r>
            <a:r>
              <a:rPr lang="en-GB" dirty="0"/>
              <a:t> web sites, por </a:t>
            </a:r>
            <a:r>
              <a:rPr lang="en-GB" dirty="0" err="1"/>
              <a:t>exemplo</a:t>
            </a:r>
            <a:r>
              <a:rPr lang="en-GB" dirty="0"/>
              <a:t>:</a:t>
            </a:r>
          </a:p>
          <a:p>
            <a:pPr marL="457200" lvl="1" indent="0">
              <a:buNone/>
            </a:pPr>
            <a:r>
              <a:rPr lang="en-GB" sz="2000" dirty="0"/>
              <a:t>https://swcarpentry.github.io/r-novice-inflammation/13-supp-data-structures/</a:t>
            </a:r>
          </a:p>
        </p:txBody>
      </p:sp>
    </p:spTree>
    <p:extLst>
      <p:ext uri="{BB962C8B-B14F-4D97-AF65-F5344CB8AC3E}">
        <p14:creationId xmlns:p14="http://schemas.microsoft.com/office/powerpoint/2010/main" val="685924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CFF9-100E-46C1-A1AE-A4400B0BC358}"/>
              </a:ext>
            </a:extLst>
          </p:cNvPr>
          <p:cNvSpPr>
            <a:spLocks noGrp="1"/>
          </p:cNvSpPr>
          <p:nvPr>
            <p:ph type="title"/>
          </p:nvPr>
        </p:nvSpPr>
        <p:spPr/>
        <p:txBody>
          <a:bodyPr/>
          <a:lstStyle/>
          <a:p>
            <a:r>
              <a:rPr lang="pt-PT" dirty="0"/>
              <a:t>Símbolos especiais</a:t>
            </a:r>
            <a:endParaRPr lang="en-GB" dirty="0"/>
          </a:p>
        </p:txBody>
      </p:sp>
      <p:sp>
        <p:nvSpPr>
          <p:cNvPr id="3" name="Content Placeholder 2">
            <a:extLst>
              <a:ext uri="{FF2B5EF4-FFF2-40B4-BE49-F238E27FC236}">
                <a16:creationId xmlns:a16="http://schemas.microsoft.com/office/drawing/2014/main" id="{D2CA8762-AA0F-4F44-B720-D2D88758AFF1}"/>
              </a:ext>
            </a:extLst>
          </p:cNvPr>
          <p:cNvSpPr>
            <a:spLocks noGrp="1"/>
          </p:cNvSpPr>
          <p:nvPr>
            <p:ph idx="1"/>
          </p:nvPr>
        </p:nvSpPr>
        <p:spPr/>
        <p:txBody>
          <a:bodyPr>
            <a:normAutofit/>
          </a:bodyPr>
          <a:lstStyle/>
          <a:p>
            <a:r>
              <a:rPr lang="pt-PT" dirty="0"/>
              <a:t>Os objetos R podem conter símbolos especiais:</a:t>
            </a:r>
          </a:p>
          <a:p>
            <a:pPr lvl="1"/>
            <a:r>
              <a:rPr lang="pt-PT" dirty="0"/>
              <a:t>NA (</a:t>
            </a:r>
            <a:r>
              <a:rPr lang="pt-PT" dirty="0" err="1"/>
              <a:t>missing</a:t>
            </a:r>
            <a:r>
              <a:rPr lang="pt-PT" dirty="0"/>
              <a:t> </a:t>
            </a:r>
            <a:r>
              <a:rPr lang="pt-PT" dirty="0" err="1"/>
              <a:t>value</a:t>
            </a:r>
            <a:r>
              <a:rPr lang="pt-PT" dirty="0"/>
              <a:t>)</a:t>
            </a:r>
          </a:p>
          <a:p>
            <a:pPr lvl="1"/>
            <a:r>
              <a:rPr lang="pt-PT" dirty="0" err="1"/>
              <a:t>NaN</a:t>
            </a:r>
            <a:r>
              <a:rPr lang="pt-PT" dirty="0"/>
              <a:t> (</a:t>
            </a:r>
            <a:r>
              <a:rPr lang="pt-PT" dirty="0" err="1"/>
              <a:t>Not</a:t>
            </a:r>
            <a:r>
              <a:rPr lang="pt-PT" dirty="0"/>
              <a:t> a </a:t>
            </a:r>
            <a:r>
              <a:rPr lang="pt-PT" dirty="0" err="1"/>
              <a:t>Number</a:t>
            </a:r>
            <a:r>
              <a:rPr lang="pt-PT" dirty="0"/>
              <a:t>)</a:t>
            </a:r>
          </a:p>
          <a:p>
            <a:pPr lvl="1"/>
            <a:r>
              <a:rPr lang="pt-PT" dirty="0"/>
              <a:t>NULL (</a:t>
            </a:r>
            <a:r>
              <a:rPr lang="pt-PT" dirty="0" err="1"/>
              <a:t>undefined</a:t>
            </a:r>
            <a:r>
              <a:rPr lang="pt-PT" dirty="0"/>
              <a:t> </a:t>
            </a:r>
            <a:r>
              <a:rPr lang="pt-PT" dirty="0" err="1"/>
              <a:t>value</a:t>
            </a:r>
            <a:r>
              <a:rPr lang="pt-PT" dirty="0"/>
              <a:t>)</a:t>
            </a:r>
          </a:p>
          <a:p>
            <a:pPr lvl="1"/>
            <a:r>
              <a:rPr lang="pt-PT" dirty="0" err="1"/>
              <a:t>Inf</a:t>
            </a:r>
            <a:r>
              <a:rPr lang="pt-PT" dirty="0"/>
              <a:t> </a:t>
            </a:r>
            <a:r>
              <a:rPr lang="pt-PT" dirty="0" err="1"/>
              <a:t>and</a:t>
            </a:r>
            <a:r>
              <a:rPr lang="pt-PT" dirty="0"/>
              <a:t> –</a:t>
            </a:r>
            <a:r>
              <a:rPr lang="pt-PT" dirty="0" err="1"/>
              <a:t>Inf</a:t>
            </a:r>
            <a:r>
              <a:rPr lang="pt-PT" dirty="0"/>
              <a:t> (infinito)</a:t>
            </a:r>
          </a:p>
          <a:p>
            <a:pPr lvl="1"/>
            <a:endParaRPr lang="pt-PT" dirty="0"/>
          </a:p>
          <a:p>
            <a:endParaRPr lang="en-GB" dirty="0"/>
          </a:p>
        </p:txBody>
      </p:sp>
    </p:spTree>
    <p:extLst>
      <p:ext uri="{BB962C8B-B14F-4D97-AF65-F5344CB8AC3E}">
        <p14:creationId xmlns:p14="http://schemas.microsoft.com/office/powerpoint/2010/main" val="3916537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C27E0-F273-48CA-B14C-CB95D6FF10EB}"/>
              </a:ext>
            </a:extLst>
          </p:cNvPr>
          <p:cNvSpPr>
            <a:spLocks noGrp="1"/>
          </p:cNvSpPr>
          <p:nvPr>
            <p:ph type="title"/>
          </p:nvPr>
        </p:nvSpPr>
        <p:spPr/>
        <p:txBody>
          <a:bodyPr/>
          <a:lstStyle/>
          <a:p>
            <a:r>
              <a:rPr lang="pt-PT" dirty="0"/>
              <a:t> Importar, exportar e guardar ficheiros</a:t>
            </a:r>
            <a:endParaRPr lang="en-GB" dirty="0"/>
          </a:p>
        </p:txBody>
      </p:sp>
    </p:spTree>
    <p:extLst>
      <p:ext uri="{BB962C8B-B14F-4D97-AF65-F5344CB8AC3E}">
        <p14:creationId xmlns:p14="http://schemas.microsoft.com/office/powerpoint/2010/main" val="1191969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DAB5-C645-432E-8017-2C6768C3AC5C}"/>
              </a:ext>
            </a:extLst>
          </p:cNvPr>
          <p:cNvSpPr>
            <a:spLocks noGrp="1"/>
          </p:cNvSpPr>
          <p:nvPr>
            <p:ph type="title"/>
          </p:nvPr>
        </p:nvSpPr>
        <p:spPr/>
        <p:txBody>
          <a:bodyPr/>
          <a:lstStyle/>
          <a:p>
            <a:r>
              <a:rPr lang="pt-PT" dirty="0"/>
              <a:t> Reading EXCEL data files </a:t>
            </a:r>
            <a:r>
              <a:rPr lang="pt-PT" dirty="0" err="1"/>
              <a:t>with</a:t>
            </a:r>
            <a:r>
              <a:rPr lang="pt-PT" dirty="0"/>
              <a:t> R</a:t>
            </a:r>
            <a:endParaRPr lang="en-GB" dirty="0"/>
          </a:p>
        </p:txBody>
      </p:sp>
      <p:sp>
        <p:nvSpPr>
          <p:cNvPr id="3" name="Content Placeholder 2">
            <a:extLst>
              <a:ext uri="{FF2B5EF4-FFF2-40B4-BE49-F238E27FC236}">
                <a16:creationId xmlns:a16="http://schemas.microsoft.com/office/drawing/2014/main" id="{383DF24D-44D1-4525-8C20-08FA8045E284}"/>
              </a:ext>
            </a:extLst>
          </p:cNvPr>
          <p:cNvSpPr>
            <a:spLocks noGrp="1"/>
          </p:cNvSpPr>
          <p:nvPr>
            <p:ph idx="1"/>
          </p:nvPr>
        </p:nvSpPr>
        <p:spPr/>
        <p:txBody>
          <a:bodyPr>
            <a:normAutofit/>
          </a:bodyPr>
          <a:lstStyle/>
          <a:p>
            <a:r>
              <a:rPr lang="en-GB" dirty="0"/>
              <a:t>To read an entire data frame (set of vectors with the same length) directly, the external file will normally have a special format:</a:t>
            </a:r>
          </a:p>
          <a:p>
            <a:pPr lvl="1"/>
            <a:r>
              <a:rPr lang="en-GB" dirty="0"/>
              <a:t>The first line of the file should have a name for each variable in the data frame</a:t>
            </a:r>
          </a:p>
          <a:p>
            <a:pPr lvl="1"/>
            <a:r>
              <a:rPr lang="en-GB" dirty="0"/>
              <a:t>The first item (column) is usually a row label, followed by the values for each variable (one variable per column)</a:t>
            </a:r>
          </a:p>
          <a:p>
            <a:r>
              <a:rPr lang="pt-PT" dirty="0" err="1"/>
              <a:t>Each</a:t>
            </a:r>
            <a:r>
              <a:rPr lang="pt-PT" dirty="0"/>
              <a:t> </a:t>
            </a:r>
            <a:r>
              <a:rPr lang="pt-PT" dirty="0" err="1"/>
              <a:t>sheet</a:t>
            </a:r>
            <a:r>
              <a:rPr lang="pt-PT" dirty="0"/>
              <a:t> in t</a:t>
            </a:r>
            <a:r>
              <a:rPr lang="en-GB" dirty="0"/>
              <a:t>he Forest Models data files is already in the format required to be read as a </a:t>
            </a:r>
            <a:r>
              <a:rPr lang="en-GB" dirty="0" err="1"/>
              <a:t>data.frame</a:t>
            </a:r>
            <a:endParaRPr lang="en-GB" dirty="0"/>
          </a:p>
          <a:p>
            <a:r>
              <a:rPr lang="pt-PT" dirty="0"/>
              <a:t>Data in EXCEL can </a:t>
            </a:r>
            <a:r>
              <a:rPr lang="pt-PT" dirty="0" err="1"/>
              <a:t>be</a:t>
            </a:r>
            <a:r>
              <a:rPr lang="pt-PT" dirty="0"/>
              <a:t> </a:t>
            </a:r>
            <a:r>
              <a:rPr lang="pt-PT" dirty="0" err="1"/>
              <a:t>read</a:t>
            </a:r>
            <a:r>
              <a:rPr lang="pt-PT" dirty="0"/>
              <a:t> </a:t>
            </a:r>
            <a:r>
              <a:rPr lang="pt-PT" dirty="0" err="1"/>
              <a:t>using</a:t>
            </a:r>
            <a:r>
              <a:rPr lang="pt-PT" dirty="0"/>
              <a:t> </a:t>
            </a:r>
            <a:r>
              <a:rPr lang="pt-PT" dirty="0" err="1"/>
              <a:t>the</a:t>
            </a:r>
            <a:r>
              <a:rPr lang="pt-PT" dirty="0"/>
              <a:t> R </a:t>
            </a:r>
            <a:r>
              <a:rPr lang="pt-PT" dirty="0" err="1"/>
              <a:t>function</a:t>
            </a:r>
            <a:r>
              <a:rPr lang="pt-PT" dirty="0"/>
              <a:t> </a:t>
            </a:r>
            <a:r>
              <a:rPr lang="pt-PT" i="1" dirty="0" err="1"/>
              <a:t>read.xlxs</a:t>
            </a:r>
            <a:r>
              <a:rPr lang="pt-PT" i="1" dirty="0"/>
              <a:t>()</a:t>
            </a:r>
            <a:r>
              <a:rPr lang="pt-PT" dirty="0"/>
              <a:t> </a:t>
            </a:r>
            <a:r>
              <a:rPr lang="pt-PT" dirty="0" err="1"/>
              <a:t>which</a:t>
            </a:r>
            <a:r>
              <a:rPr lang="pt-PT" dirty="0"/>
              <a:t> </a:t>
            </a:r>
            <a:r>
              <a:rPr lang="pt-PT" dirty="0" err="1"/>
              <a:t>requires</a:t>
            </a:r>
            <a:r>
              <a:rPr lang="pt-PT" dirty="0"/>
              <a:t> </a:t>
            </a:r>
            <a:r>
              <a:rPr lang="pt-PT" dirty="0" err="1"/>
              <a:t>the</a:t>
            </a:r>
            <a:r>
              <a:rPr lang="pt-PT" dirty="0"/>
              <a:t> </a:t>
            </a:r>
            <a:r>
              <a:rPr lang="pt-PT" dirty="0" err="1"/>
              <a:t>instalation</a:t>
            </a:r>
            <a:r>
              <a:rPr lang="pt-PT" dirty="0"/>
              <a:t> </a:t>
            </a:r>
            <a:r>
              <a:rPr lang="pt-PT" dirty="0" err="1"/>
              <a:t>of</a:t>
            </a:r>
            <a:r>
              <a:rPr lang="pt-PT" dirty="0"/>
              <a:t> </a:t>
            </a:r>
            <a:r>
              <a:rPr lang="pt-PT" dirty="0" err="1"/>
              <a:t>the</a:t>
            </a:r>
            <a:r>
              <a:rPr lang="pt-PT" dirty="0"/>
              <a:t> </a:t>
            </a:r>
            <a:r>
              <a:rPr lang="pt-PT" i="1" dirty="0"/>
              <a:t>“</a:t>
            </a:r>
            <a:r>
              <a:rPr lang="pt-PT" i="1" dirty="0" err="1"/>
              <a:t>xlsx</a:t>
            </a:r>
            <a:r>
              <a:rPr lang="pt-PT" i="1" dirty="0"/>
              <a:t>”</a:t>
            </a:r>
            <a:r>
              <a:rPr lang="pt-PT" dirty="0"/>
              <a:t> package</a:t>
            </a:r>
            <a:endParaRPr lang="en-GB" dirty="0"/>
          </a:p>
        </p:txBody>
      </p:sp>
    </p:spTree>
    <p:extLst>
      <p:ext uri="{BB962C8B-B14F-4D97-AF65-F5344CB8AC3E}">
        <p14:creationId xmlns:p14="http://schemas.microsoft.com/office/powerpoint/2010/main" val="1978739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DAB5-C645-432E-8017-2C6768C3AC5C}"/>
              </a:ext>
            </a:extLst>
          </p:cNvPr>
          <p:cNvSpPr>
            <a:spLocks noGrp="1"/>
          </p:cNvSpPr>
          <p:nvPr>
            <p:ph type="title"/>
          </p:nvPr>
        </p:nvSpPr>
        <p:spPr/>
        <p:txBody>
          <a:bodyPr/>
          <a:lstStyle/>
          <a:p>
            <a:r>
              <a:rPr lang="pt-PT" dirty="0"/>
              <a:t> Reading EXCEL data files </a:t>
            </a:r>
            <a:r>
              <a:rPr lang="pt-PT" dirty="0" err="1"/>
              <a:t>with</a:t>
            </a:r>
            <a:r>
              <a:rPr lang="pt-PT" dirty="0"/>
              <a:t> R</a:t>
            </a:r>
            <a:endParaRPr lang="en-GB" dirty="0"/>
          </a:p>
        </p:txBody>
      </p:sp>
      <p:sp>
        <p:nvSpPr>
          <p:cNvPr id="3" name="Content Placeholder 2">
            <a:extLst>
              <a:ext uri="{FF2B5EF4-FFF2-40B4-BE49-F238E27FC236}">
                <a16:creationId xmlns:a16="http://schemas.microsoft.com/office/drawing/2014/main" id="{383DF24D-44D1-4525-8C20-08FA8045E284}"/>
              </a:ext>
            </a:extLst>
          </p:cNvPr>
          <p:cNvSpPr>
            <a:spLocks noGrp="1"/>
          </p:cNvSpPr>
          <p:nvPr>
            <p:ph idx="1"/>
          </p:nvPr>
        </p:nvSpPr>
        <p:spPr/>
        <p:txBody>
          <a:bodyPr/>
          <a:lstStyle/>
          <a:p>
            <a:r>
              <a:rPr lang="pt-PT" dirty="0" err="1"/>
              <a:t>Start</a:t>
            </a:r>
            <a:r>
              <a:rPr lang="pt-PT" dirty="0"/>
              <a:t> </a:t>
            </a:r>
            <a:r>
              <a:rPr lang="pt-PT" dirty="0" err="1"/>
              <a:t>by</a:t>
            </a:r>
            <a:r>
              <a:rPr lang="pt-PT" dirty="0"/>
              <a:t> </a:t>
            </a:r>
            <a:r>
              <a:rPr lang="pt-PT" dirty="0" err="1"/>
              <a:t>installing</a:t>
            </a:r>
            <a:r>
              <a:rPr lang="pt-PT" dirty="0"/>
              <a:t> </a:t>
            </a:r>
            <a:r>
              <a:rPr lang="pt-PT" dirty="0" err="1"/>
              <a:t>the</a:t>
            </a:r>
            <a:r>
              <a:rPr lang="pt-PT" dirty="0"/>
              <a:t> package </a:t>
            </a:r>
            <a:r>
              <a:rPr lang="pt-PT" i="1" dirty="0"/>
              <a:t>“</a:t>
            </a:r>
            <a:r>
              <a:rPr lang="pt-PT" i="1" dirty="0" err="1"/>
              <a:t>xlsx</a:t>
            </a:r>
            <a:r>
              <a:rPr lang="pt-PT" i="1" dirty="0"/>
              <a:t>” </a:t>
            </a:r>
            <a:r>
              <a:rPr lang="pt-PT" dirty="0"/>
              <a:t>– </a:t>
            </a:r>
            <a:r>
              <a:rPr lang="pt-PT" dirty="0" err="1"/>
              <a:t>just</a:t>
            </a:r>
            <a:r>
              <a:rPr lang="pt-PT" dirty="0"/>
              <a:t> </a:t>
            </a:r>
            <a:r>
              <a:rPr lang="pt-PT" dirty="0" err="1"/>
              <a:t>need</a:t>
            </a:r>
            <a:r>
              <a:rPr lang="pt-PT" dirty="0"/>
              <a:t> to do </a:t>
            </a:r>
            <a:r>
              <a:rPr lang="pt-PT" dirty="0" err="1"/>
              <a:t>it</a:t>
            </a:r>
            <a:r>
              <a:rPr lang="pt-PT" dirty="0"/>
              <a:t> </a:t>
            </a:r>
            <a:r>
              <a:rPr lang="pt-PT" dirty="0" err="1"/>
              <a:t>once</a:t>
            </a:r>
            <a:endParaRPr lang="pt-PT" dirty="0"/>
          </a:p>
          <a:p>
            <a:r>
              <a:rPr lang="pt-PT" dirty="0" err="1"/>
              <a:t>Each</a:t>
            </a:r>
            <a:r>
              <a:rPr lang="pt-PT" dirty="0"/>
              <a:t> time </a:t>
            </a:r>
            <a:r>
              <a:rPr lang="pt-PT" dirty="0" err="1"/>
              <a:t>you</a:t>
            </a:r>
            <a:r>
              <a:rPr lang="pt-PT" dirty="0"/>
              <a:t> </a:t>
            </a:r>
            <a:r>
              <a:rPr lang="pt-PT" dirty="0" err="1"/>
              <a:t>need</a:t>
            </a:r>
            <a:r>
              <a:rPr lang="pt-PT" dirty="0"/>
              <a:t> to </a:t>
            </a:r>
            <a:r>
              <a:rPr lang="pt-PT" dirty="0" err="1"/>
              <a:t>read</a:t>
            </a:r>
            <a:r>
              <a:rPr lang="pt-PT" dirty="0"/>
              <a:t> data in Excel files, </a:t>
            </a:r>
            <a:r>
              <a:rPr lang="pt-PT" dirty="0" err="1"/>
              <a:t>you</a:t>
            </a:r>
            <a:r>
              <a:rPr lang="pt-PT" dirty="0"/>
              <a:t> </a:t>
            </a:r>
            <a:r>
              <a:rPr lang="pt-PT" dirty="0" err="1"/>
              <a:t>need</a:t>
            </a:r>
            <a:r>
              <a:rPr lang="pt-PT" dirty="0"/>
              <a:t> to </a:t>
            </a:r>
            <a:r>
              <a:rPr lang="pt-PT" dirty="0" err="1"/>
              <a:t>load</a:t>
            </a:r>
            <a:r>
              <a:rPr lang="pt-PT" dirty="0"/>
              <a:t> </a:t>
            </a:r>
            <a:r>
              <a:rPr lang="pt-PT" dirty="0" err="1"/>
              <a:t>the</a:t>
            </a:r>
            <a:r>
              <a:rPr lang="pt-PT" dirty="0"/>
              <a:t> “</a:t>
            </a:r>
            <a:r>
              <a:rPr lang="pt-PT" dirty="0" err="1"/>
              <a:t>xlsx</a:t>
            </a:r>
            <a:r>
              <a:rPr lang="pt-PT" dirty="0"/>
              <a:t>” package </a:t>
            </a:r>
            <a:r>
              <a:rPr lang="pt-PT" dirty="0" err="1"/>
              <a:t>and</a:t>
            </a:r>
            <a:r>
              <a:rPr lang="pt-PT" dirty="0"/>
              <a:t> use </a:t>
            </a:r>
            <a:r>
              <a:rPr lang="pt-PT" dirty="0" err="1"/>
              <a:t>the</a:t>
            </a:r>
            <a:r>
              <a:rPr lang="pt-PT" dirty="0"/>
              <a:t> </a:t>
            </a:r>
            <a:r>
              <a:rPr lang="pt-PT" i="1" dirty="0"/>
              <a:t>read.xlsx</a:t>
            </a:r>
            <a:r>
              <a:rPr lang="pt-PT" dirty="0"/>
              <a:t> </a:t>
            </a:r>
            <a:r>
              <a:rPr lang="pt-PT" dirty="0" err="1"/>
              <a:t>function</a:t>
            </a:r>
            <a:r>
              <a:rPr lang="pt-PT" dirty="0"/>
              <a:t>:</a:t>
            </a:r>
          </a:p>
          <a:p>
            <a:pPr lvl="1">
              <a:buFont typeface="Arial" panose="020B0604020202020204" pitchFamily="34" charset="0"/>
              <a:buChar char="&gt;"/>
            </a:pPr>
            <a:r>
              <a:rPr lang="pt-PT" i="1" dirty="0" err="1"/>
              <a:t>library</a:t>
            </a:r>
            <a:r>
              <a:rPr lang="pt-PT" i="1" dirty="0"/>
              <a:t> “</a:t>
            </a:r>
            <a:r>
              <a:rPr lang="pt-PT" i="1" dirty="0" err="1"/>
              <a:t>xlsx</a:t>
            </a:r>
            <a:r>
              <a:rPr lang="pt-PT" i="1" dirty="0"/>
              <a:t>”</a:t>
            </a:r>
          </a:p>
          <a:p>
            <a:pPr lvl="1">
              <a:buFont typeface="Arial" panose="020B0604020202020204" pitchFamily="34" charset="0"/>
              <a:buChar char="&gt;"/>
            </a:pPr>
            <a:r>
              <a:rPr lang="pt-PT" dirty="0"/>
              <a:t>To </a:t>
            </a:r>
            <a:r>
              <a:rPr lang="pt-PT" dirty="0" err="1"/>
              <a:t>learn</a:t>
            </a:r>
            <a:r>
              <a:rPr lang="pt-PT" dirty="0"/>
              <a:t> more </a:t>
            </a:r>
            <a:r>
              <a:rPr lang="pt-PT" dirty="0" err="1"/>
              <a:t>about</a:t>
            </a:r>
            <a:r>
              <a:rPr lang="pt-PT" dirty="0"/>
              <a:t> </a:t>
            </a:r>
            <a:r>
              <a:rPr lang="pt-PT" dirty="0" err="1"/>
              <a:t>the</a:t>
            </a:r>
            <a:r>
              <a:rPr lang="pt-PT" dirty="0"/>
              <a:t> </a:t>
            </a:r>
            <a:r>
              <a:rPr lang="pt-PT" i="1" dirty="0"/>
              <a:t>read.xlsx </a:t>
            </a:r>
            <a:r>
              <a:rPr lang="pt-PT" dirty="0" err="1"/>
              <a:t>command</a:t>
            </a:r>
            <a:r>
              <a:rPr lang="pt-PT" dirty="0"/>
              <a:t> use </a:t>
            </a:r>
            <a:r>
              <a:rPr lang="pt-PT" dirty="0" err="1"/>
              <a:t>the</a:t>
            </a:r>
            <a:r>
              <a:rPr lang="pt-PT" dirty="0"/>
              <a:t> </a:t>
            </a:r>
            <a:r>
              <a:rPr lang="pt-PT" dirty="0" err="1"/>
              <a:t>help</a:t>
            </a:r>
            <a:r>
              <a:rPr lang="pt-PT" dirty="0"/>
              <a:t> </a:t>
            </a:r>
            <a:r>
              <a:rPr lang="pt-PT" dirty="0" err="1"/>
              <a:t>tab</a:t>
            </a:r>
            <a:r>
              <a:rPr lang="pt-PT" dirty="0"/>
              <a:t> in </a:t>
            </a:r>
            <a:r>
              <a:rPr lang="pt-PT" dirty="0" err="1"/>
              <a:t>the</a:t>
            </a:r>
            <a:r>
              <a:rPr lang="pt-PT" dirty="0"/>
              <a:t> R </a:t>
            </a:r>
            <a:r>
              <a:rPr lang="pt-PT" dirty="0" err="1"/>
              <a:t>studio</a:t>
            </a:r>
            <a:r>
              <a:rPr lang="pt-PT" dirty="0"/>
              <a:t> </a:t>
            </a:r>
            <a:r>
              <a:rPr lang="pt-PT" dirty="0" err="1"/>
              <a:t>or</a:t>
            </a:r>
            <a:r>
              <a:rPr lang="pt-PT" dirty="0"/>
              <a:t> </a:t>
            </a:r>
            <a:r>
              <a:rPr lang="pt-PT" dirty="0" err="1"/>
              <a:t>search</a:t>
            </a:r>
            <a:r>
              <a:rPr lang="pt-PT" dirty="0"/>
              <a:t> in </a:t>
            </a:r>
            <a:r>
              <a:rPr lang="pt-PT" dirty="0" err="1"/>
              <a:t>the</a:t>
            </a:r>
            <a:r>
              <a:rPr lang="pt-PT" dirty="0"/>
              <a:t> web</a:t>
            </a:r>
            <a:endParaRPr lang="en-GB" dirty="0"/>
          </a:p>
        </p:txBody>
      </p:sp>
    </p:spTree>
    <p:extLst>
      <p:ext uri="{BB962C8B-B14F-4D97-AF65-F5344CB8AC3E}">
        <p14:creationId xmlns:p14="http://schemas.microsoft.com/office/powerpoint/2010/main" val="3225097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DAB5-C645-432E-8017-2C6768C3AC5C}"/>
              </a:ext>
            </a:extLst>
          </p:cNvPr>
          <p:cNvSpPr>
            <a:spLocks noGrp="1"/>
          </p:cNvSpPr>
          <p:nvPr>
            <p:ph type="title"/>
          </p:nvPr>
        </p:nvSpPr>
        <p:spPr/>
        <p:txBody>
          <a:bodyPr/>
          <a:lstStyle/>
          <a:p>
            <a:r>
              <a:rPr lang="pt-PT" dirty="0"/>
              <a:t> Reading EXCEL data files </a:t>
            </a:r>
            <a:r>
              <a:rPr lang="pt-PT" dirty="0" err="1"/>
              <a:t>with</a:t>
            </a:r>
            <a:r>
              <a:rPr lang="pt-PT" dirty="0"/>
              <a:t> R – </a:t>
            </a:r>
            <a:r>
              <a:rPr lang="pt-PT" dirty="0" err="1"/>
              <a:t>alternative</a:t>
            </a:r>
            <a:r>
              <a:rPr lang="pt-PT" dirty="0"/>
              <a:t> 1</a:t>
            </a:r>
            <a:endParaRPr lang="en-GB" dirty="0"/>
          </a:p>
        </p:txBody>
      </p:sp>
      <p:sp>
        <p:nvSpPr>
          <p:cNvPr id="3" name="Content Placeholder 2">
            <a:extLst>
              <a:ext uri="{FF2B5EF4-FFF2-40B4-BE49-F238E27FC236}">
                <a16:creationId xmlns:a16="http://schemas.microsoft.com/office/drawing/2014/main" id="{383DF24D-44D1-4525-8C20-08FA8045E284}"/>
              </a:ext>
            </a:extLst>
          </p:cNvPr>
          <p:cNvSpPr>
            <a:spLocks noGrp="1"/>
          </p:cNvSpPr>
          <p:nvPr>
            <p:ph idx="1"/>
          </p:nvPr>
        </p:nvSpPr>
        <p:spPr/>
        <p:txBody>
          <a:bodyPr/>
          <a:lstStyle/>
          <a:p>
            <a:r>
              <a:rPr lang="pt-PT" dirty="0"/>
              <a:t>Excel data can </a:t>
            </a:r>
            <a:r>
              <a:rPr lang="pt-PT" dirty="0" err="1"/>
              <a:t>be</a:t>
            </a:r>
            <a:r>
              <a:rPr lang="pt-PT" dirty="0"/>
              <a:t> </a:t>
            </a:r>
            <a:r>
              <a:rPr lang="pt-PT" dirty="0" err="1"/>
              <a:t>read</a:t>
            </a:r>
            <a:r>
              <a:rPr lang="pt-PT" dirty="0"/>
              <a:t> </a:t>
            </a:r>
            <a:r>
              <a:rPr lang="pt-PT" dirty="0" err="1"/>
              <a:t>with</a:t>
            </a:r>
            <a:r>
              <a:rPr lang="pt-PT" dirty="0"/>
              <a:t> na </a:t>
            </a:r>
            <a:r>
              <a:rPr lang="pt-PT" dirty="0" err="1"/>
              <a:t>alternative</a:t>
            </a:r>
            <a:r>
              <a:rPr lang="pt-PT" dirty="0"/>
              <a:t> </a:t>
            </a:r>
            <a:r>
              <a:rPr lang="pt-PT" dirty="0" err="1"/>
              <a:t>library</a:t>
            </a:r>
            <a:r>
              <a:rPr lang="pt-PT" dirty="0"/>
              <a:t> (RODBC) </a:t>
            </a:r>
            <a:r>
              <a:rPr lang="pt-PT" dirty="0" err="1"/>
              <a:t>that</a:t>
            </a:r>
            <a:r>
              <a:rPr lang="pt-PT" dirty="0"/>
              <a:t> </a:t>
            </a:r>
            <a:r>
              <a:rPr lang="pt-PT" dirty="0" err="1"/>
              <a:t>allows</a:t>
            </a:r>
            <a:r>
              <a:rPr lang="pt-PT" dirty="0"/>
              <a:t> for </a:t>
            </a:r>
            <a:r>
              <a:rPr lang="pt-PT" dirty="0" err="1"/>
              <a:t>the</a:t>
            </a:r>
            <a:r>
              <a:rPr lang="pt-PT" dirty="0"/>
              <a:t> </a:t>
            </a:r>
            <a:r>
              <a:rPr lang="pt-PT" dirty="0" err="1"/>
              <a:t>read</a:t>
            </a:r>
            <a:r>
              <a:rPr lang="pt-PT" dirty="0"/>
              <a:t> </a:t>
            </a:r>
            <a:r>
              <a:rPr lang="pt-PT" dirty="0" err="1"/>
              <a:t>of</a:t>
            </a:r>
            <a:r>
              <a:rPr lang="pt-PT" dirty="0"/>
              <a:t> </a:t>
            </a:r>
            <a:r>
              <a:rPr lang="pt-PT" dirty="0" err="1"/>
              <a:t>larger</a:t>
            </a:r>
            <a:r>
              <a:rPr lang="pt-PT" dirty="0"/>
              <a:t> data sets</a:t>
            </a:r>
          </a:p>
          <a:p>
            <a:r>
              <a:rPr lang="pt-PT" dirty="0" err="1"/>
              <a:t>Example</a:t>
            </a:r>
            <a:endParaRPr lang="pt-PT" dirty="0"/>
          </a:p>
          <a:p>
            <a:pPr lvl="1">
              <a:buFont typeface="Calibri" panose="020F0502020204030204" pitchFamily="34" charset="0"/>
              <a:buChar char="&gt;"/>
            </a:pPr>
            <a:r>
              <a:rPr lang="en-GB" dirty="0"/>
              <a:t>library(RODBC)    #loads the RODBC package</a:t>
            </a:r>
          </a:p>
          <a:p>
            <a:pPr lvl="1">
              <a:buFont typeface="Calibri" panose="020F0502020204030204" pitchFamily="34" charset="0"/>
              <a:buChar char="&gt;"/>
            </a:pPr>
            <a:r>
              <a:rPr lang="en-GB" dirty="0"/>
              <a:t>library(</a:t>
            </a:r>
            <a:r>
              <a:rPr lang="en-GB" dirty="0" err="1"/>
              <a:t>ImportExport</a:t>
            </a:r>
            <a:r>
              <a:rPr lang="en-GB" dirty="0"/>
              <a:t>)    #loads the </a:t>
            </a:r>
            <a:r>
              <a:rPr lang="en-GB" dirty="0" err="1"/>
              <a:t>ImportExport</a:t>
            </a:r>
            <a:r>
              <a:rPr lang="en-GB" dirty="0"/>
              <a:t> package</a:t>
            </a:r>
          </a:p>
          <a:p>
            <a:pPr lvl="1">
              <a:buFont typeface="Calibri" panose="020F0502020204030204" pitchFamily="34" charset="0"/>
              <a:buChar char="&gt;"/>
            </a:pPr>
            <a:r>
              <a:rPr lang="en-GB" dirty="0"/>
              <a:t>file = odbcConnectExcel2007("d)_IFN5_Tree_Pb.xlsx")</a:t>
            </a:r>
          </a:p>
          <a:p>
            <a:pPr lvl="1">
              <a:buFont typeface="Calibri" panose="020F0502020204030204" pitchFamily="34" charset="0"/>
              <a:buChar char="&gt;"/>
            </a:pPr>
            <a:r>
              <a:rPr lang="en-GB" dirty="0" err="1"/>
              <a:t>Pbtree</a:t>
            </a:r>
            <a:r>
              <a:rPr lang="en-GB" dirty="0"/>
              <a:t> =</a:t>
            </a:r>
            <a:r>
              <a:rPr lang="en-GB" dirty="0" err="1"/>
              <a:t>sqlFetch</a:t>
            </a:r>
            <a:r>
              <a:rPr lang="en-GB" dirty="0"/>
              <a:t>(file,"</a:t>
            </a:r>
            <a:r>
              <a:rPr lang="en-GB" dirty="0" err="1"/>
              <a:t>Tree_Pb</a:t>
            </a:r>
            <a:r>
              <a:rPr lang="en-GB" dirty="0"/>
              <a:t>")</a:t>
            </a:r>
          </a:p>
        </p:txBody>
      </p:sp>
    </p:spTree>
    <p:extLst>
      <p:ext uri="{BB962C8B-B14F-4D97-AF65-F5344CB8AC3E}">
        <p14:creationId xmlns:p14="http://schemas.microsoft.com/office/powerpoint/2010/main" val="4256481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DAB5-C645-432E-8017-2C6768C3AC5C}"/>
              </a:ext>
            </a:extLst>
          </p:cNvPr>
          <p:cNvSpPr>
            <a:spLocks noGrp="1"/>
          </p:cNvSpPr>
          <p:nvPr>
            <p:ph type="title"/>
          </p:nvPr>
        </p:nvSpPr>
        <p:spPr/>
        <p:txBody>
          <a:bodyPr/>
          <a:lstStyle/>
          <a:p>
            <a:r>
              <a:rPr lang="pt-PT" dirty="0"/>
              <a:t> Reading ACCESS </a:t>
            </a:r>
            <a:r>
              <a:rPr lang="pt-PT" dirty="0" err="1"/>
              <a:t>tables</a:t>
            </a:r>
            <a:r>
              <a:rPr lang="pt-PT" dirty="0"/>
              <a:t> </a:t>
            </a:r>
            <a:r>
              <a:rPr lang="pt-PT" dirty="0" err="1"/>
              <a:t>with</a:t>
            </a:r>
            <a:r>
              <a:rPr lang="pt-PT" dirty="0"/>
              <a:t> R</a:t>
            </a:r>
            <a:endParaRPr lang="en-GB" dirty="0"/>
          </a:p>
        </p:txBody>
      </p:sp>
      <p:sp>
        <p:nvSpPr>
          <p:cNvPr id="3" name="Content Placeholder 2">
            <a:extLst>
              <a:ext uri="{FF2B5EF4-FFF2-40B4-BE49-F238E27FC236}">
                <a16:creationId xmlns:a16="http://schemas.microsoft.com/office/drawing/2014/main" id="{383DF24D-44D1-4525-8C20-08FA8045E284}"/>
              </a:ext>
            </a:extLst>
          </p:cNvPr>
          <p:cNvSpPr>
            <a:spLocks noGrp="1"/>
          </p:cNvSpPr>
          <p:nvPr>
            <p:ph idx="1"/>
          </p:nvPr>
        </p:nvSpPr>
        <p:spPr/>
        <p:txBody>
          <a:bodyPr>
            <a:normAutofit/>
          </a:bodyPr>
          <a:lstStyle/>
          <a:p>
            <a:r>
              <a:rPr lang="en-GB" dirty="0"/>
              <a:t>To read an ACCESS table into a data frame you need to use the </a:t>
            </a:r>
            <a:r>
              <a:rPr lang="en-GB" i="1" dirty="0"/>
              <a:t>“RODBC”</a:t>
            </a:r>
            <a:r>
              <a:rPr lang="en-GB" dirty="0"/>
              <a:t> package. After loading it, use function </a:t>
            </a:r>
            <a:r>
              <a:rPr lang="en-GB" i="1" dirty="0" err="1"/>
              <a:t>sqlFetch</a:t>
            </a:r>
            <a:r>
              <a:rPr lang="en-GB" i="1" dirty="0"/>
              <a:t>() </a:t>
            </a:r>
            <a:r>
              <a:rPr lang="en-GB" dirty="0"/>
              <a:t>to read an ACCESS table into a </a:t>
            </a:r>
            <a:r>
              <a:rPr lang="en-GB" dirty="0" err="1"/>
              <a:t>dataframe</a:t>
            </a:r>
            <a:endParaRPr lang="en-GB" dirty="0"/>
          </a:p>
          <a:p>
            <a:r>
              <a:rPr lang="pt-PT" dirty="0"/>
              <a:t>F</a:t>
            </a:r>
            <a:r>
              <a:rPr lang="en-GB" dirty="0"/>
              <a:t>or instance to read the table called '</a:t>
            </a:r>
            <a:r>
              <a:rPr lang="en-GB" dirty="0" err="1"/>
              <a:t>TM_Biomassa</a:t>
            </a:r>
            <a:r>
              <a:rPr lang="en-GB" dirty="0"/>
              <a:t>' in the database BD_Pb_data.accdb located in C:/Users/magatome/BasesDeDados:</a:t>
            </a:r>
          </a:p>
          <a:p>
            <a:pPr lvl="1">
              <a:buFont typeface="Arial" panose="020B0604020202020204" pitchFamily="34" charset="0"/>
              <a:buChar char="&gt;"/>
            </a:pPr>
            <a:r>
              <a:rPr lang="en-GB" dirty="0" err="1"/>
              <a:t>setwd</a:t>
            </a:r>
            <a:r>
              <a:rPr lang="en-GB" dirty="0"/>
              <a:t> ("C:/Users/magatome/BasesDeDados")</a:t>
            </a:r>
          </a:p>
          <a:p>
            <a:pPr lvl="1">
              <a:buFont typeface="Arial" panose="020B0604020202020204" pitchFamily="34" charset="0"/>
              <a:buChar char="&gt;"/>
            </a:pPr>
            <a:r>
              <a:rPr lang="en-GB" dirty="0" err="1"/>
              <a:t>Pb_data</a:t>
            </a:r>
            <a:r>
              <a:rPr lang="en-GB" dirty="0"/>
              <a:t> &lt;- odbcConnectAccess2007("BD_PB_data.accdb")</a:t>
            </a:r>
          </a:p>
          <a:p>
            <a:pPr lvl="1">
              <a:buFont typeface="Arial" panose="020B0604020202020204" pitchFamily="34" charset="0"/>
              <a:buChar char="&gt;"/>
            </a:pPr>
            <a:r>
              <a:rPr lang="en-GB" dirty="0" err="1"/>
              <a:t>TM_biomassa</a:t>
            </a:r>
            <a:r>
              <a:rPr lang="en-GB" dirty="0"/>
              <a:t> &lt;- </a:t>
            </a:r>
            <a:r>
              <a:rPr lang="en-GB" dirty="0" err="1"/>
              <a:t>sqlFetch</a:t>
            </a:r>
            <a:r>
              <a:rPr lang="en-GB" dirty="0"/>
              <a:t>(</a:t>
            </a:r>
            <a:r>
              <a:rPr lang="en-GB" dirty="0" err="1"/>
              <a:t>Pb_data</a:t>
            </a:r>
            <a:r>
              <a:rPr lang="en-GB" dirty="0"/>
              <a:t>, "</a:t>
            </a:r>
            <a:r>
              <a:rPr lang="en-GB" dirty="0" err="1"/>
              <a:t>TM_Biomassa</a:t>
            </a:r>
            <a:r>
              <a:rPr lang="en-GB" dirty="0"/>
              <a:t>")</a:t>
            </a:r>
          </a:p>
          <a:p>
            <a:pPr lvl="1">
              <a:buFont typeface="Arial" panose="020B0604020202020204" pitchFamily="34" charset="0"/>
              <a:buChar char="&gt;"/>
            </a:pPr>
            <a:endParaRPr lang="en-GB" dirty="0"/>
          </a:p>
          <a:p>
            <a:pPr lvl="1"/>
            <a:endParaRPr lang="en-GB" dirty="0"/>
          </a:p>
        </p:txBody>
      </p:sp>
    </p:spTree>
    <p:extLst>
      <p:ext uri="{BB962C8B-B14F-4D97-AF65-F5344CB8AC3E}">
        <p14:creationId xmlns:p14="http://schemas.microsoft.com/office/powerpoint/2010/main" val="3287605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CFF9-100E-46C1-A1AE-A4400B0BC358}"/>
              </a:ext>
            </a:extLst>
          </p:cNvPr>
          <p:cNvSpPr>
            <a:spLocks noGrp="1"/>
          </p:cNvSpPr>
          <p:nvPr>
            <p:ph type="title"/>
          </p:nvPr>
        </p:nvSpPr>
        <p:spPr/>
        <p:txBody>
          <a:bodyPr/>
          <a:lstStyle/>
          <a:p>
            <a:r>
              <a:rPr lang="pt-PT" dirty="0" err="1"/>
              <a:t>Write</a:t>
            </a:r>
            <a:r>
              <a:rPr lang="pt-PT" dirty="0"/>
              <a:t> R data files </a:t>
            </a:r>
            <a:r>
              <a:rPr lang="pt-PT" dirty="0" err="1"/>
              <a:t>into</a:t>
            </a:r>
            <a:r>
              <a:rPr lang="pt-PT" dirty="0"/>
              <a:t> EXCEL</a:t>
            </a:r>
            <a:endParaRPr lang="en-GB" dirty="0"/>
          </a:p>
        </p:txBody>
      </p:sp>
      <p:sp>
        <p:nvSpPr>
          <p:cNvPr id="3" name="Content Placeholder 2">
            <a:extLst>
              <a:ext uri="{FF2B5EF4-FFF2-40B4-BE49-F238E27FC236}">
                <a16:creationId xmlns:a16="http://schemas.microsoft.com/office/drawing/2014/main" id="{D2CA8762-AA0F-4F44-B720-D2D88758AFF1}"/>
              </a:ext>
            </a:extLst>
          </p:cNvPr>
          <p:cNvSpPr>
            <a:spLocks noGrp="1"/>
          </p:cNvSpPr>
          <p:nvPr>
            <p:ph idx="1"/>
          </p:nvPr>
        </p:nvSpPr>
        <p:spPr/>
        <p:txBody>
          <a:bodyPr>
            <a:normAutofit/>
          </a:bodyPr>
          <a:lstStyle/>
          <a:p>
            <a:r>
              <a:rPr lang="pt-PT" dirty="0"/>
              <a:t>Use package </a:t>
            </a:r>
            <a:r>
              <a:rPr lang="pt-PT" i="1" dirty="0"/>
              <a:t>“</a:t>
            </a:r>
            <a:r>
              <a:rPr lang="pt-PT" i="1" dirty="0" err="1"/>
              <a:t>xlsx</a:t>
            </a:r>
            <a:r>
              <a:rPr lang="pt-PT" i="1" dirty="0"/>
              <a:t>”</a:t>
            </a:r>
          </a:p>
          <a:p>
            <a:r>
              <a:rPr lang="pt-PT" i="1" dirty="0"/>
              <a:t>write.xlsx</a:t>
            </a:r>
            <a:r>
              <a:rPr lang="pt-PT" dirty="0"/>
              <a:t> (X, </a:t>
            </a:r>
            <a:r>
              <a:rPr lang="pt-PT" dirty="0" err="1"/>
              <a:t>filename</a:t>
            </a:r>
            <a:r>
              <a:rPr lang="pt-PT" dirty="0"/>
              <a:t>, </a:t>
            </a:r>
            <a:r>
              <a:rPr lang="pt-PT" dirty="0" err="1"/>
              <a:t>sheetName</a:t>
            </a:r>
            <a:r>
              <a:rPr lang="pt-PT" dirty="0"/>
              <a:t>=“</a:t>
            </a:r>
            <a:r>
              <a:rPr lang="pt-PT" dirty="0" err="1"/>
              <a:t>Name</a:t>
            </a:r>
            <a:r>
              <a:rPr lang="pt-PT" dirty="0"/>
              <a:t>”,</a:t>
            </a:r>
          </a:p>
          <a:p>
            <a:pPr marL="400050" lvl="1" indent="0">
              <a:buNone/>
            </a:pPr>
            <a:r>
              <a:rPr lang="pt-PT" dirty="0" err="1"/>
              <a:t>col.names</a:t>
            </a:r>
            <a:r>
              <a:rPr lang="pt-PT" dirty="0"/>
              <a:t>=TRUE, </a:t>
            </a:r>
            <a:r>
              <a:rPr lang="pt-PT" dirty="0" err="1"/>
              <a:t>row.names</a:t>
            </a:r>
            <a:r>
              <a:rPr lang="pt-PT" dirty="0"/>
              <a:t>=TRUE,</a:t>
            </a:r>
          </a:p>
          <a:p>
            <a:pPr marL="400050" lvl="1" indent="0">
              <a:buNone/>
            </a:pPr>
            <a:r>
              <a:rPr lang="pt-PT" dirty="0" err="1"/>
              <a:t>append</a:t>
            </a:r>
            <a:r>
              <a:rPr lang="pt-PT" dirty="0"/>
              <a:t>=FALSE)</a:t>
            </a:r>
          </a:p>
          <a:p>
            <a:pPr marL="400050" lvl="1" indent="0">
              <a:buNone/>
            </a:pPr>
            <a:endParaRPr lang="pt-PT" dirty="0"/>
          </a:p>
          <a:p>
            <a:pPr marL="400050" lvl="1" indent="0">
              <a:buNone/>
            </a:pPr>
            <a:r>
              <a:rPr lang="pt-PT" dirty="0" err="1"/>
              <a:t>where</a:t>
            </a:r>
            <a:r>
              <a:rPr lang="pt-PT" dirty="0"/>
              <a:t> X </a:t>
            </a:r>
            <a:r>
              <a:rPr lang="pt-PT" dirty="0" err="1"/>
              <a:t>is</a:t>
            </a:r>
            <a:r>
              <a:rPr lang="pt-PT" dirty="0"/>
              <a:t> </a:t>
            </a:r>
            <a:r>
              <a:rPr lang="pt-PT" dirty="0" err="1"/>
              <a:t>the</a:t>
            </a:r>
            <a:r>
              <a:rPr lang="pt-PT" dirty="0"/>
              <a:t> R data file</a:t>
            </a:r>
          </a:p>
          <a:p>
            <a:r>
              <a:rPr lang="pt-PT" dirty="0" err="1"/>
              <a:t>It</a:t>
            </a:r>
            <a:r>
              <a:rPr lang="pt-PT" dirty="0"/>
              <a:t> does </a:t>
            </a:r>
            <a:r>
              <a:rPr lang="pt-PT" dirty="0" err="1"/>
              <a:t>not</a:t>
            </a:r>
            <a:r>
              <a:rPr lang="pt-PT" dirty="0"/>
              <a:t> </a:t>
            </a:r>
            <a:r>
              <a:rPr lang="pt-PT" dirty="0" err="1"/>
              <a:t>work</a:t>
            </a:r>
            <a:r>
              <a:rPr lang="pt-PT" dirty="0"/>
              <a:t> for </a:t>
            </a:r>
            <a:r>
              <a:rPr lang="pt-PT" dirty="0" err="1"/>
              <a:t>very</a:t>
            </a:r>
            <a:r>
              <a:rPr lang="pt-PT" dirty="0"/>
              <a:t> </a:t>
            </a:r>
            <a:r>
              <a:rPr lang="pt-PT" dirty="0" err="1"/>
              <a:t>large</a:t>
            </a:r>
            <a:r>
              <a:rPr lang="pt-PT" dirty="0"/>
              <a:t> files</a:t>
            </a:r>
          </a:p>
          <a:p>
            <a:endParaRPr lang="en-GB" dirty="0"/>
          </a:p>
        </p:txBody>
      </p:sp>
    </p:spTree>
    <p:extLst>
      <p:ext uri="{BB962C8B-B14F-4D97-AF65-F5344CB8AC3E}">
        <p14:creationId xmlns:p14="http://schemas.microsoft.com/office/powerpoint/2010/main" val="398761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CFF9-100E-46C1-A1AE-A4400B0BC358}"/>
              </a:ext>
            </a:extLst>
          </p:cNvPr>
          <p:cNvSpPr>
            <a:spLocks noGrp="1"/>
          </p:cNvSpPr>
          <p:nvPr>
            <p:ph type="title"/>
          </p:nvPr>
        </p:nvSpPr>
        <p:spPr/>
        <p:txBody>
          <a:bodyPr/>
          <a:lstStyle/>
          <a:p>
            <a:r>
              <a:rPr lang="pt-PT" dirty="0" err="1"/>
              <a:t>Write</a:t>
            </a:r>
            <a:r>
              <a:rPr lang="pt-PT" dirty="0"/>
              <a:t> R data files </a:t>
            </a:r>
            <a:r>
              <a:rPr lang="pt-PT" dirty="0" err="1"/>
              <a:t>into</a:t>
            </a:r>
            <a:r>
              <a:rPr lang="pt-PT" dirty="0"/>
              <a:t> EXCEL – </a:t>
            </a:r>
            <a:r>
              <a:rPr lang="pt-PT" dirty="0" err="1"/>
              <a:t>alternative</a:t>
            </a:r>
            <a:r>
              <a:rPr lang="pt-PT" dirty="0"/>
              <a:t> 1</a:t>
            </a:r>
            <a:endParaRPr lang="en-GB" dirty="0"/>
          </a:p>
        </p:txBody>
      </p:sp>
      <p:sp>
        <p:nvSpPr>
          <p:cNvPr id="3" name="Content Placeholder 2">
            <a:extLst>
              <a:ext uri="{FF2B5EF4-FFF2-40B4-BE49-F238E27FC236}">
                <a16:creationId xmlns:a16="http://schemas.microsoft.com/office/drawing/2014/main" id="{D2CA8762-AA0F-4F44-B720-D2D88758AFF1}"/>
              </a:ext>
            </a:extLst>
          </p:cNvPr>
          <p:cNvSpPr>
            <a:spLocks noGrp="1"/>
          </p:cNvSpPr>
          <p:nvPr>
            <p:ph idx="1"/>
          </p:nvPr>
        </p:nvSpPr>
        <p:spPr/>
        <p:txBody>
          <a:bodyPr>
            <a:normAutofit/>
          </a:bodyPr>
          <a:lstStyle/>
          <a:p>
            <a:r>
              <a:rPr lang="pt-PT" dirty="0"/>
              <a:t>Use </a:t>
            </a:r>
            <a:r>
              <a:rPr lang="pt-PT" dirty="0" err="1"/>
              <a:t>the</a:t>
            </a:r>
            <a:r>
              <a:rPr lang="pt-PT" dirty="0"/>
              <a:t> </a:t>
            </a:r>
            <a:r>
              <a:rPr lang="pt-PT" i="1" dirty="0"/>
              <a:t>"</a:t>
            </a:r>
            <a:r>
              <a:rPr lang="pt-PT" i="1" dirty="0" err="1"/>
              <a:t>writexl</a:t>
            </a:r>
            <a:r>
              <a:rPr lang="pt-PT" i="1" dirty="0"/>
              <a:t>"</a:t>
            </a:r>
            <a:r>
              <a:rPr lang="pt-PT" dirty="0"/>
              <a:t> package</a:t>
            </a:r>
          </a:p>
          <a:p>
            <a:r>
              <a:rPr lang="en-US" i="1"/>
              <a:t>write_xlsx</a:t>
            </a:r>
            <a:r>
              <a:rPr lang="en-US"/>
              <a:t>(X,"AllPossible.xlsx")</a:t>
            </a:r>
            <a:endParaRPr lang="pt-PT"/>
          </a:p>
          <a:p>
            <a:pPr marL="400050" lvl="1" indent="0">
              <a:buNone/>
            </a:pPr>
            <a:r>
              <a:rPr lang="pt-PT" dirty="0" err="1"/>
              <a:t>where</a:t>
            </a:r>
            <a:r>
              <a:rPr lang="pt-PT" dirty="0"/>
              <a:t> X </a:t>
            </a:r>
            <a:r>
              <a:rPr lang="pt-PT" dirty="0" err="1"/>
              <a:t>is</a:t>
            </a:r>
            <a:r>
              <a:rPr lang="pt-PT" dirty="0"/>
              <a:t> </a:t>
            </a:r>
            <a:r>
              <a:rPr lang="pt-PT" dirty="0" err="1"/>
              <a:t>the</a:t>
            </a:r>
            <a:r>
              <a:rPr lang="pt-PT" dirty="0"/>
              <a:t> R data file</a:t>
            </a:r>
          </a:p>
          <a:p>
            <a:endParaRPr lang="en-GB" dirty="0"/>
          </a:p>
        </p:txBody>
      </p:sp>
    </p:spTree>
    <p:extLst>
      <p:ext uri="{BB962C8B-B14F-4D97-AF65-F5344CB8AC3E}">
        <p14:creationId xmlns:p14="http://schemas.microsoft.com/office/powerpoint/2010/main" val="280294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 Instalar o R</a:t>
            </a:r>
            <a:endParaRPr lang="en-US" dirty="0"/>
          </a:p>
        </p:txBody>
      </p:sp>
      <p:sp>
        <p:nvSpPr>
          <p:cNvPr id="119811" name="Rectangle 3"/>
          <p:cNvSpPr>
            <a:spLocks noGrp="1" noChangeArrowheads="1"/>
          </p:cNvSpPr>
          <p:nvPr>
            <p:ph idx="1"/>
          </p:nvPr>
        </p:nvSpPr>
        <p:spPr/>
        <p:txBody>
          <a:bodyPr>
            <a:normAutofit/>
          </a:bodyPr>
          <a:lstStyle/>
          <a:p>
            <a:r>
              <a:rPr lang="pt-PT" altLang="en-US" dirty="0"/>
              <a:t>Se já tem o software R instalado no seu computador, salte para o slide “</a:t>
            </a:r>
            <a:r>
              <a:rPr lang="pt-PT" altLang="en-US" dirty="0">
                <a:hlinkClick r:id="rId2" action="ppaction://hlinksldjump"/>
              </a:rPr>
              <a:t>instalar o R </a:t>
            </a:r>
            <a:r>
              <a:rPr lang="pt-PT" altLang="en-US" dirty="0" err="1">
                <a:hlinkClick r:id="rId2" action="ppaction://hlinksldjump"/>
              </a:rPr>
              <a:t>studio</a:t>
            </a:r>
            <a:r>
              <a:rPr lang="pt-PT" altLang="en-US" dirty="0"/>
              <a:t>” ou para o slide “</a:t>
            </a:r>
            <a:r>
              <a:rPr lang="pt-PT" altLang="en-US" dirty="0">
                <a:hlinkClick r:id="rId3" action="ppaction://hlinksldjump"/>
              </a:rPr>
              <a:t>começar a trabalhar com o R</a:t>
            </a:r>
            <a:r>
              <a:rPr lang="pt-PT" altLang="en-US" dirty="0"/>
              <a:t>”</a:t>
            </a:r>
          </a:p>
          <a:p>
            <a:r>
              <a:rPr lang="pt-PT" altLang="en-US" dirty="0"/>
              <a:t>Caso contrário, vá ao site do R </a:t>
            </a:r>
            <a:r>
              <a:rPr lang="pt-PT" altLang="en-US" dirty="0">
                <a:hlinkClick r:id="rId4"/>
              </a:rPr>
              <a:t>www.r-project.org</a:t>
            </a:r>
            <a:r>
              <a:rPr lang="pt-PT" altLang="en-US" dirty="0"/>
              <a:t> e faça o download do software no link </a:t>
            </a:r>
            <a:r>
              <a:rPr lang="pt-PT" altLang="en-US" dirty="0" err="1"/>
              <a:t>mirrors</a:t>
            </a:r>
            <a:r>
              <a:rPr lang="pt-PT" altLang="en-US" dirty="0"/>
              <a:t> do CRAN (</a:t>
            </a:r>
            <a:r>
              <a:rPr lang="pt-PT" altLang="en-US" dirty="0" err="1"/>
              <a:t>Comprehensive</a:t>
            </a:r>
            <a:r>
              <a:rPr lang="pt-PT" altLang="en-US" dirty="0"/>
              <a:t> R </a:t>
            </a:r>
            <a:r>
              <a:rPr lang="pt-PT" altLang="en-US" dirty="0" err="1"/>
              <a:t>Archive</a:t>
            </a:r>
            <a:r>
              <a:rPr lang="pt-PT" altLang="en-US" dirty="0"/>
              <a:t> Network)</a:t>
            </a:r>
            <a:endParaRPr lang="en-GB" altLang="en-US" dirty="0"/>
          </a:p>
        </p:txBody>
      </p:sp>
    </p:spTree>
    <p:extLst>
      <p:ext uri="{BB962C8B-B14F-4D97-AF65-F5344CB8AC3E}">
        <p14:creationId xmlns:p14="http://schemas.microsoft.com/office/powerpoint/2010/main" val="19813405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wipe(left)">
                                      <p:cBhvr>
                                        <p:cTn id="7" dur="500"/>
                                        <p:tgtEl>
                                          <p:spTgt spid="1198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Effect transition="in" filter="wipe(left)">
                                      <p:cBhvr>
                                        <p:cTn id="12" dur="500"/>
                                        <p:tgtEl>
                                          <p:spTgt spid="1198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bldLvl="5"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DAB5-C645-432E-8017-2C6768C3AC5C}"/>
              </a:ext>
            </a:extLst>
          </p:cNvPr>
          <p:cNvSpPr>
            <a:spLocks noGrp="1"/>
          </p:cNvSpPr>
          <p:nvPr>
            <p:ph type="title"/>
          </p:nvPr>
        </p:nvSpPr>
        <p:spPr/>
        <p:txBody>
          <a:bodyPr/>
          <a:lstStyle/>
          <a:p>
            <a:r>
              <a:rPr lang="pt-PT" dirty="0"/>
              <a:t> </a:t>
            </a:r>
            <a:r>
              <a:rPr lang="pt-PT" dirty="0" err="1"/>
              <a:t>Saving</a:t>
            </a:r>
            <a:r>
              <a:rPr lang="pt-PT" dirty="0"/>
              <a:t> </a:t>
            </a:r>
            <a:r>
              <a:rPr lang="pt-PT" dirty="0" err="1"/>
              <a:t>and</a:t>
            </a:r>
            <a:r>
              <a:rPr lang="pt-PT" dirty="0"/>
              <a:t> </a:t>
            </a:r>
            <a:r>
              <a:rPr lang="pt-PT" dirty="0" err="1"/>
              <a:t>loading</a:t>
            </a:r>
            <a:r>
              <a:rPr lang="pt-PT" dirty="0"/>
              <a:t> R data files</a:t>
            </a:r>
            <a:endParaRPr lang="en-GB" dirty="0"/>
          </a:p>
        </p:txBody>
      </p:sp>
      <p:sp>
        <p:nvSpPr>
          <p:cNvPr id="3" name="Content Placeholder 2">
            <a:extLst>
              <a:ext uri="{FF2B5EF4-FFF2-40B4-BE49-F238E27FC236}">
                <a16:creationId xmlns:a16="http://schemas.microsoft.com/office/drawing/2014/main" id="{383DF24D-44D1-4525-8C20-08FA8045E284}"/>
              </a:ext>
            </a:extLst>
          </p:cNvPr>
          <p:cNvSpPr>
            <a:spLocks noGrp="1"/>
          </p:cNvSpPr>
          <p:nvPr>
            <p:ph idx="1"/>
          </p:nvPr>
        </p:nvSpPr>
        <p:spPr/>
        <p:txBody>
          <a:bodyPr/>
          <a:lstStyle/>
          <a:p>
            <a:r>
              <a:rPr lang="en-GB" dirty="0"/>
              <a:t>We may want to save a (or more than one) R datafile that “took a long time to prepare”:</a:t>
            </a:r>
          </a:p>
          <a:p>
            <a:pPr lvl="1"/>
            <a:r>
              <a:rPr lang="en-GB" i="1" dirty="0"/>
              <a:t>save</a:t>
            </a:r>
            <a:r>
              <a:rPr lang="en-GB" dirty="0"/>
              <a:t>(data1,data2,file=“</a:t>
            </a:r>
            <a:r>
              <a:rPr lang="en-GB" dirty="0" err="1"/>
              <a:t>data.Rdata</a:t>
            </a:r>
            <a:r>
              <a:rPr lang="en-GB" dirty="0"/>
              <a:t>”)</a:t>
            </a:r>
          </a:p>
          <a:p>
            <a:r>
              <a:rPr lang="en-GB" dirty="0"/>
              <a:t>Later on, in another script, you can load these data:</a:t>
            </a:r>
          </a:p>
          <a:p>
            <a:pPr lvl="1"/>
            <a:r>
              <a:rPr lang="en-GB" i="1" dirty="0"/>
              <a:t>load</a:t>
            </a:r>
            <a:r>
              <a:rPr lang="en-GB" dirty="0"/>
              <a:t>(“</a:t>
            </a:r>
            <a:r>
              <a:rPr lang="en-GB" dirty="0" err="1"/>
              <a:t>data.Rdata</a:t>
            </a:r>
            <a:r>
              <a:rPr lang="en-GB" dirty="0"/>
              <a:t>”)  - we will have </a:t>
            </a:r>
            <a:r>
              <a:rPr lang="en-GB"/>
              <a:t>direct access </a:t>
            </a:r>
            <a:r>
              <a:rPr lang="en-GB" dirty="0"/>
              <a:t>to the data structures data1 </a:t>
            </a:r>
            <a:r>
              <a:rPr lang="en-GB"/>
              <a:t>and data2</a:t>
            </a:r>
            <a:endParaRPr lang="en-GB" dirty="0"/>
          </a:p>
          <a:p>
            <a:r>
              <a:rPr lang="pt-PT" dirty="0"/>
              <a:t>T</a:t>
            </a:r>
            <a:r>
              <a:rPr lang="en-GB" dirty="0"/>
              <a:t>o know which files are in “your” working space:</a:t>
            </a:r>
          </a:p>
          <a:p>
            <a:pPr lvl="1"/>
            <a:r>
              <a:rPr lang="pt-PT" dirty="0"/>
              <a:t>l</a:t>
            </a:r>
            <a:r>
              <a:rPr lang="en-GB" dirty="0" err="1"/>
              <a:t>ist.files</a:t>
            </a:r>
            <a:r>
              <a:rPr lang="en-GB" dirty="0"/>
              <a:t>()</a:t>
            </a:r>
          </a:p>
        </p:txBody>
      </p:sp>
    </p:spTree>
    <p:extLst>
      <p:ext uri="{BB962C8B-B14F-4D97-AF65-F5344CB8AC3E}">
        <p14:creationId xmlns:p14="http://schemas.microsoft.com/office/powerpoint/2010/main" val="4254467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BC870B-E5D0-4287-BE37-324CFC212FFB}"/>
              </a:ext>
            </a:extLst>
          </p:cNvPr>
          <p:cNvSpPr>
            <a:spLocks noGrp="1"/>
          </p:cNvSpPr>
          <p:nvPr>
            <p:ph type="title"/>
          </p:nvPr>
        </p:nvSpPr>
        <p:spPr/>
        <p:txBody>
          <a:bodyPr/>
          <a:lstStyle/>
          <a:p>
            <a:r>
              <a:rPr lang="pt-PT" dirty="0" err="1"/>
              <a:t>ifelse</a:t>
            </a:r>
            <a:r>
              <a:rPr lang="pt-PT" dirty="0"/>
              <a:t>, </a:t>
            </a:r>
            <a:r>
              <a:rPr lang="pt-PT" dirty="0" err="1"/>
              <a:t>if</a:t>
            </a:r>
            <a:r>
              <a:rPr lang="pt-PT" dirty="0"/>
              <a:t> </a:t>
            </a:r>
            <a:r>
              <a:rPr lang="pt-PT" dirty="0" err="1"/>
              <a:t>else</a:t>
            </a:r>
            <a:r>
              <a:rPr lang="pt-PT" dirty="0"/>
              <a:t> </a:t>
            </a:r>
            <a:r>
              <a:rPr lang="pt-PT" dirty="0" err="1"/>
              <a:t>and</a:t>
            </a:r>
            <a:r>
              <a:rPr lang="pt-PT" dirty="0"/>
              <a:t> </a:t>
            </a:r>
            <a:r>
              <a:rPr lang="pt-PT" dirty="0" err="1"/>
              <a:t>loops</a:t>
            </a:r>
            <a:r>
              <a:rPr lang="pt-PT" dirty="0"/>
              <a:t> in R</a:t>
            </a:r>
            <a:endParaRPr lang="en-GB" dirty="0"/>
          </a:p>
        </p:txBody>
      </p:sp>
    </p:spTree>
    <p:extLst>
      <p:ext uri="{BB962C8B-B14F-4D97-AF65-F5344CB8AC3E}">
        <p14:creationId xmlns:p14="http://schemas.microsoft.com/office/powerpoint/2010/main" val="73453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97CD0-9AC2-4AFC-91AA-C8FEEF3DB8DB}"/>
              </a:ext>
            </a:extLst>
          </p:cNvPr>
          <p:cNvSpPr>
            <a:spLocks noGrp="1"/>
          </p:cNvSpPr>
          <p:nvPr>
            <p:ph type="title"/>
          </p:nvPr>
        </p:nvSpPr>
        <p:spPr/>
        <p:txBody>
          <a:bodyPr/>
          <a:lstStyle/>
          <a:p>
            <a:r>
              <a:rPr lang="en-GB" dirty="0" err="1"/>
              <a:t>ifelse</a:t>
            </a:r>
            <a:r>
              <a:rPr lang="en-GB" dirty="0"/>
              <a:t> and if…else</a:t>
            </a:r>
          </a:p>
        </p:txBody>
      </p:sp>
      <p:sp>
        <p:nvSpPr>
          <p:cNvPr id="3" name="Content Placeholder 2">
            <a:extLst>
              <a:ext uri="{FF2B5EF4-FFF2-40B4-BE49-F238E27FC236}">
                <a16:creationId xmlns:a16="http://schemas.microsoft.com/office/drawing/2014/main" id="{5C59900B-8E84-4F30-AAB5-2F0E2FC603EB}"/>
              </a:ext>
            </a:extLst>
          </p:cNvPr>
          <p:cNvSpPr>
            <a:spLocks noGrp="1"/>
          </p:cNvSpPr>
          <p:nvPr>
            <p:ph idx="1"/>
          </p:nvPr>
        </p:nvSpPr>
        <p:spPr/>
        <p:txBody>
          <a:bodyPr>
            <a:normAutofit/>
          </a:bodyPr>
          <a:lstStyle/>
          <a:p>
            <a:r>
              <a:rPr lang="pt-PT" sz="2400" dirty="0"/>
              <a:t>R </a:t>
            </a:r>
            <a:r>
              <a:rPr lang="pt-PT" sz="2400" dirty="0" err="1"/>
              <a:t>allow</a:t>
            </a:r>
            <a:r>
              <a:rPr lang="pt-PT" sz="2400" dirty="0"/>
              <a:t> </a:t>
            </a:r>
            <a:r>
              <a:rPr lang="pt-PT" sz="2400" dirty="0" err="1"/>
              <a:t>the</a:t>
            </a:r>
            <a:r>
              <a:rPr lang="pt-PT" sz="2400" dirty="0"/>
              <a:t> use </a:t>
            </a:r>
            <a:r>
              <a:rPr lang="pt-PT" sz="2400" dirty="0" err="1"/>
              <a:t>of</a:t>
            </a:r>
            <a:r>
              <a:rPr lang="pt-PT" sz="2400" dirty="0"/>
              <a:t> </a:t>
            </a:r>
            <a:r>
              <a:rPr lang="pt-PT" sz="2400" dirty="0" err="1"/>
              <a:t>two</a:t>
            </a:r>
            <a:r>
              <a:rPr lang="pt-PT" sz="2400" dirty="0"/>
              <a:t> </a:t>
            </a:r>
            <a:r>
              <a:rPr lang="pt-PT" sz="2400" dirty="0" err="1"/>
              <a:t>conditional</a:t>
            </a:r>
            <a:r>
              <a:rPr lang="pt-PT" sz="2400" dirty="0"/>
              <a:t> </a:t>
            </a:r>
            <a:r>
              <a:rPr lang="pt-PT" sz="2400" dirty="0" err="1"/>
              <a:t>expressions</a:t>
            </a:r>
            <a:r>
              <a:rPr lang="pt-PT" sz="2400" dirty="0"/>
              <a:t>:</a:t>
            </a:r>
          </a:p>
          <a:p>
            <a:r>
              <a:rPr lang="pt-PT" sz="2400" dirty="0" err="1"/>
              <a:t>used</a:t>
            </a:r>
            <a:r>
              <a:rPr lang="pt-PT" sz="2400" dirty="0"/>
              <a:t> as </a:t>
            </a:r>
            <a:r>
              <a:rPr lang="pt-PT" sz="2400" dirty="0" err="1"/>
              <a:t>one</a:t>
            </a:r>
            <a:r>
              <a:rPr lang="pt-PT" sz="2400" dirty="0"/>
              <a:t> </a:t>
            </a:r>
            <a:r>
              <a:rPr lang="pt-PT" sz="2400" dirty="0" err="1"/>
              <a:t>instruction</a:t>
            </a:r>
            <a:r>
              <a:rPr lang="pt-PT" sz="2400" dirty="0"/>
              <a:t>:</a:t>
            </a:r>
          </a:p>
          <a:p>
            <a:pPr lvl="1"/>
            <a:r>
              <a:rPr lang="pt-PT" sz="2000" dirty="0" err="1"/>
              <a:t>ifelse</a:t>
            </a:r>
            <a:r>
              <a:rPr lang="pt-PT" sz="2000" dirty="0"/>
              <a:t> (</a:t>
            </a:r>
            <a:r>
              <a:rPr lang="pt-PT" sz="2000" dirty="0" err="1"/>
              <a:t>condition</a:t>
            </a:r>
            <a:r>
              <a:rPr lang="pt-PT" sz="2000" dirty="0"/>
              <a:t>, </a:t>
            </a:r>
            <a:r>
              <a:rPr lang="pt-PT" sz="2000" dirty="0" err="1"/>
              <a:t>expression</a:t>
            </a:r>
            <a:r>
              <a:rPr lang="pt-PT" sz="2000" dirty="0"/>
              <a:t> </a:t>
            </a:r>
            <a:r>
              <a:rPr lang="pt-PT" sz="2000" dirty="0" err="1"/>
              <a:t>if</a:t>
            </a:r>
            <a:r>
              <a:rPr lang="pt-PT" sz="2000" dirty="0"/>
              <a:t> TRUE, </a:t>
            </a:r>
            <a:r>
              <a:rPr lang="pt-PT" sz="2000" dirty="0" err="1"/>
              <a:t>expression</a:t>
            </a:r>
            <a:r>
              <a:rPr lang="pt-PT" sz="2000" dirty="0"/>
              <a:t> </a:t>
            </a:r>
            <a:r>
              <a:rPr lang="pt-PT" sz="2000" dirty="0" err="1"/>
              <a:t>if</a:t>
            </a:r>
            <a:r>
              <a:rPr lang="pt-PT" sz="2000" dirty="0"/>
              <a:t> FALSE)</a:t>
            </a:r>
          </a:p>
          <a:p>
            <a:r>
              <a:rPr lang="pt-PT" sz="2400" dirty="0" err="1"/>
              <a:t>if</a:t>
            </a:r>
            <a:r>
              <a:rPr lang="pt-PT" sz="2400" dirty="0"/>
              <a:t>…</a:t>
            </a:r>
            <a:r>
              <a:rPr lang="pt-PT" sz="2400" dirty="0" err="1"/>
              <a:t>else</a:t>
            </a:r>
            <a:r>
              <a:rPr lang="pt-PT" sz="2400" dirty="0"/>
              <a:t> </a:t>
            </a:r>
            <a:r>
              <a:rPr lang="pt-PT" sz="2400" dirty="0" err="1"/>
              <a:t>statement</a:t>
            </a:r>
            <a:endParaRPr lang="pt-PT" sz="2400" dirty="0"/>
          </a:p>
          <a:p>
            <a:pPr lvl="1"/>
            <a:r>
              <a:rPr lang="pt-PT" sz="2000" dirty="0" err="1"/>
              <a:t>if</a:t>
            </a:r>
            <a:r>
              <a:rPr lang="pt-PT" sz="2000" dirty="0"/>
              <a:t> (</a:t>
            </a:r>
            <a:r>
              <a:rPr lang="pt-PT" sz="2000" dirty="0" err="1"/>
              <a:t>condition</a:t>
            </a:r>
            <a:r>
              <a:rPr lang="pt-PT" sz="2000" dirty="0"/>
              <a:t>) {</a:t>
            </a:r>
          </a:p>
          <a:p>
            <a:pPr marL="457200" lvl="1" indent="0">
              <a:buNone/>
            </a:pPr>
            <a:r>
              <a:rPr lang="pt-PT" sz="2000" dirty="0"/>
              <a:t>       </a:t>
            </a:r>
            <a:r>
              <a:rPr lang="pt-PT" sz="2000" dirty="0" err="1"/>
              <a:t>statements</a:t>
            </a:r>
            <a:r>
              <a:rPr lang="pt-PT" sz="2000" dirty="0"/>
              <a:t> </a:t>
            </a:r>
            <a:r>
              <a:rPr lang="pt-PT" sz="2000" dirty="0" err="1"/>
              <a:t>if</a:t>
            </a:r>
            <a:r>
              <a:rPr lang="pt-PT" sz="2000" dirty="0"/>
              <a:t> </a:t>
            </a:r>
            <a:r>
              <a:rPr lang="pt-PT" sz="2000" dirty="0" err="1"/>
              <a:t>condition</a:t>
            </a:r>
            <a:r>
              <a:rPr lang="pt-PT" sz="2000" dirty="0"/>
              <a:t> </a:t>
            </a:r>
            <a:r>
              <a:rPr lang="pt-PT" sz="2000" dirty="0" err="1"/>
              <a:t>is</a:t>
            </a:r>
            <a:r>
              <a:rPr lang="pt-PT" sz="2000" dirty="0"/>
              <a:t> TRUE</a:t>
            </a:r>
          </a:p>
          <a:p>
            <a:pPr marL="457200" lvl="1" indent="0">
              <a:buNone/>
            </a:pPr>
            <a:r>
              <a:rPr lang="pt-PT" sz="2000" dirty="0"/>
              <a:t>     } </a:t>
            </a:r>
            <a:r>
              <a:rPr lang="pt-PT" sz="2000" dirty="0" err="1"/>
              <a:t>else</a:t>
            </a:r>
            <a:r>
              <a:rPr lang="pt-PT" sz="2000" dirty="0"/>
              <a:t> {</a:t>
            </a:r>
          </a:p>
          <a:p>
            <a:pPr marL="457200" lvl="1" indent="0">
              <a:buNone/>
            </a:pPr>
            <a:r>
              <a:rPr lang="pt-PT" sz="2000" dirty="0"/>
              <a:t>        </a:t>
            </a:r>
            <a:r>
              <a:rPr lang="pt-PT" sz="2000" dirty="0" err="1"/>
              <a:t>statements</a:t>
            </a:r>
            <a:r>
              <a:rPr lang="pt-PT" sz="2000" dirty="0"/>
              <a:t> </a:t>
            </a:r>
            <a:r>
              <a:rPr lang="pt-PT" sz="2000" dirty="0" err="1"/>
              <a:t>if</a:t>
            </a:r>
            <a:r>
              <a:rPr lang="pt-PT" sz="2000" dirty="0"/>
              <a:t> </a:t>
            </a:r>
            <a:r>
              <a:rPr lang="pt-PT" sz="2000" dirty="0" err="1"/>
              <a:t>condition</a:t>
            </a:r>
            <a:r>
              <a:rPr lang="pt-PT" sz="2000" dirty="0"/>
              <a:t> </a:t>
            </a:r>
            <a:r>
              <a:rPr lang="pt-PT" sz="2000" dirty="0" err="1"/>
              <a:t>is</a:t>
            </a:r>
            <a:r>
              <a:rPr lang="pt-PT" sz="2000" dirty="0"/>
              <a:t> FALSE</a:t>
            </a:r>
          </a:p>
          <a:p>
            <a:pPr marL="457200" lvl="1" indent="0">
              <a:buNone/>
            </a:pPr>
            <a:r>
              <a:rPr lang="pt-PT" sz="2000" dirty="0"/>
              <a:t>     }</a:t>
            </a:r>
            <a:endParaRPr lang="en-GB" sz="2000" dirty="0"/>
          </a:p>
        </p:txBody>
      </p:sp>
    </p:spTree>
    <p:extLst>
      <p:ext uri="{BB962C8B-B14F-4D97-AF65-F5344CB8AC3E}">
        <p14:creationId xmlns:p14="http://schemas.microsoft.com/office/powerpoint/2010/main" val="4119890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BC870B-E5D0-4287-BE37-324CFC212FFB}"/>
              </a:ext>
            </a:extLst>
          </p:cNvPr>
          <p:cNvSpPr>
            <a:spLocks noGrp="1"/>
          </p:cNvSpPr>
          <p:nvPr>
            <p:ph type="title"/>
          </p:nvPr>
        </p:nvSpPr>
        <p:spPr/>
        <p:txBody>
          <a:bodyPr/>
          <a:lstStyle/>
          <a:p>
            <a:r>
              <a:rPr lang="pt-PT" dirty="0" err="1"/>
              <a:t>Functions</a:t>
            </a:r>
            <a:r>
              <a:rPr lang="pt-PT" dirty="0"/>
              <a:t> in R</a:t>
            </a:r>
            <a:endParaRPr lang="en-GB" dirty="0"/>
          </a:p>
        </p:txBody>
      </p:sp>
    </p:spTree>
    <p:extLst>
      <p:ext uri="{BB962C8B-B14F-4D97-AF65-F5344CB8AC3E}">
        <p14:creationId xmlns:p14="http://schemas.microsoft.com/office/powerpoint/2010/main" val="3153028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97CD0-9AC2-4AFC-91AA-C8FEEF3DB8DB}"/>
              </a:ext>
            </a:extLst>
          </p:cNvPr>
          <p:cNvSpPr>
            <a:spLocks noGrp="1"/>
          </p:cNvSpPr>
          <p:nvPr>
            <p:ph type="title"/>
          </p:nvPr>
        </p:nvSpPr>
        <p:spPr/>
        <p:txBody>
          <a:bodyPr/>
          <a:lstStyle/>
          <a:p>
            <a:r>
              <a:rPr lang="en-GB" dirty="0"/>
              <a:t>“Looking” at R data files</a:t>
            </a:r>
          </a:p>
        </p:txBody>
      </p:sp>
      <p:sp>
        <p:nvSpPr>
          <p:cNvPr id="3" name="Content Placeholder 2">
            <a:extLst>
              <a:ext uri="{FF2B5EF4-FFF2-40B4-BE49-F238E27FC236}">
                <a16:creationId xmlns:a16="http://schemas.microsoft.com/office/drawing/2014/main" id="{5C59900B-8E84-4F30-AAB5-2F0E2FC603EB}"/>
              </a:ext>
            </a:extLst>
          </p:cNvPr>
          <p:cNvSpPr>
            <a:spLocks noGrp="1"/>
          </p:cNvSpPr>
          <p:nvPr>
            <p:ph idx="1"/>
          </p:nvPr>
        </p:nvSpPr>
        <p:spPr/>
        <p:txBody>
          <a:bodyPr>
            <a:normAutofit/>
          </a:bodyPr>
          <a:lstStyle/>
          <a:p>
            <a:r>
              <a:rPr lang="en-GB" dirty="0"/>
              <a:t>Several functions can be used to “see” data inside a R data file</a:t>
            </a:r>
          </a:p>
          <a:p>
            <a:pPr lvl="1"/>
            <a:r>
              <a:rPr lang="en-GB" sz="2000" dirty="0"/>
              <a:t>View(Data) opens the R file Data</a:t>
            </a:r>
          </a:p>
          <a:p>
            <a:pPr lvl="1"/>
            <a:r>
              <a:rPr lang="en-GB" sz="2000" dirty="0" err="1"/>
              <a:t>nrows</a:t>
            </a:r>
            <a:r>
              <a:rPr lang="en-GB" sz="2000" dirty="0"/>
              <a:t>(filename)</a:t>
            </a:r>
          </a:p>
          <a:p>
            <a:pPr lvl="1"/>
            <a:r>
              <a:rPr lang="en-GB" sz="2000" dirty="0" err="1"/>
              <a:t>lenght</a:t>
            </a:r>
            <a:r>
              <a:rPr lang="en-GB" sz="2000" dirty="0"/>
              <a:t> (filename) provides the number of variables</a:t>
            </a:r>
          </a:p>
          <a:p>
            <a:pPr lvl="1"/>
            <a:r>
              <a:rPr lang="en-GB" sz="2000" dirty="0" err="1"/>
              <a:t>lenght</a:t>
            </a:r>
            <a:r>
              <a:rPr lang="en-GB" sz="2000" dirty="0"/>
              <a:t> (</a:t>
            </a:r>
            <a:r>
              <a:rPr lang="en-GB" sz="2000" dirty="0" err="1"/>
              <a:t>filename$var</a:t>
            </a:r>
            <a:r>
              <a:rPr lang="en-GB" sz="2000" dirty="0"/>
              <a:t>) provides the number of lines</a:t>
            </a:r>
          </a:p>
          <a:p>
            <a:pPr lvl="1"/>
            <a:r>
              <a:rPr lang="en-GB" sz="2000" dirty="0" err="1"/>
              <a:t>lenght</a:t>
            </a:r>
            <a:r>
              <a:rPr lang="en-GB" sz="2000" dirty="0"/>
              <a:t> (unique(filename$var1, filename$var2) provides the number of lines with different values of filename$var1 x filename$var1</a:t>
            </a:r>
          </a:p>
          <a:p>
            <a:pPr marL="457200" lvl="1" indent="0">
              <a:buNone/>
            </a:pPr>
            <a:endParaRPr lang="en-GB" sz="2000" dirty="0"/>
          </a:p>
        </p:txBody>
      </p:sp>
    </p:spTree>
    <p:extLst>
      <p:ext uri="{BB962C8B-B14F-4D97-AF65-F5344CB8AC3E}">
        <p14:creationId xmlns:p14="http://schemas.microsoft.com/office/powerpoint/2010/main" val="476743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97CD0-9AC2-4AFC-91AA-C8FEEF3DB8DB}"/>
              </a:ext>
            </a:extLst>
          </p:cNvPr>
          <p:cNvSpPr>
            <a:spLocks noGrp="1"/>
          </p:cNvSpPr>
          <p:nvPr>
            <p:ph type="title"/>
          </p:nvPr>
        </p:nvSpPr>
        <p:spPr/>
        <p:txBody>
          <a:bodyPr/>
          <a:lstStyle/>
          <a:p>
            <a:r>
              <a:rPr lang="en-GB" dirty="0"/>
              <a:t>“Looking” at R data files</a:t>
            </a:r>
          </a:p>
        </p:txBody>
      </p:sp>
      <p:sp>
        <p:nvSpPr>
          <p:cNvPr id="3" name="Content Placeholder 2">
            <a:extLst>
              <a:ext uri="{FF2B5EF4-FFF2-40B4-BE49-F238E27FC236}">
                <a16:creationId xmlns:a16="http://schemas.microsoft.com/office/drawing/2014/main" id="{5C59900B-8E84-4F30-AAB5-2F0E2FC603EB}"/>
              </a:ext>
            </a:extLst>
          </p:cNvPr>
          <p:cNvSpPr>
            <a:spLocks noGrp="1"/>
          </p:cNvSpPr>
          <p:nvPr>
            <p:ph idx="1"/>
          </p:nvPr>
        </p:nvSpPr>
        <p:spPr/>
        <p:txBody>
          <a:bodyPr>
            <a:normAutofit/>
          </a:bodyPr>
          <a:lstStyle/>
          <a:p>
            <a:r>
              <a:rPr lang="en-GB" dirty="0"/>
              <a:t>Several functions can be used to “see” data inside a R data file (cont.)</a:t>
            </a:r>
          </a:p>
          <a:p>
            <a:pPr lvl="1"/>
            <a:r>
              <a:rPr lang="en-GB" sz="2000" dirty="0"/>
              <a:t>str(filename) describes the structure of the R data file</a:t>
            </a:r>
          </a:p>
          <a:p>
            <a:pPr lvl="1"/>
            <a:r>
              <a:rPr lang="en-GB" sz="2000" dirty="0"/>
              <a:t>summary(filename) shows a summary for each variable in the R data file</a:t>
            </a:r>
          </a:p>
          <a:p>
            <a:pPr lvl="1"/>
            <a:r>
              <a:rPr lang="en-GB" sz="2000" dirty="0"/>
              <a:t>head(filename) shows the first 6 lines of the R data file</a:t>
            </a:r>
          </a:p>
          <a:p>
            <a:pPr lvl="1"/>
            <a:r>
              <a:rPr lang="en-GB" sz="2000" dirty="0"/>
              <a:t>head(filename) shows the first 6 lines of the R data file</a:t>
            </a:r>
          </a:p>
          <a:p>
            <a:pPr lvl="1"/>
            <a:r>
              <a:rPr lang="en-GB" sz="2000" dirty="0"/>
              <a:t>head(filename, n=k) shows the first k lines of the R data file</a:t>
            </a:r>
          </a:p>
          <a:p>
            <a:pPr lvl="1"/>
            <a:endParaRPr lang="en-GB" sz="2000" dirty="0"/>
          </a:p>
        </p:txBody>
      </p:sp>
    </p:spTree>
    <p:extLst>
      <p:ext uri="{BB962C8B-B14F-4D97-AF65-F5344CB8AC3E}">
        <p14:creationId xmlns:p14="http://schemas.microsoft.com/office/powerpoint/2010/main" val="2776526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14AE-58C2-414D-855E-D2DEE02F54B3}"/>
              </a:ext>
            </a:extLst>
          </p:cNvPr>
          <p:cNvSpPr>
            <a:spLocks noGrp="1"/>
          </p:cNvSpPr>
          <p:nvPr>
            <p:ph type="title"/>
          </p:nvPr>
        </p:nvSpPr>
        <p:spPr/>
        <p:txBody>
          <a:bodyPr/>
          <a:lstStyle/>
          <a:p>
            <a:r>
              <a:rPr lang="pt-PT" dirty="0" err="1"/>
              <a:t>Subseting</a:t>
            </a:r>
            <a:r>
              <a:rPr lang="pt-PT" dirty="0"/>
              <a:t> R </a:t>
            </a:r>
            <a:r>
              <a:rPr lang="pt-PT" dirty="0" err="1"/>
              <a:t>datasets</a:t>
            </a:r>
            <a:r>
              <a:rPr lang="pt-PT" dirty="0"/>
              <a:t> </a:t>
            </a:r>
            <a:r>
              <a:rPr lang="pt-PT" dirty="0" err="1"/>
              <a:t>by</a:t>
            </a:r>
            <a:r>
              <a:rPr lang="pt-PT" dirty="0"/>
              <a:t> </a:t>
            </a:r>
            <a:r>
              <a:rPr lang="pt-PT" dirty="0" err="1"/>
              <a:t>columns</a:t>
            </a:r>
            <a:r>
              <a:rPr lang="pt-PT" dirty="0"/>
              <a:t> (package “</a:t>
            </a:r>
            <a:r>
              <a:rPr lang="pt-PT" i="1" dirty="0" err="1"/>
              <a:t>dplyr</a:t>
            </a:r>
            <a:r>
              <a:rPr lang="pt-PT" i="1" dirty="0"/>
              <a:t>”</a:t>
            </a:r>
            <a:r>
              <a:rPr lang="pt-PT" dirty="0"/>
              <a:t>)</a:t>
            </a:r>
            <a:endParaRPr lang="en-GB" dirty="0"/>
          </a:p>
        </p:txBody>
      </p:sp>
      <p:sp>
        <p:nvSpPr>
          <p:cNvPr id="3" name="Content Placeholder 2">
            <a:extLst>
              <a:ext uri="{FF2B5EF4-FFF2-40B4-BE49-F238E27FC236}">
                <a16:creationId xmlns:a16="http://schemas.microsoft.com/office/drawing/2014/main" id="{94E1CD81-1040-4A0A-8A83-2DB069EEED2B}"/>
              </a:ext>
            </a:extLst>
          </p:cNvPr>
          <p:cNvSpPr>
            <a:spLocks noGrp="1"/>
          </p:cNvSpPr>
          <p:nvPr>
            <p:ph idx="1"/>
          </p:nvPr>
        </p:nvSpPr>
        <p:spPr/>
        <p:txBody>
          <a:bodyPr/>
          <a:lstStyle/>
          <a:p>
            <a:r>
              <a:rPr lang="en-GB" dirty="0"/>
              <a:t>The select() function allows to select just some columns out of a </a:t>
            </a:r>
            <a:r>
              <a:rPr lang="en-GB" dirty="0" err="1"/>
              <a:t>data.frame</a:t>
            </a:r>
            <a:endParaRPr lang="en-GB" dirty="0"/>
          </a:p>
          <a:p>
            <a:r>
              <a:rPr lang="en-GB" dirty="0"/>
              <a:t>Examples (the “” can be omitted or ‘’ can be used instead):</a:t>
            </a:r>
          </a:p>
          <a:p>
            <a:pPr lvl="1">
              <a:buFont typeface="Calibri" panose="020F0502020204030204" pitchFamily="34" charset="0"/>
              <a:buChar char="&gt;"/>
            </a:pPr>
            <a:r>
              <a:rPr lang="en-GB" dirty="0"/>
              <a:t>Pb &lt;- select (</a:t>
            </a:r>
            <a:r>
              <a:rPr lang="en-GB" dirty="0" err="1"/>
              <a:t>Pb,c</a:t>
            </a:r>
            <a:r>
              <a:rPr lang="en-GB" dirty="0"/>
              <a:t>(“</a:t>
            </a:r>
            <a:r>
              <a:rPr lang="en-GB" dirty="0" err="1"/>
              <a:t>hdom</a:t>
            </a:r>
            <a:r>
              <a:rPr lang="en-GB" dirty="0"/>
              <a:t>”,”t”))   just </a:t>
            </a:r>
            <a:r>
              <a:rPr lang="en-GB" dirty="0" err="1"/>
              <a:t>hdom</a:t>
            </a:r>
            <a:r>
              <a:rPr lang="en-GB" dirty="0"/>
              <a:t> and t columns</a:t>
            </a:r>
          </a:p>
          <a:p>
            <a:pPr lvl="1">
              <a:buFont typeface="Calibri" panose="020F0502020204030204" pitchFamily="34" charset="0"/>
              <a:buChar char="&gt;"/>
            </a:pPr>
            <a:r>
              <a:rPr lang="en-GB" dirty="0" err="1"/>
              <a:t>Ec</a:t>
            </a:r>
            <a:r>
              <a:rPr lang="en-GB" dirty="0"/>
              <a:t> &lt;- select (</a:t>
            </a:r>
            <a:r>
              <a:rPr lang="en-GB" dirty="0" err="1"/>
              <a:t>Ec</a:t>
            </a:r>
            <a:r>
              <a:rPr lang="en-GB" dirty="0"/>
              <a:t>,-c(“</a:t>
            </a:r>
            <a:r>
              <a:rPr lang="en-GB" dirty="0" err="1"/>
              <a:t>Ww</a:t>
            </a:r>
            <a:r>
              <a:rPr lang="en-GB" dirty="0"/>
              <a:t>”,”Wb”))  all columns except </a:t>
            </a:r>
            <a:r>
              <a:rPr lang="en-GB" dirty="0" err="1"/>
              <a:t>Ww</a:t>
            </a:r>
            <a:r>
              <a:rPr lang="en-GB" dirty="0"/>
              <a:t> and Wb</a:t>
            </a:r>
          </a:p>
          <a:p>
            <a:pPr lvl="1">
              <a:buFont typeface="Calibri" panose="020F0502020204030204" pitchFamily="34" charset="0"/>
              <a:buChar char="&gt;"/>
            </a:pPr>
            <a:r>
              <a:rPr lang="en-GB" dirty="0"/>
              <a:t>Pb &lt;- select (</a:t>
            </a:r>
            <a:r>
              <a:rPr lang="en-GB" dirty="0" err="1"/>
              <a:t>Pb,c</a:t>
            </a:r>
            <a:r>
              <a:rPr lang="en-GB" dirty="0"/>
              <a:t>(5:8))                selects columns 5 to 8 </a:t>
            </a:r>
          </a:p>
          <a:p>
            <a:pPr lvl="1">
              <a:buFont typeface="Calibri" panose="020F0502020204030204" pitchFamily="34" charset="0"/>
              <a:buChar char="&gt;"/>
            </a:pPr>
            <a:r>
              <a:rPr lang="en-GB" dirty="0" err="1"/>
              <a:t>Ec</a:t>
            </a:r>
            <a:r>
              <a:rPr lang="en-GB" dirty="0"/>
              <a:t> &lt;- select (</a:t>
            </a:r>
            <a:r>
              <a:rPr lang="en-GB" dirty="0" err="1"/>
              <a:t>Ec,c</a:t>
            </a:r>
            <a:r>
              <a:rPr lang="en-GB" dirty="0"/>
              <a:t>(“Id_plot”:”</a:t>
            </a:r>
            <a:r>
              <a:rPr lang="en-GB" dirty="0" err="1"/>
              <a:t>Wa</a:t>
            </a:r>
            <a:r>
              <a:rPr lang="en-GB" dirty="0"/>
              <a:t>”) </a:t>
            </a:r>
            <a:r>
              <a:rPr lang="en-GB" dirty="0" err="1"/>
              <a:t>seelcts</a:t>
            </a:r>
            <a:r>
              <a:rPr lang="en-GB" dirty="0"/>
              <a:t> all columns between variables </a:t>
            </a:r>
            <a:r>
              <a:rPr lang="en-GB" dirty="0" err="1"/>
              <a:t>Id_plot</a:t>
            </a:r>
            <a:r>
              <a:rPr lang="en-GB" dirty="0"/>
              <a:t> and </a:t>
            </a:r>
            <a:r>
              <a:rPr lang="en-GB" dirty="0" err="1"/>
              <a:t>Wa</a:t>
            </a:r>
            <a:endParaRPr lang="en-GB" dirty="0"/>
          </a:p>
          <a:p>
            <a:pPr>
              <a:buFont typeface="Calibri" panose="020F0502020204030204" pitchFamily="34" charset="0"/>
              <a:buChar char="&gt;"/>
            </a:pPr>
            <a:r>
              <a:rPr lang="en-GB" dirty="0"/>
              <a:t>Pay attention to the fact that the </a:t>
            </a:r>
            <a:r>
              <a:rPr lang="en-GB" b="1" dirty="0">
                <a:solidFill>
                  <a:srgbClr val="008000"/>
                </a:solidFill>
              </a:rPr>
              <a:t>package </a:t>
            </a:r>
            <a:r>
              <a:rPr lang="en-GB" b="1" i="1" dirty="0">
                <a:solidFill>
                  <a:srgbClr val="008000"/>
                </a:solidFill>
              </a:rPr>
              <a:t>“MASS”</a:t>
            </a:r>
            <a:r>
              <a:rPr lang="en-GB" b="1" dirty="0">
                <a:solidFill>
                  <a:srgbClr val="008000"/>
                </a:solidFill>
              </a:rPr>
              <a:t> can not be loaded</a:t>
            </a:r>
            <a:r>
              <a:rPr lang="en-GB" dirty="0"/>
              <a:t> at the same time</a:t>
            </a:r>
          </a:p>
          <a:p>
            <a:pPr>
              <a:buFont typeface="Calibri" panose="020F0502020204030204" pitchFamily="34" charset="0"/>
              <a:buChar char="&gt;"/>
            </a:pPr>
            <a:endParaRPr lang="en-GB" dirty="0"/>
          </a:p>
        </p:txBody>
      </p:sp>
    </p:spTree>
    <p:extLst>
      <p:ext uri="{BB962C8B-B14F-4D97-AF65-F5344CB8AC3E}">
        <p14:creationId xmlns:p14="http://schemas.microsoft.com/office/powerpoint/2010/main" val="547698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14AE-58C2-414D-855E-D2DEE02F54B3}"/>
              </a:ext>
            </a:extLst>
          </p:cNvPr>
          <p:cNvSpPr>
            <a:spLocks noGrp="1"/>
          </p:cNvSpPr>
          <p:nvPr>
            <p:ph type="title"/>
          </p:nvPr>
        </p:nvSpPr>
        <p:spPr/>
        <p:txBody>
          <a:bodyPr/>
          <a:lstStyle/>
          <a:p>
            <a:r>
              <a:rPr lang="pt-PT" dirty="0" err="1"/>
              <a:t>Subseting</a:t>
            </a:r>
            <a:r>
              <a:rPr lang="pt-PT" dirty="0"/>
              <a:t> R </a:t>
            </a:r>
            <a:r>
              <a:rPr lang="pt-PT" dirty="0" err="1"/>
              <a:t>datasets</a:t>
            </a:r>
            <a:r>
              <a:rPr lang="pt-PT" dirty="0"/>
              <a:t> </a:t>
            </a:r>
            <a:r>
              <a:rPr lang="pt-PT" dirty="0" err="1"/>
              <a:t>by</a:t>
            </a:r>
            <a:r>
              <a:rPr lang="pt-PT" dirty="0"/>
              <a:t> </a:t>
            </a:r>
            <a:r>
              <a:rPr lang="pt-PT" dirty="0" err="1"/>
              <a:t>rows</a:t>
            </a:r>
            <a:r>
              <a:rPr lang="pt-PT" dirty="0"/>
              <a:t> (package “</a:t>
            </a:r>
            <a:r>
              <a:rPr lang="pt-PT" i="1" dirty="0" err="1"/>
              <a:t>dplyr</a:t>
            </a:r>
            <a:r>
              <a:rPr lang="pt-PT" i="1" dirty="0"/>
              <a:t>”</a:t>
            </a:r>
            <a:r>
              <a:rPr lang="pt-PT" dirty="0"/>
              <a:t>)</a:t>
            </a:r>
            <a:endParaRPr lang="en-GB" dirty="0"/>
          </a:p>
        </p:txBody>
      </p:sp>
      <p:sp>
        <p:nvSpPr>
          <p:cNvPr id="3" name="Content Placeholder 2">
            <a:extLst>
              <a:ext uri="{FF2B5EF4-FFF2-40B4-BE49-F238E27FC236}">
                <a16:creationId xmlns:a16="http://schemas.microsoft.com/office/drawing/2014/main" id="{94E1CD81-1040-4A0A-8A83-2DB069EEED2B}"/>
              </a:ext>
            </a:extLst>
          </p:cNvPr>
          <p:cNvSpPr>
            <a:spLocks noGrp="1"/>
          </p:cNvSpPr>
          <p:nvPr>
            <p:ph idx="1"/>
          </p:nvPr>
        </p:nvSpPr>
        <p:spPr/>
        <p:txBody>
          <a:bodyPr/>
          <a:lstStyle/>
          <a:p>
            <a:r>
              <a:rPr lang="en-GB" dirty="0"/>
              <a:t>The filter() function allows to select just some rows out of a </a:t>
            </a:r>
            <a:r>
              <a:rPr lang="en-GB" dirty="0" err="1"/>
              <a:t>data.frame</a:t>
            </a:r>
            <a:endParaRPr lang="en-GB" dirty="0"/>
          </a:p>
          <a:p>
            <a:r>
              <a:rPr lang="en-GB" dirty="0"/>
              <a:t>filter(X, ..., .by = NULL, .preserve = FALSE)</a:t>
            </a:r>
          </a:p>
          <a:p>
            <a:r>
              <a:rPr lang="en-GB" dirty="0"/>
              <a:t>Examples:</a:t>
            </a:r>
          </a:p>
          <a:p>
            <a:pPr lvl="1">
              <a:buFont typeface="Calibri" panose="020F0502020204030204" pitchFamily="34" charset="0"/>
              <a:buChar char="&gt;"/>
            </a:pPr>
            <a:r>
              <a:rPr lang="en-GB" dirty="0"/>
              <a:t>Pb </a:t>
            </a:r>
            <a:r>
              <a:rPr lang="en-GB"/>
              <a:t>&lt;- filter (d &lt;</a:t>
            </a:r>
            <a:endParaRPr lang="en-GB" dirty="0"/>
          </a:p>
          <a:p>
            <a:pPr lvl="1">
              <a:buFont typeface="Calibri" panose="020F0502020204030204" pitchFamily="34" charset="0"/>
              <a:buChar char="&gt;"/>
            </a:pPr>
            <a:endParaRPr lang="en-GB" dirty="0"/>
          </a:p>
          <a:p>
            <a:pPr>
              <a:buFont typeface="Calibri" panose="020F0502020204030204" pitchFamily="34" charset="0"/>
              <a:buChar char="&gt;"/>
            </a:pPr>
            <a:endParaRPr lang="en-GB" dirty="0"/>
          </a:p>
        </p:txBody>
      </p:sp>
    </p:spTree>
    <p:extLst>
      <p:ext uri="{BB962C8B-B14F-4D97-AF65-F5344CB8AC3E}">
        <p14:creationId xmlns:p14="http://schemas.microsoft.com/office/powerpoint/2010/main" val="3095973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14AE-58C2-414D-855E-D2DEE02F54B3}"/>
              </a:ext>
            </a:extLst>
          </p:cNvPr>
          <p:cNvSpPr>
            <a:spLocks noGrp="1"/>
          </p:cNvSpPr>
          <p:nvPr>
            <p:ph type="title"/>
          </p:nvPr>
        </p:nvSpPr>
        <p:spPr/>
        <p:txBody>
          <a:bodyPr/>
          <a:lstStyle/>
          <a:p>
            <a:r>
              <a:rPr lang="pt-PT" dirty="0" err="1"/>
              <a:t>Sorting</a:t>
            </a:r>
            <a:r>
              <a:rPr lang="pt-PT" dirty="0"/>
              <a:t> a </a:t>
            </a:r>
            <a:r>
              <a:rPr lang="pt-PT" dirty="0" err="1"/>
              <a:t>data.frame</a:t>
            </a:r>
            <a:r>
              <a:rPr lang="pt-PT" dirty="0"/>
              <a:t> </a:t>
            </a:r>
            <a:r>
              <a:rPr lang="pt-PT" dirty="0" err="1"/>
              <a:t>with</a:t>
            </a:r>
            <a:r>
              <a:rPr lang="pt-PT" dirty="0"/>
              <a:t> </a:t>
            </a:r>
            <a:r>
              <a:rPr lang="pt-PT" dirty="0" err="1"/>
              <a:t>order</a:t>
            </a:r>
            <a:r>
              <a:rPr lang="pt-PT" dirty="0"/>
              <a:t>() – 1/2</a:t>
            </a:r>
            <a:endParaRPr lang="en-GB" dirty="0"/>
          </a:p>
        </p:txBody>
      </p:sp>
      <p:sp>
        <p:nvSpPr>
          <p:cNvPr id="3" name="Content Placeholder 2">
            <a:extLst>
              <a:ext uri="{FF2B5EF4-FFF2-40B4-BE49-F238E27FC236}">
                <a16:creationId xmlns:a16="http://schemas.microsoft.com/office/drawing/2014/main" id="{94E1CD81-1040-4A0A-8A83-2DB069EEED2B}"/>
              </a:ext>
            </a:extLst>
          </p:cNvPr>
          <p:cNvSpPr>
            <a:spLocks noGrp="1"/>
          </p:cNvSpPr>
          <p:nvPr>
            <p:ph idx="1"/>
          </p:nvPr>
        </p:nvSpPr>
        <p:spPr/>
        <p:txBody>
          <a:bodyPr/>
          <a:lstStyle/>
          <a:p>
            <a:r>
              <a:rPr lang="en-GB" dirty="0"/>
              <a:t>order(X, decreasing= TRUE or FALSE, </a:t>
            </a:r>
            <a:r>
              <a:rPr lang="en-GB" dirty="0" err="1"/>
              <a:t>NA.last</a:t>
            </a:r>
            <a:r>
              <a:rPr lang="en-GB" dirty="0"/>
              <a:t> = TRUE or FALSE, …</a:t>
            </a:r>
          </a:p>
          <a:p>
            <a:pPr lvl="1"/>
            <a:r>
              <a:rPr lang="en-GB" dirty="0"/>
              <a:t>sorts X by the order of the index value</a:t>
            </a:r>
          </a:p>
          <a:p>
            <a:pPr lvl="1"/>
            <a:r>
              <a:rPr lang="en-GB" dirty="0"/>
              <a:t>if we want to really sort according to the values, we have to take the value of the X order</a:t>
            </a:r>
          </a:p>
          <a:p>
            <a:pPr lvl="1"/>
            <a:r>
              <a:rPr lang="en-GB" dirty="0"/>
              <a:t>Example</a:t>
            </a:r>
          </a:p>
          <a:p>
            <a:pPr lvl="2">
              <a:buFont typeface="Calibri" panose="020F0502020204030204" pitchFamily="34" charset="0"/>
              <a:buChar char="&gt;"/>
            </a:pPr>
            <a:r>
              <a:rPr lang="en-GB" dirty="0"/>
              <a:t>d &lt;- c(12.5, 4.5, 18.9, 34.2)</a:t>
            </a:r>
          </a:p>
          <a:p>
            <a:pPr lvl="2">
              <a:buFont typeface="Calibri" panose="020F0502020204030204" pitchFamily="34" charset="0"/>
              <a:buChar char="&gt;"/>
            </a:pPr>
            <a:r>
              <a:rPr lang="en-GB" dirty="0"/>
              <a:t>order(d, decreasing=FALSE) provides 2,1,3,4 (the index of the smaller number is 2, the index of the second smaller is 1, etc)</a:t>
            </a:r>
          </a:p>
          <a:p>
            <a:pPr lvl="2">
              <a:buFont typeface="Calibri" panose="020F0502020204030204" pitchFamily="34" charset="0"/>
              <a:buChar char="&gt;"/>
            </a:pPr>
            <a:r>
              <a:rPr lang="en-GB" dirty="0"/>
              <a:t>d[order(d)] provides 4.5, 12.5, 18.9, 34.2</a:t>
            </a:r>
          </a:p>
          <a:p>
            <a:pPr lvl="2">
              <a:buFont typeface="Calibri" panose="020F0502020204030204" pitchFamily="34" charset="0"/>
              <a:buChar char="&gt;"/>
            </a:pPr>
            <a:endParaRPr lang="en-GB" dirty="0"/>
          </a:p>
          <a:p>
            <a:pPr lvl="1">
              <a:buFont typeface="Calibri" panose="020F0502020204030204" pitchFamily="34" charset="0"/>
              <a:buChar char="&gt;"/>
            </a:pPr>
            <a:endParaRPr lang="en-GB" dirty="0"/>
          </a:p>
          <a:p>
            <a:pPr>
              <a:buFont typeface="Calibri" panose="020F0502020204030204" pitchFamily="34" charset="0"/>
              <a:buChar char="&gt;"/>
            </a:pPr>
            <a:endParaRPr lang="en-GB" dirty="0"/>
          </a:p>
        </p:txBody>
      </p:sp>
    </p:spTree>
    <p:extLst>
      <p:ext uri="{BB962C8B-B14F-4D97-AF65-F5344CB8AC3E}">
        <p14:creationId xmlns:p14="http://schemas.microsoft.com/office/powerpoint/2010/main" val="1098694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14AE-58C2-414D-855E-D2DEE02F54B3}"/>
              </a:ext>
            </a:extLst>
          </p:cNvPr>
          <p:cNvSpPr>
            <a:spLocks noGrp="1"/>
          </p:cNvSpPr>
          <p:nvPr>
            <p:ph type="title"/>
          </p:nvPr>
        </p:nvSpPr>
        <p:spPr/>
        <p:txBody>
          <a:bodyPr/>
          <a:lstStyle/>
          <a:p>
            <a:r>
              <a:rPr lang="pt-PT" dirty="0" err="1"/>
              <a:t>Sorting</a:t>
            </a:r>
            <a:r>
              <a:rPr lang="pt-PT" dirty="0"/>
              <a:t> a </a:t>
            </a:r>
            <a:r>
              <a:rPr lang="pt-PT" dirty="0" err="1"/>
              <a:t>data.frame</a:t>
            </a:r>
            <a:r>
              <a:rPr lang="pt-PT" dirty="0"/>
              <a:t> </a:t>
            </a:r>
            <a:r>
              <a:rPr lang="pt-PT" dirty="0" err="1"/>
              <a:t>with</a:t>
            </a:r>
            <a:r>
              <a:rPr lang="pt-PT" dirty="0"/>
              <a:t> </a:t>
            </a:r>
            <a:r>
              <a:rPr lang="pt-PT" dirty="0" err="1"/>
              <a:t>order</a:t>
            </a:r>
            <a:r>
              <a:rPr lang="pt-PT" dirty="0"/>
              <a:t>() – 2/2</a:t>
            </a:r>
            <a:endParaRPr lang="en-GB" dirty="0"/>
          </a:p>
        </p:txBody>
      </p:sp>
      <p:sp>
        <p:nvSpPr>
          <p:cNvPr id="3" name="Content Placeholder 2">
            <a:extLst>
              <a:ext uri="{FF2B5EF4-FFF2-40B4-BE49-F238E27FC236}">
                <a16:creationId xmlns:a16="http://schemas.microsoft.com/office/drawing/2014/main" id="{94E1CD81-1040-4A0A-8A83-2DB069EEED2B}"/>
              </a:ext>
            </a:extLst>
          </p:cNvPr>
          <p:cNvSpPr>
            <a:spLocks noGrp="1"/>
          </p:cNvSpPr>
          <p:nvPr>
            <p:ph idx="1"/>
          </p:nvPr>
        </p:nvSpPr>
        <p:spPr/>
        <p:txBody>
          <a:bodyPr/>
          <a:lstStyle/>
          <a:p>
            <a:r>
              <a:rPr lang="en-GB" dirty="0"/>
              <a:t>Add now another column and create a </a:t>
            </a:r>
            <a:r>
              <a:rPr lang="en-GB" dirty="0" err="1"/>
              <a:t>data.frame</a:t>
            </a:r>
            <a:r>
              <a:rPr lang="en-GB" dirty="0"/>
              <a:t> plot to be sorted by decreasing value of d</a:t>
            </a:r>
          </a:p>
          <a:p>
            <a:pPr lvl="1">
              <a:buFont typeface="Calibri" panose="020F0502020204030204" pitchFamily="34" charset="0"/>
              <a:buChar char="&gt;"/>
            </a:pPr>
            <a:r>
              <a:rPr lang="en-GB" dirty="0"/>
              <a:t>h &lt;- c(10.5, 5.0, 12.9, 15.4)</a:t>
            </a:r>
          </a:p>
          <a:p>
            <a:pPr lvl="1">
              <a:buFont typeface="Calibri" panose="020F0502020204030204" pitchFamily="34" charset="0"/>
              <a:buChar char="&gt;"/>
            </a:pPr>
            <a:r>
              <a:rPr lang="en-GB" dirty="0"/>
              <a:t>plot &lt;- </a:t>
            </a:r>
            <a:r>
              <a:rPr lang="en-GB" dirty="0" err="1"/>
              <a:t>data.frame</a:t>
            </a:r>
            <a:r>
              <a:rPr lang="en-GB" dirty="0"/>
              <a:t>(</a:t>
            </a:r>
            <a:r>
              <a:rPr lang="en-GB" dirty="0" err="1"/>
              <a:t>d,h</a:t>
            </a:r>
            <a:r>
              <a:rPr lang="en-GB" dirty="0"/>
              <a:t>)</a:t>
            </a:r>
          </a:p>
          <a:p>
            <a:pPr lvl="1">
              <a:buFont typeface="Calibri" panose="020F0502020204030204" pitchFamily="34" charset="0"/>
              <a:buChar char="&gt;"/>
            </a:pPr>
            <a:r>
              <a:rPr lang="en-GB" dirty="0"/>
              <a:t>plot[order(</a:t>
            </a:r>
            <a:r>
              <a:rPr lang="en-GB" dirty="0" err="1"/>
              <a:t>d,decreasing</a:t>
            </a:r>
            <a:r>
              <a:rPr lang="en-GB" dirty="0"/>
              <a:t> = TRUE),] will provide:</a:t>
            </a:r>
          </a:p>
          <a:p>
            <a:pPr marL="914400" lvl="2" indent="0">
              <a:buNone/>
            </a:pPr>
            <a:endParaRPr lang="en-GB" dirty="0"/>
          </a:p>
          <a:p>
            <a:pPr lvl="1">
              <a:buFont typeface="Calibri" panose="020F0502020204030204" pitchFamily="34" charset="0"/>
              <a:buChar char="&gt;"/>
            </a:pPr>
            <a:endParaRPr lang="en-GB" dirty="0"/>
          </a:p>
          <a:p>
            <a:pPr>
              <a:buFont typeface="Calibri" panose="020F0502020204030204" pitchFamily="34" charset="0"/>
              <a:buChar char="&gt;"/>
            </a:pPr>
            <a:endParaRPr lang="en-GB" dirty="0"/>
          </a:p>
        </p:txBody>
      </p:sp>
      <p:graphicFrame>
        <p:nvGraphicFramePr>
          <p:cNvPr id="4" name="Table 3">
            <a:extLst>
              <a:ext uri="{FF2B5EF4-FFF2-40B4-BE49-F238E27FC236}">
                <a16:creationId xmlns:a16="http://schemas.microsoft.com/office/drawing/2014/main" id="{CE1B54C4-C6E6-4821-A538-34209E756011}"/>
              </a:ext>
            </a:extLst>
          </p:cNvPr>
          <p:cNvGraphicFramePr>
            <a:graphicFrameLocks noGrp="1"/>
          </p:cNvGraphicFramePr>
          <p:nvPr>
            <p:extLst>
              <p:ext uri="{D42A27DB-BD31-4B8C-83A1-F6EECF244321}">
                <p14:modId xmlns:p14="http://schemas.microsoft.com/office/powerpoint/2010/main" val="3877405184"/>
              </p:ext>
            </p:extLst>
          </p:nvPr>
        </p:nvGraphicFramePr>
        <p:xfrm>
          <a:off x="1271464" y="4005064"/>
          <a:ext cx="2376264" cy="1854200"/>
        </p:xfrm>
        <a:graphic>
          <a:graphicData uri="http://schemas.openxmlformats.org/drawingml/2006/table">
            <a:tbl>
              <a:tblPr firstRow="1" bandRow="1">
                <a:tableStyleId>{10A1B5D5-9B99-4C35-A422-299274C87663}</a:tableStyleId>
              </a:tblPr>
              <a:tblGrid>
                <a:gridCol w="1188132">
                  <a:extLst>
                    <a:ext uri="{9D8B030D-6E8A-4147-A177-3AD203B41FA5}">
                      <a16:colId xmlns:a16="http://schemas.microsoft.com/office/drawing/2014/main" val="3455245746"/>
                    </a:ext>
                  </a:extLst>
                </a:gridCol>
                <a:gridCol w="1188132">
                  <a:extLst>
                    <a:ext uri="{9D8B030D-6E8A-4147-A177-3AD203B41FA5}">
                      <a16:colId xmlns:a16="http://schemas.microsoft.com/office/drawing/2014/main" val="3384556659"/>
                    </a:ext>
                  </a:extLst>
                </a:gridCol>
              </a:tblGrid>
              <a:tr h="370840">
                <a:tc>
                  <a:txBody>
                    <a:bodyPr/>
                    <a:lstStyle/>
                    <a:p>
                      <a:pPr algn="ctr"/>
                      <a:r>
                        <a:rPr lang="pt-PT" dirty="0"/>
                        <a:t>d</a:t>
                      </a:r>
                    </a:p>
                  </a:txBody>
                  <a:tcPr/>
                </a:tc>
                <a:tc>
                  <a:txBody>
                    <a:bodyPr/>
                    <a:lstStyle/>
                    <a:p>
                      <a:pPr algn="ctr"/>
                      <a:r>
                        <a:rPr lang="pt-PT" dirty="0"/>
                        <a:t>h</a:t>
                      </a:r>
                    </a:p>
                  </a:txBody>
                  <a:tcPr/>
                </a:tc>
                <a:extLst>
                  <a:ext uri="{0D108BD9-81ED-4DB2-BD59-A6C34878D82A}">
                    <a16:rowId xmlns:a16="http://schemas.microsoft.com/office/drawing/2014/main" val="3559782726"/>
                  </a:ext>
                </a:extLst>
              </a:tr>
              <a:tr h="370840">
                <a:tc>
                  <a:txBody>
                    <a:bodyPr/>
                    <a:lstStyle/>
                    <a:p>
                      <a:pPr algn="ctr"/>
                      <a:r>
                        <a:rPr lang="pt-PT" dirty="0"/>
                        <a:t>34.2</a:t>
                      </a:r>
                    </a:p>
                  </a:txBody>
                  <a:tcPr/>
                </a:tc>
                <a:tc>
                  <a:txBody>
                    <a:bodyPr/>
                    <a:lstStyle/>
                    <a:p>
                      <a:pPr algn="ctr"/>
                      <a:r>
                        <a:rPr lang="pt-PT" dirty="0"/>
                        <a:t>15.4</a:t>
                      </a:r>
                    </a:p>
                  </a:txBody>
                  <a:tcPr/>
                </a:tc>
                <a:extLst>
                  <a:ext uri="{0D108BD9-81ED-4DB2-BD59-A6C34878D82A}">
                    <a16:rowId xmlns:a16="http://schemas.microsoft.com/office/drawing/2014/main" val="3320806393"/>
                  </a:ext>
                </a:extLst>
              </a:tr>
              <a:tr h="370840">
                <a:tc>
                  <a:txBody>
                    <a:bodyPr/>
                    <a:lstStyle/>
                    <a:p>
                      <a:pPr algn="ctr"/>
                      <a:r>
                        <a:rPr lang="pt-PT" dirty="0"/>
                        <a:t>18.9</a:t>
                      </a:r>
                    </a:p>
                  </a:txBody>
                  <a:tcPr/>
                </a:tc>
                <a:tc>
                  <a:txBody>
                    <a:bodyPr/>
                    <a:lstStyle/>
                    <a:p>
                      <a:pPr algn="ctr"/>
                      <a:r>
                        <a:rPr lang="pt-PT" dirty="0"/>
                        <a:t>12.9</a:t>
                      </a:r>
                    </a:p>
                  </a:txBody>
                  <a:tcPr/>
                </a:tc>
                <a:extLst>
                  <a:ext uri="{0D108BD9-81ED-4DB2-BD59-A6C34878D82A}">
                    <a16:rowId xmlns:a16="http://schemas.microsoft.com/office/drawing/2014/main" val="883954092"/>
                  </a:ext>
                </a:extLst>
              </a:tr>
              <a:tr h="370840">
                <a:tc>
                  <a:txBody>
                    <a:bodyPr/>
                    <a:lstStyle/>
                    <a:p>
                      <a:pPr algn="ctr"/>
                      <a:r>
                        <a:rPr lang="pt-PT" dirty="0"/>
                        <a:t>12.5</a:t>
                      </a:r>
                    </a:p>
                  </a:txBody>
                  <a:tcPr/>
                </a:tc>
                <a:tc>
                  <a:txBody>
                    <a:bodyPr/>
                    <a:lstStyle/>
                    <a:p>
                      <a:pPr algn="ctr"/>
                      <a:r>
                        <a:rPr lang="pt-PT" dirty="0"/>
                        <a:t>10.5</a:t>
                      </a:r>
                    </a:p>
                  </a:txBody>
                  <a:tcPr/>
                </a:tc>
                <a:extLst>
                  <a:ext uri="{0D108BD9-81ED-4DB2-BD59-A6C34878D82A}">
                    <a16:rowId xmlns:a16="http://schemas.microsoft.com/office/drawing/2014/main" val="4001234004"/>
                  </a:ext>
                </a:extLst>
              </a:tr>
              <a:tr h="370840">
                <a:tc>
                  <a:txBody>
                    <a:bodyPr/>
                    <a:lstStyle/>
                    <a:p>
                      <a:pPr algn="ctr"/>
                      <a:r>
                        <a:rPr lang="pt-PT" dirty="0"/>
                        <a:t>4.5</a:t>
                      </a:r>
                    </a:p>
                  </a:txBody>
                  <a:tcPr/>
                </a:tc>
                <a:tc>
                  <a:txBody>
                    <a:bodyPr/>
                    <a:lstStyle/>
                    <a:p>
                      <a:pPr algn="ctr"/>
                      <a:r>
                        <a:rPr lang="pt-PT" dirty="0"/>
                        <a:t>5.0</a:t>
                      </a:r>
                    </a:p>
                  </a:txBody>
                  <a:tcPr/>
                </a:tc>
                <a:extLst>
                  <a:ext uri="{0D108BD9-81ED-4DB2-BD59-A6C34878D82A}">
                    <a16:rowId xmlns:a16="http://schemas.microsoft.com/office/drawing/2014/main" val="262977674"/>
                  </a:ext>
                </a:extLst>
              </a:tr>
            </a:tbl>
          </a:graphicData>
        </a:graphic>
      </p:graphicFrame>
    </p:spTree>
    <p:extLst>
      <p:ext uri="{BB962C8B-B14F-4D97-AF65-F5344CB8AC3E}">
        <p14:creationId xmlns:p14="http://schemas.microsoft.com/office/powerpoint/2010/main" val="3216354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DD441F-9009-4246-91BD-E619075EF36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53034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CFF9-100E-46C1-A1AE-A4400B0BC358}"/>
              </a:ext>
            </a:extLst>
          </p:cNvPr>
          <p:cNvSpPr>
            <a:spLocks noGrp="1"/>
          </p:cNvSpPr>
          <p:nvPr>
            <p:ph type="title"/>
          </p:nvPr>
        </p:nvSpPr>
        <p:spPr/>
        <p:txBody>
          <a:bodyPr>
            <a:normAutofit/>
          </a:bodyPr>
          <a:lstStyle/>
          <a:p>
            <a:r>
              <a:rPr lang="pt-PT" dirty="0" err="1"/>
              <a:t>Functions</a:t>
            </a:r>
            <a:r>
              <a:rPr lang="pt-PT" dirty="0"/>
              <a:t> </a:t>
            </a:r>
            <a:r>
              <a:rPr lang="pt-PT" dirty="0" err="1"/>
              <a:t>of</a:t>
            </a:r>
            <a:r>
              <a:rPr lang="pt-PT" dirty="0"/>
              <a:t> </a:t>
            </a:r>
            <a:r>
              <a:rPr lang="pt-PT" dirty="0" err="1"/>
              <a:t>the</a:t>
            </a:r>
            <a:r>
              <a:rPr lang="pt-PT" dirty="0"/>
              <a:t> </a:t>
            </a:r>
            <a:r>
              <a:rPr lang="pt-PT" i="1" dirty="0" err="1"/>
              <a:t>apply</a:t>
            </a:r>
            <a:r>
              <a:rPr lang="pt-PT" dirty="0"/>
              <a:t> </a:t>
            </a:r>
            <a:r>
              <a:rPr lang="pt-PT" dirty="0" err="1"/>
              <a:t>family</a:t>
            </a:r>
            <a:endParaRPr lang="en-GB" i="1" dirty="0"/>
          </a:p>
        </p:txBody>
      </p:sp>
      <p:sp>
        <p:nvSpPr>
          <p:cNvPr id="3" name="Content Placeholder 2">
            <a:extLst>
              <a:ext uri="{FF2B5EF4-FFF2-40B4-BE49-F238E27FC236}">
                <a16:creationId xmlns:a16="http://schemas.microsoft.com/office/drawing/2014/main" id="{D2CA8762-AA0F-4F44-B720-D2D88758AFF1}"/>
              </a:ext>
            </a:extLst>
          </p:cNvPr>
          <p:cNvSpPr>
            <a:spLocks noGrp="1"/>
          </p:cNvSpPr>
          <p:nvPr>
            <p:ph idx="1"/>
          </p:nvPr>
        </p:nvSpPr>
        <p:spPr>
          <a:xfrm>
            <a:off x="695400" y="1338454"/>
            <a:ext cx="11065230" cy="5001419"/>
          </a:xfrm>
        </p:spPr>
        <p:txBody>
          <a:bodyPr>
            <a:normAutofit/>
          </a:bodyPr>
          <a:lstStyle/>
          <a:p>
            <a:r>
              <a:rPr lang="en-GB" dirty="0"/>
              <a:t>Functions of the </a:t>
            </a:r>
            <a:r>
              <a:rPr lang="en-GB" i="1" dirty="0"/>
              <a:t>apply </a:t>
            </a:r>
            <a:r>
              <a:rPr lang="en-GB" dirty="0"/>
              <a:t>family come with the R basic package</a:t>
            </a:r>
          </a:p>
          <a:p>
            <a:r>
              <a:rPr lang="en-GB" dirty="0"/>
              <a:t>These functions allow us to manipulate data frames, arrays, matrices, vectors.</a:t>
            </a:r>
          </a:p>
          <a:p>
            <a:r>
              <a:rPr lang="en-GB" dirty="0"/>
              <a:t>They can be seen as a substitute to the loop</a:t>
            </a:r>
          </a:p>
          <a:p>
            <a:pPr marL="457200" lvl="1" indent="0" algn="r">
              <a:buNone/>
            </a:pPr>
            <a:endParaRPr lang="en-GB" sz="2000" dirty="0"/>
          </a:p>
          <a:p>
            <a:pPr marL="457200" lvl="1" indent="0" algn="r">
              <a:buNone/>
            </a:pPr>
            <a:r>
              <a:rPr lang="en-GB" sz="2000" dirty="0">
                <a:hlinkClick r:id="rId2"/>
              </a:rPr>
              <a:t>https://www.guru99.com/r-apply-sapply-tapply.html#1</a:t>
            </a:r>
            <a:endParaRPr lang="en-GB" sz="2000" dirty="0"/>
          </a:p>
          <a:p>
            <a:pPr marL="457200" lvl="1" indent="0" algn="r">
              <a:buNone/>
            </a:pPr>
            <a:r>
              <a:rPr lang="en-GB" sz="2000" dirty="0">
                <a:hlinkClick r:id="rId3"/>
              </a:rPr>
              <a:t>https://www.analyticssteps.com/blogs/apply-family-functions-r</a:t>
            </a:r>
            <a:r>
              <a:rPr lang="en-GB" sz="2000" dirty="0"/>
              <a:t>  </a:t>
            </a:r>
            <a:r>
              <a:rPr lang="en-GB" dirty="0"/>
              <a:t> </a:t>
            </a:r>
          </a:p>
        </p:txBody>
      </p:sp>
    </p:spTree>
    <p:extLst>
      <p:ext uri="{BB962C8B-B14F-4D97-AF65-F5344CB8AC3E}">
        <p14:creationId xmlns:p14="http://schemas.microsoft.com/office/powerpoint/2010/main" val="3070822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4E21-CA21-4A3C-809E-93C22ECCE40B}"/>
              </a:ext>
            </a:extLst>
          </p:cNvPr>
          <p:cNvSpPr>
            <a:spLocks noGrp="1"/>
          </p:cNvSpPr>
          <p:nvPr>
            <p:ph type="title"/>
          </p:nvPr>
        </p:nvSpPr>
        <p:spPr/>
        <p:txBody>
          <a:bodyPr/>
          <a:lstStyle/>
          <a:p>
            <a:r>
              <a:rPr lang="en-GB" dirty="0"/>
              <a:t> Functions of the apply family – </a:t>
            </a:r>
            <a:r>
              <a:rPr lang="en-GB" i="1" dirty="0"/>
              <a:t>apply()</a:t>
            </a:r>
          </a:p>
        </p:txBody>
      </p:sp>
      <p:sp>
        <p:nvSpPr>
          <p:cNvPr id="3" name="Content Placeholder 2">
            <a:extLst>
              <a:ext uri="{FF2B5EF4-FFF2-40B4-BE49-F238E27FC236}">
                <a16:creationId xmlns:a16="http://schemas.microsoft.com/office/drawing/2014/main" id="{EB5D99E3-5CF2-4E18-A530-49D0E042D9E6}"/>
              </a:ext>
            </a:extLst>
          </p:cNvPr>
          <p:cNvSpPr>
            <a:spLocks noGrp="1"/>
          </p:cNvSpPr>
          <p:nvPr>
            <p:ph idx="1"/>
          </p:nvPr>
        </p:nvSpPr>
        <p:spPr/>
        <p:txBody>
          <a:bodyPr>
            <a:normAutofit/>
          </a:bodyPr>
          <a:lstStyle/>
          <a:p>
            <a:r>
              <a:rPr lang="en-GB" dirty="0"/>
              <a:t>The </a:t>
            </a:r>
            <a:r>
              <a:rPr lang="en-GB" i="1" dirty="0"/>
              <a:t>apply()</a:t>
            </a:r>
            <a:r>
              <a:rPr lang="en-GB" dirty="0"/>
              <a:t> function helps us to apply a function on rows or columns of a matrix or of a data frame</a:t>
            </a:r>
          </a:p>
          <a:p>
            <a:r>
              <a:rPr lang="en-GB" i="1" dirty="0"/>
              <a:t>apply</a:t>
            </a:r>
            <a:r>
              <a:rPr lang="en-GB" dirty="0"/>
              <a:t> (X, MARGIN, FUN, …)</a:t>
            </a:r>
          </a:p>
          <a:p>
            <a:pPr lvl="1"/>
            <a:r>
              <a:rPr lang="en-GB" dirty="0"/>
              <a:t>x: an array, matrix, data frame</a:t>
            </a:r>
          </a:p>
          <a:p>
            <a:pPr lvl="2"/>
            <a:r>
              <a:rPr lang="en-GB" dirty="0"/>
              <a:t>MARGIN=1: the manipulation is performed on rows</a:t>
            </a:r>
          </a:p>
          <a:p>
            <a:pPr lvl="2"/>
            <a:r>
              <a:rPr lang="en-GB" dirty="0"/>
              <a:t>MARGIN=2: the manipulation is performed on columns</a:t>
            </a:r>
          </a:p>
          <a:p>
            <a:pPr lvl="2"/>
            <a:r>
              <a:rPr lang="en-GB" dirty="0"/>
              <a:t>MARGIN=c(1,2): the manipulation is performed on rows and columns</a:t>
            </a:r>
          </a:p>
          <a:p>
            <a:pPr lvl="1"/>
            <a:r>
              <a:rPr lang="en-GB" dirty="0"/>
              <a:t>FUN: tells which function to apply. Built functions like mean, median, sum, min, max and even user-defined functions can be applied</a:t>
            </a:r>
          </a:p>
          <a:p>
            <a:endParaRPr lang="en-GB" dirty="0"/>
          </a:p>
        </p:txBody>
      </p:sp>
    </p:spTree>
    <p:extLst>
      <p:ext uri="{BB962C8B-B14F-4D97-AF65-F5344CB8AC3E}">
        <p14:creationId xmlns:p14="http://schemas.microsoft.com/office/powerpoint/2010/main" val="3121019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4E21-CA21-4A3C-809E-93C22ECCE40B}"/>
              </a:ext>
            </a:extLst>
          </p:cNvPr>
          <p:cNvSpPr>
            <a:spLocks noGrp="1"/>
          </p:cNvSpPr>
          <p:nvPr>
            <p:ph type="title"/>
          </p:nvPr>
        </p:nvSpPr>
        <p:spPr/>
        <p:txBody>
          <a:bodyPr/>
          <a:lstStyle/>
          <a:p>
            <a:r>
              <a:rPr lang="en-GB" dirty="0"/>
              <a:t> Functions of the apply family – </a:t>
            </a:r>
            <a:r>
              <a:rPr lang="en-GB" i="1" dirty="0" err="1"/>
              <a:t>lapply</a:t>
            </a:r>
            <a:r>
              <a:rPr lang="en-GB" i="1" dirty="0"/>
              <a:t>()</a:t>
            </a:r>
          </a:p>
        </p:txBody>
      </p:sp>
      <p:sp>
        <p:nvSpPr>
          <p:cNvPr id="3" name="Content Placeholder 2">
            <a:extLst>
              <a:ext uri="{FF2B5EF4-FFF2-40B4-BE49-F238E27FC236}">
                <a16:creationId xmlns:a16="http://schemas.microsoft.com/office/drawing/2014/main" id="{EB5D99E3-5CF2-4E18-A530-49D0E042D9E6}"/>
              </a:ext>
            </a:extLst>
          </p:cNvPr>
          <p:cNvSpPr>
            <a:spLocks noGrp="1"/>
          </p:cNvSpPr>
          <p:nvPr>
            <p:ph idx="1"/>
          </p:nvPr>
        </p:nvSpPr>
        <p:spPr/>
        <p:txBody>
          <a:bodyPr>
            <a:normAutofit/>
          </a:bodyPr>
          <a:lstStyle/>
          <a:p>
            <a:r>
              <a:rPr lang="en-GB" dirty="0"/>
              <a:t>The </a:t>
            </a:r>
            <a:r>
              <a:rPr lang="en-GB" i="1" dirty="0" err="1"/>
              <a:t>lapply</a:t>
            </a:r>
            <a:r>
              <a:rPr lang="en-GB" i="1" dirty="0"/>
              <a:t>()</a:t>
            </a:r>
            <a:r>
              <a:rPr lang="en-GB" dirty="0"/>
              <a:t> takes a list as an argument and applies a function to each element of the list by looping</a:t>
            </a:r>
          </a:p>
          <a:p>
            <a:r>
              <a:rPr lang="en-GB" i="1" dirty="0" err="1"/>
              <a:t>lapply</a:t>
            </a:r>
            <a:r>
              <a:rPr lang="en-GB" dirty="0"/>
              <a:t>(X, FUN, …)</a:t>
            </a:r>
          </a:p>
          <a:p>
            <a:pPr lvl="1"/>
            <a:r>
              <a:rPr lang="en-GB" dirty="0"/>
              <a:t>x: Specifies a list on which functions should be replicated</a:t>
            </a:r>
          </a:p>
          <a:p>
            <a:pPr lvl="1"/>
            <a:r>
              <a:rPr lang="en-GB" dirty="0"/>
              <a:t>FUN: is a function that needs to be looped on each element of the list</a:t>
            </a:r>
          </a:p>
          <a:p>
            <a:endParaRPr lang="en-GB" dirty="0"/>
          </a:p>
        </p:txBody>
      </p:sp>
    </p:spTree>
    <p:extLst>
      <p:ext uri="{BB962C8B-B14F-4D97-AF65-F5344CB8AC3E}">
        <p14:creationId xmlns:p14="http://schemas.microsoft.com/office/powerpoint/2010/main" val="3463351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4E21-CA21-4A3C-809E-93C22ECCE40B}"/>
              </a:ext>
            </a:extLst>
          </p:cNvPr>
          <p:cNvSpPr>
            <a:spLocks noGrp="1"/>
          </p:cNvSpPr>
          <p:nvPr>
            <p:ph type="title"/>
          </p:nvPr>
        </p:nvSpPr>
        <p:spPr/>
        <p:txBody>
          <a:bodyPr/>
          <a:lstStyle/>
          <a:p>
            <a:r>
              <a:rPr lang="en-GB" dirty="0"/>
              <a:t> Functions of the apply family – </a:t>
            </a:r>
            <a:r>
              <a:rPr lang="en-GB" i="1" dirty="0" err="1"/>
              <a:t>sapply</a:t>
            </a:r>
            <a:r>
              <a:rPr lang="en-GB" i="1" dirty="0"/>
              <a:t>()</a:t>
            </a:r>
          </a:p>
        </p:txBody>
      </p:sp>
      <p:sp>
        <p:nvSpPr>
          <p:cNvPr id="3" name="Content Placeholder 2">
            <a:extLst>
              <a:ext uri="{FF2B5EF4-FFF2-40B4-BE49-F238E27FC236}">
                <a16:creationId xmlns:a16="http://schemas.microsoft.com/office/drawing/2014/main" id="{EB5D99E3-5CF2-4E18-A530-49D0E042D9E6}"/>
              </a:ext>
            </a:extLst>
          </p:cNvPr>
          <p:cNvSpPr>
            <a:spLocks noGrp="1"/>
          </p:cNvSpPr>
          <p:nvPr>
            <p:ph idx="1"/>
          </p:nvPr>
        </p:nvSpPr>
        <p:spPr/>
        <p:txBody>
          <a:bodyPr>
            <a:normAutofit/>
          </a:bodyPr>
          <a:lstStyle/>
          <a:p>
            <a:pPr>
              <a:spcBef>
                <a:spcPts val="0"/>
              </a:spcBef>
            </a:pPr>
            <a:r>
              <a:rPr lang="en-GB" dirty="0"/>
              <a:t>The </a:t>
            </a:r>
            <a:r>
              <a:rPr lang="en-GB" i="1" dirty="0" err="1"/>
              <a:t>sapply</a:t>
            </a:r>
            <a:r>
              <a:rPr lang="en-GB" i="1" dirty="0"/>
              <a:t>()</a:t>
            </a:r>
            <a:r>
              <a:rPr lang="en-GB" dirty="0"/>
              <a:t> is a more generalized version of </a:t>
            </a:r>
            <a:r>
              <a:rPr lang="en-GB" i="1" dirty="0" err="1"/>
              <a:t>lapply</a:t>
            </a:r>
            <a:r>
              <a:rPr lang="en-GB" dirty="0"/>
              <a:t>(). It works the same as </a:t>
            </a:r>
            <a:r>
              <a:rPr lang="en-GB" i="1" dirty="0" err="1"/>
              <a:t>lapply</a:t>
            </a:r>
            <a:r>
              <a:rPr lang="en-GB" dirty="0"/>
              <a:t>(), the only difference is in output generalization. Where </a:t>
            </a:r>
            <a:r>
              <a:rPr lang="en-GB" i="1" dirty="0" err="1"/>
              <a:t>lapply</a:t>
            </a:r>
            <a:r>
              <a:rPr lang="en-GB" dirty="0"/>
              <a:t>() returns a list as an output every time, </a:t>
            </a:r>
            <a:r>
              <a:rPr lang="en-GB" i="1" dirty="0" err="1"/>
              <a:t>sapply</a:t>
            </a:r>
            <a:r>
              <a:rPr lang="en-GB" dirty="0"/>
              <a:t> has certain algorithms while returning the output. </a:t>
            </a:r>
          </a:p>
          <a:p>
            <a:pPr lvl="1">
              <a:spcBef>
                <a:spcPts val="0"/>
              </a:spcBef>
            </a:pPr>
            <a:r>
              <a:rPr lang="en-GB" dirty="0"/>
              <a:t>If the result is a list with each element of length unity, a vector will be returned.</a:t>
            </a:r>
          </a:p>
          <a:p>
            <a:pPr lvl="1">
              <a:spcBef>
                <a:spcPts val="0"/>
              </a:spcBef>
            </a:pPr>
            <a:r>
              <a:rPr lang="en-GB" dirty="0"/>
              <a:t>If the result is a list with more than one element, but each vector of the same length, a matrix will be returned.</a:t>
            </a:r>
          </a:p>
          <a:p>
            <a:pPr lvl="1">
              <a:spcBef>
                <a:spcPts val="0"/>
              </a:spcBef>
            </a:pPr>
            <a:r>
              <a:rPr lang="en-GB" dirty="0"/>
              <a:t>If none of the above algorithms is applicable, a list will be returned</a:t>
            </a:r>
          </a:p>
          <a:p>
            <a:pPr>
              <a:spcBef>
                <a:spcPts val="0"/>
              </a:spcBef>
            </a:pPr>
            <a:endParaRPr lang="en-GB" dirty="0"/>
          </a:p>
        </p:txBody>
      </p:sp>
    </p:spTree>
    <p:extLst>
      <p:ext uri="{BB962C8B-B14F-4D97-AF65-F5344CB8AC3E}">
        <p14:creationId xmlns:p14="http://schemas.microsoft.com/office/powerpoint/2010/main" val="3814745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4E21-CA21-4A3C-809E-93C22ECCE40B}"/>
              </a:ext>
            </a:extLst>
          </p:cNvPr>
          <p:cNvSpPr>
            <a:spLocks noGrp="1"/>
          </p:cNvSpPr>
          <p:nvPr>
            <p:ph type="title"/>
          </p:nvPr>
        </p:nvSpPr>
        <p:spPr/>
        <p:txBody>
          <a:bodyPr/>
          <a:lstStyle/>
          <a:p>
            <a:r>
              <a:rPr lang="en-GB" dirty="0"/>
              <a:t> Functions of the apply family – </a:t>
            </a:r>
            <a:r>
              <a:rPr lang="en-GB" i="1" dirty="0" err="1"/>
              <a:t>sapply</a:t>
            </a:r>
            <a:r>
              <a:rPr lang="en-GB" i="1" dirty="0"/>
              <a:t>()</a:t>
            </a:r>
          </a:p>
        </p:txBody>
      </p:sp>
      <p:sp>
        <p:nvSpPr>
          <p:cNvPr id="3" name="Content Placeholder 2">
            <a:extLst>
              <a:ext uri="{FF2B5EF4-FFF2-40B4-BE49-F238E27FC236}">
                <a16:creationId xmlns:a16="http://schemas.microsoft.com/office/drawing/2014/main" id="{EB5D99E3-5CF2-4E18-A530-49D0E042D9E6}"/>
              </a:ext>
            </a:extLst>
          </p:cNvPr>
          <p:cNvSpPr>
            <a:spLocks noGrp="1"/>
          </p:cNvSpPr>
          <p:nvPr>
            <p:ph idx="1"/>
          </p:nvPr>
        </p:nvSpPr>
        <p:spPr/>
        <p:txBody>
          <a:bodyPr>
            <a:normAutofit/>
          </a:bodyPr>
          <a:lstStyle/>
          <a:p>
            <a:pPr>
              <a:spcBef>
                <a:spcPts val="0"/>
              </a:spcBef>
            </a:pPr>
            <a:r>
              <a:rPr lang="en-GB" i="1" dirty="0" err="1"/>
              <a:t>sapply</a:t>
            </a:r>
            <a:r>
              <a:rPr lang="en-GB" dirty="0"/>
              <a:t>(X, FUN, …, simplify=TRUE, USE.NAMES=TRUE)</a:t>
            </a:r>
          </a:p>
          <a:p>
            <a:pPr lvl="1">
              <a:spcBef>
                <a:spcPts val="0"/>
              </a:spcBef>
            </a:pPr>
            <a:r>
              <a:rPr lang="en-GB" dirty="0"/>
              <a:t>x: Specifies a list on which functions should be replicated</a:t>
            </a:r>
          </a:p>
          <a:p>
            <a:pPr lvl="1">
              <a:spcBef>
                <a:spcPts val="0"/>
              </a:spcBef>
            </a:pPr>
            <a:r>
              <a:rPr lang="en-GB" dirty="0"/>
              <a:t>FUN: is a function that needs to be looped on each element of the list</a:t>
            </a:r>
          </a:p>
          <a:p>
            <a:pPr lvl="1">
              <a:spcBef>
                <a:spcPts val="0"/>
              </a:spcBef>
            </a:pPr>
            <a:r>
              <a:rPr lang="en-GB" dirty="0"/>
              <a:t>simplify - argument that specifies if we want to simplify the results or not</a:t>
            </a:r>
          </a:p>
          <a:p>
            <a:pPr lvl="1">
              <a:spcBef>
                <a:spcPts val="0"/>
              </a:spcBef>
            </a:pPr>
            <a:r>
              <a:rPr lang="en-GB" dirty="0"/>
              <a:t>USE.NAME - specifies the argument names to be used or not.</a:t>
            </a:r>
          </a:p>
          <a:p>
            <a:pPr>
              <a:spcBef>
                <a:spcPts val="0"/>
              </a:spcBef>
            </a:pPr>
            <a:endParaRPr lang="en-GB" dirty="0"/>
          </a:p>
        </p:txBody>
      </p:sp>
    </p:spTree>
    <p:extLst>
      <p:ext uri="{BB962C8B-B14F-4D97-AF65-F5344CB8AC3E}">
        <p14:creationId xmlns:p14="http://schemas.microsoft.com/office/powerpoint/2010/main" val="751482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CFF9-100E-46C1-A1AE-A4400B0BC358}"/>
              </a:ext>
            </a:extLst>
          </p:cNvPr>
          <p:cNvSpPr>
            <a:spLocks noGrp="1"/>
          </p:cNvSpPr>
          <p:nvPr>
            <p:ph type="title"/>
          </p:nvPr>
        </p:nvSpPr>
        <p:spPr/>
        <p:txBody>
          <a:bodyPr>
            <a:normAutofit/>
          </a:bodyPr>
          <a:lstStyle/>
          <a:p>
            <a:r>
              <a:rPr lang="en-GB" dirty="0"/>
              <a:t> Functions of the </a:t>
            </a:r>
            <a:r>
              <a:rPr lang="en-GB" i="1" dirty="0"/>
              <a:t>apply</a:t>
            </a:r>
            <a:r>
              <a:rPr lang="en-GB" dirty="0"/>
              <a:t> family – </a:t>
            </a:r>
            <a:r>
              <a:rPr lang="en-GB" i="1" dirty="0" err="1"/>
              <a:t>tapply</a:t>
            </a:r>
            <a:r>
              <a:rPr lang="en-GB" i="1" dirty="0"/>
              <a:t>()</a:t>
            </a:r>
          </a:p>
        </p:txBody>
      </p:sp>
      <p:sp>
        <p:nvSpPr>
          <p:cNvPr id="3" name="Content Placeholder 2">
            <a:extLst>
              <a:ext uri="{FF2B5EF4-FFF2-40B4-BE49-F238E27FC236}">
                <a16:creationId xmlns:a16="http://schemas.microsoft.com/office/drawing/2014/main" id="{D2CA8762-AA0F-4F44-B720-D2D88758AFF1}"/>
              </a:ext>
            </a:extLst>
          </p:cNvPr>
          <p:cNvSpPr>
            <a:spLocks noGrp="1"/>
          </p:cNvSpPr>
          <p:nvPr>
            <p:ph idx="1"/>
          </p:nvPr>
        </p:nvSpPr>
        <p:spPr>
          <a:xfrm>
            <a:off x="695400" y="1338454"/>
            <a:ext cx="11065230" cy="5001419"/>
          </a:xfrm>
        </p:spPr>
        <p:txBody>
          <a:bodyPr>
            <a:normAutofit/>
          </a:bodyPr>
          <a:lstStyle/>
          <a:p>
            <a:r>
              <a:rPr lang="en-GB" dirty="0"/>
              <a:t>The</a:t>
            </a:r>
            <a:r>
              <a:rPr lang="en-GB" i="1" dirty="0"/>
              <a:t> </a:t>
            </a:r>
            <a:r>
              <a:rPr lang="en-GB" i="1" dirty="0" err="1"/>
              <a:t>tapply</a:t>
            </a:r>
            <a:r>
              <a:rPr lang="en-GB" i="1" dirty="0"/>
              <a:t>() </a:t>
            </a:r>
            <a:r>
              <a:rPr lang="en-GB" dirty="0"/>
              <a:t>function can be applied on a subset of a vector where the vector is divided into different levels that are also known as factors</a:t>
            </a:r>
          </a:p>
          <a:p>
            <a:r>
              <a:rPr lang="en-GB" i="1" dirty="0" err="1"/>
              <a:t>tapply</a:t>
            </a:r>
            <a:r>
              <a:rPr lang="en-GB" dirty="0"/>
              <a:t>(X, INDEX, FUN)</a:t>
            </a:r>
          </a:p>
          <a:p>
            <a:pPr lvl="1"/>
            <a:r>
              <a:rPr lang="en-GB" dirty="0"/>
              <a:t>x: an object, usually a vector</a:t>
            </a:r>
          </a:p>
          <a:p>
            <a:pPr lvl="1"/>
            <a:r>
              <a:rPr lang="en-GB" dirty="0"/>
              <a:t>INDEX: a list containing factor</a:t>
            </a:r>
          </a:p>
          <a:p>
            <a:pPr lvl="1"/>
            <a:r>
              <a:rPr lang="en-GB" dirty="0"/>
              <a:t>FUN: tells which function to apply. Built functions like mean, median, sum, min, max and even user-defined functions can be applied</a:t>
            </a:r>
          </a:p>
          <a:p>
            <a:pPr lvl="1"/>
            <a:r>
              <a:rPr lang="pt-PT" dirty="0"/>
              <a:t>t</a:t>
            </a:r>
            <a:r>
              <a:rPr lang="en-GB" dirty="0"/>
              <a:t>he function FUN provides values for each value of the factor</a:t>
            </a:r>
            <a:r>
              <a:rPr lang="en-GB" sz="2000" dirty="0"/>
              <a:t> </a:t>
            </a:r>
            <a:r>
              <a:rPr lang="en-GB" dirty="0"/>
              <a:t> </a:t>
            </a:r>
          </a:p>
        </p:txBody>
      </p:sp>
    </p:spTree>
    <p:extLst>
      <p:ext uri="{BB962C8B-B14F-4D97-AF65-F5344CB8AC3E}">
        <p14:creationId xmlns:p14="http://schemas.microsoft.com/office/powerpoint/2010/main" val="31997938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CFF9-100E-46C1-A1AE-A4400B0BC358}"/>
              </a:ext>
            </a:extLst>
          </p:cNvPr>
          <p:cNvSpPr>
            <a:spLocks noGrp="1"/>
          </p:cNvSpPr>
          <p:nvPr>
            <p:ph type="title"/>
          </p:nvPr>
        </p:nvSpPr>
        <p:spPr/>
        <p:txBody>
          <a:bodyPr/>
          <a:lstStyle/>
          <a:p>
            <a:r>
              <a:rPr lang="pt-PT" dirty="0" err="1"/>
              <a:t>Functions</a:t>
            </a:r>
            <a:r>
              <a:rPr lang="pt-PT" dirty="0"/>
              <a:t> </a:t>
            </a:r>
            <a:r>
              <a:rPr lang="pt-PT" dirty="0" err="1"/>
              <a:t>related</a:t>
            </a:r>
            <a:r>
              <a:rPr lang="pt-PT" dirty="0"/>
              <a:t> to </a:t>
            </a:r>
            <a:r>
              <a:rPr lang="pt-PT" dirty="0" err="1"/>
              <a:t>objects</a:t>
            </a:r>
            <a:endParaRPr lang="en-GB" dirty="0"/>
          </a:p>
        </p:txBody>
      </p:sp>
      <p:sp>
        <p:nvSpPr>
          <p:cNvPr id="3" name="Content Placeholder 2">
            <a:extLst>
              <a:ext uri="{FF2B5EF4-FFF2-40B4-BE49-F238E27FC236}">
                <a16:creationId xmlns:a16="http://schemas.microsoft.com/office/drawing/2014/main" id="{D2CA8762-AA0F-4F44-B720-D2D88758AFF1}"/>
              </a:ext>
            </a:extLst>
          </p:cNvPr>
          <p:cNvSpPr>
            <a:spLocks noGrp="1"/>
          </p:cNvSpPr>
          <p:nvPr>
            <p:ph idx="1"/>
          </p:nvPr>
        </p:nvSpPr>
        <p:spPr/>
        <p:txBody>
          <a:bodyPr>
            <a:normAutofit/>
          </a:bodyPr>
          <a:lstStyle/>
          <a:p>
            <a:r>
              <a:rPr lang="en-GB" dirty="0"/>
              <a:t>List all objects that are active</a:t>
            </a:r>
          </a:p>
          <a:p>
            <a:pPr lvl="1"/>
            <a:r>
              <a:rPr lang="en-GB" i="1" dirty="0"/>
              <a:t>ls()</a:t>
            </a:r>
            <a:r>
              <a:rPr lang="en-GB" dirty="0"/>
              <a:t> </a:t>
            </a:r>
            <a:endParaRPr lang="pt-PT" dirty="0"/>
          </a:p>
          <a:p>
            <a:r>
              <a:rPr lang="pt-PT" dirty="0"/>
              <a:t>E</a:t>
            </a:r>
            <a:r>
              <a:rPr lang="en-GB" dirty="0" err="1"/>
              <a:t>liminate</a:t>
            </a:r>
            <a:r>
              <a:rPr lang="en-GB" dirty="0"/>
              <a:t> objects that won’t be needed anymore</a:t>
            </a:r>
          </a:p>
          <a:p>
            <a:pPr lvl="1"/>
            <a:r>
              <a:rPr lang="pt-PT" i="1" dirty="0" err="1"/>
              <a:t>rm</a:t>
            </a:r>
            <a:r>
              <a:rPr lang="pt-PT" dirty="0"/>
              <a:t>(object1,object2)</a:t>
            </a:r>
          </a:p>
          <a:p>
            <a:r>
              <a:rPr lang="pt-PT" dirty="0" err="1"/>
              <a:t>Describe</a:t>
            </a:r>
            <a:r>
              <a:rPr lang="pt-PT" dirty="0"/>
              <a:t> </a:t>
            </a:r>
            <a:r>
              <a:rPr lang="pt-PT" dirty="0" err="1"/>
              <a:t>an</a:t>
            </a:r>
            <a:r>
              <a:rPr lang="pt-PT" dirty="0"/>
              <a:t> </a:t>
            </a:r>
            <a:r>
              <a:rPr lang="pt-PT" dirty="0" err="1"/>
              <a:t>object</a:t>
            </a:r>
            <a:endParaRPr lang="pt-PT" dirty="0"/>
          </a:p>
          <a:p>
            <a:pPr lvl="1"/>
            <a:r>
              <a:rPr lang="pt-PT" i="1" dirty="0" err="1"/>
              <a:t>str</a:t>
            </a:r>
            <a:r>
              <a:rPr lang="pt-PT" dirty="0"/>
              <a:t>(</a:t>
            </a:r>
            <a:r>
              <a:rPr lang="pt-PT" dirty="0" err="1"/>
              <a:t>object</a:t>
            </a:r>
            <a:r>
              <a:rPr lang="pt-PT" dirty="0"/>
              <a:t>)</a:t>
            </a:r>
          </a:p>
          <a:p>
            <a:endParaRPr lang="en-GB" dirty="0"/>
          </a:p>
        </p:txBody>
      </p:sp>
    </p:spTree>
    <p:extLst>
      <p:ext uri="{BB962C8B-B14F-4D97-AF65-F5344CB8AC3E}">
        <p14:creationId xmlns:p14="http://schemas.microsoft.com/office/powerpoint/2010/main" val="17895509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BCDF6-2B50-49B2-A3A3-8DC366511BCE}"/>
              </a:ext>
            </a:extLst>
          </p:cNvPr>
          <p:cNvSpPr>
            <a:spLocks noGrp="1"/>
          </p:cNvSpPr>
          <p:nvPr>
            <p:ph type="title"/>
          </p:nvPr>
        </p:nvSpPr>
        <p:spPr/>
        <p:txBody>
          <a:bodyPr/>
          <a:lstStyle/>
          <a:p>
            <a:r>
              <a:rPr lang="pt-PT" dirty="0" err="1"/>
              <a:t>The</a:t>
            </a:r>
            <a:r>
              <a:rPr lang="pt-PT" dirty="0"/>
              <a:t> %&gt;% </a:t>
            </a:r>
            <a:r>
              <a:rPr lang="pt-PT" dirty="0" err="1"/>
              <a:t>operator</a:t>
            </a:r>
            <a:endParaRPr lang="en-GB" dirty="0"/>
          </a:p>
        </p:txBody>
      </p:sp>
      <p:sp>
        <p:nvSpPr>
          <p:cNvPr id="3" name="Content Placeholder 2">
            <a:extLst>
              <a:ext uri="{FF2B5EF4-FFF2-40B4-BE49-F238E27FC236}">
                <a16:creationId xmlns:a16="http://schemas.microsoft.com/office/drawing/2014/main" id="{7CCBC337-1184-4DD4-90CD-05E9520240AF}"/>
              </a:ext>
            </a:extLst>
          </p:cNvPr>
          <p:cNvSpPr>
            <a:spLocks noGrp="1"/>
          </p:cNvSpPr>
          <p:nvPr>
            <p:ph idx="1"/>
          </p:nvPr>
        </p:nvSpPr>
        <p:spPr/>
        <p:txBody>
          <a:bodyPr/>
          <a:lstStyle/>
          <a:p>
            <a:r>
              <a:rPr lang="en-GB" dirty="0"/>
              <a:t>You can use the %&gt;% operator with standard R functions — and even with your own functions</a:t>
            </a:r>
          </a:p>
          <a:p>
            <a:r>
              <a:rPr lang="en-GB" dirty="0"/>
              <a:t>The rules are simple: the object on the left hand side is passed as the first argument to the function on the right hand side</a:t>
            </a:r>
          </a:p>
          <a:p>
            <a:pPr lvl="1"/>
            <a:r>
              <a:rPr lang="en-GB" dirty="0" err="1"/>
              <a:t>euca</a:t>
            </a:r>
            <a:r>
              <a:rPr lang="en-GB" dirty="0"/>
              <a:t> &lt;- </a:t>
            </a:r>
            <a:r>
              <a:rPr lang="en-GB" dirty="0" err="1"/>
              <a:t>euca_all</a:t>
            </a:r>
            <a:r>
              <a:rPr lang="en-GB" dirty="0"/>
              <a:t> %&gt;%</a:t>
            </a:r>
          </a:p>
          <a:p>
            <a:pPr marL="457200" lvl="1" indent="0">
              <a:buNone/>
            </a:pPr>
            <a:r>
              <a:rPr lang="en-GB" dirty="0"/>
              <a:t>   </a:t>
            </a:r>
            <a:r>
              <a:rPr lang="en-GB" i="1" dirty="0"/>
              <a:t>select</a:t>
            </a:r>
            <a:r>
              <a:rPr lang="en-GB" dirty="0"/>
              <a:t>(c("ID_plot","ID_rot","t","</a:t>
            </a:r>
            <a:r>
              <a:rPr lang="en-GB" dirty="0" err="1"/>
              <a:t>hdom</a:t>
            </a:r>
            <a:r>
              <a:rPr lang="en-GB" dirty="0"/>
              <a:t>","N","G"))</a:t>
            </a:r>
          </a:p>
          <a:p>
            <a:pPr marL="457200" lvl="1" indent="0">
              <a:buNone/>
            </a:pPr>
            <a:r>
              <a:rPr lang="pt-PT" dirty="0"/>
              <a:t>i</a:t>
            </a:r>
            <a:r>
              <a:rPr lang="en-GB" dirty="0"/>
              <a:t>s equivalent to</a:t>
            </a:r>
          </a:p>
          <a:p>
            <a:pPr lvl="1"/>
            <a:r>
              <a:rPr lang="en-GB" dirty="0" err="1"/>
              <a:t>euca</a:t>
            </a:r>
            <a:r>
              <a:rPr lang="en-GB" dirty="0"/>
              <a:t> &lt;- </a:t>
            </a:r>
            <a:r>
              <a:rPr lang="en-GB" i="1" dirty="0"/>
              <a:t>select</a:t>
            </a:r>
            <a:r>
              <a:rPr lang="en-GB" dirty="0"/>
              <a:t>(</a:t>
            </a:r>
            <a:r>
              <a:rPr lang="en-GB" dirty="0" err="1"/>
              <a:t>euca_all</a:t>
            </a:r>
            <a:r>
              <a:rPr lang="en-GB" dirty="0"/>
              <a:t>, c("ID_plot","ID_rot","t","</a:t>
            </a:r>
            <a:r>
              <a:rPr lang="en-GB" dirty="0" err="1"/>
              <a:t>hdom</a:t>
            </a:r>
            <a:r>
              <a:rPr lang="en-GB" dirty="0"/>
              <a:t>","N","G"))</a:t>
            </a:r>
          </a:p>
          <a:p>
            <a:pPr lvl="1"/>
            <a:endParaRPr lang="en-GB" dirty="0"/>
          </a:p>
        </p:txBody>
      </p:sp>
    </p:spTree>
    <p:extLst>
      <p:ext uri="{BB962C8B-B14F-4D97-AF65-F5344CB8AC3E}">
        <p14:creationId xmlns:p14="http://schemas.microsoft.com/office/powerpoint/2010/main" val="1019465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A27D-8A88-495F-9117-76A86B4E131C}"/>
              </a:ext>
            </a:extLst>
          </p:cNvPr>
          <p:cNvSpPr>
            <a:spLocks noGrp="1"/>
          </p:cNvSpPr>
          <p:nvPr>
            <p:ph type="title"/>
          </p:nvPr>
        </p:nvSpPr>
        <p:spPr/>
        <p:txBody>
          <a:bodyPr/>
          <a:lstStyle/>
          <a:p>
            <a:r>
              <a:rPr lang="pt-PT" dirty="0" err="1"/>
              <a:t>Several</a:t>
            </a:r>
            <a:r>
              <a:rPr lang="pt-PT" dirty="0"/>
              <a:t> R </a:t>
            </a:r>
            <a:r>
              <a:rPr lang="pt-PT" dirty="0" err="1"/>
              <a:t>functions</a:t>
            </a:r>
            <a:r>
              <a:rPr lang="pt-PT" dirty="0"/>
              <a:t> for </a:t>
            </a:r>
            <a:r>
              <a:rPr lang="pt-PT" dirty="0" err="1"/>
              <a:t>vectors</a:t>
            </a:r>
            <a:endParaRPr lang="en-GB" dirty="0"/>
          </a:p>
        </p:txBody>
      </p:sp>
      <p:sp>
        <p:nvSpPr>
          <p:cNvPr id="3" name="Content Placeholder 2">
            <a:extLst>
              <a:ext uri="{FF2B5EF4-FFF2-40B4-BE49-F238E27FC236}">
                <a16:creationId xmlns:a16="http://schemas.microsoft.com/office/drawing/2014/main" id="{645F6599-767D-4230-9B63-05FFC696DF74}"/>
              </a:ext>
            </a:extLst>
          </p:cNvPr>
          <p:cNvSpPr>
            <a:spLocks noGrp="1"/>
          </p:cNvSpPr>
          <p:nvPr>
            <p:ph idx="1"/>
          </p:nvPr>
        </p:nvSpPr>
        <p:spPr/>
        <p:txBody>
          <a:bodyPr/>
          <a:lstStyle/>
          <a:p>
            <a:pPr lvl="1">
              <a:buFont typeface="Trebuchet MS" panose="020B0603020202020204" pitchFamily="34" charset="0"/>
              <a:buChar char="&gt;"/>
            </a:pPr>
            <a:r>
              <a:rPr lang="pt-PT" i="1" dirty="0" err="1"/>
              <a:t>mean</a:t>
            </a:r>
            <a:r>
              <a:rPr lang="pt-PT" dirty="0"/>
              <a:t>(X) </a:t>
            </a:r>
            <a:r>
              <a:rPr lang="pt-PT" dirty="0">
                <a:sym typeface="Symbol" panose="05050102010706020507" pitchFamily="18" charset="2"/>
              </a:rPr>
              <a:t> </a:t>
            </a:r>
            <a:r>
              <a:rPr lang="en-GB" dirty="0">
                <a:sym typeface="Symbol" panose="05050102010706020507" pitchFamily="18" charset="2"/>
              </a:rPr>
              <a:t>average of the values of vector X</a:t>
            </a:r>
            <a:endParaRPr lang="pt-PT" dirty="0"/>
          </a:p>
          <a:p>
            <a:pPr lvl="1">
              <a:buFont typeface="Trebuchet MS" panose="020B0603020202020204" pitchFamily="34" charset="0"/>
              <a:buChar char="&gt;"/>
            </a:pPr>
            <a:r>
              <a:rPr lang="pt-PT" i="1" dirty="0"/>
              <a:t>sum</a:t>
            </a:r>
            <a:r>
              <a:rPr lang="pt-PT" dirty="0"/>
              <a:t>(X) </a:t>
            </a:r>
            <a:r>
              <a:rPr lang="pt-PT" dirty="0">
                <a:sym typeface="Symbol" panose="05050102010706020507" pitchFamily="18" charset="2"/>
              </a:rPr>
              <a:t> sum </a:t>
            </a:r>
            <a:r>
              <a:rPr lang="pt-PT" dirty="0" err="1">
                <a:sym typeface="Symbol" panose="05050102010706020507" pitchFamily="18" charset="2"/>
              </a:rPr>
              <a:t>values</a:t>
            </a:r>
            <a:r>
              <a:rPr lang="pt-PT" dirty="0">
                <a:sym typeface="Symbol" panose="05050102010706020507" pitchFamily="18" charset="2"/>
              </a:rPr>
              <a:t> </a:t>
            </a:r>
            <a:r>
              <a:rPr lang="pt-PT" dirty="0" err="1">
                <a:sym typeface="Symbol" panose="05050102010706020507" pitchFamily="18" charset="2"/>
              </a:rPr>
              <a:t>of</a:t>
            </a:r>
            <a:r>
              <a:rPr lang="pt-PT" dirty="0">
                <a:sym typeface="Symbol" panose="05050102010706020507" pitchFamily="18" charset="2"/>
              </a:rPr>
              <a:t> </a:t>
            </a:r>
            <a:r>
              <a:rPr lang="pt-PT" dirty="0" err="1">
                <a:sym typeface="Symbol" panose="05050102010706020507" pitchFamily="18" charset="2"/>
              </a:rPr>
              <a:t>vector</a:t>
            </a:r>
            <a:r>
              <a:rPr lang="pt-PT" dirty="0">
                <a:sym typeface="Symbol" panose="05050102010706020507" pitchFamily="18" charset="2"/>
              </a:rPr>
              <a:t> X</a:t>
            </a:r>
          </a:p>
          <a:p>
            <a:pPr lvl="1">
              <a:buFont typeface="Trebuchet MS" panose="020B0603020202020204" pitchFamily="34" charset="0"/>
              <a:buChar char="&gt;"/>
            </a:pPr>
            <a:r>
              <a:rPr lang="pt-PT" i="1" dirty="0" err="1">
                <a:sym typeface="Symbol" panose="05050102010706020507" pitchFamily="18" charset="2"/>
              </a:rPr>
              <a:t>prod</a:t>
            </a:r>
            <a:r>
              <a:rPr lang="pt-PT" dirty="0">
                <a:sym typeface="Symbol" panose="05050102010706020507" pitchFamily="18" charset="2"/>
              </a:rPr>
              <a:t>(X)  </a:t>
            </a:r>
            <a:r>
              <a:rPr lang="pt-PT" dirty="0" err="1">
                <a:sym typeface="Symbol" panose="05050102010706020507" pitchFamily="18" charset="2"/>
              </a:rPr>
              <a:t>makes</a:t>
            </a:r>
            <a:r>
              <a:rPr lang="pt-PT" dirty="0">
                <a:sym typeface="Symbol" panose="05050102010706020507" pitchFamily="18" charset="2"/>
              </a:rPr>
              <a:t> </a:t>
            </a:r>
            <a:r>
              <a:rPr lang="pt-PT" dirty="0" err="1">
                <a:sym typeface="Symbol" panose="05050102010706020507" pitchFamily="18" charset="2"/>
              </a:rPr>
              <a:t>the</a:t>
            </a:r>
            <a:r>
              <a:rPr lang="pt-PT" dirty="0">
                <a:sym typeface="Symbol" panose="05050102010706020507" pitchFamily="18" charset="2"/>
              </a:rPr>
              <a:t> </a:t>
            </a:r>
            <a:r>
              <a:rPr lang="pt-PT" dirty="0" err="1">
                <a:sym typeface="Symbol" panose="05050102010706020507" pitchFamily="18" charset="2"/>
              </a:rPr>
              <a:t>product</a:t>
            </a:r>
            <a:r>
              <a:rPr lang="pt-PT" dirty="0">
                <a:sym typeface="Symbol" panose="05050102010706020507" pitchFamily="18" charset="2"/>
              </a:rPr>
              <a:t> </a:t>
            </a:r>
            <a:r>
              <a:rPr lang="pt-PT" dirty="0" err="1">
                <a:sym typeface="Symbol" panose="05050102010706020507" pitchFamily="18" charset="2"/>
              </a:rPr>
              <a:t>of</a:t>
            </a:r>
            <a:r>
              <a:rPr lang="pt-PT" dirty="0">
                <a:sym typeface="Symbol" panose="05050102010706020507" pitchFamily="18" charset="2"/>
              </a:rPr>
              <a:t> </a:t>
            </a:r>
            <a:r>
              <a:rPr lang="pt-PT" dirty="0" err="1">
                <a:sym typeface="Symbol" panose="05050102010706020507" pitchFamily="18" charset="2"/>
              </a:rPr>
              <a:t>values</a:t>
            </a:r>
            <a:r>
              <a:rPr lang="pt-PT" dirty="0">
                <a:sym typeface="Symbol" panose="05050102010706020507" pitchFamily="18" charset="2"/>
              </a:rPr>
              <a:t> in </a:t>
            </a:r>
            <a:r>
              <a:rPr lang="pt-PT" dirty="0" err="1">
                <a:sym typeface="Symbol" panose="05050102010706020507" pitchFamily="18" charset="2"/>
              </a:rPr>
              <a:t>vector</a:t>
            </a:r>
            <a:r>
              <a:rPr lang="pt-PT" dirty="0">
                <a:sym typeface="Symbol" panose="05050102010706020507" pitchFamily="18" charset="2"/>
              </a:rPr>
              <a:t> X</a:t>
            </a:r>
          </a:p>
          <a:p>
            <a:pPr lvl="1">
              <a:buFont typeface="Trebuchet MS" panose="020B0603020202020204" pitchFamily="34" charset="0"/>
              <a:buChar char="&gt;"/>
            </a:pPr>
            <a:r>
              <a:rPr lang="pt-PT" i="1" dirty="0">
                <a:sym typeface="Symbol" panose="05050102010706020507" pitchFamily="18" charset="2"/>
              </a:rPr>
              <a:t>round</a:t>
            </a:r>
            <a:r>
              <a:rPr lang="pt-PT" dirty="0">
                <a:sym typeface="Symbol" panose="05050102010706020507" pitchFamily="18" charset="2"/>
              </a:rPr>
              <a:t>(X,  </a:t>
            </a:r>
            <a:r>
              <a:rPr lang="pt-PT" dirty="0" err="1">
                <a:sym typeface="Symbol" panose="05050102010706020507" pitchFamily="18" charset="2"/>
              </a:rPr>
              <a:t>digits</a:t>
            </a:r>
            <a:r>
              <a:rPr lang="pt-PT" dirty="0">
                <a:sym typeface="Symbol" panose="05050102010706020507" pitchFamily="18" charset="2"/>
              </a:rPr>
              <a:t>=k)  round </a:t>
            </a:r>
            <a:r>
              <a:rPr lang="pt-PT" dirty="0" err="1">
                <a:sym typeface="Symbol" panose="05050102010706020507" pitchFamily="18" charset="2"/>
              </a:rPr>
              <a:t>numbers</a:t>
            </a:r>
            <a:r>
              <a:rPr lang="pt-PT" dirty="0">
                <a:sym typeface="Symbol" panose="05050102010706020507" pitchFamily="18" charset="2"/>
              </a:rPr>
              <a:t> in </a:t>
            </a:r>
            <a:r>
              <a:rPr lang="pt-PT" dirty="0" err="1">
                <a:sym typeface="Symbol" panose="05050102010706020507" pitchFamily="18" charset="2"/>
              </a:rPr>
              <a:t>vector</a:t>
            </a:r>
            <a:r>
              <a:rPr lang="pt-PT" dirty="0">
                <a:sym typeface="Symbol" panose="05050102010706020507" pitchFamily="18" charset="2"/>
              </a:rPr>
              <a:t> X</a:t>
            </a:r>
          </a:p>
          <a:p>
            <a:pPr lvl="1">
              <a:buFont typeface="Trebuchet MS" panose="020B0603020202020204" pitchFamily="34" charset="0"/>
              <a:buChar char="&gt;"/>
            </a:pPr>
            <a:r>
              <a:rPr lang="pt-PT" i="1" dirty="0" err="1">
                <a:sym typeface="Symbol" panose="05050102010706020507" pitchFamily="18" charset="2"/>
              </a:rPr>
              <a:t>floor</a:t>
            </a:r>
            <a:r>
              <a:rPr lang="pt-PT" dirty="0">
                <a:sym typeface="Symbol" panose="05050102010706020507" pitchFamily="18" charset="2"/>
              </a:rPr>
              <a:t>(X)  rounds to </a:t>
            </a:r>
            <a:r>
              <a:rPr lang="pt-PT" dirty="0" err="1">
                <a:sym typeface="Symbol" panose="05050102010706020507" pitchFamily="18" charset="2"/>
              </a:rPr>
              <a:t>the</a:t>
            </a:r>
            <a:r>
              <a:rPr lang="pt-PT" dirty="0">
                <a:sym typeface="Symbol" panose="05050102010706020507" pitchFamily="18" charset="2"/>
              </a:rPr>
              <a:t> </a:t>
            </a:r>
            <a:r>
              <a:rPr lang="pt-PT" dirty="0" err="1">
                <a:sym typeface="Symbol" panose="05050102010706020507" pitchFamily="18" charset="2"/>
              </a:rPr>
              <a:t>integer</a:t>
            </a:r>
            <a:r>
              <a:rPr lang="pt-PT" dirty="0">
                <a:sym typeface="Symbol" panose="05050102010706020507" pitchFamily="18" charset="2"/>
              </a:rPr>
              <a:t> </a:t>
            </a:r>
            <a:r>
              <a:rPr lang="pt-PT" dirty="0" err="1">
                <a:sym typeface="Symbol" panose="05050102010706020507" pitchFamily="18" charset="2"/>
              </a:rPr>
              <a:t>immediately</a:t>
            </a:r>
            <a:r>
              <a:rPr lang="pt-PT" dirty="0">
                <a:sym typeface="Symbol" panose="05050102010706020507" pitchFamily="18" charset="2"/>
              </a:rPr>
              <a:t> </a:t>
            </a:r>
            <a:r>
              <a:rPr lang="pt-PT" dirty="0" err="1">
                <a:sym typeface="Symbol" panose="05050102010706020507" pitchFamily="18" charset="2"/>
              </a:rPr>
              <a:t>before</a:t>
            </a:r>
            <a:endParaRPr lang="pt-PT" dirty="0">
              <a:sym typeface="Symbol" panose="05050102010706020507" pitchFamily="18" charset="2"/>
            </a:endParaRPr>
          </a:p>
          <a:p>
            <a:pPr lvl="1">
              <a:buFont typeface="Trebuchet MS" panose="020B0603020202020204" pitchFamily="34" charset="0"/>
              <a:buChar char="&gt;"/>
            </a:pPr>
            <a:r>
              <a:rPr lang="pt-PT" i="1" dirty="0" err="1">
                <a:sym typeface="Symbol" panose="05050102010706020507" pitchFamily="18" charset="2"/>
              </a:rPr>
              <a:t>ceiling</a:t>
            </a:r>
            <a:r>
              <a:rPr lang="pt-PT" dirty="0">
                <a:sym typeface="Symbol" panose="05050102010706020507" pitchFamily="18" charset="2"/>
              </a:rPr>
              <a:t>(X)  </a:t>
            </a:r>
            <a:r>
              <a:rPr lang="en-GB" dirty="0">
                <a:sym typeface="Symbol" panose="05050102010706020507" pitchFamily="18" charset="2"/>
              </a:rPr>
              <a:t>rounds to the integer immediately after</a:t>
            </a:r>
          </a:p>
          <a:p>
            <a:pPr lvl="1">
              <a:buFont typeface="Trebuchet MS" panose="020B0603020202020204" pitchFamily="34" charset="0"/>
              <a:buChar char="&gt;"/>
            </a:pPr>
            <a:r>
              <a:rPr lang="pt-PT" i="1" dirty="0">
                <a:sym typeface="Symbol" panose="05050102010706020507" pitchFamily="18" charset="2"/>
              </a:rPr>
              <a:t>t</a:t>
            </a:r>
            <a:r>
              <a:rPr lang="en-GB" i="1" dirty="0" err="1">
                <a:sym typeface="Symbol" panose="05050102010706020507" pitchFamily="18" charset="2"/>
              </a:rPr>
              <a:t>runc</a:t>
            </a:r>
            <a:r>
              <a:rPr lang="en-GB" i="1" dirty="0">
                <a:sym typeface="Symbol" panose="05050102010706020507" pitchFamily="18" charset="2"/>
              </a:rPr>
              <a:t>(X) </a:t>
            </a:r>
            <a:r>
              <a:rPr lang="en-GB" dirty="0">
                <a:sym typeface="Symbol" panose="05050102010706020507" pitchFamily="18" charset="2"/>
              </a:rPr>
              <a:t> gives the integer obtained by truncating X</a:t>
            </a:r>
          </a:p>
          <a:p>
            <a:pPr lvl="1">
              <a:buFont typeface="Trebuchet MS" panose="020B0603020202020204" pitchFamily="34" charset="0"/>
              <a:buChar char="&gt;"/>
            </a:pPr>
            <a:r>
              <a:rPr lang="pt-PT" i="1" dirty="0">
                <a:sym typeface="Symbol" panose="05050102010706020507" pitchFamily="18" charset="2"/>
              </a:rPr>
              <a:t>s</a:t>
            </a:r>
            <a:r>
              <a:rPr lang="en-GB" i="1" dirty="0">
                <a:sym typeface="Symbol" panose="05050102010706020507" pitchFamily="18" charset="2"/>
              </a:rPr>
              <a:t>ample</a:t>
            </a:r>
            <a:r>
              <a:rPr lang="en-GB" dirty="0">
                <a:sym typeface="Symbol" panose="05050102010706020507" pitchFamily="18" charset="2"/>
              </a:rPr>
              <a:t>(X)  shuffles the values of vector X in a random order</a:t>
            </a:r>
          </a:p>
          <a:p>
            <a:pPr lvl="1">
              <a:buFont typeface="Trebuchet MS" panose="020B0603020202020204" pitchFamily="34" charset="0"/>
              <a:buChar char="&gt;"/>
            </a:pPr>
            <a:r>
              <a:rPr lang="pt-PT" i="1" dirty="0">
                <a:sym typeface="Symbol" panose="05050102010706020507" pitchFamily="18" charset="2"/>
              </a:rPr>
              <a:t>s</a:t>
            </a:r>
            <a:r>
              <a:rPr lang="en-GB" i="1" dirty="0">
                <a:sym typeface="Symbol" panose="05050102010706020507" pitchFamily="18" charset="2"/>
              </a:rPr>
              <a:t>ample</a:t>
            </a:r>
            <a:r>
              <a:rPr lang="en-GB" dirty="0">
                <a:sym typeface="Symbol" panose="05050102010706020507" pitchFamily="18" charset="2"/>
              </a:rPr>
              <a:t>(</a:t>
            </a:r>
            <a:r>
              <a:rPr lang="en-GB" dirty="0" err="1">
                <a:sym typeface="Symbol" panose="05050102010706020507" pitchFamily="18" charset="2"/>
              </a:rPr>
              <a:t>X,size</a:t>
            </a:r>
            <a:r>
              <a:rPr lang="en-GB" dirty="0">
                <a:sym typeface="Symbol" panose="05050102010706020507" pitchFamily="18" charset="2"/>
              </a:rPr>
              <a:t>=</a:t>
            </a:r>
            <a:r>
              <a:rPr lang="en-GB" dirty="0" err="1">
                <a:sym typeface="Symbol" panose="05050102010706020507" pitchFamily="18" charset="2"/>
              </a:rPr>
              <a:t>k,replace</a:t>
            </a:r>
            <a:r>
              <a:rPr lang="en-GB" dirty="0">
                <a:sym typeface="Symbol" panose="05050102010706020507" pitchFamily="18" charset="2"/>
              </a:rPr>
              <a:t>=FALSE)  random sample k</a:t>
            </a:r>
            <a:endParaRPr lang="en-GB" dirty="0"/>
          </a:p>
        </p:txBody>
      </p:sp>
    </p:spTree>
    <p:extLst>
      <p:ext uri="{BB962C8B-B14F-4D97-AF65-F5344CB8AC3E}">
        <p14:creationId xmlns:p14="http://schemas.microsoft.com/office/powerpoint/2010/main" val="23298364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A27D-8A88-495F-9117-76A86B4E131C}"/>
              </a:ext>
            </a:extLst>
          </p:cNvPr>
          <p:cNvSpPr>
            <a:spLocks noGrp="1"/>
          </p:cNvSpPr>
          <p:nvPr>
            <p:ph type="title"/>
          </p:nvPr>
        </p:nvSpPr>
        <p:spPr>
          <a:xfrm>
            <a:off x="431371" y="404664"/>
            <a:ext cx="11425269" cy="720080"/>
          </a:xfrm>
        </p:spPr>
        <p:txBody>
          <a:bodyPr>
            <a:normAutofit fontScale="90000"/>
          </a:bodyPr>
          <a:lstStyle/>
          <a:p>
            <a:r>
              <a:rPr lang="pt-PT" dirty="0"/>
              <a:t>R </a:t>
            </a:r>
            <a:r>
              <a:rPr lang="pt-PT" dirty="0" err="1"/>
              <a:t>functions</a:t>
            </a:r>
            <a:r>
              <a:rPr lang="pt-PT" dirty="0"/>
              <a:t> to </a:t>
            </a:r>
            <a:r>
              <a:rPr lang="pt-PT" dirty="0" err="1"/>
              <a:t>generate</a:t>
            </a:r>
            <a:r>
              <a:rPr lang="pt-PT" dirty="0"/>
              <a:t> </a:t>
            </a:r>
            <a:r>
              <a:rPr lang="pt-PT" dirty="0" err="1"/>
              <a:t>numbers</a:t>
            </a:r>
            <a:r>
              <a:rPr lang="pt-PT" dirty="0"/>
              <a:t> </a:t>
            </a:r>
            <a:r>
              <a:rPr lang="pt-PT" dirty="0" err="1"/>
              <a:t>from</a:t>
            </a:r>
            <a:r>
              <a:rPr lang="pt-PT" dirty="0"/>
              <a:t> a fdp (</a:t>
            </a:r>
            <a:r>
              <a:rPr lang="pt-PT" dirty="0" err="1"/>
              <a:t>distribution</a:t>
            </a:r>
            <a:r>
              <a:rPr lang="pt-PT" dirty="0"/>
              <a:t>)</a:t>
            </a:r>
            <a:endParaRPr lang="en-GB" dirty="0"/>
          </a:p>
        </p:txBody>
      </p:sp>
      <p:sp>
        <p:nvSpPr>
          <p:cNvPr id="3" name="Content Placeholder 2">
            <a:extLst>
              <a:ext uri="{FF2B5EF4-FFF2-40B4-BE49-F238E27FC236}">
                <a16:creationId xmlns:a16="http://schemas.microsoft.com/office/drawing/2014/main" id="{645F6599-767D-4230-9B63-05FFC696DF74}"/>
              </a:ext>
            </a:extLst>
          </p:cNvPr>
          <p:cNvSpPr>
            <a:spLocks noGrp="1"/>
          </p:cNvSpPr>
          <p:nvPr>
            <p:ph idx="1"/>
          </p:nvPr>
        </p:nvSpPr>
        <p:spPr/>
        <p:txBody>
          <a:bodyPr/>
          <a:lstStyle/>
          <a:p>
            <a:pPr>
              <a:buFont typeface="Trebuchet MS" panose="020B0603020202020204" pitchFamily="34" charset="0"/>
              <a:buChar char="&gt;"/>
            </a:pPr>
            <a:r>
              <a:rPr lang="pt-PT" dirty="0" err="1"/>
              <a:t>These</a:t>
            </a:r>
            <a:r>
              <a:rPr lang="pt-PT" dirty="0"/>
              <a:t> </a:t>
            </a:r>
            <a:r>
              <a:rPr lang="pt-PT" dirty="0" err="1"/>
              <a:t>functions</a:t>
            </a:r>
            <a:r>
              <a:rPr lang="pt-PT" dirty="0"/>
              <a:t> </a:t>
            </a:r>
            <a:r>
              <a:rPr lang="pt-PT" dirty="0" err="1"/>
              <a:t>require</a:t>
            </a:r>
            <a:r>
              <a:rPr lang="pt-PT" dirty="0"/>
              <a:t> </a:t>
            </a:r>
            <a:r>
              <a:rPr lang="pt-PT" dirty="0" err="1"/>
              <a:t>the</a:t>
            </a:r>
            <a:r>
              <a:rPr lang="pt-PT" dirty="0"/>
              <a:t> </a:t>
            </a:r>
            <a:r>
              <a:rPr lang="pt-PT" dirty="0" err="1"/>
              <a:t>library</a:t>
            </a:r>
            <a:r>
              <a:rPr lang="pt-PT" dirty="0"/>
              <a:t>(“</a:t>
            </a:r>
            <a:r>
              <a:rPr lang="pt-PT" dirty="0" err="1"/>
              <a:t>stats</a:t>
            </a:r>
            <a:r>
              <a:rPr lang="pt-PT" dirty="0"/>
              <a:t>”)</a:t>
            </a:r>
            <a:endParaRPr lang="pt-PT" dirty="0">
              <a:sym typeface="Symbol" panose="05050102010706020507" pitchFamily="18" charset="2"/>
            </a:endParaRPr>
          </a:p>
          <a:p>
            <a:pPr lvl="1">
              <a:buFont typeface="Trebuchet MS" panose="020B0603020202020204" pitchFamily="34" charset="0"/>
              <a:buChar char="&gt;"/>
            </a:pPr>
            <a:r>
              <a:rPr lang="pt-PT" i="1" dirty="0" err="1">
                <a:sym typeface="Symbol" panose="05050102010706020507" pitchFamily="18" charset="2"/>
              </a:rPr>
              <a:t>set.seed</a:t>
            </a:r>
            <a:r>
              <a:rPr lang="pt-PT" dirty="0">
                <a:sym typeface="Symbol" panose="05050102010706020507" pitchFamily="18" charset="2"/>
              </a:rPr>
              <a:t>(1)   # </a:t>
            </a:r>
            <a:r>
              <a:rPr lang="pt-PT" dirty="0" err="1">
                <a:sym typeface="Symbol" panose="05050102010706020507" pitchFamily="18" charset="2"/>
              </a:rPr>
              <a:t>provides</a:t>
            </a:r>
            <a:r>
              <a:rPr lang="pt-PT" dirty="0">
                <a:sym typeface="Symbol" panose="05050102010706020507" pitchFamily="18" charset="2"/>
              </a:rPr>
              <a:t> a </a:t>
            </a:r>
            <a:r>
              <a:rPr lang="pt-PT" dirty="0" err="1">
                <a:sym typeface="Symbol" panose="05050102010706020507" pitchFamily="18" charset="2"/>
              </a:rPr>
              <a:t>seed</a:t>
            </a:r>
            <a:r>
              <a:rPr lang="pt-PT" dirty="0">
                <a:sym typeface="Symbol" panose="05050102010706020507" pitchFamily="18" charset="2"/>
              </a:rPr>
              <a:t> to </a:t>
            </a:r>
            <a:r>
              <a:rPr lang="pt-PT" dirty="0" err="1">
                <a:sym typeface="Symbol" panose="05050102010706020507" pitchFamily="18" charset="2"/>
              </a:rPr>
              <a:t>start</a:t>
            </a:r>
            <a:r>
              <a:rPr lang="pt-PT" dirty="0">
                <a:sym typeface="Symbol" panose="05050102010706020507" pitchFamily="18" charset="2"/>
              </a:rPr>
              <a:t> </a:t>
            </a:r>
            <a:r>
              <a:rPr lang="pt-PT" dirty="0" err="1">
                <a:sym typeface="Symbol" panose="05050102010706020507" pitchFamily="18" charset="2"/>
              </a:rPr>
              <a:t>the</a:t>
            </a:r>
            <a:r>
              <a:rPr lang="pt-PT" dirty="0">
                <a:sym typeface="Symbol" panose="05050102010706020507" pitchFamily="18" charset="2"/>
              </a:rPr>
              <a:t> series </a:t>
            </a:r>
            <a:r>
              <a:rPr lang="pt-PT" dirty="0" err="1">
                <a:sym typeface="Symbol" panose="05050102010706020507" pitchFamily="18" charset="2"/>
              </a:rPr>
              <a:t>of</a:t>
            </a:r>
            <a:r>
              <a:rPr lang="pt-PT" dirty="0">
                <a:sym typeface="Symbol" panose="05050102010706020507" pitchFamily="18" charset="2"/>
              </a:rPr>
              <a:t> </a:t>
            </a:r>
            <a:r>
              <a:rPr lang="pt-PT" dirty="0" err="1">
                <a:sym typeface="Symbol" panose="05050102010706020507" pitchFamily="18" charset="2"/>
              </a:rPr>
              <a:t>numbers</a:t>
            </a:r>
            <a:endParaRPr lang="pt-PT" dirty="0">
              <a:sym typeface="Symbol" panose="05050102010706020507" pitchFamily="18" charset="2"/>
            </a:endParaRPr>
          </a:p>
          <a:p>
            <a:pPr lvl="1">
              <a:buFont typeface="Trebuchet MS" panose="020B0603020202020204" pitchFamily="34" charset="0"/>
              <a:buChar char="&gt;"/>
            </a:pPr>
            <a:r>
              <a:rPr lang="pt-PT" i="1" dirty="0" err="1">
                <a:sym typeface="Symbol" panose="05050102010706020507" pitchFamily="18" charset="2"/>
              </a:rPr>
              <a:t>rnorm</a:t>
            </a:r>
            <a:r>
              <a:rPr lang="pt-PT" dirty="0">
                <a:sym typeface="Symbol" panose="05050102010706020507" pitchFamily="18" charset="2"/>
              </a:rPr>
              <a:t>(n= , </a:t>
            </a:r>
            <a:r>
              <a:rPr lang="pt-PT" dirty="0" err="1">
                <a:sym typeface="Symbol" panose="05050102010706020507" pitchFamily="18" charset="2"/>
              </a:rPr>
              <a:t>mean</a:t>
            </a:r>
            <a:r>
              <a:rPr lang="pt-PT" dirty="0">
                <a:sym typeface="Symbol" panose="05050102010706020507" pitchFamily="18" charset="2"/>
              </a:rPr>
              <a:t>=, </a:t>
            </a:r>
            <a:r>
              <a:rPr lang="pt-PT" dirty="0" err="1">
                <a:sym typeface="Symbol" panose="05050102010706020507" pitchFamily="18" charset="2"/>
              </a:rPr>
              <a:t>sd</a:t>
            </a:r>
            <a:r>
              <a:rPr lang="pt-PT" dirty="0">
                <a:sym typeface="Symbol" panose="05050102010706020507" pitchFamily="18" charset="2"/>
              </a:rPr>
              <a:t>=)   normal </a:t>
            </a:r>
            <a:r>
              <a:rPr lang="pt-PT" dirty="0" err="1">
                <a:sym typeface="Symbol" panose="05050102010706020507" pitchFamily="18" charset="2"/>
              </a:rPr>
              <a:t>distribution</a:t>
            </a:r>
            <a:endParaRPr lang="pt-PT" dirty="0">
              <a:sym typeface="Symbol" panose="05050102010706020507" pitchFamily="18" charset="2"/>
            </a:endParaRPr>
          </a:p>
          <a:p>
            <a:pPr lvl="1">
              <a:buFont typeface="Trebuchet MS" panose="020B0603020202020204" pitchFamily="34" charset="0"/>
              <a:buChar char="&gt;"/>
            </a:pPr>
            <a:r>
              <a:rPr lang="pt-PT" i="1" dirty="0" err="1">
                <a:sym typeface="Symbol" panose="05050102010706020507" pitchFamily="18" charset="2"/>
              </a:rPr>
              <a:t>rpoison</a:t>
            </a:r>
            <a:r>
              <a:rPr lang="pt-PT" dirty="0">
                <a:sym typeface="Symbol" panose="05050102010706020507" pitchFamily="18" charset="2"/>
              </a:rPr>
              <a:t>(n=, lambda=)      </a:t>
            </a:r>
            <a:r>
              <a:rPr lang="pt-PT" dirty="0" err="1">
                <a:sym typeface="Symbol" panose="05050102010706020507" pitchFamily="18" charset="2"/>
              </a:rPr>
              <a:t>Poison</a:t>
            </a:r>
            <a:endParaRPr lang="pt-PT" dirty="0">
              <a:sym typeface="Symbol" panose="05050102010706020507" pitchFamily="18" charset="2"/>
            </a:endParaRPr>
          </a:p>
          <a:p>
            <a:pPr lvl="1">
              <a:buFont typeface="Trebuchet MS" panose="020B0603020202020204" pitchFamily="34" charset="0"/>
              <a:buChar char="&gt;"/>
            </a:pPr>
            <a:r>
              <a:rPr lang="pt-PT" i="1" dirty="0" err="1">
                <a:sym typeface="Symbol" panose="05050102010706020507" pitchFamily="18" charset="2"/>
              </a:rPr>
              <a:t>runif</a:t>
            </a:r>
            <a:r>
              <a:rPr lang="pt-PT" dirty="0">
                <a:sym typeface="Symbol" panose="05050102010706020507" pitchFamily="18" charset="2"/>
              </a:rPr>
              <a:t>(n=,min=, </a:t>
            </a:r>
            <a:r>
              <a:rPr lang="pt-PT" dirty="0" err="1">
                <a:sym typeface="Symbol" panose="05050102010706020507" pitchFamily="18" charset="2"/>
              </a:rPr>
              <a:t>max</a:t>
            </a:r>
            <a:r>
              <a:rPr lang="pt-PT" dirty="0">
                <a:sym typeface="Symbol" panose="05050102010706020507" pitchFamily="18" charset="2"/>
              </a:rPr>
              <a:t>=)       </a:t>
            </a:r>
            <a:r>
              <a:rPr lang="pt-PT" dirty="0" err="1">
                <a:sym typeface="Symbol" panose="05050102010706020507" pitchFamily="18" charset="2"/>
              </a:rPr>
              <a:t>uniform</a:t>
            </a:r>
            <a:r>
              <a:rPr lang="pt-PT" dirty="0">
                <a:sym typeface="Symbol" panose="05050102010706020507" pitchFamily="18" charset="2"/>
              </a:rPr>
              <a:t> </a:t>
            </a:r>
            <a:r>
              <a:rPr lang="pt-PT" dirty="0" err="1">
                <a:sym typeface="Symbol" panose="05050102010706020507" pitchFamily="18" charset="2"/>
              </a:rPr>
              <a:t>distribution</a:t>
            </a:r>
            <a:endParaRPr lang="en-GB" dirty="0"/>
          </a:p>
        </p:txBody>
      </p:sp>
    </p:spTree>
    <p:extLst>
      <p:ext uri="{BB962C8B-B14F-4D97-AF65-F5344CB8AC3E}">
        <p14:creationId xmlns:p14="http://schemas.microsoft.com/office/powerpoint/2010/main" val="3929095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 Instalar o R</a:t>
            </a:r>
            <a:endParaRPr lang="en-US" dirty="0"/>
          </a:p>
        </p:txBody>
      </p:sp>
      <p:sp>
        <p:nvSpPr>
          <p:cNvPr id="119811" name="Rectangle 3"/>
          <p:cNvSpPr>
            <a:spLocks noGrp="1" noChangeArrowheads="1"/>
          </p:cNvSpPr>
          <p:nvPr>
            <p:ph idx="1"/>
          </p:nvPr>
        </p:nvSpPr>
        <p:spPr/>
        <p:txBody>
          <a:bodyPr>
            <a:normAutofit fontScale="92500"/>
          </a:bodyPr>
          <a:lstStyle/>
          <a:p>
            <a:r>
              <a:rPr lang="pt-PT" altLang="en-US" dirty="0"/>
              <a:t>Se já tem o software R instalado no seu computador, salte para o slide “</a:t>
            </a:r>
            <a:r>
              <a:rPr lang="pt-PT" altLang="en-US" dirty="0">
                <a:hlinkClick r:id="rId2" action="ppaction://hlinksldjump"/>
              </a:rPr>
              <a:t>instalar o R </a:t>
            </a:r>
            <a:r>
              <a:rPr lang="pt-PT" altLang="en-US" dirty="0" err="1">
                <a:hlinkClick r:id="rId2" action="ppaction://hlinksldjump"/>
              </a:rPr>
              <a:t>studio</a:t>
            </a:r>
            <a:r>
              <a:rPr lang="pt-PT" altLang="en-US" dirty="0"/>
              <a:t>” ou para o slide “</a:t>
            </a:r>
            <a:r>
              <a:rPr lang="pt-PT" altLang="en-US" dirty="0">
                <a:hlinkClick r:id="rId3" action="ppaction://hlinksldjump"/>
              </a:rPr>
              <a:t>começar a trabalhar com o R</a:t>
            </a:r>
            <a:r>
              <a:rPr lang="pt-PT" altLang="en-US" dirty="0"/>
              <a:t>”</a:t>
            </a:r>
          </a:p>
          <a:p>
            <a:r>
              <a:rPr lang="pt-PT" altLang="en-US" dirty="0"/>
              <a:t>Caso contrário, vá ao site do R </a:t>
            </a:r>
            <a:r>
              <a:rPr lang="pt-PT" altLang="en-US" dirty="0">
                <a:hlinkClick r:id="rId4"/>
              </a:rPr>
              <a:t>www.r-project.org</a:t>
            </a:r>
            <a:r>
              <a:rPr lang="pt-PT" altLang="en-US" dirty="0"/>
              <a:t> e faça o download do software no link </a:t>
            </a:r>
            <a:r>
              <a:rPr lang="pt-PT" altLang="en-US" dirty="0" err="1"/>
              <a:t>mirrors</a:t>
            </a:r>
            <a:r>
              <a:rPr lang="pt-PT" altLang="en-US" dirty="0"/>
              <a:t> do CRAN (</a:t>
            </a:r>
            <a:r>
              <a:rPr lang="pt-PT" altLang="en-US" dirty="0" err="1"/>
              <a:t>Comprehensive</a:t>
            </a:r>
            <a:r>
              <a:rPr lang="pt-PT" altLang="en-US" dirty="0"/>
              <a:t> R </a:t>
            </a:r>
            <a:r>
              <a:rPr lang="pt-PT" altLang="en-US" dirty="0" err="1"/>
              <a:t>Archive</a:t>
            </a:r>
            <a:r>
              <a:rPr lang="pt-PT" altLang="en-US" dirty="0"/>
              <a:t> Network)</a:t>
            </a:r>
            <a:endParaRPr lang="en-GB" altLang="en-US" dirty="0"/>
          </a:p>
          <a:p>
            <a:r>
              <a:rPr lang="pt-PT" altLang="en-US" dirty="0"/>
              <a:t>Ao clicar no link CRAN, será exibida uma lista de servidores de rede em todo o planeta. Basta selecionar um e seguir as instruções de instalação</a:t>
            </a:r>
          </a:p>
          <a:p>
            <a:r>
              <a:rPr lang="pt-PT" altLang="en-US" dirty="0"/>
              <a:t>Observe que encontra vários materiais de suporte no site do R, basta explorar quando necessário</a:t>
            </a:r>
            <a:endParaRPr lang="en-GB" altLang="en-US" dirty="0"/>
          </a:p>
        </p:txBody>
      </p:sp>
    </p:spTree>
    <p:extLst>
      <p:ext uri="{BB962C8B-B14F-4D97-AF65-F5344CB8AC3E}">
        <p14:creationId xmlns:p14="http://schemas.microsoft.com/office/powerpoint/2010/main" val="42080187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9811">
                                            <p:txEl>
                                              <p:pRg st="2" end="2"/>
                                            </p:txEl>
                                          </p:spTgt>
                                        </p:tgtEl>
                                        <p:attrNameLst>
                                          <p:attrName>style.visibility</p:attrName>
                                        </p:attrNameLst>
                                      </p:cBhvr>
                                      <p:to>
                                        <p:strVal val="visible"/>
                                      </p:to>
                                    </p:set>
                                    <p:animEffect transition="in" filter="wipe(left)">
                                      <p:cBhvr>
                                        <p:cTn id="7" dur="500"/>
                                        <p:tgtEl>
                                          <p:spTgt spid="1198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9811">
                                            <p:txEl>
                                              <p:pRg st="3" end="3"/>
                                            </p:txEl>
                                          </p:spTgt>
                                        </p:tgtEl>
                                        <p:attrNameLst>
                                          <p:attrName>style.visibility</p:attrName>
                                        </p:attrNameLst>
                                      </p:cBhvr>
                                      <p:to>
                                        <p:strVal val="visible"/>
                                      </p:to>
                                    </p:set>
                                    <p:animEffect transition="in" filter="wipe(left)">
                                      <p:cBhvr>
                                        <p:cTn id="12" dur="500"/>
                                        <p:tgtEl>
                                          <p:spTgt spid="1198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F257-EBAB-4E95-950F-4EE2EB27B2A2}"/>
              </a:ext>
            </a:extLst>
          </p:cNvPr>
          <p:cNvSpPr>
            <a:spLocks noGrp="1"/>
          </p:cNvSpPr>
          <p:nvPr>
            <p:ph type="title"/>
          </p:nvPr>
        </p:nvSpPr>
        <p:spPr/>
        <p:txBody>
          <a:bodyPr/>
          <a:lstStyle/>
          <a:p>
            <a:r>
              <a:rPr lang="pt-PT" dirty="0"/>
              <a:t> t-</a:t>
            </a:r>
            <a:r>
              <a:rPr lang="pt-PT" dirty="0" err="1"/>
              <a:t>Student</a:t>
            </a:r>
            <a:endParaRPr lang="en-GB" dirty="0"/>
          </a:p>
        </p:txBody>
      </p:sp>
      <p:sp>
        <p:nvSpPr>
          <p:cNvPr id="3" name="Content Placeholder 2">
            <a:extLst>
              <a:ext uri="{FF2B5EF4-FFF2-40B4-BE49-F238E27FC236}">
                <a16:creationId xmlns:a16="http://schemas.microsoft.com/office/drawing/2014/main" id="{F9399182-34BF-401F-9916-0B50F22826F8}"/>
              </a:ext>
            </a:extLst>
          </p:cNvPr>
          <p:cNvSpPr>
            <a:spLocks noGrp="1"/>
          </p:cNvSpPr>
          <p:nvPr>
            <p:ph idx="1"/>
          </p:nvPr>
        </p:nvSpPr>
        <p:spPr/>
        <p:txBody>
          <a:bodyPr>
            <a:normAutofit fontScale="70000" lnSpcReduction="20000"/>
          </a:bodyPr>
          <a:lstStyle/>
          <a:p>
            <a:r>
              <a:rPr lang="en-GB" dirty="0" err="1"/>
              <a:t>pt</a:t>
            </a:r>
            <a:r>
              <a:rPr lang="en-GB" dirty="0"/>
              <a:t>(</a:t>
            </a:r>
            <a:r>
              <a:rPr lang="en-GB" dirty="0" err="1"/>
              <a:t>x,df</a:t>
            </a:r>
            <a:r>
              <a:rPr lang="en-GB" dirty="0"/>
              <a:t>) - returns the value of the </a:t>
            </a:r>
            <a:r>
              <a:rPr lang="en-GB" dirty="0" err="1"/>
              <a:t>cdf</a:t>
            </a:r>
            <a:r>
              <a:rPr lang="en-GB" dirty="0"/>
              <a:t> of the Student t distribution for a value x and degrees of freedom df. If you’re interested in the area to the right of a given value x, you can simply add the argument </a:t>
            </a:r>
            <a:r>
              <a:rPr lang="en-GB" dirty="0" err="1"/>
              <a:t>lower.tail</a:t>
            </a:r>
            <a:r>
              <a:rPr lang="en-GB" dirty="0"/>
              <a:t> = FALSE</a:t>
            </a:r>
          </a:p>
          <a:p>
            <a:r>
              <a:rPr lang="en-GB" dirty="0"/>
              <a:t>qt(</a:t>
            </a:r>
            <a:r>
              <a:rPr lang="en-GB" dirty="0" err="1"/>
              <a:t>x,df</a:t>
            </a:r>
            <a:r>
              <a:rPr lang="en-GB" dirty="0"/>
              <a:t>) - returns the value of x for a certain value of the </a:t>
            </a:r>
            <a:r>
              <a:rPr lang="en-GB" dirty="0" err="1"/>
              <a:t>cdf</a:t>
            </a:r>
            <a:r>
              <a:rPr lang="en-GB" dirty="0"/>
              <a:t> and degrees of freedom df</a:t>
            </a:r>
          </a:p>
          <a:p>
            <a:r>
              <a:rPr lang="en-GB" dirty="0"/>
              <a:t>dt(</a:t>
            </a:r>
            <a:r>
              <a:rPr lang="en-GB" dirty="0" err="1"/>
              <a:t>x,df</a:t>
            </a:r>
            <a:r>
              <a:rPr lang="en-GB" dirty="0"/>
              <a:t>) - returns the value of the Student t distribution (pdf) for a value x and degrees of freedom df </a:t>
            </a:r>
          </a:p>
          <a:p>
            <a:r>
              <a:rPr lang="en-GB" dirty="0"/>
              <a:t>rt(</a:t>
            </a:r>
            <a:r>
              <a:rPr lang="en-GB" dirty="0" err="1"/>
              <a:t>n,df</a:t>
            </a:r>
            <a:r>
              <a:rPr lang="en-GB" dirty="0"/>
              <a:t>) - generates a vector of random variables that follow a Student t distribution given a vector length n and degrees of freedom df</a:t>
            </a:r>
          </a:p>
          <a:p>
            <a:pPr marL="0" indent="0" algn="r">
              <a:buNone/>
            </a:pPr>
            <a:endParaRPr lang="en-GB" dirty="0">
              <a:hlinkClick r:id="rId2"/>
            </a:endParaRPr>
          </a:p>
          <a:p>
            <a:pPr marL="0" indent="0" algn="r">
              <a:buNone/>
            </a:pPr>
            <a:r>
              <a:rPr lang="en-GB" dirty="0">
                <a:hlinkClick r:id="rId2"/>
              </a:rPr>
              <a:t>https://www.statology.org/working-with-the-student-t-distribution-in-r-dt-qt-pt-rt/</a:t>
            </a:r>
            <a:endParaRPr lang="en-GB" dirty="0"/>
          </a:p>
          <a:p>
            <a:endParaRPr lang="en-GB" dirty="0"/>
          </a:p>
          <a:p>
            <a:endParaRPr lang="en-GB" dirty="0"/>
          </a:p>
        </p:txBody>
      </p:sp>
    </p:spTree>
    <p:extLst>
      <p:ext uri="{BB962C8B-B14F-4D97-AF65-F5344CB8AC3E}">
        <p14:creationId xmlns:p14="http://schemas.microsoft.com/office/powerpoint/2010/main" val="364966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12298-1FC8-4DFD-95A2-21681A2B1249}"/>
              </a:ext>
            </a:extLst>
          </p:cNvPr>
          <p:cNvSpPr>
            <a:spLocks noGrp="1"/>
          </p:cNvSpPr>
          <p:nvPr>
            <p:ph type="title"/>
          </p:nvPr>
        </p:nvSpPr>
        <p:spPr/>
        <p:txBody>
          <a:bodyPr/>
          <a:lstStyle/>
          <a:p>
            <a:r>
              <a:rPr lang="pt-PT" dirty="0"/>
              <a:t>t-</a:t>
            </a:r>
            <a:r>
              <a:rPr lang="pt-PT" dirty="0" err="1"/>
              <a:t>student</a:t>
            </a:r>
            <a:endParaRPr lang="en-GB" dirty="0"/>
          </a:p>
        </p:txBody>
      </p:sp>
      <p:sp>
        <p:nvSpPr>
          <p:cNvPr id="3" name="Content Placeholder 2">
            <a:extLst>
              <a:ext uri="{FF2B5EF4-FFF2-40B4-BE49-F238E27FC236}">
                <a16:creationId xmlns:a16="http://schemas.microsoft.com/office/drawing/2014/main" id="{6DC61C7A-22DD-41BE-8B1C-A8439BD6EA13}"/>
              </a:ext>
            </a:extLst>
          </p:cNvPr>
          <p:cNvSpPr>
            <a:spLocks noGrp="1"/>
          </p:cNvSpPr>
          <p:nvPr>
            <p:ph idx="1"/>
          </p:nvPr>
        </p:nvSpPr>
        <p:spPr/>
        <p:txBody>
          <a:bodyPr>
            <a:normAutofit fontScale="85000" lnSpcReduction="20000"/>
          </a:bodyPr>
          <a:lstStyle/>
          <a:p>
            <a:pPr lvl="1"/>
            <a:r>
              <a:rPr lang="en-GB" dirty="0"/>
              <a:t>x &lt;- </a:t>
            </a:r>
            <a:r>
              <a:rPr lang="en-GB" dirty="0" err="1"/>
              <a:t>seq</a:t>
            </a:r>
            <a:r>
              <a:rPr lang="en-GB" dirty="0"/>
              <a:t>(-4, 4, length=100)</a:t>
            </a:r>
          </a:p>
          <a:p>
            <a:pPr lvl="1"/>
            <a:r>
              <a:rPr lang="es-ES" dirty="0"/>
              <a:t>y &lt;- </a:t>
            </a:r>
            <a:r>
              <a:rPr lang="es-ES" dirty="0" err="1"/>
              <a:t>dt</a:t>
            </a:r>
            <a:r>
              <a:rPr lang="es-ES" dirty="0"/>
              <a:t>(x = x, </a:t>
            </a:r>
            <a:r>
              <a:rPr lang="es-ES" dirty="0" err="1"/>
              <a:t>df</a:t>
            </a:r>
            <a:r>
              <a:rPr lang="es-ES" dirty="0"/>
              <a:t> = 20)</a:t>
            </a:r>
          </a:p>
          <a:p>
            <a:pPr lvl="1"/>
            <a:r>
              <a:rPr lang="en-GB" dirty="0"/>
              <a:t>plot(</a:t>
            </a:r>
            <a:r>
              <a:rPr lang="en-GB" dirty="0" err="1"/>
              <a:t>x,y</a:t>
            </a:r>
            <a:r>
              <a:rPr lang="en-GB" dirty="0"/>
              <a:t>, type = "l", </a:t>
            </a:r>
            <a:r>
              <a:rPr lang="en-GB" dirty="0" err="1"/>
              <a:t>lwd</a:t>
            </a:r>
            <a:r>
              <a:rPr lang="en-GB" dirty="0"/>
              <a:t> = 2, axes = FALSE, </a:t>
            </a:r>
            <a:r>
              <a:rPr lang="en-GB" dirty="0" err="1"/>
              <a:t>xlab</a:t>
            </a:r>
            <a:r>
              <a:rPr lang="en-GB" dirty="0"/>
              <a:t> = "", </a:t>
            </a:r>
            <a:r>
              <a:rPr lang="en-GB" dirty="0" err="1"/>
              <a:t>ylab</a:t>
            </a:r>
            <a:r>
              <a:rPr lang="en-GB" dirty="0"/>
              <a:t> = "")</a:t>
            </a:r>
          </a:p>
          <a:p>
            <a:pPr lvl="1"/>
            <a:r>
              <a:rPr lang="en-GB" dirty="0"/>
              <a:t>axis(1, at = -3:3, labels = c("-3s", "-2s", "-1s", "mean", "1s", "2s", "3s"))</a:t>
            </a:r>
          </a:p>
          <a:p>
            <a:endParaRPr lang="en-GB" dirty="0"/>
          </a:p>
          <a:p>
            <a:endParaRPr lang="en-GB" dirty="0"/>
          </a:p>
          <a:p>
            <a:endParaRPr lang="en-GB" dirty="0"/>
          </a:p>
          <a:p>
            <a:endParaRPr lang="pt-PT" dirty="0"/>
          </a:p>
          <a:p>
            <a:endParaRPr lang="en-GB" dirty="0"/>
          </a:p>
          <a:p>
            <a:pPr marL="2286000" lvl="5" indent="0" algn="r">
              <a:buNone/>
            </a:pPr>
            <a:r>
              <a:rPr lang="en-GB" dirty="0">
                <a:hlinkClick r:id="rId2"/>
              </a:rPr>
              <a:t>https://www.statology.org/working-with-the-student-t-distribution-in-r-dt-qt-pt-rt/</a:t>
            </a:r>
            <a:r>
              <a:rPr lang="en-GB" dirty="0"/>
              <a:t>  </a:t>
            </a:r>
          </a:p>
        </p:txBody>
      </p:sp>
      <p:pic>
        <p:nvPicPr>
          <p:cNvPr id="5" name="Picture 4">
            <a:extLst>
              <a:ext uri="{FF2B5EF4-FFF2-40B4-BE49-F238E27FC236}">
                <a16:creationId xmlns:a16="http://schemas.microsoft.com/office/drawing/2014/main" id="{0FA26425-E4AA-4174-958E-0ACE9B551A7B}"/>
              </a:ext>
            </a:extLst>
          </p:cNvPr>
          <p:cNvPicPr>
            <a:picLocks noChangeAspect="1"/>
          </p:cNvPicPr>
          <p:nvPr/>
        </p:nvPicPr>
        <p:blipFill rotWithShape="1">
          <a:blip r:embed="rId3">
            <a:extLst>
              <a:ext uri="{28A0092B-C50C-407E-A947-70E740481C1C}">
                <a14:useLocalDpi xmlns:a14="http://schemas.microsoft.com/office/drawing/2010/main" val="0"/>
              </a:ext>
            </a:extLst>
          </a:blip>
          <a:srcRect l="10043" t="11518" r="7614" b="7855"/>
          <a:stretch/>
        </p:blipFill>
        <p:spPr>
          <a:xfrm>
            <a:off x="4223792" y="2974855"/>
            <a:ext cx="2952328" cy="2520280"/>
          </a:xfrm>
          <a:prstGeom prst="rect">
            <a:avLst/>
          </a:prstGeom>
        </p:spPr>
      </p:pic>
    </p:spTree>
    <p:extLst>
      <p:ext uri="{BB962C8B-B14F-4D97-AF65-F5344CB8AC3E}">
        <p14:creationId xmlns:p14="http://schemas.microsoft.com/office/powerpoint/2010/main" val="1685925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C27E0-F273-48CA-B14C-CB95D6FF10EB}"/>
              </a:ext>
            </a:extLst>
          </p:cNvPr>
          <p:cNvSpPr>
            <a:spLocks noGrp="1"/>
          </p:cNvSpPr>
          <p:nvPr>
            <p:ph type="title"/>
          </p:nvPr>
        </p:nvSpPr>
        <p:spPr/>
        <p:txBody>
          <a:bodyPr/>
          <a:lstStyle/>
          <a:p>
            <a:r>
              <a:rPr lang="pt-PT" dirty="0"/>
              <a:t> </a:t>
            </a:r>
            <a:r>
              <a:rPr lang="pt-PT" dirty="0" err="1"/>
              <a:t>Write</a:t>
            </a:r>
            <a:r>
              <a:rPr lang="pt-PT" dirty="0"/>
              <a:t> </a:t>
            </a:r>
            <a:r>
              <a:rPr lang="pt-PT" dirty="0" err="1"/>
              <a:t>your</a:t>
            </a:r>
            <a:r>
              <a:rPr lang="pt-PT" dirty="0"/>
              <a:t> </a:t>
            </a:r>
            <a:r>
              <a:rPr lang="pt-PT" dirty="0" err="1"/>
              <a:t>own</a:t>
            </a:r>
            <a:r>
              <a:rPr lang="pt-PT" dirty="0"/>
              <a:t> </a:t>
            </a:r>
            <a:r>
              <a:rPr lang="pt-PT" dirty="0" err="1"/>
              <a:t>functions</a:t>
            </a:r>
            <a:r>
              <a:rPr lang="pt-PT" dirty="0"/>
              <a:t> </a:t>
            </a:r>
            <a:endParaRPr lang="en-GB" dirty="0"/>
          </a:p>
        </p:txBody>
      </p:sp>
    </p:spTree>
    <p:extLst>
      <p:ext uri="{BB962C8B-B14F-4D97-AF65-F5344CB8AC3E}">
        <p14:creationId xmlns:p14="http://schemas.microsoft.com/office/powerpoint/2010/main" val="42073503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BCEE-AFBA-43FB-8D04-E8900468EF59}"/>
              </a:ext>
            </a:extLst>
          </p:cNvPr>
          <p:cNvSpPr>
            <a:spLocks noGrp="1"/>
          </p:cNvSpPr>
          <p:nvPr>
            <p:ph type="title"/>
          </p:nvPr>
        </p:nvSpPr>
        <p:spPr/>
        <p:txBody>
          <a:bodyPr>
            <a:normAutofit/>
          </a:bodyPr>
          <a:lstStyle/>
          <a:p>
            <a:r>
              <a:rPr lang="pt-PT" dirty="0" err="1"/>
              <a:t>How</a:t>
            </a:r>
            <a:r>
              <a:rPr lang="pt-PT" dirty="0"/>
              <a:t> to </a:t>
            </a:r>
            <a:r>
              <a:rPr lang="pt-PT" dirty="0" err="1"/>
              <a:t>write</a:t>
            </a:r>
            <a:r>
              <a:rPr lang="pt-PT" dirty="0"/>
              <a:t> </a:t>
            </a:r>
            <a:r>
              <a:rPr lang="pt-PT" dirty="0" err="1"/>
              <a:t>your</a:t>
            </a:r>
            <a:r>
              <a:rPr lang="pt-PT" dirty="0"/>
              <a:t> </a:t>
            </a:r>
            <a:r>
              <a:rPr lang="pt-PT" dirty="0" err="1"/>
              <a:t>own</a:t>
            </a:r>
            <a:r>
              <a:rPr lang="pt-PT" dirty="0"/>
              <a:t> </a:t>
            </a:r>
            <a:r>
              <a:rPr lang="pt-PT" dirty="0" err="1"/>
              <a:t>functions</a:t>
            </a:r>
            <a:r>
              <a:rPr lang="pt-PT" dirty="0"/>
              <a:t> in R</a:t>
            </a:r>
            <a:endParaRPr lang="en-GB" dirty="0"/>
          </a:p>
        </p:txBody>
      </p:sp>
      <p:sp>
        <p:nvSpPr>
          <p:cNvPr id="3" name="Content Placeholder 2">
            <a:extLst>
              <a:ext uri="{FF2B5EF4-FFF2-40B4-BE49-F238E27FC236}">
                <a16:creationId xmlns:a16="http://schemas.microsoft.com/office/drawing/2014/main" id="{4CEF164E-6D5A-4131-B08C-19C5E299336D}"/>
              </a:ext>
            </a:extLst>
          </p:cNvPr>
          <p:cNvSpPr>
            <a:spLocks noGrp="1"/>
          </p:cNvSpPr>
          <p:nvPr>
            <p:ph idx="1"/>
          </p:nvPr>
        </p:nvSpPr>
        <p:spPr/>
        <p:txBody>
          <a:bodyPr>
            <a:normAutofit/>
          </a:bodyPr>
          <a:lstStyle/>
          <a:p>
            <a:r>
              <a:rPr lang="pt-PT" dirty="0" err="1"/>
              <a:t>First</a:t>
            </a:r>
            <a:r>
              <a:rPr lang="pt-PT" dirty="0"/>
              <a:t> </a:t>
            </a:r>
            <a:r>
              <a:rPr lang="pt-PT" dirty="0" err="1"/>
              <a:t>select</a:t>
            </a:r>
            <a:r>
              <a:rPr lang="pt-PT" dirty="0"/>
              <a:t> a </a:t>
            </a:r>
            <a:r>
              <a:rPr lang="pt-PT" dirty="0" err="1"/>
              <a:t>name</a:t>
            </a:r>
            <a:r>
              <a:rPr lang="pt-PT" dirty="0"/>
              <a:t> for </a:t>
            </a:r>
            <a:r>
              <a:rPr lang="pt-PT" dirty="0" err="1"/>
              <a:t>your</a:t>
            </a:r>
            <a:r>
              <a:rPr lang="pt-PT" dirty="0"/>
              <a:t> </a:t>
            </a:r>
            <a:r>
              <a:rPr lang="pt-PT" dirty="0" err="1"/>
              <a:t>function</a:t>
            </a:r>
            <a:r>
              <a:rPr lang="pt-PT" dirty="0"/>
              <a:t> (</a:t>
            </a:r>
            <a:r>
              <a:rPr lang="pt-PT" dirty="0" err="1"/>
              <a:t>the</a:t>
            </a:r>
            <a:r>
              <a:rPr lang="pt-PT" dirty="0"/>
              <a:t> </a:t>
            </a:r>
            <a:r>
              <a:rPr lang="pt-PT" dirty="0" err="1"/>
              <a:t>name</a:t>
            </a:r>
            <a:r>
              <a:rPr lang="pt-PT" dirty="0"/>
              <a:t> can </a:t>
            </a:r>
            <a:r>
              <a:rPr lang="pt-PT" dirty="0" err="1"/>
              <a:t>not</a:t>
            </a:r>
            <a:r>
              <a:rPr lang="pt-PT" dirty="0"/>
              <a:t> </a:t>
            </a:r>
            <a:r>
              <a:rPr lang="pt-PT" dirty="0" err="1"/>
              <a:t>the</a:t>
            </a:r>
            <a:r>
              <a:rPr lang="pt-PT" dirty="0"/>
              <a:t> </a:t>
            </a:r>
            <a:r>
              <a:rPr lang="pt-PT" dirty="0" err="1"/>
              <a:t>same</a:t>
            </a:r>
            <a:r>
              <a:rPr lang="pt-PT" dirty="0"/>
              <a:t> as </a:t>
            </a:r>
            <a:r>
              <a:rPr lang="pt-PT" dirty="0" err="1"/>
              <a:t>an</a:t>
            </a:r>
            <a:r>
              <a:rPr lang="pt-PT" dirty="0"/>
              <a:t> </a:t>
            </a:r>
            <a:r>
              <a:rPr lang="pt-PT" dirty="0" err="1"/>
              <a:t>existing</a:t>
            </a:r>
            <a:r>
              <a:rPr lang="pt-PT" dirty="0"/>
              <a:t> R </a:t>
            </a:r>
            <a:r>
              <a:rPr lang="pt-PT" dirty="0" err="1"/>
              <a:t>function</a:t>
            </a:r>
            <a:r>
              <a:rPr lang="pt-PT" dirty="0"/>
              <a:t>)</a:t>
            </a:r>
          </a:p>
          <a:p>
            <a:pPr lvl="1"/>
            <a:r>
              <a:rPr lang="pt-PT" dirty="0" err="1"/>
              <a:t>FunctionName</a:t>
            </a:r>
            <a:r>
              <a:rPr lang="pt-PT" dirty="0"/>
              <a:t> &lt;- </a:t>
            </a:r>
            <a:r>
              <a:rPr lang="pt-PT" dirty="0" err="1"/>
              <a:t>function</a:t>
            </a:r>
            <a:r>
              <a:rPr lang="pt-PT" dirty="0"/>
              <a:t> (</a:t>
            </a:r>
            <a:r>
              <a:rPr lang="pt-PT" dirty="0" err="1"/>
              <a:t>arguments</a:t>
            </a:r>
            <a:r>
              <a:rPr lang="pt-PT" dirty="0"/>
              <a:t>) {</a:t>
            </a:r>
          </a:p>
          <a:p>
            <a:pPr marL="457200" lvl="1" indent="0">
              <a:buNone/>
            </a:pPr>
            <a:r>
              <a:rPr lang="pt-PT" dirty="0"/>
              <a:t>       </a:t>
            </a:r>
            <a:r>
              <a:rPr lang="pt-PT" dirty="0" err="1"/>
              <a:t>code</a:t>
            </a:r>
            <a:r>
              <a:rPr lang="pt-PT" dirty="0"/>
              <a:t> for </a:t>
            </a:r>
            <a:r>
              <a:rPr lang="pt-PT" dirty="0" err="1"/>
              <a:t>the</a:t>
            </a:r>
            <a:r>
              <a:rPr lang="pt-PT" dirty="0"/>
              <a:t> </a:t>
            </a:r>
            <a:r>
              <a:rPr lang="pt-PT" dirty="0" err="1"/>
              <a:t>function</a:t>
            </a:r>
            <a:endParaRPr lang="pt-PT" dirty="0"/>
          </a:p>
          <a:p>
            <a:pPr marL="457200" lvl="1" indent="0">
              <a:buNone/>
            </a:pPr>
            <a:r>
              <a:rPr lang="pt-PT" dirty="0"/>
              <a:t>       </a:t>
            </a:r>
            <a:r>
              <a:rPr lang="pt-PT" dirty="0" err="1"/>
              <a:t>return</a:t>
            </a:r>
            <a:r>
              <a:rPr lang="pt-PT" dirty="0"/>
              <a:t> (</a:t>
            </a:r>
            <a:r>
              <a:rPr lang="pt-PT" dirty="0" err="1"/>
              <a:t>function</a:t>
            </a:r>
            <a:r>
              <a:rPr lang="pt-PT" dirty="0"/>
              <a:t> output, </a:t>
            </a:r>
            <a:r>
              <a:rPr lang="pt-PT" dirty="0" err="1"/>
              <a:t>usually</a:t>
            </a:r>
            <a:r>
              <a:rPr lang="pt-PT" dirty="0"/>
              <a:t> a </a:t>
            </a:r>
            <a:r>
              <a:rPr lang="pt-PT" dirty="0" err="1"/>
              <a:t>list</a:t>
            </a:r>
            <a:r>
              <a:rPr lang="pt-PT" dirty="0"/>
              <a:t>)</a:t>
            </a:r>
          </a:p>
          <a:p>
            <a:pPr marL="457200" lvl="1" indent="0">
              <a:buNone/>
            </a:pPr>
            <a:r>
              <a:rPr lang="pt-PT" dirty="0"/>
              <a:t>}</a:t>
            </a:r>
          </a:p>
          <a:p>
            <a:pPr marL="457200" lvl="1" indent="0">
              <a:buNone/>
            </a:pPr>
            <a:endParaRPr lang="pt-PT" dirty="0"/>
          </a:p>
          <a:p>
            <a:r>
              <a:rPr lang="pt-PT" dirty="0" err="1"/>
              <a:t>Let</a:t>
            </a:r>
            <a:r>
              <a:rPr lang="pt-PT" dirty="0"/>
              <a:t> </a:t>
            </a:r>
            <a:r>
              <a:rPr lang="pt-PT" dirty="0" err="1"/>
              <a:t>see</a:t>
            </a:r>
            <a:r>
              <a:rPr lang="pt-PT" dirty="0"/>
              <a:t> some </a:t>
            </a:r>
            <a:r>
              <a:rPr lang="pt-PT" dirty="0" err="1"/>
              <a:t>examples</a:t>
            </a:r>
            <a:endParaRPr lang="en-GB" dirty="0"/>
          </a:p>
          <a:p>
            <a:pPr lvl="1"/>
            <a:endParaRPr lang="en-GB" dirty="0"/>
          </a:p>
        </p:txBody>
      </p:sp>
    </p:spTree>
    <p:extLst>
      <p:ext uri="{BB962C8B-B14F-4D97-AF65-F5344CB8AC3E}">
        <p14:creationId xmlns:p14="http://schemas.microsoft.com/office/powerpoint/2010/main" val="28630515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C27E0-F273-48CA-B14C-CB95D6FF10EB}"/>
              </a:ext>
            </a:extLst>
          </p:cNvPr>
          <p:cNvSpPr>
            <a:spLocks noGrp="1"/>
          </p:cNvSpPr>
          <p:nvPr>
            <p:ph type="title"/>
          </p:nvPr>
        </p:nvSpPr>
        <p:spPr/>
        <p:txBody>
          <a:bodyPr/>
          <a:lstStyle/>
          <a:p>
            <a:r>
              <a:rPr lang="pt-PT" dirty="0"/>
              <a:t> </a:t>
            </a:r>
            <a:r>
              <a:rPr lang="pt-PT" dirty="0" err="1"/>
              <a:t>Graphs</a:t>
            </a:r>
            <a:r>
              <a:rPr lang="pt-PT" dirty="0"/>
              <a:t> in R</a:t>
            </a:r>
            <a:endParaRPr lang="en-GB" dirty="0"/>
          </a:p>
        </p:txBody>
      </p:sp>
    </p:spTree>
    <p:extLst>
      <p:ext uri="{BB962C8B-B14F-4D97-AF65-F5344CB8AC3E}">
        <p14:creationId xmlns:p14="http://schemas.microsoft.com/office/powerpoint/2010/main" val="4140030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BCEE-AFBA-43FB-8D04-E8900468EF59}"/>
              </a:ext>
            </a:extLst>
          </p:cNvPr>
          <p:cNvSpPr>
            <a:spLocks noGrp="1"/>
          </p:cNvSpPr>
          <p:nvPr>
            <p:ph type="title"/>
          </p:nvPr>
        </p:nvSpPr>
        <p:spPr/>
        <p:txBody>
          <a:bodyPr/>
          <a:lstStyle/>
          <a:p>
            <a:r>
              <a:rPr lang="pt-PT" dirty="0" err="1"/>
              <a:t>Functions</a:t>
            </a:r>
            <a:r>
              <a:rPr lang="pt-PT" dirty="0"/>
              <a:t> </a:t>
            </a:r>
            <a:r>
              <a:rPr lang="pt-PT" dirty="0" err="1"/>
              <a:t>related</a:t>
            </a:r>
            <a:r>
              <a:rPr lang="pt-PT" dirty="0"/>
              <a:t> to </a:t>
            </a:r>
            <a:r>
              <a:rPr lang="pt-PT" dirty="0" err="1"/>
              <a:t>graphics</a:t>
            </a:r>
            <a:endParaRPr lang="en-GB" dirty="0"/>
          </a:p>
        </p:txBody>
      </p:sp>
      <p:sp>
        <p:nvSpPr>
          <p:cNvPr id="3" name="Content Placeholder 2">
            <a:extLst>
              <a:ext uri="{FF2B5EF4-FFF2-40B4-BE49-F238E27FC236}">
                <a16:creationId xmlns:a16="http://schemas.microsoft.com/office/drawing/2014/main" id="{4CEF164E-6D5A-4131-B08C-19C5E299336D}"/>
              </a:ext>
            </a:extLst>
          </p:cNvPr>
          <p:cNvSpPr>
            <a:spLocks noGrp="1"/>
          </p:cNvSpPr>
          <p:nvPr>
            <p:ph idx="1"/>
          </p:nvPr>
        </p:nvSpPr>
        <p:spPr/>
        <p:txBody>
          <a:bodyPr>
            <a:normAutofit lnSpcReduction="10000"/>
          </a:bodyPr>
          <a:lstStyle/>
          <a:p>
            <a:r>
              <a:rPr lang="en-GB" i="1" dirty="0"/>
              <a:t>par(mar, </a:t>
            </a:r>
            <a:r>
              <a:rPr lang="en-GB" i="1" dirty="0" err="1"/>
              <a:t>mgp</a:t>
            </a:r>
            <a:r>
              <a:rPr lang="en-GB" i="1" dirty="0"/>
              <a:t>, las)</a:t>
            </a:r>
          </a:p>
          <a:p>
            <a:pPr lvl="1"/>
            <a:r>
              <a:rPr lang="en-GB" dirty="0"/>
              <a:t>par(mar=c(5.1, 4.1, 4.1, 2.1), </a:t>
            </a:r>
            <a:r>
              <a:rPr lang="en-GB" dirty="0" err="1"/>
              <a:t>mgp</a:t>
            </a:r>
            <a:r>
              <a:rPr lang="en-GB" dirty="0"/>
              <a:t>=c(3, 1, 0), las=0)</a:t>
            </a:r>
          </a:p>
          <a:p>
            <a:pPr lvl="2"/>
            <a:r>
              <a:rPr lang="en-GB" dirty="0"/>
              <a:t>mar – A numeric vector of length 4, which sets the margin sizes in the following order: bottom, left, top, and right. The default is c(5.1, 4.1, 4.1, 2.1)</a:t>
            </a:r>
          </a:p>
          <a:p>
            <a:pPr lvl="2"/>
            <a:r>
              <a:rPr lang="en-GB" dirty="0" err="1"/>
              <a:t>mgp</a:t>
            </a:r>
            <a:r>
              <a:rPr lang="en-GB" dirty="0"/>
              <a:t> – A numeric vector of length 3, which sets the axis label locations relative to the edge of the inner plot window. The first value represents the location the labels (i.e. </a:t>
            </a:r>
            <a:r>
              <a:rPr lang="en-GB" dirty="0" err="1"/>
              <a:t>xlab</a:t>
            </a:r>
            <a:r>
              <a:rPr lang="en-GB" dirty="0"/>
              <a:t> and </a:t>
            </a:r>
            <a:r>
              <a:rPr lang="en-GB" dirty="0" err="1"/>
              <a:t>ylab</a:t>
            </a:r>
            <a:r>
              <a:rPr lang="en-GB" dirty="0"/>
              <a:t> in plot), the second the tick-mark labels, and third the tick marks. The default is c(3, 1, 0)</a:t>
            </a:r>
          </a:p>
          <a:p>
            <a:pPr lvl="2"/>
            <a:r>
              <a:rPr lang="en-GB" dirty="0"/>
              <a:t>las – A numeric value indicating the orientation of the tick mark labels and any other text added to a plot after its initialization. The options are as follows: always parallel to the axis (the default, 0), always horizontal (1), always perpendicular to the axis (2), and always vertical (3)</a:t>
            </a:r>
          </a:p>
          <a:p>
            <a:pPr lvl="1"/>
            <a:r>
              <a:rPr lang="pt-PT" i="1" dirty="0"/>
              <a:t>par (“mar”)</a:t>
            </a:r>
            <a:r>
              <a:rPr lang="pt-PT" dirty="0"/>
              <a:t>, </a:t>
            </a:r>
            <a:r>
              <a:rPr lang="pt-PT" i="1" dirty="0"/>
              <a:t>par(“</a:t>
            </a:r>
            <a:r>
              <a:rPr lang="pt-PT" i="1" dirty="0" err="1"/>
              <a:t>mgp</a:t>
            </a:r>
            <a:r>
              <a:rPr lang="pt-PT" i="1" dirty="0"/>
              <a:t>”)</a:t>
            </a:r>
            <a:r>
              <a:rPr lang="pt-PT" dirty="0"/>
              <a:t>, </a:t>
            </a:r>
            <a:r>
              <a:rPr lang="pt-PT" i="1" dirty="0"/>
              <a:t>par(“las”)</a:t>
            </a:r>
            <a:r>
              <a:rPr lang="pt-PT" dirty="0"/>
              <a:t> show </a:t>
            </a:r>
            <a:r>
              <a:rPr lang="pt-PT" dirty="0" err="1"/>
              <a:t>the</a:t>
            </a:r>
            <a:r>
              <a:rPr lang="pt-PT" dirty="0"/>
              <a:t> </a:t>
            </a:r>
            <a:r>
              <a:rPr lang="pt-PT" dirty="0" err="1"/>
              <a:t>current</a:t>
            </a:r>
            <a:r>
              <a:rPr lang="pt-PT" dirty="0"/>
              <a:t> </a:t>
            </a:r>
            <a:r>
              <a:rPr lang="pt-PT" dirty="0" err="1"/>
              <a:t>value</a:t>
            </a:r>
            <a:r>
              <a:rPr lang="pt-PT" dirty="0"/>
              <a:t> </a:t>
            </a:r>
            <a:r>
              <a:rPr lang="pt-PT" dirty="0" err="1"/>
              <a:t>of</a:t>
            </a:r>
            <a:r>
              <a:rPr lang="pt-PT" dirty="0"/>
              <a:t> </a:t>
            </a:r>
            <a:r>
              <a:rPr lang="pt-PT" dirty="0" err="1"/>
              <a:t>the</a:t>
            </a:r>
            <a:r>
              <a:rPr lang="pt-PT" dirty="0"/>
              <a:t> </a:t>
            </a:r>
            <a:r>
              <a:rPr lang="pt-PT" dirty="0" err="1"/>
              <a:t>parameters</a:t>
            </a:r>
            <a:endParaRPr lang="en-GB" dirty="0"/>
          </a:p>
          <a:p>
            <a:pPr lvl="1"/>
            <a:endParaRPr lang="en-GB" dirty="0"/>
          </a:p>
        </p:txBody>
      </p:sp>
    </p:spTree>
    <p:extLst>
      <p:ext uri="{BB962C8B-B14F-4D97-AF65-F5344CB8AC3E}">
        <p14:creationId xmlns:p14="http://schemas.microsoft.com/office/powerpoint/2010/main" val="15647886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BCEE-AFBA-43FB-8D04-E8900468EF59}"/>
              </a:ext>
            </a:extLst>
          </p:cNvPr>
          <p:cNvSpPr>
            <a:spLocks noGrp="1"/>
          </p:cNvSpPr>
          <p:nvPr>
            <p:ph type="title"/>
          </p:nvPr>
        </p:nvSpPr>
        <p:spPr/>
        <p:txBody>
          <a:bodyPr/>
          <a:lstStyle/>
          <a:p>
            <a:r>
              <a:rPr lang="pt-PT" dirty="0" err="1"/>
              <a:t>Functions</a:t>
            </a:r>
            <a:r>
              <a:rPr lang="pt-PT" dirty="0"/>
              <a:t> </a:t>
            </a:r>
            <a:r>
              <a:rPr lang="pt-PT" dirty="0" err="1"/>
              <a:t>related</a:t>
            </a:r>
            <a:r>
              <a:rPr lang="pt-PT" dirty="0"/>
              <a:t> to </a:t>
            </a:r>
            <a:r>
              <a:rPr lang="pt-PT" dirty="0" err="1"/>
              <a:t>graphics</a:t>
            </a:r>
            <a:endParaRPr lang="en-GB" dirty="0"/>
          </a:p>
        </p:txBody>
      </p:sp>
      <p:sp>
        <p:nvSpPr>
          <p:cNvPr id="3" name="Content Placeholder 2">
            <a:extLst>
              <a:ext uri="{FF2B5EF4-FFF2-40B4-BE49-F238E27FC236}">
                <a16:creationId xmlns:a16="http://schemas.microsoft.com/office/drawing/2014/main" id="{4CEF164E-6D5A-4131-B08C-19C5E299336D}"/>
              </a:ext>
            </a:extLst>
          </p:cNvPr>
          <p:cNvSpPr>
            <a:spLocks noGrp="1"/>
          </p:cNvSpPr>
          <p:nvPr>
            <p:ph idx="1"/>
          </p:nvPr>
        </p:nvSpPr>
        <p:spPr/>
        <p:txBody>
          <a:bodyPr>
            <a:normAutofit/>
          </a:bodyPr>
          <a:lstStyle/>
          <a:p>
            <a:r>
              <a:rPr lang="en-GB" i="1" dirty="0"/>
              <a:t>par(</a:t>
            </a:r>
            <a:r>
              <a:rPr lang="en-GB" i="1" dirty="0" err="1"/>
              <a:t>mfrow</a:t>
            </a:r>
            <a:r>
              <a:rPr lang="en-GB" i="1" dirty="0"/>
              <a:t>= par(</a:t>
            </a:r>
            <a:r>
              <a:rPr lang="en-GB" i="1" dirty="0" err="1"/>
              <a:t>mfrow</a:t>
            </a:r>
            <a:r>
              <a:rPr lang="en-GB" i="1" dirty="0"/>
              <a:t>=c(2,2))</a:t>
            </a:r>
          </a:p>
          <a:p>
            <a:pPr lvl="1"/>
            <a:r>
              <a:rPr lang="pt-PT" dirty="0"/>
              <a:t>c</a:t>
            </a:r>
            <a:r>
              <a:rPr lang="en-GB" dirty="0" err="1"/>
              <a:t>reates</a:t>
            </a:r>
            <a:r>
              <a:rPr lang="en-GB" dirty="0"/>
              <a:t> a 2x2 plotting matrix</a:t>
            </a:r>
          </a:p>
          <a:p>
            <a:r>
              <a:rPr lang="fr-FR" i="1" dirty="0"/>
              <a:t>par(</a:t>
            </a:r>
            <a:r>
              <a:rPr lang="fr-FR" i="1" dirty="0" err="1"/>
              <a:t>mfrow</a:t>
            </a:r>
            <a:r>
              <a:rPr lang="fr-FR" i="1" dirty="0"/>
              <a:t>= par(</a:t>
            </a:r>
            <a:r>
              <a:rPr lang="fr-FR" i="1" dirty="0" err="1"/>
              <a:t>mfrow</a:t>
            </a:r>
            <a:r>
              <a:rPr lang="fr-FR" i="1" dirty="0"/>
              <a:t>=c(1,1))</a:t>
            </a:r>
          </a:p>
          <a:p>
            <a:pPr lvl="1"/>
            <a:r>
              <a:rPr lang="pt-PT" dirty="0"/>
              <a:t>come </a:t>
            </a:r>
            <a:r>
              <a:rPr lang="pt-PT" dirty="0" err="1"/>
              <a:t>back</a:t>
            </a:r>
            <a:r>
              <a:rPr lang="pt-PT" dirty="0"/>
              <a:t> to </a:t>
            </a:r>
            <a:r>
              <a:rPr lang="pt-PT" dirty="0" err="1"/>
              <a:t>the</a:t>
            </a:r>
            <a:r>
              <a:rPr lang="pt-PT" dirty="0"/>
              <a:t> original</a:t>
            </a:r>
            <a:endParaRPr lang="en-GB" dirty="0"/>
          </a:p>
          <a:p>
            <a:pPr lvl="1"/>
            <a:endParaRPr lang="en-GB" dirty="0"/>
          </a:p>
        </p:txBody>
      </p:sp>
    </p:spTree>
    <p:extLst>
      <p:ext uri="{BB962C8B-B14F-4D97-AF65-F5344CB8AC3E}">
        <p14:creationId xmlns:p14="http://schemas.microsoft.com/office/powerpoint/2010/main" val="2264547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9A8F8-0D10-4299-9818-883364B507AD}"/>
              </a:ext>
            </a:extLst>
          </p:cNvPr>
          <p:cNvSpPr>
            <a:spLocks noGrp="1"/>
          </p:cNvSpPr>
          <p:nvPr>
            <p:ph type="title"/>
          </p:nvPr>
        </p:nvSpPr>
        <p:spPr/>
        <p:txBody>
          <a:bodyPr>
            <a:normAutofit fontScale="90000"/>
          </a:bodyPr>
          <a:lstStyle/>
          <a:p>
            <a:r>
              <a:rPr lang="pt-PT" dirty="0" err="1"/>
              <a:t>The</a:t>
            </a:r>
            <a:r>
              <a:rPr lang="pt-PT" dirty="0"/>
              <a:t> ggplot2 package (e.g. https://ggplot2.tidyverse.org/)</a:t>
            </a:r>
            <a:endParaRPr lang="en-GB" dirty="0"/>
          </a:p>
        </p:txBody>
      </p:sp>
      <p:sp>
        <p:nvSpPr>
          <p:cNvPr id="3" name="Content Placeholder 2">
            <a:extLst>
              <a:ext uri="{FF2B5EF4-FFF2-40B4-BE49-F238E27FC236}">
                <a16:creationId xmlns:a16="http://schemas.microsoft.com/office/drawing/2014/main" id="{B660A99A-A633-48B0-9E94-58EE10CD440B}"/>
              </a:ext>
            </a:extLst>
          </p:cNvPr>
          <p:cNvSpPr>
            <a:spLocks noGrp="1"/>
          </p:cNvSpPr>
          <p:nvPr>
            <p:ph idx="1"/>
          </p:nvPr>
        </p:nvSpPr>
        <p:spPr/>
        <p:txBody>
          <a:bodyPr/>
          <a:lstStyle/>
          <a:p>
            <a:r>
              <a:rPr lang="en-GB" dirty="0"/>
              <a:t>ggplot2 is a system for declaratively creating graphics, based on The Grammar of Graphics. You provide the data, tell ggplot2 how to map variables to aesthetics, what graphical primitives to use, and it takes care of the details</a:t>
            </a:r>
          </a:p>
          <a:p>
            <a:r>
              <a:rPr lang="pt-PT" dirty="0"/>
              <a:t>I</a:t>
            </a:r>
            <a:r>
              <a:rPr lang="en-GB" dirty="0"/>
              <a:t>n most cases, you start with </a:t>
            </a:r>
            <a:r>
              <a:rPr lang="en-GB" i="1" dirty="0" err="1"/>
              <a:t>ggplot</a:t>
            </a:r>
            <a:r>
              <a:rPr lang="en-GB" i="1" dirty="0"/>
              <a:t>()</a:t>
            </a:r>
            <a:r>
              <a:rPr lang="en-GB" dirty="0"/>
              <a:t>, supply the aesthetic with </a:t>
            </a:r>
            <a:r>
              <a:rPr lang="en-GB" i="1" dirty="0" err="1"/>
              <a:t>aes</a:t>
            </a:r>
            <a:r>
              <a:rPr lang="en-GB" i="1" dirty="0"/>
              <a:t>() </a:t>
            </a:r>
            <a:r>
              <a:rPr lang="en-GB" dirty="0"/>
              <a:t>and then add layers (like the type of graphics, the colours, etc)</a:t>
            </a:r>
          </a:p>
        </p:txBody>
      </p:sp>
    </p:spTree>
    <p:extLst>
      <p:ext uri="{BB962C8B-B14F-4D97-AF65-F5344CB8AC3E}">
        <p14:creationId xmlns:p14="http://schemas.microsoft.com/office/powerpoint/2010/main" val="1818854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A27D-8A88-495F-9117-76A86B4E131C}"/>
              </a:ext>
            </a:extLst>
          </p:cNvPr>
          <p:cNvSpPr>
            <a:spLocks noGrp="1"/>
          </p:cNvSpPr>
          <p:nvPr>
            <p:ph type="title"/>
          </p:nvPr>
        </p:nvSpPr>
        <p:spPr/>
        <p:txBody>
          <a:bodyPr/>
          <a:lstStyle/>
          <a:p>
            <a:r>
              <a:rPr lang="pt-PT" dirty="0" err="1"/>
              <a:t>Printing</a:t>
            </a:r>
            <a:r>
              <a:rPr lang="pt-PT" dirty="0"/>
              <a:t> </a:t>
            </a:r>
            <a:r>
              <a:rPr lang="pt-PT" dirty="0" err="1"/>
              <a:t>results</a:t>
            </a:r>
            <a:r>
              <a:rPr lang="pt-PT" dirty="0"/>
              <a:t> in </a:t>
            </a:r>
            <a:r>
              <a:rPr lang="pt-PT" dirty="0" err="1"/>
              <a:t>the</a:t>
            </a:r>
            <a:r>
              <a:rPr lang="pt-PT" dirty="0"/>
              <a:t> console </a:t>
            </a:r>
            <a:endParaRPr lang="en-GB" dirty="0"/>
          </a:p>
        </p:txBody>
      </p:sp>
      <p:sp>
        <p:nvSpPr>
          <p:cNvPr id="3" name="Content Placeholder 2">
            <a:extLst>
              <a:ext uri="{FF2B5EF4-FFF2-40B4-BE49-F238E27FC236}">
                <a16:creationId xmlns:a16="http://schemas.microsoft.com/office/drawing/2014/main" id="{645F6599-767D-4230-9B63-05FFC696DF74}"/>
              </a:ext>
            </a:extLst>
          </p:cNvPr>
          <p:cNvSpPr>
            <a:spLocks noGrp="1"/>
          </p:cNvSpPr>
          <p:nvPr>
            <p:ph idx="1"/>
          </p:nvPr>
        </p:nvSpPr>
        <p:spPr/>
        <p:txBody>
          <a:bodyPr/>
          <a:lstStyle/>
          <a:p>
            <a:pPr>
              <a:buFont typeface="Trebuchet MS" panose="020B0603020202020204" pitchFamily="34" charset="0"/>
              <a:buChar char="&gt;"/>
            </a:pPr>
            <a:r>
              <a:rPr lang="pt-PT" dirty="0" err="1"/>
              <a:t>See</a:t>
            </a:r>
            <a:r>
              <a:rPr lang="pt-PT" dirty="0"/>
              <a:t> </a:t>
            </a:r>
            <a:r>
              <a:rPr lang="pt-PT" dirty="0" err="1"/>
              <a:t>the</a:t>
            </a:r>
            <a:r>
              <a:rPr lang="pt-PT" dirty="0"/>
              <a:t> links:</a:t>
            </a:r>
          </a:p>
          <a:p>
            <a:pPr marL="457200" lvl="1" indent="0">
              <a:buNone/>
            </a:pPr>
            <a:r>
              <a:rPr lang="en-GB" sz="2000" dirty="0">
                <a:sym typeface="Symbol" panose="05050102010706020507" pitchFamily="18" charset="2"/>
                <a:hlinkClick r:id="rId2"/>
              </a:rPr>
              <a:t>https://www.gastonsanchez.com/r4strings/formatting.html</a:t>
            </a:r>
            <a:endParaRPr lang="en-GB" sz="2000" dirty="0">
              <a:sym typeface="Symbol" panose="05050102010706020507" pitchFamily="18" charset="2"/>
            </a:endParaRPr>
          </a:p>
          <a:p>
            <a:pPr marL="457200" lvl="1" indent="0">
              <a:buNone/>
            </a:pPr>
            <a:endParaRPr lang="en-GB" sz="2000" dirty="0"/>
          </a:p>
        </p:txBody>
      </p:sp>
    </p:spTree>
    <p:extLst>
      <p:ext uri="{BB962C8B-B14F-4D97-AF65-F5344CB8AC3E}">
        <p14:creationId xmlns:p14="http://schemas.microsoft.com/office/powerpoint/2010/main" val="14157277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33322-6B06-4209-98CA-AF34BE2E15E6}"/>
              </a:ext>
            </a:extLst>
          </p:cNvPr>
          <p:cNvSpPr>
            <a:spLocks noGrp="1"/>
          </p:cNvSpPr>
          <p:nvPr>
            <p:ph type="title"/>
          </p:nvPr>
        </p:nvSpPr>
        <p:spPr/>
        <p:txBody>
          <a:bodyPr/>
          <a:lstStyle/>
          <a:p>
            <a:r>
              <a:rPr lang="pt-PT" dirty="0" err="1"/>
              <a:t>Interesting</a:t>
            </a:r>
            <a:r>
              <a:rPr lang="pt-PT" dirty="0"/>
              <a:t> links</a:t>
            </a:r>
            <a:endParaRPr lang="en-GB" dirty="0"/>
          </a:p>
        </p:txBody>
      </p:sp>
      <p:sp>
        <p:nvSpPr>
          <p:cNvPr id="3" name="Content Placeholder 2">
            <a:extLst>
              <a:ext uri="{FF2B5EF4-FFF2-40B4-BE49-F238E27FC236}">
                <a16:creationId xmlns:a16="http://schemas.microsoft.com/office/drawing/2014/main" id="{E8B9EDAF-2D02-415B-8738-FC7254407755}"/>
              </a:ext>
            </a:extLst>
          </p:cNvPr>
          <p:cNvSpPr>
            <a:spLocks noGrp="1"/>
          </p:cNvSpPr>
          <p:nvPr>
            <p:ph idx="1"/>
          </p:nvPr>
        </p:nvSpPr>
        <p:spPr/>
        <p:txBody>
          <a:bodyPr/>
          <a:lstStyle/>
          <a:p>
            <a:r>
              <a:rPr lang="pt-PT" dirty="0" err="1"/>
              <a:t>problems</a:t>
            </a:r>
            <a:r>
              <a:rPr lang="pt-PT" dirty="0"/>
              <a:t> </a:t>
            </a:r>
            <a:r>
              <a:rPr lang="pt-PT" dirty="0" err="1"/>
              <a:t>with</a:t>
            </a:r>
            <a:r>
              <a:rPr lang="pt-PT" dirty="0"/>
              <a:t> </a:t>
            </a:r>
            <a:r>
              <a:rPr lang="pt-PT" i="1" dirty="0" err="1"/>
              <a:t>attach</a:t>
            </a:r>
            <a:r>
              <a:rPr lang="pt-PT" i="1" dirty="0"/>
              <a:t>()</a:t>
            </a:r>
            <a:r>
              <a:rPr lang="pt-PT" dirty="0"/>
              <a:t> </a:t>
            </a:r>
            <a:r>
              <a:rPr lang="pt-PT" dirty="0" err="1"/>
              <a:t>and</a:t>
            </a:r>
            <a:r>
              <a:rPr lang="pt-PT" dirty="0"/>
              <a:t> </a:t>
            </a:r>
            <a:r>
              <a:rPr lang="pt-PT" i="1" dirty="0" err="1"/>
              <a:t>detach</a:t>
            </a:r>
            <a:r>
              <a:rPr lang="pt-PT" i="1" dirty="0"/>
              <a:t>()</a:t>
            </a:r>
            <a:r>
              <a:rPr lang="pt-PT" dirty="0"/>
              <a:t> </a:t>
            </a:r>
            <a:r>
              <a:rPr lang="pt-PT" dirty="0" err="1"/>
              <a:t>functions</a:t>
            </a:r>
            <a:endParaRPr lang="pt-PT" dirty="0"/>
          </a:p>
          <a:p>
            <a:pPr marL="400050" lvl="1" indent="0">
              <a:buNone/>
            </a:pPr>
            <a:r>
              <a:rPr lang="en-GB" sz="2000" dirty="0">
                <a:hlinkClick r:id="rId2"/>
              </a:rPr>
              <a:t>https://www.r-bloggers.com/2011/05/to-attach-or-not-attach-that-is-the-question/</a:t>
            </a:r>
            <a:endParaRPr lang="en-GB" sz="2000" dirty="0"/>
          </a:p>
          <a:p>
            <a:r>
              <a:rPr lang="pt-PT" dirty="0" err="1"/>
              <a:t>merging</a:t>
            </a:r>
            <a:r>
              <a:rPr lang="pt-PT" dirty="0"/>
              <a:t> data sets </a:t>
            </a:r>
            <a:r>
              <a:rPr lang="pt-PT" dirty="0" err="1"/>
              <a:t>by</a:t>
            </a:r>
            <a:r>
              <a:rPr lang="pt-PT" dirty="0"/>
              <a:t> </a:t>
            </a:r>
            <a:r>
              <a:rPr lang="pt-PT" dirty="0" err="1"/>
              <a:t>columns</a:t>
            </a:r>
            <a:r>
              <a:rPr lang="pt-PT" dirty="0"/>
              <a:t> </a:t>
            </a:r>
            <a:r>
              <a:rPr lang="pt-PT" dirty="0" err="1"/>
              <a:t>with</a:t>
            </a:r>
            <a:r>
              <a:rPr lang="pt-PT" dirty="0"/>
              <a:t> </a:t>
            </a:r>
            <a:r>
              <a:rPr lang="pt-PT" dirty="0" err="1"/>
              <a:t>diferent</a:t>
            </a:r>
            <a:r>
              <a:rPr lang="pt-PT" dirty="0"/>
              <a:t> </a:t>
            </a:r>
            <a:r>
              <a:rPr lang="pt-PT" dirty="0" err="1"/>
              <a:t>names</a:t>
            </a:r>
            <a:endParaRPr lang="pt-PT" dirty="0"/>
          </a:p>
          <a:p>
            <a:pPr marL="400050" lvl="1" indent="0">
              <a:buNone/>
            </a:pPr>
            <a:r>
              <a:rPr lang="pt-PT" sz="2000" dirty="0">
                <a:hlinkClick r:id="rId3"/>
              </a:rPr>
              <a:t>https://www.r-bloggers.com/2012/12/joining-2-r-data-sets-with-different-column-names/</a:t>
            </a:r>
            <a:endParaRPr lang="pt-PT" sz="2000" dirty="0"/>
          </a:p>
          <a:p>
            <a:r>
              <a:rPr lang="pt-PT" sz="2400" dirty="0"/>
              <a:t>R for Data </a:t>
            </a:r>
            <a:r>
              <a:rPr lang="pt-PT" sz="2400" dirty="0" err="1"/>
              <a:t>Science</a:t>
            </a:r>
            <a:r>
              <a:rPr lang="pt-PT" sz="2400" dirty="0"/>
              <a:t> (a </a:t>
            </a:r>
            <a:r>
              <a:rPr lang="pt-PT" sz="2400" dirty="0" err="1"/>
              <a:t>lot</a:t>
            </a:r>
            <a:r>
              <a:rPr lang="pt-PT" sz="2400" dirty="0"/>
              <a:t> </a:t>
            </a:r>
            <a:r>
              <a:rPr lang="pt-PT" sz="2400" dirty="0" err="1"/>
              <a:t>of</a:t>
            </a:r>
            <a:r>
              <a:rPr lang="pt-PT" sz="2400" dirty="0"/>
              <a:t> </a:t>
            </a:r>
            <a:r>
              <a:rPr lang="pt-PT" sz="2400" dirty="0" err="1"/>
              <a:t>topics</a:t>
            </a:r>
            <a:r>
              <a:rPr lang="pt-PT" sz="2400" dirty="0"/>
              <a:t> </a:t>
            </a:r>
            <a:r>
              <a:rPr lang="pt-PT" sz="2400" dirty="0" err="1"/>
              <a:t>presented</a:t>
            </a:r>
            <a:r>
              <a:rPr lang="pt-PT" sz="2400" dirty="0"/>
              <a:t> in a </a:t>
            </a:r>
            <a:r>
              <a:rPr lang="pt-PT" sz="2400" dirty="0" err="1"/>
              <a:t>nice</a:t>
            </a:r>
            <a:r>
              <a:rPr lang="pt-PT" sz="2400" dirty="0"/>
              <a:t> </a:t>
            </a:r>
            <a:r>
              <a:rPr lang="pt-PT" sz="2400" dirty="0" err="1"/>
              <a:t>way</a:t>
            </a:r>
            <a:r>
              <a:rPr lang="pt-PT" sz="2400"/>
              <a:t>):</a:t>
            </a:r>
            <a:endParaRPr lang="pt-PT" sz="2400" dirty="0"/>
          </a:p>
          <a:p>
            <a:pPr marL="400050" lvl="1" indent="0">
              <a:buNone/>
            </a:pPr>
            <a:r>
              <a:rPr lang="pt-PT" sz="2000" dirty="0">
                <a:hlinkClick r:id="rId4"/>
              </a:rPr>
              <a:t>https://r4ds.had.co.nz/workflow-scripts.html</a:t>
            </a:r>
            <a:endParaRPr lang="pt-PT" dirty="0"/>
          </a:p>
          <a:p>
            <a:endParaRPr lang="en-GB" dirty="0"/>
          </a:p>
        </p:txBody>
      </p:sp>
    </p:spTree>
    <p:extLst>
      <p:ext uri="{BB962C8B-B14F-4D97-AF65-F5344CB8AC3E}">
        <p14:creationId xmlns:p14="http://schemas.microsoft.com/office/powerpoint/2010/main" val="2761808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3D11-E158-4483-A136-DAC9DAB43A3C}"/>
              </a:ext>
            </a:extLst>
          </p:cNvPr>
          <p:cNvSpPr>
            <a:spLocks noGrp="1"/>
          </p:cNvSpPr>
          <p:nvPr>
            <p:ph type="title"/>
          </p:nvPr>
        </p:nvSpPr>
        <p:spPr/>
        <p:txBody>
          <a:bodyPr/>
          <a:lstStyle/>
          <a:p>
            <a:r>
              <a:rPr lang="pt-PT" dirty="0"/>
              <a:t> Instalar o </a:t>
            </a:r>
            <a:r>
              <a:rPr lang="pt-PT" dirty="0" err="1"/>
              <a:t>RStudio</a:t>
            </a:r>
            <a:endParaRPr lang="en-GB" dirty="0"/>
          </a:p>
        </p:txBody>
      </p:sp>
      <p:sp>
        <p:nvSpPr>
          <p:cNvPr id="3" name="Content Placeholder 2">
            <a:extLst>
              <a:ext uri="{FF2B5EF4-FFF2-40B4-BE49-F238E27FC236}">
                <a16:creationId xmlns:a16="http://schemas.microsoft.com/office/drawing/2014/main" id="{55AD86EB-B3E1-4C3A-A900-A21E1D1E981A}"/>
              </a:ext>
            </a:extLst>
          </p:cNvPr>
          <p:cNvSpPr>
            <a:spLocks noGrp="1"/>
          </p:cNvSpPr>
          <p:nvPr>
            <p:ph idx="1"/>
          </p:nvPr>
        </p:nvSpPr>
        <p:spPr/>
        <p:txBody>
          <a:bodyPr>
            <a:normAutofit/>
          </a:bodyPr>
          <a:lstStyle/>
          <a:p>
            <a:r>
              <a:rPr lang="pt-PT" dirty="0"/>
              <a:t>O </a:t>
            </a:r>
            <a:r>
              <a:rPr lang="pt-PT" dirty="0" err="1"/>
              <a:t>RStudio</a:t>
            </a:r>
            <a:r>
              <a:rPr lang="pt-PT" dirty="0"/>
              <a:t> é um ambiente de desenvolvimento integrado (IDE – </a:t>
            </a:r>
            <a:r>
              <a:rPr lang="pt-PT" dirty="0" err="1"/>
              <a:t>integrated</a:t>
            </a:r>
            <a:r>
              <a:rPr lang="pt-PT" dirty="0"/>
              <a:t> </a:t>
            </a:r>
            <a:r>
              <a:rPr lang="pt-PT" dirty="0" err="1"/>
              <a:t>development</a:t>
            </a:r>
            <a:r>
              <a:rPr lang="pt-PT" dirty="0"/>
              <a:t> </a:t>
            </a:r>
            <a:r>
              <a:rPr lang="pt-PT" dirty="0" err="1"/>
              <a:t>environment</a:t>
            </a:r>
            <a:r>
              <a:rPr lang="pt-PT" dirty="0"/>
              <a:t> ) para o R</a:t>
            </a:r>
          </a:p>
          <a:p>
            <a:r>
              <a:rPr lang="pt-PT" dirty="0"/>
              <a:t>Inclui uma consola, um editor com realce de sintaxe que suporta a execução direta de código, bem como ferramentas para gráficos, histórico, depuração e gestão do espaço de trabalho</a:t>
            </a:r>
            <a:r>
              <a:rPr lang="en-GB" dirty="0"/>
              <a:t> (workspace)</a:t>
            </a:r>
          </a:p>
          <a:p>
            <a:r>
              <a:rPr lang="en-GB" dirty="0" err="1"/>
              <a:t>Faça</a:t>
            </a:r>
            <a:r>
              <a:rPr lang="en-GB" dirty="0"/>
              <a:t> o download do </a:t>
            </a:r>
            <a:r>
              <a:rPr lang="en-GB" dirty="0" err="1"/>
              <a:t>Rstudio</a:t>
            </a:r>
            <a:r>
              <a:rPr lang="en-GB" dirty="0"/>
              <a:t> no link am </a:t>
            </a:r>
            <a:r>
              <a:rPr lang="en-GB" dirty="0" err="1"/>
              <a:t>baixo</a:t>
            </a:r>
            <a:r>
              <a:rPr lang="en-GB" dirty="0"/>
              <a:t> e </a:t>
            </a:r>
            <a:r>
              <a:rPr lang="en-GB" dirty="0" err="1"/>
              <a:t>instale</a:t>
            </a:r>
            <a:r>
              <a:rPr lang="en-GB" dirty="0"/>
              <a:t>-o</a:t>
            </a:r>
          </a:p>
          <a:p>
            <a:pPr marL="0" indent="0">
              <a:buNone/>
            </a:pPr>
            <a:r>
              <a:rPr lang="en-GB" dirty="0"/>
              <a:t>    </a:t>
            </a:r>
            <a:r>
              <a:rPr lang="en-GB" dirty="0">
                <a:hlinkClick r:id="rId2"/>
              </a:rPr>
              <a:t>https://www.rstudio.com/products/rstudio/download/</a:t>
            </a:r>
            <a:endParaRPr lang="en-GB" dirty="0"/>
          </a:p>
          <a:p>
            <a:r>
              <a:rPr lang="en-GB" dirty="0"/>
              <a:t>Scroll </a:t>
            </a:r>
            <a:r>
              <a:rPr lang="en-GB" dirty="0" err="1"/>
              <a:t>até</a:t>
            </a:r>
            <a:r>
              <a:rPr lang="en-GB" dirty="0"/>
              <a:t> </a:t>
            </a:r>
            <a:r>
              <a:rPr lang="en-GB" dirty="0" err="1"/>
              <a:t>encontrar</a:t>
            </a:r>
            <a:r>
              <a:rPr lang="en-GB" dirty="0"/>
              <a:t> o </a:t>
            </a:r>
            <a:r>
              <a:rPr lang="en-GB" dirty="0" err="1"/>
              <a:t>botão</a:t>
            </a:r>
            <a:r>
              <a:rPr lang="en-GB" dirty="0"/>
              <a:t> “Installers for Supported Platforms”</a:t>
            </a:r>
          </a:p>
          <a:p>
            <a:r>
              <a:rPr lang="en-GB" dirty="0"/>
              <a:t>Click link para download que </a:t>
            </a:r>
            <a:r>
              <a:rPr lang="en-GB" dirty="0" err="1"/>
              <a:t>corresponda</a:t>
            </a:r>
            <a:r>
              <a:rPr lang="en-GB" dirty="0"/>
              <a:t> </a:t>
            </a:r>
            <a:r>
              <a:rPr lang="en-GB" dirty="0" err="1"/>
              <a:t>ao</a:t>
            </a:r>
            <a:r>
              <a:rPr lang="en-GB" dirty="0"/>
              <a:t> Sistema operative do </a:t>
            </a:r>
            <a:r>
              <a:rPr lang="en-GB" dirty="0" err="1"/>
              <a:t>seu</a:t>
            </a:r>
            <a:r>
              <a:rPr lang="en-GB" dirty="0"/>
              <a:t> </a:t>
            </a:r>
            <a:r>
              <a:rPr lang="en-GB" dirty="0" err="1"/>
              <a:t>computador</a:t>
            </a:r>
            <a:endParaRPr lang="en-GB" dirty="0"/>
          </a:p>
          <a:p>
            <a:endParaRPr lang="en-GB" dirty="0"/>
          </a:p>
        </p:txBody>
      </p:sp>
    </p:spTree>
    <p:extLst>
      <p:ext uri="{BB962C8B-B14F-4D97-AF65-F5344CB8AC3E}">
        <p14:creationId xmlns:p14="http://schemas.microsoft.com/office/powerpoint/2010/main" val="32955662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CFF9-100E-46C1-A1AE-A4400B0BC358}"/>
              </a:ext>
            </a:extLst>
          </p:cNvPr>
          <p:cNvSpPr>
            <a:spLocks noGrp="1"/>
          </p:cNvSpPr>
          <p:nvPr>
            <p:ph type="title"/>
          </p:nvPr>
        </p:nvSpPr>
        <p:spPr/>
        <p:txBody>
          <a:bodyPr/>
          <a:lstStyle/>
          <a:p>
            <a:r>
              <a:rPr lang="pt-PT" dirty="0" err="1"/>
              <a:t>Commenting</a:t>
            </a:r>
            <a:r>
              <a:rPr lang="pt-PT" dirty="0"/>
              <a:t> </a:t>
            </a:r>
            <a:r>
              <a:rPr lang="pt-PT" dirty="0" err="1"/>
              <a:t>multiple</a:t>
            </a:r>
            <a:r>
              <a:rPr lang="pt-PT" dirty="0"/>
              <a:t> </a:t>
            </a:r>
            <a:r>
              <a:rPr lang="pt-PT" dirty="0" err="1"/>
              <a:t>lines</a:t>
            </a:r>
            <a:r>
              <a:rPr lang="pt-PT" dirty="0"/>
              <a:t> in scripts</a:t>
            </a:r>
            <a:endParaRPr lang="en-GB" dirty="0"/>
          </a:p>
        </p:txBody>
      </p:sp>
      <p:sp>
        <p:nvSpPr>
          <p:cNvPr id="3" name="Content Placeholder 2">
            <a:extLst>
              <a:ext uri="{FF2B5EF4-FFF2-40B4-BE49-F238E27FC236}">
                <a16:creationId xmlns:a16="http://schemas.microsoft.com/office/drawing/2014/main" id="{D2CA8762-AA0F-4F44-B720-D2D88758AFF1}"/>
              </a:ext>
            </a:extLst>
          </p:cNvPr>
          <p:cNvSpPr>
            <a:spLocks noGrp="1"/>
          </p:cNvSpPr>
          <p:nvPr>
            <p:ph idx="1"/>
          </p:nvPr>
        </p:nvSpPr>
        <p:spPr/>
        <p:txBody>
          <a:bodyPr>
            <a:normAutofit fontScale="92500"/>
          </a:bodyPr>
          <a:lstStyle/>
          <a:p>
            <a:r>
              <a:rPr lang="en-GB" dirty="0"/>
              <a:t>There are two ways to add multiple single-line comments in R Studio:</a:t>
            </a:r>
          </a:p>
          <a:p>
            <a:pPr marL="914400" lvl="1" indent="-457200">
              <a:buFont typeface="+mj-lt"/>
              <a:buAutoNum type="arabicPeriod"/>
            </a:pPr>
            <a:r>
              <a:rPr lang="en-GB" dirty="0"/>
              <a:t>Select the multiple lines which you want to comment using the cursor and then use the key combination “control + shift + C” to comment or uncomment the selected lines.</a:t>
            </a:r>
          </a:p>
          <a:p>
            <a:pPr marL="914400" lvl="1" indent="-457200">
              <a:buFont typeface="+mj-lt"/>
              <a:buAutoNum type="arabicPeriod"/>
            </a:pPr>
            <a:r>
              <a:rPr lang="en-GB" dirty="0"/>
              <a:t>The other way is to use the GUI, select the lines which you want to comment by using the cursor and click on “Code” in menu, a pop-up window pops out in which we need to select “Comment/Uncomment Lines” which appropriately comments or uncomment the lines which you have selected. </a:t>
            </a:r>
          </a:p>
          <a:p>
            <a:pPr marL="457200" lvl="1" indent="0" algn="r">
              <a:buNone/>
            </a:pPr>
            <a:r>
              <a:rPr lang="en-GB" sz="2000" dirty="0"/>
              <a:t>(</a:t>
            </a:r>
            <a:r>
              <a:rPr lang="en-GB" sz="2000" dirty="0">
                <a:hlinkClick r:id="rId2"/>
              </a:rPr>
              <a:t>https://www.geeksforgeeks.org/comments-in-r/</a:t>
            </a:r>
            <a:r>
              <a:rPr lang="en-GB" sz="2000" dirty="0"/>
              <a:t>)</a:t>
            </a:r>
            <a:r>
              <a:rPr lang="en-GB" dirty="0"/>
              <a:t> </a:t>
            </a:r>
          </a:p>
        </p:txBody>
      </p:sp>
    </p:spTree>
    <p:extLst>
      <p:ext uri="{BB962C8B-B14F-4D97-AF65-F5344CB8AC3E}">
        <p14:creationId xmlns:p14="http://schemas.microsoft.com/office/powerpoint/2010/main" val="21910807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7061F8-7864-4C65-ACD8-5DCA4DCF94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449"/>
            <a:ext cx="12350011" cy="9263911"/>
          </a:xfrm>
          <a:prstGeom prst="rect">
            <a:avLst/>
          </a:prstGeom>
        </p:spPr>
      </p:pic>
      <p:sp>
        <p:nvSpPr>
          <p:cNvPr id="5" name="AutoShape 3">
            <a:extLst>
              <a:ext uri="{FF2B5EF4-FFF2-40B4-BE49-F238E27FC236}">
                <a16:creationId xmlns:a16="http://schemas.microsoft.com/office/drawing/2014/main" id="{1FB6CF34-4D93-4F26-BE54-C5FB0DA8466F}"/>
              </a:ext>
            </a:extLst>
          </p:cNvPr>
          <p:cNvSpPr>
            <a:spLocks noChangeArrowheads="1"/>
          </p:cNvSpPr>
          <p:nvPr/>
        </p:nvSpPr>
        <p:spPr bwMode="auto">
          <a:xfrm rot="282937">
            <a:off x="1100712" y="-456846"/>
            <a:ext cx="11784816" cy="6842009"/>
          </a:xfrm>
          <a:prstGeom prst="irregularSeal2">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5">
            <a:extLst>
              <a:ext uri="{FF2B5EF4-FFF2-40B4-BE49-F238E27FC236}">
                <a16:creationId xmlns:a16="http://schemas.microsoft.com/office/drawing/2014/main" id="{14353BBC-EB17-478D-9176-390C95D024F2}"/>
              </a:ext>
            </a:extLst>
          </p:cNvPr>
          <p:cNvSpPr/>
          <p:nvPr/>
        </p:nvSpPr>
        <p:spPr>
          <a:xfrm>
            <a:off x="3503712" y="1760184"/>
            <a:ext cx="6096000" cy="2677656"/>
          </a:xfrm>
          <a:prstGeom prst="rect">
            <a:avLst/>
          </a:prstGeom>
        </p:spPr>
        <p:txBody>
          <a:bodyPr>
            <a:spAutoFit/>
          </a:bodyPr>
          <a:lstStyle/>
          <a:p>
            <a:pPr algn="ctr"/>
            <a:r>
              <a:rPr lang="pt-PT" sz="3200" b="1" dirty="0" err="1">
                <a:solidFill>
                  <a:srgbClr val="663300"/>
                </a:solidFill>
              </a:rPr>
              <a:t>Let´s</a:t>
            </a:r>
            <a:r>
              <a:rPr lang="pt-PT" sz="3200" b="1" dirty="0">
                <a:solidFill>
                  <a:srgbClr val="663300"/>
                </a:solidFill>
              </a:rPr>
              <a:t> </a:t>
            </a:r>
            <a:r>
              <a:rPr lang="pt-PT" sz="3200" b="1" dirty="0" err="1">
                <a:solidFill>
                  <a:srgbClr val="663300"/>
                </a:solidFill>
              </a:rPr>
              <a:t>now</a:t>
            </a:r>
            <a:r>
              <a:rPr lang="pt-PT" sz="3200" b="1" dirty="0">
                <a:solidFill>
                  <a:srgbClr val="663300"/>
                </a:solidFill>
              </a:rPr>
              <a:t> </a:t>
            </a:r>
            <a:r>
              <a:rPr lang="pt-PT" sz="3200" b="1" dirty="0" err="1">
                <a:solidFill>
                  <a:srgbClr val="663300"/>
                </a:solidFill>
              </a:rPr>
              <a:t>test</a:t>
            </a:r>
            <a:r>
              <a:rPr lang="pt-PT" sz="3200" b="1" dirty="0">
                <a:solidFill>
                  <a:srgbClr val="663300"/>
                </a:solidFill>
              </a:rPr>
              <a:t> </a:t>
            </a:r>
            <a:r>
              <a:rPr lang="pt-PT" sz="3200" b="1" dirty="0" err="1">
                <a:solidFill>
                  <a:srgbClr val="663300"/>
                </a:solidFill>
              </a:rPr>
              <a:t>how</a:t>
            </a:r>
            <a:r>
              <a:rPr lang="pt-PT" sz="3200" b="1" dirty="0">
                <a:solidFill>
                  <a:srgbClr val="663300"/>
                </a:solidFill>
              </a:rPr>
              <a:t> R </a:t>
            </a:r>
            <a:r>
              <a:rPr lang="pt-PT" sz="3200" b="1" dirty="0" err="1">
                <a:solidFill>
                  <a:srgbClr val="663300"/>
                </a:solidFill>
              </a:rPr>
              <a:t>works</a:t>
            </a:r>
            <a:r>
              <a:rPr lang="pt-PT" sz="3200" b="1" dirty="0">
                <a:solidFill>
                  <a:srgbClr val="663300"/>
                </a:solidFill>
              </a:rPr>
              <a:t> </a:t>
            </a:r>
            <a:r>
              <a:rPr lang="pt-PT" sz="3200" b="1" dirty="0" err="1">
                <a:solidFill>
                  <a:srgbClr val="663300"/>
                </a:solidFill>
              </a:rPr>
              <a:t>by</a:t>
            </a:r>
            <a:r>
              <a:rPr lang="pt-PT" sz="3200" b="1" dirty="0">
                <a:solidFill>
                  <a:srgbClr val="663300"/>
                </a:solidFill>
              </a:rPr>
              <a:t> </a:t>
            </a:r>
            <a:r>
              <a:rPr lang="pt-PT" sz="3200" b="1" dirty="0" err="1">
                <a:solidFill>
                  <a:srgbClr val="663300"/>
                </a:solidFill>
              </a:rPr>
              <a:t>following</a:t>
            </a:r>
            <a:r>
              <a:rPr lang="pt-PT" sz="3200" b="1" dirty="0">
                <a:solidFill>
                  <a:srgbClr val="663300"/>
                </a:solidFill>
              </a:rPr>
              <a:t> </a:t>
            </a:r>
            <a:r>
              <a:rPr lang="pt-PT" sz="3200" b="1" dirty="0" err="1">
                <a:solidFill>
                  <a:srgbClr val="663300"/>
                </a:solidFill>
              </a:rPr>
              <a:t>the</a:t>
            </a:r>
            <a:r>
              <a:rPr lang="pt-PT" sz="3200" b="1" dirty="0">
                <a:solidFill>
                  <a:srgbClr val="663300"/>
                </a:solidFill>
              </a:rPr>
              <a:t> “</a:t>
            </a:r>
            <a:r>
              <a:rPr lang="pt-PT" sz="3200" b="1" dirty="0" err="1">
                <a:solidFill>
                  <a:srgbClr val="663300"/>
                </a:solidFill>
              </a:rPr>
              <a:t>try</a:t>
            </a:r>
            <a:r>
              <a:rPr lang="pt-PT" sz="3200" b="1" dirty="0">
                <a:solidFill>
                  <a:srgbClr val="663300"/>
                </a:solidFill>
              </a:rPr>
              <a:t> </a:t>
            </a:r>
            <a:r>
              <a:rPr lang="pt-PT" sz="3200" b="1" dirty="0" err="1">
                <a:solidFill>
                  <a:srgbClr val="663300"/>
                </a:solidFill>
              </a:rPr>
              <a:t>and</a:t>
            </a:r>
            <a:r>
              <a:rPr lang="pt-PT" sz="3200" b="1" dirty="0">
                <a:solidFill>
                  <a:srgbClr val="663300"/>
                </a:solidFill>
              </a:rPr>
              <a:t> </a:t>
            </a:r>
            <a:r>
              <a:rPr lang="pt-PT" sz="3200" b="1" dirty="0" err="1">
                <a:solidFill>
                  <a:srgbClr val="663300"/>
                </a:solidFill>
              </a:rPr>
              <a:t>see</a:t>
            </a:r>
            <a:r>
              <a:rPr lang="pt-PT" sz="3200" b="1" dirty="0">
                <a:solidFill>
                  <a:srgbClr val="663300"/>
                </a:solidFill>
              </a:rPr>
              <a:t>” scripts</a:t>
            </a:r>
            <a:br>
              <a:rPr lang="pt-PT" sz="3200" b="1" dirty="0">
                <a:solidFill>
                  <a:srgbClr val="663300"/>
                </a:solidFill>
              </a:rPr>
            </a:br>
            <a:br>
              <a:rPr lang="pt-PT" sz="2000" b="1" dirty="0">
                <a:solidFill>
                  <a:srgbClr val="663300"/>
                </a:solidFill>
              </a:rPr>
            </a:br>
            <a:r>
              <a:rPr lang="pt-PT" sz="2800" i="1" dirty="0"/>
              <a:t>“</a:t>
            </a:r>
            <a:r>
              <a:rPr lang="pt-PT" sz="2800" i="1" dirty="0" err="1"/>
              <a:t>PlayWith_Pb_GrowthData</a:t>
            </a:r>
            <a:r>
              <a:rPr lang="pt-PT" sz="2800" i="1" dirty="0"/>
              <a:t>”</a:t>
            </a:r>
            <a:br>
              <a:rPr lang="pt-PT" sz="2800" i="1" dirty="0"/>
            </a:br>
            <a:r>
              <a:rPr lang="pt-PT" sz="2800" i="1" dirty="0"/>
              <a:t>“</a:t>
            </a:r>
            <a:r>
              <a:rPr lang="pt-PT" sz="2800" i="1" dirty="0" err="1"/>
              <a:t>Pbtrees_NFIData_LargeDataset</a:t>
            </a:r>
            <a:r>
              <a:rPr lang="pt-PT" sz="2800" i="1" dirty="0"/>
              <a:t>”</a:t>
            </a:r>
            <a:br>
              <a:rPr lang="pt-PT" sz="2800" dirty="0"/>
            </a:br>
            <a:r>
              <a:rPr lang="pt-PT" sz="2800" dirty="0"/>
              <a:t> “</a:t>
            </a:r>
            <a:r>
              <a:rPr lang="pt-PT" sz="2800" i="1" dirty="0" err="1"/>
              <a:t>PlayWith_Ec_GrowthData</a:t>
            </a:r>
            <a:r>
              <a:rPr lang="pt-PT" sz="2800" dirty="0"/>
              <a:t>”</a:t>
            </a:r>
            <a:endParaRPr lang="en-GB" sz="3200" dirty="0"/>
          </a:p>
        </p:txBody>
      </p:sp>
    </p:spTree>
    <p:extLst>
      <p:ext uri="{BB962C8B-B14F-4D97-AF65-F5344CB8AC3E}">
        <p14:creationId xmlns:p14="http://schemas.microsoft.com/office/powerpoint/2010/main" val="251286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 Começar a trabalhar com o R</a:t>
            </a:r>
            <a:endParaRPr lang="en-US" dirty="0"/>
          </a:p>
        </p:txBody>
      </p:sp>
      <p:sp>
        <p:nvSpPr>
          <p:cNvPr id="119811" name="Rectangle 3"/>
          <p:cNvSpPr>
            <a:spLocks noGrp="1" noChangeArrowheads="1"/>
          </p:cNvSpPr>
          <p:nvPr>
            <p:ph idx="1"/>
          </p:nvPr>
        </p:nvSpPr>
        <p:spPr/>
        <p:txBody>
          <a:bodyPr>
            <a:normAutofit/>
          </a:bodyPr>
          <a:lstStyle/>
          <a:p>
            <a:endParaRPr lang="pt-PT" altLang="en-US" dirty="0"/>
          </a:p>
          <a:p>
            <a:endParaRPr lang="pt-PT" altLang="en-US" dirty="0"/>
          </a:p>
          <a:p>
            <a:endParaRPr lang="pt-PT" altLang="en-US" dirty="0"/>
          </a:p>
          <a:p>
            <a:endParaRPr lang="pt-PT" altLang="en-US" dirty="0"/>
          </a:p>
          <a:p>
            <a:endParaRPr lang="pt-PT" altLang="en-US" dirty="0"/>
          </a:p>
          <a:p>
            <a:pPr marL="0" indent="0" algn="ctr">
              <a:buNone/>
            </a:pPr>
            <a:endParaRPr lang="pt-PT" altLang="en-US" dirty="0"/>
          </a:p>
          <a:p>
            <a:pPr marL="0" indent="0" algn="ctr">
              <a:buNone/>
            </a:pPr>
            <a:r>
              <a:rPr lang="pt-PT" altLang="en-US" dirty="0" err="1"/>
              <a:t>Icons</a:t>
            </a:r>
            <a:r>
              <a:rPr lang="pt-PT" altLang="en-US" dirty="0"/>
              <a:t> R </a:t>
            </a:r>
            <a:r>
              <a:rPr lang="pt-PT" altLang="en-US" i="1" dirty="0"/>
              <a:t>versus</a:t>
            </a:r>
            <a:r>
              <a:rPr lang="pt-PT" altLang="en-US" dirty="0"/>
              <a:t> </a:t>
            </a:r>
            <a:r>
              <a:rPr lang="pt-PT" altLang="en-US" dirty="0" err="1"/>
              <a:t>RStudio</a:t>
            </a:r>
            <a:endParaRPr lang="en-GB" altLang="en-US" dirty="0"/>
          </a:p>
        </p:txBody>
      </p:sp>
      <p:pic>
        <p:nvPicPr>
          <p:cNvPr id="5" name="Picture 4">
            <a:extLst>
              <a:ext uri="{FF2B5EF4-FFF2-40B4-BE49-F238E27FC236}">
                <a16:creationId xmlns:a16="http://schemas.microsoft.com/office/drawing/2014/main" id="{5C3D0453-6727-45B7-B578-435CBD8B3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32" y="1484784"/>
            <a:ext cx="10046216" cy="2514729"/>
          </a:xfrm>
          <a:prstGeom prst="rect">
            <a:avLst/>
          </a:prstGeom>
        </p:spPr>
      </p:pic>
      <p:sp>
        <p:nvSpPr>
          <p:cNvPr id="3" name="TextBox 2">
            <a:extLst>
              <a:ext uri="{FF2B5EF4-FFF2-40B4-BE49-F238E27FC236}">
                <a16:creationId xmlns:a16="http://schemas.microsoft.com/office/drawing/2014/main" id="{86CA30DA-8143-4F87-95A8-5E83BA8ECB40}"/>
              </a:ext>
            </a:extLst>
          </p:cNvPr>
          <p:cNvSpPr txBox="1"/>
          <p:nvPr/>
        </p:nvSpPr>
        <p:spPr>
          <a:xfrm>
            <a:off x="1703512" y="1671191"/>
            <a:ext cx="3168352" cy="461665"/>
          </a:xfrm>
          <a:prstGeom prst="rect">
            <a:avLst/>
          </a:prstGeom>
          <a:solidFill>
            <a:schemeClr val="bg1"/>
          </a:solidFill>
        </p:spPr>
        <p:txBody>
          <a:bodyPr wrap="square" rtlCol="0">
            <a:spAutoFit/>
          </a:bodyPr>
          <a:lstStyle/>
          <a:p>
            <a:r>
              <a:rPr lang="pt-PT" sz="2400" b="1" dirty="0"/>
              <a:t>R: não abra este link</a:t>
            </a:r>
          </a:p>
        </p:txBody>
      </p:sp>
      <p:sp>
        <p:nvSpPr>
          <p:cNvPr id="8" name="TextBox 7">
            <a:extLst>
              <a:ext uri="{FF2B5EF4-FFF2-40B4-BE49-F238E27FC236}">
                <a16:creationId xmlns:a16="http://schemas.microsoft.com/office/drawing/2014/main" id="{1E440876-36E7-4DF2-8C25-611794DE9F42}"/>
              </a:ext>
            </a:extLst>
          </p:cNvPr>
          <p:cNvSpPr txBox="1"/>
          <p:nvPr/>
        </p:nvSpPr>
        <p:spPr>
          <a:xfrm>
            <a:off x="7861296" y="1671191"/>
            <a:ext cx="3168352" cy="461665"/>
          </a:xfrm>
          <a:prstGeom prst="rect">
            <a:avLst/>
          </a:prstGeom>
          <a:solidFill>
            <a:schemeClr val="bg1"/>
          </a:solidFill>
        </p:spPr>
        <p:txBody>
          <a:bodyPr wrap="square" rtlCol="0">
            <a:spAutoFit/>
          </a:bodyPr>
          <a:lstStyle/>
          <a:p>
            <a:r>
              <a:rPr lang="pt-PT" sz="2400" b="1" dirty="0" err="1"/>
              <a:t>RStudo</a:t>
            </a:r>
            <a:r>
              <a:rPr lang="pt-PT" sz="2400" b="1" dirty="0"/>
              <a:t>: abra este link</a:t>
            </a:r>
          </a:p>
        </p:txBody>
      </p:sp>
    </p:spTree>
    <p:extLst>
      <p:ext uri="{BB962C8B-B14F-4D97-AF65-F5344CB8AC3E}">
        <p14:creationId xmlns:p14="http://schemas.microsoft.com/office/powerpoint/2010/main" val="35461090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11">
                                            <p:txEl>
                                              <p:pRg st="6" end="6"/>
                                            </p:txEl>
                                          </p:spTgt>
                                        </p:tgtEl>
                                        <p:attrNameLst>
                                          <p:attrName>style.visibility</p:attrName>
                                        </p:attrNameLst>
                                      </p:cBhvr>
                                      <p:to>
                                        <p:strVal val="visible"/>
                                      </p:to>
                                    </p:set>
                                    <p:animEffect transition="in" filter="wipe(left)">
                                      <p:cBhvr>
                                        <p:cTn id="7" dur="500"/>
                                        <p:tgtEl>
                                          <p:spTgt spid="1198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bldLvl="5"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0E41A-0340-43D9-A178-B03418C2FB45}"/>
              </a:ext>
            </a:extLst>
          </p:cNvPr>
          <p:cNvSpPr>
            <a:spLocks noGrp="1"/>
          </p:cNvSpPr>
          <p:nvPr>
            <p:ph type="title"/>
          </p:nvPr>
        </p:nvSpPr>
        <p:spPr/>
        <p:txBody>
          <a:bodyPr>
            <a:normAutofit/>
          </a:bodyPr>
          <a:lstStyle/>
          <a:p>
            <a:r>
              <a:rPr lang="en-GB" dirty="0" err="1"/>
              <a:t>Instalar</a:t>
            </a:r>
            <a:r>
              <a:rPr lang="en-GB" dirty="0"/>
              <a:t> </a:t>
            </a:r>
            <a:r>
              <a:rPr lang="en-GB" dirty="0" err="1"/>
              <a:t>Rtools</a:t>
            </a:r>
            <a:endParaRPr lang="en-GB" dirty="0"/>
          </a:p>
        </p:txBody>
      </p:sp>
      <p:sp>
        <p:nvSpPr>
          <p:cNvPr id="3" name="Content Placeholder 2">
            <a:extLst>
              <a:ext uri="{FF2B5EF4-FFF2-40B4-BE49-F238E27FC236}">
                <a16:creationId xmlns:a16="http://schemas.microsoft.com/office/drawing/2014/main" id="{8873655E-BCEE-4476-B612-343FEAD4C8B5}"/>
              </a:ext>
            </a:extLst>
          </p:cNvPr>
          <p:cNvSpPr>
            <a:spLocks noGrp="1"/>
          </p:cNvSpPr>
          <p:nvPr>
            <p:ph idx="1"/>
          </p:nvPr>
        </p:nvSpPr>
        <p:spPr/>
        <p:txBody>
          <a:bodyPr>
            <a:normAutofit fontScale="92500"/>
          </a:bodyPr>
          <a:lstStyle/>
          <a:p>
            <a:r>
              <a:rPr lang="en-GB" dirty="0" err="1"/>
              <a:t>Faça</a:t>
            </a:r>
            <a:r>
              <a:rPr lang="en-GB" dirty="0"/>
              <a:t> o download do </a:t>
            </a:r>
            <a:r>
              <a:rPr lang="en-GB" dirty="0" err="1"/>
              <a:t>instalador</a:t>
            </a:r>
            <a:r>
              <a:rPr lang="en-GB" dirty="0"/>
              <a:t> no CRAN:</a:t>
            </a:r>
          </a:p>
          <a:p>
            <a:pPr lvl="1"/>
            <a:r>
              <a:rPr lang="en-GB" dirty="0"/>
              <a:t>On Windows 64-bit: rtools40v2-x86_64.exe (i386 and x64 compilers)</a:t>
            </a:r>
          </a:p>
          <a:p>
            <a:pPr lvl="1"/>
            <a:r>
              <a:rPr lang="en-GB" dirty="0"/>
              <a:t>On Windows 32-bit: rtools40-i686.exe (i386 compilers only)</a:t>
            </a:r>
          </a:p>
          <a:p>
            <a:pPr marL="857250" lvl="2" indent="0">
              <a:buNone/>
            </a:pPr>
            <a:r>
              <a:rPr lang="pt-PT" dirty="0"/>
              <a:t>(verificar se está a usar uma versão recente do </a:t>
            </a:r>
            <a:r>
              <a:rPr lang="en-GB" dirty="0" err="1"/>
              <a:t>Rstudio</a:t>
            </a:r>
            <a:r>
              <a:rPr lang="en-GB" dirty="0"/>
              <a:t>, </a:t>
            </a:r>
            <a:r>
              <a:rPr lang="en-GB" dirty="0" err="1"/>
              <a:t>pelo</a:t>
            </a:r>
            <a:r>
              <a:rPr lang="en-GB" dirty="0"/>
              <a:t> </a:t>
            </a:r>
            <a:r>
              <a:rPr lang="en-GB" dirty="0" err="1"/>
              <a:t>menos</a:t>
            </a:r>
            <a:r>
              <a:rPr lang="en-GB" dirty="0"/>
              <a:t> 1.2.5042)</a:t>
            </a:r>
          </a:p>
          <a:p>
            <a:pPr marL="400050"/>
            <a:r>
              <a:rPr lang="pt-PT" dirty="0"/>
              <a:t>Após a conclusão da instalação, precisa de colocar a localização dos utilitários </a:t>
            </a:r>
            <a:r>
              <a:rPr lang="pt-PT" dirty="0" err="1"/>
              <a:t>Rtools</a:t>
            </a:r>
            <a:r>
              <a:rPr lang="pt-PT" dirty="0"/>
              <a:t> </a:t>
            </a:r>
            <a:r>
              <a:rPr lang="pt-PT" dirty="0" err="1"/>
              <a:t>make</a:t>
            </a:r>
            <a:r>
              <a:rPr lang="pt-PT" dirty="0"/>
              <a:t> no PATH. A maneira mais fácil de fazer isso é dar a seguinte instrução R na consola:</a:t>
            </a:r>
          </a:p>
          <a:p>
            <a:pPr marL="457200" lvl="1" indent="0">
              <a:buNone/>
            </a:pPr>
            <a:r>
              <a:rPr lang="en-GB" dirty="0" err="1"/>
              <a:t>writeLines</a:t>
            </a:r>
            <a:r>
              <a:rPr lang="en-GB" dirty="0"/>
              <a:t>('PATH="${RTOOLS40_HOME}\\</a:t>
            </a:r>
            <a:r>
              <a:rPr lang="en-GB" dirty="0" err="1"/>
              <a:t>usr</a:t>
            </a:r>
            <a:r>
              <a:rPr lang="en-GB" dirty="0"/>
              <a:t>\\bin;${PATH}"', con = "~/.</a:t>
            </a:r>
            <a:r>
              <a:rPr lang="en-GB" dirty="0" err="1"/>
              <a:t>Renviron</a:t>
            </a:r>
            <a:r>
              <a:rPr lang="en-GB" dirty="0"/>
              <a:t>")</a:t>
            </a:r>
          </a:p>
          <a:p>
            <a:pPr marL="400050"/>
            <a:r>
              <a:rPr lang="pt-PT" dirty="0"/>
              <a:t>Inicie agora o R e em princípio vai trabalhar</a:t>
            </a:r>
            <a:endParaRPr lang="en-GB" sz="1900" dirty="0"/>
          </a:p>
          <a:p>
            <a:pPr marL="457200" lvl="1" indent="0" algn="r">
              <a:buNone/>
            </a:pPr>
            <a:r>
              <a:rPr lang="en-GB" sz="1900" dirty="0"/>
              <a:t>(</a:t>
            </a:r>
            <a:r>
              <a:rPr lang="en-GB" sz="1900" dirty="0" err="1"/>
              <a:t>mais</a:t>
            </a:r>
            <a:r>
              <a:rPr lang="en-GB" sz="1900" dirty="0"/>
              <a:t> </a:t>
            </a:r>
            <a:r>
              <a:rPr lang="en-GB" sz="1900" dirty="0" err="1"/>
              <a:t>em</a:t>
            </a:r>
            <a:r>
              <a:rPr lang="en-GB" sz="1900" dirty="0"/>
              <a:t>: https://cran.r-project.org/bin/windows/Rtools/)</a:t>
            </a:r>
            <a:endParaRPr lang="en-GB" dirty="0"/>
          </a:p>
          <a:p>
            <a:endParaRPr lang="en-GB" dirty="0"/>
          </a:p>
        </p:txBody>
      </p:sp>
    </p:spTree>
    <p:extLst>
      <p:ext uri="{BB962C8B-B14F-4D97-AF65-F5344CB8AC3E}">
        <p14:creationId xmlns:p14="http://schemas.microsoft.com/office/powerpoint/2010/main" val="4174912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0FBEC1-25DC-433C-99BC-36E7A8F34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3" y="836631"/>
            <a:ext cx="8459293" cy="5716569"/>
          </a:xfrm>
          <a:prstGeom prst="rect">
            <a:avLst/>
          </a:prstGeom>
        </p:spPr>
      </p:pic>
      <p:sp>
        <p:nvSpPr>
          <p:cNvPr id="5" name="Title 4">
            <a:extLst>
              <a:ext uri="{FF2B5EF4-FFF2-40B4-BE49-F238E27FC236}">
                <a16:creationId xmlns:a16="http://schemas.microsoft.com/office/drawing/2014/main" id="{335B5925-46BA-4240-988B-6C71560532A6}"/>
              </a:ext>
            </a:extLst>
          </p:cNvPr>
          <p:cNvSpPr>
            <a:spLocks noGrp="1"/>
          </p:cNvSpPr>
          <p:nvPr>
            <p:ph type="title"/>
          </p:nvPr>
        </p:nvSpPr>
        <p:spPr>
          <a:xfrm>
            <a:off x="335360" y="304800"/>
            <a:ext cx="11597865" cy="387896"/>
          </a:xfrm>
        </p:spPr>
        <p:txBody>
          <a:bodyPr>
            <a:noAutofit/>
          </a:bodyPr>
          <a:lstStyle/>
          <a:p>
            <a:r>
              <a:rPr lang="pt-PT" sz="3000" dirty="0"/>
              <a:t> Interface do </a:t>
            </a:r>
            <a:r>
              <a:rPr lang="pt-PT" sz="3000" dirty="0" err="1"/>
              <a:t>Rstudio</a:t>
            </a:r>
            <a:r>
              <a:rPr lang="pt-PT" sz="3000" dirty="0"/>
              <a:t> com o R – </a:t>
            </a:r>
            <a:r>
              <a:rPr lang="en-GB" sz="3000" b="0" dirty="0" err="1"/>
              <a:t>tem</a:t>
            </a:r>
            <a:r>
              <a:rPr lang="en-GB" sz="3000" b="0" dirty="0"/>
              <a:t> o </a:t>
            </a:r>
            <a:r>
              <a:rPr lang="en-GB" sz="3000" b="0" dirty="0" err="1"/>
              <a:t>seguinte</a:t>
            </a:r>
            <a:r>
              <a:rPr lang="en-GB" sz="3000" b="0" dirty="0"/>
              <a:t> </a:t>
            </a:r>
            <a:r>
              <a:rPr lang="en-GB" sz="3000" b="0" dirty="0" err="1"/>
              <a:t>aspeto</a:t>
            </a:r>
            <a:endParaRPr lang="en-GB" sz="3000" b="0" dirty="0"/>
          </a:p>
        </p:txBody>
      </p:sp>
      <p:sp>
        <p:nvSpPr>
          <p:cNvPr id="9" name="TextBox 8">
            <a:extLst>
              <a:ext uri="{FF2B5EF4-FFF2-40B4-BE49-F238E27FC236}">
                <a16:creationId xmlns:a16="http://schemas.microsoft.com/office/drawing/2014/main" id="{2F71DE9F-8BDC-47E9-A8F2-C8AC8A2094FA}"/>
              </a:ext>
            </a:extLst>
          </p:cNvPr>
          <p:cNvSpPr txBox="1"/>
          <p:nvPr/>
        </p:nvSpPr>
        <p:spPr>
          <a:xfrm>
            <a:off x="3143672" y="2780928"/>
            <a:ext cx="1944216" cy="523220"/>
          </a:xfrm>
          <a:prstGeom prst="rect">
            <a:avLst/>
          </a:prstGeom>
          <a:noFill/>
        </p:spPr>
        <p:txBody>
          <a:bodyPr wrap="square" rtlCol="0">
            <a:spAutoFit/>
          </a:bodyPr>
          <a:lstStyle/>
          <a:p>
            <a:r>
              <a:rPr lang="pt-PT" sz="2800" b="1" dirty="0">
                <a:solidFill>
                  <a:srgbClr val="008000"/>
                </a:solidFill>
              </a:rPr>
              <a:t>Consola</a:t>
            </a:r>
            <a:endParaRPr lang="en-GB" sz="2800" b="1" dirty="0">
              <a:solidFill>
                <a:srgbClr val="008000"/>
              </a:solidFill>
            </a:endParaRPr>
          </a:p>
        </p:txBody>
      </p:sp>
      <p:sp>
        <p:nvSpPr>
          <p:cNvPr id="10" name="TextBox 9">
            <a:extLst>
              <a:ext uri="{FF2B5EF4-FFF2-40B4-BE49-F238E27FC236}">
                <a16:creationId xmlns:a16="http://schemas.microsoft.com/office/drawing/2014/main" id="{D8DE8EB5-3B98-4733-BE52-1FD02E6961ED}"/>
              </a:ext>
            </a:extLst>
          </p:cNvPr>
          <p:cNvSpPr txBox="1"/>
          <p:nvPr/>
        </p:nvSpPr>
        <p:spPr>
          <a:xfrm>
            <a:off x="8140012" y="3748566"/>
            <a:ext cx="2670864" cy="523220"/>
          </a:xfrm>
          <a:prstGeom prst="rect">
            <a:avLst/>
          </a:prstGeom>
          <a:noFill/>
        </p:spPr>
        <p:txBody>
          <a:bodyPr wrap="square" rtlCol="0">
            <a:spAutoFit/>
          </a:bodyPr>
          <a:lstStyle/>
          <a:p>
            <a:r>
              <a:rPr lang="pt-PT" sz="2800" b="1" dirty="0">
                <a:solidFill>
                  <a:srgbClr val="008000"/>
                </a:solidFill>
              </a:rPr>
              <a:t>Ficheiros &amp; mais</a:t>
            </a:r>
            <a:endParaRPr lang="en-GB" sz="2800" b="1" dirty="0">
              <a:solidFill>
                <a:srgbClr val="008000"/>
              </a:solidFill>
            </a:endParaRPr>
          </a:p>
        </p:txBody>
      </p:sp>
      <p:sp>
        <p:nvSpPr>
          <p:cNvPr id="11" name="TextBox 10">
            <a:extLst>
              <a:ext uri="{FF2B5EF4-FFF2-40B4-BE49-F238E27FC236}">
                <a16:creationId xmlns:a16="http://schemas.microsoft.com/office/drawing/2014/main" id="{806A6096-A024-4096-9CA2-ACC2484B4DB0}"/>
              </a:ext>
            </a:extLst>
          </p:cNvPr>
          <p:cNvSpPr txBox="1"/>
          <p:nvPr/>
        </p:nvSpPr>
        <p:spPr>
          <a:xfrm>
            <a:off x="8112224" y="2041684"/>
            <a:ext cx="2448272" cy="523220"/>
          </a:xfrm>
          <a:prstGeom prst="rect">
            <a:avLst/>
          </a:prstGeom>
          <a:noFill/>
        </p:spPr>
        <p:txBody>
          <a:bodyPr wrap="square" rtlCol="0">
            <a:spAutoFit/>
          </a:bodyPr>
          <a:lstStyle/>
          <a:p>
            <a:r>
              <a:rPr lang="pt-PT" sz="2800" b="1" dirty="0">
                <a:solidFill>
                  <a:srgbClr val="008000"/>
                </a:solidFill>
              </a:rPr>
              <a:t>“</a:t>
            </a:r>
            <a:r>
              <a:rPr lang="pt-PT" sz="2800" b="1" dirty="0" err="1">
                <a:solidFill>
                  <a:srgbClr val="008000"/>
                </a:solidFill>
              </a:rPr>
              <a:t>Environment</a:t>
            </a:r>
            <a:r>
              <a:rPr lang="pt-PT" sz="2800" b="1" dirty="0">
                <a:solidFill>
                  <a:srgbClr val="008000"/>
                </a:solidFill>
              </a:rPr>
              <a:t>”</a:t>
            </a:r>
            <a:endParaRPr lang="en-GB" sz="2800" b="1" dirty="0">
              <a:solidFill>
                <a:srgbClr val="008000"/>
              </a:solidFill>
            </a:endParaRPr>
          </a:p>
        </p:txBody>
      </p:sp>
    </p:spTree>
    <p:extLst>
      <p:ext uri="{BB962C8B-B14F-4D97-AF65-F5344CB8AC3E}">
        <p14:creationId xmlns:p14="http://schemas.microsoft.com/office/powerpoint/2010/main" val="323862468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32363</TotalTime>
  <Words>4179</Words>
  <Application>Microsoft Office PowerPoint</Application>
  <PresentationFormat>Widescreen</PresentationFormat>
  <Paragraphs>348</Paragraphs>
  <Slides>61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Calibri</vt:lpstr>
      <vt:lpstr>Symbol</vt:lpstr>
      <vt:lpstr>Tahoma</vt:lpstr>
      <vt:lpstr>Trebuchet MS</vt:lpstr>
      <vt:lpstr>Wingdings</vt:lpstr>
      <vt:lpstr>Custom Design</vt:lpstr>
      <vt:lpstr>R – Tratamento de dados de Inventário Florestal</vt:lpstr>
      <vt:lpstr>Instalar o R e o RStudio</vt:lpstr>
      <vt:lpstr> Instalar o R</vt:lpstr>
      <vt:lpstr>PowerPoint Presentation</vt:lpstr>
      <vt:lpstr> Instalar o R</vt:lpstr>
      <vt:lpstr> Instalar o RStudio</vt:lpstr>
      <vt:lpstr> Começar a trabalhar com o R</vt:lpstr>
      <vt:lpstr>Instalar Rtools</vt:lpstr>
      <vt:lpstr> Interface do Rstudio com o R – tem o seguinte aspeto</vt:lpstr>
      <vt:lpstr> O ambiente do RStudio</vt:lpstr>
      <vt:lpstr> Usar o R</vt:lpstr>
      <vt:lpstr> Interface do Rstudio com o R – tem o seguinte aspeto</vt:lpstr>
      <vt:lpstr>R workspace</vt:lpstr>
      <vt:lpstr>Comandos para modificar o workspace</vt:lpstr>
      <vt:lpstr> Relative paths no Rstudio </vt:lpstr>
      <vt:lpstr>Why relative paths are preferable? </vt:lpstr>
      <vt:lpstr> R packages</vt:lpstr>
      <vt:lpstr>R packages</vt:lpstr>
      <vt:lpstr>Utilizando R packages</vt:lpstr>
      <vt:lpstr> Estruturas de dados em R</vt:lpstr>
      <vt:lpstr> Estruturas de dados em R</vt:lpstr>
      <vt:lpstr>Símbolos especiais</vt:lpstr>
      <vt:lpstr> Importar, exportar e guardar ficheiros</vt:lpstr>
      <vt:lpstr> Reading EXCEL data files with R</vt:lpstr>
      <vt:lpstr> Reading EXCEL data files with R</vt:lpstr>
      <vt:lpstr> Reading EXCEL data files with R – alternative 1</vt:lpstr>
      <vt:lpstr> Reading ACCESS tables with R</vt:lpstr>
      <vt:lpstr>Write R data files into EXCEL</vt:lpstr>
      <vt:lpstr>Write R data files into EXCEL – alternative 1</vt:lpstr>
      <vt:lpstr> Saving and loading R data files</vt:lpstr>
      <vt:lpstr>ifelse, if else and loops in R</vt:lpstr>
      <vt:lpstr>ifelse and if…else</vt:lpstr>
      <vt:lpstr>Functions in R</vt:lpstr>
      <vt:lpstr>“Looking” at R data files</vt:lpstr>
      <vt:lpstr>“Looking” at R data files</vt:lpstr>
      <vt:lpstr>Subseting R datasets by columns (package “dplyr”)</vt:lpstr>
      <vt:lpstr>Subseting R datasets by rows (package “dplyr”)</vt:lpstr>
      <vt:lpstr>Sorting a data.frame with order() – 1/2</vt:lpstr>
      <vt:lpstr>Sorting a data.frame with order() – 2/2</vt:lpstr>
      <vt:lpstr>Functions of the apply family</vt:lpstr>
      <vt:lpstr> Functions of the apply family – apply()</vt:lpstr>
      <vt:lpstr> Functions of the apply family – lapply()</vt:lpstr>
      <vt:lpstr> Functions of the apply family – sapply()</vt:lpstr>
      <vt:lpstr> Functions of the apply family – sapply()</vt:lpstr>
      <vt:lpstr> Functions of the apply family – tapply()</vt:lpstr>
      <vt:lpstr>Functions related to objects</vt:lpstr>
      <vt:lpstr>The %&gt;% operator</vt:lpstr>
      <vt:lpstr>Several R functions for vectors</vt:lpstr>
      <vt:lpstr>R functions to generate numbers from a fdp (distribution)</vt:lpstr>
      <vt:lpstr> t-Student</vt:lpstr>
      <vt:lpstr>t-student</vt:lpstr>
      <vt:lpstr> Write your own functions </vt:lpstr>
      <vt:lpstr>How to write your own functions in R</vt:lpstr>
      <vt:lpstr> Graphs in R</vt:lpstr>
      <vt:lpstr>Functions related to graphics</vt:lpstr>
      <vt:lpstr>Functions related to graphics</vt:lpstr>
      <vt:lpstr>The ggplot2 package (e.g. https://ggplot2.tidyverse.org/)</vt:lpstr>
      <vt:lpstr>Printing results in the console </vt:lpstr>
      <vt:lpstr>Interesting links</vt:lpstr>
      <vt:lpstr>Commenting multiple lines in scripts</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SMB</dc:creator>
  <cp:lastModifiedBy>Maria Margarida Branco De Brito Tavares Tomé</cp:lastModifiedBy>
  <cp:revision>754</cp:revision>
  <cp:lastPrinted>2017-06-15T21:47:55Z</cp:lastPrinted>
  <dcterms:created xsi:type="dcterms:W3CDTF">2010-02-14T14:45:25Z</dcterms:created>
  <dcterms:modified xsi:type="dcterms:W3CDTF">2024-02-20T12:30:22Z</dcterms:modified>
</cp:coreProperties>
</file>