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25" r:id="rId2"/>
    <p:sldId id="324" r:id="rId3"/>
    <p:sldId id="326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27" r:id="rId41"/>
    <p:sldId id="328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27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709" y="8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2A7BD-19F3-468F-8A68-1C975509DA79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171C5-1992-413F-AAD8-D5BC6FE5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F88C-91AE-4128-BB09-224B2C58185B}" type="slidenum">
              <a:rPr lang="en-GB"/>
              <a:pPr/>
              <a:t>2</a:t>
            </a:fld>
            <a:endParaRPr lang="en-GB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30987" cy="3730625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378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ectangle 7"/>
          <p:cNvSpPr/>
          <p:nvPr userDrawn="1"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407418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0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9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1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3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9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4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5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8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9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9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36E58-48DA-4D1C-8386-27337AE52D8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ectangle 7"/>
          <p:cNvSpPr/>
          <p:nvPr userDrawn="1"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150140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0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client/using-the-large-number-data-type-5b623f6e-641d-4e97-8bdf-b77bae076f70?NS=MSACCESS&amp;Version=16&amp;AppVer=ZAC160" TargetMode="External"/><Relationship Id="rId2" Type="http://schemas.openxmlformats.org/officeDocument/2006/relationships/hyperlink" Target="https://support.office.com/client/the-memo-data-type-is-now-called-long-text-dffe5e34-953e-4451-a05e-fba5d9b564b5?NS=MSACCESS&amp;Version=16&amp;AppVer=ZAC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office.com/client/using-the-date-time-extended-data-type-708c32da-a052-4cc2-9850-9851042e0024?NS=MSACCESS&amp;Version=16&amp;AppVer=ZAC160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24" y="1628503"/>
            <a:ext cx="10515600" cy="507404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 err="1"/>
              <a:t>Porquê</a:t>
            </a:r>
            <a:r>
              <a:rPr lang="en-GB" dirty="0"/>
              <a:t> </a:t>
            </a:r>
            <a:r>
              <a:rPr lang="pt-PT" dirty="0"/>
              <a:t>Microsoft Access?</a:t>
            </a:r>
            <a:endParaRPr lang="en-US" dirty="0"/>
          </a:p>
          <a:p>
            <a:pPr lvl="1"/>
            <a:r>
              <a:rPr lang="pt-PT" dirty="0"/>
              <a:t>O que é uma base de dados?</a:t>
            </a:r>
            <a:endParaRPr lang="en-US" dirty="0"/>
          </a:p>
          <a:p>
            <a:pPr lvl="1"/>
            <a:r>
              <a:rPr lang="pt-PT" dirty="0"/>
              <a:t>O que é uma tabela?</a:t>
            </a:r>
            <a:endParaRPr lang="en-US" dirty="0"/>
          </a:p>
          <a:p>
            <a:pPr lvl="1"/>
            <a:r>
              <a:rPr lang="pt-PT" dirty="0"/>
              <a:t>O modelo entidade-relação</a:t>
            </a:r>
            <a:endParaRPr lang="en-US" dirty="0"/>
          </a:p>
          <a:p>
            <a:pPr lvl="1"/>
            <a:r>
              <a:rPr lang="pt-PT" dirty="0"/>
              <a:t>Tipos de relações</a:t>
            </a:r>
            <a:endParaRPr lang="en-US" dirty="0"/>
          </a:p>
          <a:p>
            <a:pPr lvl="1"/>
            <a:r>
              <a:rPr lang="pt-PT" dirty="0"/>
              <a:t>Operações sobre tabelas</a:t>
            </a:r>
            <a:endParaRPr lang="en-US" dirty="0"/>
          </a:p>
          <a:p>
            <a:pPr lvl="1"/>
            <a:r>
              <a:rPr lang="pt-PT" dirty="0"/>
              <a:t>Chaves primárias e estrangeiras</a:t>
            </a:r>
            <a:endParaRPr lang="en-US" dirty="0"/>
          </a:p>
          <a:p>
            <a:pPr lvl="1"/>
            <a:r>
              <a:rPr lang="pt-PT" dirty="0"/>
              <a:t>Domínio</a:t>
            </a:r>
            <a:endParaRPr lang="en-US" dirty="0"/>
          </a:p>
          <a:p>
            <a:pPr lvl="1"/>
            <a:r>
              <a:rPr lang="pt-PT" dirty="0"/>
              <a:t>Integridade referencial e de entidades</a:t>
            </a:r>
            <a:endParaRPr lang="en-US" dirty="0"/>
          </a:p>
          <a:p>
            <a:pPr lvl="1"/>
            <a:r>
              <a:rPr lang="pt-PT" dirty="0"/>
              <a:t>Regras de chaves estrangeiras</a:t>
            </a:r>
            <a:endParaRPr lang="en-US" dirty="0"/>
          </a:p>
          <a:p>
            <a:pPr lvl="1"/>
            <a:r>
              <a:rPr lang="pt-PT" dirty="0"/>
              <a:t>Regras de chaves estrangeiras (</a:t>
            </a:r>
            <a:r>
              <a:rPr lang="pt-PT" dirty="0" err="1"/>
              <a:t>restricted</a:t>
            </a:r>
            <a:r>
              <a:rPr lang="pt-PT" dirty="0"/>
              <a:t> </a:t>
            </a:r>
            <a:r>
              <a:rPr lang="pt-PT" dirty="0" err="1"/>
              <a:t>vs</a:t>
            </a:r>
            <a:r>
              <a:rPr lang="pt-PT" dirty="0"/>
              <a:t> </a:t>
            </a:r>
            <a:r>
              <a:rPr lang="pt-PT" dirty="0" err="1"/>
              <a:t>cascade</a:t>
            </a:r>
            <a:r>
              <a:rPr lang="pt-PT" dirty="0"/>
              <a:t> </a:t>
            </a:r>
            <a:r>
              <a:rPr lang="pt-PT" dirty="0" err="1"/>
              <a:t>update</a:t>
            </a:r>
            <a:r>
              <a:rPr lang="pt-PT" dirty="0"/>
              <a:t>)</a:t>
            </a:r>
            <a:endParaRPr lang="en-US" dirty="0"/>
          </a:p>
          <a:p>
            <a:pPr lvl="1"/>
            <a:r>
              <a:rPr lang="pt-PT" dirty="0"/>
              <a:t>Normalização de tabelas</a:t>
            </a:r>
            <a:endParaRPr lang="en-US" dirty="0"/>
          </a:p>
          <a:p>
            <a:pPr lvl="0"/>
            <a:r>
              <a:rPr lang="pt-PT" dirty="0"/>
              <a:t>Criar tabela em ACCESS, definir campos e domínios</a:t>
            </a:r>
            <a:endParaRPr lang="en-US" dirty="0"/>
          </a:p>
          <a:p>
            <a:pPr lvl="0"/>
            <a:r>
              <a:rPr lang="pt-PT" dirty="0"/>
              <a:t>Criar relações entre tabelas</a:t>
            </a:r>
            <a:endParaRPr lang="en-US" dirty="0"/>
          </a:p>
          <a:p>
            <a:endParaRPr lang="pt-PT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1480" y="391250"/>
            <a:ext cx="10515600" cy="1325563"/>
          </a:xfrm>
        </p:spPr>
        <p:txBody>
          <a:bodyPr/>
          <a:lstStyle/>
          <a:p>
            <a:r>
              <a:rPr lang="en-US" b="1" dirty="0" err="1" smtClean="0"/>
              <a:t>Indice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20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 modelo </a:t>
            </a:r>
            <a:r>
              <a:rPr lang="pt-PT" altLang="pt-PT" b="1" dirty="0" smtClean="0">
                <a:solidFill>
                  <a:srgbClr val="009900"/>
                </a:solidFill>
              </a:rPr>
              <a:t>entidade-relação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pt-PT" dirty="0" smtClean="0"/>
              <a:t>O modelo </a:t>
            </a:r>
            <a:r>
              <a:rPr lang="pt-PT" altLang="pt-PT" b="1" dirty="0" smtClean="0">
                <a:solidFill>
                  <a:schemeClr val="accent6"/>
                </a:solidFill>
              </a:rPr>
              <a:t>entidade-relação</a:t>
            </a:r>
            <a:r>
              <a:rPr lang="pt-PT" altLang="pt-PT" dirty="0" smtClean="0"/>
              <a:t> é uma ferramenta para a representação do mundo real (ex. inventário de uma empresa)</a:t>
            </a:r>
          </a:p>
          <a:p>
            <a:endParaRPr lang="pt-PT" altLang="pt-PT" sz="800" dirty="0" smtClean="0"/>
          </a:p>
          <a:p>
            <a:pPr lvl="1"/>
            <a:r>
              <a:rPr lang="pt-PT" altLang="pt-PT" dirty="0" smtClean="0">
                <a:solidFill>
                  <a:srgbClr val="009900"/>
                </a:solidFill>
              </a:rPr>
              <a:t>Entidades - </a:t>
            </a:r>
            <a:r>
              <a:rPr lang="pt-PT" altLang="pt-PT" dirty="0" smtClean="0"/>
              <a:t>as regiões, propriedades, talhões (ou estratos), espécies florestais, tratamentos silvícolas, parcelas, árvores, etc. Cada entidade representa um conjunto de elementos</a:t>
            </a:r>
          </a:p>
          <a:p>
            <a:pPr lvl="1"/>
            <a:r>
              <a:rPr lang="pt-PT" altLang="pt-PT" dirty="0" smtClean="0">
                <a:solidFill>
                  <a:srgbClr val="009900"/>
                </a:solidFill>
              </a:rPr>
              <a:t>Relações e regras de integridade - </a:t>
            </a:r>
            <a:r>
              <a:rPr lang="pt-PT" altLang="pt-PT" dirty="0" smtClean="0"/>
              <a:t> as regiões contêm propriedades e estas talhões; uma espécie florestal pode estar presente em vários talhões; um tratamento silvícola (fertilização, p.e.) pode ser aplicado em diversos talhões</a:t>
            </a:r>
            <a:endParaRPr lang="pt-PT" dirty="0" smtClean="0"/>
          </a:p>
          <a:p>
            <a:pPr lvl="1"/>
            <a:endParaRPr lang="pt-PT" altLang="pt-PT" sz="8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5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Tipos de relações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Relação um-para-vários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Um elemento da entidade1 está associado com vários elementos da entidade2 mas cada elemento da entidade2 está relacionado com um único elemento da entidade1 – relação entre parcelas e árvores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5556" y="4178458"/>
            <a:ext cx="1533838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Parcela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43160" y="4178457"/>
            <a:ext cx="1386354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Árvore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 flipV="1">
            <a:off x="3259394" y="4409290"/>
            <a:ext cx="1683766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65949" y="4178457"/>
            <a:ext cx="3207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Uma </a:t>
            </a:r>
            <a:r>
              <a:rPr lang="en-US" dirty="0" err="1" smtClean="0"/>
              <a:t>parcela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várias</a:t>
            </a:r>
            <a:r>
              <a:rPr lang="en-US" dirty="0" smtClean="0"/>
              <a:t> </a:t>
            </a:r>
            <a:r>
              <a:rPr lang="en-US" dirty="0" err="1" smtClean="0"/>
              <a:t>árvores</a:t>
            </a:r>
            <a:r>
              <a:rPr lang="en-US" dirty="0" smtClean="0"/>
              <a:t>, mas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árvore</a:t>
            </a:r>
            <a:r>
              <a:rPr lang="en-US" dirty="0" smtClean="0"/>
              <a:t>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pertencer</a:t>
            </a:r>
            <a:r>
              <a:rPr lang="en-US" dirty="0" smtClean="0"/>
              <a:t> a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parcela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3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Tipos de relações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Relação um-para-um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Um elemento da entidade1 está associado apenas com um elemento da entidade2 e vice-versa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5556" y="4178458"/>
            <a:ext cx="1533838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Parcela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43159" y="4178457"/>
            <a:ext cx="1999507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Coordenada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 flipV="1">
            <a:off x="3259394" y="4409290"/>
            <a:ext cx="1683766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65949" y="4178457"/>
            <a:ext cx="3207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Uma </a:t>
            </a:r>
            <a:r>
              <a:rPr lang="en-US" dirty="0" err="1" smtClean="0"/>
              <a:t>parcela</a:t>
            </a:r>
            <a:r>
              <a:rPr lang="en-US" dirty="0" smtClean="0"/>
              <a:t> </a:t>
            </a:r>
            <a:r>
              <a:rPr lang="en-US" dirty="0" err="1" smtClean="0"/>
              <a:t>só</a:t>
            </a:r>
            <a:r>
              <a:rPr lang="en-US" dirty="0" smtClean="0"/>
              <a:t> tem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coordenada</a:t>
            </a:r>
            <a:r>
              <a:rPr lang="en-US" dirty="0" smtClean="0"/>
              <a:t> e </a:t>
            </a:r>
            <a:r>
              <a:rPr lang="en-US" dirty="0" err="1" smtClean="0"/>
              <a:t>aquela</a:t>
            </a:r>
            <a:r>
              <a:rPr lang="en-US" dirty="0" smtClean="0"/>
              <a:t> </a:t>
            </a:r>
            <a:r>
              <a:rPr lang="en-US" dirty="0" err="1" smtClean="0"/>
              <a:t>coordenada</a:t>
            </a:r>
            <a:r>
              <a:rPr lang="en-US" dirty="0" smtClean="0"/>
              <a:t> é </a:t>
            </a:r>
            <a:r>
              <a:rPr lang="en-US" dirty="0" err="1" smtClean="0"/>
              <a:t>exclusiva</a:t>
            </a:r>
            <a:r>
              <a:rPr lang="en-US" dirty="0" smtClean="0"/>
              <a:t> </a:t>
            </a:r>
            <a:r>
              <a:rPr lang="en-US" dirty="0" err="1" smtClean="0"/>
              <a:t>daquela</a:t>
            </a:r>
            <a:r>
              <a:rPr lang="en-US" dirty="0" smtClean="0"/>
              <a:t> </a:t>
            </a:r>
            <a:r>
              <a:rPr lang="en-US" dirty="0" err="1" smtClean="0"/>
              <a:t>parcela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9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Tipos de relações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Relação vários-para-vários</a:t>
            </a:r>
            <a:endParaRPr lang="en-US" altLang="pt-PT" dirty="0" smtClean="0"/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/>
              <a:t>V</a:t>
            </a:r>
            <a:r>
              <a:rPr lang="pt-PT" altLang="pt-PT" dirty="0" smtClean="0"/>
              <a:t>ários elementos da entidade1 estão associado a vários elementos da entidade2 e vice-versa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5556" y="4178458"/>
            <a:ext cx="1533838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Parcela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43160" y="4178457"/>
            <a:ext cx="1386354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Espécies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 flipV="1">
            <a:off x="3259394" y="4409290"/>
            <a:ext cx="1683766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65949" y="4178457"/>
            <a:ext cx="3207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Várias</a:t>
            </a:r>
            <a:r>
              <a:rPr lang="en-US" dirty="0" smtClean="0"/>
              <a:t> </a:t>
            </a:r>
            <a:r>
              <a:rPr lang="en-US" dirty="0" err="1" smtClean="0"/>
              <a:t>parcelas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várias</a:t>
            </a:r>
            <a:r>
              <a:rPr lang="en-US" dirty="0" smtClean="0"/>
              <a:t> </a:t>
            </a:r>
            <a:r>
              <a:rPr lang="en-US" dirty="0" err="1" smtClean="0"/>
              <a:t>espécies</a:t>
            </a:r>
            <a:r>
              <a:rPr lang="en-US" dirty="0" smtClean="0"/>
              <a:t>, e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espécies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diversas</a:t>
            </a:r>
            <a:r>
              <a:rPr lang="en-US" dirty="0" smtClean="0"/>
              <a:t> </a:t>
            </a:r>
            <a:r>
              <a:rPr lang="en-US" dirty="0" err="1" smtClean="0"/>
              <a:t>parcelas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1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Operações sobre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Operações numa tabela:</a:t>
            </a:r>
          </a:p>
          <a:p>
            <a:endParaRPr lang="pt-PT" altLang="pt-PT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b="1" dirty="0" smtClean="0">
                <a:solidFill>
                  <a:schemeClr val="accent6"/>
                </a:solidFill>
              </a:rPr>
              <a:t>Restrição</a:t>
            </a:r>
            <a:r>
              <a:rPr lang="pt-PT" altLang="pt-PT" dirty="0" smtClean="0"/>
              <a:t>: extrair um subconjunto dos registos (linhas)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/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/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b="1" dirty="0" smtClean="0">
              <a:solidFill>
                <a:schemeClr val="accent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792" t="19555" r="55083" b="68222"/>
          <a:stretch/>
        </p:blipFill>
        <p:spPr>
          <a:xfrm>
            <a:off x="2933016" y="5180964"/>
            <a:ext cx="5875020" cy="1257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30673" y="3678642"/>
            <a:ext cx="2696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Criar</a:t>
            </a:r>
            <a:r>
              <a:rPr lang="en-US" dirty="0" smtClean="0"/>
              <a:t> um </a:t>
            </a:r>
            <a:r>
              <a:rPr lang="en-US" dirty="0" err="1" smtClean="0"/>
              <a:t>subconjunto</a:t>
            </a:r>
            <a:r>
              <a:rPr lang="en-US" dirty="0" smtClean="0"/>
              <a:t> </a:t>
            </a:r>
            <a:r>
              <a:rPr lang="en-US" dirty="0" err="1" smtClean="0"/>
              <a:t>contendo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as </a:t>
            </a:r>
            <a:r>
              <a:rPr lang="en-US" dirty="0" err="1" smtClean="0"/>
              <a:t>árvores</a:t>
            </a:r>
            <a:r>
              <a:rPr lang="en-US" dirty="0" smtClean="0"/>
              <a:t> </a:t>
            </a:r>
            <a:r>
              <a:rPr lang="en-US" dirty="0" err="1" smtClean="0"/>
              <a:t>modelo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692" t="19628" r="54895" b="63085"/>
          <a:stretch/>
        </p:blipFill>
        <p:spPr>
          <a:xfrm>
            <a:off x="2898261" y="2969467"/>
            <a:ext cx="5898190" cy="17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8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Operações sobre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Operações numa tabela:</a:t>
            </a:r>
          </a:p>
          <a:p>
            <a:endParaRPr lang="pt-PT" altLang="pt-PT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b="1" dirty="0" smtClean="0">
                <a:solidFill>
                  <a:schemeClr val="accent6"/>
                </a:solidFill>
              </a:rPr>
              <a:t>Restrição</a:t>
            </a:r>
            <a:r>
              <a:rPr lang="pt-PT" altLang="pt-PT" dirty="0" smtClean="0"/>
              <a:t>: extrair um subconjunto dos </a:t>
            </a:r>
            <a:r>
              <a:rPr lang="pt-PT" altLang="pt-PT" dirty="0"/>
              <a:t>registos (linhas</a:t>
            </a:r>
            <a:r>
              <a:rPr lang="pt-PT" altLang="pt-PT" dirty="0" smtClean="0"/>
              <a:t>)</a:t>
            </a:r>
            <a:endParaRPr lang="pt-PT" altLang="pt-PT" b="1" dirty="0" smtClean="0">
              <a:solidFill>
                <a:schemeClr val="accent6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b="1" dirty="0" smtClean="0">
                <a:solidFill>
                  <a:schemeClr val="accent6"/>
                </a:solidFill>
              </a:rPr>
              <a:t>Projeção</a:t>
            </a:r>
            <a:r>
              <a:rPr lang="pt-PT" altLang="pt-PT" dirty="0" smtClean="0"/>
              <a:t>: selecionar um subconjunto dos atributos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/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/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/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365750" y="3538595"/>
            <a:ext cx="2696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Criar</a:t>
            </a:r>
            <a:r>
              <a:rPr lang="en-US" dirty="0" smtClean="0"/>
              <a:t> um </a:t>
            </a:r>
            <a:r>
              <a:rPr lang="en-US" dirty="0" err="1" smtClean="0"/>
              <a:t>subconjunto</a:t>
            </a:r>
            <a:r>
              <a:rPr lang="en-US" dirty="0" smtClean="0"/>
              <a:t> </a:t>
            </a:r>
            <a:r>
              <a:rPr lang="en-US" dirty="0" err="1" smtClean="0"/>
              <a:t>contendo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informação</a:t>
            </a:r>
            <a:r>
              <a:rPr lang="en-US" dirty="0" smtClean="0"/>
              <a:t> </a:t>
            </a:r>
            <a:r>
              <a:rPr lang="en-US" dirty="0" err="1" smtClean="0"/>
              <a:t>referente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diâmetro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851" t="19707" r="73202" b="66024"/>
          <a:stretch/>
        </p:blipFill>
        <p:spPr>
          <a:xfrm>
            <a:off x="2898261" y="5266944"/>
            <a:ext cx="2550695" cy="146785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2692" t="19628" r="54895" b="63085"/>
          <a:stretch/>
        </p:blipFill>
        <p:spPr>
          <a:xfrm>
            <a:off x="2898261" y="3306465"/>
            <a:ext cx="5898190" cy="17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1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Operações sobre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Operações numa tabela:</a:t>
            </a:r>
          </a:p>
          <a:p>
            <a:endParaRPr lang="pt-PT" altLang="pt-PT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b="1" dirty="0" smtClean="0">
                <a:solidFill>
                  <a:schemeClr val="accent6"/>
                </a:solidFill>
              </a:rPr>
              <a:t>Restrição</a:t>
            </a:r>
            <a:r>
              <a:rPr lang="pt-PT" altLang="pt-PT" dirty="0" smtClean="0"/>
              <a:t>: extrair um subconjunto dos registos</a:t>
            </a:r>
            <a:endParaRPr lang="pt-PT" altLang="pt-PT" b="1" dirty="0" smtClean="0">
              <a:solidFill>
                <a:schemeClr val="accent6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b="1" dirty="0" smtClean="0">
                <a:solidFill>
                  <a:schemeClr val="accent6"/>
                </a:solidFill>
              </a:rPr>
              <a:t>Projeção</a:t>
            </a:r>
            <a:r>
              <a:rPr lang="pt-PT" altLang="pt-PT" dirty="0" smtClean="0"/>
              <a:t>: selecionar um subconjunto dos atributos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b="1" dirty="0" smtClean="0">
                <a:solidFill>
                  <a:schemeClr val="accent6"/>
                </a:solidFill>
              </a:rPr>
              <a:t>Restrição</a:t>
            </a:r>
            <a:r>
              <a:rPr lang="pt-PT" altLang="pt-PT" dirty="0" smtClean="0"/>
              <a:t> e </a:t>
            </a:r>
            <a:r>
              <a:rPr lang="pt-PT" altLang="pt-PT" b="1" dirty="0" smtClean="0">
                <a:solidFill>
                  <a:schemeClr val="accent6"/>
                </a:solidFill>
              </a:rPr>
              <a:t>projeção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10886" y="3958118"/>
            <a:ext cx="2696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Criar</a:t>
            </a:r>
            <a:r>
              <a:rPr lang="en-US" dirty="0" smtClean="0"/>
              <a:t> um </a:t>
            </a:r>
            <a:r>
              <a:rPr lang="en-US" dirty="0" err="1" smtClean="0"/>
              <a:t>subconjunto</a:t>
            </a:r>
            <a:r>
              <a:rPr lang="en-US" dirty="0" smtClean="0"/>
              <a:t> </a:t>
            </a:r>
            <a:r>
              <a:rPr lang="en-US" dirty="0" err="1" smtClean="0"/>
              <a:t>contendo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informação</a:t>
            </a:r>
            <a:r>
              <a:rPr lang="en-US" dirty="0" smtClean="0"/>
              <a:t> </a:t>
            </a:r>
            <a:r>
              <a:rPr lang="en-US" dirty="0" err="1" smtClean="0"/>
              <a:t>referente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diâmetro</a:t>
            </a:r>
            <a:r>
              <a:rPr lang="en-US" dirty="0" smtClean="0"/>
              <a:t> das </a:t>
            </a:r>
            <a:r>
              <a:rPr lang="en-US" dirty="0" err="1" smtClean="0"/>
              <a:t>dominantes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560" t="20158" r="73155" b="70001"/>
          <a:stretch/>
        </p:blipFill>
        <p:spPr>
          <a:xfrm>
            <a:off x="2898261" y="5805714"/>
            <a:ext cx="2612571" cy="101237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2692" t="19628" r="54895" b="63085"/>
          <a:stretch/>
        </p:blipFill>
        <p:spPr>
          <a:xfrm>
            <a:off x="2898261" y="3673555"/>
            <a:ext cx="5898190" cy="17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6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Operações sobre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Operações envolvendo mais que uma tabela:</a:t>
            </a:r>
          </a:p>
          <a:p>
            <a:endParaRPr lang="pt-PT" altLang="pt-PT" sz="800" dirty="0" smtClean="0"/>
          </a:p>
          <a:p>
            <a:pPr lvl="1"/>
            <a:r>
              <a:rPr lang="pt-PT" altLang="pt-PT" b="1" dirty="0" smtClean="0">
                <a:solidFill>
                  <a:schemeClr val="accent6"/>
                </a:solidFill>
              </a:rPr>
              <a:t>União</a:t>
            </a:r>
            <a:r>
              <a:rPr lang="pt-PT" altLang="pt-PT" dirty="0" smtClean="0"/>
              <a:t>: juntar duas tabelas com o mesmo cabeçalho</a:t>
            </a:r>
          </a:p>
          <a:p>
            <a:endParaRPr lang="pt-PT" altLang="pt-PT" sz="800" dirty="0" smtClean="0"/>
          </a:p>
        </p:txBody>
      </p:sp>
      <p:sp>
        <p:nvSpPr>
          <p:cNvPr id="10" name="Right Arrow 9"/>
          <p:cNvSpPr/>
          <p:nvPr/>
        </p:nvSpPr>
        <p:spPr>
          <a:xfrm>
            <a:off x="5888181" y="4398259"/>
            <a:ext cx="41563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488" y="3254533"/>
            <a:ext cx="3168000" cy="9077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488" y="4920162"/>
            <a:ext cx="3168000" cy="6854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215" y="3630784"/>
            <a:ext cx="3168000" cy="1436422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2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Operações sobre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Operações envolvendo mais que uma tabela:</a:t>
            </a:r>
          </a:p>
          <a:p>
            <a:endParaRPr lang="pt-PT" altLang="pt-PT" sz="800" dirty="0" smtClean="0"/>
          </a:p>
          <a:p>
            <a:pPr lvl="1"/>
            <a:r>
              <a:rPr lang="pt-PT" altLang="pt-PT" b="1" dirty="0" smtClean="0">
                <a:solidFill>
                  <a:schemeClr val="accent6"/>
                </a:solidFill>
              </a:rPr>
              <a:t>Intersecção</a:t>
            </a:r>
            <a:r>
              <a:rPr lang="pt-PT" altLang="pt-PT" dirty="0" smtClean="0"/>
              <a:t>: selecionar as linhas que são comuns a duas tabelas com o mesmo cabeçalho</a:t>
            </a:r>
          </a:p>
          <a:p>
            <a:endParaRPr lang="pt-PT" altLang="pt-PT" sz="800" dirty="0" smtClean="0"/>
          </a:p>
        </p:txBody>
      </p:sp>
      <p:sp>
        <p:nvSpPr>
          <p:cNvPr id="10" name="Right Arrow 9"/>
          <p:cNvSpPr/>
          <p:nvPr/>
        </p:nvSpPr>
        <p:spPr>
          <a:xfrm>
            <a:off x="5373565" y="4239999"/>
            <a:ext cx="41563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363" y="3429000"/>
            <a:ext cx="3163837" cy="16703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362" y="5346152"/>
            <a:ext cx="3168000" cy="14364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436" y="3429000"/>
            <a:ext cx="3168000" cy="72804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8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Operações sobre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Operações envolvendo mais que uma tabela:</a:t>
            </a:r>
          </a:p>
          <a:p>
            <a:endParaRPr lang="pt-PT" altLang="pt-PT" sz="800" dirty="0" smtClean="0"/>
          </a:p>
          <a:p>
            <a:pPr lvl="1"/>
            <a:r>
              <a:rPr lang="pt-PT" altLang="pt-PT" b="1" dirty="0" smtClean="0">
                <a:solidFill>
                  <a:schemeClr val="accent6"/>
                </a:solidFill>
              </a:rPr>
              <a:t>Divisão</a:t>
            </a:r>
            <a:r>
              <a:rPr lang="pt-PT" altLang="pt-PT" dirty="0" smtClean="0"/>
              <a:t>: envolve duas tabelas que tenham pelo menos um atributo comum; a tabela resultado é constituída apenas pelas linhas que têm o atributo comum igual</a:t>
            </a:r>
          </a:p>
          <a:p>
            <a:endParaRPr lang="pt-PT" altLang="pt-PT" sz="800" dirty="0" smtClean="0"/>
          </a:p>
        </p:txBody>
      </p:sp>
      <p:sp>
        <p:nvSpPr>
          <p:cNvPr id="10" name="Right Arrow 9"/>
          <p:cNvSpPr/>
          <p:nvPr/>
        </p:nvSpPr>
        <p:spPr>
          <a:xfrm>
            <a:off x="5888614" y="4534226"/>
            <a:ext cx="41563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9261341" y="4139649"/>
            <a:ext cx="209245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just">
              <a:spcBef>
                <a:spcPct val="50000"/>
              </a:spcBef>
              <a:buClr>
                <a:srgbClr val="009900"/>
              </a:buClr>
              <a:buFont typeface="Marlett" pitchFamily="2" charset="2"/>
              <a:buChar char="r"/>
              <a:defRPr sz="2400" b="1">
                <a:solidFill>
                  <a:srgbClr val="333333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50000"/>
              </a:spcBef>
              <a:buClr>
                <a:srgbClr val="009900"/>
              </a:buClr>
              <a:buFont typeface="Marlett" pitchFamily="2" charset="2"/>
              <a:buChar char="b"/>
              <a:defRPr sz="2200" b="1">
                <a:solidFill>
                  <a:srgbClr val="333333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50000"/>
              </a:spcBef>
              <a:buClr>
                <a:srgbClr val="009900"/>
              </a:buClr>
              <a:buFont typeface="Marlett" pitchFamily="2" charset="2"/>
              <a:buChar char="i"/>
              <a:defRPr sz="2000" b="1">
                <a:solidFill>
                  <a:srgbClr val="333333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50000"/>
              </a:spcBef>
              <a:buClr>
                <a:srgbClr val="009900"/>
              </a:buClr>
              <a:buFont typeface="Marlett" pitchFamily="2" charset="2"/>
              <a:buChar char="r"/>
              <a:defRPr sz="2000" b="1">
                <a:solidFill>
                  <a:srgbClr val="333333"/>
                </a:solidFill>
                <a:latin typeface="Tahoma" panose="020B0604030504040204" pitchFamily="34" charset="0"/>
              </a:defRPr>
            </a:lvl4pPr>
            <a:lvl5pPr marL="2057400" indent="-228600" algn="just">
              <a:spcBef>
                <a:spcPct val="50000"/>
              </a:spcBef>
              <a:buClr>
                <a:srgbClr val="009900"/>
              </a:buClr>
              <a:buFont typeface="Marlett" pitchFamily="2" charset="2"/>
              <a:buChar char="r"/>
              <a:defRPr sz="2000" b="1">
                <a:solidFill>
                  <a:srgbClr val="333333"/>
                </a:solidFill>
                <a:latin typeface="Tahoma" panose="020B0604030504040204" pitchFamily="34" charset="0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r"/>
              <a:defRPr sz="2000" b="1">
                <a:solidFill>
                  <a:srgbClr val="333333"/>
                </a:solidFill>
                <a:latin typeface="Tahoma" panose="020B0604030504040204" pitchFamily="34" charset="0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r"/>
              <a:defRPr sz="2000" b="1">
                <a:solidFill>
                  <a:srgbClr val="333333"/>
                </a:solidFill>
                <a:latin typeface="Tahoma" panose="020B0604030504040204" pitchFamily="34" charset="0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r"/>
              <a:defRPr sz="2000" b="1">
                <a:solidFill>
                  <a:srgbClr val="333333"/>
                </a:solidFill>
                <a:latin typeface="Tahoma" panose="020B0604030504040204" pitchFamily="34" charset="0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r"/>
              <a:defRPr sz="2000" b="1">
                <a:solidFill>
                  <a:srgbClr val="333333"/>
                </a:solidFill>
                <a:latin typeface="Tahoma" panose="020B0604030504040204" pitchFamily="34" charset="0"/>
              </a:defRPr>
            </a:lvl9pPr>
          </a:lstStyle>
          <a:p>
            <a:pPr algn="ctr" fontAlgn="b">
              <a:buClrTx/>
              <a:buFontTx/>
              <a:buNone/>
            </a:pPr>
            <a:r>
              <a:rPr lang="pt-PT" altLang="pt-PT" sz="1800" b="0" dirty="0" smtClean="0">
                <a:solidFill>
                  <a:schemeClr val="tx1"/>
                </a:solidFill>
                <a:latin typeface="+mn-lt"/>
              </a:rPr>
              <a:t>Selecionar as parcelas em que ocorrem as espécies eucalipto (</a:t>
            </a:r>
            <a:r>
              <a:rPr lang="pt-PT" altLang="pt-PT" sz="1800" b="0" dirty="0" err="1" smtClean="0">
                <a:solidFill>
                  <a:schemeClr val="tx1"/>
                </a:solidFill>
                <a:latin typeface="+mn-lt"/>
              </a:rPr>
              <a:t>Ec</a:t>
            </a:r>
            <a:r>
              <a:rPr lang="pt-PT" altLang="pt-PT" sz="1800" b="0" dirty="0" smtClean="0">
                <a:solidFill>
                  <a:schemeClr val="tx1"/>
                </a:solidFill>
                <a:latin typeface="+mn-lt"/>
              </a:rPr>
              <a:t>) e pinheiro bravo (Pb)</a:t>
            </a:r>
            <a:endParaRPr lang="pt-PT" altLang="pt-PT" sz="1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625" y="3788982"/>
            <a:ext cx="966702" cy="7013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216" y="3788982"/>
            <a:ext cx="1584000" cy="18968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583" y="3788982"/>
            <a:ext cx="933469" cy="111560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6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5584" y="2585440"/>
            <a:ext cx="8296688" cy="22117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sz="4400" dirty="0" err="1" smtClean="0"/>
              <a:t>Inventário</a:t>
            </a:r>
            <a:r>
              <a:rPr lang="en-US" sz="4400" dirty="0" smtClean="0"/>
              <a:t> </a:t>
            </a:r>
            <a:r>
              <a:rPr lang="en-US" sz="4400" dirty="0" err="1" smtClean="0"/>
              <a:t>Florestal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t-PT" sz="2800" dirty="0" smtClean="0"/>
              <a:t>Organização de dados de </a:t>
            </a:r>
            <a:r>
              <a:rPr lang="pt-PT" sz="2800" dirty="0"/>
              <a:t>inventário </a:t>
            </a:r>
            <a:r>
              <a:rPr lang="pt-PT" sz="2800" dirty="0" smtClean="0"/>
              <a:t>florestal</a:t>
            </a:r>
            <a:br>
              <a:rPr lang="pt-PT" sz="2800" dirty="0" smtClean="0"/>
            </a:br>
            <a:r>
              <a:rPr lang="pt-PT" sz="2800" dirty="0" smtClean="0"/>
              <a:t>Breve introdução ao Microsoft Access</a:t>
            </a:r>
            <a:endParaRPr lang="pt-PT" sz="2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97504" y="4797152"/>
            <a:ext cx="5648672" cy="17750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Margarida </a:t>
            </a:r>
            <a:r>
              <a:rPr lang="en-US" sz="1600" b="1" dirty="0" smtClean="0">
                <a:solidFill>
                  <a:schemeClr val="tx1"/>
                </a:solidFill>
              </a:rPr>
              <a:t>Tomé e Susana Barreiro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Instituto</a:t>
            </a:r>
            <a:r>
              <a:rPr lang="en-US" sz="1600" b="1" dirty="0">
                <a:solidFill>
                  <a:schemeClr val="tx1"/>
                </a:solidFill>
              </a:rPr>
              <a:t> Superior de </a:t>
            </a:r>
            <a:r>
              <a:rPr lang="en-US" sz="1600" b="1" dirty="0" err="1">
                <a:solidFill>
                  <a:schemeClr val="tx1"/>
                </a:solidFill>
              </a:rPr>
              <a:t>Agronomia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Universidade</a:t>
            </a:r>
            <a:r>
              <a:rPr lang="en-US" sz="1600" b="1" dirty="0">
                <a:solidFill>
                  <a:schemeClr val="tx1"/>
                </a:solidFill>
              </a:rPr>
              <a:t> de </a:t>
            </a:r>
            <a:r>
              <a:rPr lang="en-US" sz="1600" b="1" dirty="0" err="1">
                <a:solidFill>
                  <a:schemeClr val="tx1"/>
                </a:solidFill>
              </a:rPr>
              <a:t>Lisboa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b="20286"/>
          <a:stretch/>
        </p:blipFill>
        <p:spPr>
          <a:xfrm>
            <a:off x="245064" y="188640"/>
            <a:ext cx="1172323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Operações sobre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Operações envolvendo mais que uma tabela:</a:t>
            </a:r>
          </a:p>
          <a:p>
            <a:endParaRPr lang="pt-PT" altLang="pt-PT" sz="800" dirty="0" smtClean="0"/>
          </a:p>
          <a:p>
            <a:pPr lvl="1"/>
            <a:r>
              <a:rPr lang="pt-PT" altLang="pt-PT" b="1" dirty="0" smtClean="0">
                <a:solidFill>
                  <a:schemeClr val="accent6"/>
                </a:solidFill>
              </a:rPr>
              <a:t>Produto</a:t>
            </a:r>
            <a:r>
              <a:rPr lang="pt-PT" altLang="pt-PT" dirty="0" smtClean="0"/>
              <a:t>: envolve duas tabelas; a tabela resultado inclui os atributos existentes nas duas tabelas e um conjunto de linhas formado por todas as combinações de cada linha da primeira tabela com todas as linhas da segunda</a:t>
            </a:r>
          </a:p>
          <a:p>
            <a:endParaRPr lang="pt-PT" altLang="pt-PT" sz="800" dirty="0" smtClean="0"/>
          </a:p>
        </p:txBody>
      </p:sp>
      <p:sp>
        <p:nvSpPr>
          <p:cNvPr id="10" name="Right Arrow 9"/>
          <p:cNvSpPr/>
          <p:nvPr/>
        </p:nvSpPr>
        <p:spPr>
          <a:xfrm>
            <a:off x="3810433" y="4747206"/>
            <a:ext cx="41563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277" y="3788982"/>
            <a:ext cx="1584000" cy="958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277" y="5112893"/>
            <a:ext cx="1584000" cy="958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34" y="3796044"/>
            <a:ext cx="3168000" cy="238091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9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Operações sobre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Operações envolvendo mais que uma tabela:</a:t>
            </a:r>
          </a:p>
          <a:p>
            <a:endParaRPr lang="pt-PT" altLang="pt-PT" sz="800" dirty="0" smtClean="0"/>
          </a:p>
          <a:p>
            <a:pPr lvl="1"/>
            <a:r>
              <a:rPr lang="pt-PT" altLang="pt-PT" b="1" dirty="0" smtClean="0">
                <a:solidFill>
                  <a:schemeClr val="accent6"/>
                </a:solidFill>
              </a:rPr>
              <a:t>Junção</a:t>
            </a:r>
            <a:r>
              <a:rPr lang="pt-PT" altLang="pt-PT" dirty="0" smtClean="0"/>
              <a:t>: é a junção dos elementos de duas tabelas com base num atributo comum</a:t>
            </a:r>
          </a:p>
          <a:p>
            <a:endParaRPr lang="pt-PT" altLang="pt-PT" sz="800" dirty="0" smtClean="0"/>
          </a:p>
        </p:txBody>
      </p:sp>
      <p:sp>
        <p:nvSpPr>
          <p:cNvPr id="10" name="Right Arrow 9"/>
          <p:cNvSpPr/>
          <p:nvPr/>
        </p:nvSpPr>
        <p:spPr>
          <a:xfrm>
            <a:off x="6096000" y="4789824"/>
            <a:ext cx="41563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06" y="3768667"/>
            <a:ext cx="1584000" cy="1427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523" y="5196224"/>
            <a:ext cx="2374459" cy="1432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426" y="3823721"/>
            <a:ext cx="3315374" cy="224457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83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Chaves primárias e estrangeiras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altLang="pt-PT" b="1" dirty="0" smtClean="0"/>
              <a:t>Chave candidata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Qualquer </a:t>
            </a:r>
            <a:r>
              <a:rPr lang="pt-PT" altLang="pt-PT" dirty="0" smtClean="0">
                <a:solidFill>
                  <a:schemeClr val="accent6"/>
                </a:solidFill>
              </a:rPr>
              <a:t>atributo ou </a:t>
            </a:r>
            <a:r>
              <a:rPr lang="pt-PT" altLang="pt-PT" dirty="0" smtClean="0"/>
              <a:t>conjunto de </a:t>
            </a:r>
            <a:r>
              <a:rPr lang="pt-PT" altLang="pt-PT" dirty="0" smtClean="0">
                <a:solidFill>
                  <a:schemeClr val="accent6"/>
                </a:solidFill>
              </a:rPr>
              <a:t>atributos</a:t>
            </a:r>
            <a:r>
              <a:rPr lang="pt-PT" altLang="pt-PT" dirty="0" smtClean="0"/>
              <a:t> que permite </a:t>
            </a:r>
            <a:r>
              <a:rPr lang="pt-PT" altLang="pt-PT" u="sng" dirty="0" smtClean="0"/>
              <a:t>identificar inequivocamente os indivíduos</a:t>
            </a:r>
          </a:p>
          <a:p>
            <a:pPr marL="457200" lvl="1" indent="0">
              <a:buNone/>
            </a:pPr>
            <a:endParaRPr lang="pt-PT" altLang="pt-PT" sz="800" dirty="0" smtClean="0"/>
          </a:p>
          <a:p>
            <a:r>
              <a:rPr lang="pt-PT" altLang="pt-PT" b="1" dirty="0" smtClean="0"/>
              <a:t>Chave primária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>
                <a:solidFill>
                  <a:schemeClr val="accent6"/>
                </a:solidFill>
              </a:rPr>
              <a:t>Chave candidata escolhida </a:t>
            </a:r>
            <a:r>
              <a:rPr lang="pt-PT" altLang="pt-PT" dirty="0" smtClean="0"/>
              <a:t>para identificador dos indivíduos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PT" altLang="pt-PT" dirty="0" smtClean="0"/>
              <a:t>Chave primária </a:t>
            </a:r>
            <a:r>
              <a:rPr lang="pt-PT" altLang="pt-PT" dirty="0" smtClean="0">
                <a:solidFill>
                  <a:schemeClr val="accent6"/>
                </a:solidFill>
              </a:rPr>
              <a:t>simples</a:t>
            </a:r>
            <a:r>
              <a:rPr lang="pt-PT" altLang="pt-PT" dirty="0" smtClean="0"/>
              <a:t> (constituída por um atributo, ex. </a:t>
            </a:r>
            <a:r>
              <a:rPr lang="pt-PT" altLang="pt-PT" b="1" dirty="0" err="1" smtClean="0">
                <a:solidFill>
                  <a:srgbClr val="0070C0"/>
                </a:solidFill>
              </a:rPr>
              <a:t>id_parcela</a:t>
            </a:r>
            <a:r>
              <a:rPr lang="pt-PT" altLang="pt-PT" dirty="0" smtClean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PT" altLang="pt-PT" dirty="0" smtClean="0"/>
              <a:t>Chave primaria </a:t>
            </a:r>
            <a:r>
              <a:rPr lang="pt-PT" altLang="pt-PT" dirty="0" smtClean="0">
                <a:solidFill>
                  <a:schemeClr val="accent6"/>
                </a:solidFill>
              </a:rPr>
              <a:t>composta</a:t>
            </a:r>
            <a:r>
              <a:rPr lang="pt-PT" altLang="pt-PT" dirty="0" smtClean="0"/>
              <a:t> (constituída por mais de um atributo, ex. </a:t>
            </a:r>
            <a:r>
              <a:rPr lang="pt-PT" altLang="pt-PT" b="1" dirty="0" err="1" smtClean="0">
                <a:solidFill>
                  <a:srgbClr val="0070C0"/>
                </a:solidFill>
              </a:rPr>
              <a:t>id_parcela</a:t>
            </a:r>
            <a:r>
              <a:rPr lang="pt-PT" altLang="pt-PT" b="1" dirty="0" smtClean="0">
                <a:solidFill>
                  <a:srgbClr val="0070C0"/>
                </a:solidFill>
              </a:rPr>
              <a:t>, </a:t>
            </a:r>
            <a:r>
              <a:rPr lang="pt-PT" altLang="pt-PT" b="1" dirty="0" err="1" smtClean="0">
                <a:solidFill>
                  <a:srgbClr val="0070C0"/>
                </a:solidFill>
              </a:rPr>
              <a:t>id_arv</a:t>
            </a:r>
            <a:r>
              <a:rPr lang="pt-PT" altLang="pt-PT" dirty="0" smtClean="0"/>
              <a:t>)</a:t>
            </a:r>
          </a:p>
          <a:p>
            <a:pPr marL="457200" lvl="1" indent="0">
              <a:buNone/>
            </a:pPr>
            <a:endParaRPr lang="pt-PT" altLang="pt-PT" sz="800" dirty="0" smtClean="0"/>
          </a:p>
          <a:p>
            <a:r>
              <a:rPr lang="pt-PT" altLang="pt-PT" b="1" dirty="0" smtClean="0"/>
              <a:t>Chave estrangeira ou externa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Qualquer atributo de uma tabela que é chave primária numa outra tabela (ex. </a:t>
            </a:r>
            <a:r>
              <a:rPr lang="pt-PT" altLang="pt-PT" b="1" dirty="0" err="1" smtClean="0">
                <a:solidFill>
                  <a:srgbClr val="0070C0"/>
                </a:solidFill>
              </a:rPr>
              <a:t>cod_estado</a:t>
            </a:r>
            <a:r>
              <a:rPr lang="pt-PT" altLang="pt-PT" b="1" dirty="0" smtClean="0">
                <a:solidFill>
                  <a:srgbClr val="0070C0"/>
                </a:solidFill>
              </a:rPr>
              <a:t> </a:t>
            </a:r>
            <a:r>
              <a:rPr lang="pt-PT" altLang="pt-PT" dirty="0" smtClean="0"/>
              <a:t>que é chave primaria na tabela dos “Códigos de estado”)</a:t>
            </a:r>
          </a:p>
          <a:p>
            <a:pPr marL="457200" lvl="1" indent="0">
              <a:buNone/>
            </a:pPr>
            <a:endParaRPr lang="en-US" altLang="pt-PT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3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Domínio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Qualquer entidade está associada a um </a:t>
            </a:r>
            <a:r>
              <a:rPr lang="pt-PT" altLang="pt-PT" dirty="0" smtClean="0">
                <a:solidFill>
                  <a:srgbClr val="009900"/>
                </a:solidFill>
              </a:rPr>
              <a:t>domínio</a:t>
            </a:r>
          </a:p>
          <a:p>
            <a:endParaRPr lang="pt-PT" altLang="pt-PT" sz="800" dirty="0" smtClean="0">
              <a:solidFill>
                <a:srgbClr val="009900"/>
              </a:solidFill>
            </a:endParaRPr>
          </a:p>
          <a:p>
            <a:pPr marL="457200" lvl="1" indent="0">
              <a:buNone/>
            </a:pPr>
            <a:r>
              <a:rPr lang="pt-PT" altLang="pt-PT" dirty="0" smtClean="0"/>
              <a:t>Um </a:t>
            </a:r>
            <a:r>
              <a:rPr lang="pt-PT" altLang="pt-PT" b="1" dirty="0" smtClean="0">
                <a:solidFill>
                  <a:schemeClr val="accent6"/>
                </a:solidFill>
              </a:rPr>
              <a:t>domínio</a:t>
            </a:r>
            <a:r>
              <a:rPr lang="pt-PT" altLang="pt-PT" dirty="0" smtClean="0"/>
              <a:t> é um conjunto de valores que um determinado atributo pode tomar: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PT" altLang="pt-PT" b="1" dirty="0" smtClean="0">
                <a:solidFill>
                  <a:srgbClr val="0070C0"/>
                </a:solidFill>
              </a:rPr>
              <a:t>d,</a:t>
            </a:r>
            <a:r>
              <a:rPr lang="pt-PT" altLang="pt-PT" dirty="0" smtClean="0"/>
              <a:t> diâmetros de uma tabela de árvores não podem ser &lt; 0 nem &gt; que 100 cm (para povoamentos florestais normais)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PT" altLang="pt-PT" b="1" dirty="0" smtClean="0">
                <a:solidFill>
                  <a:srgbClr val="0070C0"/>
                </a:solidFill>
              </a:rPr>
              <a:t>Declive</a:t>
            </a:r>
            <a:r>
              <a:rPr lang="pt-PT" altLang="pt-PT" dirty="0" smtClean="0"/>
              <a:t>, declive em graus registado na tabela de parcelas tem de estar entre 0 e 360º</a:t>
            </a:r>
          </a:p>
          <a:p>
            <a:pPr marL="457200" lvl="1" indent="0">
              <a:buNone/>
            </a:pPr>
            <a:endParaRPr lang="pt-PT" altLang="pt-PT" dirty="0" smtClean="0"/>
          </a:p>
          <a:p>
            <a:pPr marL="457200" lvl="1" indent="0">
              <a:buNone/>
            </a:pPr>
            <a:r>
              <a:rPr lang="en-US" altLang="pt-PT" dirty="0" err="1" smtClean="0"/>
              <a:t>Numa</a:t>
            </a:r>
            <a:r>
              <a:rPr lang="en-US" altLang="pt-PT" dirty="0" smtClean="0"/>
              <a:t> base de dados </a:t>
            </a:r>
            <a:r>
              <a:rPr lang="en-US" altLang="pt-PT" dirty="0" err="1" smtClean="0"/>
              <a:t>devem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definir</a:t>
            </a:r>
            <a:r>
              <a:rPr lang="en-US" altLang="pt-PT" dirty="0" smtClean="0"/>
              <a:t>-se, </a:t>
            </a:r>
            <a:r>
              <a:rPr lang="en-US" altLang="pt-PT" dirty="0" err="1" smtClean="0"/>
              <a:t>sempre</a:t>
            </a:r>
            <a:r>
              <a:rPr lang="en-US" altLang="pt-PT" dirty="0" smtClean="0"/>
              <a:t> que </a:t>
            </a:r>
            <a:r>
              <a:rPr lang="en-US" altLang="pt-PT" dirty="0" err="1" smtClean="0"/>
              <a:t>possível</a:t>
            </a:r>
            <a:r>
              <a:rPr lang="en-US" altLang="pt-PT" dirty="0" smtClean="0"/>
              <a:t>, </a:t>
            </a:r>
            <a:r>
              <a:rPr lang="en-US" altLang="pt-PT" dirty="0" err="1" smtClean="0"/>
              <a:t>os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domínios</a:t>
            </a:r>
            <a:r>
              <a:rPr lang="en-US" altLang="pt-PT" dirty="0" smtClean="0"/>
              <a:t> de </a:t>
            </a:r>
            <a:r>
              <a:rPr lang="en-US" altLang="pt-PT" dirty="0" err="1" smtClean="0"/>
              <a:t>cada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atributo</a:t>
            </a:r>
            <a:r>
              <a:rPr lang="en-US" altLang="pt-PT" dirty="0" smtClean="0"/>
              <a:t> de </a:t>
            </a:r>
            <a:r>
              <a:rPr lang="en-US" altLang="pt-PT" dirty="0" err="1" smtClean="0"/>
              <a:t>modo</a:t>
            </a:r>
            <a:r>
              <a:rPr lang="en-US" altLang="pt-PT" dirty="0" smtClean="0"/>
              <a:t> a que </a:t>
            </a:r>
            <a:r>
              <a:rPr lang="en-US" altLang="pt-PT" dirty="0" err="1" smtClean="0"/>
              <a:t>possam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ser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implementadas</a:t>
            </a:r>
            <a:r>
              <a:rPr lang="en-US" altLang="pt-PT" dirty="0" smtClean="0"/>
              <a:t> </a:t>
            </a:r>
            <a:r>
              <a:rPr lang="en-US" altLang="pt-PT" b="1" dirty="0" err="1" smtClean="0">
                <a:solidFill>
                  <a:schemeClr val="accent6"/>
                </a:solidFill>
              </a:rPr>
              <a:t>validações</a:t>
            </a:r>
            <a:r>
              <a:rPr lang="en-US" altLang="pt-PT" b="1" dirty="0" smtClean="0">
                <a:solidFill>
                  <a:schemeClr val="accent6"/>
                </a:solidFill>
              </a:rPr>
              <a:t> de </a:t>
            </a:r>
            <a:r>
              <a:rPr lang="en-US" altLang="pt-PT" b="1" dirty="0" err="1" smtClean="0">
                <a:solidFill>
                  <a:schemeClr val="accent6"/>
                </a:solidFill>
              </a:rPr>
              <a:t>domínio</a:t>
            </a:r>
            <a:endParaRPr lang="en-US" altLang="pt-PT" b="1" dirty="0" smtClean="0">
              <a:solidFill>
                <a:schemeClr val="accent6"/>
              </a:solidFill>
            </a:endParaRPr>
          </a:p>
          <a:p>
            <a:endParaRPr lang="pt-PT" altLang="pt-PT" sz="800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9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Integridade referencial e de entidades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 smtClean="0"/>
              <a:t>Integridade referencial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Um valor de uma </a:t>
            </a:r>
            <a:r>
              <a:rPr lang="pt-PT" altLang="pt-PT" u="sng" dirty="0" smtClean="0"/>
              <a:t>chave externa </a:t>
            </a:r>
            <a:r>
              <a:rPr lang="pt-PT" altLang="pt-PT" dirty="0" smtClean="0"/>
              <a:t>tem de existir na tabela a que esse valor faz referência</a:t>
            </a:r>
          </a:p>
          <a:p>
            <a:pPr marL="457200" lvl="1" indent="0">
              <a:buNone/>
            </a:pPr>
            <a:endParaRPr lang="pt-PT" altLang="pt-PT" dirty="0" smtClean="0"/>
          </a:p>
          <a:p>
            <a:pPr marL="457200" lvl="1" indent="0">
              <a:buNone/>
            </a:pPr>
            <a:endParaRPr lang="pt-PT" altLang="pt-PT" dirty="0"/>
          </a:p>
          <a:p>
            <a:pPr marL="457200" lvl="1" indent="0">
              <a:buNone/>
            </a:pPr>
            <a:endParaRPr lang="pt-PT" altLang="pt-PT" dirty="0" smtClean="0"/>
          </a:p>
          <a:p>
            <a:pPr marL="457200" lvl="1" indent="0">
              <a:buNone/>
            </a:pPr>
            <a:endParaRPr lang="pt-PT" altLang="pt-PT" dirty="0" smtClean="0"/>
          </a:p>
          <a:p>
            <a:pPr marL="457200" lvl="1" indent="0">
              <a:buNone/>
            </a:pPr>
            <a:endParaRPr lang="pt-PT" altLang="pt-PT" sz="800" dirty="0" smtClean="0"/>
          </a:p>
          <a:p>
            <a:r>
              <a:rPr lang="pt-PT" altLang="pt-PT" b="1" dirty="0" smtClean="0"/>
              <a:t>Integridade de entidades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u="sng" dirty="0" smtClean="0"/>
              <a:t>Nenhum</a:t>
            </a:r>
            <a:r>
              <a:rPr lang="pt-PT" altLang="pt-PT" dirty="0" smtClean="0"/>
              <a:t> componente de uma </a:t>
            </a:r>
            <a:r>
              <a:rPr lang="pt-PT" altLang="pt-PT" u="sng" dirty="0" smtClean="0"/>
              <a:t>chave primária </a:t>
            </a:r>
            <a:r>
              <a:rPr lang="pt-PT" altLang="pt-PT" dirty="0" smtClean="0"/>
              <a:t>de uma tabela </a:t>
            </a:r>
            <a:r>
              <a:rPr lang="pt-PT" altLang="pt-PT" u="sng" dirty="0" smtClean="0"/>
              <a:t>pode conter nulos</a:t>
            </a:r>
            <a:endParaRPr lang="en-US" altLang="pt-PT" u="sng" dirty="0" smtClean="0"/>
          </a:p>
          <a:p>
            <a:endParaRPr lang="pt-PT" altLang="pt-PT" sz="8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47" y="3261589"/>
            <a:ext cx="4173305" cy="1697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416" y="3261589"/>
            <a:ext cx="1617405" cy="121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Regras de chaves estrangeiras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O que acontece se um utilizador tentar apagar (ou modificar) o alvo de referência de uma chave estrangeira? 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Por exemplo, apagar uma parcela para a qual existem árvores na tabela de árvores</a:t>
            </a:r>
          </a:p>
          <a:p>
            <a:pPr marL="457200" lvl="1" indent="0">
              <a:buNone/>
            </a:pPr>
            <a:endParaRPr lang="pt-PT" altLang="pt-PT" sz="800" dirty="0" smtClean="0"/>
          </a:p>
          <a:p>
            <a:pPr marL="457200" lvl="1" indent="0">
              <a:buNone/>
            </a:pPr>
            <a:r>
              <a:rPr lang="en-US" altLang="pt-PT" dirty="0" err="1" smtClean="0"/>
              <a:t>Há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duas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opções</a:t>
            </a:r>
            <a:r>
              <a:rPr lang="en-US" altLang="pt-PT" dirty="0" smtClean="0"/>
              <a:t> que </a:t>
            </a:r>
            <a:r>
              <a:rPr lang="en-US" altLang="pt-PT" dirty="0" err="1" smtClean="0"/>
              <a:t>podem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ser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consideradas</a:t>
            </a:r>
            <a:r>
              <a:rPr lang="en-US" altLang="pt-PT" dirty="0" smtClean="0"/>
              <a:t>:</a:t>
            </a:r>
          </a:p>
          <a:p>
            <a:pPr marL="0" indent="0">
              <a:buNone/>
            </a:pPr>
            <a:endParaRPr lang="en-US" altLang="pt-PT" sz="8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pt-PT" dirty="0" smtClean="0"/>
              <a:t>O </a:t>
            </a:r>
            <a:r>
              <a:rPr lang="en-US" altLang="pt-PT" dirty="0" err="1" smtClean="0"/>
              <a:t>desencadear</a:t>
            </a:r>
            <a:r>
              <a:rPr lang="en-US" altLang="pt-PT" dirty="0" smtClean="0"/>
              <a:t> da </a:t>
            </a:r>
            <a:r>
              <a:rPr lang="en-US" altLang="pt-PT" dirty="0" err="1" smtClean="0"/>
              <a:t>operação</a:t>
            </a:r>
            <a:r>
              <a:rPr lang="en-US" altLang="pt-PT" dirty="0" smtClean="0"/>
              <a:t> é </a:t>
            </a:r>
            <a:r>
              <a:rPr lang="en-US" altLang="pt-PT" dirty="0" err="1" smtClean="0"/>
              <a:t>impedido</a:t>
            </a:r>
            <a:r>
              <a:rPr lang="en-US" altLang="pt-PT" dirty="0" smtClean="0"/>
              <a:t> (restricted)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pt-PT" dirty="0" smtClean="0"/>
              <a:t>O </a:t>
            </a:r>
            <a:r>
              <a:rPr lang="en-US" altLang="pt-PT" dirty="0" err="1" smtClean="0"/>
              <a:t>desencadear</a:t>
            </a:r>
            <a:r>
              <a:rPr lang="en-US" altLang="pt-PT" dirty="0" smtClean="0"/>
              <a:t> da </a:t>
            </a:r>
            <a:r>
              <a:rPr lang="en-US" altLang="pt-PT" dirty="0" err="1" smtClean="0"/>
              <a:t>operação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implica</a:t>
            </a:r>
            <a:r>
              <a:rPr lang="en-US" altLang="pt-PT" dirty="0" smtClean="0"/>
              <a:t> o </a:t>
            </a:r>
            <a:r>
              <a:rPr lang="en-US" altLang="pt-PT" dirty="0" err="1" smtClean="0"/>
              <a:t>apagar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todos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os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registos</a:t>
            </a:r>
            <a:r>
              <a:rPr lang="en-US" altLang="pt-PT" dirty="0" smtClean="0"/>
              <a:t> com </a:t>
            </a:r>
            <a:r>
              <a:rPr lang="en-US" altLang="pt-PT" dirty="0" err="1" smtClean="0"/>
              <a:t>esse</a:t>
            </a:r>
            <a:r>
              <a:rPr lang="en-US" altLang="pt-PT" dirty="0" smtClean="0"/>
              <a:t> valor </a:t>
            </a:r>
            <a:r>
              <a:rPr lang="en-US" altLang="pt-PT" dirty="0" err="1" smtClean="0"/>
              <a:t>como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chave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estrangeira</a:t>
            </a:r>
            <a:r>
              <a:rPr lang="en-US" altLang="pt-PT" dirty="0" smtClean="0"/>
              <a:t> (cascade update)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sz="4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5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dirty="0" smtClean="0"/>
              <a:t>A normalização é um processo que consiste em estruturar as tabelas e os atributos na forma mais adequada, tendo em vista eliminar redundâncias desnecessárias e evitar problemas com a inserção, eliminação e atualização de dados</a:t>
            </a:r>
          </a:p>
          <a:p>
            <a:endParaRPr lang="pt-PT" altLang="pt-PT" sz="800" dirty="0" smtClean="0"/>
          </a:p>
          <a:p>
            <a:r>
              <a:rPr lang="pt-PT" altLang="pt-PT" sz="2400" dirty="0" smtClean="0"/>
              <a:t>São várias as formas normais:</a:t>
            </a:r>
          </a:p>
          <a:p>
            <a:endParaRPr lang="pt-PT" altLang="pt-PT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dirty="0" smtClean="0"/>
              <a:t>1ª, 2ª e 3ª formas normais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dirty="0" smtClean="0"/>
              <a:t>forma normal de </a:t>
            </a:r>
            <a:r>
              <a:rPr lang="pt-PT" altLang="pt-PT" dirty="0" err="1" smtClean="0"/>
              <a:t>Boyce</a:t>
            </a:r>
            <a:r>
              <a:rPr lang="pt-PT" altLang="pt-PT" dirty="0" smtClean="0"/>
              <a:t>/</a:t>
            </a:r>
            <a:r>
              <a:rPr lang="pt-PT" altLang="pt-PT" dirty="0" err="1" smtClean="0"/>
              <a:t>Codd</a:t>
            </a:r>
            <a:endParaRPr lang="pt-PT" altLang="pt-PT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dirty="0" smtClean="0"/>
              <a:t>4ª e 5ª formas normais</a:t>
            </a:r>
          </a:p>
          <a:p>
            <a:endParaRPr lang="pt-PT" altLang="pt-PT" sz="8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9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b="1" dirty="0" smtClean="0"/>
              <a:t>Primeira forma normal (1ª FN)</a:t>
            </a:r>
            <a:endParaRPr lang="pt-PT" altLang="pt-PT" sz="800" b="1" dirty="0" smtClean="0"/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Um atributo só pode admitir valores elementares e não conjuntos de valores.</a:t>
            </a:r>
          </a:p>
          <a:p>
            <a:endParaRPr lang="pt-PT" altLang="pt-PT" sz="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34" y="3363191"/>
            <a:ext cx="4491691" cy="158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78200"/>
            <a:ext cx="5938467" cy="1572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49857"/>
          <a:stretch/>
        </p:blipFill>
        <p:spPr>
          <a:xfrm>
            <a:off x="8691466" y="5033456"/>
            <a:ext cx="747533" cy="7644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1072"/>
          <a:stretch/>
        </p:blipFill>
        <p:spPr>
          <a:xfrm>
            <a:off x="3235071" y="4971833"/>
            <a:ext cx="729415" cy="76445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2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b="1" dirty="0" smtClean="0"/>
              <a:t>Segunda forma normal (2ª FN)</a:t>
            </a:r>
            <a:endParaRPr lang="pt-PT" altLang="pt-PT" sz="800" b="1" dirty="0" smtClean="0"/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Dependência funcional elementar</a:t>
            </a:r>
          </a:p>
          <a:p>
            <a:pPr marL="457200" lvl="1" indent="0">
              <a:buNone/>
            </a:pPr>
            <a:endParaRPr lang="pt-PT" altLang="pt-PT" sz="8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pt-PT" altLang="pt-PT" sz="2400" dirty="0" smtClean="0"/>
              <a:t>O determinante pode ser um conjunto de atributos, por exemplo {</a:t>
            </a:r>
            <a:r>
              <a:rPr lang="pt-PT" altLang="pt-PT" sz="2400" dirty="0" err="1" smtClean="0"/>
              <a:t>x,y</a:t>
            </a:r>
            <a:r>
              <a:rPr lang="pt-PT" altLang="pt-PT" sz="2400" dirty="0" smtClean="0"/>
              <a:t>}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PT" altLang="pt-PT" sz="2400" dirty="0" smtClean="0"/>
              <a:t>Quando um atributo z depende funcionalmente do conjunto {</a:t>
            </a:r>
            <a:r>
              <a:rPr lang="pt-PT" altLang="pt-PT" sz="2400" dirty="0" err="1" smtClean="0"/>
              <a:t>x,y</a:t>
            </a:r>
            <a:r>
              <a:rPr lang="pt-PT" altLang="pt-PT" sz="2400" dirty="0" smtClean="0"/>
              <a:t>} mas não depende funcionalmente de x ou y isolados, diz-se que existe uma </a:t>
            </a:r>
            <a:r>
              <a:rPr lang="pt-PT" altLang="pt-PT" sz="2400" b="1" dirty="0" smtClean="0"/>
              <a:t>dependência funcional elementar </a:t>
            </a:r>
            <a:r>
              <a:rPr lang="pt-PT" altLang="pt-PT" sz="2400" dirty="0" smtClean="0"/>
              <a:t>entre {</a:t>
            </a:r>
            <a:r>
              <a:rPr lang="pt-PT" altLang="pt-PT" sz="2400" dirty="0" err="1" smtClean="0"/>
              <a:t>x,y</a:t>
            </a:r>
            <a:r>
              <a:rPr lang="pt-PT" altLang="pt-PT" sz="2400" dirty="0" smtClean="0"/>
              <a:t>} e z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180" y="4730182"/>
            <a:ext cx="2713875" cy="19064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95456" y="5988734"/>
            <a:ext cx="4248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pt-PT" i="1" dirty="0" smtClean="0"/>
              <a:t>{</a:t>
            </a:r>
            <a:r>
              <a:rPr lang="pt-PT" altLang="pt-PT" i="1" dirty="0" err="1" smtClean="0"/>
              <a:t>x,y</a:t>
            </a:r>
            <a:r>
              <a:rPr lang="pt-PT" altLang="pt-PT" i="1" dirty="0" smtClean="0"/>
              <a:t>} = {</a:t>
            </a:r>
            <a:r>
              <a:rPr lang="pt-PT" altLang="pt-PT" i="1" dirty="0" err="1" smtClean="0"/>
              <a:t>pacela</a:t>
            </a:r>
            <a:r>
              <a:rPr lang="pt-PT" altLang="pt-PT" i="1" dirty="0" smtClean="0"/>
              <a:t>, Nº </a:t>
            </a:r>
            <a:r>
              <a:rPr lang="pt-PT" altLang="pt-PT" i="1" dirty="0" err="1" smtClean="0"/>
              <a:t>arv</a:t>
            </a:r>
            <a:r>
              <a:rPr lang="pt-PT" altLang="pt-PT" i="1" dirty="0" smtClean="0"/>
              <a:t>}  </a:t>
            </a:r>
          </a:p>
          <a:p>
            <a:r>
              <a:rPr lang="pt-PT" altLang="pt-PT" i="1" dirty="0" smtClean="0"/>
              <a:t>Z = </a:t>
            </a:r>
            <a:r>
              <a:rPr lang="pt-PT" altLang="pt-PT" i="1" dirty="0" err="1" smtClean="0"/>
              <a:t>dap</a:t>
            </a:r>
            <a:endParaRPr lang="pt-PT" altLang="pt-PT" i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8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b="1" dirty="0" smtClean="0"/>
              <a:t>Segunda forma normal (2ª FN)</a:t>
            </a:r>
            <a:endParaRPr lang="pt-PT" altLang="pt-PT" sz="800" b="1" dirty="0" smtClean="0"/>
          </a:p>
          <a:p>
            <a:pPr marL="0" indent="0">
              <a:buNone/>
            </a:pPr>
            <a:r>
              <a:rPr lang="pt-PT" altLang="pt-PT" sz="2400" dirty="0" smtClean="0"/>
              <a:t>Uma tabela constituída por uma única chave candidata que funciona como chave primária encontra-se na 2ª forma normal se: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sz="2000" dirty="0" smtClean="0"/>
              <a:t>Estiver na 1ª forma normal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sz="2000" dirty="0" smtClean="0"/>
              <a:t>Todos os atributos que não pertencem à chave, dependem da chave através de uma dependência funcional elementar, isto é, dependem do conjunto e não de nenhum dos elementos da chave (isto caso a chave seja composta por mais do que um atributo, caso contrário apenas se exige que os restantes atributos dependam funcionalmente da chave)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707" y="4665517"/>
            <a:ext cx="4518414" cy="1910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6915" y="4975851"/>
            <a:ext cx="52295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pt-PT" i="1" dirty="0" smtClean="0"/>
              <a:t>{</a:t>
            </a:r>
            <a:r>
              <a:rPr lang="pt-PT" altLang="pt-PT" i="1" dirty="0" err="1" smtClean="0"/>
              <a:t>x,y</a:t>
            </a:r>
            <a:r>
              <a:rPr lang="pt-PT" altLang="pt-PT" i="1" dirty="0" smtClean="0"/>
              <a:t>} = {</a:t>
            </a:r>
            <a:r>
              <a:rPr lang="pt-PT" altLang="pt-PT" i="1" dirty="0" err="1" smtClean="0"/>
              <a:t>Pacela</a:t>
            </a:r>
            <a:r>
              <a:rPr lang="pt-PT" altLang="pt-PT" i="1" dirty="0" smtClean="0"/>
              <a:t>, Nº </a:t>
            </a:r>
            <a:r>
              <a:rPr lang="pt-PT" altLang="pt-PT" i="1" dirty="0" err="1" smtClean="0"/>
              <a:t>arv</a:t>
            </a:r>
            <a:r>
              <a:rPr lang="pt-PT" altLang="pt-PT" i="1" dirty="0" smtClean="0"/>
              <a:t>}  </a:t>
            </a:r>
          </a:p>
          <a:p>
            <a:r>
              <a:rPr lang="pt-PT" altLang="pt-PT" i="1" dirty="0" smtClean="0"/>
              <a:t>z = </a:t>
            </a:r>
            <a:r>
              <a:rPr lang="pt-PT" altLang="pt-PT" i="1" dirty="0" err="1" smtClean="0"/>
              <a:t>A_parc</a:t>
            </a:r>
            <a:endParaRPr lang="pt-PT" altLang="pt-PT" i="1" dirty="0" smtClean="0"/>
          </a:p>
          <a:p>
            <a:endParaRPr lang="pt-PT" altLang="pt-PT" sz="800" i="1" dirty="0"/>
          </a:p>
          <a:p>
            <a:r>
              <a:rPr lang="pt-PT" altLang="pt-PT" i="1" dirty="0" smtClean="0"/>
              <a:t>o atributo </a:t>
            </a:r>
            <a:r>
              <a:rPr lang="pt-PT" altLang="pt-PT" i="1" dirty="0" err="1" smtClean="0"/>
              <a:t>A_parc</a:t>
            </a:r>
            <a:r>
              <a:rPr lang="pt-PT" altLang="pt-PT" i="1" dirty="0" smtClean="0"/>
              <a:t> não é irredutivelmente dependente da chave porque depende funcionalmente do atributo Parcela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1072"/>
          <a:stretch/>
        </p:blipFill>
        <p:spPr>
          <a:xfrm>
            <a:off x="955746" y="4576971"/>
            <a:ext cx="729415" cy="76445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5360" y="2514600"/>
            <a:ext cx="9646840" cy="1143000"/>
          </a:xfrm>
          <a:prstGeom prst="rect">
            <a:avLst/>
          </a:prstGeom>
          <a:ln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Organização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 de dados de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inventário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florestal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5360" y="3657600"/>
            <a:ext cx="9001000" cy="563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sz="2400" b="0" kern="0" dirty="0">
                <a:solidFill>
                  <a:schemeClr val="tx1"/>
                </a:solidFill>
              </a:rPr>
              <a:t>com base </a:t>
            </a:r>
            <a:r>
              <a:rPr lang="en-US" sz="2400" b="0" kern="0" dirty="0" err="1">
                <a:solidFill>
                  <a:schemeClr val="tx1"/>
                </a:solidFill>
              </a:rPr>
              <a:t>em</a:t>
            </a:r>
            <a:r>
              <a:rPr lang="en-US" sz="2400" b="0" kern="0" dirty="0">
                <a:solidFill>
                  <a:schemeClr val="tx1"/>
                </a:solidFill>
              </a:rPr>
              <a:t> Microsoft-</a:t>
            </a:r>
            <a:r>
              <a:rPr lang="en-US" sz="2400" b="0" kern="0" dirty="0">
                <a:solidFill>
                  <a:srgbClr val="C00000"/>
                </a:solidFill>
              </a:rPr>
              <a:t>ACCESS</a:t>
            </a:r>
          </a:p>
        </p:txBody>
      </p:sp>
    </p:spTree>
    <p:extLst>
      <p:ext uri="{BB962C8B-B14F-4D97-AF65-F5344CB8AC3E}">
        <p14:creationId xmlns:p14="http://schemas.microsoft.com/office/powerpoint/2010/main" val="5365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b="1" dirty="0" smtClean="0"/>
              <a:t>Segunda forma normal (2ª FN)</a:t>
            </a:r>
            <a:endParaRPr lang="pt-PT" altLang="pt-PT" sz="800" b="1" dirty="0" smtClean="0"/>
          </a:p>
          <a:p>
            <a:pPr marL="0" indent="0">
              <a:buNone/>
            </a:pPr>
            <a:r>
              <a:rPr lang="pt-PT" altLang="pt-PT" sz="2400" dirty="0" smtClean="0"/>
              <a:t>Uma tabela constituída por uma única chave candidata que funciona como chave primária encontra-se na 2ª forma normal se: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sz="2000" dirty="0" smtClean="0"/>
              <a:t>Estiver na 1ª forma normal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sz="2000" dirty="0" smtClean="0"/>
              <a:t>Todos os atributos que não pertencem à chave, dependem da chave através de uma dependência funcional elementar, isto é, dependem do conjunto e não de nenhum dos elementos da chave (isto caso a chave seja composta por mais do que um atributo, caso contrário apenas se exige que os restantes atributos dependam funcionalmente da chave)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66546" y="5853797"/>
            <a:ext cx="351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pt-PT" dirty="0" smtClean="0"/>
              <a:t>A redução à segunda forma normal implica a criação de duas tabelas</a:t>
            </a:r>
            <a:endParaRPr lang="pt-PT" altLang="pt-PT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707" y="4666596"/>
            <a:ext cx="3617183" cy="1909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9857"/>
          <a:stretch/>
        </p:blipFill>
        <p:spPr>
          <a:xfrm>
            <a:off x="946687" y="4593624"/>
            <a:ext cx="747533" cy="764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688" y="4666596"/>
            <a:ext cx="1836406" cy="111091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01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b="1" dirty="0" smtClean="0"/>
              <a:t>Terceira forma normal (3ª FN)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Uma tabela encontra-se na 3ª forma normal se:</a:t>
            </a:r>
          </a:p>
          <a:p>
            <a:pPr lvl="2"/>
            <a:r>
              <a:rPr lang="pt-PT" altLang="pt-PT" sz="2400" dirty="0" smtClean="0"/>
              <a:t>Estiver na 2ª forma normal</a:t>
            </a:r>
          </a:p>
          <a:p>
            <a:pPr lvl="2"/>
            <a:r>
              <a:rPr lang="pt-PT" altLang="pt-PT" sz="2400" dirty="0" smtClean="0"/>
              <a:t>Quando nenhum atributo depende de um outro atributo que não seja chave esta condição visa eliminar as dependências transitivas</a:t>
            </a:r>
          </a:p>
          <a:p>
            <a:endParaRPr lang="pt-PT" altLang="pt-PT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33" y="4181402"/>
            <a:ext cx="4658891" cy="26765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66546" y="5853797"/>
            <a:ext cx="3519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pt-PT" dirty="0" smtClean="0"/>
              <a:t>Não posso introduzir uma estação meteorológica se não tenho nenhum ensaio abrangido por ela</a:t>
            </a:r>
            <a:endParaRPr lang="pt-PT" altLang="pt-PT" i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1072"/>
          <a:stretch/>
        </p:blipFill>
        <p:spPr>
          <a:xfrm>
            <a:off x="1189425" y="4078208"/>
            <a:ext cx="729415" cy="76445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0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dirty="0" smtClean="0"/>
              <a:t>Terceira forma normal (3ª FN)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Uma tabela encontra-se na 3ª forma normal se:</a:t>
            </a:r>
          </a:p>
          <a:p>
            <a:pPr lvl="2"/>
            <a:r>
              <a:rPr lang="pt-PT" altLang="pt-PT" sz="2400" dirty="0" smtClean="0"/>
              <a:t>Estiver na 2ª forma normal</a:t>
            </a:r>
          </a:p>
          <a:p>
            <a:pPr lvl="2"/>
            <a:r>
              <a:rPr lang="pt-PT" altLang="pt-PT" sz="2400" dirty="0" smtClean="0"/>
              <a:t>Quando nenhum atributo depende de um outro atributo que não seja chave esta condição visa eliminar as dependências transitivas</a:t>
            </a:r>
          </a:p>
          <a:p>
            <a:endParaRPr lang="pt-PT" altLang="pt-PT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141" y="4202142"/>
            <a:ext cx="2416232" cy="2655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707" y="4202142"/>
            <a:ext cx="1604586" cy="919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40319"/>
          <a:stretch/>
        </p:blipFill>
        <p:spPr>
          <a:xfrm>
            <a:off x="5293707" y="5503579"/>
            <a:ext cx="2233930" cy="7600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r="49857"/>
          <a:stretch/>
        </p:blipFill>
        <p:spPr>
          <a:xfrm>
            <a:off x="1214541" y="4131806"/>
            <a:ext cx="747533" cy="76445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78881"/>
          <a:stretch/>
        </p:blipFill>
        <p:spPr>
          <a:xfrm>
            <a:off x="5293707" y="6248516"/>
            <a:ext cx="2233930" cy="26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7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b="1" dirty="0" smtClean="0"/>
              <a:t>Forma normal de </a:t>
            </a:r>
            <a:r>
              <a:rPr lang="pt-PT" altLang="pt-PT" sz="2400" b="1" dirty="0" err="1" smtClean="0"/>
              <a:t>Boyce</a:t>
            </a:r>
            <a:r>
              <a:rPr lang="pt-PT" altLang="pt-PT" sz="2400" b="1" dirty="0" smtClean="0"/>
              <a:t>/</a:t>
            </a:r>
            <a:r>
              <a:rPr lang="pt-PT" altLang="pt-PT" sz="2400" b="1" dirty="0" err="1" smtClean="0"/>
              <a:t>Codd</a:t>
            </a:r>
            <a:r>
              <a:rPr lang="pt-PT" altLang="pt-PT" sz="2400" b="1" dirty="0" smtClean="0"/>
              <a:t> (FNBC)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Constitui um aperfeiçoamento da 3ª FN para lidar com situações em que se verifique:</a:t>
            </a:r>
          </a:p>
          <a:p>
            <a:pPr marL="914400" lvl="2" indent="0">
              <a:buNone/>
            </a:pPr>
            <a:r>
              <a:rPr lang="pt-PT" altLang="pt-PT" dirty="0" smtClean="0"/>
              <a:t>A existência de mais do que uma chave candidata</a:t>
            </a:r>
          </a:p>
          <a:p>
            <a:pPr marL="914400" lvl="2" indent="0">
              <a:buNone/>
            </a:pPr>
            <a:r>
              <a:rPr lang="pt-PT" altLang="pt-PT" dirty="0" smtClean="0"/>
              <a:t>Que existam duas chaves candidatas com elementos comuns</a:t>
            </a:r>
          </a:p>
          <a:p>
            <a:pPr marL="914400" lvl="2" indent="0">
              <a:buNone/>
            </a:pPr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Uma tabela está na FNBC quando os únicos determinantes são chaves candidatas</a:t>
            </a:r>
          </a:p>
          <a:p>
            <a:endParaRPr lang="pt-PT" altLang="pt-PT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4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b="1" dirty="0" smtClean="0"/>
              <a:t>Quarta forma normal (4ª FN)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Considere-se uma tabela com atributos x, y, z e w.</a:t>
            </a:r>
          </a:p>
          <a:p>
            <a:pPr marL="457200" lvl="1" indent="0">
              <a:buNone/>
            </a:pPr>
            <a:endParaRPr lang="pt-PT" altLang="pt-PT" sz="800" dirty="0" smtClean="0"/>
          </a:p>
          <a:p>
            <a:pPr marL="914400" lvl="2" indent="0">
              <a:buNone/>
            </a:pPr>
            <a:r>
              <a:rPr lang="pt-PT" altLang="pt-PT" sz="2200" dirty="0" smtClean="0"/>
              <a:t>Diz-se que </a:t>
            </a:r>
            <a:r>
              <a:rPr lang="pt-PT" altLang="pt-PT" sz="2200" b="1" dirty="0" smtClean="0">
                <a:solidFill>
                  <a:schemeClr val="accent6"/>
                </a:solidFill>
              </a:rPr>
              <a:t>x </a:t>
            </a:r>
            <a:r>
              <a:rPr lang="pt-PT" altLang="pt-PT" sz="2200" b="1" dirty="0" err="1" smtClean="0">
                <a:solidFill>
                  <a:schemeClr val="accent6"/>
                </a:solidFill>
              </a:rPr>
              <a:t>multidetermina</a:t>
            </a:r>
            <a:r>
              <a:rPr lang="pt-PT" altLang="pt-PT" sz="2200" b="1" dirty="0" smtClean="0">
                <a:solidFill>
                  <a:schemeClr val="accent6"/>
                </a:solidFill>
              </a:rPr>
              <a:t> y</a:t>
            </a:r>
            <a:r>
              <a:rPr lang="pt-PT" altLang="pt-PT" sz="2200" dirty="0" smtClean="0"/>
              <a:t> (ou que y é </a:t>
            </a:r>
            <a:r>
              <a:rPr lang="pt-PT" altLang="pt-PT" sz="2200" dirty="0" err="1" smtClean="0"/>
              <a:t>multidependente</a:t>
            </a:r>
            <a:r>
              <a:rPr lang="pt-PT" altLang="pt-PT" sz="2200" dirty="0" smtClean="0"/>
              <a:t> de x) se a um valor de x está associado um conjunto de valores de y e esse conjunto é independente dos restantes atributos da tabela (z e w)</a:t>
            </a:r>
          </a:p>
          <a:p>
            <a:pPr marL="914400" lvl="2" indent="0">
              <a:buNone/>
            </a:pPr>
            <a:endParaRPr lang="pt-PT" altLang="pt-PT" sz="800" dirty="0" smtClean="0"/>
          </a:p>
          <a:p>
            <a:pPr marL="457200" lvl="1" indent="0">
              <a:buNone/>
            </a:pPr>
            <a:endParaRPr lang="pt-PT" altLang="pt-PT" dirty="0" smtClean="0"/>
          </a:p>
          <a:p>
            <a:endParaRPr lang="pt-PT" altLang="pt-PT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447" y="4414290"/>
            <a:ext cx="2589229" cy="1229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059" y="4435059"/>
            <a:ext cx="1776260" cy="742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059" y="5532337"/>
            <a:ext cx="1776260" cy="74261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5888614" y="4534226"/>
            <a:ext cx="41563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8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b="1" dirty="0" smtClean="0"/>
              <a:t>Quarta forma normal (4ª FN)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A </a:t>
            </a:r>
            <a:r>
              <a:rPr lang="pt-PT" altLang="pt-PT" dirty="0" err="1" smtClean="0"/>
              <a:t>multidependência</a:t>
            </a:r>
            <a:r>
              <a:rPr lang="pt-PT" altLang="pt-PT" dirty="0" smtClean="0"/>
              <a:t> diz-se elementar se não existem subconjuntos de X e Y entre os quais se verifique igualmente </a:t>
            </a:r>
            <a:r>
              <a:rPr lang="pt-PT" altLang="pt-PT" dirty="0" err="1" smtClean="0"/>
              <a:t>multidependência</a:t>
            </a:r>
            <a:endParaRPr lang="pt-PT" altLang="pt-PT" dirty="0" smtClean="0"/>
          </a:p>
          <a:p>
            <a:pPr marL="457200" lvl="1" indent="0">
              <a:buNone/>
            </a:pPr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Uma tabela encontra-se na 4ª FN quando as únicas </a:t>
            </a:r>
            <a:r>
              <a:rPr lang="pt-PT" altLang="pt-PT" dirty="0" err="1" smtClean="0"/>
              <a:t>multidependências</a:t>
            </a:r>
            <a:r>
              <a:rPr lang="pt-PT" altLang="pt-PT" dirty="0" smtClean="0"/>
              <a:t> elementares são aquelas em que uma chave determina um atributo</a:t>
            </a:r>
          </a:p>
          <a:p>
            <a:pPr marL="457200" lvl="1" indent="0">
              <a:buNone/>
            </a:pPr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A 4ª FN visa eliminar a possível existência de grupos repetidos independentes</a:t>
            </a:r>
          </a:p>
          <a:p>
            <a:pPr marL="457200" lvl="1" indent="0">
              <a:buNone/>
            </a:pPr>
            <a:endParaRPr lang="pt-PT" altLang="pt-PT" dirty="0" smtClean="0"/>
          </a:p>
          <a:p>
            <a:endParaRPr lang="pt-PT" altLang="pt-PT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6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b="1" dirty="0" smtClean="0"/>
              <a:t>Quinta forma normal (5ª FN)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Quando um campo (atributo) provem de outra tabela sem necessidade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520" y="3169228"/>
            <a:ext cx="3168000" cy="1598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42" y="3445969"/>
            <a:ext cx="1524116" cy="1044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069" y="5167191"/>
            <a:ext cx="3181323" cy="1532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1072"/>
          <a:stretch/>
        </p:blipFill>
        <p:spPr>
          <a:xfrm>
            <a:off x="635243" y="3046773"/>
            <a:ext cx="729415" cy="764453"/>
          </a:xfrm>
          <a:prstGeom prst="rect">
            <a:avLst/>
          </a:prstGeom>
        </p:spPr>
      </p:pic>
      <p:cxnSp>
        <p:nvCxnSpPr>
          <p:cNvPr id="9" name="Straight Connector 8"/>
          <p:cNvCxnSpPr>
            <a:stCxn id="4" idx="3"/>
            <a:endCxn id="5" idx="1"/>
          </p:cNvCxnSpPr>
          <p:nvPr/>
        </p:nvCxnSpPr>
        <p:spPr>
          <a:xfrm flipV="1">
            <a:off x="4599520" y="3968279"/>
            <a:ext cx="73442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0"/>
          </p:cNvCxnSpPr>
          <p:nvPr/>
        </p:nvCxnSpPr>
        <p:spPr>
          <a:xfrm>
            <a:off x="4966731" y="3968278"/>
            <a:ext cx="0" cy="1198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800" y="3202242"/>
            <a:ext cx="3168000" cy="15981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r="49857"/>
          <a:stretch/>
        </p:blipFill>
        <p:spPr>
          <a:xfrm>
            <a:off x="7393753" y="3203825"/>
            <a:ext cx="747533" cy="7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8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tabela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tabela, definir campos e domínios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14400" y="4001294"/>
            <a:ext cx="692944" cy="392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399" y="4393406"/>
            <a:ext cx="1071563" cy="392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2244148"/>
            <a:ext cx="18288000" cy="10287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944" y="2366727"/>
            <a:ext cx="18288000" cy="10287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961" y="2630199"/>
            <a:ext cx="18288000" cy="10287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4979" y="2922557"/>
            <a:ext cx="18288000" cy="10287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3996" y="3222664"/>
            <a:ext cx="18288000" cy="10287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193" y="3522771"/>
            <a:ext cx="18288000" cy="10287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6231" y="3809816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8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 err="1" smtClean="0"/>
              <a:t>Definir</a:t>
            </a:r>
            <a:r>
              <a:rPr lang="en-US" sz="3200" dirty="0" smtClean="0"/>
              <a:t> </a:t>
            </a:r>
            <a:r>
              <a:rPr lang="en-US" sz="3200" dirty="0" err="1" smtClean="0"/>
              <a:t>campos</a:t>
            </a:r>
            <a:r>
              <a:rPr lang="en-US" sz="3200" dirty="0" smtClean="0"/>
              <a:t> - </a:t>
            </a:r>
            <a:r>
              <a:rPr lang="en-US" sz="3200" dirty="0" err="1" smtClean="0"/>
              <a:t>t</a:t>
            </a:r>
            <a:r>
              <a:rPr lang="en-US" sz="3000" dirty="0" err="1" smtClean="0"/>
              <a:t>ipos</a:t>
            </a:r>
            <a:r>
              <a:rPr lang="en-US" sz="3000" dirty="0" smtClean="0"/>
              <a:t> de dados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563102"/>
              </p:ext>
            </p:extLst>
          </p:nvPr>
        </p:nvGraphicFramePr>
        <p:xfrm>
          <a:off x="843887" y="2351064"/>
          <a:ext cx="10515600" cy="2850225"/>
        </p:xfrm>
        <a:graphic>
          <a:graphicData uri="http://schemas.openxmlformats.org/drawingml/2006/table">
            <a:tbl>
              <a:tblPr/>
              <a:tblGrid>
                <a:gridCol w="901891">
                  <a:extLst>
                    <a:ext uri="{9D8B030D-6E8A-4147-A177-3AD203B41FA5}">
                      <a16:colId xmlns:a16="http://schemas.microsoft.com/office/drawing/2014/main" val="1111097721"/>
                    </a:ext>
                  </a:extLst>
                </a:gridCol>
                <a:gridCol w="6108509">
                  <a:extLst>
                    <a:ext uri="{9D8B030D-6E8A-4147-A177-3AD203B41FA5}">
                      <a16:colId xmlns:a16="http://schemas.microsoft.com/office/drawing/2014/main" val="323929971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733980387"/>
                    </a:ext>
                  </a:extLst>
                </a:gridCol>
              </a:tblGrid>
              <a:tr h="90653">
                <a:tc>
                  <a:txBody>
                    <a:bodyPr/>
                    <a:lstStyle/>
                    <a:p>
                      <a:r>
                        <a:rPr lang="en-US" sz="1100" dirty="0"/>
                        <a:t>Data Type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Usage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Size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853288"/>
                  </a:ext>
                </a:extLst>
              </a:tr>
              <a:tr h="158643">
                <a:tc>
                  <a:txBody>
                    <a:bodyPr/>
                    <a:lstStyle/>
                    <a:p>
                      <a:r>
                        <a:rPr lang="en-US" sz="1100" dirty="0"/>
                        <a:t>Short </a:t>
                      </a:r>
                      <a:r>
                        <a:rPr lang="en-US" sz="1100" dirty="0" smtClean="0"/>
                        <a:t>Text</a:t>
                      </a:r>
                      <a:endParaRPr lang="en-US" sz="1100" dirty="0"/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Alphanumeric data (names, titles, etc.)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Up to 255 characters.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4571082"/>
                  </a:ext>
                </a:extLst>
              </a:tr>
              <a:tr h="430601">
                <a:tc>
                  <a:txBody>
                    <a:bodyPr/>
                    <a:lstStyle/>
                    <a:p>
                      <a:r>
                        <a:rPr lang="en-US" sz="1100" dirty="0"/>
                        <a:t>Long </a:t>
                      </a:r>
                      <a:r>
                        <a:rPr lang="en-US" sz="1100" dirty="0" smtClean="0"/>
                        <a:t>Text</a:t>
                      </a:r>
                      <a:endParaRPr lang="en-US" sz="1100" dirty="0"/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Large amounts of alphanumeric data: sentences and paragraphs. See </a:t>
                      </a:r>
                      <a:r>
                        <a:rPr lang="en-US" sz="1100" dirty="0">
                          <a:hlinkClick r:id="rId2"/>
                        </a:rPr>
                        <a:t>The Memo data type is now called “Long Text”</a:t>
                      </a:r>
                      <a:r>
                        <a:rPr lang="en-US" sz="1100" dirty="0"/>
                        <a:t> for more information on the Long Text details.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Up to about 1 gigabyte (GB), but controls to display a long text are limited to the first 64,000 characters.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7063917"/>
                  </a:ext>
                </a:extLst>
              </a:tr>
              <a:tr h="90653">
                <a:tc>
                  <a:txBody>
                    <a:bodyPr/>
                    <a:lstStyle/>
                    <a:p>
                      <a:r>
                        <a:rPr lang="en-US" sz="1100" dirty="0"/>
                        <a:t>Number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Numeric data.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1, 2, 4, 8, or 16 bytes.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95770"/>
                  </a:ext>
                </a:extLst>
              </a:tr>
              <a:tr h="226632">
                <a:tc>
                  <a:txBody>
                    <a:bodyPr/>
                    <a:lstStyle/>
                    <a:p>
                      <a:r>
                        <a:rPr lang="en-US" sz="1100"/>
                        <a:t>Large Number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Numeric data.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8 bytes.</a:t>
                      </a:r>
                    </a:p>
                    <a:p>
                      <a:r>
                        <a:rPr lang="en-US" sz="1100"/>
                        <a:t>For more information, see </a:t>
                      </a:r>
                      <a:r>
                        <a:rPr lang="en-US" sz="1100">
                          <a:hlinkClick r:id="rId3"/>
                        </a:rPr>
                        <a:t>Using the Large Number data type</a:t>
                      </a:r>
                      <a:r>
                        <a:rPr lang="en-US" sz="1100"/>
                        <a:t>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8358775"/>
                  </a:ext>
                </a:extLst>
              </a:tr>
              <a:tr h="90653">
                <a:tc>
                  <a:txBody>
                    <a:bodyPr/>
                    <a:lstStyle/>
                    <a:p>
                      <a:r>
                        <a:rPr lang="en-US" sz="1100" dirty="0"/>
                        <a:t>Date/Time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Dates and times.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 bytes.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1497259"/>
                  </a:ext>
                </a:extLst>
              </a:tr>
              <a:tr h="226632">
                <a:tc>
                  <a:txBody>
                    <a:bodyPr/>
                    <a:lstStyle/>
                    <a:p>
                      <a:r>
                        <a:rPr lang="en-US" sz="1100"/>
                        <a:t>Date/Time Extended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Dates and times.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Encoded string of 42 bytes</a:t>
                      </a:r>
                    </a:p>
                    <a:p>
                      <a:r>
                        <a:rPr lang="en-US" sz="1100" dirty="0"/>
                        <a:t>For more information, see </a:t>
                      </a:r>
                      <a:r>
                        <a:rPr lang="en-US" sz="1100" dirty="0">
                          <a:hlinkClick r:id="rId4"/>
                        </a:rPr>
                        <a:t>Using the Date/Time Extended data type</a:t>
                      </a:r>
                      <a:r>
                        <a:rPr lang="en-US" sz="1100" dirty="0"/>
                        <a:t>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0567262"/>
                  </a:ext>
                </a:extLst>
              </a:tr>
              <a:tr h="158643">
                <a:tc>
                  <a:txBody>
                    <a:bodyPr/>
                    <a:lstStyle/>
                    <a:p>
                      <a:r>
                        <a:rPr lang="en-US" sz="1100"/>
                        <a:t>Currency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Monetary data, stored with 4 decimal places of precision.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8 bytes.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229194"/>
                  </a:ext>
                </a:extLst>
              </a:tr>
              <a:tr h="158643">
                <a:tc>
                  <a:txBody>
                    <a:bodyPr/>
                    <a:lstStyle/>
                    <a:p>
                      <a:r>
                        <a:rPr lang="en-US" sz="1100"/>
                        <a:t>AutoNumber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Unique value generated by Access for each new record.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4 bytes (16 bytes for ReplicationID).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1872318"/>
                  </a:ext>
                </a:extLst>
              </a:tr>
              <a:tr h="226632">
                <a:tc>
                  <a:txBody>
                    <a:bodyPr/>
                    <a:lstStyle/>
                    <a:p>
                      <a:r>
                        <a:rPr lang="en-US" sz="1100"/>
                        <a:t>Yes/No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Boolean (true/false) data; Access stores the numeric value zero (0) for false, and -1 for true.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 byte.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9170704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tabela, definir campos e domínios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92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err="1" smtClean="0"/>
              <a:t>Definir</a:t>
            </a:r>
            <a:r>
              <a:rPr lang="en-US" sz="3200" dirty="0" smtClean="0"/>
              <a:t> </a:t>
            </a:r>
            <a:r>
              <a:rPr lang="en-US" sz="3200" dirty="0" err="1" smtClean="0"/>
              <a:t>campos</a:t>
            </a:r>
            <a:r>
              <a:rPr lang="en-US" sz="3200" dirty="0" smtClean="0"/>
              <a:t> - </a:t>
            </a:r>
            <a:r>
              <a:rPr lang="en-US" sz="3200" dirty="0" err="1" smtClean="0"/>
              <a:t>t</a:t>
            </a:r>
            <a:r>
              <a:rPr lang="en-US" sz="3000" dirty="0" err="1" smtClean="0"/>
              <a:t>ipos</a:t>
            </a:r>
            <a:r>
              <a:rPr lang="en-US" sz="3000" dirty="0" smtClean="0"/>
              <a:t> de dados</a:t>
            </a:r>
          </a:p>
          <a:p>
            <a:pPr lvl="1"/>
            <a:endParaRPr lang="en-US" sz="900" b="1" dirty="0" smtClean="0"/>
          </a:p>
          <a:p>
            <a:pPr marL="914400" lvl="2" indent="0">
              <a:buNone/>
            </a:pPr>
            <a:r>
              <a:rPr lang="en-US" b="1" dirty="0" smtClean="0"/>
              <a:t>Byte</a:t>
            </a:r>
            <a:r>
              <a:rPr lang="en-US" dirty="0" smtClean="0"/>
              <a:t> — Nºs </a:t>
            </a:r>
            <a:r>
              <a:rPr lang="en-US" dirty="0" err="1" smtClean="0"/>
              <a:t>inteiros</a:t>
            </a:r>
            <a:r>
              <a:rPr lang="en-US" dirty="0" smtClean="0"/>
              <a:t> que </a:t>
            </a:r>
            <a:r>
              <a:rPr lang="en-US" dirty="0" err="1" smtClean="0"/>
              <a:t>vão</a:t>
            </a:r>
            <a:r>
              <a:rPr lang="en-US" dirty="0" smtClean="0"/>
              <a:t> de 0 a 255 (</a:t>
            </a:r>
            <a:r>
              <a:rPr lang="en-US" dirty="0" err="1" smtClean="0"/>
              <a:t>ocupa</a:t>
            </a:r>
            <a:r>
              <a:rPr lang="en-US" dirty="0" smtClean="0"/>
              <a:t> 1 byte)</a:t>
            </a:r>
          </a:p>
          <a:p>
            <a:pPr marL="914400" lvl="2" indent="0">
              <a:buNone/>
            </a:pPr>
            <a:r>
              <a:rPr lang="en-US" b="1" dirty="0" smtClean="0"/>
              <a:t>Integer</a:t>
            </a:r>
            <a:r>
              <a:rPr lang="en-US" dirty="0" smtClean="0"/>
              <a:t> — Nºs </a:t>
            </a:r>
            <a:r>
              <a:rPr lang="en-US" dirty="0" err="1" smtClean="0"/>
              <a:t>inteiros</a:t>
            </a:r>
            <a:r>
              <a:rPr lang="en-US" dirty="0" smtClean="0"/>
              <a:t> que </a:t>
            </a:r>
            <a:r>
              <a:rPr lang="en-US" dirty="0" err="1" smtClean="0"/>
              <a:t>vão</a:t>
            </a:r>
            <a:r>
              <a:rPr lang="en-US" dirty="0" smtClean="0"/>
              <a:t> de -32 768 a +32 767 (</a:t>
            </a:r>
            <a:r>
              <a:rPr lang="en-US" dirty="0" err="1" smtClean="0"/>
              <a:t>ocupa</a:t>
            </a:r>
            <a:r>
              <a:rPr lang="en-US" dirty="0" smtClean="0"/>
              <a:t> 2 bytes</a:t>
            </a:r>
            <a:r>
              <a:rPr lang="en-US" dirty="0"/>
              <a:t>)</a:t>
            </a:r>
            <a:endParaRPr lang="en-US" dirty="0" smtClean="0"/>
          </a:p>
          <a:p>
            <a:pPr marL="914400" lvl="2" indent="0">
              <a:buNone/>
            </a:pPr>
            <a:r>
              <a:rPr lang="en-US" b="1" dirty="0" smtClean="0"/>
              <a:t>Long Integer</a:t>
            </a:r>
            <a:r>
              <a:rPr lang="en-US" dirty="0" smtClean="0"/>
              <a:t> — Nºs </a:t>
            </a:r>
            <a:r>
              <a:rPr lang="en-US" dirty="0" err="1" smtClean="0"/>
              <a:t>inteiros</a:t>
            </a:r>
            <a:r>
              <a:rPr lang="en-US" dirty="0" smtClean="0"/>
              <a:t> que </a:t>
            </a:r>
            <a:r>
              <a:rPr lang="en-US" dirty="0" err="1" smtClean="0"/>
              <a:t>vão</a:t>
            </a:r>
            <a:r>
              <a:rPr lang="en-US" dirty="0" smtClean="0"/>
              <a:t> de -2 147 483 648 a +2 147 483 647 (</a:t>
            </a:r>
            <a:r>
              <a:rPr lang="en-US" dirty="0" err="1" smtClean="0"/>
              <a:t>ocupa</a:t>
            </a:r>
            <a:r>
              <a:rPr lang="en-US" dirty="0" smtClean="0"/>
              <a:t> 4 bytes)</a:t>
            </a:r>
          </a:p>
          <a:p>
            <a:pPr marL="914400" lvl="2" indent="0">
              <a:buNone/>
            </a:pPr>
            <a:r>
              <a:rPr lang="en-US" b="1" dirty="0" smtClean="0"/>
              <a:t>Single</a:t>
            </a:r>
            <a:r>
              <a:rPr lang="en-US" dirty="0" smtClean="0"/>
              <a:t> — Nº </a:t>
            </a:r>
            <a:r>
              <a:rPr lang="en-US" dirty="0" err="1" smtClean="0"/>
              <a:t>racional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7 </a:t>
            </a:r>
            <a:r>
              <a:rPr lang="en-US" dirty="0" err="1" smtClean="0"/>
              <a:t>digitos</a:t>
            </a:r>
            <a:r>
              <a:rPr lang="en-US" dirty="0" smtClean="0"/>
              <a:t> que </a:t>
            </a:r>
            <a:r>
              <a:rPr lang="en-US" dirty="0" err="1" smtClean="0"/>
              <a:t>vai</a:t>
            </a:r>
            <a:r>
              <a:rPr lang="en-US" dirty="0" smtClean="0"/>
              <a:t> de -3.4 x 1038 a +3.4 x 1038 (</a:t>
            </a:r>
            <a:r>
              <a:rPr lang="en-US" dirty="0" err="1" smtClean="0"/>
              <a:t>ocupa</a:t>
            </a:r>
            <a:r>
              <a:rPr lang="en-US" dirty="0" smtClean="0"/>
              <a:t> 4 bytes)</a:t>
            </a:r>
          </a:p>
          <a:p>
            <a:pPr marL="914400" lvl="2" indent="0">
              <a:buNone/>
            </a:pPr>
            <a:r>
              <a:rPr lang="en-US" b="1" dirty="0" smtClean="0"/>
              <a:t>Double</a:t>
            </a:r>
            <a:r>
              <a:rPr lang="en-US" dirty="0" smtClean="0"/>
              <a:t> — Nº </a:t>
            </a:r>
            <a:r>
              <a:rPr lang="en-US" dirty="0" err="1" smtClean="0"/>
              <a:t>racional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15 </a:t>
            </a:r>
            <a:r>
              <a:rPr lang="en-US" dirty="0" err="1" smtClean="0"/>
              <a:t>digitos</a:t>
            </a:r>
            <a:r>
              <a:rPr lang="en-US" dirty="0" smtClean="0"/>
              <a:t> que </a:t>
            </a:r>
            <a:r>
              <a:rPr lang="en-US" dirty="0" err="1" smtClean="0"/>
              <a:t>vai</a:t>
            </a:r>
            <a:r>
              <a:rPr lang="en-US" dirty="0" smtClean="0"/>
              <a:t> de -1.797 x 10308 a +1.797 x 10308 (</a:t>
            </a:r>
            <a:r>
              <a:rPr lang="en-US" dirty="0" err="1" smtClean="0"/>
              <a:t>ocupa</a:t>
            </a:r>
            <a:r>
              <a:rPr lang="en-US" dirty="0" smtClean="0"/>
              <a:t> 8 bytes)</a:t>
            </a:r>
          </a:p>
          <a:p>
            <a:pPr marL="914400" lvl="2" indent="0">
              <a:buNone/>
            </a:pPr>
            <a:r>
              <a:rPr lang="en-US" b="1" dirty="0" smtClean="0"/>
              <a:t>Decimal</a:t>
            </a:r>
            <a:r>
              <a:rPr lang="en-US" dirty="0" smtClean="0"/>
              <a:t> — </a:t>
            </a:r>
            <a:r>
              <a:rPr lang="en-US" dirty="0" err="1" smtClean="0"/>
              <a:t>Valores</a:t>
            </a:r>
            <a:r>
              <a:rPr lang="en-US" dirty="0" smtClean="0"/>
              <a:t> </a:t>
            </a:r>
            <a:r>
              <a:rPr lang="en-US" dirty="0" err="1" smtClean="0"/>
              <a:t>numéricos</a:t>
            </a:r>
            <a:r>
              <a:rPr lang="en-US" dirty="0" smtClean="0"/>
              <a:t> que </a:t>
            </a:r>
            <a:r>
              <a:rPr lang="en-US" dirty="0" err="1" smtClean="0"/>
              <a:t>vão</a:t>
            </a:r>
            <a:r>
              <a:rPr lang="en-US" dirty="0" smtClean="0"/>
              <a:t> de -9.999... x 1027 a +9.999... x 1027 (</a:t>
            </a:r>
            <a:r>
              <a:rPr lang="en-US" dirty="0" err="1" smtClean="0"/>
              <a:t>ocupa</a:t>
            </a:r>
            <a:r>
              <a:rPr lang="en-US" dirty="0" smtClean="0"/>
              <a:t> 12 bytes)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tabela, definir campos e domínios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640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Porquê</a:t>
            </a:r>
            <a:r>
              <a:rPr lang="en-US" dirty="0" smtClean="0"/>
              <a:t> </a:t>
            </a:r>
            <a:r>
              <a:rPr lang="pt-PT" b="1" dirty="0" smtClean="0"/>
              <a:t>Microsoft Access</a:t>
            </a:r>
            <a:r>
              <a:rPr lang="pt-PT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O </a:t>
            </a:r>
            <a:r>
              <a:rPr lang="pt-PT" b="1" dirty="0" smtClean="0"/>
              <a:t>Microsoft Access </a:t>
            </a:r>
            <a:r>
              <a:rPr lang="pt-PT" dirty="0" smtClean="0"/>
              <a:t>é um </a:t>
            </a:r>
            <a:r>
              <a:rPr lang="pt-PT" u="sng" dirty="0" smtClean="0">
                <a:solidFill>
                  <a:schemeClr val="accent6"/>
                </a:solidFill>
              </a:rPr>
              <a:t>software</a:t>
            </a:r>
            <a:r>
              <a:rPr lang="pt-PT" dirty="0" smtClean="0">
                <a:solidFill>
                  <a:schemeClr val="accent6"/>
                </a:solidFill>
              </a:rPr>
              <a:t> de </a:t>
            </a:r>
            <a:r>
              <a:rPr lang="pt-PT" b="1" dirty="0" smtClean="0">
                <a:solidFill>
                  <a:schemeClr val="accent6"/>
                </a:solidFill>
              </a:rPr>
              <a:t>base de dados </a:t>
            </a:r>
            <a:r>
              <a:rPr lang="pt-PT" dirty="0" smtClean="0"/>
              <a:t>que </a:t>
            </a:r>
            <a:r>
              <a:rPr lang="pt-PT" u="sng" dirty="0" smtClean="0"/>
              <a:t>permite manipular dados</a:t>
            </a:r>
            <a:r>
              <a:rPr lang="pt-PT" dirty="0" smtClean="0"/>
              <a:t>: inserir, classificar, filtrar ou agrupar (e até fazer cálculos).</a:t>
            </a:r>
          </a:p>
          <a:p>
            <a:r>
              <a:rPr lang="pt-PT" dirty="0" smtClean="0"/>
              <a:t>É particularmente útil quando há </a:t>
            </a:r>
            <a:r>
              <a:rPr lang="pt-PT" u="sng" dirty="0" smtClean="0"/>
              <a:t>milhares de registos </a:t>
            </a:r>
            <a:r>
              <a:rPr lang="pt-PT" dirty="0" smtClean="0"/>
              <a:t>cuja análise poderia ser morosa</a:t>
            </a:r>
          </a:p>
          <a:p>
            <a:r>
              <a:rPr lang="pt-PT" dirty="0" smtClean="0"/>
              <a:t>Não foi originalmente concebido para tratamento de dados de inventário, mas pode ser usado para contornar, até certo ponto, limitações do EXCEL.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8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tabela</a:t>
            </a:r>
            <a:r>
              <a:rPr lang="en-US" dirty="0" smtClean="0"/>
              <a:t> /</a:t>
            </a:r>
            <a:r>
              <a:rPr lang="en-US" dirty="0" err="1" smtClean="0"/>
              <a:t>carregar</a:t>
            </a:r>
            <a:r>
              <a:rPr lang="en-US" dirty="0" smtClean="0"/>
              <a:t> </a:t>
            </a:r>
            <a:r>
              <a:rPr lang="en-US" dirty="0" err="1" smtClean="0"/>
              <a:t>conteudo</a:t>
            </a:r>
            <a:r>
              <a:rPr lang="en-US" dirty="0" smtClean="0"/>
              <a:t>: Excel &amp; Copy-</a:t>
            </a:r>
            <a:r>
              <a:rPr lang="en-US" dirty="0" err="1" smtClean="0"/>
              <a:t>PasteAppend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tabela, definir campos e domínios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44148"/>
            <a:ext cx="18288000" cy="1028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840" y="2630199"/>
            <a:ext cx="18288000" cy="1028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480" y="3016250"/>
            <a:ext cx="18288000" cy="1028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120" y="3016250"/>
            <a:ext cx="18288000" cy="1028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443484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3333FF"/>
                </a:solidFill>
              </a:rPr>
              <a:t>ou</a:t>
            </a:r>
            <a:endParaRPr lang="en-US" sz="3200" b="1" dirty="0">
              <a:solidFill>
                <a:srgbClr val="3333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7120" y="3402301"/>
            <a:ext cx="18288000" cy="10287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3766286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6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tabela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err="1"/>
              <a:t>carregar</a:t>
            </a:r>
            <a:r>
              <a:rPr lang="en-US" dirty="0"/>
              <a:t> </a:t>
            </a:r>
            <a:r>
              <a:rPr lang="en-US" dirty="0" err="1"/>
              <a:t>conteudo</a:t>
            </a:r>
            <a:r>
              <a:rPr lang="en-US" dirty="0"/>
              <a:t>: </a:t>
            </a:r>
            <a:r>
              <a:rPr lang="en-US" dirty="0" err="1"/>
              <a:t>Importar</a:t>
            </a:r>
            <a:r>
              <a:rPr lang="en-US" dirty="0"/>
              <a:t> do Excel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tabela, definir campos e domínios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2232660"/>
            <a:ext cx="18288000" cy="10287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2478786"/>
            <a:ext cx="18288000" cy="10287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289" y="1444562"/>
            <a:ext cx="7163421" cy="5136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944" y="1690688"/>
            <a:ext cx="7117697" cy="51134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4721" y="1926147"/>
            <a:ext cx="7155800" cy="51058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0636" y="2097723"/>
            <a:ext cx="7178662" cy="50982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2099" y="2300447"/>
            <a:ext cx="7140559" cy="50982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7390" y="1544244"/>
            <a:ext cx="7018628" cy="529635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" y="443484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3333FF"/>
                </a:solidFill>
              </a:rPr>
              <a:t>ou</a:t>
            </a:r>
            <a:endParaRPr lang="en-US" sz="3200" b="1" dirty="0">
              <a:solidFill>
                <a:srgbClr val="3333FF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641" y="2295524"/>
            <a:ext cx="18288000" cy="10287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3922" y="2244148"/>
            <a:ext cx="18288000" cy="10287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3922" y="2264092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tabela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tabela, definir campos e domínios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43968" b="56566"/>
          <a:stretch/>
        </p:blipFill>
        <p:spPr>
          <a:xfrm>
            <a:off x="838200" y="2244148"/>
            <a:ext cx="10247127" cy="446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4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Relações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8283" b="57543"/>
          <a:stretch/>
        </p:blipFill>
        <p:spPr>
          <a:xfrm>
            <a:off x="838200" y="2327148"/>
            <a:ext cx="11286744" cy="43675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relações entre tabelas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8690" b="60012"/>
          <a:stretch/>
        </p:blipFill>
        <p:spPr>
          <a:xfrm>
            <a:off x="1555643" y="2744499"/>
            <a:ext cx="11212286" cy="411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1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Relações</a:t>
            </a:r>
            <a:r>
              <a:rPr lang="en-US" dirty="0" smtClean="0"/>
              <a:t> \ </a:t>
            </a:r>
            <a:r>
              <a:rPr lang="en-US" dirty="0" err="1" smtClean="0"/>
              <a:t>reforçar</a:t>
            </a:r>
            <a:r>
              <a:rPr lang="en-US" dirty="0" smtClean="0"/>
              <a:t> </a:t>
            </a:r>
            <a:r>
              <a:rPr lang="en-US" dirty="0" err="1" smtClean="0"/>
              <a:t>integridade</a:t>
            </a:r>
            <a:r>
              <a:rPr lang="en-US" dirty="0" smtClean="0"/>
              <a:t> </a:t>
            </a:r>
            <a:r>
              <a:rPr lang="en-US" dirty="0" err="1" smtClean="0"/>
              <a:t>referencial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relações entre tabelas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25324" b="47719"/>
          <a:stretch/>
        </p:blipFill>
        <p:spPr>
          <a:xfrm>
            <a:off x="838200" y="2244148"/>
            <a:ext cx="11255477" cy="44325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22524" y="2712720"/>
            <a:ext cx="439928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Impede,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endParaRPr lang="en-US" dirty="0"/>
          </a:p>
          <a:p>
            <a:r>
              <a:rPr lang="en-US" sz="800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acrescentar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parcela</a:t>
            </a:r>
            <a:r>
              <a:rPr lang="en-US" dirty="0" smtClean="0"/>
              <a:t> com </a:t>
            </a:r>
            <a:r>
              <a:rPr lang="en-US" dirty="0" err="1" smtClean="0"/>
              <a:t>árvores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tabela</a:t>
            </a:r>
            <a:r>
              <a:rPr lang="en-US" dirty="0" smtClean="0"/>
              <a:t> </a:t>
            </a:r>
            <a:r>
              <a:rPr lang="en-US" i="1" dirty="0" err="1" smtClean="0"/>
              <a:t>Arvore</a:t>
            </a:r>
            <a:r>
              <a:rPr lang="en-US" dirty="0" smtClean="0"/>
              <a:t> se </a:t>
            </a:r>
            <a:r>
              <a:rPr lang="en-US" dirty="0" err="1" smtClean="0"/>
              <a:t>esse</a:t>
            </a:r>
            <a:r>
              <a:rPr lang="en-US" dirty="0" smtClean="0"/>
              <a:t> id de </a:t>
            </a:r>
            <a:r>
              <a:rPr lang="en-US" dirty="0" err="1" smtClean="0"/>
              <a:t>parcela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existir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tabela</a:t>
            </a:r>
            <a:r>
              <a:rPr lang="en-US" dirty="0" smtClean="0"/>
              <a:t> </a:t>
            </a:r>
            <a:r>
              <a:rPr lang="en-US" i="1" dirty="0" err="1" smtClean="0"/>
              <a:t>Parcela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650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7553" b="48711"/>
          <a:stretch/>
        </p:blipFill>
        <p:spPr>
          <a:xfrm>
            <a:off x="838200" y="2244148"/>
            <a:ext cx="11400950" cy="45401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Relações</a:t>
            </a:r>
            <a:r>
              <a:rPr lang="en-US" dirty="0" smtClean="0"/>
              <a:t> \ </a:t>
            </a:r>
            <a:r>
              <a:rPr lang="en-US" dirty="0" err="1" smtClean="0"/>
              <a:t>atualizar</a:t>
            </a:r>
            <a:r>
              <a:rPr lang="en-US" dirty="0" smtClean="0"/>
              <a:t> </a:t>
            </a:r>
            <a:r>
              <a:rPr lang="en-US" dirty="0" err="1" smtClean="0"/>
              <a:t>campos</a:t>
            </a:r>
            <a:r>
              <a:rPr lang="en-US" dirty="0" smtClean="0"/>
              <a:t> </a:t>
            </a:r>
            <a:r>
              <a:rPr lang="en-US" dirty="0" err="1" smtClean="0"/>
              <a:t>relacionados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cascata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relações entre tabelas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722524" y="2712720"/>
            <a:ext cx="439928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Permite</a:t>
            </a:r>
            <a:r>
              <a:rPr lang="en-US" dirty="0" smtClean="0"/>
              <a:t>-me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mudar</a:t>
            </a:r>
            <a:r>
              <a:rPr lang="en-US" dirty="0" smtClean="0"/>
              <a:t> o id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parcela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/>
              <a:t>tabela</a:t>
            </a:r>
            <a:r>
              <a:rPr lang="en-US" dirty="0"/>
              <a:t> </a:t>
            </a:r>
            <a:r>
              <a:rPr lang="en-US" i="1" dirty="0" err="1" smtClean="0"/>
              <a:t>Parcela</a:t>
            </a:r>
            <a:r>
              <a:rPr lang="en-US" i="1" dirty="0" smtClean="0"/>
              <a:t> e </a:t>
            </a:r>
            <a:r>
              <a:rPr lang="en-US" i="1" dirty="0" err="1" smtClean="0"/>
              <a:t>este</a:t>
            </a:r>
            <a:r>
              <a:rPr lang="en-US" i="1" dirty="0" smtClean="0"/>
              <a:t> </a:t>
            </a:r>
            <a:r>
              <a:rPr lang="en-US" i="1" dirty="0" err="1" smtClean="0"/>
              <a:t>ser</a:t>
            </a:r>
            <a:r>
              <a:rPr lang="en-US" i="1" dirty="0" smtClean="0"/>
              <a:t> </a:t>
            </a:r>
            <a:r>
              <a:rPr lang="en-US" i="1" dirty="0" err="1" smtClean="0"/>
              <a:t>automaticamente</a:t>
            </a:r>
            <a:r>
              <a:rPr lang="en-US" i="1" dirty="0" smtClean="0"/>
              <a:t> </a:t>
            </a:r>
            <a:r>
              <a:rPr lang="en-US" i="1" dirty="0" err="1" smtClean="0"/>
              <a:t>corrigido</a:t>
            </a:r>
            <a:r>
              <a:rPr lang="en-US" i="1" dirty="0" smtClean="0"/>
              <a:t>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dirty="0" err="1" smtClean="0"/>
              <a:t>tabela</a:t>
            </a:r>
            <a:r>
              <a:rPr lang="en-US" dirty="0"/>
              <a:t> </a:t>
            </a:r>
            <a:r>
              <a:rPr lang="en-US" i="1" dirty="0" err="1" smtClean="0"/>
              <a:t>Arvore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2376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28433" b="47816"/>
          <a:stretch/>
        </p:blipFill>
        <p:spPr>
          <a:xfrm>
            <a:off x="838200" y="2244148"/>
            <a:ext cx="11284974" cy="4628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Relações</a:t>
            </a:r>
            <a:r>
              <a:rPr lang="en-US" dirty="0" smtClean="0"/>
              <a:t> \ </a:t>
            </a:r>
            <a:r>
              <a:rPr lang="en-US" dirty="0" err="1" smtClean="0"/>
              <a:t>apagar</a:t>
            </a:r>
            <a:r>
              <a:rPr lang="en-US" dirty="0" smtClean="0"/>
              <a:t> </a:t>
            </a:r>
            <a:r>
              <a:rPr lang="en-US" dirty="0" err="1" smtClean="0"/>
              <a:t>campos</a:t>
            </a:r>
            <a:r>
              <a:rPr lang="en-US" dirty="0" smtClean="0"/>
              <a:t> </a:t>
            </a:r>
            <a:r>
              <a:rPr lang="en-US" dirty="0" err="1" smtClean="0"/>
              <a:t>relacionados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cascata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relações entre tabelas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722524" y="2712720"/>
            <a:ext cx="439928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Permite</a:t>
            </a:r>
            <a:r>
              <a:rPr lang="en-US" dirty="0" smtClean="0"/>
              <a:t>-me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marL="285750" indent="-285750">
              <a:buFontTx/>
              <a:buChar char="-"/>
            </a:pPr>
            <a:r>
              <a:rPr lang="en-US" i="1" dirty="0" err="1" smtClean="0"/>
              <a:t>Apagar</a:t>
            </a:r>
            <a:r>
              <a:rPr lang="en-US" i="1" dirty="0" smtClean="0"/>
              <a:t> </a:t>
            </a:r>
            <a:r>
              <a:rPr lang="en-US" i="1" dirty="0" err="1" smtClean="0"/>
              <a:t>uma</a:t>
            </a:r>
            <a:r>
              <a:rPr lang="en-US" i="1" dirty="0" smtClean="0"/>
              <a:t> </a:t>
            </a:r>
            <a:r>
              <a:rPr lang="en-US" i="1" dirty="0" err="1" smtClean="0"/>
              <a:t>parcela</a:t>
            </a:r>
            <a:r>
              <a:rPr lang="en-US" i="1" dirty="0" smtClean="0"/>
              <a:t>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dirty="0" err="1"/>
              <a:t>tabela</a:t>
            </a:r>
            <a:r>
              <a:rPr lang="en-US" dirty="0"/>
              <a:t> </a:t>
            </a:r>
            <a:r>
              <a:rPr lang="en-US" i="1" dirty="0" err="1" smtClean="0"/>
              <a:t>Parcela</a:t>
            </a:r>
            <a:r>
              <a:rPr lang="en-US" i="1" dirty="0" smtClean="0"/>
              <a:t> e </a:t>
            </a:r>
            <a:r>
              <a:rPr lang="en-US" i="1" dirty="0" err="1" smtClean="0"/>
              <a:t>esta</a:t>
            </a:r>
            <a:r>
              <a:rPr lang="en-US" i="1" dirty="0" smtClean="0"/>
              <a:t> </a:t>
            </a:r>
            <a:r>
              <a:rPr lang="en-US" i="1" dirty="0" err="1" smtClean="0"/>
              <a:t>ser</a:t>
            </a:r>
            <a:r>
              <a:rPr lang="en-US" i="1" dirty="0" smtClean="0"/>
              <a:t> </a:t>
            </a:r>
            <a:r>
              <a:rPr lang="en-US" i="1" dirty="0" err="1" smtClean="0"/>
              <a:t>também</a:t>
            </a:r>
            <a:r>
              <a:rPr lang="en-US" i="1" dirty="0" smtClean="0"/>
              <a:t> </a:t>
            </a:r>
            <a:r>
              <a:rPr lang="en-US" i="1" dirty="0" err="1" smtClean="0"/>
              <a:t>automaticamente</a:t>
            </a:r>
            <a:r>
              <a:rPr lang="en-US" i="1" dirty="0" smtClean="0"/>
              <a:t> </a:t>
            </a:r>
            <a:r>
              <a:rPr lang="en-US" i="1" dirty="0" err="1" smtClean="0"/>
              <a:t>apagada</a:t>
            </a:r>
            <a:r>
              <a:rPr lang="en-US" i="1" dirty="0" smtClean="0"/>
              <a:t>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dirty="0" err="1" smtClean="0"/>
              <a:t>tabela</a:t>
            </a:r>
            <a:r>
              <a:rPr lang="en-US" dirty="0" smtClean="0"/>
              <a:t> </a:t>
            </a:r>
            <a:r>
              <a:rPr lang="en-US" i="1" dirty="0" err="1"/>
              <a:t>Arvore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777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28433" b="47816"/>
          <a:stretch/>
        </p:blipFill>
        <p:spPr>
          <a:xfrm>
            <a:off x="838200" y="2244148"/>
            <a:ext cx="11284974" cy="4628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Relações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relações entre tabelas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3877" b="52760"/>
          <a:stretch/>
        </p:blipFill>
        <p:spPr>
          <a:xfrm>
            <a:off x="1189920" y="2829146"/>
            <a:ext cx="11317941" cy="39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Relações</a:t>
            </a:r>
            <a:r>
              <a:rPr lang="en-US" dirty="0" smtClean="0"/>
              <a:t> \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relação</a:t>
            </a:r>
            <a:r>
              <a:rPr lang="en-US" dirty="0" smtClean="0"/>
              <a:t> (join type)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relações entre tabelas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7518" b="47978"/>
          <a:stretch/>
        </p:blipFill>
        <p:spPr>
          <a:xfrm>
            <a:off x="838200" y="2244149"/>
            <a:ext cx="11239500" cy="45376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22524" y="2712720"/>
            <a:ext cx="439928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Permite</a:t>
            </a:r>
            <a:r>
              <a:rPr lang="en-US" dirty="0" smtClean="0"/>
              <a:t>-me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marL="285750" indent="-285750">
              <a:buFontTx/>
              <a:buChar char="-"/>
            </a:pPr>
            <a:r>
              <a:rPr lang="en-US" i="1" dirty="0" err="1" smtClean="0"/>
              <a:t>Apagar</a:t>
            </a:r>
            <a:r>
              <a:rPr lang="en-US" i="1" dirty="0" smtClean="0"/>
              <a:t> </a:t>
            </a:r>
            <a:r>
              <a:rPr lang="en-US" i="1" dirty="0" err="1" smtClean="0"/>
              <a:t>uma</a:t>
            </a:r>
            <a:r>
              <a:rPr lang="en-US" i="1" dirty="0" smtClean="0"/>
              <a:t> </a:t>
            </a:r>
            <a:r>
              <a:rPr lang="en-US" i="1" dirty="0" err="1" smtClean="0"/>
              <a:t>parcela</a:t>
            </a:r>
            <a:r>
              <a:rPr lang="en-US" i="1" dirty="0" smtClean="0"/>
              <a:t>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dirty="0" err="1"/>
              <a:t>tabela</a:t>
            </a:r>
            <a:r>
              <a:rPr lang="en-US" dirty="0"/>
              <a:t> </a:t>
            </a:r>
            <a:r>
              <a:rPr lang="en-US" i="1" dirty="0" err="1" smtClean="0"/>
              <a:t>Parcela</a:t>
            </a:r>
            <a:r>
              <a:rPr lang="en-US" i="1" dirty="0" smtClean="0"/>
              <a:t> e </a:t>
            </a:r>
            <a:r>
              <a:rPr lang="en-US" i="1" dirty="0" err="1" smtClean="0"/>
              <a:t>esta</a:t>
            </a:r>
            <a:r>
              <a:rPr lang="en-US" i="1" dirty="0" smtClean="0"/>
              <a:t> </a:t>
            </a:r>
            <a:r>
              <a:rPr lang="en-US" i="1" dirty="0" err="1" smtClean="0"/>
              <a:t>ser</a:t>
            </a:r>
            <a:r>
              <a:rPr lang="en-US" i="1" dirty="0" smtClean="0"/>
              <a:t> </a:t>
            </a:r>
            <a:r>
              <a:rPr lang="en-US" i="1" dirty="0" err="1" smtClean="0"/>
              <a:t>também</a:t>
            </a:r>
            <a:r>
              <a:rPr lang="en-US" i="1" dirty="0" smtClean="0"/>
              <a:t> </a:t>
            </a:r>
            <a:r>
              <a:rPr lang="en-US" i="1" dirty="0" err="1" smtClean="0"/>
              <a:t>automaticamente</a:t>
            </a:r>
            <a:r>
              <a:rPr lang="en-US" i="1" dirty="0" smtClean="0"/>
              <a:t> </a:t>
            </a:r>
            <a:r>
              <a:rPr lang="en-US" i="1" dirty="0" err="1" smtClean="0"/>
              <a:t>apagada</a:t>
            </a:r>
            <a:r>
              <a:rPr lang="en-US" i="1" dirty="0" smtClean="0"/>
              <a:t>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dirty="0" err="1" smtClean="0"/>
              <a:t>tabela</a:t>
            </a:r>
            <a:r>
              <a:rPr lang="en-US" dirty="0" smtClean="0"/>
              <a:t> </a:t>
            </a:r>
            <a:r>
              <a:rPr lang="en-US" i="1" dirty="0" err="1"/>
              <a:t>Arvore</a:t>
            </a: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4635" t="41111" r="63177" b="39444"/>
          <a:stretch/>
        </p:blipFill>
        <p:spPr>
          <a:xfrm>
            <a:off x="7296149" y="4408854"/>
            <a:ext cx="4057651" cy="20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8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814"/>
          <a:stretch/>
        </p:blipFill>
        <p:spPr>
          <a:xfrm>
            <a:off x="838200" y="1427395"/>
            <a:ext cx="9869424" cy="52843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 smtClean="0"/>
              <a:t>Porquê</a:t>
            </a:r>
            <a:r>
              <a:rPr lang="en-US" dirty="0" smtClean="0"/>
              <a:t> </a:t>
            </a:r>
            <a:r>
              <a:rPr lang="pt-PT" b="1" dirty="0" smtClean="0"/>
              <a:t>Microsoft Access</a:t>
            </a:r>
            <a:r>
              <a:rPr lang="pt-PT" dirty="0" smtClean="0"/>
              <a:t>?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0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/>
              <a:t>O que é uma </a:t>
            </a:r>
            <a:r>
              <a:rPr lang="pt-PT" b="1" dirty="0">
                <a:solidFill>
                  <a:schemeClr val="accent6"/>
                </a:solidFill>
              </a:rPr>
              <a:t>base de dados</a:t>
            </a:r>
            <a:r>
              <a:rPr lang="pt-PT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sz="3100" dirty="0" smtClean="0"/>
              <a:t>Definição “não convencional”</a:t>
            </a:r>
          </a:p>
          <a:p>
            <a:pPr marL="0" indent="0">
              <a:buNone/>
            </a:pPr>
            <a:endParaRPr lang="pt-PT" sz="900" dirty="0" smtClean="0"/>
          </a:p>
          <a:p>
            <a:pPr marL="457200" lvl="1" indent="0">
              <a:lnSpc>
                <a:spcPct val="120000"/>
              </a:lnSpc>
              <a:buNone/>
            </a:pPr>
            <a:r>
              <a:rPr lang="pt-PT" sz="3100" dirty="0" smtClean="0"/>
              <a:t>É um </a:t>
            </a:r>
            <a:r>
              <a:rPr lang="pt-PT" sz="3100" b="1" dirty="0" smtClean="0">
                <a:solidFill>
                  <a:schemeClr val="accent6"/>
                </a:solidFill>
              </a:rPr>
              <a:t>conjunto de dados</a:t>
            </a:r>
            <a:r>
              <a:rPr lang="pt-PT" sz="3100" dirty="0" smtClean="0">
                <a:solidFill>
                  <a:schemeClr val="accent6"/>
                </a:solidFill>
              </a:rPr>
              <a:t> </a:t>
            </a:r>
            <a:r>
              <a:rPr lang="pt-PT" sz="3100" dirty="0" smtClean="0"/>
              <a:t>que estão </a:t>
            </a:r>
            <a:r>
              <a:rPr lang="pt-PT" sz="3100" b="1" dirty="0" smtClean="0">
                <a:solidFill>
                  <a:schemeClr val="accent6"/>
                </a:solidFill>
              </a:rPr>
              <a:t>organizados</a:t>
            </a:r>
            <a:r>
              <a:rPr lang="pt-PT" sz="3100" dirty="0" smtClean="0"/>
              <a:t> de acordo com uma estrutura planeada para a sua utilização eficiente e de modo a minimizar a probabilidade da ocorrência de erros</a:t>
            </a:r>
          </a:p>
          <a:p>
            <a:pPr marL="0" indent="0">
              <a:buNone/>
            </a:pPr>
            <a:endParaRPr lang="pt-PT" sz="1100" dirty="0" smtClean="0"/>
          </a:p>
          <a:p>
            <a:r>
              <a:rPr lang="pt-PT" sz="3100" dirty="0" smtClean="0"/>
              <a:t>Uma base de dados é constituída por:</a:t>
            </a:r>
          </a:p>
          <a:p>
            <a:pPr marL="0" indent="0">
              <a:buNone/>
            </a:pPr>
            <a:endParaRPr lang="pt-PT" sz="900" dirty="0" smtClean="0"/>
          </a:p>
          <a:p>
            <a:pPr lvl="1"/>
            <a:r>
              <a:rPr lang="pt-PT" sz="3100" dirty="0" smtClean="0"/>
              <a:t>Um </a:t>
            </a:r>
            <a:r>
              <a:rPr lang="pt-PT" sz="3100" dirty="0" smtClean="0">
                <a:solidFill>
                  <a:schemeClr val="accent6"/>
                </a:solidFill>
              </a:rPr>
              <a:t>conjunto de objetos </a:t>
            </a:r>
            <a:r>
              <a:rPr lang="pt-PT" sz="3100" dirty="0" smtClean="0"/>
              <a:t>que materializam a base de dados (</a:t>
            </a:r>
            <a:r>
              <a:rPr lang="pt-PT" sz="3100" b="1" dirty="0" smtClean="0"/>
              <a:t>Consultas/</a:t>
            </a:r>
            <a:r>
              <a:rPr lang="pt-PT" sz="3100" b="1" dirty="0" err="1" smtClean="0"/>
              <a:t>Queries</a:t>
            </a:r>
            <a:r>
              <a:rPr lang="pt-PT" sz="3100" dirty="0" smtClean="0"/>
              <a:t>, relações entre </a:t>
            </a:r>
            <a:r>
              <a:rPr lang="pt-PT" sz="3100" b="1" dirty="0" smtClean="0"/>
              <a:t>Tabelas</a:t>
            </a:r>
            <a:r>
              <a:rPr lang="pt-PT" sz="3100" dirty="0" smtClean="0"/>
              <a:t>, </a:t>
            </a:r>
            <a:r>
              <a:rPr lang="pt-PT" sz="3100" dirty="0" err="1" smtClean="0"/>
              <a:t>etc</a:t>
            </a:r>
            <a:r>
              <a:rPr lang="pt-PT" sz="3100" dirty="0" smtClean="0"/>
              <a:t>)</a:t>
            </a:r>
          </a:p>
          <a:p>
            <a:pPr lvl="1"/>
            <a:endParaRPr lang="pt-PT" dirty="0" smtClean="0"/>
          </a:p>
          <a:p>
            <a:pPr lvl="1"/>
            <a:r>
              <a:rPr lang="pt-PT" sz="3100" dirty="0" smtClean="0">
                <a:solidFill>
                  <a:schemeClr val="accent6"/>
                </a:solidFill>
              </a:rPr>
              <a:t>Programas</a:t>
            </a:r>
            <a:r>
              <a:rPr lang="pt-PT" sz="3100" dirty="0" smtClean="0"/>
              <a:t> para acesso à base de dados (para atualização, consultas, </a:t>
            </a:r>
            <a:r>
              <a:rPr lang="pt-PT" sz="3100" dirty="0" err="1" smtClean="0"/>
              <a:t>etc</a:t>
            </a:r>
            <a:r>
              <a:rPr lang="pt-PT" sz="3100" dirty="0" smtClean="0"/>
              <a:t>)</a:t>
            </a:r>
          </a:p>
          <a:p>
            <a:pPr lvl="1"/>
            <a:endParaRPr lang="pt-PT" dirty="0" smtClean="0"/>
          </a:p>
          <a:p>
            <a:pPr lvl="1"/>
            <a:r>
              <a:rPr lang="pt-PT" sz="3100" dirty="0" smtClean="0">
                <a:solidFill>
                  <a:schemeClr val="accent6"/>
                </a:solidFill>
              </a:rPr>
              <a:t>Interface gráfico </a:t>
            </a:r>
            <a:r>
              <a:rPr lang="pt-PT" sz="3100" dirty="0" smtClean="0"/>
              <a:t>com os utilizadores</a:t>
            </a:r>
            <a:endParaRPr lang="en-US" sz="31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9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400" dirty="0" smtClean="0"/>
              <a:t>Uma </a:t>
            </a:r>
            <a:r>
              <a:rPr lang="pt-PT" sz="2400" b="1" dirty="0" smtClean="0">
                <a:solidFill>
                  <a:schemeClr val="accent6"/>
                </a:solidFill>
              </a:rPr>
              <a:t>base de dados </a:t>
            </a:r>
            <a:r>
              <a:rPr lang="pt-PT" sz="2400" dirty="0" smtClean="0"/>
              <a:t>é composta por várias </a:t>
            </a:r>
            <a:r>
              <a:rPr lang="pt-PT" sz="2400" b="1" dirty="0" smtClean="0">
                <a:solidFill>
                  <a:schemeClr val="accent6"/>
                </a:solidFill>
              </a:rPr>
              <a:t>Tabelas</a:t>
            </a:r>
            <a:r>
              <a:rPr lang="pt-PT" sz="2400" dirty="0" smtClean="0"/>
              <a:t>, com colunas e linhas, semelhantes às de uma folha EXCEL. </a:t>
            </a:r>
          </a:p>
          <a:p>
            <a:endParaRPr lang="pt-PT" sz="800" dirty="0" smtClean="0"/>
          </a:p>
          <a:p>
            <a:r>
              <a:rPr lang="pt-PT" sz="2400" dirty="0" smtClean="0"/>
              <a:t>Nas bases de dados (BD):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dirty="0" smtClean="0"/>
              <a:t> as </a:t>
            </a:r>
            <a:r>
              <a:rPr lang="pt-PT" b="1" dirty="0" smtClean="0"/>
              <a:t>colunas</a:t>
            </a:r>
            <a:r>
              <a:rPr lang="pt-PT" dirty="0" smtClean="0"/>
              <a:t> são designadas por "</a:t>
            </a:r>
            <a:r>
              <a:rPr lang="pt-PT" b="1" dirty="0" smtClean="0">
                <a:solidFill>
                  <a:schemeClr val="accent1"/>
                </a:solidFill>
              </a:rPr>
              <a:t>campos</a:t>
            </a:r>
            <a:r>
              <a:rPr lang="pt-PT" dirty="0" smtClean="0"/>
              <a:t>“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dirty="0" smtClean="0"/>
              <a:t> as </a:t>
            </a:r>
            <a:r>
              <a:rPr lang="pt-PT" b="1" dirty="0" smtClean="0"/>
              <a:t>linhas</a:t>
            </a:r>
            <a:r>
              <a:rPr lang="pt-PT" dirty="0" smtClean="0"/>
              <a:t> são designadas por "</a:t>
            </a:r>
            <a:r>
              <a:rPr lang="pt-PT" b="1" dirty="0" smtClean="0">
                <a:solidFill>
                  <a:schemeClr val="accent1"/>
                </a:solidFill>
              </a:rPr>
              <a:t>registos</a:t>
            </a:r>
            <a:r>
              <a:rPr lang="pt-PT" dirty="0" smtClean="0"/>
              <a:t>“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PT" sz="800" dirty="0" smtClean="0"/>
          </a:p>
          <a:p>
            <a:r>
              <a:rPr lang="pt-PT" sz="2400" dirty="0" smtClean="0"/>
              <a:t>A BD pode conter ainda  </a:t>
            </a:r>
            <a:r>
              <a:rPr lang="pt-PT" sz="2400" b="1" dirty="0" smtClean="0">
                <a:solidFill>
                  <a:schemeClr val="accent6"/>
                </a:solidFill>
              </a:rPr>
              <a:t>Consultas</a:t>
            </a:r>
            <a:r>
              <a:rPr lang="pt-PT" sz="2400" dirty="0" smtClean="0"/>
              <a:t> que permitem obter dados específicos (filtrar, resumir e realizar cálculos) a partir de </a:t>
            </a:r>
            <a:r>
              <a:rPr lang="pt-PT" sz="2400" b="1" dirty="0" smtClean="0">
                <a:solidFill>
                  <a:schemeClr val="accent6"/>
                </a:solidFill>
              </a:rPr>
              <a:t>Tabelas</a:t>
            </a:r>
            <a:r>
              <a:rPr lang="pt-PT" sz="2400" dirty="0" smtClean="0">
                <a:solidFill>
                  <a:schemeClr val="accent6"/>
                </a:solidFill>
              </a:rPr>
              <a:t> </a:t>
            </a:r>
            <a:r>
              <a:rPr lang="pt-PT" sz="2400" dirty="0" smtClean="0"/>
              <a:t>(uma ou mais) e/ou outras </a:t>
            </a:r>
            <a:r>
              <a:rPr lang="pt-PT" sz="2400" b="1" dirty="0" smtClean="0">
                <a:solidFill>
                  <a:schemeClr val="accent6"/>
                </a:solidFill>
              </a:rPr>
              <a:t>Consultas</a:t>
            </a:r>
            <a:r>
              <a:rPr lang="pt-PT" dirty="0" smtClean="0"/>
              <a:t>. 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 b="1" dirty="0"/>
              <a:t>O que é uma </a:t>
            </a:r>
            <a:r>
              <a:rPr lang="pt-PT" b="1" dirty="0">
                <a:solidFill>
                  <a:schemeClr val="accent6"/>
                </a:solidFill>
              </a:rPr>
              <a:t>base de dados</a:t>
            </a:r>
            <a:r>
              <a:rPr lang="pt-PT" b="1" dirty="0" smtClean="0"/>
              <a:t>?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5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 que é </a:t>
            </a:r>
            <a:r>
              <a:rPr lang="en-US" b="1" dirty="0" err="1" smtClean="0"/>
              <a:t>uma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tabela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Uma </a:t>
            </a:r>
            <a:r>
              <a:rPr lang="pt-PT" b="1" dirty="0" smtClean="0">
                <a:solidFill>
                  <a:schemeClr val="accent6"/>
                </a:solidFill>
              </a:rPr>
              <a:t>Tabela</a:t>
            </a:r>
            <a:r>
              <a:rPr lang="pt-PT" dirty="0" smtClean="0"/>
              <a:t> é constituída por um </a:t>
            </a:r>
            <a:r>
              <a:rPr lang="pt-PT" b="1" dirty="0" smtClean="0">
                <a:solidFill>
                  <a:schemeClr val="accent1"/>
                </a:solidFill>
              </a:rPr>
              <a:t>conjunto de </a:t>
            </a:r>
            <a:r>
              <a:rPr lang="pt-PT" b="1" i="1" dirty="0" smtClean="0">
                <a:solidFill>
                  <a:schemeClr val="accent1"/>
                </a:solidFill>
              </a:rPr>
              <a:t>registos</a:t>
            </a:r>
            <a:r>
              <a:rPr lang="pt-PT" b="1" dirty="0" smtClean="0">
                <a:solidFill>
                  <a:schemeClr val="accent1"/>
                </a:solidFill>
              </a:rPr>
              <a:t> </a:t>
            </a:r>
            <a:r>
              <a:rPr lang="pt-PT" dirty="0" smtClean="0"/>
              <a:t>cada um dos quais se </a:t>
            </a:r>
            <a:r>
              <a:rPr lang="pt-PT" i="1" dirty="0" smtClean="0"/>
              <a:t>refere a um indivíduo </a:t>
            </a:r>
          </a:p>
          <a:p>
            <a:r>
              <a:rPr lang="pt-PT" dirty="0" smtClean="0"/>
              <a:t>Cada </a:t>
            </a:r>
            <a:r>
              <a:rPr lang="pt-PT" b="1" dirty="0" smtClean="0">
                <a:solidFill>
                  <a:schemeClr val="accent1"/>
                </a:solidFill>
              </a:rPr>
              <a:t>registo</a:t>
            </a:r>
            <a:r>
              <a:rPr lang="pt-PT" dirty="0" smtClean="0"/>
              <a:t> contém vários </a:t>
            </a:r>
            <a:r>
              <a:rPr lang="pt-PT" b="1" dirty="0" smtClean="0">
                <a:solidFill>
                  <a:schemeClr val="accent1"/>
                </a:solidFill>
              </a:rPr>
              <a:t>campos</a:t>
            </a:r>
            <a:r>
              <a:rPr lang="pt-PT" dirty="0" smtClean="0"/>
              <a:t> cada um dos quais se </a:t>
            </a:r>
            <a:r>
              <a:rPr lang="pt-PT" i="1" dirty="0" smtClean="0"/>
              <a:t>refere a uma informação sobre o indivíduo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b="1" dirty="0" smtClean="0">
                <a:solidFill>
                  <a:schemeClr val="accent1"/>
                </a:solidFill>
              </a:rPr>
              <a:t>Registo</a:t>
            </a:r>
            <a:r>
              <a:rPr lang="pt-PT" dirty="0" smtClean="0"/>
              <a:t> árvore (indivíduo)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b="1" dirty="0" smtClean="0">
                <a:solidFill>
                  <a:schemeClr val="accent1"/>
                </a:solidFill>
              </a:rPr>
              <a:t>Campos</a:t>
            </a:r>
            <a:r>
              <a:rPr lang="pt-PT" dirty="0" smtClean="0"/>
              <a:t> </a:t>
            </a:r>
            <a:r>
              <a:rPr lang="pt-PT" dirty="0" err="1" smtClean="0"/>
              <a:t>id_arv</a:t>
            </a:r>
            <a:r>
              <a:rPr lang="pt-PT" dirty="0" smtClean="0"/>
              <a:t>, </a:t>
            </a:r>
            <a:r>
              <a:rPr lang="pt-PT" dirty="0" err="1" smtClean="0"/>
              <a:t>dap</a:t>
            </a:r>
            <a:r>
              <a:rPr lang="pt-PT" dirty="0" smtClean="0"/>
              <a:t>, h, </a:t>
            </a:r>
            <a:r>
              <a:rPr lang="pt-PT" dirty="0" err="1" smtClean="0"/>
              <a:t>etc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667" t="2473" r="23091" b="30716"/>
          <a:stretch/>
        </p:blipFill>
        <p:spPr>
          <a:xfrm>
            <a:off x="4940710" y="3631169"/>
            <a:ext cx="11046542" cy="551735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9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 modelo </a:t>
            </a:r>
            <a:r>
              <a:rPr lang="pt-PT" altLang="pt-PT" b="1" dirty="0" smtClean="0">
                <a:solidFill>
                  <a:srgbClr val="009900"/>
                </a:solidFill>
              </a:rPr>
              <a:t>entidade-relação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pt-PT" dirty="0" smtClean="0"/>
              <a:t>O modelo </a:t>
            </a:r>
            <a:r>
              <a:rPr lang="pt-PT" altLang="pt-PT" b="1" dirty="0" smtClean="0">
                <a:solidFill>
                  <a:srgbClr val="009900"/>
                </a:solidFill>
              </a:rPr>
              <a:t>entidade-relação</a:t>
            </a:r>
            <a:r>
              <a:rPr lang="pt-PT" altLang="pt-PT" dirty="0" smtClean="0"/>
              <a:t> é uma ferramenta para a representação do mundo real:</a:t>
            </a:r>
          </a:p>
          <a:p>
            <a:endParaRPr lang="pt-PT" altLang="pt-PT" sz="800" dirty="0" smtClean="0"/>
          </a:p>
          <a:p>
            <a:pPr lvl="1"/>
            <a:r>
              <a:rPr lang="pt-PT" altLang="pt-PT" dirty="0" smtClean="0">
                <a:solidFill>
                  <a:srgbClr val="009900"/>
                </a:solidFill>
              </a:rPr>
              <a:t>Entidades - </a:t>
            </a:r>
            <a:r>
              <a:rPr lang="pt-PT" altLang="pt-PT" dirty="0" smtClean="0"/>
              <a:t>conjunto de elementos do mesmo tipo </a:t>
            </a:r>
            <a:r>
              <a:rPr lang="pt-PT" dirty="0" smtClean="0"/>
              <a:t>sobre o qual é necessário guardar informação</a:t>
            </a:r>
            <a:endParaRPr lang="pt-PT" altLang="pt-PT" dirty="0" smtClean="0"/>
          </a:p>
          <a:p>
            <a:pPr lvl="1"/>
            <a:endParaRPr lang="pt-PT" altLang="pt-PT" sz="800" dirty="0" smtClean="0"/>
          </a:p>
          <a:p>
            <a:pPr lvl="1"/>
            <a:r>
              <a:rPr lang="pt-PT" altLang="pt-PT" dirty="0" smtClean="0">
                <a:solidFill>
                  <a:srgbClr val="009900"/>
                </a:solidFill>
              </a:rPr>
              <a:t>Relações - </a:t>
            </a:r>
            <a:r>
              <a:rPr lang="pt-PT" dirty="0" smtClean="0"/>
              <a:t>associação entre várias entidades </a:t>
            </a:r>
          </a:p>
          <a:p>
            <a:pPr lvl="1"/>
            <a:r>
              <a:rPr lang="pt-PT" altLang="pt-PT" dirty="0" smtClean="0">
                <a:solidFill>
                  <a:srgbClr val="009900"/>
                </a:solidFill>
              </a:rPr>
              <a:t>Regras de integridade - </a:t>
            </a:r>
            <a:r>
              <a:rPr lang="pt-PT" dirty="0" smtClean="0"/>
              <a:t>representam a maneira como as entidades podem estar logicamente relacionadas</a:t>
            </a:r>
            <a:endParaRPr lang="en-US" dirty="0" smtClean="0"/>
          </a:p>
          <a:p>
            <a:pPr lvl="1"/>
            <a:r>
              <a:rPr lang="pt-PT" altLang="pt-PT" dirty="0" smtClean="0">
                <a:solidFill>
                  <a:srgbClr val="009900"/>
                </a:solidFill>
              </a:rPr>
              <a:t>Atributos - </a:t>
            </a:r>
            <a:r>
              <a:rPr lang="pt-PT" altLang="pt-PT" dirty="0" smtClean="0"/>
              <a:t>características descritivas de cada entidade </a:t>
            </a:r>
          </a:p>
          <a:p>
            <a:pPr lvl="1"/>
            <a:r>
              <a:rPr lang="pt-PT" dirty="0" smtClean="0">
                <a:solidFill>
                  <a:srgbClr val="009900"/>
                </a:solidFill>
              </a:rPr>
              <a:t>Domínio</a:t>
            </a:r>
            <a:r>
              <a:rPr lang="pt-PT" dirty="0" smtClean="0"/>
              <a:t> - conjunto de valores possíveis de um atributo.</a:t>
            </a:r>
            <a:endParaRPr lang="pt-PT" altLang="pt-PT" dirty="0" smtClean="0"/>
          </a:p>
          <a:p>
            <a:pPr lvl="1"/>
            <a:endParaRPr lang="pt-PT" altLang="pt-PT" sz="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058395" y="6272729"/>
            <a:ext cx="1017640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Arvore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320979" y="5351452"/>
            <a:ext cx="914401" cy="41193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379965" y="5386335"/>
            <a:ext cx="870157" cy="3723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dap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132138" y="4842550"/>
            <a:ext cx="752167" cy="50426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219406" y="4975387"/>
            <a:ext cx="631725" cy="3739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884314" y="5133660"/>
            <a:ext cx="1162664" cy="63136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867104" y="5261357"/>
            <a:ext cx="123886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Cod_dom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1" idx="4"/>
            <a:endCxn id="4" idx="0"/>
          </p:cNvCxnSpPr>
          <p:nvPr/>
        </p:nvCxnSpPr>
        <p:spPr>
          <a:xfrm flipH="1">
            <a:off x="10567215" y="5765027"/>
            <a:ext cx="898431" cy="507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4"/>
            <a:endCxn id="4" idx="0"/>
          </p:cNvCxnSpPr>
          <p:nvPr/>
        </p:nvCxnSpPr>
        <p:spPr>
          <a:xfrm>
            <a:off x="10508222" y="5346818"/>
            <a:ext cx="58993" cy="925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4"/>
            <a:endCxn id="4" idx="0"/>
          </p:cNvCxnSpPr>
          <p:nvPr/>
        </p:nvCxnSpPr>
        <p:spPr>
          <a:xfrm>
            <a:off x="9778180" y="5763388"/>
            <a:ext cx="789035" cy="50934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3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19003</TotalTime>
  <Words>2507</Words>
  <Application>Microsoft Office PowerPoint</Application>
  <PresentationFormat>Widescreen</PresentationFormat>
  <Paragraphs>334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Trebuchet MS</vt:lpstr>
      <vt:lpstr>Wingdings</vt:lpstr>
      <vt:lpstr>Office Theme</vt:lpstr>
      <vt:lpstr>Indice</vt:lpstr>
      <vt:lpstr>Inventário Florestal Organização de dados de inventário florestal Breve introdução ao Microsoft Access</vt:lpstr>
      <vt:lpstr>PowerPoint Presentation</vt:lpstr>
      <vt:lpstr>Porquê Microsoft Access?</vt:lpstr>
      <vt:lpstr>Porquê Microsoft Access?</vt:lpstr>
      <vt:lpstr>O que é uma base de dados?</vt:lpstr>
      <vt:lpstr>O que é uma base de dados?</vt:lpstr>
      <vt:lpstr>O que é uma tabela?</vt:lpstr>
      <vt:lpstr>O modelo entidade-relação</vt:lpstr>
      <vt:lpstr>O modelo entidade-relação</vt:lpstr>
      <vt:lpstr>Tipos de relações</vt:lpstr>
      <vt:lpstr>Tipos de relações</vt:lpstr>
      <vt:lpstr>Tipos de relações</vt:lpstr>
      <vt:lpstr>Operações sobre tabelas</vt:lpstr>
      <vt:lpstr>Operações sobre tabelas</vt:lpstr>
      <vt:lpstr>Operações sobre tabelas</vt:lpstr>
      <vt:lpstr>Operações sobre tabelas</vt:lpstr>
      <vt:lpstr>Operações sobre tabelas</vt:lpstr>
      <vt:lpstr>Operações sobre tabelas</vt:lpstr>
      <vt:lpstr>Operações sobre tabelas</vt:lpstr>
      <vt:lpstr>Operações sobre tabelas</vt:lpstr>
      <vt:lpstr>Chaves primárias e estrangeiras</vt:lpstr>
      <vt:lpstr>Domínio</vt:lpstr>
      <vt:lpstr>Integridade referencial e de entidades</vt:lpstr>
      <vt:lpstr>Regras de chaves estrangeiras</vt:lpstr>
      <vt:lpstr>Normalização de tabelas</vt:lpstr>
      <vt:lpstr>Normalização de tabelas</vt:lpstr>
      <vt:lpstr>Normalização de tabelas</vt:lpstr>
      <vt:lpstr>Normalização de tabelas</vt:lpstr>
      <vt:lpstr>Normalização de tabelas</vt:lpstr>
      <vt:lpstr>Normalização de tabelas</vt:lpstr>
      <vt:lpstr>Normalização de tabelas</vt:lpstr>
      <vt:lpstr>Normalização de tabelas</vt:lpstr>
      <vt:lpstr>Normalização de tabelas</vt:lpstr>
      <vt:lpstr>Normalização de tabelas</vt:lpstr>
      <vt:lpstr>Normalização de tabelas</vt:lpstr>
      <vt:lpstr>Criar tabela, definir campos e domínios</vt:lpstr>
      <vt:lpstr>Criar tabela, definir campos e domínios</vt:lpstr>
      <vt:lpstr>Criar tabela, definir campos e domínios</vt:lpstr>
      <vt:lpstr>Criar tabela, definir campos e domínios</vt:lpstr>
      <vt:lpstr>Criar tabela, definir campos e domínios</vt:lpstr>
      <vt:lpstr>Criar tabela, definir campos e domínios</vt:lpstr>
      <vt:lpstr>Criar relações entre tabelas</vt:lpstr>
      <vt:lpstr>Criar relações entre tabelas</vt:lpstr>
      <vt:lpstr>Criar relações entre tabelas</vt:lpstr>
      <vt:lpstr>Criar relações entre tabelas</vt:lpstr>
      <vt:lpstr>Criar relações entre tabelas</vt:lpstr>
      <vt:lpstr>Criar relações entre tabelas</vt:lpstr>
      <vt:lpstr>PowerPoint Presentation</vt:lpstr>
    </vt:vector>
  </TitlesOfParts>
  <Company>ISA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smb</dc:creator>
  <cp:lastModifiedBy>smb</cp:lastModifiedBy>
  <cp:revision>67</cp:revision>
  <dcterms:created xsi:type="dcterms:W3CDTF">2023-11-19T15:49:17Z</dcterms:created>
  <dcterms:modified xsi:type="dcterms:W3CDTF">2024-11-21T22:32:00Z</dcterms:modified>
</cp:coreProperties>
</file>