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53"/>
  </p:notesMasterIdLst>
  <p:handoutMasterIdLst>
    <p:handoutMasterId r:id="rId54"/>
  </p:handoutMasterIdLst>
  <p:sldIdLst>
    <p:sldId id="416" r:id="rId2"/>
    <p:sldId id="737" r:id="rId3"/>
    <p:sldId id="762" r:id="rId4"/>
    <p:sldId id="777" r:id="rId5"/>
    <p:sldId id="778" r:id="rId6"/>
    <p:sldId id="779" r:id="rId7"/>
    <p:sldId id="764" r:id="rId8"/>
    <p:sldId id="765" r:id="rId9"/>
    <p:sldId id="766" r:id="rId10"/>
    <p:sldId id="768" r:id="rId11"/>
    <p:sldId id="769" r:id="rId12"/>
    <p:sldId id="780" r:id="rId13"/>
    <p:sldId id="781" r:id="rId14"/>
    <p:sldId id="773" r:id="rId15"/>
    <p:sldId id="782" r:id="rId16"/>
    <p:sldId id="775" r:id="rId17"/>
    <p:sldId id="783" r:id="rId18"/>
    <p:sldId id="785" r:id="rId19"/>
    <p:sldId id="786" r:id="rId20"/>
    <p:sldId id="787" r:id="rId21"/>
    <p:sldId id="788" r:id="rId22"/>
    <p:sldId id="789" r:id="rId23"/>
    <p:sldId id="790" r:id="rId24"/>
    <p:sldId id="791" r:id="rId25"/>
    <p:sldId id="792" r:id="rId26"/>
    <p:sldId id="793" r:id="rId27"/>
    <p:sldId id="794" r:id="rId28"/>
    <p:sldId id="795" r:id="rId29"/>
    <p:sldId id="796" r:id="rId30"/>
    <p:sldId id="797" r:id="rId31"/>
    <p:sldId id="798" r:id="rId32"/>
    <p:sldId id="799" r:id="rId33"/>
    <p:sldId id="800" r:id="rId34"/>
    <p:sldId id="801" r:id="rId35"/>
    <p:sldId id="802" r:id="rId36"/>
    <p:sldId id="803" r:id="rId37"/>
    <p:sldId id="804" r:id="rId38"/>
    <p:sldId id="805" r:id="rId39"/>
    <p:sldId id="806" r:id="rId40"/>
    <p:sldId id="807" r:id="rId41"/>
    <p:sldId id="808" r:id="rId42"/>
    <p:sldId id="809" r:id="rId43"/>
    <p:sldId id="810" r:id="rId44"/>
    <p:sldId id="811" r:id="rId45"/>
    <p:sldId id="812" r:id="rId46"/>
    <p:sldId id="813" r:id="rId47"/>
    <p:sldId id="814" r:id="rId48"/>
    <p:sldId id="815" r:id="rId49"/>
    <p:sldId id="817" r:id="rId50"/>
    <p:sldId id="818" r:id="rId51"/>
    <p:sldId id="819" r:id="rId52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7CB042"/>
    <a:srgbClr val="008000"/>
    <a:srgbClr val="FF6600"/>
    <a:srgbClr val="336600"/>
    <a:srgbClr val="009900"/>
    <a:srgbClr val="FF3300"/>
    <a:srgbClr val="33CC33"/>
    <a:srgbClr val="FFE299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81" autoAdjust="0"/>
    <p:restoredTop sz="94660"/>
  </p:normalViewPr>
  <p:slideViewPr>
    <p:cSldViewPr showGuides="1">
      <p:cViewPr>
        <p:scale>
          <a:sx n="49" d="100"/>
          <a:sy n="49" d="100"/>
        </p:scale>
        <p:origin x="2146" y="73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8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5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21/04/2025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21/04/2025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9698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1989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2.jpeg"/><Relationship Id="rId21" Type="http://schemas.openxmlformats.org/officeDocument/2006/relationships/image" Target="../media/image12.png"/><Relationship Id="rId7" Type="http://schemas.openxmlformats.org/officeDocument/2006/relationships/image" Target="../media/image6.pn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1.jpeg"/><Relationship Id="rId16" Type="http://schemas.openxmlformats.org/officeDocument/2006/relationships/image" Target="../media/image17.jpeg"/><Relationship Id="rId20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6.jpeg"/><Relationship Id="rId10" Type="http://schemas.openxmlformats.org/officeDocument/2006/relationships/image" Target="../media/image9.png"/><Relationship Id="rId19" Type="http://schemas.openxmlformats.org/officeDocument/2006/relationships/image" Target="../media/image20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3.jpeg"/><Relationship Id="rId17" Type="http://schemas.openxmlformats.org/officeDocument/2006/relationships/image" Target="../media/image21.png"/><Relationship Id="rId2" Type="http://schemas.openxmlformats.org/officeDocument/2006/relationships/image" Target="../media/image1.jpeg"/><Relationship Id="rId16" Type="http://schemas.openxmlformats.org/officeDocument/2006/relationships/image" Target="../media/image17.jpe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6.jpeg"/><Relationship Id="rId10" Type="http://schemas.openxmlformats.org/officeDocument/2006/relationships/image" Target="../media/image9.png"/><Relationship Id="rId19" Type="http://schemas.openxmlformats.org/officeDocument/2006/relationships/image" Target="../media/image20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5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2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2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21/04/2025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21/04/2025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21/04/2025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21/04/2025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21/04/2025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21/04/2025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21/04/2025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21/04/2025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21/04/2025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21/04/2025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21/04/2025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21/04/2025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21/04/2025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21/04/2025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21/04/2025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21/04/2025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21/04/2025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tiff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61.png"/><Relationship Id="rId4" Type="http://schemas.openxmlformats.org/officeDocument/2006/relationships/image" Target="../media/image57.wmf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2.wmf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6.png"/><Relationship Id="rId5" Type="http://schemas.openxmlformats.org/officeDocument/2006/relationships/image" Target="../media/image61.png"/><Relationship Id="rId4" Type="http://schemas.openxmlformats.org/officeDocument/2006/relationships/image" Target="../media/image65.w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69.png"/><Relationship Id="rId4" Type="http://schemas.openxmlformats.org/officeDocument/2006/relationships/image" Target="../media/image53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70.w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openxmlformats.org/officeDocument/2006/relationships/image" Target="http://agrobyte.lugo.usc.es/agrobyte/publicaciones/eucalipto/imagenes/foto7.GI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6.jpeg"/><Relationship Id="rId7" Type="http://schemas.openxmlformats.org/officeDocument/2006/relationships/image" Target="http://agrobyte.lugo.usc.es/agrobyte/publicaciones/eucalipto/imagenes/foto7.GI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3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http://agrobyte.lugo.usc.es/agrobyte/publicaciones/eucalipto/imagenes/foto7.GIF" TargetMode="External"/><Relationship Id="rId3" Type="http://schemas.openxmlformats.org/officeDocument/2006/relationships/oleObject" Target="../embeddings/oleObject2.bin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56.jpeg"/><Relationship Id="rId4" Type="http://schemas.openxmlformats.org/officeDocument/2006/relationships/image" Target="../media/image54.wmf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4009018" cy="2667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89903" y="0"/>
            <a:ext cx="4009018" cy="266700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79806" y="0"/>
            <a:ext cx="4009018" cy="266700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89903" y="4191000"/>
            <a:ext cx="4009018" cy="266700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79807" y="4191000"/>
            <a:ext cx="4009018" cy="2667000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800350"/>
            <a:ext cx="8098921" cy="1257300"/>
          </a:xfrm>
          <a:prstGeom prst="rect">
            <a:avLst/>
          </a:prstGeom>
          <a:solidFill>
            <a:srgbClr val="00B0F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TABLES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44408" y="2667000"/>
            <a:ext cx="4477799" cy="1569660"/>
          </a:xfrm>
          <a:prstGeom prst="rect">
            <a:avLst/>
          </a:prstGeom>
          <a:noFill/>
        </p:spPr>
        <p:txBody>
          <a:bodyPr wrap="square" lIns="182880" tIns="182880" rIns="182880" bIns="182880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Barreiro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 &amp; Tomé M</a:t>
            </a:r>
          </a:p>
          <a:p>
            <a:r>
              <a:rPr lang="pt-P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Ecosystem</a:t>
            </a: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035" y="4191000"/>
            <a:ext cx="4009018" cy="2667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535" y="3558522"/>
            <a:ext cx="957019" cy="4191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24592" y="3558522"/>
            <a:ext cx="557756" cy="4191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04"/>
          <a:stretch/>
        </p:blipFill>
        <p:spPr>
          <a:xfrm>
            <a:off x="10820190" y="3558522"/>
            <a:ext cx="533400" cy="4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52" y="-4348"/>
            <a:ext cx="11664000" cy="1165394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/>
              <a:t> </a:t>
            </a:r>
            <a:r>
              <a:rPr lang="pt-PT" dirty="0" err="1" smtClean="0"/>
              <a:t>Classical</a:t>
            </a:r>
            <a:r>
              <a:rPr lang="pt-PT" dirty="0" smtClean="0"/>
              <a:t> </a:t>
            </a:r>
            <a:r>
              <a:rPr lang="pt-PT" dirty="0" err="1" smtClean="0"/>
              <a:t>methods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 </a:t>
            </a:r>
            <a:r>
              <a:rPr lang="pt-PT" sz="2700" dirty="0" smtClean="0">
                <a:solidFill>
                  <a:srgbClr val="00B0F0"/>
                </a:solidFill>
              </a:rPr>
              <a:t>total </a:t>
            </a:r>
            <a:r>
              <a:rPr lang="pt-PT" sz="2700" dirty="0" smtClean="0">
                <a:solidFill>
                  <a:srgbClr val="00B0F0"/>
                </a:solidFill>
              </a:rPr>
              <a:t>volume </a:t>
            </a:r>
            <a:r>
              <a:rPr lang="pt-PT" sz="2700" dirty="0" smtClean="0">
                <a:solidFill>
                  <a:srgbClr val="00B0F0"/>
                </a:solidFill>
              </a:rPr>
              <a:t>example</a:t>
            </a:r>
            <a:endParaRPr lang="en-US" sz="2700" dirty="0">
              <a:solidFill>
                <a:srgbClr val="00B0F0"/>
              </a:solidFill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/>
            <a:r>
              <a:rPr lang="pt-PT" sz="2000" dirty="0"/>
              <a:t>Site index</a:t>
            </a:r>
            <a:r>
              <a:rPr lang="pt-PT" sz="2000" dirty="0"/>
              <a:t> curves (</a:t>
            </a:r>
            <a:r>
              <a:rPr lang="pt-PT" sz="2000" dirty="0" err="1" smtClean="0"/>
              <a:t>hdom</a:t>
            </a:r>
            <a:r>
              <a:rPr lang="pt-PT" sz="2000" dirty="0" smtClean="0"/>
              <a:t>, m</a:t>
            </a:r>
            <a:r>
              <a:rPr lang="pt-PT" sz="2000" dirty="0"/>
              <a:t>)</a:t>
            </a:r>
          </a:p>
          <a:p>
            <a:pPr marL="400050"/>
            <a:endParaRPr lang="pt-PT" sz="2000" dirty="0"/>
          </a:p>
          <a:p>
            <a:pPr marL="400050"/>
            <a:endParaRPr lang="pt-PT" sz="2000" dirty="0"/>
          </a:p>
          <a:p>
            <a:pPr marL="400050"/>
            <a:r>
              <a:rPr lang="pt-PT" sz="2000" dirty="0"/>
              <a:t>Stand density</a:t>
            </a:r>
            <a:r>
              <a:rPr lang="pt-PT" sz="2000" dirty="0"/>
              <a:t> (</a:t>
            </a:r>
            <a:r>
              <a:rPr lang="pt-PT" sz="2000" dirty="0" smtClean="0"/>
              <a:t>N,  </a:t>
            </a:r>
            <a:r>
              <a:rPr lang="pt-PT" sz="2000" dirty="0"/>
              <a:t>trees ha</a:t>
            </a:r>
            <a:r>
              <a:rPr lang="pt-PT" sz="2000" baseline="30000" dirty="0"/>
              <a:t>-1</a:t>
            </a:r>
            <a:r>
              <a:rPr lang="pt-PT" sz="2000" dirty="0"/>
              <a:t>)</a:t>
            </a:r>
          </a:p>
          <a:p>
            <a:pPr marL="57150" indent="0">
              <a:buNone/>
            </a:pPr>
            <a:endParaRPr lang="pt-PT" sz="2000" dirty="0"/>
          </a:p>
          <a:p>
            <a:pPr marL="400050"/>
            <a:endParaRPr lang="pt-PT" sz="2000" dirty="0" smtClean="0"/>
          </a:p>
          <a:p>
            <a:pPr marL="400050"/>
            <a:r>
              <a:rPr lang="pt-PT" sz="2000" dirty="0" err="1" smtClean="0"/>
              <a:t>Quadratic</a:t>
            </a:r>
            <a:r>
              <a:rPr lang="pt-PT" sz="2000" dirty="0" smtClean="0"/>
              <a:t> </a:t>
            </a:r>
            <a:r>
              <a:rPr lang="pt-PT" sz="2000" dirty="0"/>
              <a:t>mean dbh after thinning</a:t>
            </a:r>
            <a:r>
              <a:rPr lang="pt-PT" sz="2000" dirty="0"/>
              <a:t> (</a:t>
            </a:r>
            <a:r>
              <a:rPr lang="pt-PT" sz="2000" dirty="0" smtClean="0"/>
              <a:t>dg, cm</a:t>
            </a:r>
            <a:r>
              <a:rPr lang="pt-PT" sz="2000" dirty="0"/>
              <a:t>; </a:t>
            </a:r>
            <a:r>
              <a:rPr lang="pt-PT" sz="2000" dirty="0" err="1" smtClean="0"/>
              <a:t>hdom</a:t>
            </a:r>
            <a:r>
              <a:rPr lang="pt-PT" sz="2000" dirty="0" smtClean="0"/>
              <a:t>, m</a:t>
            </a:r>
            <a:r>
              <a:rPr lang="pt-PT" sz="2000" dirty="0"/>
              <a:t>)</a:t>
            </a:r>
          </a:p>
          <a:p>
            <a:pPr marL="400050"/>
            <a:endParaRPr lang="pt-PT" sz="2000" dirty="0"/>
          </a:p>
          <a:p>
            <a:pPr marL="400050"/>
            <a:endParaRPr lang="pt-PT" sz="900" dirty="0"/>
          </a:p>
          <a:p>
            <a:pPr marL="400050"/>
            <a:endParaRPr lang="pt-PT" sz="2000" dirty="0"/>
          </a:p>
          <a:p>
            <a:pPr marL="400050"/>
            <a:endParaRPr lang="pt-PT" sz="2000" dirty="0"/>
          </a:p>
          <a:p>
            <a:pPr marL="400050"/>
            <a:endParaRPr lang="pt-PT" sz="2000" dirty="0"/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676401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747425"/>
              </p:ext>
            </p:extLst>
          </p:nvPr>
        </p:nvGraphicFramePr>
        <p:xfrm>
          <a:off x="1271464" y="1773681"/>
          <a:ext cx="6515100" cy="914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4" name="Equation" r:id="rId3" imgW="4343400" imgH="609480" progId="Equation.3">
                  <p:embed/>
                </p:oleObj>
              </mc:Choice>
              <mc:Fallback>
                <p:oleObj name="Equation" r:id="rId3" imgW="4343400" imgH="609480" progId="Equation.3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464" y="1773681"/>
                        <a:ext cx="6515100" cy="9142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2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8036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2810675"/>
              </p:ext>
            </p:extLst>
          </p:nvPr>
        </p:nvGraphicFramePr>
        <p:xfrm>
          <a:off x="1271464" y="3547588"/>
          <a:ext cx="33845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5" name="Equation" r:id="rId5" imgW="2260440" imgH="393480" progId="Equation.3">
                  <p:embed/>
                </p:oleObj>
              </mc:Choice>
              <mc:Fallback>
                <p:oleObj name="Equation" r:id="rId5" imgW="2260440" imgH="393480" progId="Equation.3">
                  <p:embed/>
                  <p:pic>
                    <p:nvPicPr>
                      <p:cNvPr id="128036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464" y="3547588"/>
                        <a:ext cx="338455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37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114217"/>
              </p:ext>
            </p:extLst>
          </p:nvPr>
        </p:nvGraphicFramePr>
        <p:xfrm>
          <a:off x="1271464" y="5445224"/>
          <a:ext cx="3859213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6" name="Equation" r:id="rId7" imgW="2577960" imgH="393480" progId="Equation.3">
                  <p:embed/>
                </p:oleObj>
              </mc:Choice>
              <mc:Fallback>
                <p:oleObj name="Equation" r:id="rId7" imgW="2577960" imgH="393480" progId="Equation.3">
                  <p:embed/>
                  <p:pic>
                    <p:nvPicPr>
                      <p:cNvPr id="128037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464" y="5445224"/>
                        <a:ext cx="3859213" cy="59055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B0F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3143672" y="3493962"/>
                <a:ext cx="1934055" cy="5558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>
                              <a:latin typeface="Cambria Math" panose="02040503050406030204" pitchFamily="18" charset="0"/>
                            </a:rPr>
                            <m:t>FW</m:t>
                          </m:r>
                        </m:sub>
                      </m:sSub>
                      <m:r>
                        <a:rPr lang="en-US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hdom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FW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672" y="3493962"/>
                <a:ext cx="1934055" cy="55585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1997" y="468373"/>
            <a:ext cx="10379339" cy="5921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35075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00050"/>
            <a:r>
              <a:rPr lang="pt-PT" sz="2000" dirty="0"/>
              <a:t>Height-diameter</a:t>
            </a:r>
            <a:r>
              <a:rPr lang="pt-PT" sz="2000" dirty="0"/>
              <a:t> curve (</a:t>
            </a:r>
            <a:r>
              <a:rPr lang="pt-PT" sz="2000" dirty="0" smtClean="0"/>
              <a:t>h, m</a:t>
            </a:r>
            <a:r>
              <a:rPr lang="pt-PT" sz="2000" dirty="0"/>
              <a:t>; </a:t>
            </a:r>
            <a:r>
              <a:rPr lang="pt-PT" sz="2000" dirty="0" smtClean="0"/>
              <a:t>d, cm</a:t>
            </a:r>
            <a:r>
              <a:rPr lang="pt-PT" sz="2000" dirty="0"/>
              <a:t>; </a:t>
            </a:r>
            <a:r>
              <a:rPr lang="pt-PT" sz="2000" dirty="0" err="1" smtClean="0"/>
              <a:t>hdom</a:t>
            </a:r>
            <a:r>
              <a:rPr lang="pt-PT" sz="2000" dirty="0" smtClean="0"/>
              <a:t>, m</a:t>
            </a:r>
            <a:r>
              <a:rPr lang="pt-PT" sz="2000" dirty="0"/>
              <a:t>)</a:t>
            </a:r>
          </a:p>
          <a:p>
            <a:pPr marL="400050"/>
            <a:endParaRPr lang="pt-PT" sz="2000" dirty="0"/>
          </a:p>
          <a:p>
            <a:pPr marL="400050"/>
            <a:endParaRPr lang="pt-PT" sz="2200" dirty="0"/>
          </a:p>
          <a:p>
            <a:pPr marL="400050"/>
            <a:r>
              <a:rPr lang="pt-PT" sz="2000" dirty="0"/>
              <a:t>Tree volume equation</a:t>
            </a:r>
            <a:r>
              <a:rPr lang="pt-PT" sz="2000" dirty="0"/>
              <a:t> (</a:t>
            </a:r>
            <a:r>
              <a:rPr lang="pt-PT" sz="2000" dirty="0" smtClean="0"/>
              <a:t>v, m</a:t>
            </a:r>
            <a:r>
              <a:rPr lang="pt-PT" sz="2000" baseline="30000" dirty="0" smtClean="0"/>
              <a:t>3</a:t>
            </a:r>
            <a:r>
              <a:rPr lang="pt-PT" sz="2000" dirty="0"/>
              <a:t>; </a:t>
            </a:r>
            <a:r>
              <a:rPr lang="pt-PT" sz="2000" dirty="0" smtClean="0"/>
              <a:t>d, cm</a:t>
            </a:r>
            <a:r>
              <a:rPr lang="pt-PT" sz="2000" dirty="0"/>
              <a:t>; </a:t>
            </a:r>
            <a:r>
              <a:rPr lang="pt-PT" sz="2000" dirty="0" smtClean="0"/>
              <a:t>h, m</a:t>
            </a:r>
            <a:r>
              <a:rPr lang="pt-PT" sz="2000" dirty="0"/>
              <a:t>)</a:t>
            </a:r>
          </a:p>
          <a:p>
            <a:pPr marL="400050"/>
            <a:endParaRPr lang="pt-PT" sz="2000" dirty="0" smtClean="0"/>
          </a:p>
          <a:p>
            <a:pPr marL="400050"/>
            <a:endParaRPr lang="pt-PT" sz="2000" dirty="0"/>
          </a:p>
          <a:p>
            <a:pPr marL="400050"/>
            <a:r>
              <a:rPr lang="pt-PT" sz="2000" dirty="0"/>
              <a:t>Standing</a:t>
            </a:r>
            <a:r>
              <a:rPr lang="pt-PT" sz="2000" dirty="0"/>
              <a:t> volume (</a:t>
            </a:r>
            <a:r>
              <a:rPr lang="pt-PT" sz="2000" dirty="0" smtClean="0"/>
              <a:t>V, m</a:t>
            </a:r>
            <a:r>
              <a:rPr lang="pt-PT" sz="2000" baseline="30000" dirty="0" smtClean="0"/>
              <a:t>3</a:t>
            </a:r>
            <a:r>
              <a:rPr lang="pt-PT" sz="2000" dirty="0" smtClean="0"/>
              <a:t>ha</a:t>
            </a:r>
            <a:r>
              <a:rPr lang="pt-PT" sz="2000" baseline="30000" dirty="0" smtClean="0"/>
              <a:t>-1</a:t>
            </a:r>
            <a:r>
              <a:rPr lang="pt-PT" sz="2000" dirty="0"/>
              <a:t>)</a:t>
            </a:r>
            <a:endParaRPr lang="pt-PT" sz="2000" dirty="0"/>
          </a:p>
          <a:p>
            <a:pPr marL="400050"/>
            <a:endParaRPr lang="pt-PT" sz="2000" dirty="0"/>
          </a:p>
          <a:p>
            <a:pPr marL="400050"/>
            <a:endParaRPr lang="pt-PT" sz="2000" dirty="0"/>
          </a:p>
          <a:p>
            <a:pPr marL="400050"/>
            <a:endParaRPr lang="pt-PT" sz="2000" dirty="0"/>
          </a:p>
          <a:p>
            <a:pPr marL="400050"/>
            <a:endParaRPr lang="pt-PT" sz="2000" dirty="0"/>
          </a:p>
          <a:p>
            <a:pPr marL="400050"/>
            <a:endParaRPr lang="pt-PT" sz="2000" dirty="0"/>
          </a:p>
          <a:p>
            <a:pPr marL="400050"/>
            <a:endParaRPr lang="pt-PT" sz="2000" dirty="0"/>
          </a:p>
          <a:p>
            <a:pPr marL="400050"/>
            <a:endParaRPr lang="pt-PT" sz="2000" dirty="0"/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676401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bg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031750"/>
              </p:ext>
            </p:extLst>
          </p:nvPr>
        </p:nvGraphicFramePr>
        <p:xfrm>
          <a:off x="986746" y="3731283"/>
          <a:ext cx="3200040" cy="437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6" name="Equation" r:id="rId3" imgW="2133360" imgH="291960" progId="Equation.3">
                  <p:embed/>
                </p:oleObj>
              </mc:Choice>
              <mc:Fallback>
                <p:oleObj name="Equation" r:id="rId3" imgW="2133360" imgH="29196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6746" y="3731283"/>
                        <a:ext cx="3200040" cy="43794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B0F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3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351386"/>
              </p:ext>
            </p:extLst>
          </p:nvPr>
        </p:nvGraphicFramePr>
        <p:xfrm>
          <a:off x="983432" y="2098680"/>
          <a:ext cx="44577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7" name="Equation" r:id="rId5" imgW="2971800" imgH="228600" progId="Equation.3">
                  <p:embed/>
                </p:oleObj>
              </mc:Choice>
              <mc:Fallback>
                <p:oleObj name="Equation" r:id="rId5" imgW="2971800" imgH="228600" progId="Equation.3">
                  <p:embed/>
                  <p:pic>
                    <p:nvPicPr>
                      <p:cNvPr id="12903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3432" y="2098680"/>
                        <a:ext cx="4457700" cy="34131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B0F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9412661"/>
              </p:ext>
            </p:extLst>
          </p:nvPr>
        </p:nvGraphicFramePr>
        <p:xfrm>
          <a:off x="1076326" y="5229200"/>
          <a:ext cx="8953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8" name="Equation" r:id="rId7" imgW="596880" imgH="228600" progId="Equation.3">
                  <p:embed/>
                </p:oleObj>
              </mc:Choice>
              <mc:Fallback>
                <p:oleObj name="Equation" r:id="rId7" imgW="596880" imgH="22860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326" y="5229200"/>
                        <a:ext cx="895350" cy="3429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3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5853" y="468373"/>
            <a:ext cx="10379339" cy="5921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52" y="-4348"/>
            <a:ext cx="11664000" cy="1165394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/>
              <a:t> </a:t>
            </a:r>
            <a:r>
              <a:rPr lang="pt-PT" dirty="0" err="1" smtClean="0"/>
              <a:t>Classical</a:t>
            </a:r>
            <a:r>
              <a:rPr lang="pt-PT" dirty="0" smtClean="0"/>
              <a:t> </a:t>
            </a:r>
            <a:r>
              <a:rPr lang="pt-PT" dirty="0" err="1" smtClean="0"/>
              <a:t>methods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>
                <a:solidFill>
                  <a:srgbClr val="00B0F0"/>
                </a:solidFill>
              </a:rPr>
              <a:t> </a:t>
            </a:r>
            <a:r>
              <a:rPr lang="pt-PT" sz="2700" dirty="0" smtClean="0">
                <a:solidFill>
                  <a:srgbClr val="00B0F0"/>
                </a:solidFill>
              </a:rPr>
              <a:t>total </a:t>
            </a:r>
            <a:r>
              <a:rPr lang="pt-PT" sz="2700" dirty="0" smtClean="0">
                <a:solidFill>
                  <a:srgbClr val="00B0F0"/>
                </a:solidFill>
              </a:rPr>
              <a:t>volume </a:t>
            </a:r>
            <a:r>
              <a:rPr lang="pt-PT" sz="2700" dirty="0" smtClean="0">
                <a:solidFill>
                  <a:srgbClr val="00B0F0"/>
                </a:solidFill>
              </a:rPr>
              <a:t>example</a:t>
            </a:r>
            <a:endParaRPr lang="en-US" sz="27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995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31371" y="1196753"/>
            <a:ext cx="11328000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/>
            <a:r>
              <a:rPr lang="pt-PT" sz="2000" dirty="0" smtClean="0"/>
              <a:t>Total volume (</a:t>
            </a:r>
            <a:r>
              <a:rPr lang="pt-PT" sz="2000" dirty="0" err="1" smtClean="0"/>
              <a:t>Vtot</a:t>
            </a:r>
            <a:r>
              <a:rPr lang="pt-PT" sz="2000" dirty="0" smtClean="0"/>
              <a:t>, m</a:t>
            </a:r>
            <a:r>
              <a:rPr lang="pt-PT" sz="2000" baseline="30000" dirty="0" smtClean="0"/>
              <a:t>3</a:t>
            </a:r>
            <a:r>
              <a:rPr lang="pt-PT" sz="2000" dirty="0" smtClean="0"/>
              <a:t>ha</a:t>
            </a:r>
            <a:r>
              <a:rPr lang="pt-PT" sz="2000" baseline="30000" dirty="0" smtClean="0"/>
              <a:t>-1</a:t>
            </a:r>
            <a:r>
              <a:rPr lang="pt-PT" sz="2000" dirty="0" smtClean="0"/>
              <a:t>; </a:t>
            </a:r>
            <a:r>
              <a:rPr lang="pt-PT" sz="2000" dirty="0" err="1" smtClean="0"/>
              <a:t>hdom</a:t>
            </a:r>
            <a:r>
              <a:rPr lang="pt-PT" sz="2000" dirty="0" smtClean="0"/>
              <a:t>, m)</a:t>
            </a:r>
          </a:p>
          <a:p>
            <a:pPr marL="400050"/>
            <a:endParaRPr lang="pt-PT" sz="2000" dirty="0" smtClean="0"/>
          </a:p>
          <a:p>
            <a:pPr marL="400050"/>
            <a:endParaRPr lang="pt-PT" sz="2000" dirty="0" smtClean="0"/>
          </a:p>
          <a:p>
            <a:pPr marL="400050"/>
            <a:endParaRPr lang="pt-PT" sz="2000" dirty="0" smtClean="0"/>
          </a:p>
          <a:p>
            <a:pPr marL="400050"/>
            <a:endParaRPr lang="pt-PT" sz="2000" dirty="0" smtClean="0"/>
          </a:p>
          <a:p>
            <a:pPr marL="400050"/>
            <a:endParaRPr lang="pt-PT" sz="2000" dirty="0" smtClean="0"/>
          </a:p>
          <a:p>
            <a:pPr marL="400050"/>
            <a:endParaRPr lang="pt-PT" sz="20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152" y="-4348"/>
            <a:ext cx="11664000" cy="1165394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/>
              <a:t> </a:t>
            </a:r>
            <a:r>
              <a:rPr lang="pt-PT" dirty="0" err="1" smtClean="0"/>
              <a:t>Classical</a:t>
            </a:r>
            <a:r>
              <a:rPr lang="pt-PT" dirty="0" smtClean="0"/>
              <a:t> </a:t>
            </a:r>
            <a:r>
              <a:rPr lang="pt-PT" dirty="0" err="1" smtClean="0"/>
              <a:t>methods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 </a:t>
            </a:r>
            <a:r>
              <a:rPr lang="pt-PT" sz="2700" dirty="0" smtClean="0">
                <a:solidFill>
                  <a:srgbClr val="00B0F0"/>
                </a:solidFill>
              </a:rPr>
              <a:t>total volume </a:t>
            </a:r>
            <a:r>
              <a:rPr lang="pt-PT" sz="2700" dirty="0" err="1" smtClean="0">
                <a:solidFill>
                  <a:srgbClr val="00B0F0"/>
                </a:solidFill>
              </a:rPr>
              <a:t>example</a:t>
            </a:r>
            <a:endParaRPr lang="en-US" sz="2700" dirty="0">
              <a:solidFill>
                <a:srgbClr val="00B0F0"/>
              </a:solidFill>
            </a:endParaRPr>
          </a:p>
        </p:txBody>
      </p:sp>
      <p:graphicFrame>
        <p:nvGraphicFramePr>
          <p:cNvPr id="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740981"/>
              </p:ext>
            </p:extLst>
          </p:nvPr>
        </p:nvGraphicFramePr>
        <p:xfrm>
          <a:off x="5663952" y="1007791"/>
          <a:ext cx="56007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5" name="Equation" r:id="rId3" imgW="3733560" imgH="368280" progId="Equation.3">
                  <p:embed/>
                </p:oleObj>
              </mc:Choice>
              <mc:Fallback>
                <p:oleObj name="Equation" r:id="rId3" imgW="3733560" imgH="368280" progId="Equation.3">
                  <p:embed/>
                  <p:pic>
                    <p:nvPicPr>
                      <p:cNvPr id="12903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3952" y="1007791"/>
                        <a:ext cx="5600700" cy="55245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3366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701" y="1772816"/>
            <a:ext cx="10379339" cy="5921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031" y="76176"/>
            <a:ext cx="5622699" cy="33796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8048" y="476672"/>
            <a:ext cx="563064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4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4173980"/>
            <a:ext cx="12192000" cy="270185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endParaRPr lang="pt-PT" sz="800" dirty="0" smtClean="0"/>
          </a:p>
          <a:p>
            <a:pPr algn="l"/>
            <a:r>
              <a:rPr lang="pt-PT" dirty="0" err="1" smtClean="0"/>
              <a:t>Classical</a:t>
            </a:r>
            <a:r>
              <a:rPr lang="pt-PT" dirty="0" smtClean="0"/>
              <a:t> </a:t>
            </a:r>
            <a:r>
              <a:rPr lang="pt-PT" dirty="0" smtClean="0"/>
              <a:t>methods</a:t>
            </a:r>
          </a:p>
          <a:p>
            <a:pPr algn="l">
              <a:spcBef>
                <a:spcPts val="0"/>
              </a:spcBef>
            </a:pPr>
            <a:r>
              <a:rPr lang="pt-PT" dirty="0" smtClean="0"/>
              <a:t>driven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prediction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/>
              <a:t> </a:t>
            </a:r>
            <a:r>
              <a:rPr lang="pt-PT" b="1" dirty="0" err="1" smtClean="0"/>
              <a:t>thinned</a:t>
            </a:r>
            <a:r>
              <a:rPr lang="pt-PT" b="1" dirty="0" smtClean="0"/>
              <a:t> </a:t>
            </a:r>
            <a:r>
              <a:rPr lang="pt-PT" b="1" dirty="0" smtClean="0"/>
              <a:t>volume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98" y="0"/>
            <a:ext cx="4009018" cy="266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0" r="5203"/>
          <a:stretch/>
        </p:blipFill>
        <p:spPr>
          <a:xfrm>
            <a:off x="8291087" y="12069"/>
            <a:ext cx="1786785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9853" y="24138"/>
            <a:ext cx="1982147" cy="2642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25" b="24931"/>
          <a:stretch/>
        </p:blipFill>
        <p:spPr>
          <a:xfrm>
            <a:off x="4119486" y="-7119"/>
            <a:ext cx="4037779" cy="26911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00350"/>
            <a:ext cx="12192000" cy="1257300"/>
          </a:xfrm>
          <a:prstGeom prst="rect">
            <a:avLst/>
          </a:prstGeom>
          <a:solidFill>
            <a:srgbClr val="00B0F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TABLES’ DEVELOPMENT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1847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pt-PT" sz="2000" dirty="0"/>
              <a:t>Predict the evolution of dominant height</a:t>
            </a:r>
            <a:endParaRPr lang="pt-PT" sz="2000" dirty="0"/>
          </a:p>
          <a:p>
            <a:pPr marL="876300" lvl="1" indent="-419100">
              <a:buNone/>
            </a:pPr>
            <a:r>
              <a:rPr lang="pt-PT" dirty="0"/>
              <a:t>hdom</a:t>
            </a:r>
            <a:r>
              <a:rPr lang="pt-PT" dirty="0"/>
              <a:t> = </a:t>
            </a:r>
            <a:r>
              <a:rPr lang="pt-PT" dirty="0" smtClean="0"/>
              <a:t>f (S, t</a:t>
            </a:r>
            <a:r>
              <a:rPr lang="pt-PT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pt-PT" sz="2000" dirty="0"/>
              <a:t>Selection of a thinning regime (periodicity, criteria and intensity) and its traduction in terms of the evolution of the number of trees per ha of the standing volume</a:t>
            </a:r>
            <a:endParaRPr lang="en-US" sz="2000" dirty="0"/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187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8772071"/>
              </p:ext>
            </p:extLst>
          </p:nvPr>
        </p:nvGraphicFramePr>
        <p:xfrm>
          <a:off x="6456040" y="3328800"/>
          <a:ext cx="181610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7" name="Equation" r:id="rId3" imgW="1218960" imgH="571320" progId="Equation.3">
                  <p:embed/>
                </p:oleObj>
              </mc:Choice>
              <mc:Fallback>
                <p:oleObj name="Equation" r:id="rId3" imgW="1218960" imgH="571320" progId="Equation.3">
                  <p:embed/>
                  <p:pic>
                    <p:nvPicPr>
                      <p:cNvPr id="1187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6040" y="3328800"/>
                        <a:ext cx="1816100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847528" y="3307515"/>
            <a:ext cx="3830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dirty="0">
                <a:latin typeface="Trebuchet MS" pitchFamily="34" charset="0"/>
              </a:rPr>
              <a:t>The relative spacing, namely the Wilson factors is an option</a:t>
            </a:r>
            <a:endParaRPr lang="en-US" sz="2000" dirty="0">
              <a:latin typeface="Trebuchet MS" pitchFamily="34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152" y="-4348"/>
            <a:ext cx="11664000" cy="1165394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/>
              <a:t> </a:t>
            </a:r>
            <a:r>
              <a:rPr lang="pt-PT" dirty="0" err="1" smtClean="0"/>
              <a:t>Classical</a:t>
            </a:r>
            <a:r>
              <a:rPr lang="pt-PT" dirty="0" smtClean="0"/>
              <a:t> </a:t>
            </a:r>
            <a:r>
              <a:rPr lang="pt-PT" dirty="0" err="1" smtClean="0"/>
              <a:t>methods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 </a:t>
            </a:r>
            <a:r>
              <a:rPr lang="pt-PT" sz="2700" dirty="0" err="1" smtClean="0">
                <a:solidFill>
                  <a:srgbClr val="00B0F0"/>
                </a:solidFill>
              </a:rPr>
              <a:t>thinned</a:t>
            </a:r>
            <a:r>
              <a:rPr lang="pt-PT" sz="2700" dirty="0" smtClean="0">
                <a:solidFill>
                  <a:srgbClr val="00B0F0"/>
                </a:solidFill>
              </a:rPr>
              <a:t> volume </a:t>
            </a:r>
            <a:r>
              <a:rPr lang="pt-PT" sz="2700" dirty="0" smtClean="0">
                <a:solidFill>
                  <a:srgbClr val="00B0F0"/>
                </a:solidFill>
              </a:rPr>
              <a:t>example</a:t>
            </a:r>
            <a:endParaRPr lang="en-US" sz="2700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9024860" y="3406917"/>
                <a:ext cx="2149691" cy="617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>
                              <a:latin typeface="Cambria Math" panose="02040503050406030204" pitchFamily="18" charset="0"/>
                            </a:rPr>
                            <m:t>FW</m:t>
                          </m:r>
                        </m:sub>
                      </m:sSub>
                      <m:r>
                        <a:rPr lang="en-US" sz="200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e>
                            <m: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hdom</m:t>
                              </m:r>
                            </m:e>
                            <m: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FW</m:t>
                              </m:r>
                            </m:e>
                            <m: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4860" y="3406917"/>
                <a:ext cx="2149691" cy="6176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31371" y="4173016"/>
            <a:ext cx="11065229" cy="2496344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en-US" sz="2000" dirty="0" smtClean="0"/>
              <a:t>Prediction of quadratic mean </a:t>
            </a:r>
            <a:r>
              <a:rPr lang="en-US" sz="2000" dirty="0" err="1" smtClean="0"/>
              <a:t>dbh</a:t>
            </a:r>
            <a:r>
              <a:rPr lang="en-US" sz="2000" dirty="0" smtClean="0"/>
              <a:t> of the standing stand </a:t>
            </a:r>
            <a:r>
              <a:rPr lang="en-US" sz="2000" dirty="0" smtClean="0">
                <a:solidFill>
                  <a:srgbClr val="00B0F0"/>
                </a:solidFill>
              </a:rPr>
              <a:t>before thinning</a:t>
            </a:r>
          </a:p>
          <a:p>
            <a:pPr marL="914400" lvl="1" indent="-457200">
              <a:buFont typeface="+mj-lt"/>
              <a:buAutoNum type="arabicPeriod"/>
            </a:pPr>
            <a:endParaRPr lang="en-US" sz="1200" dirty="0" smtClean="0"/>
          </a:p>
          <a:p>
            <a:pPr marL="876300" lvl="1" indent="-419100">
              <a:buFont typeface="Wingdings" panose="05000000000000000000" pitchFamily="2" charset="2"/>
              <a:buNone/>
            </a:pPr>
            <a:endParaRPr lang="pt-PT" sz="2400" dirty="0" smtClean="0"/>
          </a:p>
          <a:p>
            <a:pPr marL="457200" indent="-457200"/>
            <a:endParaRPr lang="en-US" dirty="0"/>
          </a:p>
        </p:txBody>
      </p:sp>
      <p:graphicFrame>
        <p:nvGraphicFramePr>
          <p:cNvPr id="1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560290"/>
              </p:ext>
            </p:extLst>
          </p:nvPr>
        </p:nvGraphicFramePr>
        <p:xfrm>
          <a:off x="1127448" y="5301208"/>
          <a:ext cx="2376264" cy="424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8" name="Equation" r:id="rId6" imgW="1422360" imgH="253800" progId="Equation.3">
                  <p:embed/>
                </p:oleObj>
              </mc:Choice>
              <mc:Fallback>
                <p:oleObj name="Equation" r:id="rId6" imgW="1422360" imgH="253800" progId="Equation.3">
                  <p:embed/>
                  <p:pic>
                    <p:nvPicPr>
                      <p:cNvPr id="12186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7448" y="5301208"/>
                        <a:ext cx="2376264" cy="42433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07410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152" y="-4348"/>
            <a:ext cx="11664000" cy="1165394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/>
              <a:t> </a:t>
            </a:r>
            <a:r>
              <a:rPr lang="pt-PT" dirty="0" err="1" smtClean="0"/>
              <a:t>Classical</a:t>
            </a:r>
            <a:r>
              <a:rPr lang="pt-PT" dirty="0" smtClean="0"/>
              <a:t> </a:t>
            </a:r>
            <a:r>
              <a:rPr lang="pt-PT" dirty="0" err="1" smtClean="0"/>
              <a:t>methods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 </a:t>
            </a:r>
            <a:r>
              <a:rPr lang="pt-PT" sz="2700" dirty="0" err="1" smtClean="0">
                <a:solidFill>
                  <a:srgbClr val="00B0F0"/>
                </a:solidFill>
              </a:rPr>
              <a:t>thinned</a:t>
            </a:r>
            <a:r>
              <a:rPr lang="pt-PT" sz="2700" dirty="0" smtClean="0">
                <a:solidFill>
                  <a:srgbClr val="00B0F0"/>
                </a:solidFill>
              </a:rPr>
              <a:t> volume </a:t>
            </a:r>
            <a:r>
              <a:rPr lang="pt-PT" sz="2700" dirty="0" smtClean="0">
                <a:solidFill>
                  <a:srgbClr val="00B0F0"/>
                </a:solidFill>
              </a:rPr>
              <a:t>example</a:t>
            </a:r>
            <a:endParaRPr lang="en-US" sz="2700" dirty="0">
              <a:solidFill>
                <a:srgbClr val="00B0F0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07368" y="836712"/>
            <a:ext cx="8588375" cy="6021288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 startAt="4"/>
            </a:pPr>
            <a:r>
              <a:rPr lang="pt-PT" sz="2000" dirty="0" err="1" smtClean="0"/>
              <a:t>Predicting</a:t>
            </a:r>
            <a:r>
              <a:rPr lang="pt-PT" sz="2000" dirty="0" smtClean="0"/>
              <a:t> volume </a:t>
            </a:r>
            <a:r>
              <a:rPr lang="pt-PT" sz="2000" dirty="0" err="1" smtClean="0"/>
              <a:t>of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standing</a:t>
            </a:r>
            <a:r>
              <a:rPr lang="pt-PT" sz="2000" dirty="0" smtClean="0"/>
              <a:t> stand </a:t>
            </a:r>
            <a:r>
              <a:rPr lang="pt-PT" sz="2000" dirty="0" err="1" smtClean="0">
                <a:solidFill>
                  <a:srgbClr val="00B0F0"/>
                </a:solidFill>
              </a:rPr>
              <a:t>before</a:t>
            </a:r>
            <a:r>
              <a:rPr lang="pt-PT" sz="2000" dirty="0" smtClean="0">
                <a:solidFill>
                  <a:srgbClr val="00B0F0"/>
                </a:solidFill>
              </a:rPr>
              <a:t> </a:t>
            </a:r>
            <a:r>
              <a:rPr lang="pt-PT" sz="2000" dirty="0" err="1" smtClean="0">
                <a:solidFill>
                  <a:srgbClr val="00B0F0"/>
                </a:solidFill>
              </a:rPr>
              <a:t>thinning</a:t>
            </a:r>
            <a:endParaRPr lang="pt-PT" sz="2000" dirty="0" smtClean="0">
              <a:solidFill>
                <a:srgbClr val="00B0F0"/>
              </a:solidFill>
            </a:endParaRPr>
          </a:p>
          <a:p>
            <a:pPr marL="457200" indent="-457200">
              <a:buFont typeface="+mj-lt"/>
              <a:buAutoNum type="arabicPeriod" startAt="4"/>
            </a:pPr>
            <a:endParaRPr lang="pt-PT" sz="800" dirty="0" smtClean="0"/>
          </a:p>
          <a:p>
            <a:pPr marL="857250" lvl="2" indent="0">
              <a:buFont typeface="Wingdings" panose="05000000000000000000" pitchFamily="2" charset="2"/>
              <a:buNone/>
            </a:pPr>
            <a:r>
              <a:rPr lang="pt-PT" dirty="0" err="1" smtClean="0"/>
              <a:t>Vp</a:t>
            </a:r>
            <a:r>
              <a:rPr lang="pt-PT" baseline="-25000" dirty="0" err="1" smtClean="0"/>
              <a:t>bt</a:t>
            </a:r>
            <a:r>
              <a:rPr lang="pt-PT" dirty="0" smtClean="0"/>
              <a:t> = f (G, </a:t>
            </a:r>
            <a:r>
              <a:rPr lang="pt-PT" dirty="0" err="1" smtClean="0"/>
              <a:t>hdom</a:t>
            </a:r>
            <a:r>
              <a:rPr lang="pt-PT" dirty="0" smtClean="0"/>
              <a:t>)</a:t>
            </a:r>
          </a:p>
          <a:p>
            <a:pPr marL="457200" lvl="1" indent="0">
              <a:buFont typeface="Wingdings" panose="05000000000000000000" pitchFamily="2" charset="2"/>
              <a:buNone/>
            </a:pPr>
            <a:endParaRPr lang="pt-PT" sz="800" i="1" dirty="0" smtClean="0"/>
          </a:p>
          <a:p>
            <a:pPr marL="457200" indent="-457200">
              <a:buFont typeface="+mj-lt"/>
              <a:buAutoNum type="arabicPeriod" startAt="4"/>
            </a:pPr>
            <a:r>
              <a:rPr lang="pt-PT" sz="2000" dirty="0" err="1" smtClean="0"/>
              <a:t>Prediction</a:t>
            </a:r>
            <a:r>
              <a:rPr lang="pt-PT" sz="2000" dirty="0" smtClean="0"/>
              <a:t> </a:t>
            </a:r>
            <a:r>
              <a:rPr lang="pt-PT" sz="2000" dirty="0" err="1" smtClean="0"/>
              <a:t>of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quadratic</a:t>
            </a:r>
            <a:r>
              <a:rPr lang="pt-PT" sz="2000" dirty="0" smtClean="0"/>
              <a:t> </a:t>
            </a:r>
            <a:r>
              <a:rPr lang="pt-PT" sz="2000" dirty="0" err="1" smtClean="0"/>
              <a:t>mean</a:t>
            </a:r>
            <a:r>
              <a:rPr lang="pt-PT" sz="2000" dirty="0" smtClean="0"/>
              <a:t> </a:t>
            </a:r>
            <a:r>
              <a:rPr lang="pt-PT" sz="2000" dirty="0" err="1" smtClean="0"/>
              <a:t>dbh</a:t>
            </a:r>
            <a:r>
              <a:rPr lang="pt-PT" sz="2000" dirty="0" smtClean="0"/>
              <a:t> </a:t>
            </a:r>
            <a:r>
              <a:rPr lang="pt-PT" sz="2000" dirty="0" err="1" smtClean="0"/>
              <a:t>of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>
                <a:solidFill>
                  <a:schemeClr val="accent3"/>
                </a:solidFill>
              </a:rPr>
              <a:t>thinned</a:t>
            </a:r>
            <a:r>
              <a:rPr lang="pt-PT" sz="2000" dirty="0" smtClean="0">
                <a:solidFill>
                  <a:schemeClr val="accent3"/>
                </a:solidFill>
              </a:rPr>
              <a:t> stand</a:t>
            </a:r>
          </a:p>
          <a:p>
            <a:pPr marL="457200" indent="-457200">
              <a:buFont typeface="+mj-lt"/>
              <a:buAutoNum type="arabicPeriod" startAt="4"/>
            </a:pPr>
            <a:endParaRPr lang="pt-PT" sz="800" dirty="0" smtClean="0"/>
          </a:p>
          <a:p>
            <a:pPr marL="1276350" lvl="2" indent="-419100">
              <a:buFont typeface="Wingdings" panose="05000000000000000000" pitchFamily="2" charset="2"/>
              <a:buNone/>
            </a:pPr>
            <a:r>
              <a:rPr lang="pt-PT" dirty="0" err="1" smtClean="0">
                <a:solidFill>
                  <a:srgbClr val="CC3300"/>
                </a:solidFill>
              </a:rPr>
              <a:t>dg</a:t>
            </a:r>
            <a:r>
              <a:rPr lang="pt-PT" baseline="-25000" dirty="0" err="1" smtClean="0">
                <a:solidFill>
                  <a:srgbClr val="CC3300"/>
                </a:solidFill>
              </a:rPr>
              <a:t>at</a:t>
            </a:r>
            <a:r>
              <a:rPr lang="pt-PT" dirty="0" smtClean="0">
                <a:solidFill>
                  <a:srgbClr val="CC3300"/>
                </a:solidFill>
              </a:rPr>
              <a:t> = f(dg, </a:t>
            </a:r>
            <a:r>
              <a:rPr lang="pt-PT" dirty="0" err="1" smtClean="0">
                <a:solidFill>
                  <a:srgbClr val="CC3300"/>
                </a:solidFill>
              </a:rPr>
              <a:t>N</a:t>
            </a:r>
            <a:r>
              <a:rPr lang="pt-PT" baseline="-25000" dirty="0" err="1" smtClean="0">
                <a:solidFill>
                  <a:srgbClr val="CC3300"/>
                </a:solidFill>
              </a:rPr>
              <a:t>thin</a:t>
            </a:r>
            <a:r>
              <a:rPr lang="pt-PT" dirty="0" smtClean="0">
                <a:solidFill>
                  <a:srgbClr val="CC3300"/>
                </a:solidFill>
              </a:rPr>
              <a:t>, </a:t>
            </a:r>
            <a:r>
              <a:rPr lang="pt-PT" dirty="0" err="1" smtClean="0">
                <a:solidFill>
                  <a:srgbClr val="CC3300"/>
                </a:solidFill>
              </a:rPr>
              <a:t>N</a:t>
            </a:r>
            <a:r>
              <a:rPr lang="pt-PT" baseline="-25000" dirty="0" err="1" smtClean="0">
                <a:solidFill>
                  <a:srgbClr val="CC3300"/>
                </a:solidFill>
              </a:rPr>
              <a:t>bt</a:t>
            </a:r>
            <a:r>
              <a:rPr lang="pt-PT" i="1" dirty="0" smtClean="0">
                <a:solidFill>
                  <a:srgbClr val="CC3300"/>
                </a:solidFill>
              </a:rPr>
              <a:t>)</a:t>
            </a:r>
          </a:p>
          <a:p>
            <a:pPr marL="876300" lvl="1" indent="-419100">
              <a:buFont typeface="Wingdings" panose="05000000000000000000" pitchFamily="2" charset="2"/>
              <a:buNone/>
            </a:pPr>
            <a:endParaRPr lang="pt-PT" sz="800" i="1" dirty="0"/>
          </a:p>
          <a:p>
            <a:pPr marL="457200" indent="-457200">
              <a:buFont typeface="+mj-lt"/>
              <a:buAutoNum type="arabicPeriod" startAt="6"/>
            </a:pPr>
            <a:r>
              <a:rPr lang="pt-PT" sz="2000" dirty="0" err="1"/>
              <a:t>Predicting</a:t>
            </a:r>
            <a:r>
              <a:rPr lang="pt-PT" sz="2000" dirty="0"/>
              <a:t> volume </a:t>
            </a:r>
            <a:r>
              <a:rPr lang="pt-PT" sz="2000" dirty="0" err="1"/>
              <a:t>of</a:t>
            </a:r>
            <a:r>
              <a:rPr lang="pt-PT" sz="2000" dirty="0"/>
              <a:t> </a:t>
            </a:r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>
                <a:solidFill>
                  <a:schemeClr val="accent3"/>
                </a:solidFill>
              </a:rPr>
              <a:t>thinned</a:t>
            </a:r>
            <a:r>
              <a:rPr lang="pt-PT" sz="2000" dirty="0">
                <a:solidFill>
                  <a:schemeClr val="accent3"/>
                </a:solidFill>
              </a:rPr>
              <a:t> stand</a:t>
            </a:r>
          </a:p>
          <a:p>
            <a:pPr marL="457200" lvl="1" indent="0">
              <a:buNone/>
            </a:pPr>
            <a:endParaRPr lang="pt-PT" sz="800" i="1" dirty="0" smtClean="0"/>
          </a:p>
          <a:p>
            <a:pPr marL="857250" lvl="2" indent="0">
              <a:buNone/>
            </a:pPr>
            <a:r>
              <a:rPr lang="pt-PT" i="1" dirty="0" err="1" smtClean="0"/>
              <a:t>V</a:t>
            </a:r>
            <a:r>
              <a:rPr lang="pt-PT" i="1" baseline="-25000" dirty="0" err="1" smtClean="0"/>
              <a:t>thin</a:t>
            </a:r>
            <a:r>
              <a:rPr lang="pt-PT" i="1" dirty="0" smtClean="0"/>
              <a:t>= f ( </a:t>
            </a:r>
            <a:r>
              <a:rPr lang="pt-PT" i="1" dirty="0" err="1" smtClean="0"/>
              <a:t>N</a:t>
            </a:r>
            <a:r>
              <a:rPr lang="pt-PT" i="1" baseline="-25000" dirty="0" err="1" smtClean="0"/>
              <a:t>thin</a:t>
            </a:r>
            <a:r>
              <a:rPr lang="pt-PT" i="1" dirty="0" smtClean="0"/>
              <a:t>, </a:t>
            </a:r>
            <a:r>
              <a:rPr lang="pt-PT" i="1" dirty="0" err="1" smtClean="0"/>
              <a:t>d</a:t>
            </a:r>
            <a:r>
              <a:rPr lang="pt-PT" i="1" baseline="-25000" dirty="0" err="1" smtClean="0"/>
              <a:t>thin</a:t>
            </a:r>
            <a:r>
              <a:rPr lang="pt-PT" i="1" dirty="0" smtClean="0"/>
              <a:t>, </a:t>
            </a:r>
            <a:r>
              <a:rPr lang="pt-PT" i="1" dirty="0" err="1" smtClean="0"/>
              <a:t>V</a:t>
            </a:r>
            <a:r>
              <a:rPr lang="pt-PT" i="1" dirty="0" err="1" smtClean="0">
                <a:solidFill>
                  <a:srgbClr val="CC3300"/>
                </a:solidFill>
              </a:rPr>
              <a:t>p</a:t>
            </a:r>
            <a:r>
              <a:rPr lang="pt-PT" i="1" baseline="-25000" dirty="0" err="1" smtClean="0"/>
              <a:t>bt</a:t>
            </a:r>
            <a:r>
              <a:rPr lang="pt-PT" i="1" dirty="0" smtClean="0"/>
              <a:t>, </a:t>
            </a:r>
            <a:r>
              <a:rPr lang="pt-PT" i="1" dirty="0" err="1" smtClean="0"/>
              <a:t>dg</a:t>
            </a:r>
            <a:r>
              <a:rPr lang="pt-PT" i="1" baseline="-25000" dirty="0" err="1" smtClean="0">
                <a:solidFill>
                  <a:srgbClr val="CC3300"/>
                </a:solidFill>
              </a:rPr>
              <a:t>at</a:t>
            </a:r>
            <a:r>
              <a:rPr lang="pt-PT" i="1" dirty="0" smtClean="0"/>
              <a:t>, </a:t>
            </a:r>
            <a:r>
              <a:rPr lang="pt-PT" i="1" dirty="0" err="1" smtClean="0"/>
              <a:t>N</a:t>
            </a:r>
            <a:r>
              <a:rPr lang="pt-PT" i="1" baseline="-25000" dirty="0" err="1" smtClean="0"/>
              <a:t>bt</a:t>
            </a:r>
            <a:r>
              <a:rPr lang="pt-PT" i="1" baseline="-25000" dirty="0" smtClean="0"/>
              <a:t> </a:t>
            </a:r>
            <a:r>
              <a:rPr lang="pt-PT" i="1" dirty="0" smtClean="0"/>
              <a:t>)</a:t>
            </a:r>
            <a:endParaRPr lang="pt-PT" i="1" dirty="0"/>
          </a:p>
          <a:p>
            <a:pPr marL="876300" lvl="1" indent="-419100">
              <a:buFont typeface="Wingdings" panose="05000000000000000000" pitchFamily="2" charset="2"/>
              <a:buNone/>
            </a:pPr>
            <a:endParaRPr lang="pt-PT" sz="2400" dirty="0" smtClean="0"/>
          </a:p>
          <a:p>
            <a:pPr marL="457200" indent="-4572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706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 Classical methods – thinned volume</a:t>
            </a:r>
            <a:endParaRPr lang="en-US" dirty="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7"/>
            </a:pPr>
            <a:r>
              <a:rPr lang="pt-PT" sz="2000" dirty="0" err="1" smtClean="0"/>
              <a:t>Predicting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volume </a:t>
            </a:r>
            <a:r>
              <a:rPr lang="pt-PT" sz="2000" dirty="0" err="1" smtClean="0"/>
              <a:t>of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standing</a:t>
            </a:r>
            <a:r>
              <a:rPr lang="pt-PT" sz="2000" dirty="0" smtClean="0"/>
              <a:t> volume </a:t>
            </a:r>
            <a:r>
              <a:rPr lang="pt-PT" sz="2000" dirty="0" err="1" smtClean="0">
                <a:solidFill>
                  <a:srgbClr val="FF6600"/>
                </a:solidFill>
              </a:rPr>
              <a:t>after</a:t>
            </a:r>
            <a:r>
              <a:rPr lang="pt-PT" sz="2000" dirty="0" smtClean="0">
                <a:solidFill>
                  <a:srgbClr val="FF6600"/>
                </a:solidFill>
              </a:rPr>
              <a:t> </a:t>
            </a:r>
            <a:r>
              <a:rPr lang="pt-PT" sz="2000" dirty="0" err="1" smtClean="0">
                <a:solidFill>
                  <a:srgbClr val="FF6600"/>
                </a:solidFill>
              </a:rPr>
              <a:t>thinning</a:t>
            </a:r>
            <a:endParaRPr lang="pt-PT" sz="2000" dirty="0" smtClean="0">
              <a:solidFill>
                <a:srgbClr val="FF66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pt-PT" dirty="0" smtClean="0"/>
          </a:p>
          <a:p>
            <a:pPr marL="914400" lvl="1" indent="-457200">
              <a:buFont typeface="+mj-lt"/>
              <a:buAutoNum type="arabicPeriod"/>
            </a:pPr>
            <a:endParaRPr lang="pt-PT" dirty="0"/>
          </a:p>
          <a:p>
            <a:pPr marL="457200" indent="-457200">
              <a:buFont typeface="+mj-lt"/>
              <a:buAutoNum type="arabicPeriod" startAt="7"/>
            </a:pPr>
            <a:r>
              <a:rPr lang="pt-PT" sz="2000" dirty="0" err="1" smtClean="0"/>
              <a:t>Predicting</a:t>
            </a:r>
            <a:r>
              <a:rPr lang="pt-PT" sz="2000" dirty="0" smtClean="0"/>
              <a:t> </a:t>
            </a:r>
            <a:r>
              <a:rPr lang="pt-PT" sz="2000" dirty="0"/>
              <a:t>total volume</a:t>
            </a:r>
            <a:endParaRPr lang="en-US" sz="2000" dirty="0"/>
          </a:p>
          <a:p>
            <a:pPr marL="457200" indent="-457200"/>
            <a:endParaRPr lang="en-US" dirty="0"/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239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5741332"/>
              </p:ext>
            </p:extLst>
          </p:nvPr>
        </p:nvGraphicFramePr>
        <p:xfrm>
          <a:off x="1524001" y="2011325"/>
          <a:ext cx="1872209" cy="412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8" name="Equation" r:id="rId3" imgW="1015920" imgH="228600" progId="Equation.3">
                  <p:embed/>
                </p:oleObj>
              </mc:Choice>
              <mc:Fallback>
                <p:oleObj name="Equation" r:id="rId3" imgW="1015920" imgH="228600" progId="Equation.3">
                  <p:embed/>
                  <p:pic>
                    <p:nvPicPr>
                      <p:cNvPr id="12391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2011325"/>
                        <a:ext cx="1872209" cy="41219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700396"/>
              </p:ext>
            </p:extLst>
          </p:nvPr>
        </p:nvGraphicFramePr>
        <p:xfrm>
          <a:off x="1524001" y="3933056"/>
          <a:ext cx="2680022" cy="833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9" name="Equation" r:id="rId5" imgW="1562040" imgH="482400" progId="Equation.3">
                  <p:embed/>
                </p:oleObj>
              </mc:Choice>
              <mc:Fallback>
                <p:oleObj name="Equation" r:id="rId5" imgW="1562040" imgH="482400" progId="Equation.3">
                  <p:embed/>
                  <p:pic>
                    <p:nvPicPr>
                      <p:cNvPr id="12391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3933056"/>
                        <a:ext cx="2680022" cy="83305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43259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4173980"/>
            <a:ext cx="12192000" cy="270185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endParaRPr lang="pt-PT" sz="800" dirty="0" smtClean="0"/>
          </a:p>
          <a:p>
            <a:pPr algn="l"/>
            <a:r>
              <a:rPr lang="pt-PT" dirty="0" err="1" smtClean="0"/>
              <a:t>Using</a:t>
            </a:r>
            <a:r>
              <a:rPr lang="pt-PT" dirty="0" smtClean="0"/>
              <a:t> </a:t>
            </a:r>
            <a:r>
              <a:rPr lang="pt-PT" dirty="0" err="1" smtClean="0"/>
              <a:t>Growth</a:t>
            </a:r>
            <a:r>
              <a:rPr lang="pt-PT" dirty="0" smtClean="0"/>
              <a:t> </a:t>
            </a:r>
            <a:r>
              <a:rPr lang="pt-PT" dirty="0" err="1" smtClean="0"/>
              <a:t>Models</a:t>
            </a:r>
            <a:r>
              <a:rPr lang="pt-PT" dirty="0" smtClean="0"/>
              <a:t> / </a:t>
            </a:r>
            <a:r>
              <a:rPr lang="pt-PT" dirty="0" err="1" smtClean="0"/>
              <a:t>Simulators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98" y="0"/>
            <a:ext cx="4009018" cy="266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0" r="5203"/>
          <a:stretch/>
        </p:blipFill>
        <p:spPr>
          <a:xfrm>
            <a:off x="8291087" y="12069"/>
            <a:ext cx="1786785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9853" y="24138"/>
            <a:ext cx="1982147" cy="2642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25" b="24931"/>
          <a:stretch/>
        </p:blipFill>
        <p:spPr>
          <a:xfrm>
            <a:off x="4119486" y="-7119"/>
            <a:ext cx="4037779" cy="26911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00350"/>
            <a:ext cx="12192000" cy="1257300"/>
          </a:xfrm>
          <a:prstGeom prst="rect">
            <a:avLst/>
          </a:prstGeom>
          <a:solidFill>
            <a:srgbClr val="00B0F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TABLES’ DEVELOPMENT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5949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6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3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Outline</a:t>
            </a:r>
            <a:endParaRPr lang="en-US" dirty="0"/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8000"/>
              </a:buClr>
            </a:pPr>
            <a:r>
              <a:rPr lang="en-GB" dirty="0" smtClean="0"/>
              <a:t>Yield table concept and limitations</a:t>
            </a:r>
            <a:endParaRPr lang="en-GB" dirty="0"/>
          </a:p>
          <a:p>
            <a:pPr>
              <a:buClr>
                <a:srgbClr val="008000"/>
              </a:buClr>
            </a:pPr>
            <a:r>
              <a:rPr lang="en-GB" dirty="0" smtClean="0"/>
              <a:t>How to create yield tables: different methods</a:t>
            </a:r>
            <a:endParaRPr lang="en-GB" dirty="0"/>
          </a:p>
          <a:p>
            <a:pPr lvl="1"/>
            <a:r>
              <a:rPr lang="en-US" dirty="0"/>
              <a:t>Classical </a:t>
            </a:r>
            <a:r>
              <a:rPr lang="en-US" dirty="0" smtClean="0"/>
              <a:t>methods</a:t>
            </a:r>
          </a:p>
          <a:p>
            <a:pPr lvl="2"/>
            <a:r>
              <a:rPr lang="en-US" dirty="0" smtClean="0"/>
              <a:t>Methods driven </a:t>
            </a:r>
            <a:r>
              <a:rPr lang="en-US" dirty="0"/>
              <a:t>by the prediction of </a:t>
            </a:r>
            <a:r>
              <a:rPr lang="en-US" b="1" dirty="0"/>
              <a:t>total </a:t>
            </a:r>
            <a:r>
              <a:rPr lang="en-US" b="1" dirty="0" smtClean="0"/>
              <a:t>volume</a:t>
            </a:r>
          </a:p>
          <a:p>
            <a:pPr lvl="2"/>
            <a:r>
              <a:rPr lang="pt-PT" dirty="0" err="1"/>
              <a:t>M</a:t>
            </a:r>
            <a:r>
              <a:rPr lang="pt-PT" dirty="0" err="1" smtClean="0"/>
              <a:t>ethods</a:t>
            </a:r>
            <a:r>
              <a:rPr lang="pt-PT" dirty="0" smtClean="0"/>
              <a:t> </a:t>
            </a:r>
            <a:r>
              <a:rPr lang="pt-PT" dirty="0" err="1" smtClean="0"/>
              <a:t>driven</a:t>
            </a:r>
            <a:r>
              <a:rPr lang="pt-PT" dirty="0" smtClean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prediction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b="1" dirty="0" err="1"/>
              <a:t>thinned</a:t>
            </a:r>
            <a:r>
              <a:rPr lang="pt-PT" b="1" dirty="0"/>
              <a:t> </a:t>
            </a:r>
            <a:r>
              <a:rPr lang="pt-PT" b="1" dirty="0" smtClean="0"/>
              <a:t>volume</a:t>
            </a:r>
          </a:p>
          <a:p>
            <a:pPr lvl="1" algn="l"/>
            <a:r>
              <a:rPr lang="pt-PT" dirty="0" err="1" smtClean="0"/>
              <a:t>Using</a:t>
            </a:r>
            <a:r>
              <a:rPr lang="pt-PT" dirty="0" smtClean="0"/>
              <a:t> </a:t>
            </a:r>
            <a:r>
              <a:rPr lang="pt-PT" dirty="0" err="1" smtClean="0"/>
              <a:t>Growth</a:t>
            </a:r>
            <a:r>
              <a:rPr lang="pt-PT" dirty="0"/>
              <a:t> </a:t>
            </a:r>
            <a:r>
              <a:rPr lang="pt-PT" dirty="0" err="1" smtClean="0"/>
              <a:t>models</a:t>
            </a:r>
            <a:r>
              <a:rPr lang="pt-PT" dirty="0" smtClean="0"/>
              <a:t> /</a:t>
            </a:r>
            <a:r>
              <a:rPr lang="pt-PT" dirty="0" err="1" smtClean="0"/>
              <a:t>Forest</a:t>
            </a:r>
            <a:r>
              <a:rPr lang="pt-PT" dirty="0" smtClean="0"/>
              <a:t> </a:t>
            </a:r>
            <a:r>
              <a:rPr lang="pt-PT" dirty="0" err="1" smtClean="0"/>
              <a:t>simulators</a:t>
            </a:r>
            <a:endParaRPr lang="en-US" dirty="0"/>
          </a:p>
          <a:p>
            <a:endParaRPr lang="en-US" dirty="0"/>
          </a:p>
          <a:p>
            <a:pPr>
              <a:buClr>
                <a:srgbClr val="008000"/>
              </a:buClr>
            </a:pPr>
            <a:endParaRPr lang="en-GB" sz="2200" dirty="0"/>
          </a:p>
        </p:txBody>
      </p:sp>
      <p:pic>
        <p:nvPicPr>
          <p:cNvPr id="122" name="Picture Placeholder 2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7913" y="165227"/>
            <a:ext cx="2448000" cy="2448000"/>
          </a:xfrm>
          <a:prstGeom prst="ellipse">
            <a:avLst/>
          </a:prstGeom>
        </p:spPr>
      </p:pic>
      <p:grpSp>
        <p:nvGrpSpPr>
          <p:cNvPr id="118784" name="Group 118783"/>
          <p:cNvGrpSpPr/>
          <p:nvPr/>
        </p:nvGrpSpPr>
        <p:grpSpPr>
          <a:xfrm>
            <a:off x="7752184" y="3429000"/>
            <a:ext cx="3862322" cy="1820494"/>
            <a:chOff x="6411274" y="4127777"/>
            <a:chExt cx="4987208" cy="2561877"/>
          </a:xfrm>
        </p:grpSpPr>
        <p:grpSp>
          <p:nvGrpSpPr>
            <p:cNvPr id="4" name="Group 3"/>
            <p:cNvGrpSpPr/>
            <p:nvPr/>
          </p:nvGrpSpPr>
          <p:grpSpPr>
            <a:xfrm>
              <a:off x="6411274" y="4127777"/>
              <a:ext cx="1918960" cy="2561877"/>
              <a:chOff x="8702573" y="2799047"/>
              <a:chExt cx="3183039" cy="4287553"/>
            </a:xfrm>
          </p:grpSpPr>
          <p:pic>
            <p:nvPicPr>
              <p:cNvPr id="5" name="Picture 4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163382" y="2799047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6" name="Picture 5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468182" y="3103847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7" name="Picture 6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620582" y="3256247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8" name="Picture 7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772982" y="3408647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9" name="Picture 8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736864" y="2903429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10" name="Picture 9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889264" y="3055829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11" name="Picture 10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041664" y="3208229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12" name="Picture 11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346464" y="3513029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13" name="Picture 12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129091" y="2817983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14" name="Picture 13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433891" y="3122783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15" name="Picture 14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738691" y="3427583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16" name="Picture 15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702573" y="2922365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17" name="Picture 16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854973" y="3074765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18" name="Picture 17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159773" y="3379565"/>
                <a:ext cx="1034291" cy="1296043"/>
              </a:xfrm>
              <a:prstGeom prst="rect">
                <a:avLst/>
              </a:prstGeom>
            </p:spPr>
          </p:pic>
          <p:pic>
            <p:nvPicPr>
              <p:cNvPr id="19" name="Picture 18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312173" y="3531965"/>
                <a:ext cx="1034291" cy="1296043"/>
              </a:xfrm>
              <a:prstGeom prst="rect">
                <a:avLst/>
              </a:prstGeom>
            </p:spPr>
          </p:pic>
          <p:sp>
            <p:nvSpPr>
              <p:cNvPr id="20" name="Oval 19"/>
              <p:cNvSpPr/>
              <p:nvPr/>
            </p:nvSpPr>
            <p:spPr>
              <a:xfrm>
                <a:off x="8846561" y="533043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8998961" y="5570735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9151361" y="563523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9456161" y="5983446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9608561" y="609243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9224433" y="5133222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9462699" y="541359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9693889" y="5643622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9998689" y="5948422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9164298" y="536091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9359001" y="558493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9511401" y="573733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9760367" y="5861107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9816201" y="604213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9968601" y="619453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9577385" y="6718271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8782937" y="563523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8865882" y="5859646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9167927" y="591336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9161754" y="612732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9392537" y="624483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9884761" y="536091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10037161" y="551331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10189561" y="566571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10341961" y="581811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9905636" y="508032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9700310" y="5007147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9352482" y="4986229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9504882" y="5138629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9669538" y="5344229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9821938" y="5496629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9974338" y="5649029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10126738" y="5801429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10363241" y="499218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10527897" y="5285680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10680297" y="535018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10985097" y="5698391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11137497" y="580738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10753369" y="4848167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0979379" y="507534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1222825" y="5358567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11527625" y="5663367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10680978" y="502265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10887937" y="5299879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11040337" y="5452279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11289303" y="5576052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1345137" y="5757079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11497537" y="5909479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0147217" y="514458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10311873" y="535018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10394818" y="5574591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10696863" y="562830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10690690" y="584226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10921473" y="595978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11401441" y="502265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11464001" y="5358039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11718497" y="538065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11740804" y="5796106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10551843" y="4826382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9223369" y="6424230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10103451" y="4896805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11033818" y="485357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11186218" y="500597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11338618" y="515837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10771286" y="5564143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11655674" y="551637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Oval 85"/>
              <p:cNvSpPr/>
              <p:nvPr/>
            </p:nvSpPr>
            <p:spPr>
              <a:xfrm rot="5400000">
                <a:off x="10706513" y="618058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 rot="5400000">
                <a:off x="10466216" y="633298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 rot="5400000">
                <a:off x="10401713" y="648538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 rot="5400000">
                <a:off x="10053505" y="679018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 rot="5400000">
                <a:off x="9944513" y="694258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Oval 90"/>
              <p:cNvSpPr/>
              <p:nvPr/>
            </p:nvSpPr>
            <p:spPr>
              <a:xfrm rot="5400000">
                <a:off x="10850529" y="6570712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 rot="5400000">
                <a:off x="10623353" y="6796722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 rot="5400000">
                <a:off x="11431638" y="6122526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 rot="5400000">
                <a:off x="11126838" y="6427326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Oval 94"/>
              <p:cNvSpPr/>
              <p:nvPr/>
            </p:nvSpPr>
            <p:spPr>
              <a:xfrm rot="5400000">
                <a:off x="10676038" y="6498321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 rot="5400000">
                <a:off x="10452017" y="669302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 rot="5400000">
                <a:off x="10299617" y="684542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 rot="5400000">
                <a:off x="11214153" y="618900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 rot="5400000">
                <a:off x="11033126" y="624483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 rot="5400000">
                <a:off x="10880726" y="639723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Oval 100"/>
              <p:cNvSpPr/>
              <p:nvPr/>
            </p:nvSpPr>
            <p:spPr>
              <a:xfrm rot="5400000">
                <a:off x="10554113" y="5964560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 rot="5400000">
                <a:off x="10401713" y="6116960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 rot="5400000">
                <a:off x="10177305" y="6199905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 rot="5400000">
                <a:off x="10123588" y="6501950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 rot="5400000">
                <a:off x="9909628" y="6495777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 rot="5400000">
                <a:off x="9792113" y="6726560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Oval 106"/>
              <p:cNvSpPr/>
              <p:nvPr/>
            </p:nvSpPr>
            <p:spPr>
              <a:xfrm rot="5400000">
                <a:off x="11714347" y="631339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 rot="5400000">
                <a:off x="11561947" y="646579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 rot="5400000">
                <a:off x="11409547" y="661819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 rot="5400000">
                <a:off x="11257147" y="677059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 rot="5400000">
                <a:off x="9566641" y="6554574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 rot="5400000">
                <a:off x="9639822" y="6349248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Oval 112"/>
              <p:cNvSpPr/>
              <p:nvPr/>
            </p:nvSpPr>
            <p:spPr>
              <a:xfrm rot="5400000">
                <a:off x="10997522" y="6698761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 rot="5400000">
                <a:off x="10845122" y="6851161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 rot="5400000">
                <a:off x="11731031" y="6098175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 rot="5400000">
                <a:off x="11578631" y="6250575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 rot="5400000">
                <a:off x="11426231" y="6402975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 rot="5400000">
                <a:off x="11273831" y="6555375"/>
                <a:ext cx="144016" cy="144016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9" name="Oval 118"/>
              <p:cNvSpPr/>
              <p:nvPr/>
            </p:nvSpPr>
            <p:spPr>
              <a:xfrm rot="5400000">
                <a:off x="11803047" y="6098175"/>
                <a:ext cx="72000" cy="720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11813612" y="5953829"/>
                <a:ext cx="72000" cy="720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11849314" y="6142145"/>
                <a:ext cx="36000" cy="36000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9226503" y="4343324"/>
              <a:ext cx="2171979" cy="2313753"/>
              <a:chOff x="9226503" y="4343324"/>
              <a:chExt cx="2171979" cy="2313753"/>
            </a:xfrm>
          </p:grpSpPr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26503" y="4343324"/>
                <a:ext cx="1560795" cy="959525"/>
              </a:xfrm>
              <a:prstGeom prst="rect">
                <a:avLst/>
              </a:prstGeom>
            </p:spPr>
          </p:pic>
          <p:grpSp>
            <p:nvGrpSpPr>
              <p:cNvPr id="124" name="Group 123"/>
              <p:cNvGrpSpPr/>
              <p:nvPr/>
            </p:nvGrpSpPr>
            <p:grpSpPr>
              <a:xfrm>
                <a:off x="10553832" y="4577349"/>
                <a:ext cx="844650" cy="1020654"/>
                <a:chOff x="10694261" y="4575508"/>
                <a:chExt cx="1241859" cy="1251452"/>
              </a:xfrm>
            </p:grpSpPr>
            <p:pic>
              <p:nvPicPr>
                <p:cNvPr id="125" name="Picture 82" descr="Diversos usos de la madera del eucalipto"/>
                <p:cNvPicPr>
                  <a:picLocks noChangeAspect="1" noChangeArrowheads="1"/>
                </p:cNvPicPr>
                <p:nvPr/>
              </p:nvPicPr>
              <p:blipFill>
                <a:blip r:embed="rId6" r:link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0147" r="34810" b="64000"/>
                <a:stretch>
                  <a:fillRect/>
                </a:stretch>
              </p:blipFill>
              <p:spPr bwMode="auto">
                <a:xfrm>
                  <a:off x="11244346" y="5170258"/>
                  <a:ext cx="617783" cy="3266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6" name="Picture 82" descr="Diversos usos de la madera del eucalipto"/>
                <p:cNvPicPr>
                  <a:picLocks noChangeAspect="1" noChangeArrowheads="1"/>
                </p:cNvPicPr>
                <p:nvPr/>
              </p:nvPicPr>
              <p:blipFill>
                <a:blip r:embed="rId6" r:link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0147" r="34810" b="64000"/>
                <a:stretch>
                  <a:fillRect/>
                </a:stretch>
              </p:blipFill>
              <p:spPr bwMode="auto">
                <a:xfrm>
                  <a:off x="10694261" y="5206315"/>
                  <a:ext cx="720494" cy="3809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7" name="Picture 82" descr="Diversos usos de la madera del eucalipto"/>
                <p:cNvPicPr>
                  <a:picLocks noChangeAspect="1" noChangeArrowheads="1"/>
                </p:cNvPicPr>
                <p:nvPr/>
              </p:nvPicPr>
              <p:blipFill>
                <a:blip r:embed="rId6" r:link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0147" r="34810" b="64000"/>
                <a:stretch>
                  <a:fillRect/>
                </a:stretch>
              </p:blipFill>
              <p:spPr bwMode="auto">
                <a:xfrm>
                  <a:off x="10971870" y="5317125"/>
                  <a:ext cx="964250" cy="5098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8" name="TextBox 127"/>
                <p:cNvSpPr txBox="1"/>
                <p:nvPr/>
              </p:nvSpPr>
              <p:spPr>
                <a:xfrm>
                  <a:off x="10939052" y="4575508"/>
                  <a:ext cx="576050" cy="584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 smtClean="0">
                      <a:solidFill>
                        <a:schemeClr val="accent5"/>
                      </a:solidFill>
                    </a:rPr>
                    <a:t>?</a:t>
                  </a:r>
                  <a:endParaRPr lang="en-US" sz="3200" b="1" dirty="0">
                    <a:solidFill>
                      <a:schemeClr val="accent5"/>
                    </a:solidFill>
                  </a:endParaRPr>
                </a:p>
              </p:txBody>
            </p:sp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58361" y="5541413"/>
                <a:ext cx="1521083" cy="1115664"/>
              </a:xfrm>
              <a:prstGeom prst="rect">
                <a:avLst/>
              </a:prstGeom>
            </p:spPr>
          </p:pic>
        </p:grpSp>
        <p:sp>
          <p:nvSpPr>
            <p:cNvPr id="232" name="Right Arrow 231"/>
            <p:cNvSpPr/>
            <p:nvPr/>
          </p:nvSpPr>
          <p:spPr>
            <a:xfrm>
              <a:off x="8442648" y="4808098"/>
              <a:ext cx="599423" cy="372629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57223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8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038" t="40900" r="35432" b="29700"/>
          <a:stretch/>
        </p:blipFill>
        <p:spPr>
          <a:xfrm>
            <a:off x="191344" y="1484784"/>
            <a:ext cx="5400600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544" y="1844824"/>
            <a:ext cx="4290432" cy="3657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334" y="594114"/>
            <a:ext cx="4290432" cy="5669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008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8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8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1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2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9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 What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smtClean="0"/>
              <a:t>a </a:t>
            </a:r>
            <a:r>
              <a:rPr lang="pt-PT" dirty="0" smtClean="0"/>
              <a:t>yield table?</a:t>
            </a:r>
            <a:endParaRPr lang="en-US" dirty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8342225" cy="5813438"/>
          </a:xfrm>
        </p:spPr>
        <p:txBody>
          <a:bodyPr>
            <a:normAutofit fontScale="92500" lnSpcReduction="20000"/>
          </a:bodyPr>
          <a:lstStyle/>
          <a:p>
            <a:r>
              <a:rPr lang="pt-PT" dirty="0" err="1"/>
              <a:t>Originally</a:t>
            </a:r>
            <a:r>
              <a:rPr lang="pt-PT" dirty="0"/>
              <a:t> </a:t>
            </a:r>
            <a:r>
              <a:rPr lang="pt-PT" dirty="0" err="1"/>
              <a:t>developed</a:t>
            </a:r>
            <a:r>
              <a:rPr lang="pt-PT" dirty="0"/>
              <a:t> for </a:t>
            </a:r>
            <a:r>
              <a:rPr lang="pt-PT" dirty="0" err="1"/>
              <a:t>pure</a:t>
            </a:r>
            <a:r>
              <a:rPr lang="pt-PT" dirty="0"/>
              <a:t> </a:t>
            </a:r>
            <a:r>
              <a:rPr lang="pt-PT" dirty="0" err="1"/>
              <a:t>even-aged</a:t>
            </a:r>
            <a:r>
              <a:rPr lang="pt-PT" dirty="0"/>
              <a:t> </a:t>
            </a:r>
            <a:r>
              <a:rPr lang="pt-PT" dirty="0" err="1"/>
              <a:t>plantations</a:t>
            </a:r>
            <a:r>
              <a:rPr lang="pt-PT" dirty="0"/>
              <a:t> YT can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seen</a:t>
            </a:r>
            <a:r>
              <a:rPr lang="pt-PT" dirty="0"/>
              <a:t> as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first</a:t>
            </a:r>
            <a:r>
              <a:rPr lang="pt-PT" dirty="0"/>
              <a:t> </a:t>
            </a:r>
            <a:r>
              <a:rPr lang="pt-PT" dirty="0" err="1"/>
              <a:t>models</a:t>
            </a:r>
            <a:r>
              <a:rPr lang="pt-PT" dirty="0"/>
              <a:t> </a:t>
            </a:r>
            <a:r>
              <a:rPr lang="pt-PT" dirty="0" err="1"/>
              <a:t>developed</a:t>
            </a:r>
            <a:r>
              <a:rPr lang="pt-PT" dirty="0"/>
              <a:t> to </a:t>
            </a:r>
            <a:r>
              <a:rPr lang="pt-PT" dirty="0" err="1"/>
              <a:t>assist</a:t>
            </a:r>
            <a:r>
              <a:rPr lang="pt-PT" dirty="0"/>
              <a:t> </a:t>
            </a:r>
            <a:r>
              <a:rPr lang="pt-PT" dirty="0" err="1"/>
              <a:t>forest</a:t>
            </a:r>
            <a:r>
              <a:rPr lang="pt-PT" dirty="0"/>
              <a:t> management</a:t>
            </a:r>
          </a:p>
          <a:p>
            <a:r>
              <a:rPr lang="en-US" b="1" dirty="0">
                <a:solidFill>
                  <a:srgbClr val="008000"/>
                </a:solidFill>
              </a:rPr>
              <a:t>What is a yield table</a:t>
            </a:r>
            <a:r>
              <a:rPr lang="en-US" b="1" dirty="0" smtClean="0">
                <a:solidFill>
                  <a:srgbClr val="008000"/>
                </a:solidFill>
              </a:rPr>
              <a:t>? </a:t>
            </a:r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smtClean="0"/>
              <a:t>is a table that predicts the evolution of a stand for a certain forest management </a:t>
            </a:r>
            <a:r>
              <a:rPr lang="pt-PT" dirty="0" err="1" smtClean="0"/>
              <a:t>approach</a:t>
            </a:r>
            <a:r>
              <a:rPr lang="pt-PT" dirty="0" smtClean="0"/>
              <a:t> </a:t>
            </a:r>
            <a:r>
              <a:rPr lang="pt-PT" dirty="0" err="1" smtClean="0"/>
              <a:t>ie</a:t>
            </a:r>
            <a:r>
              <a:rPr lang="pt-PT" dirty="0" smtClean="0"/>
              <a:t> </a:t>
            </a:r>
            <a:r>
              <a:rPr lang="en-US" dirty="0" smtClean="0"/>
              <a:t>table </a:t>
            </a:r>
            <a:r>
              <a:rPr lang="en-US" dirty="0"/>
              <a:t>indicating the </a:t>
            </a:r>
            <a:r>
              <a:rPr lang="en-US" b="1" dirty="0">
                <a:solidFill>
                  <a:srgbClr val="00B0F0"/>
                </a:solidFill>
              </a:rPr>
              <a:t>volume</a:t>
            </a:r>
            <a:r>
              <a:rPr lang="en-US" dirty="0"/>
              <a:t> of wood per unit area of forest to be expected </a:t>
            </a:r>
            <a:r>
              <a:rPr lang="en-US" b="1" dirty="0" smtClean="0">
                <a:solidFill>
                  <a:srgbClr val="00B0F0"/>
                </a:solidFill>
              </a:rPr>
              <a:t>at different </a:t>
            </a:r>
            <a:r>
              <a:rPr lang="en-US" b="1" dirty="0">
                <a:solidFill>
                  <a:srgbClr val="00B0F0"/>
                </a:solidFill>
              </a:rPr>
              <a:t>ages </a:t>
            </a:r>
            <a:r>
              <a:rPr lang="en-US" dirty="0"/>
              <a:t>of the </a:t>
            </a:r>
            <a:r>
              <a:rPr lang="en-US" dirty="0" smtClean="0"/>
              <a:t>trees </a:t>
            </a:r>
            <a:r>
              <a:rPr lang="en-US" b="1" dirty="0" smtClean="0">
                <a:solidFill>
                  <a:srgbClr val="00B0F0"/>
                </a:solidFill>
              </a:rPr>
              <a:t>for a given site index</a:t>
            </a:r>
            <a:r>
              <a:rPr lang="en-US" dirty="0" smtClean="0"/>
              <a:t>,</a:t>
            </a:r>
            <a:r>
              <a:rPr lang="en-US" b="1" dirty="0" smtClean="0">
                <a:solidFill>
                  <a:srgbClr val="00B0F0"/>
                </a:solidFill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</a:rPr>
              <a:t>Fw</a:t>
            </a:r>
            <a:r>
              <a:rPr lang="en-US" dirty="0" smtClean="0"/>
              <a:t>,</a:t>
            </a:r>
            <a:r>
              <a:rPr lang="en-US" b="1" dirty="0" smtClean="0">
                <a:solidFill>
                  <a:srgbClr val="00B0F0"/>
                </a:solidFill>
              </a:rPr>
              <a:t> stand density</a:t>
            </a:r>
            <a:r>
              <a:rPr lang="en-US" dirty="0" smtClean="0"/>
              <a:t>,…</a:t>
            </a:r>
          </a:p>
          <a:p>
            <a:r>
              <a:rPr lang="en-US" dirty="0" smtClean="0"/>
              <a:t>Over the past decades</a:t>
            </a:r>
            <a:r>
              <a:rPr lang="en-US" dirty="0"/>
              <a:t>, </a:t>
            </a:r>
            <a:r>
              <a:rPr lang="en-US" dirty="0" smtClean="0"/>
              <a:t>YT have become less effective for their:</a:t>
            </a:r>
          </a:p>
          <a:p>
            <a:pPr lvl="1"/>
            <a:r>
              <a:rPr lang="en-US" dirty="0" smtClean="0"/>
              <a:t>limited </a:t>
            </a:r>
            <a:r>
              <a:rPr lang="en-US" dirty="0"/>
              <a:t>applicability to </a:t>
            </a:r>
            <a:r>
              <a:rPr lang="en-US" dirty="0" smtClean="0"/>
              <a:t>more complex stands (e.g. mixed </a:t>
            </a:r>
            <a:r>
              <a:rPr lang="en-US" dirty="0"/>
              <a:t>species </a:t>
            </a:r>
            <a:r>
              <a:rPr lang="en-US" dirty="0" smtClean="0"/>
              <a:t>stands);</a:t>
            </a:r>
          </a:p>
          <a:p>
            <a:pPr lvl="1"/>
            <a:r>
              <a:rPr lang="en-US" dirty="0" smtClean="0"/>
              <a:t>requiring a high number of tables to cover all situations;</a:t>
            </a:r>
          </a:p>
          <a:p>
            <a:pPr lvl="1"/>
            <a:r>
              <a:rPr lang="en-US" dirty="0" smtClean="0"/>
              <a:t>representation </a:t>
            </a:r>
            <a:r>
              <a:rPr lang="en-US" dirty="0"/>
              <a:t>of forest growth under environmental conditions that have </a:t>
            </a:r>
            <a:r>
              <a:rPr lang="en-US" dirty="0" smtClean="0"/>
              <a:t>changed in the meantime, (data used to develop them were different and collected under more stable conditions)</a:t>
            </a:r>
          </a:p>
        </p:txBody>
      </p:sp>
      <p:pic>
        <p:nvPicPr>
          <p:cNvPr id="5" name="Picture 4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41202" y="2722638"/>
            <a:ext cx="1034291" cy="1296043"/>
          </a:xfrm>
          <a:prstGeom prst="rect">
            <a:avLst/>
          </a:prstGeom>
        </p:spPr>
      </p:pic>
      <p:pic>
        <p:nvPicPr>
          <p:cNvPr id="6" name="Picture 5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46002" y="3027438"/>
            <a:ext cx="1034291" cy="1296043"/>
          </a:xfrm>
          <a:prstGeom prst="rect">
            <a:avLst/>
          </a:prstGeom>
        </p:spPr>
      </p:pic>
      <p:pic>
        <p:nvPicPr>
          <p:cNvPr id="7" name="Picture 6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98402" y="3179838"/>
            <a:ext cx="1034291" cy="1296043"/>
          </a:xfrm>
          <a:prstGeom prst="rect">
            <a:avLst/>
          </a:prstGeom>
        </p:spPr>
      </p:pic>
      <p:pic>
        <p:nvPicPr>
          <p:cNvPr id="8" name="Picture 7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50802" y="3332238"/>
            <a:ext cx="1034291" cy="1296043"/>
          </a:xfrm>
          <a:prstGeom prst="rect">
            <a:avLst/>
          </a:prstGeom>
        </p:spPr>
      </p:pic>
      <p:pic>
        <p:nvPicPr>
          <p:cNvPr id="9" name="Picture 8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14684" y="2827020"/>
            <a:ext cx="1034291" cy="1296043"/>
          </a:xfrm>
          <a:prstGeom prst="rect">
            <a:avLst/>
          </a:prstGeom>
        </p:spPr>
      </p:pic>
      <p:pic>
        <p:nvPicPr>
          <p:cNvPr id="10" name="Picture 9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67084" y="2979420"/>
            <a:ext cx="1034291" cy="1296043"/>
          </a:xfrm>
          <a:prstGeom prst="rect">
            <a:avLst/>
          </a:prstGeom>
        </p:spPr>
      </p:pic>
      <p:pic>
        <p:nvPicPr>
          <p:cNvPr id="11" name="Picture 10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19484" y="3131820"/>
            <a:ext cx="1034291" cy="1296043"/>
          </a:xfrm>
          <a:prstGeom prst="rect">
            <a:avLst/>
          </a:prstGeom>
        </p:spPr>
      </p:pic>
      <p:pic>
        <p:nvPicPr>
          <p:cNvPr id="12" name="Picture 11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24284" y="3436620"/>
            <a:ext cx="1034291" cy="1296043"/>
          </a:xfrm>
          <a:prstGeom prst="rect">
            <a:avLst/>
          </a:prstGeom>
        </p:spPr>
      </p:pic>
      <p:pic>
        <p:nvPicPr>
          <p:cNvPr id="13" name="Picture 12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06911" y="2741574"/>
            <a:ext cx="1034291" cy="1296043"/>
          </a:xfrm>
          <a:prstGeom prst="rect">
            <a:avLst/>
          </a:prstGeom>
        </p:spPr>
      </p:pic>
      <p:pic>
        <p:nvPicPr>
          <p:cNvPr id="14" name="Picture 13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11711" y="3046374"/>
            <a:ext cx="1034291" cy="1296043"/>
          </a:xfrm>
          <a:prstGeom prst="rect">
            <a:avLst/>
          </a:prstGeom>
        </p:spPr>
      </p:pic>
      <p:pic>
        <p:nvPicPr>
          <p:cNvPr id="15" name="Picture 14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16511" y="3351174"/>
            <a:ext cx="1034291" cy="1296043"/>
          </a:xfrm>
          <a:prstGeom prst="rect">
            <a:avLst/>
          </a:prstGeom>
        </p:spPr>
      </p:pic>
      <p:pic>
        <p:nvPicPr>
          <p:cNvPr id="16" name="Picture 15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80393" y="2845956"/>
            <a:ext cx="1034291" cy="1296043"/>
          </a:xfrm>
          <a:prstGeom prst="rect">
            <a:avLst/>
          </a:prstGeom>
        </p:spPr>
      </p:pic>
      <p:pic>
        <p:nvPicPr>
          <p:cNvPr id="17" name="Picture 16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32793" y="2998356"/>
            <a:ext cx="1034291" cy="1296043"/>
          </a:xfrm>
          <a:prstGeom prst="rect">
            <a:avLst/>
          </a:prstGeom>
        </p:spPr>
      </p:pic>
      <p:pic>
        <p:nvPicPr>
          <p:cNvPr id="18" name="Picture 17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37593" y="3303156"/>
            <a:ext cx="1034291" cy="1296043"/>
          </a:xfrm>
          <a:prstGeom prst="rect">
            <a:avLst/>
          </a:prstGeom>
        </p:spPr>
      </p:pic>
      <p:pic>
        <p:nvPicPr>
          <p:cNvPr id="19" name="Picture 18" descr="pb_4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89993" y="3455556"/>
            <a:ext cx="1034291" cy="1296043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9224381" y="525402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376781" y="549432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529181" y="555882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9833981" y="5907037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9986381" y="601602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9602253" y="505681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9840519" y="533718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0071709" y="556721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0376509" y="587201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9542118" y="528450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9736821" y="550852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9889221" y="566092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0138187" y="578469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0194021" y="596572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0346421" y="611812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9955205" y="6641862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9160757" y="555882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9243702" y="5783237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9545747" y="583695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9539574" y="605091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9770357" y="616842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/>
          <p:cNvSpPr/>
          <p:nvPr/>
        </p:nvSpPr>
        <p:spPr>
          <a:xfrm>
            <a:off x="10262581" y="528450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0414981" y="543690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0567381" y="558930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0719781" y="574170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10283456" y="500391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0078130" y="493073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9730302" y="490982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9882702" y="506222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0047358" y="526782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0199758" y="542022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0352158" y="557262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10504558" y="572502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/>
          <p:cNvSpPr/>
          <p:nvPr/>
        </p:nvSpPr>
        <p:spPr>
          <a:xfrm>
            <a:off x="10741061" y="491577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10905717" y="520927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11058117" y="527377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11362917" y="5621982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1515317" y="573097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/>
          <p:cNvSpPr/>
          <p:nvPr/>
        </p:nvSpPr>
        <p:spPr>
          <a:xfrm>
            <a:off x="11131189" y="477175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1357199" y="499893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1600645" y="528215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1905445" y="558695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/>
          <p:cNvSpPr/>
          <p:nvPr/>
        </p:nvSpPr>
        <p:spPr>
          <a:xfrm>
            <a:off x="11058798" y="494624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1265757" y="522347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11418157" y="537587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11667123" y="549964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11722957" y="568067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11875357" y="583307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/>
          <p:cNvSpPr/>
          <p:nvPr/>
        </p:nvSpPr>
        <p:spPr>
          <a:xfrm>
            <a:off x="10525037" y="506817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0689693" y="527377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0772638" y="5498182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11074683" y="555189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1068510" y="576585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1299293" y="588337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/>
          <p:cNvSpPr/>
          <p:nvPr/>
        </p:nvSpPr>
        <p:spPr>
          <a:xfrm>
            <a:off x="11779261" y="494624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11841821" y="5281630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2096317" y="530424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12118624" y="5719697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0929663" y="474997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9601189" y="634782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Oval 79"/>
          <p:cNvSpPr/>
          <p:nvPr/>
        </p:nvSpPr>
        <p:spPr>
          <a:xfrm>
            <a:off x="10481271" y="482039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11411638" y="477716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11564038" y="492956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11716438" y="508196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11149106" y="5487734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12033494" y="543996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/>
          <p:cNvSpPr/>
          <p:nvPr/>
        </p:nvSpPr>
        <p:spPr>
          <a:xfrm rot="5400000">
            <a:off x="11084333" y="610417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10844036" y="625657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5400000">
            <a:off x="10779533" y="640897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5400000">
            <a:off x="10431325" y="671377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5400000">
            <a:off x="10322333" y="686617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Oval 90"/>
          <p:cNvSpPr/>
          <p:nvPr/>
        </p:nvSpPr>
        <p:spPr>
          <a:xfrm rot="5400000">
            <a:off x="11228349" y="649430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5400000">
            <a:off x="11001173" y="6720313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5400000">
            <a:off x="11809458" y="6046117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5400000">
            <a:off x="11504658" y="6350917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Oval 94"/>
          <p:cNvSpPr/>
          <p:nvPr/>
        </p:nvSpPr>
        <p:spPr>
          <a:xfrm rot="5400000">
            <a:off x="11053858" y="6421912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5400000">
            <a:off x="10829837" y="661661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5400000">
            <a:off x="10677437" y="676901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5400000">
            <a:off x="11591973" y="611259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5400000">
            <a:off x="11410946" y="616842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 rot="5400000">
            <a:off x="11258546" y="632082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Oval 100"/>
          <p:cNvSpPr/>
          <p:nvPr/>
        </p:nvSpPr>
        <p:spPr>
          <a:xfrm rot="5400000">
            <a:off x="10931933" y="588815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 rot="5400000">
            <a:off x="10779533" y="604055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 rot="5400000">
            <a:off x="10555125" y="612349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 rot="5400000">
            <a:off x="10501408" y="642554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 rot="5400000">
            <a:off x="10287448" y="6419368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 rot="5400000">
            <a:off x="10169933" y="6650151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/>
          <p:cNvSpPr/>
          <p:nvPr/>
        </p:nvSpPr>
        <p:spPr>
          <a:xfrm rot="5400000">
            <a:off x="12092167" y="623698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 rot="5400000">
            <a:off x="11939767" y="638938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 rot="5400000">
            <a:off x="11787367" y="654178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 rot="5400000">
            <a:off x="11634967" y="669418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 rot="5400000">
            <a:off x="9944461" y="6478165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 rot="5400000">
            <a:off x="10017642" y="6272839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Oval 112"/>
          <p:cNvSpPr/>
          <p:nvPr/>
        </p:nvSpPr>
        <p:spPr>
          <a:xfrm rot="5400000">
            <a:off x="11375342" y="6622352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 rot="5400000">
            <a:off x="11222942" y="6774752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 rot="5400000">
            <a:off x="12108851" y="602176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 rot="5400000">
            <a:off x="11956451" y="617416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 rot="5400000">
            <a:off x="11804051" y="632656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 rot="5400000">
            <a:off x="11651651" y="6478966"/>
            <a:ext cx="144016" cy="144016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Oval 119"/>
          <p:cNvSpPr/>
          <p:nvPr/>
        </p:nvSpPr>
        <p:spPr>
          <a:xfrm rot="5400000">
            <a:off x="12180867" y="6021766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12191432" y="5877420"/>
            <a:ext cx="72000" cy="72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Oval 121"/>
          <p:cNvSpPr/>
          <p:nvPr/>
        </p:nvSpPr>
        <p:spPr>
          <a:xfrm>
            <a:off x="12227134" y="6065736"/>
            <a:ext cx="36000" cy="36000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3" name="Picture Placeholder 2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7913" y="165227"/>
            <a:ext cx="2448000" cy="244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93048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6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8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9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5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5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5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5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8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 What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smtClean="0"/>
              <a:t>a </a:t>
            </a:r>
            <a:r>
              <a:rPr lang="pt-PT" dirty="0" smtClean="0"/>
              <a:t>yield table?</a:t>
            </a:r>
            <a:endParaRPr lang="en-US" dirty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11857317" cy="5572262"/>
          </a:xfrm>
        </p:spPr>
        <p:txBody>
          <a:bodyPr>
            <a:normAutofit/>
          </a:bodyPr>
          <a:lstStyle/>
          <a:p>
            <a:r>
              <a:rPr lang="pt-PT" dirty="0" smtClean="0"/>
              <a:t>A </a:t>
            </a:r>
            <a:r>
              <a:rPr lang="pt-PT" dirty="0" smtClean="0"/>
              <a:t>yield table </a:t>
            </a:r>
            <a:r>
              <a:rPr lang="pt-PT" dirty="0" err="1" smtClean="0"/>
              <a:t>may</a:t>
            </a:r>
            <a:r>
              <a:rPr lang="pt-PT" dirty="0" smtClean="0"/>
              <a:t>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obtained</a:t>
            </a:r>
            <a:r>
              <a:rPr lang="pt-PT" dirty="0" smtClean="0"/>
              <a:t> </a:t>
            </a:r>
            <a:r>
              <a:rPr lang="pt-PT" dirty="0" smtClean="0"/>
              <a:t>through:</a:t>
            </a:r>
            <a:endParaRPr lang="pt-PT" dirty="0"/>
          </a:p>
          <a:p>
            <a:pPr lvl="1"/>
            <a:r>
              <a:rPr lang="pt-PT" dirty="0" smtClean="0"/>
              <a:t>Classical methods</a:t>
            </a:r>
            <a:endParaRPr lang="pt-PT" dirty="0"/>
          </a:p>
          <a:p>
            <a:pPr lvl="1"/>
            <a:r>
              <a:rPr lang="pt-PT" dirty="0" smtClean="0"/>
              <a:t>Growth and yield model, much more flexible, therefore </a:t>
            </a:r>
            <a:r>
              <a:rPr lang="pt-PT" dirty="0" err="1" smtClean="0"/>
              <a:t>used</a:t>
            </a:r>
            <a:r>
              <a:rPr lang="pt-PT" dirty="0" smtClean="0"/>
              <a:t> </a:t>
            </a:r>
            <a:r>
              <a:rPr lang="pt-PT" dirty="0" err="1" smtClean="0"/>
              <a:t>nowadays</a:t>
            </a:r>
            <a:endParaRPr lang="pt-PT" dirty="0" smtClean="0"/>
          </a:p>
          <a:p>
            <a:pPr lvl="1"/>
            <a:endParaRPr lang="pt-PT" dirty="0"/>
          </a:p>
          <a:p>
            <a:pPr lvl="1"/>
            <a:endParaRPr lang="pt-PT" dirty="0" smtClean="0"/>
          </a:p>
          <a:p>
            <a:pPr lvl="1"/>
            <a:endParaRPr lang="pt-PT" dirty="0"/>
          </a:p>
          <a:p>
            <a:pPr lvl="1"/>
            <a:endParaRPr lang="pt-PT" dirty="0" smtClean="0"/>
          </a:p>
          <a:p>
            <a:pPr lvl="1"/>
            <a:endParaRPr lang="pt-PT" dirty="0" smtClean="0"/>
          </a:p>
          <a:p>
            <a:r>
              <a:rPr lang="pt-PT" dirty="0" smtClean="0"/>
              <a:t>Building and yield table using the classical methods is an important contribution to understand the impact of management on stand growth and yield </a:t>
            </a:r>
            <a:endParaRPr lang="en-US" dirty="0"/>
          </a:p>
        </p:txBody>
      </p:sp>
      <p:pic>
        <p:nvPicPr>
          <p:cNvPr id="123" name="Picture Placeholder 2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7913" y="165227"/>
            <a:ext cx="2448000" cy="2448000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70779">
            <a:off x="1325278" y="2968995"/>
            <a:ext cx="3083237" cy="245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0224">
            <a:off x="3674281" y="2990977"/>
            <a:ext cx="4248039" cy="2520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38878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1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7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3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4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6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1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2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2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9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5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 What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smtClean="0"/>
              <a:t>a </a:t>
            </a:r>
            <a:r>
              <a:rPr lang="pt-PT" dirty="0" smtClean="0"/>
              <a:t>yield table?</a:t>
            </a:r>
            <a:endParaRPr lang="en-US" dirty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11137237" cy="557226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pt-PT" dirty="0" err="1"/>
              <a:t>Classical</a:t>
            </a:r>
            <a:r>
              <a:rPr lang="pt-PT" dirty="0"/>
              <a:t> </a:t>
            </a:r>
            <a:r>
              <a:rPr lang="pt-PT" dirty="0" err="1"/>
              <a:t>methods</a:t>
            </a:r>
            <a:r>
              <a:rPr lang="pt-PT" dirty="0"/>
              <a:t> – </a:t>
            </a:r>
            <a:r>
              <a:rPr lang="pt-PT" dirty="0" err="1"/>
              <a:t>relationships</a:t>
            </a:r>
            <a:r>
              <a:rPr lang="pt-PT" dirty="0"/>
              <a:t> </a:t>
            </a:r>
            <a:r>
              <a:rPr lang="pt-PT" dirty="0" err="1"/>
              <a:t>between</a:t>
            </a:r>
            <a:r>
              <a:rPr lang="pt-PT" dirty="0"/>
              <a:t> stand </a:t>
            </a:r>
            <a:r>
              <a:rPr lang="pt-PT" dirty="0" err="1"/>
              <a:t>variables</a:t>
            </a:r>
            <a:r>
              <a:rPr lang="pt-PT" dirty="0"/>
              <a:t>  </a:t>
            </a:r>
            <a:r>
              <a:rPr lang="pt-PT" dirty="0" smtClean="0"/>
              <a:t>                                                </a:t>
            </a:r>
            <a:r>
              <a:rPr lang="pt-PT" dirty="0" err="1" smtClean="0"/>
              <a:t>based</a:t>
            </a:r>
            <a:r>
              <a:rPr lang="pt-PT" dirty="0" smtClean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simple</a:t>
            </a:r>
            <a:r>
              <a:rPr lang="pt-PT" dirty="0"/>
              <a:t>, </a:t>
            </a:r>
            <a:r>
              <a:rPr lang="pt-PT" dirty="0" err="1"/>
              <a:t>but</a:t>
            </a:r>
            <a:r>
              <a:rPr lang="pt-PT" dirty="0"/>
              <a:t> </a:t>
            </a:r>
            <a:r>
              <a:rPr lang="pt-PT" dirty="0" err="1"/>
              <a:t>well</a:t>
            </a:r>
            <a:r>
              <a:rPr lang="pt-PT" dirty="0"/>
              <a:t> </a:t>
            </a:r>
            <a:r>
              <a:rPr lang="pt-PT" dirty="0" err="1"/>
              <a:t>established</a:t>
            </a:r>
            <a:r>
              <a:rPr lang="pt-PT" dirty="0"/>
              <a:t> in </a:t>
            </a:r>
            <a:r>
              <a:rPr lang="pt-PT" dirty="0" err="1"/>
              <a:t>forest</a:t>
            </a:r>
            <a:r>
              <a:rPr lang="pt-PT" dirty="0"/>
              <a:t> </a:t>
            </a:r>
            <a:r>
              <a:rPr lang="pt-PT" dirty="0" err="1"/>
              <a:t>growth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smtClean="0"/>
              <a:t>                             yield </a:t>
            </a:r>
            <a:r>
              <a:rPr lang="pt-PT" dirty="0" err="1" smtClean="0"/>
              <a:t>theory</a:t>
            </a:r>
            <a:endParaRPr lang="pt-PT" dirty="0"/>
          </a:p>
          <a:p>
            <a:r>
              <a:rPr lang="pt-PT" dirty="0" err="1"/>
              <a:t>Driven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prediction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b="1" dirty="0">
                <a:solidFill>
                  <a:schemeClr val="accent5"/>
                </a:solidFill>
              </a:rPr>
              <a:t>total stand volume</a:t>
            </a:r>
          </a:p>
          <a:p>
            <a:pPr lvl="2"/>
            <a:r>
              <a:rPr lang="pt-PT" sz="2000" dirty="0"/>
              <a:t>Total stand volume </a:t>
            </a:r>
            <a:r>
              <a:rPr lang="pt-PT" sz="2000" dirty="0" err="1"/>
              <a:t>at</a:t>
            </a:r>
            <a:r>
              <a:rPr lang="pt-PT" sz="2000" dirty="0"/>
              <a:t> age t </a:t>
            </a:r>
            <a:r>
              <a:rPr lang="pt-PT" sz="2000" dirty="0" err="1"/>
              <a:t>is</a:t>
            </a:r>
            <a:r>
              <a:rPr lang="pt-PT" sz="2000" dirty="0"/>
              <a:t> </a:t>
            </a:r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standing</a:t>
            </a:r>
            <a:r>
              <a:rPr lang="pt-PT" sz="2000" dirty="0"/>
              <a:t> volume </a:t>
            </a:r>
            <a:r>
              <a:rPr lang="pt-PT" sz="2000" dirty="0" err="1"/>
              <a:t>at</a:t>
            </a:r>
            <a:r>
              <a:rPr lang="pt-PT" sz="2000" dirty="0"/>
              <a:t> age t </a:t>
            </a:r>
            <a:r>
              <a:rPr lang="pt-PT" sz="2000" dirty="0" err="1"/>
              <a:t>plus</a:t>
            </a:r>
            <a:r>
              <a:rPr lang="pt-PT" sz="2000" dirty="0"/>
              <a:t> </a:t>
            </a:r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accumulated</a:t>
            </a:r>
            <a:r>
              <a:rPr lang="pt-PT" sz="2000" dirty="0"/>
              <a:t> volume </a:t>
            </a:r>
            <a:r>
              <a:rPr lang="pt-PT" sz="2000" dirty="0" err="1"/>
              <a:t>lost</a:t>
            </a:r>
            <a:r>
              <a:rPr lang="pt-PT" sz="2000" dirty="0"/>
              <a:t> as a </a:t>
            </a:r>
            <a:r>
              <a:rPr lang="pt-PT" sz="2000" dirty="0" err="1"/>
              <a:t>consequence</a:t>
            </a:r>
            <a:r>
              <a:rPr lang="pt-PT" sz="2000" dirty="0"/>
              <a:t> </a:t>
            </a:r>
            <a:r>
              <a:rPr lang="pt-PT" sz="2000" dirty="0" err="1"/>
              <a:t>of</a:t>
            </a:r>
            <a:r>
              <a:rPr lang="pt-PT" sz="2000" dirty="0"/>
              <a:t> </a:t>
            </a:r>
            <a:r>
              <a:rPr lang="pt-PT" sz="2000" dirty="0" err="1"/>
              <a:t>mortality</a:t>
            </a:r>
            <a:r>
              <a:rPr lang="pt-PT" sz="2000" dirty="0"/>
              <a:t> </a:t>
            </a:r>
            <a:r>
              <a:rPr lang="pt-PT" sz="2000" dirty="0" err="1"/>
              <a:t>and</a:t>
            </a:r>
            <a:r>
              <a:rPr lang="pt-PT" sz="2000" dirty="0"/>
              <a:t> </a:t>
            </a:r>
            <a:r>
              <a:rPr lang="pt-PT" sz="2000" dirty="0" err="1" smtClean="0"/>
              <a:t>thinning</a:t>
            </a:r>
            <a:endParaRPr lang="pt-PT" sz="2000" dirty="0" smtClean="0"/>
          </a:p>
          <a:p>
            <a:r>
              <a:rPr lang="pt-PT" dirty="0" err="1" smtClean="0"/>
              <a:t>Driven</a:t>
            </a:r>
            <a:r>
              <a:rPr lang="pt-PT" dirty="0" smtClean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prediction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b="1" dirty="0" err="1">
                <a:solidFill>
                  <a:schemeClr val="accent5"/>
                </a:solidFill>
              </a:rPr>
              <a:t>thinned</a:t>
            </a:r>
            <a:r>
              <a:rPr lang="pt-PT" b="1" dirty="0">
                <a:solidFill>
                  <a:schemeClr val="accent5"/>
                </a:solidFill>
              </a:rPr>
              <a:t> </a:t>
            </a:r>
            <a:r>
              <a:rPr lang="pt-PT" b="1" dirty="0" smtClean="0">
                <a:solidFill>
                  <a:schemeClr val="accent5"/>
                </a:solidFill>
              </a:rPr>
              <a:t>volume</a:t>
            </a:r>
          </a:p>
          <a:p>
            <a:endParaRPr lang="pt-PT" b="1" dirty="0" smtClean="0">
              <a:solidFill>
                <a:schemeClr val="accent5"/>
              </a:solidFill>
            </a:endParaRPr>
          </a:p>
          <a:p>
            <a:pPr marL="457200" lvl="1" indent="0" algn="l">
              <a:buNone/>
            </a:pPr>
            <a:r>
              <a:rPr lang="pt-PT" sz="2200" b="1" dirty="0" smtClean="0">
                <a:solidFill>
                  <a:schemeClr val="accent5"/>
                </a:solidFill>
              </a:rPr>
              <a:t>Wilson </a:t>
            </a:r>
            <a:r>
              <a:rPr lang="pt-PT" sz="2200" b="1" dirty="0" err="1" smtClean="0">
                <a:solidFill>
                  <a:schemeClr val="accent5"/>
                </a:solidFill>
              </a:rPr>
              <a:t>Factor</a:t>
            </a:r>
            <a:r>
              <a:rPr lang="pt-PT" sz="2200" b="1" dirty="0" smtClean="0">
                <a:solidFill>
                  <a:schemeClr val="accent5"/>
                </a:solidFill>
              </a:rPr>
              <a:t> (FW) </a:t>
            </a:r>
            <a:r>
              <a:rPr lang="pt-PT" sz="2200" dirty="0" smtClean="0"/>
              <a:t>– </a:t>
            </a:r>
            <a:r>
              <a:rPr lang="pt-PT" sz="2200" dirty="0" err="1" smtClean="0"/>
              <a:t>relative</a:t>
            </a:r>
            <a:r>
              <a:rPr lang="pt-PT" sz="2200" dirty="0" smtClean="0"/>
              <a:t> </a:t>
            </a:r>
            <a:r>
              <a:rPr lang="pt-PT" sz="2200" dirty="0" err="1" smtClean="0"/>
              <a:t>space</a:t>
            </a:r>
            <a:r>
              <a:rPr lang="pt-PT" sz="2200" dirty="0" smtClean="0"/>
              <a:t> </a:t>
            </a:r>
            <a:r>
              <a:rPr lang="pt-PT" sz="2200" dirty="0" err="1" smtClean="0"/>
              <a:t>index</a:t>
            </a:r>
            <a:r>
              <a:rPr lang="pt-PT" sz="2200" dirty="0" smtClean="0"/>
              <a:t> </a:t>
            </a:r>
            <a:r>
              <a:rPr lang="pt-PT" sz="2200" dirty="0" err="1" smtClean="0"/>
              <a:t>that</a:t>
            </a:r>
            <a:r>
              <a:rPr lang="pt-PT" sz="2200" dirty="0" smtClean="0"/>
              <a:t> </a:t>
            </a:r>
            <a:r>
              <a:rPr lang="pt-PT" sz="2200" dirty="0" err="1" smtClean="0"/>
              <a:t>represents</a:t>
            </a:r>
            <a:r>
              <a:rPr lang="pt-PT" sz="2200" dirty="0" smtClean="0"/>
              <a:t>                                           </a:t>
            </a:r>
            <a:r>
              <a:rPr lang="pt-PT" sz="2200" dirty="0" err="1" smtClean="0"/>
              <a:t>the</a:t>
            </a:r>
            <a:r>
              <a:rPr lang="pt-PT" sz="2200" dirty="0" smtClean="0"/>
              <a:t> </a:t>
            </a:r>
            <a:r>
              <a:rPr lang="pt-PT" sz="2200" dirty="0" err="1" smtClean="0"/>
              <a:t>average</a:t>
            </a:r>
            <a:r>
              <a:rPr lang="pt-PT" sz="2200" dirty="0" smtClean="0"/>
              <a:t> </a:t>
            </a:r>
            <a:r>
              <a:rPr lang="pt-PT" sz="2200" dirty="0" err="1" smtClean="0"/>
              <a:t>space</a:t>
            </a:r>
            <a:r>
              <a:rPr lang="pt-PT" sz="2200" dirty="0" smtClean="0"/>
              <a:t> </a:t>
            </a:r>
            <a:r>
              <a:rPr lang="pt-PT" sz="2200" dirty="0" err="1" smtClean="0"/>
              <a:t>trees</a:t>
            </a:r>
            <a:r>
              <a:rPr lang="pt-PT" sz="2200" dirty="0" smtClean="0"/>
              <a:t> </a:t>
            </a:r>
            <a:r>
              <a:rPr lang="pt-PT" sz="2200" dirty="0" err="1" smtClean="0"/>
              <a:t>have</a:t>
            </a:r>
            <a:r>
              <a:rPr lang="pt-PT" sz="2200" dirty="0" smtClean="0"/>
              <a:t> to </a:t>
            </a:r>
            <a:r>
              <a:rPr lang="pt-PT" sz="2200" dirty="0" err="1" smtClean="0"/>
              <a:t>grow</a:t>
            </a:r>
            <a:r>
              <a:rPr lang="pt-PT" sz="2200" dirty="0" smtClean="0"/>
              <a:t> </a:t>
            </a:r>
            <a:r>
              <a:rPr lang="pt-PT" dirty="0" err="1" smtClean="0"/>
              <a:t>related</a:t>
            </a:r>
            <a:r>
              <a:rPr lang="pt-PT" dirty="0" smtClean="0"/>
              <a:t> to </a:t>
            </a:r>
            <a:r>
              <a:rPr lang="pt-PT" dirty="0" err="1" smtClean="0"/>
              <a:t>their</a:t>
            </a:r>
            <a:r>
              <a:rPr lang="pt-PT" dirty="0" smtClean="0"/>
              <a:t>                                                            </a:t>
            </a:r>
            <a:r>
              <a:rPr lang="pt-PT" dirty="0" err="1" smtClean="0"/>
              <a:t>dominant</a:t>
            </a:r>
            <a:r>
              <a:rPr lang="pt-PT" dirty="0" smtClean="0"/>
              <a:t>  </a:t>
            </a:r>
            <a:r>
              <a:rPr lang="pt-PT" dirty="0" err="1" smtClean="0"/>
              <a:t>height</a:t>
            </a:r>
            <a:endParaRPr lang="pt-PT" dirty="0" smtClean="0"/>
          </a:p>
          <a:p>
            <a:pPr lvl="2"/>
            <a:r>
              <a:rPr lang="pt-PT" dirty="0" err="1" smtClean="0"/>
              <a:t>hdom</a:t>
            </a:r>
            <a:r>
              <a:rPr lang="pt-PT" dirty="0" smtClean="0"/>
              <a:t> – </a:t>
            </a:r>
            <a:r>
              <a:rPr lang="pt-PT" dirty="0" err="1" smtClean="0"/>
              <a:t>height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100 </a:t>
            </a:r>
            <a:r>
              <a:rPr lang="pt-PT" dirty="0" err="1" smtClean="0"/>
              <a:t>thickest</a:t>
            </a:r>
            <a:r>
              <a:rPr lang="pt-PT" dirty="0" smtClean="0"/>
              <a:t> </a:t>
            </a:r>
            <a:r>
              <a:rPr lang="pt-PT" dirty="0" err="1" smtClean="0"/>
              <a:t>trees</a:t>
            </a:r>
            <a:r>
              <a:rPr lang="pt-PT" dirty="0" smtClean="0"/>
              <a:t>/</a:t>
            </a:r>
            <a:r>
              <a:rPr lang="pt-PT" dirty="0" err="1" smtClean="0"/>
              <a:t>ha</a:t>
            </a:r>
            <a:endParaRPr lang="pt-PT" dirty="0" smtClean="0"/>
          </a:p>
          <a:p>
            <a:pPr lvl="2"/>
            <a:r>
              <a:rPr lang="pt-PT" dirty="0" smtClean="0"/>
              <a:t>N –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trees</a:t>
            </a:r>
            <a:r>
              <a:rPr lang="pt-PT" dirty="0" smtClean="0"/>
              <a:t>/</a:t>
            </a:r>
            <a:r>
              <a:rPr lang="pt-PT" dirty="0" err="1" smtClean="0"/>
              <a:t>ha</a:t>
            </a:r>
            <a:endParaRPr lang="en-US" dirty="0"/>
          </a:p>
        </p:txBody>
      </p:sp>
      <p:pic>
        <p:nvPicPr>
          <p:cNvPr id="123" name="Picture Placeholder 2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7913" y="165227"/>
            <a:ext cx="2448000" cy="2448000"/>
          </a:xfrm>
          <a:prstGeom prst="ellipse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2" name="TextBox 131"/>
              <p:cNvSpPr txBox="1"/>
              <p:nvPr/>
            </p:nvSpPr>
            <p:spPr>
              <a:xfrm>
                <a:off x="9264352" y="5806477"/>
                <a:ext cx="2149691" cy="617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>
                              <a:latin typeface="Cambria Math" panose="02040503050406030204" pitchFamily="18" charset="0"/>
                            </a:rPr>
                            <m:t>FW</m:t>
                          </m:r>
                        </m:sub>
                      </m:sSub>
                      <m:r>
                        <a:rPr lang="en-US" sz="200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e>
                            <m: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hdom</m:t>
                              </m:r>
                            </m:e>
                            <m: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FW</m:t>
                              </m:r>
                            </m:e>
                            <m: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2" name="TextBox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4352" y="5806477"/>
                <a:ext cx="2149691" cy="6176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7752184" y="4733461"/>
                <a:ext cx="1890197" cy="7280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PT" altLang="en-US" sz="2000">
                          <a:latin typeface="Cambria Math" panose="02040503050406030204" pitchFamily="18" charset="0"/>
                        </a:rPr>
                        <m:t>Fw</m:t>
                      </m:r>
                      <m:r>
                        <a:rPr lang="pt-PT" altLang="en-US" sz="2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alt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altLang="en-US" sz="2000"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PT" altLang="en-US" sz="2000">
                              <a:latin typeface="Cambria Math" panose="02040503050406030204" pitchFamily="18" charset="0"/>
                            </a:rPr>
                            <m:t>hdom</m:t>
                          </m:r>
                          <m:rad>
                            <m:radPr>
                              <m:degHide m:val="on"/>
                              <m:ctrlPr>
                                <a:rPr lang="pt-PT" altLang="en-US" sz="2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pt-PT" altLang="en-US" sz="200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2184" y="4733461"/>
                <a:ext cx="1890197" cy="7280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Elbow Connector 3"/>
          <p:cNvCxnSpPr>
            <a:stCxn id="2" idx="3"/>
            <a:endCxn id="132" idx="0"/>
          </p:cNvCxnSpPr>
          <p:nvPr/>
        </p:nvCxnSpPr>
        <p:spPr>
          <a:xfrm>
            <a:off x="9642381" y="5097503"/>
            <a:ext cx="696817" cy="708974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839416" y="4653136"/>
            <a:ext cx="10729192" cy="2016224"/>
          </a:xfrm>
          <a:prstGeom prst="rect">
            <a:avLst/>
          </a:prstGeom>
          <a:noFill/>
          <a:ln>
            <a:solidFill>
              <a:srgbClr val="7CB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633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6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67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6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6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8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t-PT" dirty="0" smtClean="0"/>
              <a:t> What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smtClean="0"/>
              <a:t>a </a:t>
            </a:r>
            <a:r>
              <a:rPr lang="pt-PT" dirty="0" smtClean="0"/>
              <a:t>yield table?</a:t>
            </a:r>
            <a:endParaRPr lang="en-US" dirty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10777197" cy="5572262"/>
          </a:xfrm>
        </p:spPr>
        <p:txBody>
          <a:bodyPr>
            <a:normAutofit/>
          </a:bodyPr>
          <a:lstStyle/>
          <a:p>
            <a:pPr algn="l"/>
            <a:r>
              <a:rPr lang="pt-PT" dirty="0" err="1"/>
              <a:t>Classical</a:t>
            </a:r>
            <a:r>
              <a:rPr lang="pt-PT" dirty="0"/>
              <a:t> </a:t>
            </a:r>
            <a:r>
              <a:rPr lang="pt-PT" dirty="0" err="1"/>
              <a:t>methods</a:t>
            </a:r>
            <a:r>
              <a:rPr lang="pt-PT" dirty="0"/>
              <a:t> – </a:t>
            </a:r>
            <a:r>
              <a:rPr lang="pt-PT" dirty="0" err="1"/>
              <a:t>relationships</a:t>
            </a:r>
            <a:r>
              <a:rPr lang="pt-PT" dirty="0"/>
              <a:t> </a:t>
            </a:r>
            <a:r>
              <a:rPr lang="pt-PT" dirty="0" err="1"/>
              <a:t>between</a:t>
            </a:r>
            <a:r>
              <a:rPr lang="pt-PT" dirty="0"/>
              <a:t> stand </a:t>
            </a:r>
            <a:r>
              <a:rPr lang="pt-PT" dirty="0" err="1"/>
              <a:t>variables</a:t>
            </a:r>
            <a:r>
              <a:rPr lang="pt-PT" dirty="0"/>
              <a:t>  </a:t>
            </a:r>
            <a:r>
              <a:rPr lang="pt-PT" dirty="0" smtClean="0"/>
              <a:t>                                                </a:t>
            </a:r>
            <a:r>
              <a:rPr lang="pt-PT" dirty="0" err="1" smtClean="0"/>
              <a:t>based</a:t>
            </a:r>
            <a:r>
              <a:rPr lang="pt-PT" dirty="0" smtClean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simple</a:t>
            </a:r>
            <a:r>
              <a:rPr lang="pt-PT" dirty="0"/>
              <a:t>, </a:t>
            </a:r>
            <a:r>
              <a:rPr lang="pt-PT" dirty="0" err="1"/>
              <a:t>but</a:t>
            </a:r>
            <a:r>
              <a:rPr lang="pt-PT" dirty="0"/>
              <a:t> </a:t>
            </a:r>
            <a:r>
              <a:rPr lang="pt-PT" dirty="0" err="1"/>
              <a:t>well</a:t>
            </a:r>
            <a:r>
              <a:rPr lang="pt-PT" dirty="0"/>
              <a:t> </a:t>
            </a:r>
            <a:r>
              <a:rPr lang="pt-PT" dirty="0" err="1"/>
              <a:t>established</a:t>
            </a:r>
            <a:r>
              <a:rPr lang="pt-PT" dirty="0"/>
              <a:t> in </a:t>
            </a:r>
            <a:r>
              <a:rPr lang="pt-PT" dirty="0" err="1"/>
              <a:t>forest</a:t>
            </a:r>
            <a:r>
              <a:rPr lang="pt-PT" dirty="0"/>
              <a:t> </a:t>
            </a:r>
            <a:r>
              <a:rPr lang="pt-PT" dirty="0" err="1"/>
              <a:t>growth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smtClean="0"/>
              <a:t>                             yield </a:t>
            </a:r>
            <a:r>
              <a:rPr lang="pt-PT" dirty="0" err="1"/>
              <a:t>theory</a:t>
            </a:r>
            <a:r>
              <a:rPr lang="pt-PT" dirty="0"/>
              <a:t>, </a:t>
            </a:r>
          </a:p>
          <a:p>
            <a:r>
              <a:rPr lang="pt-PT" dirty="0" err="1"/>
              <a:t>Driven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prediction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total stand volume</a:t>
            </a:r>
          </a:p>
          <a:p>
            <a:pPr lvl="2"/>
            <a:r>
              <a:rPr lang="pt-PT" dirty="0"/>
              <a:t>Total stand volume </a:t>
            </a:r>
            <a:r>
              <a:rPr lang="pt-PT" dirty="0" err="1"/>
              <a:t>at</a:t>
            </a:r>
            <a:r>
              <a:rPr lang="pt-PT" dirty="0"/>
              <a:t> age t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standing</a:t>
            </a:r>
            <a:r>
              <a:rPr lang="pt-PT" dirty="0"/>
              <a:t> volume </a:t>
            </a:r>
            <a:r>
              <a:rPr lang="pt-PT" dirty="0" err="1"/>
              <a:t>at</a:t>
            </a:r>
            <a:r>
              <a:rPr lang="pt-PT" dirty="0"/>
              <a:t> age t </a:t>
            </a:r>
            <a:r>
              <a:rPr lang="pt-PT" dirty="0" err="1"/>
              <a:t>plus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accumulated</a:t>
            </a:r>
            <a:r>
              <a:rPr lang="pt-PT" dirty="0"/>
              <a:t> </a:t>
            </a:r>
            <a:r>
              <a:rPr lang="pt-PT" dirty="0" smtClean="0"/>
              <a:t>                      volume </a:t>
            </a:r>
            <a:r>
              <a:rPr lang="pt-PT" dirty="0" err="1"/>
              <a:t>lost</a:t>
            </a:r>
            <a:r>
              <a:rPr lang="pt-PT" dirty="0"/>
              <a:t> as a </a:t>
            </a:r>
            <a:r>
              <a:rPr lang="pt-PT" dirty="0" err="1"/>
              <a:t>consequence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mortality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thinning</a:t>
            </a:r>
            <a:endParaRPr lang="pt-PT" dirty="0"/>
          </a:p>
          <a:p>
            <a:r>
              <a:rPr lang="pt-PT" dirty="0" err="1"/>
              <a:t>Driven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prediction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thinned</a:t>
            </a:r>
            <a:r>
              <a:rPr lang="pt-PT" dirty="0"/>
              <a:t> volume</a:t>
            </a:r>
            <a:endParaRPr lang="en-US" dirty="0"/>
          </a:p>
        </p:txBody>
      </p:sp>
      <p:pic>
        <p:nvPicPr>
          <p:cNvPr id="123" name="Picture Placeholder 2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7913" y="165227"/>
            <a:ext cx="2448000" cy="2448000"/>
          </a:xfrm>
          <a:prstGeom prst="ellipse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599" y="4113588"/>
            <a:ext cx="3073283" cy="1597635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9637" y="4072997"/>
            <a:ext cx="2664296" cy="1502250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8154426" y="5982640"/>
            <a:ext cx="2922149" cy="769246"/>
            <a:chOff x="8970859" y="5029168"/>
            <a:chExt cx="2922149" cy="769246"/>
          </a:xfrm>
        </p:grpSpPr>
        <p:pic>
          <p:nvPicPr>
            <p:cNvPr id="127" name="Picture 82" descr="Diversos usos de la madera del eucalipto"/>
            <p:cNvPicPr>
              <a:picLocks noChangeAspect="1" noChangeArrowheads="1"/>
            </p:cNvPicPr>
            <p:nvPr/>
          </p:nvPicPr>
          <p:blipFill>
            <a:blip r:embed="rId6" r:link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147" r="34810" b="64000"/>
            <a:stretch>
              <a:fillRect/>
            </a:stretch>
          </p:blipFill>
          <p:spPr bwMode="auto">
            <a:xfrm>
              <a:off x="11196621" y="5050624"/>
              <a:ext cx="696387" cy="368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82" descr="Diversos usos de la madera del eucalipto"/>
            <p:cNvPicPr>
              <a:picLocks noChangeAspect="1" noChangeArrowheads="1"/>
            </p:cNvPicPr>
            <p:nvPr/>
          </p:nvPicPr>
          <p:blipFill>
            <a:blip r:embed="rId6" r:link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147" r="34810" b="64000"/>
            <a:stretch>
              <a:fillRect/>
            </a:stretch>
          </p:blipFill>
          <p:spPr bwMode="auto">
            <a:xfrm>
              <a:off x="10560496" y="5029168"/>
              <a:ext cx="844538" cy="44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" name="Picture 82" descr="Diversos usos de la madera del eucalipto"/>
            <p:cNvPicPr>
              <a:picLocks noChangeAspect="1" noChangeArrowheads="1"/>
            </p:cNvPicPr>
            <p:nvPr/>
          </p:nvPicPr>
          <p:blipFill>
            <a:blip r:embed="rId6" r:link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147" r="34810" b="64000"/>
            <a:stretch>
              <a:fillRect/>
            </a:stretch>
          </p:blipFill>
          <p:spPr bwMode="auto">
            <a:xfrm>
              <a:off x="10841006" y="5279895"/>
              <a:ext cx="844538" cy="44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0" name="TextBox 129"/>
            <p:cNvSpPr txBox="1"/>
            <p:nvPr/>
          </p:nvSpPr>
          <p:spPr>
            <a:xfrm>
              <a:off x="8970859" y="5213639"/>
              <a:ext cx="5760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accent5"/>
                  </a:solidFill>
                </a:rPr>
                <a:t>?</a:t>
              </a:r>
              <a:endParaRPr lang="en-US" sz="3200" b="1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131" name="Right Arrow 130"/>
          <p:cNvSpPr/>
          <p:nvPr/>
        </p:nvSpPr>
        <p:spPr>
          <a:xfrm>
            <a:off x="8442648" y="4808098"/>
            <a:ext cx="599423" cy="372629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2" name="TextBox 131"/>
              <p:cNvSpPr txBox="1"/>
              <p:nvPr/>
            </p:nvSpPr>
            <p:spPr>
              <a:xfrm>
                <a:off x="858914" y="4665211"/>
                <a:ext cx="2149691" cy="617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>
                              <a:latin typeface="Cambria Math" panose="02040503050406030204" pitchFamily="18" charset="0"/>
                            </a:rPr>
                            <m:t>FW</m:t>
                          </m:r>
                        </m:sub>
                      </m:sSub>
                      <m:r>
                        <a:rPr lang="en-US" sz="200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e>
                            <m: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hdom</m:t>
                              </m:r>
                            </m:e>
                            <m: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FW</m:t>
                              </m:r>
                            </m:e>
                            <m: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2" name="TextBox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14" y="4665211"/>
                <a:ext cx="2149691" cy="6176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3" name="Rectangle 132"/>
              <p:cNvSpPr/>
              <p:nvPr/>
            </p:nvSpPr>
            <p:spPr>
              <a:xfrm>
                <a:off x="6556666" y="6320701"/>
                <a:ext cx="354301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thus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b>
                        <m:r>
                          <a:rPr lang="en-US" b="1" i="0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𝐭𝐡𝐢𝐧</m:t>
                        </m:r>
                      </m:sub>
                    </m:sSub>
                  </m:oMath>
                </a14:m>
                <a:r>
                  <a:rPr lang="en-US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=         </a:t>
                </a:r>
                <a:r>
                  <a:rPr lang="en-US" b="1" dirty="0" smtClean="0">
                    <a:solidFill>
                      <a:srgbClr val="7CB04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 </a:t>
                </a:r>
                <a:r>
                  <a:rPr lang="en-US" b="1" dirty="0" smtClean="0">
                    <a:solidFill>
                      <a:srgbClr val="7CB04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𝐍</m:t>
                        </m:r>
                      </m:e>
                      <m:sub>
                        <m:r>
                          <a:rPr lang="en-US" b="1" i="0" smtClean="0">
                            <a:solidFill>
                              <a:srgbClr val="7CB042"/>
                            </a:solidFill>
                            <a:latin typeface="Cambria Math" panose="02040503050406030204" pitchFamily="18" charset="0"/>
                          </a:rPr>
                          <m:t>𝐅𝐰</m:t>
                        </m:r>
                      </m:sub>
                    </m:sSub>
                  </m:oMath>
                </a14:m>
                <a:endParaRPr lang="en-US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3" name="Rectangle 1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6666" y="6320701"/>
                <a:ext cx="3543012" cy="369332"/>
              </a:xfrm>
              <a:prstGeom prst="rect">
                <a:avLst/>
              </a:prstGeom>
              <a:blipFill>
                <a:blip r:embed="rId9"/>
                <a:stretch>
                  <a:fillRect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TextBox 133"/>
          <p:cNvSpPr txBox="1"/>
          <p:nvPr/>
        </p:nvSpPr>
        <p:spPr>
          <a:xfrm>
            <a:off x="2652820" y="5498841"/>
            <a:ext cx="3384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If one wishes to manage for a FW </a:t>
            </a:r>
            <a:r>
              <a:rPr lang="en-US" sz="2000" dirty="0" smtClean="0"/>
              <a:t>= 0.25, </a:t>
            </a:r>
            <a:r>
              <a:rPr lang="en-US" sz="2000" dirty="0" smtClean="0"/>
              <a:t>the number of </a:t>
            </a:r>
            <a:r>
              <a:rPr lang="en-US" sz="2000" b="1" dirty="0" smtClean="0"/>
              <a:t>standing trees after thinning</a:t>
            </a:r>
            <a:r>
              <a:rPr lang="en-US" sz="2000" dirty="0" smtClean="0"/>
              <a:t> </a:t>
            </a:r>
            <a:r>
              <a:rPr lang="en-US" sz="2000" dirty="0" smtClean="0"/>
              <a:t>is given by</a:t>
            </a:r>
            <a:r>
              <a:rPr lang="en-US" sz="2000" dirty="0" smtClean="0"/>
              <a:t> N</a:t>
            </a:r>
            <a:r>
              <a:rPr lang="en-US" sz="2000" baseline="-25000" dirty="0" smtClean="0"/>
              <a:t>FW</a:t>
            </a:r>
            <a:endParaRPr lang="en-US" sz="2000" baseline="-25000" dirty="0"/>
          </a:p>
        </p:txBody>
      </p:sp>
      <p:sp>
        <p:nvSpPr>
          <p:cNvPr id="17" name="Rectangle 16"/>
          <p:cNvSpPr/>
          <p:nvPr/>
        </p:nvSpPr>
        <p:spPr>
          <a:xfrm>
            <a:off x="8122537" y="5240386"/>
            <a:ext cx="3676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CB04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endParaRPr lang="en-US" b="1" dirty="0">
              <a:solidFill>
                <a:srgbClr val="7CB04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9132538" y="5219908"/>
                <a:ext cx="54475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7CB04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solidFill>
                                <a:srgbClr val="7CB042"/>
                              </a:solidFill>
                              <a:latin typeface="Cambria Math" panose="02040503050406030204" pitchFamily="18" charset="0"/>
                            </a:rPr>
                            <m:t>𝐍</m:t>
                          </m:r>
                        </m:e>
                        <m:sub>
                          <m:r>
                            <a:rPr lang="en-US" b="1" i="0" smtClean="0">
                              <a:solidFill>
                                <a:srgbClr val="7CB042"/>
                              </a:solidFill>
                              <a:latin typeface="Cambria Math" panose="02040503050406030204" pitchFamily="18" charset="0"/>
                            </a:rPr>
                            <m:t>𝐅𝐰</m:t>
                          </m:r>
                        </m:sub>
                      </m:sSub>
                    </m:oMath>
                  </m:oMathPara>
                </a14:m>
                <a:endParaRPr lang="en-US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2538" y="5219908"/>
                <a:ext cx="544755" cy="369332"/>
              </a:xfrm>
              <a:prstGeom prst="rect">
                <a:avLst/>
              </a:prstGeom>
              <a:blipFill>
                <a:blip r:embed="rId10"/>
                <a:stretch>
                  <a:fillRect r="-1124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91796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6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0" y="4173980"/>
            <a:ext cx="12192000" cy="270185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endParaRPr lang="pt-PT" sz="800" dirty="0" smtClean="0"/>
          </a:p>
          <a:p>
            <a:pPr algn="l"/>
            <a:r>
              <a:rPr lang="pt-PT" dirty="0" err="1" smtClean="0"/>
              <a:t>Classical</a:t>
            </a:r>
            <a:r>
              <a:rPr lang="pt-PT" dirty="0" smtClean="0"/>
              <a:t> </a:t>
            </a:r>
            <a:r>
              <a:rPr lang="pt-PT" dirty="0" smtClean="0"/>
              <a:t>methods</a:t>
            </a:r>
          </a:p>
          <a:p>
            <a:pPr algn="l">
              <a:spcBef>
                <a:spcPts val="0"/>
              </a:spcBef>
            </a:pPr>
            <a:r>
              <a:rPr lang="pt-PT" dirty="0" smtClean="0"/>
              <a:t>driven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prediction</a:t>
            </a:r>
            <a:r>
              <a:rPr lang="pt-PT" dirty="0" smtClean="0"/>
              <a:t> </a:t>
            </a:r>
            <a:r>
              <a:rPr lang="pt-PT" dirty="0" smtClean="0"/>
              <a:t>of </a:t>
            </a:r>
            <a:r>
              <a:rPr lang="pt-PT" b="1" dirty="0" smtClean="0"/>
              <a:t>total volume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98" y="0"/>
            <a:ext cx="4009018" cy="2667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0" r="5203"/>
          <a:stretch/>
        </p:blipFill>
        <p:spPr>
          <a:xfrm>
            <a:off x="8291087" y="12069"/>
            <a:ext cx="1786785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9853" y="24138"/>
            <a:ext cx="1982147" cy="2642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25" b="24931"/>
          <a:stretch/>
        </p:blipFill>
        <p:spPr>
          <a:xfrm>
            <a:off x="4119486" y="-7119"/>
            <a:ext cx="4037779" cy="26911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00350"/>
            <a:ext cx="12192000" cy="1257300"/>
          </a:xfrm>
          <a:prstGeom prst="rect">
            <a:avLst/>
          </a:prstGeom>
          <a:solidFill>
            <a:srgbClr val="00B0F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 TABLES’ DEVELOPMENT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5680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9337037" cy="492941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pt-PT" sz="2000" dirty="0"/>
              <a:t>Predict the evolution of dominant height</a:t>
            </a:r>
            <a:endParaRPr lang="pt-PT" sz="2000" dirty="0"/>
          </a:p>
          <a:p>
            <a:pPr marL="876300" lvl="1" indent="-419100">
              <a:buNone/>
            </a:pPr>
            <a:r>
              <a:rPr lang="pt-PT" dirty="0">
                <a:solidFill>
                  <a:srgbClr val="008000"/>
                </a:solidFill>
              </a:rPr>
              <a:t>hdom = f(S,t)</a:t>
            </a:r>
          </a:p>
          <a:p>
            <a:pPr marL="457200" indent="-457200">
              <a:buFont typeface="+mj-lt"/>
              <a:buAutoNum type="arabicPeriod"/>
            </a:pPr>
            <a:r>
              <a:rPr lang="pt-PT" sz="2000" dirty="0"/>
              <a:t>Prediction of the evolution of total volume</a:t>
            </a:r>
            <a:endParaRPr lang="pt-PT" sz="2000" dirty="0"/>
          </a:p>
          <a:p>
            <a:pPr marL="876300" lvl="1" indent="-419100">
              <a:buNone/>
            </a:pPr>
            <a:r>
              <a:rPr lang="pt-PT" dirty="0">
                <a:solidFill>
                  <a:srgbClr val="008000"/>
                </a:solidFill>
              </a:rPr>
              <a:t>Vtotal=f(hdom,S</a:t>
            </a:r>
            <a:r>
              <a:rPr lang="pt-PT" dirty="0">
                <a:solidFill>
                  <a:srgbClr val="008000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pt-PT" sz="2000" dirty="0"/>
              <a:t>Selection of a thinning regime (periodicity, criteria and intensity) and its traduction in terms of the evolution of the number of trees per ha of the standing volume</a:t>
            </a:r>
            <a:endParaRPr lang="en-US" sz="2000" dirty="0"/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18788" name="Object 4"/>
          <p:cNvGraphicFramePr>
            <a:graphicFrameLocks noChangeAspect="1"/>
          </p:cNvGraphicFramePr>
          <p:nvPr>
            <p:extLst/>
          </p:nvPr>
        </p:nvGraphicFramePr>
        <p:xfrm>
          <a:off x="7110413" y="5156201"/>
          <a:ext cx="181610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" name="Equation" r:id="rId3" imgW="1218960" imgH="571320" progId="Equation.3">
                  <p:embed/>
                </p:oleObj>
              </mc:Choice>
              <mc:Fallback>
                <p:oleObj name="Equation" r:id="rId3" imgW="1218960" imgH="571320" progId="Equation.3">
                  <p:embed/>
                  <p:pic>
                    <p:nvPicPr>
                      <p:cNvPr id="1187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0413" y="5156201"/>
                        <a:ext cx="1816100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97634" y="5229200"/>
            <a:ext cx="3830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dirty="0">
                <a:latin typeface="Trebuchet MS" pitchFamily="34" charset="0"/>
              </a:rPr>
              <a:t>The relative spacing, namely the</a:t>
            </a:r>
            <a:r>
              <a:rPr lang="pt-PT" sz="2000" dirty="0">
                <a:latin typeface="Trebuchet MS" pitchFamily="34" charset="0"/>
              </a:rPr>
              <a:t> </a:t>
            </a:r>
            <a:r>
              <a:rPr lang="pt-PT" sz="2000" b="1" dirty="0">
                <a:solidFill>
                  <a:schemeClr val="accent5"/>
                </a:solidFill>
                <a:latin typeface="Trebuchet MS" pitchFamily="34" charset="0"/>
              </a:rPr>
              <a:t>Wilson </a:t>
            </a:r>
            <a:r>
              <a:rPr lang="pt-PT" sz="2000" b="1" dirty="0" err="1" smtClean="0">
                <a:solidFill>
                  <a:schemeClr val="accent5"/>
                </a:solidFill>
                <a:latin typeface="Trebuchet MS" pitchFamily="34" charset="0"/>
              </a:rPr>
              <a:t>Factor</a:t>
            </a:r>
            <a:r>
              <a:rPr lang="pt-PT" sz="2000" b="1" dirty="0" smtClean="0">
                <a:solidFill>
                  <a:schemeClr val="accent5"/>
                </a:solidFill>
                <a:latin typeface="Trebuchet MS" pitchFamily="34" charset="0"/>
              </a:rPr>
              <a:t> </a:t>
            </a:r>
            <a:r>
              <a:rPr lang="pt-PT" sz="2000" dirty="0">
                <a:latin typeface="Trebuchet MS" pitchFamily="34" charset="0"/>
              </a:rPr>
              <a:t>is an option</a:t>
            </a:r>
            <a:endParaRPr lang="en-US" sz="2000" dirty="0">
              <a:latin typeface="Trebuchet MS" pitchFamily="34" charset="0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52" y="-4348"/>
            <a:ext cx="11664000" cy="1165394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/>
              <a:t> </a:t>
            </a:r>
            <a:r>
              <a:rPr lang="pt-PT" dirty="0" err="1" smtClean="0"/>
              <a:t>Classical</a:t>
            </a:r>
            <a:r>
              <a:rPr lang="pt-PT" dirty="0" smtClean="0"/>
              <a:t> </a:t>
            </a:r>
            <a:r>
              <a:rPr lang="pt-PT" dirty="0" err="1" smtClean="0"/>
              <a:t>methods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 </a:t>
            </a:r>
            <a:r>
              <a:rPr lang="pt-PT" sz="2700" dirty="0" smtClean="0">
                <a:solidFill>
                  <a:srgbClr val="00B0F0"/>
                </a:solidFill>
              </a:rPr>
              <a:t>total </a:t>
            </a:r>
            <a:r>
              <a:rPr lang="pt-PT" sz="2700" dirty="0" smtClean="0">
                <a:solidFill>
                  <a:srgbClr val="00B0F0"/>
                </a:solidFill>
              </a:rPr>
              <a:t>volume </a:t>
            </a:r>
            <a:r>
              <a:rPr lang="pt-PT" sz="2700" dirty="0" smtClean="0">
                <a:solidFill>
                  <a:srgbClr val="00B0F0"/>
                </a:solidFill>
              </a:rPr>
              <a:t>example</a:t>
            </a:r>
            <a:endParaRPr lang="en-US" sz="27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931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11328000" cy="561805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pt-PT" sz="2000" dirty="0"/>
              <a:t>Prediction of quadratic mean dbh for the </a:t>
            </a:r>
            <a:r>
              <a:rPr lang="pt-PT" sz="2000" b="1" dirty="0">
                <a:solidFill>
                  <a:schemeClr val="accent5"/>
                </a:solidFill>
              </a:rPr>
              <a:t>standing stand after thinning</a:t>
            </a:r>
            <a:endParaRPr lang="pt-PT" sz="2000" b="1" dirty="0">
              <a:solidFill>
                <a:schemeClr val="accent5"/>
              </a:solidFill>
            </a:endParaRPr>
          </a:p>
          <a:p>
            <a:pPr marL="457200" indent="-457200"/>
            <a:endParaRPr lang="pt-PT" sz="2000" dirty="0"/>
          </a:p>
          <a:p>
            <a:endParaRPr lang="pt-PT" sz="1000" dirty="0"/>
          </a:p>
          <a:p>
            <a:pPr marL="457200" indent="-457200">
              <a:buFont typeface="+mj-lt"/>
              <a:buAutoNum type="arabicPeriod" startAt="5"/>
            </a:pPr>
            <a:r>
              <a:rPr lang="pt-PT" sz="2000" dirty="0"/>
              <a:t>Prediction of the volume of </a:t>
            </a:r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b="1" dirty="0" err="1">
                <a:solidFill>
                  <a:schemeClr val="accent5"/>
                </a:solidFill>
              </a:rPr>
              <a:t>standing</a:t>
            </a:r>
            <a:r>
              <a:rPr lang="pt-PT" sz="2000" b="1" dirty="0">
                <a:solidFill>
                  <a:schemeClr val="accent5"/>
                </a:solidFill>
              </a:rPr>
              <a:t> stand </a:t>
            </a:r>
            <a:r>
              <a:rPr lang="pt-PT" sz="2000" b="1" dirty="0" err="1">
                <a:solidFill>
                  <a:schemeClr val="accent5"/>
                </a:solidFill>
              </a:rPr>
              <a:t>after</a:t>
            </a:r>
            <a:r>
              <a:rPr lang="pt-PT" sz="2000" b="1" dirty="0">
                <a:solidFill>
                  <a:schemeClr val="accent5"/>
                </a:solidFill>
              </a:rPr>
              <a:t> </a:t>
            </a:r>
            <a:r>
              <a:rPr lang="pt-PT" sz="2000" b="1" dirty="0" err="1">
                <a:solidFill>
                  <a:schemeClr val="accent5"/>
                </a:solidFill>
              </a:rPr>
              <a:t>thinning</a:t>
            </a:r>
            <a:endParaRPr lang="pt-PT" sz="2000" b="1" dirty="0">
              <a:solidFill>
                <a:schemeClr val="accent5"/>
              </a:solidFill>
            </a:endParaRPr>
          </a:p>
          <a:p>
            <a:pPr marL="457200" indent="-457200"/>
            <a:endParaRPr lang="pt-PT" dirty="0"/>
          </a:p>
          <a:p>
            <a:pPr marL="457200" indent="-457200"/>
            <a:endParaRPr lang="pt-PT" dirty="0" smtClean="0"/>
          </a:p>
          <a:p>
            <a:pPr marL="400050" lvl="1" indent="0">
              <a:buNone/>
            </a:pPr>
            <a:endParaRPr lang="pt-PT" sz="1800" dirty="0" smtClean="0"/>
          </a:p>
          <a:p>
            <a:pPr marL="400050" lvl="1" indent="0">
              <a:buNone/>
            </a:pPr>
            <a:endParaRPr lang="pt-PT" sz="1800" dirty="0"/>
          </a:p>
          <a:p>
            <a:pPr marL="400050" lvl="1" indent="0">
              <a:buNone/>
            </a:pPr>
            <a:endParaRPr lang="pt-PT" sz="1800" dirty="0" smtClean="0"/>
          </a:p>
          <a:p>
            <a:pPr marL="400050" lvl="1" indent="0">
              <a:buNone/>
            </a:pPr>
            <a:endParaRPr lang="pt-PT" sz="1800" dirty="0"/>
          </a:p>
          <a:p>
            <a:pPr marL="400050" lvl="1" indent="0">
              <a:buNone/>
            </a:pPr>
            <a:r>
              <a:rPr lang="pt-PT" sz="1600" i="1" dirty="0" err="1" smtClean="0"/>
              <a:t>at</a:t>
            </a:r>
            <a:r>
              <a:rPr lang="pt-PT" sz="1600" i="1" dirty="0" smtClean="0"/>
              <a:t> </a:t>
            </a:r>
            <a:r>
              <a:rPr lang="pt-PT" sz="1600" i="1" dirty="0"/>
              <a:t>– </a:t>
            </a:r>
            <a:r>
              <a:rPr lang="pt-PT" sz="1600" i="1" dirty="0" err="1"/>
              <a:t>after</a:t>
            </a:r>
            <a:r>
              <a:rPr lang="pt-PT" sz="1600" i="1" dirty="0"/>
              <a:t> </a:t>
            </a:r>
            <a:r>
              <a:rPr lang="pt-PT" sz="1600" i="1" dirty="0" err="1" smtClean="0"/>
              <a:t>thinning</a:t>
            </a:r>
            <a:endParaRPr lang="pt-PT" sz="1600" i="1" dirty="0" smtClean="0"/>
          </a:p>
          <a:p>
            <a:pPr marL="400050" lvl="1" indent="0">
              <a:buNone/>
            </a:pPr>
            <a:endParaRPr lang="en-US" sz="1600" i="1" dirty="0"/>
          </a:p>
          <a:p>
            <a:pPr marL="876300" lvl="1" indent="-419100"/>
            <a:endParaRPr lang="pt-PT" dirty="0"/>
          </a:p>
          <a:p>
            <a:pPr marL="876300" lvl="1" indent="-419100"/>
            <a:endParaRPr lang="pt-PT" dirty="0"/>
          </a:p>
          <a:p>
            <a:pPr marL="876300" lvl="1" indent="-419100"/>
            <a:endParaRPr lang="pt-PT" dirty="0"/>
          </a:p>
        </p:txBody>
      </p:sp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198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554395"/>
              </p:ext>
            </p:extLst>
          </p:nvPr>
        </p:nvGraphicFramePr>
        <p:xfrm>
          <a:off x="2423592" y="2034842"/>
          <a:ext cx="2122488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4" name="Equation" r:id="rId3" imgW="1422360" imgH="253800" progId="Equation.3">
                  <p:embed/>
                </p:oleObj>
              </mc:Choice>
              <mc:Fallback>
                <p:oleObj name="Equation" r:id="rId3" imgW="1422360" imgH="253800" progId="Equation.3">
                  <p:embed/>
                  <p:pic>
                    <p:nvPicPr>
                      <p:cNvPr id="1198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3592" y="2034842"/>
                        <a:ext cx="2122488" cy="379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2203128"/>
              </p:ext>
            </p:extLst>
          </p:nvPr>
        </p:nvGraphicFramePr>
        <p:xfrm>
          <a:off x="2423592" y="3280488"/>
          <a:ext cx="4628880" cy="761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5" name="Equation" r:id="rId5" imgW="3085920" imgH="507960" progId="Equation.3">
                  <p:embed/>
                </p:oleObj>
              </mc:Choice>
              <mc:Fallback>
                <p:oleObj name="Equation" r:id="rId5" imgW="3085920" imgH="50796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3592" y="3280488"/>
                        <a:ext cx="4628880" cy="7619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2927648" y="1878330"/>
            <a:ext cx="9173879" cy="4112687"/>
            <a:chOff x="2855640" y="1878330"/>
            <a:chExt cx="9245887" cy="4112687"/>
          </a:xfrm>
        </p:grpSpPr>
        <p:grpSp>
          <p:nvGrpSpPr>
            <p:cNvPr id="9" name="Group 8"/>
            <p:cNvGrpSpPr/>
            <p:nvPr/>
          </p:nvGrpSpPr>
          <p:grpSpPr>
            <a:xfrm>
              <a:off x="10547199" y="5395586"/>
              <a:ext cx="1343007" cy="595431"/>
              <a:chOff x="10560496" y="5020838"/>
              <a:chExt cx="1343007" cy="595431"/>
            </a:xfrm>
          </p:grpSpPr>
          <p:pic>
            <p:nvPicPr>
              <p:cNvPr id="10" name="Picture 82" descr="Diversos usos de la madera del eucalipto"/>
              <p:cNvPicPr>
                <a:picLocks noChangeAspect="1" noChangeArrowheads="1"/>
              </p:cNvPicPr>
              <p:nvPr/>
            </p:nvPicPr>
            <p:blipFill>
              <a:blip r:embed="rId7" r:link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0147" r="34810" b="64000"/>
              <a:stretch>
                <a:fillRect/>
              </a:stretch>
            </p:blipFill>
            <p:spPr bwMode="auto">
              <a:xfrm>
                <a:off x="11058965" y="5020838"/>
                <a:ext cx="844538" cy="446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82" descr="Diversos usos de la madera del eucalipto"/>
              <p:cNvPicPr>
                <a:picLocks noChangeAspect="1" noChangeArrowheads="1"/>
              </p:cNvPicPr>
              <p:nvPr/>
            </p:nvPicPr>
            <p:blipFill>
              <a:blip r:embed="rId7" r:link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0147" r="34810" b="64000"/>
              <a:stretch>
                <a:fillRect/>
              </a:stretch>
            </p:blipFill>
            <p:spPr bwMode="auto">
              <a:xfrm>
                <a:off x="10560496" y="5029168"/>
                <a:ext cx="844538" cy="446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82" descr="Diversos usos de la madera del eucalipto"/>
              <p:cNvPicPr>
                <a:picLocks noChangeAspect="1" noChangeArrowheads="1"/>
              </p:cNvPicPr>
              <p:nvPr/>
            </p:nvPicPr>
            <p:blipFill>
              <a:blip r:embed="rId7" r:link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0147" r="34810" b="64000"/>
              <a:stretch>
                <a:fillRect/>
              </a:stretch>
            </p:blipFill>
            <p:spPr bwMode="auto">
              <a:xfrm>
                <a:off x="10806558" y="5169731"/>
                <a:ext cx="844538" cy="446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9079637" y="4072997"/>
              <a:ext cx="2664296" cy="1502250"/>
              <a:chOff x="9079637" y="4072997"/>
              <a:chExt cx="2664296" cy="150225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9">
                <a:grayscl/>
              </a:blip>
              <a:stretch>
                <a:fillRect/>
              </a:stretch>
            </p:blipFill>
            <p:spPr>
              <a:xfrm>
                <a:off x="9079637" y="4072997"/>
                <a:ext cx="2664296" cy="1502250"/>
              </a:xfrm>
              <a:prstGeom prst="rect">
                <a:avLst/>
              </a:prstGeom>
            </p:spPr>
          </p:pic>
          <p:pic>
            <p:nvPicPr>
              <p:cNvPr id="14" name="Picture 13" descr="pb_4.jpg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</a:blip>
              <a:srcRect b="5651"/>
              <a:stretch>
                <a:fillRect/>
              </a:stretch>
            </p:blipFill>
            <p:spPr>
              <a:xfrm>
                <a:off x="10152831" y="4348228"/>
                <a:ext cx="912710" cy="1143693"/>
              </a:xfrm>
              <a:prstGeom prst="rect">
                <a:avLst/>
              </a:prstGeom>
            </p:spPr>
          </p:pic>
        </p:grpSp>
        <p:cxnSp>
          <p:nvCxnSpPr>
            <p:cNvPr id="5" name="Straight Arrow Connector 4"/>
            <p:cNvCxnSpPr/>
            <p:nvPr/>
          </p:nvCxnSpPr>
          <p:spPr>
            <a:xfrm>
              <a:off x="4546080" y="2132856"/>
              <a:ext cx="6014416" cy="31815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855640" y="4072997"/>
              <a:ext cx="7632848" cy="13073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6023992" y="3856972"/>
              <a:ext cx="4464496" cy="15234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197330" y="1878330"/>
              <a:ext cx="28237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7CB042"/>
                  </a:solidFill>
                </a:rPr>
                <a:t>Diameter, height and volume of the average tree after thinning</a:t>
              </a:r>
              <a:endParaRPr lang="en-US" b="1" dirty="0">
                <a:solidFill>
                  <a:srgbClr val="7CB042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277815" y="3117658"/>
              <a:ext cx="28237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7CB042"/>
                  </a:solidFill>
                </a:rPr>
                <a:t>Multiplied by the number of trees after thinning</a:t>
              </a:r>
              <a:endParaRPr lang="en-US" b="1" dirty="0">
                <a:solidFill>
                  <a:srgbClr val="7CB042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148640" y="6168480"/>
            <a:ext cx="282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CB042"/>
                </a:solidFill>
              </a:rPr>
              <a:t>Standing volume after thinning </a:t>
            </a:r>
            <a:endParaRPr lang="en-US" b="1" dirty="0">
              <a:solidFill>
                <a:srgbClr val="7CB042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3203" y="4759740"/>
            <a:ext cx="880660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pt-PT" sz="2000" dirty="0" err="1">
                <a:latin typeface="Trebuchet MS" panose="020B0603020202020204" pitchFamily="34" charset="0"/>
              </a:rPr>
              <a:t>Prediction</a:t>
            </a:r>
            <a:r>
              <a:rPr lang="pt-PT" sz="2000" dirty="0">
                <a:latin typeface="Trebuchet MS" panose="020B0603020202020204" pitchFamily="34" charset="0"/>
              </a:rPr>
              <a:t> </a:t>
            </a:r>
            <a:r>
              <a:rPr lang="pt-PT" sz="2000" dirty="0" err="1">
                <a:latin typeface="Trebuchet MS" panose="020B0603020202020204" pitchFamily="34" charset="0"/>
              </a:rPr>
              <a:t>of</a:t>
            </a:r>
            <a:r>
              <a:rPr lang="pt-PT" sz="2000" dirty="0">
                <a:latin typeface="Trebuchet MS" panose="020B0603020202020204" pitchFamily="34" charset="0"/>
              </a:rPr>
              <a:t> </a:t>
            </a:r>
            <a:r>
              <a:rPr lang="pt-PT" sz="2000" dirty="0" err="1">
                <a:latin typeface="Trebuchet MS" panose="020B0603020202020204" pitchFamily="34" charset="0"/>
              </a:rPr>
              <a:t>the</a:t>
            </a:r>
            <a:r>
              <a:rPr lang="pt-PT" sz="2000" dirty="0">
                <a:latin typeface="Trebuchet MS" panose="020B0603020202020204" pitchFamily="34" charset="0"/>
              </a:rPr>
              <a:t> </a:t>
            </a:r>
            <a:r>
              <a:rPr lang="pt-PT" sz="2000" dirty="0" err="1">
                <a:latin typeface="Trebuchet MS" panose="020B0603020202020204" pitchFamily="34" charset="0"/>
              </a:rPr>
              <a:t>thinned</a:t>
            </a:r>
            <a:r>
              <a:rPr lang="pt-PT" sz="2000" dirty="0">
                <a:latin typeface="Trebuchet MS" panose="020B0603020202020204" pitchFamily="34" charset="0"/>
              </a:rPr>
              <a:t> volume</a:t>
            </a:r>
          </a:p>
          <a:p>
            <a:pPr marL="876300" lvl="1" indent="-419100">
              <a:buNone/>
            </a:pPr>
            <a:r>
              <a:rPr lang="pt-PT" dirty="0" err="1">
                <a:solidFill>
                  <a:srgbClr val="008000"/>
                </a:solidFill>
              </a:rPr>
              <a:t>Thinned</a:t>
            </a:r>
            <a:r>
              <a:rPr lang="pt-PT" dirty="0">
                <a:solidFill>
                  <a:srgbClr val="008000"/>
                </a:solidFill>
              </a:rPr>
              <a:t> volume = Total volume – </a:t>
            </a:r>
            <a:r>
              <a:rPr lang="pt-PT" dirty="0" err="1">
                <a:solidFill>
                  <a:srgbClr val="008000"/>
                </a:solidFill>
              </a:rPr>
              <a:t>Standing</a:t>
            </a:r>
            <a:r>
              <a:rPr lang="pt-PT" dirty="0">
                <a:solidFill>
                  <a:srgbClr val="008000"/>
                </a:solidFill>
              </a:rPr>
              <a:t> </a:t>
            </a:r>
            <a:r>
              <a:rPr lang="pt-PT" dirty="0" smtClean="0">
                <a:solidFill>
                  <a:srgbClr val="008000"/>
                </a:solidFill>
              </a:rPr>
              <a:t>volume </a:t>
            </a:r>
            <a:r>
              <a:rPr lang="pt-PT" dirty="0" err="1" smtClean="0">
                <a:solidFill>
                  <a:srgbClr val="008000"/>
                </a:solidFill>
              </a:rPr>
              <a:t>after</a:t>
            </a:r>
            <a:r>
              <a:rPr lang="pt-PT" dirty="0" smtClean="0">
                <a:solidFill>
                  <a:srgbClr val="008000"/>
                </a:solidFill>
              </a:rPr>
              <a:t> </a:t>
            </a:r>
            <a:r>
              <a:rPr lang="pt-PT" dirty="0" err="1" smtClean="0">
                <a:solidFill>
                  <a:srgbClr val="008000"/>
                </a:solidFill>
              </a:rPr>
              <a:t>thining</a:t>
            </a:r>
            <a:r>
              <a:rPr lang="pt-PT" dirty="0" smtClean="0">
                <a:solidFill>
                  <a:srgbClr val="008000"/>
                </a:solidFill>
              </a:rPr>
              <a:t> -</a:t>
            </a:r>
            <a:r>
              <a:rPr lang="pt-PT" dirty="0">
                <a:solidFill>
                  <a:srgbClr val="008000"/>
                </a:solidFill>
                <a:sym typeface="Symbol" pitchFamily="18" charset="2"/>
              </a:rPr>
              <a:t></a:t>
            </a:r>
            <a:r>
              <a:rPr lang="pt-PT" dirty="0">
                <a:solidFill>
                  <a:srgbClr val="008000"/>
                </a:solidFill>
              </a:rPr>
              <a:t> (</a:t>
            </a:r>
            <a:r>
              <a:rPr lang="pt-PT" dirty="0" err="1">
                <a:solidFill>
                  <a:srgbClr val="008000"/>
                </a:solidFill>
              </a:rPr>
              <a:t>thinned</a:t>
            </a:r>
            <a:r>
              <a:rPr lang="pt-PT" dirty="0">
                <a:solidFill>
                  <a:srgbClr val="008000"/>
                </a:solidFill>
              </a:rPr>
              <a:t> volume)</a:t>
            </a:r>
            <a:endParaRPr lang="pt-PT" dirty="0">
              <a:solidFill>
                <a:srgbClr val="008000"/>
              </a:solidFill>
            </a:endParaRPr>
          </a:p>
        </p:txBody>
      </p:sp>
      <p:sp>
        <p:nvSpPr>
          <p:cNvPr id="32" name="Rectangle 2"/>
          <p:cNvSpPr>
            <a:spLocks noGrp="1" noChangeArrowheads="1"/>
          </p:cNvSpPr>
          <p:nvPr>
            <p:ph type="title"/>
          </p:nvPr>
        </p:nvSpPr>
        <p:spPr>
          <a:xfrm>
            <a:off x="6152" y="-4348"/>
            <a:ext cx="11664000" cy="1165394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/>
              <a:t> </a:t>
            </a:r>
            <a:r>
              <a:rPr lang="pt-PT" dirty="0" err="1" smtClean="0"/>
              <a:t>Classical</a:t>
            </a:r>
            <a:r>
              <a:rPr lang="pt-PT" dirty="0" smtClean="0"/>
              <a:t> </a:t>
            </a:r>
            <a:r>
              <a:rPr lang="pt-PT" dirty="0" err="1" smtClean="0"/>
              <a:t>methods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>
                <a:solidFill>
                  <a:srgbClr val="00B0F0"/>
                </a:solidFill>
              </a:rPr>
              <a:t> </a:t>
            </a:r>
            <a:r>
              <a:rPr lang="pt-PT" sz="2700" dirty="0" smtClean="0">
                <a:solidFill>
                  <a:srgbClr val="00B0F0"/>
                </a:solidFill>
              </a:rPr>
              <a:t>total </a:t>
            </a:r>
            <a:r>
              <a:rPr lang="pt-PT" sz="2700" dirty="0" smtClean="0">
                <a:solidFill>
                  <a:srgbClr val="00B0F0"/>
                </a:solidFill>
              </a:rPr>
              <a:t>volume </a:t>
            </a:r>
            <a:r>
              <a:rPr lang="pt-PT" sz="2700" dirty="0" smtClean="0">
                <a:solidFill>
                  <a:srgbClr val="00B0F0"/>
                </a:solidFill>
              </a:rPr>
              <a:t>example</a:t>
            </a:r>
            <a:endParaRPr lang="en-US" sz="27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0220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1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8962</TotalTime>
  <Words>1016</Words>
  <Application>Microsoft Office PowerPoint</Application>
  <PresentationFormat>Widescreen</PresentationFormat>
  <Paragraphs>147</Paragraphs>
  <Slides>51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Calibri</vt:lpstr>
      <vt:lpstr>Cambria</vt:lpstr>
      <vt:lpstr>Cambria Math</vt:lpstr>
      <vt:lpstr>Symbol</vt:lpstr>
      <vt:lpstr>Trebuchet MS</vt:lpstr>
      <vt:lpstr>Wingdings</vt:lpstr>
      <vt:lpstr>Custom Design</vt:lpstr>
      <vt:lpstr>Equation</vt:lpstr>
      <vt:lpstr>PowerPoint Presentation</vt:lpstr>
      <vt:lpstr>Outline</vt:lpstr>
      <vt:lpstr> What is a yield table?</vt:lpstr>
      <vt:lpstr> What is a yield table?</vt:lpstr>
      <vt:lpstr> What is a yield table?</vt:lpstr>
      <vt:lpstr> What is a yield table?</vt:lpstr>
      <vt:lpstr>PowerPoint Presentation</vt:lpstr>
      <vt:lpstr> Classical methods  total volume example</vt:lpstr>
      <vt:lpstr> Classical methods  total volume example</vt:lpstr>
      <vt:lpstr> Classical methods  total volume example</vt:lpstr>
      <vt:lpstr> Classical methods  total volume example</vt:lpstr>
      <vt:lpstr> Classical methods  total volume example</vt:lpstr>
      <vt:lpstr>PowerPoint Presentation</vt:lpstr>
      <vt:lpstr> Classical methods  thinned volume example</vt:lpstr>
      <vt:lpstr> Classical methods  thinned volume example</vt:lpstr>
      <vt:lpstr> Classical methods – thinned volume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 </cp:lastModifiedBy>
  <cp:revision>617</cp:revision>
  <cp:lastPrinted>2017-06-15T21:47:55Z</cp:lastPrinted>
  <dcterms:created xsi:type="dcterms:W3CDTF">2010-02-14T14:45:25Z</dcterms:created>
  <dcterms:modified xsi:type="dcterms:W3CDTF">2025-04-22T10:11:12Z</dcterms:modified>
</cp:coreProperties>
</file>