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35"/>
  </p:notesMasterIdLst>
  <p:handoutMasterIdLst>
    <p:handoutMasterId r:id="rId36"/>
  </p:handoutMasterIdLst>
  <p:sldIdLst>
    <p:sldId id="416" r:id="rId2"/>
    <p:sldId id="884" r:id="rId3"/>
    <p:sldId id="866" r:id="rId4"/>
    <p:sldId id="865" r:id="rId5"/>
    <p:sldId id="867" r:id="rId6"/>
    <p:sldId id="844" r:id="rId7"/>
    <p:sldId id="885" r:id="rId8"/>
    <p:sldId id="886" r:id="rId9"/>
    <p:sldId id="888" r:id="rId10"/>
    <p:sldId id="889" r:id="rId11"/>
    <p:sldId id="890" r:id="rId12"/>
    <p:sldId id="891" r:id="rId13"/>
    <p:sldId id="892" r:id="rId14"/>
    <p:sldId id="870" r:id="rId15"/>
    <p:sldId id="872" r:id="rId16"/>
    <p:sldId id="871" r:id="rId17"/>
    <p:sldId id="873" r:id="rId18"/>
    <p:sldId id="893" r:id="rId19"/>
    <p:sldId id="874" r:id="rId20"/>
    <p:sldId id="894" r:id="rId21"/>
    <p:sldId id="895" r:id="rId22"/>
    <p:sldId id="903" r:id="rId23"/>
    <p:sldId id="896" r:id="rId24"/>
    <p:sldId id="897" r:id="rId25"/>
    <p:sldId id="898" r:id="rId26"/>
    <p:sldId id="899" r:id="rId27"/>
    <p:sldId id="900" r:id="rId28"/>
    <p:sldId id="901" r:id="rId29"/>
    <p:sldId id="902" r:id="rId30"/>
    <p:sldId id="905" r:id="rId31"/>
    <p:sldId id="868" r:id="rId32"/>
    <p:sldId id="904" r:id="rId33"/>
    <p:sldId id="826" r:id="rId34"/>
  </p:sldIdLst>
  <p:sldSz cx="12192000" cy="6858000"/>
  <p:notesSz cx="6858000" cy="9686925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7CB042"/>
    <a:srgbClr val="008000"/>
    <a:srgbClr val="0000FF"/>
    <a:srgbClr val="FF3300"/>
    <a:srgbClr val="002060"/>
    <a:srgbClr val="FDEADA"/>
    <a:srgbClr val="00CC99"/>
    <a:srgbClr val="0099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28" autoAdjust="0"/>
    <p:restoredTop sz="95373" autoAdjust="0"/>
  </p:normalViewPr>
  <p:slideViewPr>
    <p:cSldViewPr showGuides="1">
      <p:cViewPr varScale="1">
        <p:scale>
          <a:sx n="84" d="100"/>
          <a:sy n="84" d="100"/>
        </p:scale>
        <p:origin x="595" y="-16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81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3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83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CDC44-C371-4756-9304-BE4C36871894}" type="datetimeFigureOut">
              <a:rPr lang="pt-PT" smtClean="0"/>
              <a:pPr/>
              <a:t>12/05/2025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01393"/>
            <a:ext cx="2971800" cy="4839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201393"/>
            <a:ext cx="2971800" cy="4839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665DA9-B115-4C7E-861C-52C674264457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3633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23A52-C44F-40CD-BAE3-D946F76592F8}" type="datetimeFigureOut">
              <a:rPr lang="pt-PT" smtClean="0"/>
              <a:pPr/>
              <a:t>12/05/2025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0025" y="725488"/>
            <a:ext cx="6457950" cy="36337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601290"/>
            <a:ext cx="5486400" cy="43591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00897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200897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50A1FD-781B-41A6-B23B-C7DC6AD05C16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62153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80F88C-91AE-4128-BB09-224B2C58185B}" type="slidenum">
              <a:rPr lang="en-GB"/>
              <a:pPr/>
              <a:t>1</a:t>
            </a:fld>
            <a:endParaRPr lang="en-GB"/>
          </a:p>
        </p:txBody>
      </p:sp>
      <p:sp>
        <p:nvSpPr>
          <p:cNvPr id="29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0025" y="725488"/>
            <a:ext cx="6457950" cy="3633787"/>
          </a:xfrm>
          <a:ln/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140735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8D0CA-967B-4BF5-AF1B-6771C0C21C5F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1756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8D0CA-967B-4BF5-AF1B-6771C0C21C5F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4934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8D0CA-967B-4BF5-AF1B-6771C0C21C5F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6830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8D0CA-967B-4BF5-AF1B-6771C0C21C5F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2546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8D0CA-967B-4BF5-AF1B-6771C0C21C5F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8892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8D0CA-967B-4BF5-AF1B-6771C0C21C5F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2113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8D0CA-967B-4BF5-AF1B-6771C0C21C5F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8221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8D0CA-967B-4BF5-AF1B-6771C0C21C5F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122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8D0CA-967B-4BF5-AF1B-6771C0C21C5F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4246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8D0CA-967B-4BF5-AF1B-6771C0C21C5F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953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8D0CA-967B-4BF5-AF1B-6771C0C21C5F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0610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8D0CA-967B-4BF5-AF1B-6771C0C21C5F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990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8D0CA-967B-4BF5-AF1B-6771C0C21C5F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427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8D0CA-967B-4BF5-AF1B-6771C0C21C5F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638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8D0CA-967B-4BF5-AF1B-6771C0C21C5F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3293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8D0CA-967B-4BF5-AF1B-6771C0C21C5F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4416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8D0CA-967B-4BF5-AF1B-6771C0C21C5F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469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8D0CA-967B-4BF5-AF1B-6771C0C21C5F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6801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8D0CA-967B-4BF5-AF1B-6771C0C21C5F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734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6.jpeg"/><Relationship Id="rId18" Type="http://schemas.openxmlformats.org/officeDocument/2006/relationships/image" Target="../media/image21.jpeg"/><Relationship Id="rId3" Type="http://schemas.openxmlformats.org/officeDocument/2006/relationships/image" Target="../media/image4.jpeg"/><Relationship Id="rId21" Type="http://schemas.openxmlformats.org/officeDocument/2006/relationships/image" Target="../media/image14.png"/><Relationship Id="rId7" Type="http://schemas.openxmlformats.org/officeDocument/2006/relationships/image" Target="../media/image8.png"/><Relationship Id="rId12" Type="http://schemas.openxmlformats.org/officeDocument/2006/relationships/image" Target="../media/image15.jpeg"/><Relationship Id="rId17" Type="http://schemas.openxmlformats.org/officeDocument/2006/relationships/image" Target="../media/image20.jpeg"/><Relationship Id="rId2" Type="http://schemas.openxmlformats.org/officeDocument/2006/relationships/image" Target="../media/image3.jpeg"/><Relationship Id="rId16" Type="http://schemas.openxmlformats.org/officeDocument/2006/relationships/image" Target="../media/image19.jpeg"/><Relationship Id="rId20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5" Type="http://schemas.openxmlformats.org/officeDocument/2006/relationships/image" Target="../media/image18.jpeg"/><Relationship Id="rId10" Type="http://schemas.openxmlformats.org/officeDocument/2006/relationships/image" Target="../media/image11.png"/><Relationship Id="rId19" Type="http://schemas.openxmlformats.org/officeDocument/2006/relationships/image" Target="../media/image22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6.jpeg"/><Relationship Id="rId18" Type="http://schemas.openxmlformats.org/officeDocument/2006/relationships/image" Target="../media/image21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5.jpeg"/><Relationship Id="rId17" Type="http://schemas.openxmlformats.org/officeDocument/2006/relationships/image" Target="../media/image23.png"/><Relationship Id="rId2" Type="http://schemas.openxmlformats.org/officeDocument/2006/relationships/image" Target="../media/image3.jpeg"/><Relationship Id="rId16" Type="http://schemas.openxmlformats.org/officeDocument/2006/relationships/image" Target="../media/image19.jpeg"/><Relationship Id="rId20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5" Type="http://schemas.openxmlformats.org/officeDocument/2006/relationships/image" Target="../media/image18.jpeg"/><Relationship Id="rId10" Type="http://schemas.openxmlformats.org/officeDocument/2006/relationships/image" Target="../media/image11.png"/><Relationship Id="rId19" Type="http://schemas.openxmlformats.org/officeDocument/2006/relationships/image" Target="../media/image22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7.jpe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jpeg"/><Relationship Id="rId5" Type="http://schemas.openxmlformats.org/officeDocument/2006/relationships/image" Target="../media/image2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jpeg"/><Relationship Id="rId5" Type="http://schemas.openxmlformats.org/officeDocument/2006/relationships/image" Target="../media/image2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sp>
        <p:nvSpPr>
          <p:cNvPr id="8" name="Round Diagonal Corner Rectangle 7"/>
          <p:cNvSpPr/>
          <p:nvPr userDrawn="1"/>
        </p:nvSpPr>
        <p:spPr>
          <a:xfrm>
            <a:off x="190459" y="139859"/>
            <a:ext cx="11811083" cy="6572296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583499" y="6525344"/>
            <a:ext cx="9025003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FORCHANGE_RODAPE_COR_transp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0307" y="5229201"/>
            <a:ext cx="11372851" cy="15835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12/05/2025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12/05/2025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12/05/2025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12/05/2025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12/05/2025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12/05/2025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12/05/2025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12/05/2025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20" name="Picture 1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21" name="Picture 2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471"/>
              <a:ext cx="1135357" cy="643345"/>
            </a:xfrm>
            <a:prstGeom prst="rect">
              <a:avLst/>
            </a:prstGeom>
          </p:spPr>
        </p:pic>
        <p:pic>
          <p:nvPicPr>
            <p:cNvPr id="22" name="Picture 2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4642688"/>
              <a:ext cx="1135357" cy="643345"/>
            </a:xfrm>
            <a:prstGeom prst="rect">
              <a:avLst/>
            </a:prstGeom>
          </p:spPr>
        </p:pic>
        <p:pic>
          <p:nvPicPr>
            <p:cNvPr id="23" name="Picture 2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928711"/>
              <a:ext cx="1134925" cy="643345"/>
            </a:xfrm>
            <a:prstGeom prst="rect">
              <a:avLst/>
            </a:prstGeom>
          </p:spPr>
        </p:pic>
        <p:pic>
          <p:nvPicPr>
            <p:cNvPr id="24" name="Picture 2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3214331"/>
              <a:ext cx="1135358" cy="643345"/>
            </a:xfrm>
            <a:prstGeom prst="rect">
              <a:avLst/>
            </a:prstGeom>
          </p:spPr>
        </p:pic>
        <p:pic>
          <p:nvPicPr>
            <p:cNvPr id="2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6" name="Picture 2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27" name="Picture 2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</p:grpSp>
      <p:sp>
        <p:nvSpPr>
          <p:cNvPr id="28" name="Rectangle 27"/>
          <p:cNvSpPr/>
          <p:nvPr userDrawn="1"/>
        </p:nvSpPr>
        <p:spPr>
          <a:xfrm>
            <a:off x="95208" y="249524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pic>
        <p:nvPicPr>
          <p:cNvPr id="29" name="Picture 3"/>
          <p:cNvPicPr>
            <a:picLocks noChangeAspect="1" noChangeArrowheads="1"/>
          </p:cNvPicPr>
          <p:nvPr userDrawn="1"/>
        </p:nvPicPr>
        <p:blipFill>
          <a:blip r:embed="rId10" cstate="screen"/>
          <a:srcRect b="7609"/>
          <a:stretch>
            <a:fillRect/>
          </a:stretch>
        </p:blipFill>
        <p:spPr bwMode="auto">
          <a:xfrm>
            <a:off x="1874291" y="357166"/>
            <a:ext cx="10032000" cy="63030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0" name="Picture 2"/>
          <p:cNvPicPr>
            <a:picLocks noChangeAspect="1" noChangeArrowheads="1"/>
          </p:cNvPicPr>
          <p:nvPr userDrawn="1"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2255491" y="500042"/>
            <a:ext cx="2857519" cy="79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ectangle 37"/>
          <p:cNvSpPr/>
          <p:nvPr userDrawn="1"/>
        </p:nvSpPr>
        <p:spPr>
          <a:xfrm>
            <a:off x="95208" y="2490804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pic>
        <p:nvPicPr>
          <p:cNvPr id="39" name="Picture 3"/>
          <p:cNvPicPr>
            <a:picLocks noChangeAspect="1" noChangeArrowheads="1"/>
          </p:cNvPicPr>
          <p:nvPr userDrawn="1"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1874291" y="357166"/>
            <a:ext cx="10032000" cy="63030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0" name="Picture 2"/>
          <p:cNvPicPr>
            <a:picLocks noChangeAspect="1" noChangeArrowheads="1"/>
          </p:cNvPicPr>
          <p:nvPr userDrawn="1"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2351584" y="476673"/>
            <a:ext cx="4494341" cy="1071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20" name="Picture 1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21" name="Picture 2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471"/>
              <a:ext cx="1135357" cy="643345"/>
            </a:xfrm>
            <a:prstGeom prst="rect">
              <a:avLst/>
            </a:prstGeom>
          </p:spPr>
        </p:pic>
        <p:pic>
          <p:nvPicPr>
            <p:cNvPr id="22" name="Picture 2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4642688"/>
              <a:ext cx="1135357" cy="643345"/>
            </a:xfrm>
            <a:prstGeom prst="rect">
              <a:avLst/>
            </a:prstGeom>
          </p:spPr>
        </p:pic>
        <p:pic>
          <p:nvPicPr>
            <p:cNvPr id="23" name="Picture 2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928711"/>
              <a:ext cx="1134925" cy="643345"/>
            </a:xfrm>
            <a:prstGeom prst="rect">
              <a:avLst/>
            </a:prstGeom>
          </p:spPr>
        </p:pic>
        <p:pic>
          <p:nvPicPr>
            <p:cNvPr id="24" name="Picture 2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3214331"/>
              <a:ext cx="1135358" cy="643345"/>
            </a:xfrm>
            <a:prstGeom prst="rect">
              <a:avLst/>
            </a:prstGeom>
          </p:spPr>
        </p:pic>
        <p:pic>
          <p:nvPicPr>
            <p:cNvPr id="2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6" name="Picture 2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27" name="Picture 2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</p:grpSp>
      <p:sp>
        <p:nvSpPr>
          <p:cNvPr id="28" name="Rectangle 27"/>
          <p:cNvSpPr/>
          <p:nvPr userDrawn="1"/>
        </p:nvSpPr>
        <p:spPr>
          <a:xfrm>
            <a:off x="95208" y="249524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pic>
        <p:nvPicPr>
          <p:cNvPr id="29" name="Picture 3"/>
          <p:cNvPicPr>
            <a:picLocks noChangeAspect="1" noChangeArrowheads="1"/>
          </p:cNvPicPr>
          <p:nvPr userDrawn="1"/>
        </p:nvPicPr>
        <p:blipFill>
          <a:blip r:embed="rId10" cstate="screen"/>
          <a:srcRect b="7609"/>
          <a:stretch>
            <a:fillRect/>
          </a:stretch>
        </p:blipFill>
        <p:spPr bwMode="auto">
          <a:xfrm>
            <a:off x="1874291" y="357166"/>
            <a:ext cx="10032000" cy="63030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0" name="Picture 2"/>
          <p:cNvPicPr>
            <a:picLocks noChangeAspect="1" noChangeArrowheads="1"/>
          </p:cNvPicPr>
          <p:nvPr userDrawn="1"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2255491" y="500042"/>
            <a:ext cx="2857519" cy="79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6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17" name="Picture 16" descr="ec_8.jpg"/>
            <p:cNvPicPr>
              <a:picLocks noChangeAspect="1"/>
            </p:cNvPicPr>
            <p:nvPr userDrawn="1"/>
          </p:nvPicPr>
          <p:blipFill>
            <a:blip r:embed="rId1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31" name="Picture 30" descr="ec_12.jpg"/>
            <p:cNvPicPr>
              <a:picLocks noChangeAspect="1"/>
            </p:cNvPicPr>
            <p:nvPr userDrawn="1"/>
          </p:nvPicPr>
          <p:blipFill>
            <a:blip r:embed="rId13" cstate="screen"/>
            <a:srcRect/>
            <a:stretch>
              <a:fillRect/>
            </a:stretch>
          </p:blipFill>
          <p:spPr>
            <a:xfrm>
              <a:off x="71406" y="5357471"/>
              <a:ext cx="1135357" cy="643345"/>
            </a:xfrm>
            <a:prstGeom prst="rect">
              <a:avLst/>
            </a:prstGeom>
          </p:spPr>
        </p:pic>
        <p:pic>
          <p:nvPicPr>
            <p:cNvPr id="32" name="Picture 31" descr="ec_8.jpg"/>
            <p:cNvPicPr>
              <a:picLocks noChangeAspect="1"/>
            </p:cNvPicPr>
            <p:nvPr userDrawn="1"/>
          </p:nvPicPr>
          <p:blipFill>
            <a:blip r:embed="rId14" cstate="screen"/>
            <a:srcRect/>
            <a:stretch>
              <a:fillRect/>
            </a:stretch>
          </p:blipFill>
          <p:spPr>
            <a:xfrm>
              <a:off x="71406" y="4642688"/>
              <a:ext cx="1135357" cy="643345"/>
            </a:xfrm>
            <a:prstGeom prst="rect">
              <a:avLst/>
            </a:prstGeom>
          </p:spPr>
        </p:pic>
        <p:pic>
          <p:nvPicPr>
            <p:cNvPr id="33" name="Picture 32" descr="ec_14.jpg"/>
            <p:cNvPicPr>
              <a:picLocks noChangeAspect="1"/>
            </p:cNvPicPr>
            <p:nvPr userDrawn="1"/>
          </p:nvPicPr>
          <p:blipFill>
            <a:blip r:embed="rId15" cstate="screen"/>
            <a:srcRect r="-461"/>
            <a:stretch>
              <a:fillRect/>
            </a:stretch>
          </p:blipFill>
          <p:spPr>
            <a:xfrm>
              <a:off x="71406" y="3928711"/>
              <a:ext cx="1134925" cy="643345"/>
            </a:xfrm>
            <a:prstGeom prst="rect">
              <a:avLst/>
            </a:prstGeom>
          </p:spPr>
        </p:pic>
        <p:pic>
          <p:nvPicPr>
            <p:cNvPr id="34" name="Picture 33" descr="casa_campo 044.jpg"/>
            <p:cNvPicPr>
              <a:picLocks noChangeAspect="1"/>
            </p:cNvPicPr>
            <p:nvPr userDrawn="1"/>
          </p:nvPicPr>
          <p:blipFill>
            <a:blip r:embed="rId16" cstate="screen"/>
            <a:srcRect/>
            <a:stretch>
              <a:fillRect/>
            </a:stretch>
          </p:blipFill>
          <p:spPr>
            <a:xfrm>
              <a:off x="71406" y="3214331"/>
              <a:ext cx="1135358" cy="643345"/>
            </a:xfrm>
            <a:prstGeom prst="rect">
              <a:avLst/>
            </a:prstGeom>
          </p:spPr>
        </p:pic>
        <p:pic>
          <p:nvPicPr>
            <p:cNvPr id="35" name="Picture 2"/>
            <p:cNvPicPr>
              <a:picLocks noChangeAspect="1" noChangeArrowheads="1"/>
            </p:cNvPicPr>
            <p:nvPr userDrawn="1"/>
          </p:nvPicPr>
          <p:blipFill>
            <a:blip r:embed="rId1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6" name="Picture 35" descr="AN_Talh246_2.jpg"/>
            <p:cNvPicPr>
              <a:picLocks noChangeAspect="1"/>
            </p:cNvPicPr>
            <p:nvPr userDrawn="1"/>
          </p:nvPicPr>
          <p:blipFill>
            <a:blip r:embed="rId1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37" name="Picture 36" descr="AN_Talh289_2.jpg"/>
            <p:cNvPicPr>
              <a:picLocks noChangeAspect="1"/>
            </p:cNvPicPr>
            <p:nvPr userDrawn="1"/>
          </p:nvPicPr>
          <p:blipFill>
            <a:blip r:embed="rId19" cstate="screen"/>
            <a:srcRect/>
            <a:stretch>
              <a:fillRect/>
            </a:stretch>
          </p:blipFill>
          <p:spPr>
            <a:xfrm>
              <a:off x="71406" y="1765277"/>
              <a:ext cx="1138033" cy="647787"/>
            </a:xfrm>
            <a:prstGeom prst="rect">
              <a:avLst/>
            </a:prstGeom>
          </p:spPr>
        </p:pic>
      </p:grpSp>
      <p:sp>
        <p:nvSpPr>
          <p:cNvPr id="38" name="Rectangle 37"/>
          <p:cNvSpPr/>
          <p:nvPr userDrawn="1"/>
        </p:nvSpPr>
        <p:spPr>
          <a:xfrm>
            <a:off x="95208" y="2490804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pic>
        <p:nvPicPr>
          <p:cNvPr id="39" name="Picture 3"/>
          <p:cNvPicPr>
            <a:picLocks noChangeAspect="1" noChangeArrowheads="1"/>
          </p:cNvPicPr>
          <p:nvPr userDrawn="1"/>
        </p:nvPicPr>
        <p:blipFill>
          <a:blip r:embed="rId20" cstate="screen"/>
          <a:srcRect/>
          <a:stretch>
            <a:fillRect/>
          </a:stretch>
        </p:blipFill>
        <p:spPr bwMode="auto">
          <a:xfrm>
            <a:off x="1874291" y="357166"/>
            <a:ext cx="10032000" cy="63030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0" name="Picture 2"/>
          <p:cNvPicPr>
            <a:picLocks noChangeAspect="1" noChangeArrowheads="1"/>
          </p:cNvPicPr>
          <p:nvPr userDrawn="1"/>
        </p:nvPicPr>
        <p:blipFill>
          <a:blip r:embed="rId21" cstate="screen"/>
          <a:srcRect/>
          <a:stretch>
            <a:fillRect/>
          </a:stretch>
        </p:blipFill>
        <p:spPr bwMode="auto">
          <a:xfrm>
            <a:off x="2342520" y="499411"/>
            <a:ext cx="4494341" cy="1071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12/05/2025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F80DD-8107-44A7-A249-9BE2BF10D10F}" type="datetimeFigureOut">
              <a:rPr lang="pt-PT" smtClean="0"/>
              <a:pPr/>
              <a:t>12/05/2025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891E2-A8D3-42D9-87A6-D91B6A7BBED7}" type="slidenum">
              <a:rPr lang="pt-PT" smtClean="0"/>
              <a:pPr/>
              <a:t>‹#›</a:t>
            </a:fld>
            <a:endParaRPr lang="pt-PT"/>
          </a:p>
        </p:txBody>
      </p:sp>
      <p:grpSp>
        <p:nvGrpSpPr>
          <p:cNvPr id="6" name="Group 6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8" name="Picture 7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9" name="Picture 8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471"/>
              <a:ext cx="1135357" cy="643345"/>
            </a:xfrm>
            <a:prstGeom prst="rect">
              <a:avLst/>
            </a:prstGeom>
          </p:spPr>
        </p:pic>
        <p:pic>
          <p:nvPicPr>
            <p:cNvPr id="10" name="Picture 9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4642688"/>
              <a:ext cx="1135357" cy="643345"/>
            </a:xfrm>
            <a:prstGeom prst="rect">
              <a:avLst/>
            </a:prstGeom>
          </p:spPr>
        </p:pic>
        <p:pic>
          <p:nvPicPr>
            <p:cNvPr id="11" name="Picture 10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928711"/>
              <a:ext cx="1134925" cy="643345"/>
            </a:xfrm>
            <a:prstGeom prst="rect">
              <a:avLst/>
            </a:prstGeom>
          </p:spPr>
        </p:pic>
        <p:pic>
          <p:nvPicPr>
            <p:cNvPr id="12" name="Picture 11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3214331"/>
              <a:ext cx="1135358" cy="643345"/>
            </a:xfrm>
            <a:prstGeom prst="rect">
              <a:avLst/>
            </a:prstGeom>
          </p:spPr>
        </p:pic>
        <p:pic>
          <p:nvPicPr>
            <p:cNvPr id="13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13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15" name="Picture 14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</p:grpSp>
      <p:sp>
        <p:nvSpPr>
          <p:cNvPr id="16" name="Rectangle 15"/>
          <p:cNvSpPr/>
          <p:nvPr userDrawn="1"/>
        </p:nvSpPr>
        <p:spPr>
          <a:xfrm>
            <a:off x="95208" y="249524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10" cstate="screen"/>
          <a:srcRect b="7609"/>
          <a:stretch>
            <a:fillRect/>
          </a:stretch>
        </p:blipFill>
        <p:spPr bwMode="auto">
          <a:xfrm>
            <a:off x="1874291" y="357166"/>
            <a:ext cx="10032000" cy="63030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2255491" y="500042"/>
            <a:ext cx="2857519" cy="79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Group 6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20" name="Rectangle 19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21" name="Picture 20" descr="ec_8.jpg"/>
            <p:cNvPicPr>
              <a:picLocks noChangeAspect="1"/>
            </p:cNvPicPr>
            <p:nvPr userDrawn="1"/>
          </p:nvPicPr>
          <p:blipFill>
            <a:blip r:embed="rId1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22" name="Picture 21" descr="ec_12.jpg"/>
            <p:cNvPicPr>
              <a:picLocks noChangeAspect="1"/>
            </p:cNvPicPr>
            <p:nvPr userDrawn="1"/>
          </p:nvPicPr>
          <p:blipFill>
            <a:blip r:embed="rId13" cstate="screen"/>
            <a:srcRect/>
            <a:stretch>
              <a:fillRect/>
            </a:stretch>
          </p:blipFill>
          <p:spPr>
            <a:xfrm>
              <a:off x="71406" y="5357471"/>
              <a:ext cx="1135357" cy="643345"/>
            </a:xfrm>
            <a:prstGeom prst="rect">
              <a:avLst/>
            </a:prstGeom>
          </p:spPr>
        </p:pic>
        <p:pic>
          <p:nvPicPr>
            <p:cNvPr id="23" name="Picture 22" descr="ec_8.jpg"/>
            <p:cNvPicPr>
              <a:picLocks noChangeAspect="1"/>
            </p:cNvPicPr>
            <p:nvPr userDrawn="1"/>
          </p:nvPicPr>
          <p:blipFill>
            <a:blip r:embed="rId14" cstate="screen"/>
            <a:srcRect/>
            <a:stretch>
              <a:fillRect/>
            </a:stretch>
          </p:blipFill>
          <p:spPr>
            <a:xfrm>
              <a:off x="71406" y="4642688"/>
              <a:ext cx="1135357" cy="643345"/>
            </a:xfrm>
            <a:prstGeom prst="rect">
              <a:avLst/>
            </a:prstGeom>
          </p:spPr>
        </p:pic>
        <p:pic>
          <p:nvPicPr>
            <p:cNvPr id="24" name="Picture 23" descr="ec_14.jpg"/>
            <p:cNvPicPr>
              <a:picLocks noChangeAspect="1"/>
            </p:cNvPicPr>
            <p:nvPr userDrawn="1"/>
          </p:nvPicPr>
          <p:blipFill>
            <a:blip r:embed="rId15" cstate="screen"/>
            <a:srcRect r="-461"/>
            <a:stretch>
              <a:fillRect/>
            </a:stretch>
          </p:blipFill>
          <p:spPr>
            <a:xfrm>
              <a:off x="71406" y="3928711"/>
              <a:ext cx="1134925" cy="643345"/>
            </a:xfrm>
            <a:prstGeom prst="rect">
              <a:avLst/>
            </a:prstGeom>
          </p:spPr>
        </p:pic>
        <p:pic>
          <p:nvPicPr>
            <p:cNvPr id="25" name="Picture 24" descr="casa_campo 044.jpg"/>
            <p:cNvPicPr>
              <a:picLocks noChangeAspect="1"/>
            </p:cNvPicPr>
            <p:nvPr userDrawn="1"/>
          </p:nvPicPr>
          <p:blipFill>
            <a:blip r:embed="rId16" cstate="screen"/>
            <a:srcRect/>
            <a:stretch>
              <a:fillRect/>
            </a:stretch>
          </p:blipFill>
          <p:spPr>
            <a:xfrm>
              <a:off x="71406" y="3214331"/>
              <a:ext cx="1135358" cy="643345"/>
            </a:xfrm>
            <a:prstGeom prst="rect">
              <a:avLst/>
            </a:prstGeom>
          </p:spPr>
        </p:pic>
        <p:pic>
          <p:nvPicPr>
            <p:cNvPr id="26" name="Picture 2"/>
            <p:cNvPicPr>
              <a:picLocks noChangeAspect="1" noChangeArrowheads="1"/>
            </p:cNvPicPr>
            <p:nvPr userDrawn="1"/>
          </p:nvPicPr>
          <p:blipFill>
            <a:blip r:embed="rId1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7" name="Picture 26" descr="AN_Talh246_2.jpg"/>
            <p:cNvPicPr>
              <a:picLocks noChangeAspect="1"/>
            </p:cNvPicPr>
            <p:nvPr userDrawn="1"/>
          </p:nvPicPr>
          <p:blipFill>
            <a:blip r:embed="rId1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28" name="Picture 27" descr="AN_Talh289_2.jpg"/>
            <p:cNvPicPr>
              <a:picLocks noChangeAspect="1"/>
            </p:cNvPicPr>
            <p:nvPr userDrawn="1"/>
          </p:nvPicPr>
          <p:blipFill>
            <a:blip r:embed="rId19" cstate="screen"/>
            <a:srcRect/>
            <a:stretch>
              <a:fillRect/>
            </a:stretch>
          </p:blipFill>
          <p:spPr>
            <a:xfrm>
              <a:off x="71406" y="1765277"/>
              <a:ext cx="1138033" cy="647787"/>
            </a:xfrm>
            <a:prstGeom prst="rect">
              <a:avLst/>
            </a:prstGeom>
          </p:spPr>
        </p:pic>
      </p:grpSp>
      <p:sp>
        <p:nvSpPr>
          <p:cNvPr id="29" name="Rectangle 28"/>
          <p:cNvSpPr/>
          <p:nvPr userDrawn="1"/>
        </p:nvSpPr>
        <p:spPr>
          <a:xfrm>
            <a:off x="95208" y="2490804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pic>
        <p:nvPicPr>
          <p:cNvPr id="30" name="Picture 3"/>
          <p:cNvPicPr>
            <a:picLocks noChangeAspect="1" noChangeArrowheads="1"/>
          </p:cNvPicPr>
          <p:nvPr userDrawn="1"/>
        </p:nvPicPr>
        <p:blipFill>
          <a:blip r:embed="rId10" cstate="screen"/>
          <a:srcRect b="7609"/>
          <a:stretch>
            <a:fillRect/>
          </a:stretch>
        </p:blipFill>
        <p:spPr bwMode="auto">
          <a:xfrm>
            <a:off x="1874291" y="357166"/>
            <a:ext cx="10032000" cy="63030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2" name="Picture 2"/>
          <p:cNvPicPr>
            <a:picLocks noChangeAspect="1" noChangeArrowheads="1"/>
          </p:cNvPicPr>
          <p:nvPr userDrawn="1"/>
        </p:nvPicPr>
        <p:blipFill>
          <a:blip r:embed="rId20" cstate="screen"/>
          <a:srcRect/>
          <a:stretch>
            <a:fillRect/>
          </a:stretch>
        </p:blipFill>
        <p:spPr bwMode="auto">
          <a:xfrm>
            <a:off x="2285973" y="493411"/>
            <a:ext cx="3114280" cy="88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10" name="Picture 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11" name="Picture 1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802"/>
              <a:ext cx="1135357" cy="643345"/>
            </a:xfrm>
            <a:prstGeom prst="rect">
              <a:avLst/>
            </a:prstGeom>
          </p:spPr>
        </p:pic>
        <p:pic>
          <p:nvPicPr>
            <p:cNvPr id="12" name="Picture 1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4643422"/>
              <a:ext cx="1135357" cy="643345"/>
            </a:xfrm>
            <a:prstGeom prst="rect">
              <a:avLst/>
            </a:prstGeom>
          </p:spPr>
        </p:pic>
        <p:pic>
          <p:nvPicPr>
            <p:cNvPr id="13" name="Picture 1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214734"/>
              <a:ext cx="1134925" cy="643345"/>
            </a:xfrm>
            <a:prstGeom prst="rect">
              <a:avLst/>
            </a:prstGeom>
          </p:spPr>
        </p:pic>
        <p:pic>
          <p:nvPicPr>
            <p:cNvPr id="14" name="Picture 1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2500354"/>
              <a:ext cx="1135358" cy="643345"/>
            </a:xfrm>
            <a:prstGeom prst="rect">
              <a:avLst/>
            </a:prstGeom>
          </p:spPr>
        </p:pic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1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17" name="Picture 1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  <p:sp>
          <p:nvSpPr>
            <p:cNvPr id="18" name="Round Diagonal Corner Rectangle 17"/>
            <p:cNvSpPr/>
            <p:nvPr userDrawn="1"/>
          </p:nvSpPr>
          <p:spPr>
            <a:xfrm>
              <a:off x="1285852" y="142852"/>
              <a:ext cx="7715304" cy="6624000"/>
            </a:xfrm>
            <a:prstGeom prst="round2Diag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</p:grpSp>
      <p:sp>
        <p:nvSpPr>
          <p:cNvPr id="19" name="Rectangle 18"/>
          <p:cNvSpPr/>
          <p:nvPr userDrawn="1"/>
        </p:nvSpPr>
        <p:spPr>
          <a:xfrm>
            <a:off x="95208" y="392400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10" name="Picture 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11" name="Picture 1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802"/>
              <a:ext cx="1135357" cy="643345"/>
            </a:xfrm>
            <a:prstGeom prst="rect">
              <a:avLst/>
            </a:prstGeom>
          </p:spPr>
        </p:pic>
        <p:pic>
          <p:nvPicPr>
            <p:cNvPr id="12" name="Picture 1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3928711"/>
              <a:ext cx="1135357" cy="643345"/>
            </a:xfrm>
            <a:prstGeom prst="rect">
              <a:avLst/>
            </a:prstGeom>
          </p:spPr>
        </p:pic>
        <p:pic>
          <p:nvPicPr>
            <p:cNvPr id="13" name="Picture 1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214734"/>
              <a:ext cx="1134925" cy="643345"/>
            </a:xfrm>
            <a:prstGeom prst="rect">
              <a:avLst/>
            </a:prstGeom>
          </p:spPr>
        </p:pic>
        <p:pic>
          <p:nvPicPr>
            <p:cNvPr id="14" name="Picture 1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2500354"/>
              <a:ext cx="1135358" cy="643345"/>
            </a:xfrm>
            <a:prstGeom prst="rect">
              <a:avLst/>
            </a:prstGeom>
          </p:spPr>
        </p:pic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1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17" name="Picture 1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  <p:sp>
          <p:nvSpPr>
            <p:cNvPr id="18" name="Round Diagonal Corner Rectangle 17"/>
            <p:cNvSpPr/>
            <p:nvPr userDrawn="1"/>
          </p:nvSpPr>
          <p:spPr>
            <a:xfrm>
              <a:off x="1285852" y="142852"/>
              <a:ext cx="7715304" cy="6624000"/>
            </a:xfrm>
            <a:prstGeom prst="round2Diag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</p:grpSp>
      <p:sp>
        <p:nvSpPr>
          <p:cNvPr id="19" name="Rectangle 18"/>
          <p:cNvSpPr/>
          <p:nvPr userDrawn="1"/>
        </p:nvSpPr>
        <p:spPr>
          <a:xfrm>
            <a:off x="95208" y="463838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10" name="Picture 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11" name="Picture 1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802"/>
              <a:ext cx="1135357" cy="643345"/>
            </a:xfrm>
            <a:prstGeom prst="rect">
              <a:avLst/>
            </a:prstGeom>
          </p:spPr>
        </p:pic>
        <p:pic>
          <p:nvPicPr>
            <p:cNvPr id="12" name="Picture 1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3928711"/>
              <a:ext cx="1135357" cy="643345"/>
            </a:xfrm>
            <a:prstGeom prst="rect">
              <a:avLst/>
            </a:prstGeom>
          </p:spPr>
        </p:pic>
        <p:pic>
          <p:nvPicPr>
            <p:cNvPr id="13" name="Picture 1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214734"/>
              <a:ext cx="1134925" cy="643345"/>
            </a:xfrm>
            <a:prstGeom prst="rect">
              <a:avLst/>
            </a:prstGeom>
          </p:spPr>
        </p:pic>
        <p:pic>
          <p:nvPicPr>
            <p:cNvPr id="14" name="Picture 1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2500354"/>
              <a:ext cx="1135358" cy="643345"/>
            </a:xfrm>
            <a:prstGeom prst="rect">
              <a:avLst/>
            </a:prstGeom>
          </p:spPr>
        </p:pic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1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17" name="Picture 1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  <p:sp>
          <p:nvSpPr>
            <p:cNvPr id="18" name="Round Diagonal Corner Rectangle 17"/>
            <p:cNvSpPr/>
            <p:nvPr userDrawn="1"/>
          </p:nvSpPr>
          <p:spPr>
            <a:xfrm>
              <a:off x="1285852" y="142852"/>
              <a:ext cx="7715304" cy="6624000"/>
            </a:xfrm>
            <a:prstGeom prst="round2Diag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</p:grpSp>
      <p:sp>
        <p:nvSpPr>
          <p:cNvPr id="19" name="Rectangle 18"/>
          <p:cNvSpPr/>
          <p:nvPr userDrawn="1"/>
        </p:nvSpPr>
        <p:spPr>
          <a:xfrm>
            <a:off x="95208" y="463838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10" name="Picture 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11" name="Picture 1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802"/>
              <a:ext cx="1135357" cy="643345"/>
            </a:xfrm>
            <a:prstGeom prst="rect">
              <a:avLst/>
            </a:prstGeom>
          </p:spPr>
        </p:pic>
        <p:pic>
          <p:nvPicPr>
            <p:cNvPr id="12" name="Picture 1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3928711"/>
              <a:ext cx="1135357" cy="643345"/>
            </a:xfrm>
            <a:prstGeom prst="rect">
              <a:avLst/>
            </a:prstGeom>
          </p:spPr>
        </p:pic>
        <p:pic>
          <p:nvPicPr>
            <p:cNvPr id="13" name="Picture 1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214734"/>
              <a:ext cx="1134925" cy="643345"/>
            </a:xfrm>
            <a:prstGeom prst="rect">
              <a:avLst/>
            </a:prstGeom>
          </p:spPr>
        </p:pic>
        <p:pic>
          <p:nvPicPr>
            <p:cNvPr id="14" name="Picture 1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2500354"/>
              <a:ext cx="1135358" cy="643345"/>
            </a:xfrm>
            <a:prstGeom prst="rect">
              <a:avLst/>
            </a:prstGeom>
          </p:spPr>
        </p:pic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1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17" name="Picture 1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  <p:sp>
          <p:nvSpPr>
            <p:cNvPr id="18" name="Round Diagonal Corner Rectangle 17"/>
            <p:cNvSpPr/>
            <p:nvPr userDrawn="1"/>
          </p:nvSpPr>
          <p:spPr>
            <a:xfrm>
              <a:off x="1285852" y="142852"/>
              <a:ext cx="7715304" cy="6624000"/>
            </a:xfrm>
            <a:prstGeom prst="round2Diag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</p:grpSp>
      <p:sp>
        <p:nvSpPr>
          <p:cNvPr id="19" name="Rectangle 18"/>
          <p:cNvSpPr/>
          <p:nvPr userDrawn="1"/>
        </p:nvSpPr>
        <p:spPr>
          <a:xfrm>
            <a:off x="95208" y="463838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4"/>
            <a:ext cx="12192000" cy="685800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sp>
        <p:nvSpPr>
          <p:cNvPr id="8" name="Round Diagonal Corner Rectangle 7"/>
          <p:cNvSpPr/>
          <p:nvPr userDrawn="1"/>
        </p:nvSpPr>
        <p:spPr>
          <a:xfrm>
            <a:off x="190459" y="139859"/>
            <a:ext cx="11811083" cy="6572296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4"/>
            <a:ext cx="12192000" cy="685800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sp>
        <p:nvSpPr>
          <p:cNvPr id="8" name="Round Diagonal Corner Rectangle 7"/>
          <p:cNvSpPr/>
          <p:nvPr userDrawn="1"/>
        </p:nvSpPr>
        <p:spPr>
          <a:xfrm>
            <a:off x="190459" y="139859"/>
            <a:ext cx="11811083" cy="6572296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24"/>
            <a:ext cx="12192000" cy="6858000"/>
            <a:chOff x="0" y="24"/>
            <a:chExt cx="9144000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9" name="Picture 8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10" name="Picture 9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802"/>
              <a:ext cx="1135357" cy="643345"/>
            </a:xfrm>
            <a:prstGeom prst="rect">
              <a:avLst/>
            </a:prstGeom>
          </p:spPr>
        </p:pic>
        <p:pic>
          <p:nvPicPr>
            <p:cNvPr id="11" name="Picture 10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4643422"/>
              <a:ext cx="1135357" cy="643345"/>
            </a:xfrm>
            <a:prstGeom prst="rect">
              <a:avLst/>
            </a:prstGeom>
          </p:spPr>
        </p:pic>
        <p:pic>
          <p:nvPicPr>
            <p:cNvPr id="12" name="Picture 11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929042"/>
              <a:ext cx="1134925" cy="643345"/>
            </a:xfrm>
            <a:prstGeom prst="rect">
              <a:avLst/>
            </a:prstGeom>
          </p:spPr>
        </p:pic>
        <p:pic>
          <p:nvPicPr>
            <p:cNvPr id="13" name="Picture 12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3214686"/>
              <a:ext cx="1135358" cy="643345"/>
            </a:xfrm>
            <a:prstGeom prst="rect">
              <a:avLst/>
            </a:prstGeom>
          </p:spPr>
        </p:pic>
        <p:pic>
          <p:nvPicPr>
            <p:cNvPr id="14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1066701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" name="Picture 14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785902"/>
              <a:ext cx="1143197" cy="647879"/>
            </a:xfrm>
            <a:prstGeom prst="rect">
              <a:avLst/>
            </a:prstGeom>
          </p:spPr>
        </p:pic>
        <p:pic>
          <p:nvPicPr>
            <p:cNvPr id="16" name="Picture 15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2500282"/>
              <a:ext cx="1138033" cy="647787"/>
            </a:xfrm>
            <a:prstGeom prst="rect">
              <a:avLst/>
            </a:prstGeom>
          </p:spPr>
        </p:pic>
        <p:sp>
          <p:nvSpPr>
            <p:cNvPr id="18" name="Round Diagonal Corner Rectangle 17"/>
            <p:cNvSpPr/>
            <p:nvPr userDrawn="1"/>
          </p:nvSpPr>
          <p:spPr>
            <a:xfrm>
              <a:off x="1285852" y="142852"/>
              <a:ext cx="7715304" cy="6624000"/>
            </a:xfrm>
            <a:prstGeom prst="round2Diag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</p:grpSp>
      <p:sp>
        <p:nvSpPr>
          <p:cNvPr id="22" name="Rectangle 21"/>
          <p:cNvSpPr/>
          <p:nvPr userDrawn="1"/>
        </p:nvSpPr>
        <p:spPr>
          <a:xfrm>
            <a:off x="95208" y="333040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24"/>
            <a:ext cx="12192000" cy="6858000"/>
            <a:chOff x="0" y="24"/>
            <a:chExt cx="9144000" cy="6858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10" name="Picture 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11" name="Picture 1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802"/>
              <a:ext cx="1135357" cy="643345"/>
            </a:xfrm>
            <a:prstGeom prst="rect">
              <a:avLst/>
            </a:prstGeom>
          </p:spPr>
        </p:pic>
        <p:pic>
          <p:nvPicPr>
            <p:cNvPr id="12" name="Picture 1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4643422"/>
              <a:ext cx="1135357" cy="643345"/>
            </a:xfrm>
            <a:prstGeom prst="rect">
              <a:avLst/>
            </a:prstGeom>
          </p:spPr>
        </p:pic>
        <p:pic>
          <p:nvPicPr>
            <p:cNvPr id="13" name="Picture 1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929042"/>
              <a:ext cx="1134925" cy="643345"/>
            </a:xfrm>
            <a:prstGeom prst="rect">
              <a:avLst/>
            </a:prstGeom>
          </p:spPr>
        </p:pic>
        <p:pic>
          <p:nvPicPr>
            <p:cNvPr id="14" name="Picture 1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3214686"/>
              <a:ext cx="1135358" cy="643345"/>
            </a:xfrm>
            <a:prstGeom prst="rect">
              <a:avLst/>
            </a:prstGeom>
          </p:spPr>
        </p:pic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1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785902"/>
              <a:ext cx="1143197" cy="647879"/>
            </a:xfrm>
            <a:prstGeom prst="rect">
              <a:avLst/>
            </a:prstGeom>
          </p:spPr>
        </p:pic>
        <p:pic>
          <p:nvPicPr>
            <p:cNvPr id="17" name="Picture 1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2500282"/>
              <a:ext cx="1138033" cy="647787"/>
            </a:xfrm>
            <a:prstGeom prst="rect">
              <a:avLst/>
            </a:prstGeom>
          </p:spPr>
        </p:pic>
        <p:sp>
          <p:nvSpPr>
            <p:cNvPr id="18" name="Round Diagonal Corner Rectangle 17"/>
            <p:cNvSpPr/>
            <p:nvPr userDrawn="1"/>
          </p:nvSpPr>
          <p:spPr>
            <a:xfrm>
              <a:off x="1285852" y="142852"/>
              <a:ext cx="7715304" cy="6624000"/>
            </a:xfrm>
            <a:prstGeom prst="round2Diag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</p:grpSp>
      <p:sp>
        <p:nvSpPr>
          <p:cNvPr id="19" name="Rectangle 18"/>
          <p:cNvSpPr/>
          <p:nvPr userDrawn="1"/>
        </p:nvSpPr>
        <p:spPr>
          <a:xfrm>
            <a:off x="95208" y="1059671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371" y="1196753"/>
            <a:ext cx="11328000" cy="4929411"/>
          </a:xfrm>
        </p:spPr>
        <p:txBody>
          <a:bodyPr tIns="144000" rIns="360000">
            <a:normAutofit/>
          </a:bodyPr>
          <a:lstStyle>
            <a:lvl1pPr marL="342900" indent="-342900" algn="just">
              <a:spcBef>
                <a:spcPts val="1800"/>
              </a:spcBef>
              <a:buFont typeface="Wingdings" panose="05000000000000000000" pitchFamily="2" charset="2"/>
              <a:buChar char=""/>
              <a:defRPr sz="2400"/>
            </a:lvl1pPr>
            <a:lvl2pPr marL="742950" indent="-285750" algn="just">
              <a:spcBef>
                <a:spcPts val="1800"/>
              </a:spcBef>
              <a:buFont typeface="Wingdings" panose="05000000000000000000" pitchFamily="2" charset="2"/>
              <a:buChar char=""/>
              <a:defRPr sz="2000"/>
            </a:lvl2pPr>
            <a:lvl3pPr>
              <a:spcBef>
                <a:spcPts val="1800"/>
              </a:spcBef>
              <a:defRPr sz="1800"/>
            </a:lvl3pPr>
            <a:lvl4pPr>
              <a:spcBef>
                <a:spcPts val="1800"/>
              </a:spcBef>
              <a:defRPr sz="1600"/>
            </a:lvl4pPr>
            <a:lvl5pPr>
              <a:spcBef>
                <a:spcPts val="1800"/>
              </a:spcBef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12/05/2025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239349" y="274638"/>
            <a:ext cx="11664000" cy="70609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Char char="§"/>
              <a:defRPr sz="3600" b="1" kern="1200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>
              <a:buNone/>
            </a:pPr>
            <a:r>
              <a:rPr lang="pt-PT" dirty="0" err="1" smtClean="0">
                <a:solidFill>
                  <a:srgbClr val="00B0F0"/>
                </a:solidFill>
              </a:rPr>
              <a:t>Diameter</a:t>
            </a:r>
            <a:r>
              <a:rPr lang="pt-PT" dirty="0" err="1">
                <a:solidFill>
                  <a:srgbClr val="00B0F0"/>
                </a:solidFill>
              </a:rPr>
              <a:t>-</a:t>
            </a:r>
            <a:r>
              <a:rPr lang="pt-PT" dirty="0" err="1" smtClean="0">
                <a:solidFill>
                  <a:srgbClr val="00B0F0"/>
                </a:solidFill>
              </a:rPr>
              <a:t>distribution</a:t>
            </a:r>
            <a:r>
              <a:rPr lang="pt-PT" dirty="0" smtClean="0">
                <a:solidFill>
                  <a:srgbClr val="00B0F0"/>
                </a:solidFill>
              </a:rPr>
              <a:t> </a:t>
            </a:r>
            <a:r>
              <a:rPr lang="pt-PT" dirty="0" err="1" smtClean="0">
                <a:solidFill>
                  <a:srgbClr val="00B0F0"/>
                </a:solidFill>
              </a:rPr>
              <a:t>models</a:t>
            </a:r>
            <a:endParaRPr lang="en-US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371" y="1338454"/>
            <a:ext cx="11329259" cy="5001419"/>
          </a:xfrm>
        </p:spPr>
        <p:txBody>
          <a:bodyPr>
            <a:normAutofit/>
          </a:bodyPr>
          <a:lstStyle>
            <a:lvl1pPr algn="just">
              <a:spcBef>
                <a:spcPts val="1200"/>
              </a:spcBef>
              <a:buFont typeface="Wingdings" pitchFamily="2" charset="2"/>
              <a:buChar char="ü"/>
              <a:defRPr sz="2800"/>
            </a:lvl1pPr>
            <a:lvl2pPr algn="just">
              <a:spcBef>
                <a:spcPts val="1200"/>
              </a:spcBef>
              <a:defRPr sz="2400"/>
            </a:lvl2pPr>
            <a:lvl3pPr algn="just">
              <a:spcBef>
                <a:spcPts val="1200"/>
              </a:spcBef>
              <a:defRPr sz="2000"/>
            </a:lvl3pPr>
            <a:lvl4pPr algn="just">
              <a:spcBef>
                <a:spcPts val="1200"/>
              </a:spcBef>
              <a:defRPr sz="1800"/>
            </a:lvl4pPr>
            <a:lvl5pPr algn="just">
              <a:spcBef>
                <a:spcPts val="1200"/>
              </a:spcBef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12/05/2025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239349" y="274638"/>
            <a:ext cx="11664000" cy="70609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Char char="§"/>
              <a:defRPr sz="3600" b="1" kern="1200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>
              <a:buNone/>
            </a:pPr>
            <a:r>
              <a:rPr lang="pt-PT" dirty="0" err="1" smtClean="0">
                <a:solidFill>
                  <a:srgbClr val="00B0F0"/>
                </a:solidFill>
              </a:rPr>
              <a:t>Diameter</a:t>
            </a:r>
            <a:r>
              <a:rPr lang="pt-PT" dirty="0" err="1">
                <a:solidFill>
                  <a:srgbClr val="00B0F0"/>
                </a:solidFill>
              </a:rPr>
              <a:t>-</a:t>
            </a:r>
            <a:r>
              <a:rPr lang="pt-PT" dirty="0" err="1" smtClean="0">
                <a:solidFill>
                  <a:srgbClr val="00B0F0"/>
                </a:solidFill>
              </a:rPr>
              <a:t>distribution</a:t>
            </a:r>
            <a:r>
              <a:rPr lang="pt-PT" dirty="0" smtClean="0">
                <a:solidFill>
                  <a:srgbClr val="00B0F0"/>
                </a:solidFill>
              </a:rPr>
              <a:t> </a:t>
            </a:r>
            <a:r>
              <a:rPr lang="pt-PT" dirty="0" err="1" smtClean="0">
                <a:solidFill>
                  <a:srgbClr val="00B0F0"/>
                </a:solidFill>
              </a:rPr>
              <a:t>models</a:t>
            </a:r>
            <a:endParaRPr lang="en-US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371" y="1338454"/>
            <a:ext cx="11329259" cy="5001419"/>
          </a:xfrm>
        </p:spPr>
        <p:txBody>
          <a:bodyPr>
            <a:normAutofit/>
          </a:bodyPr>
          <a:lstStyle>
            <a:lvl1pPr algn="just">
              <a:spcBef>
                <a:spcPts val="1200"/>
              </a:spcBef>
              <a:buFont typeface="Wingdings" pitchFamily="2" charset="2"/>
              <a:buChar char="ü"/>
              <a:defRPr sz="2800"/>
            </a:lvl1pPr>
            <a:lvl2pPr algn="just">
              <a:spcBef>
                <a:spcPts val="1200"/>
              </a:spcBef>
              <a:defRPr sz="2400"/>
            </a:lvl2pPr>
            <a:lvl3pPr algn="just">
              <a:spcBef>
                <a:spcPts val="1200"/>
              </a:spcBef>
              <a:defRPr sz="2000"/>
            </a:lvl3pPr>
            <a:lvl4pPr algn="just">
              <a:spcBef>
                <a:spcPts val="1200"/>
              </a:spcBef>
              <a:defRPr sz="1800"/>
            </a:lvl4pPr>
            <a:lvl5pPr algn="just">
              <a:spcBef>
                <a:spcPts val="1200"/>
              </a:spcBef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12/05/2025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239349" y="274638"/>
            <a:ext cx="11664000" cy="70609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Char char="§"/>
              <a:defRPr sz="3600" b="1" kern="1200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>
              <a:buNone/>
            </a:pPr>
            <a:r>
              <a:rPr lang="pt-PT" dirty="0" err="1" smtClean="0">
                <a:solidFill>
                  <a:srgbClr val="00B0F0"/>
                </a:solidFill>
              </a:rPr>
              <a:t>Diameter</a:t>
            </a:r>
            <a:r>
              <a:rPr lang="pt-PT" dirty="0" err="1">
                <a:solidFill>
                  <a:srgbClr val="00B0F0"/>
                </a:solidFill>
              </a:rPr>
              <a:t>-</a:t>
            </a:r>
            <a:r>
              <a:rPr lang="pt-PT" dirty="0" err="1" smtClean="0">
                <a:solidFill>
                  <a:srgbClr val="00B0F0"/>
                </a:solidFill>
              </a:rPr>
              <a:t>distribution</a:t>
            </a:r>
            <a:r>
              <a:rPr lang="pt-PT" dirty="0" smtClean="0">
                <a:solidFill>
                  <a:srgbClr val="00B0F0"/>
                </a:solidFill>
              </a:rPr>
              <a:t> </a:t>
            </a:r>
            <a:r>
              <a:rPr lang="pt-PT" dirty="0" err="1" smtClean="0">
                <a:solidFill>
                  <a:srgbClr val="00B0F0"/>
                </a:solidFill>
              </a:rPr>
              <a:t>models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511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12/05/2025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239349" y="274638"/>
            <a:ext cx="11664000" cy="70609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Char char="§"/>
              <a:defRPr sz="3600" b="1" kern="1200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>
              <a:buNone/>
            </a:pPr>
            <a:r>
              <a:rPr lang="pt-PT" dirty="0" err="1" smtClean="0">
                <a:solidFill>
                  <a:srgbClr val="00B0F0"/>
                </a:solidFill>
              </a:rPr>
              <a:t>Diameter</a:t>
            </a:r>
            <a:r>
              <a:rPr lang="pt-PT" dirty="0" err="1">
                <a:solidFill>
                  <a:srgbClr val="00B0F0"/>
                </a:solidFill>
              </a:rPr>
              <a:t>-</a:t>
            </a:r>
            <a:r>
              <a:rPr lang="pt-PT" dirty="0" err="1" smtClean="0">
                <a:solidFill>
                  <a:srgbClr val="00B0F0"/>
                </a:solidFill>
              </a:rPr>
              <a:t>distribution</a:t>
            </a:r>
            <a:r>
              <a:rPr lang="pt-PT" dirty="0" smtClean="0">
                <a:solidFill>
                  <a:srgbClr val="00B0F0"/>
                </a:solidFill>
              </a:rPr>
              <a:t> </a:t>
            </a:r>
            <a:r>
              <a:rPr lang="pt-PT" dirty="0" err="1" smtClean="0">
                <a:solidFill>
                  <a:srgbClr val="00B0F0"/>
                </a:solidFill>
              </a:rPr>
              <a:t>models</a:t>
            </a:r>
            <a:endParaRPr lang="en-US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371" y="404664"/>
            <a:ext cx="11329259" cy="72008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Clr>
                <a:srgbClr val="008000"/>
              </a:buClr>
              <a:buFont typeface="Wingdings" pitchFamily="2" charset="2"/>
              <a:buChar char="§"/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 Click to edit Master title style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12/05/2025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12/05/2025</a:t>
            </a:fld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0040"/>
            <a:ext cx="12192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12/05/2025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4"/>
            <a:ext cx="12192000" cy="6858000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sp>
        <p:nvSpPr>
          <p:cNvPr id="9" name="Rectangle 8"/>
          <p:cNvSpPr/>
          <p:nvPr/>
        </p:nvSpPr>
        <p:spPr>
          <a:xfrm>
            <a:off x="239350" y="188640"/>
            <a:ext cx="11713301" cy="65253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7B8B8-6764-4DB0-A962-41300A23605B}" type="datetimeFigureOut">
              <a:rPr lang="pt-PT" smtClean="0"/>
              <a:pPr/>
              <a:t>12/05/2025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4" r:id="rId2"/>
    <p:sldLayoutId id="2147483665" r:id="rId3"/>
    <p:sldLayoutId id="2147483691" r:id="rId4"/>
    <p:sldLayoutId id="2147483727" r:id="rId5"/>
    <p:sldLayoutId id="2147483692" r:id="rId6"/>
    <p:sldLayoutId id="2147483694" r:id="rId7"/>
    <p:sldLayoutId id="2147483693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  <p:sldLayoutId id="2147483674" r:id="rId17"/>
    <p:sldLayoutId id="2147483678" r:id="rId18"/>
    <p:sldLayoutId id="2147483679" r:id="rId19"/>
    <p:sldLayoutId id="2147483680" r:id="rId20"/>
    <p:sldLayoutId id="2147483681" r:id="rId21"/>
    <p:sldLayoutId id="2147483684" r:id="rId22"/>
    <p:sldLayoutId id="2147483685" r:id="rId23"/>
    <p:sldLayoutId id="2147483686" r:id="rId24"/>
    <p:sldLayoutId id="2147483662" r:id="rId25"/>
    <p:sldLayoutId id="2147483661" r:id="rId26"/>
    <p:sldLayoutId id="2147483651" r:id="rId27"/>
    <p:sldLayoutId id="2147483652" r:id="rId2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Clr>
          <a:srgbClr val="008000"/>
        </a:buClr>
        <a:buFont typeface="Wingdings" pitchFamily="2" charset="2"/>
        <a:buChar char="§"/>
        <a:defRPr sz="3600" b="1" kern="1200">
          <a:solidFill>
            <a:srgbClr val="008000"/>
          </a:solidFill>
          <a:latin typeface="Trebuchet MS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8000"/>
        </a:buClr>
        <a:buSzPct val="90000"/>
        <a:buFont typeface="Wingdings" pitchFamily="2" charset="2"/>
        <a:buChar char="ü"/>
        <a:defRPr sz="32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8000"/>
        </a:buClr>
        <a:buFont typeface="Arial" pitchFamily="34" charset="0"/>
        <a:buChar char="–"/>
        <a:defRPr sz="2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8000"/>
        </a:buClr>
        <a:buFont typeface="Arial" pitchFamily="34" charset="0"/>
        <a:buChar char="•"/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3.w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4.wmf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8.wmf"/><Relationship Id="rId4" Type="http://schemas.openxmlformats.org/officeDocument/2006/relationships/oleObject" Target="../embeddings/oleObject4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49.wmf"/><Relationship Id="rId4" Type="http://schemas.openxmlformats.org/officeDocument/2006/relationships/oleObject" Target="../embeddings/oleObject5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4.png"/><Relationship Id="rId5" Type="http://schemas.openxmlformats.org/officeDocument/2006/relationships/image" Target="../media/image53.wmf"/><Relationship Id="rId4" Type="http://schemas.openxmlformats.org/officeDocument/2006/relationships/oleObject" Target="../embeddings/oleObject6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57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56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58.w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59.emf"/><Relationship Id="rId4" Type="http://schemas.openxmlformats.org/officeDocument/2006/relationships/image" Target="../media/image49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5" Type="http://schemas.openxmlformats.org/officeDocument/2006/relationships/image" Target="http://agrobyte.lugo.usc.es/agrobyte/publicaciones/eucalipto/imagenes/foto7.GIF" TargetMode="External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449"/>
            <a:ext cx="12350011" cy="9263911"/>
          </a:xfrm>
          <a:prstGeom prst="rect">
            <a:avLst/>
          </a:prstGeom>
        </p:spPr>
      </p:pic>
      <p:sp>
        <p:nvSpPr>
          <p:cNvPr id="192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47656" y="980728"/>
            <a:ext cx="8296688" cy="3384376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Diameter distribution models for even-aged stands</a:t>
            </a:r>
            <a:endParaRPr lang="pt-PT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271664" y="4810446"/>
            <a:ext cx="5648672" cy="1775048"/>
          </a:xfrm>
          <a:solidFill>
            <a:schemeClr val="bg1"/>
          </a:solidFill>
        </p:spPr>
        <p:txBody>
          <a:bodyPr>
            <a:normAutofit/>
          </a:bodyPr>
          <a:lstStyle/>
          <a:p>
            <a:endParaRPr lang="en-US" sz="900" b="1" dirty="0">
              <a:solidFill>
                <a:srgbClr val="663300"/>
              </a:solidFill>
            </a:endParaRPr>
          </a:p>
          <a:p>
            <a:r>
              <a:rPr lang="en-US" sz="2800" b="1" dirty="0">
                <a:solidFill>
                  <a:srgbClr val="663300"/>
                </a:solidFill>
              </a:rPr>
              <a:t>Margarida </a:t>
            </a:r>
            <a:r>
              <a:rPr lang="en-US" sz="2800" b="1" dirty="0" smtClean="0">
                <a:solidFill>
                  <a:srgbClr val="663300"/>
                </a:solidFill>
              </a:rPr>
              <a:t>Tomé, Susana Barreiro</a:t>
            </a:r>
            <a:endParaRPr lang="en-US" sz="2800" b="1" dirty="0">
              <a:solidFill>
                <a:srgbClr val="663300"/>
              </a:solidFill>
            </a:endParaRPr>
          </a:p>
          <a:p>
            <a:r>
              <a:rPr lang="en-US" sz="2200" b="1" dirty="0" err="1">
                <a:solidFill>
                  <a:srgbClr val="663300"/>
                </a:solidFill>
              </a:rPr>
              <a:t>Instituto</a:t>
            </a:r>
            <a:r>
              <a:rPr lang="en-US" sz="2200" b="1" dirty="0">
                <a:solidFill>
                  <a:srgbClr val="663300"/>
                </a:solidFill>
              </a:rPr>
              <a:t> Superior de </a:t>
            </a:r>
            <a:r>
              <a:rPr lang="en-US" sz="2200" b="1" dirty="0" err="1">
                <a:solidFill>
                  <a:srgbClr val="663300"/>
                </a:solidFill>
              </a:rPr>
              <a:t>Agronomia</a:t>
            </a:r>
            <a:endParaRPr lang="en-US" sz="2200" b="1" dirty="0">
              <a:solidFill>
                <a:srgbClr val="663300"/>
              </a:solidFill>
            </a:endParaRPr>
          </a:p>
          <a:p>
            <a:r>
              <a:rPr lang="en-US" sz="2200" b="1" dirty="0" err="1">
                <a:solidFill>
                  <a:srgbClr val="663300"/>
                </a:solidFill>
              </a:rPr>
              <a:t>Universidade</a:t>
            </a:r>
            <a:r>
              <a:rPr lang="en-US" sz="2200" b="1" dirty="0">
                <a:solidFill>
                  <a:srgbClr val="663300"/>
                </a:solidFill>
              </a:rPr>
              <a:t> de </a:t>
            </a:r>
            <a:r>
              <a:rPr lang="en-US" sz="2200" b="1" dirty="0" err="1">
                <a:solidFill>
                  <a:srgbClr val="663300"/>
                </a:solidFill>
              </a:rPr>
              <a:t>Lisboa</a:t>
            </a:r>
            <a:endParaRPr lang="en-US" sz="2200" b="1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50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1371" y="1338454"/>
            <a:ext cx="11425269" cy="5001419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What do diameter distributions look like?</a:t>
            </a:r>
          </a:p>
          <a:p>
            <a:pPr lvl="1"/>
            <a:endParaRPr lang="en-US" sz="2400" b="1" dirty="0"/>
          </a:p>
        </p:txBody>
      </p:sp>
      <p:sp>
        <p:nvSpPr>
          <p:cNvPr id="3" name="Rectangle 2"/>
          <p:cNvSpPr/>
          <p:nvPr/>
        </p:nvSpPr>
        <p:spPr>
          <a:xfrm rot="19159398">
            <a:off x="898938" y="3600188"/>
            <a:ext cx="9785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 rot="19159398">
            <a:off x="710124" y="5922126"/>
            <a:ext cx="9785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Text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rot="19572302">
            <a:off x="3415001" y="4000196"/>
            <a:ext cx="9785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Text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883119" y="2090595"/>
            <a:ext cx="2321480" cy="123530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Char char="§"/>
              <a:defRPr sz="3600" b="1" kern="1200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 algn="l">
              <a:buFont typeface="Wingdings" pitchFamily="2" charset="2"/>
              <a:buNone/>
            </a:pPr>
            <a:r>
              <a:rPr lang="pt-PT" sz="2000" dirty="0" err="1" smtClean="0"/>
              <a:t>Diameter</a:t>
            </a:r>
            <a:r>
              <a:rPr lang="pt-PT" sz="2000" dirty="0" smtClean="0"/>
              <a:t> </a:t>
            </a:r>
            <a:r>
              <a:rPr lang="pt-PT" sz="2000" dirty="0" err="1" smtClean="0"/>
              <a:t>distributions</a:t>
            </a:r>
            <a:r>
              <a:rPr lang="pt-PT" sz="2000" dirty="0" smtClean="0"/>
              <a:t> </a:t>
            </a:r>
            <a:r>
              <a:rPr lang="pt-PT" sz="2000" dirty="0" err="1" smtClean="0"/>
              <a:t>of</a:t>
            </a:r>
            <a:r>
              <a:rPr lang="pt-PT" sz="2000" dirty="0" smtClean="0"/>
              <a:t> a </a:t>
            </a:r>
            <a:r>
              <a:rPr lang="pt-PT" sz="2000" dirty="0" err="1" smtClean="0"/>
              <a:t>permanent</a:t>
            </a:r>
            <a:r>
              <a:rPr lang="pt-PT" sz="2000" dirty="0" smtClean="0"/>
              <a:t> </a:t>
            </a:r>
            <a:r>
              <a:rPr lang="pt-PT" sz="2000" dirty="0" err="1" smtClean="0"/>
              <a:t>plot</a:t>
            </a:r>
            <a:r>
              <a:rPr lang="pt-PT" sz="2000" dirty="0" smtClean="0"/>
              <a:t> </a:t>
            </a:r>
            <a:r>
              <a:rPr lang="pt-PT" sz="2000" dirty="0" err="1" smtClean="0"/>
              <a:t>over</a:t>
            </a:r>
            <a:r>
              <a:rPr lang="pt-PT" sz="2000" dirty="0" smtClean="0"/>
              <a:t> time</a:t>
            </a:r>
            <a:endParaRPr lang="en-US" sz="2000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" r="969"/>
          <a:stretch/>
        </p:blipFill>
        <p:spPr bwMode="auto">
          <a:xfrm>
            <a:off x="3452449" y="1736240"/>
            <a:ext cx="8464007" cy="4922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434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1371" y="1338454"/>
            <a:ext cx="11425269" cy="5001419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How can they be expressed?</a:t>
            </a:r>
          </a:p>
          <a:p>
            <a:pPr lvl="1"/>
            <a:endParaRPr lang="en-US" sz="2400" b="1" dirty="0"/>
          </a:p>
        </p:txBody>
      </p:sp>
      <p:sp>
        <p:nvSpPr>
          <p:cNvPr id="3" name="Rectangle 2"/>
          <p:cNvSpPr/>
          <p:nvPr/>
        </p:nvSpPr>
        <p:spPr>
          <a:xfrm rot="19159398">
            <a:off x="898938" y="3600188"/>
            <a:ext cx="9785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 rot="19159398">
            <a:off x="710124" y="5922126"/>
            <a:ext cx="9785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Text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rot="19572302">
            <a:off x="3415001" y="4000196"/>
            <a:ext cx="9785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Text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71398" y="1628801"/>
            <a:ext cx="5592621" cy="5472607"/>
          </a:xfrm>
          <a:prstGeom prst="rect">
            <a:avLst/>
          </a:prstGeom>
        </p:spPr>
        <p:txBody>
          <a:bodyPr vert="horz" lIns="91440" tIns="144000" rIns="360000" bIns="45720" rtlCol="0">
            <a:normAutofit/>
          </a:bodyPr>
          <a:lstStyle>
            <a:lvl1pPr marL="342900" indent="-34290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SzPct val="90000"/>
              <a:buFont typeface="Wingdings" panose="05000000000000000000" pitchFamily="2" charset="2"/>
              <a:buChar char=""/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Font typeface="Wingdings" panose="05000000000000000000" pitchFamily="2" charset="2"/>
              <a:buChar char="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800"/>
              </a:spcBef>
              <a:buClr>
                <a:srgbClr val="008000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>
                <a:solidFill>
                  <a:srgbClr val="7CB042"/>
                </a:solidFill>
              </a:rPr>
              <a:t>Diameter distribution in relative frequencies</a:t>
            </a:r>
            <a:endParaRPr lang="en-GB" sz="2000" b="1" dirty="0" smtClean="0">
              <a:solidFill>
                <a:srgbClr val="7CB042"/>
              </a:solidFill>
            </a:endParaRPr>
          </a:p>
          <a:p>
            <a:pPr lvl="1"/>
            <a:r>
              <a:rPr lang="en-GB" dirty="0" smtClean="0"/>
              <a:t>The diameter distributions may be expressed in terms of relative frequencies by expressing the frequency each diameter class (</a:t>
            </a:r>
            <a:r>
              <a:rPr lang="en-GB" b="1" dirty="0" smtClean="0">
                <a:solidFill>
                  <a:srgbClr val="0000FF"/>
                </a:solidFill>
              </a:rPr>
              <a:t>N</a:t>
            </a:r>
            <a:r>
              <a:rPr lang="en-GB" b="1" baseline="-25000" dirty="0" smtClean="0">
                <a:solidFill>
                  <a:srgbClr val="0000FF"/>
                </a:solidFill>
              </a:rPr>
              <a:t>i</a:t>
            </a:r>
            <a:r>
              <a:rPr lang="en-GB" dirty="0" smtClean="0"/>
              <a:t>) relative to the total number of trees per ha (N)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sz="800" dirty="0" smtClean="0"/>
          </a:p>
          <a:p>
            <a:endParaRPr lang="en-GB" sz="800" dirty="0" smtClean="0"/>
          </a:p>
          <a:p>
            <a:endParaRPr lang="en-GB" dirty="0" smtClean="0"/>
          </a:p>
          <a:p>
            <a:pPr lvl="1"/>
            <a:endParaRPr lang="en-GB" dirty="0" smtClean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673" y="4458209"/>
            <a:ext cx="5304210" cy="2294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6363499" y="3907838"/>
            <a:ext cx="1229587" cy="417807"/>
            <a:chOff x="5093412" y="3946551"/>
            <a:chExt cx="833640" cy="234141"/>
          </a:xfrm>
        </p:grpSpPr>
        <p:sp>
          <p:nvSpPr>
            <p:cNvPr id="11" name="Line Callout 2 10"/>
            <p:cNvSpPr/>
            <p:nvPr/>
          </p:nvSpPr>
          <p:spPr bwMode="auto">
            <a:xfrm>
              <a:off x="5093412" y="3946551"/>
              <a:ext cx="480935" cy="234141"/>
            </a:xfrm>
            <a:prstGeom prst="borderCallout2">
              <a:avLst>
                <a:gd name="adj1" fmla="val 18750"/>
                <a:gd name="adj2" fmla="val 420"/>
                <a:gd name="adj3" fmla="val 18750"/>
                <a:gd name="adj4" fmla="val -16667"/>
                <a:gd name="adj5" fmla="val 112500"/>
                <a:gd name="adj6" fmla="val -46667"/>
              </a:avLst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134964" y="3964768"/>
              <a:ext cx="792088" cy="189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Arial" pitchFamily="34" charset="0"/>
                  <a:cs typeface="Arial" pitchFamily="34" charset="0"/>
                  <a:sym typeface="Symbol"/>
                </a:rPr>
                <a:t>f</a:t>
              </a:r>
              <a:r>
                <a:rPr lang="en-US" sz="1600" baseline="-25000" dirty="0">
                  <a:latin typeface="Arial" pitchFamily="34" charset="0"/>
                  <a:cs typeface="Arial" pitchFamily="34" charset="0"/>
                  <a:sym typeface="Symbol"/>
                </a:rPr>
                <a:t>i</a:t>
              </a:r>
              <a:r>
                <a:rPr lang="en-US" sz="1600" dirty="0">
                  <a:latin typeface="Arial" pitchFamily="34" charset="0"/>
                  <a:cs typeface="Arial" pitchFamily="34" charset="0"/>
                  <a:sym typeface="Symbol"/>
                </a:rPr>
                <a:t>=1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6480043" y="1628800"/>
            <a:ext cx="5592621" cy="5472607"/>
          </a:xfrm>
          <a:prstGeom prst="rect">
            <a:avLst/>
          </a:prstGeom>
        </p:spPr>
        <p:txBody>
          <a:bodyPr vert="horz" lIns="91440" tIns="144000" rIns="360000" bIns="45720" rtlCol="0">
            <a:normAutofit/>
          </a:bodyPr>
          <a:lstStyle>
            <a:lvl1pPr marL="342900" indent="-34290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SzPct val="90000"/>
              <a:buFont typeface="Wingdings" panose="05000000000000000000" pitchFamily="2" charset="2"/>
              <a:buChar char=""/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Font typeface="Wingdings" panose="05000000000000000000" pitchFamily="2" charset="2"/>
              <a:buChar char="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800"/>
              </a:spcBef>
              <a:buClr>
                <a:srgbClr val="008000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 smtClean="0">
                <a:solidFill>
                  <a:srgbClr val="7CB042"/>
                </a:solidFill>
              </a:rPr>
              <a:t>Diameter </a:t>
            </a:r>
            <a:r>
              <a:rPr lang="en-GB" sz="2000" b="1" dirty="0">
                <a:solidFill>
                  <a:srgbClr val="7CB042"/>
                </a:solidFill>
              </a:rPr>
              <a:t>distribution in cumulative relative </a:t>
            </a:r>
            <a:r>
              <a:rPr lang="en-GB" sz="2000" b="1" dirty="0" smtClean="0">
                <a:solidFill>
                  <a:srgbClr val="7CB042"/>
                </a:solidFill>
              </a:rPr>
              <a:t>frequencies</a:t>
            </a:r>
          </a:p>
          <a:p>
            <a:pPr lvl="1"/>
            <a:r>
              <a:rPr lang="en-GB" dirty="0"/>
              <a:t>The </a:t>
            </a:r>
            <a:r>
              <a:rPr lang="en-GB" dirty="0" smtClean="0"/>
              <a:t>cumulative </a:t>
            </a:r>
            <a:r>
              <a:rPr lang="en-GB" dirty="0"/>
              <a:t>relative frequency of a diameter distribution leads to the empirical distribution function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sz="800" dirty="0" smtClean="0"/>
          </a:p>
          <a:p>
            <a:endParaRPr lang="en-GB" sz="800" dirty="0" smtClean="0"/>
          </a:p>
          <a:p>
            <a:endParaRPr lang="en-GB" dirty="0" smtClean="0"/>
          </a:p>
          <a:p>
            <a:pPr lvl="1"/>
            <a:endParaRPr lang="en-GB" dirty="0" smtClean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67" y="4437168"/>
            <a:ext cx="5400600" cy="2310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724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1371" y="1338454"/>
            <a:ext cx="11425269" cy="500141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400" b="1" dirty="0"/>
              <a:t>Modelling diameter </a:t>
            </a:r>
            <a:r>
              <a:rPr lang="en-GB" sz="2400" b="1" dirty="0" smtClean="0"/>
              <a:t>distributions:</a:t>
            </a:r>
            <a:endParaRPr lang="en-GB" sz="2400" b="1" dirty="0"/>
          </a:p>
          <a:p>
            <a:pPr lvl="1"/>
            <a:endParaRPr lang="en-US" sz="2400" b="1" dirty="0"/>
          </a:p>
        </p:txBody>
      </p:sp>
      <p:sp>
        <p:nvSpPr>
          <p:cNvPr id="3" name="Rectangle 2"/>
          <p:cNvSpPr/>
          <p:nvPr/>
        </p:nvSpPr>
        <p:spPr>
          <a:xfrm rot="19159398">
            <a:off x="898938" y="3600188"/>
            <a:ext cx="9785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 rot="19159398">
            <a:off x="710124" y="5922126"/>
            <a:ext cx="9785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Text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rot="19572302">
            <a:off x="3415001" y="4000196"/>
            <a:ext cx="9785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Text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864000" y="1930885"/>
            <a:ext cx="10848624" cy="4929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spcBef>
                <a:spcPts val="1200"/>
              </a:spcBef>
              <a:buClr>
                <a:srgbClr val="008000"/>
              </a:buClr>
              <a:buSzPct val="90000"/>
              <a:buFont typeface="Wingdings" pitchFamily="2" charset="2"/>
              <a:buChar char="ü"/>
              <a:defRPr sz="2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ts val="1200"/>
              </a:spcBef>
              <a:buClr>
                <a:srgbClr val="008000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spcBef>
                <a:spcPts val="1200"/>
              </a:spcBef>
              <a:buClr>
                <a:srgbClr val="008000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anose="020B0604020202020204" pitchFamily="34" charset="0"/>
              <a:buChar char="•"/>
            </a:pPr>
            <a:r>
              <a:rPr lang="en-GB" sz="2200" dirty="0" smtClean="0"/>
              <a:t>A typical diameter distribution for pure, even-aged stands is </a:t>
            </a:r>
            <a:r>
              <a:rPr lang="en-GB" sz="2200" b="1" dirty="0" smtClean="0">
                <a:solidFill>
                  <a:srgbClr val="008000"/>
                </a:solidFill>
              </a:rPr>
              <a:t>unimodal and slightly skewed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rgbClr val="00B0F0"/>
                </a:solidFill>
              </a:rPr>
              <a:t>Skewness</a:t>
            </a:r>
            <a:r>
              <a:rPr lang="en-GB" sz="2200" dirty="0" smtClean="0"/>
              <a:t> coefficient (</a:t>
            </a:r>
            <a:r>
              <a:rPr lang="en-GB" sz="2200" dirty="0" smtClean="0">
                <a:sym typeface="Symbol"/>
              </a:rPr>
              <a:t></a:t>
            </a:r>
            <a:r>
              <a:rPr lang="en-GB" sz="2200" baseline="-25000" dirty="0" smtClean="0">
                <a:sym typeface="Symbol"/>
              </a:rPr>
              <a:t>1</a:t>
            </a:r>
            <a:r>
              <a:rPr lang="en-GB" sz="2200" dirty="0" smtClean="0">
                <a:sym typeface="Symbol"/>
              </a:rPr>
              <a:t>) is used to measure the </a:t>
            </a:r>
            <a:r>
              <a:rPr lang="en-GB" sz="2200" dirty="0" smtClean="0">
                <a:solidFill>
                  <a:srgbClr val="00B0F0"/>
                </a:solidFill>
                <a:sym typeface="Symbol"/>
              </a:rPr>
              <a:t>symmetry of a distribution</a:t>
            </a:r>
            <a:endParaRPr lang="en-GB" sz="2200" dirty="0" smtClean="0">
              <a:solidFill>
                <a:srgbClr val="00B0F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endParaRPr lang="en-GB" sz="800" dirty="0" smtClean="0"/>
          </a:p>
          <a:p>
            <a:pPr>
              <a:buFont typeface="Arial" panose="020B0604020202020204" pitchFamily="34" charset="0"/>
              <a:buChar char="•"/>
            </a:pPr>
            <a:endParaRPr lang="en-GB" sz="800" dirty="0" smtClean="0"/>
          </a:p>
          <a:p>
            <a:pPr>
              <a:buFont typeface="Arial" panose="020B0604020202020204" pitchFamily="34" charset="0"/>
              <a:buChar char="•"/>
            </a:pPr>
            <a:endParaRPr lang="en-GB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GB" dirty="0" smtClean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00"/>
          <a:stretch/>
        </p:blipFill>
        <p:spPr bwMode="auto">
          <a:xfrm>
            <a:off x="773565" y="3675936"/>
            <a:ext cx="11073955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534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2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1371" y="1338454"/>
            <a:ext cx="11425269" cy="500141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400" b="1" dirty="0"/>
              <a:t>Modelling diameter </a:t>
            </a:r>
            <a:r>
              <a:rPr lang="en-GB" sz="2400" b="1" dirty="0" smtClean="0"/>
              <a:t>distributions:</a:t>
            </a:r>
            <a:endParaRPr lang="en-GB" sz="2400" b="1" dirty="0"/>
          </a:p>
          <a:p>
            <a:pPr lvl="1"/>
            <a:endParaRPr lang="en-US" sz="2400" b="1" dirty="0"/>
          </a:p>
        </p:txBody>
      </p:sp>
      <p:sp>
        <p:nvSpPr>
          <p:cNvPr id="3" name="Rectangle 2"/>
          <p:cNvSpPr/>
          <p:nvPr/>
        </p:nvSpPr>
        <p:spPr>
          <a:xfrm rot="19159398">
            <a:off x="898938" y="3600188"/>
            <a:ext cx="9785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 rot="19159398">
            <a:off x="710124" y="5922126"/>
            <a:ext cx="9785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Text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rot="19572302">
            <a:off x="3415001" y="4000196"/>
            <a:ext cx="9785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Text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864000" y="1930885"/>
            <a:ext cx="10848624" cy="4929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spcBef>
                <a:spcPts val="1200"/>
              </a:spcBef>
              <a:buClr>
                <a:srgbClr val="008000"/>
              </a:buClr>
              <a:buSzPct val="90000"/>
              <a:buFont typeface="Wingdings" pitchFamily="2" charset="2"/>
              <a:buChar char="ü"/>
              <a:defRPr sz="2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ts val="1200"/>
              </a:spcBef>
              <a:buClr>
                <a:srgbClr val="008000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spcBef>
                <a:spcPts val="1200"/>
              </a:spcBef>
              <a:buClr>
                <a:srgbClr val="008000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200" dirty="0" smtClean="0"/>
              <a:t>Diameter </a:t>
            </a:r>
            <a:r>
              <a:rPr lang="en-US" sz="2200" dirty="0"/>
              <a:t>distributions for pure, even-aged stands can also be </a:t>
            </a:r>
            <a:r>
              <a:rPr lang="en-US" sz="2200" b="1" dirty="0">
                <a:solidFill>
                  <a:srgbClr val="008000"/>
                </a:solidFill>
              </a:rPr>
              <a:t>more</a:t>
            </a:r>
            <a:r>
              <a:rPr lang="en-US" sz="2200" dirty="0">
                <a:solidFill>
                  <a:srgbClr val="008000"/>
                </a:solidFill>
              </a:rPr>
              <a:t> </a:t>
            </a:r>
            <a:r>
              <a:rPr lang="en-US" sz="2200" dirty="0"/>
              <a:t>or</a:t>
            </a:r>
            <a:r>
              <a:rPr lang="en-US" sz="2200" dirty="0">
                <a:solidFill>
                  <a:srgbClr val="008000"/>
                </a:solidFill>
              </a:rPr>
              <a:t> </a:t>
            </a:r>
            <a:r>
              <a:rPr lang="en-US" sz="2200" b="1" dirty="0">
                <a:solidFill>
                  <a:srgbClr val="008000"/>
                </a:solidFill>
              </a:rPr>
              <a:t>less flat</a:t>
            </a:r>
          </a:p>
          <a:p>
            <a:pPr lvl="1"/>
            <a:r>
              <a:rPr lang="en-US" sz="2200" dirty="0">
                <a:solidFill>
                  <a:srgbClr val="00B0F0"/>
                </a:solidFill>
              </a:rPr>
              <a:t>Kurtosis </a:t>
            </a:r>
            <a:r>
              <a:rPr lang="en-US" sz="2200" dirty="0"/>
              <a:t>coefficient (</a:t>
            </a:r>
            <a:r>
              <a:rPr lang="el-GR" sz="2200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2200" baseline="-25000" dirty="0"/>
              <a:t>2</a:t>
            </a:r>
            <a:r>
              <a:rPr lang="en-US" sz="2200" dirty="0"/>
              <a:t>) is used to measure the </a:t>
            </a:r>
            <a:r>
              <a:rPr lang="en-US" sz="2200" b="1" dirty="0" err="1">
                <a:solidFill>
                  <a:srgbClr val="00B0F0"/>
                </a:solidFill>
              </a:rPr>
              <a:t>peakdness</a:t>
            </a:r>
            <a:r>
              <a:rPr lang="en-US" sz="2200" dirty="0"/>
              <a:t> or </a:t>
            </a:r>
            <a:r>
              <a:rPr lang="en-US" sz="2200" b="1" dirty="0">
                <a:solidFill>
                  <a:srgbClr val="00B0F0"/>
                </a:solidFill>
              </a:rPr>
              <a:t>flatness</a:t>
            </a:r>
            <a:r>
              <a:rPr lang="en-US" sz="2200" dirty="0">
                <a:solidFill>
                  <a:srgbClr val="00B0F0"/>
                </a:solidFill>
              </a:rPr>
              <a:t> </a:t>
            </a:r>
            <a:r>
              <a:rPr lang="en-US" sz="2200" dirty="0"/>
              <a:t>of a distribution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200" dirty="0" smtClean="0"/>
          </a:p>
          <a:p>
            <a:pPr>
              <a:buFont typeface="Arial" panose="020B0604020202020204" pitchFamily="34" charset="0"/>
              <a:buChar char="•"/>
            </a:pP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endParaRPr lang="en-GB" sz="800" dirty="0" smtClean="0"/>
          </a:p>
          <a:p>
            <a:pPr>
              <a:buFont typeface="Arial" panose="020B0604020202020204" pitchFamily="34" charset="0"/>
              <a:buChar char="•"/>
            </a:pPr>
            <a:endParaRPr lang="en-GB" sz="800" dirty="0" smtClean="0"/>
          </a:p>
          <a:p>
            <a:pPr>
              <a:buFont typeface="Arial" panose="020B0604020202020204" pitchFamily="34" charset="0"/>
              <a:buChar char="•"/>
            </a:pPr>
            <a:endParaRPr lang="en-GB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GB" dirty="0" smtClean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76"/>
          <a:stretch/>
        </p:blipFill>
        <p:spPr bwMode="auto">
          <a:xfrm>
            <a:off x="697835" y="3743362"/>
            <a:ext cx="11180953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063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828800" y="1752600"/>
            <a:ext cx="8610600" cy="472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0100" y="1155029"/>
            <a:ext cx="11328000" cy="492941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b="1" dirty="0"/>
              <a:t>Modelling diameter </a:t>
            </a:r>
            <a:r>
              <a:rPr lang="en-GB" b="1" dirty="0" smtClean="0"/>
              <a:t>distributions:</a:t>
            </a:r>
          </a:p>
          <a:p>
            <a:pPr lvl="1"/>
            <a:r>
              <a:rPr lang="en-US" dirty="0"/>
              <a:t>Diameter distributions can be modelled by a variety of mathematical functions from the </a:t>
            </a:r>
            <a:r>
              <a:rPr lang="en-US" b="1" dirty="0">
                <a:solidFill>
                  <a:srgbClr val="0000FF"/>
                </a:solidFill>
              </a:rPr>
              <a:t>probability density functions </a:t>
            </a:r>
            <a:r>
              <a:rPr lang="en-US" dirty="0">
                <a:solidFill>
                  <a:srgbClr val="0000FF"/>
                </a:solidFill>
              </a:rPr>
              <a:t>(pdfs) </a:t>
            </a:r>
            <a:r>
              <a:rPr lang="en-US" dirty="0" smtClean="0"/>
              <a:t>type:</a:t>
            </a:r>
            <a:endParaRPr lang="en-US" dirty="0"/>
          </a:p>
          <a:p>
            <a:pPr lvl="2">
              <a:spcBef>
                <a:spcPts val="1200"/>
              </a:spcBef>
            </a:pPr>
            <a:r>
              <a:rPr lang="en-US" sz="2000" dirty="0" smtClean="0"/>
              <a:t>express </a:t>
            </a:r>
            <a:r>
              <a:rPr lang="en-US" sz="2000" dirty="0"/>
              <a:t>the </a:t>
            </a:r>
            <a:r>
              <a:rPr lang="en-US" sz="2000" dirty="0">
                <a:solidFill>
                  <a:srgbClr val="008000"/>
                </a:solidFill>
              </a:rPr>
              <a:t>relative likelihood </a:t>
            </a:r>
            <a:r>
              <a:rPr lang="en-US" sz="2000" dirty="0"/>
              <a:t>for a </a:t>
            </a:r>
            <a:r>
              <a:rPr lang="en-US" sz="2000" dirty="0">
                <a:solidFill>
                  <a:srgbClr val="008000"/>
                </a:solidFill>
              </a:rPr>
              <a:t>random variable to take </a:t>
            </a:r>
            <a:r>
              <a:rPr lang="en-US" sz="2000" dirty="0"/>
              <a:t>on a given </a:t>
            </a:r>
            <a:r>
              <a:rPr lang="en-US" sz="2000" dirty="0">
                <a:solidFill>
                  <a:srgbClr val="008000"/>
                </a:solidFill>
              </a:rPr>
              <a:t>value</a:t>
            </a:r>
          </a:p>
          <a:p>
            <a:pPr lvl="2">
              <a:spcBef>
                <a:spcPts val="1200"/>
              </a:spcBef>
            </a:pPr>
            <a:r>
              <a:rPr lang="en-US" sz="2000" dirty="0" smtClean="0"/>
              <a:t>are </a:t>
            </a:r>
            <a:r>
              <a:rPr lang="en-US" sz="2000" dirty="0" smtClean="0">
                <a:solidFill>
                  <a:srgbClr val="008000"/>
                </a:solidFill>
              </a:rPr>
              <a:t>non-negative</a:t>
            </a:r>
            <a:r>
              <a:rPr lang="en-US" sz="2000" dirty="0" smtClean="0"/>
              <a:t> </a:t>
            </a:r>
            <a:r>
              <a:rPr lang="en-US" sz="2000" dirty="0"/>
              <a:t>everywhere, and </a:t>
            </a:r>
            <a:r>
              <a:rPr lang="en-US" sz="2000" dirty="0">
                <a:solidFill>
                  <a:srgbClr val="008000"/>
                </a:solidFill>
              </a:rPr>
              <a:t>its integral </a:t>
            </a:r>
            <a:r>
              <a:rPr lang="en-US" sz="2000" dirty="0"/>
              <a:t>over the entire space is </a:t>
            </a:r>
            <a:r>
              <a:rPr lang="en-US" sz="2000" dirty="0">
                <a:solidFill>
                  <a:srgbClr val="008000"/>
                </a:solidFill>
              </a:rPr>
              <a:t>equal to one</a:t>
            </a:r>
          </a:p>
          <a:p>
            <a:pPr lvl="2">
              <a:spcBef>
                <a:spcPts val="1200"/>
              </a:spcBef>
            </a:pPr>
            <a:endParaRPr lang="en-US" sz="700" dirty="0"/>
          </a:p>
          <a:p>
            <a:pPr lvl="2">
              <a:spcBef>
                <a:spcPts val="1200"/>
              </a:spcBef>
            </a:pPr>
            <a:r>
              <a:rPr lang="en-US" sz="2000" dirty="0"/>
              <a:t>The </a:t>
            </a:r>
            <a:r>
              <a:rPr lang="en-US" sz="2000" b="1" dirty="0"/>
              <a:t>probability that the random variable takes </a:t>
            </a:r>
            <a:r>
              <a:rPr lang="en-US" sz="2000" dirty="0"/>
              <a:t>a </a:t>
            </a:r>
            <a:r>
              <a:rPr lang="en-US" sz="2000" dirty="0" smtClean="0"/>
              <a:t>                                          </a:t>
            </a:r>
            <a:r>
              <a:rPr lang="en-US" sz="2000" dirty="0" smtClean="0">
                <a:solidFill>
                  <a:srgbClr val="008000"/>
                </a:solidFill>
              </a:rPr>
              <a:t>value&lt;x</a:t>
            </a:r>
            <a:r>
              <a:rPr lang="en-US" sz="2000" dirty="0" smtClean="0"/>
              <a:t> </a:t>
            </a:r>
            <a:r>
              <a:rPr lang="en-US" sz="2000" dirty="0"/>
              <a:t>is equal to the </a:t>
            </a:r>
            <a:r>
              <a:rPr lang="en-US" sz="2000" dirty="0">
                <a:solidFill>
                  <a:srgbClr val="008000"/>
                </a:solidFill>
              </a:rPr>
              <a:t>integral of the pdf from </a:t>
            </a:r>
            <a:r>
              <a:rPr lang="en-US" sz="2000" dirty="0" smtClean="0">
                <a:solidFill>
                  <a:srgbClr val="008000"/>
                </a:solidFill>
              </a:rPr>
              <a:t>                                                         the </a:t>
            </a:r>
            <a:r>
              <a:rPr lang="en-US" sz="2000" dirty="0">
                <a:solidFill>
                  <a:srgbClr val="008000"/>
                </a:solidFill>
              </a:rPr>
              <a:t>start to x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sz="800" dirty="0"/>
          </a:p>
          <a:p>
            <a:endParaRPr lang="en-GB" sz="800" dirty="0"/>
          </a:p>
          <a:p>
            <a:endParaRPr lang="en-GB" dirty="0" smtClean="0"/>
          </a:p>
          <a:p>
            <a:pPr lvl="1"/>
            <a:endParaRPr lang="en-GB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9992"/>
          <a:stretch/>
        </p:blipFill>
        <p:spPr>
          <a:xfrm>
            <a:off x="8040216" y="4010471"/>
            <a:ext cx="3193372" cy="259460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829310" y="6165304"/>
            <a:ext cx="3600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C00000"/>
                </a:solidFill>
              </a:rPr>
              <a:t>22</a:t>
            </a:r>
            <a:endParaRPr lang="en-US" sz="900" b="1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08722" y="5127576"/>
            <a:ext cx="108000" cy="10081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8652432" y="5131550"/>
            <a:ext cx="13320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229754" y="5013176"/>
            <a:ext cx="390388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 smtClean="0">
                <a:solidFill>
                  <a:srgbClr val="C00000"/>
                </a:solidFill>
              </a:rPr>
              <a:t>0.6</a:t>
            </a:r>
            <a:endParaRPr lang="en-US" sz="9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66280" y="5047414"/>
            <a:ext cx="2565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probability of a tree to have a </a:t>
            </a:r>
            <a:r>
              <a:rPr lang="en-US" dirty="0" smtClean="0">
                <a:solidFill>
                  <a:srgbClr val="C00000"/>
                </a:solidFill>
              </a:rPr>
              <a:t>d ≤ 22cm </a:t>
            </a:r>
            <a:r>
              <a:rPr lang="en-US" dirty="0" smtClean="0"/>
              <a:t>= </a:t>
            </a:r>
            <a:r>
              <a:rPr lang="en-US" b="1" dirty="0" smtClean="0">
                <a:solidFill>
                  <a:srgbClr val="C00000"/>
                </a:solidFill>
              </a:rPr>
              <a:t>0.6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41242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70100" y="1155029"/>
            <a:ext cx="11328000" cy="4929411"/>
          </a:xfrm>
          <a:prstGeom prst="rect">
            <a:avLst/>
          </a:prstGeom>
        </p:spPr>
        <p:txBody>
          <a:bodyPr vert="horz" lIns="91440" tIns="144000" rIns="360000" bIns="45720" rtlCol="0">
            <a:normAutofit/>
          </a:bodyPr>
          <a:lstStyle>
            <a:lvl1pPr marL="342900" indent="-34290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SzPct val="90000"/>
              <a:buFont typeface="Wingdings" panose="05000000000000000000" pitchFamily="2" charset="2"/>
              <a:buChar char=""/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Font typeface="Wingdings" panose="05000000000000000000" pitchFamily="2" charset="2"/>
              <a:buChar char="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800"/>
              </a:spcBef>
              <a:buClr>
                <a:srgbClr val="008000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GB" b="1" dirty="0" smtClean="0"/>
              <a:t>Modelling diameter distributions: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sz="800" dirty="0" smtClean="0"/>
          </a:p>
          <a:p>
            <a:endParaRPr lang="en-GB" sz="800" dirty="0" smtClean="0"/>
          </a:p>
          <a:p>
            <a:endParaRPr lang="en-GB" dirty="0" smtClean="0"/>
          </a:p>
          <a:p>
            <a:pPr lvl="1"/>
            <a:endParaRPr lang="en-GB" dirty="0" smtClean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828800" y="1752600"/>
            <a:ext cx="8610600" cy="472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7408" y="1718320"/>
            <a:ext cx="11328000" cy="492941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b="1" dirty="0"/>
              <a:t>Probability density functions (pdfs</a:t>
            </a:r>
            <a:r>
              <a:rPr lang="en-GB" b="1" dirty="0" smtClean="0"/>
              <a:t>)</a:t>
            </a:r>
          </a:p>
          <a:p>
            <a:pPr lvl="1"/>
            <a:r>
              <a:rPr lang="pt-PT" dirty="0"/>
              <a:t>A </a:t>
            </a:r>
            <a:r>
              <a:rPr lang="pt-PT" dirty="0" err="1"/>
              <a:t>pdf</a:t>
            </a:r>
            <a:r>
              <a:rPr lang="pt-PT" dirty="0"/>
              <a:t>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dirty="0" err="1"/>
              <a:t>described</a:t>
            </a:r>
            <a:r>
              <a:rPr lang="pt-PT" dirty="0"/>
              <a:t> </a:t>
            </a:r>
            <a:r>
              <a:rPr lang="pt-PT" dirty="0" err="1"/>
              <a:t>by</a:t>
            </a:r>
            <a:r>
              <a:rPr lang="pt-PT" dirty="0"/>
              <a:t> a </a:t>
            </a:r>
            <a:r>
              <a:rPr lang="pt-PT" dirty="0" err="1"/>
              <a:t>mathematical</a:t>
            </a:r>
            <a:r>
              <a:rPr lang="pt-PT" dirty="0"/>
              <a:t> </a:t>
            </a:r>
            <a:r>
              <a:rPr lang="pt-PT" dirty="0" err="1"/>
              <a:t>expression</a:t>
            </a:r>
            <a:r>
              <a:rPr lang="pt-PT" dirty="0"/>
              <a:t> </a:t>
            </a:r>
            <a:r>
              <a:rPr lang="pt-PT" dirty="0" err="1"/>
              <a:t>that</a:t>
            </a:r>
            <a:r>
              <a:rPr lang="pt-PT" dirty="0"/>
              <a:t> </a:t>
            </a:r>
            <a:r>
              <a:rPr lang="pt-PT" dirty="0" err="1"/>
              <a:t>contains</a:t>
            </a:r>
            <a:r>
              <a:rPr lang="pt-PT" dirty="0"/>
              <a:t> </a:t>
            </a:r>
            <a:r>
              <a:rPr lang="pt-PT" dirty="0" err="1">
                <a:solidFill>
                  <a:srgbClr val="008000"/>
                </a:solidFill>
              </a:rPr>
              <a:t>parameters</a:t>
            </a:r>
            <a:endParaRPr lang="pt-PT" dirty="0">
              <a:solidFill>
                <a:srgbClr val="008000"/>
              </a:solidFill>
            </a:endParaRPr>
          </a:p>
          <a:p>
            <a:pPr lvl="1"/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values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>
                <a:solidFill>
                  <a:srgbClr val="008000"/>
                </a:solidFill>
              </a:rPr>
              <a:t>parameters</a:t>
            </a:r>
            <a:r>
              <a:rPr lang="pt-PT" dirty="0"/>
              <a:t> </a:t>
            </a:r>
            <a:r>
              <a:rPr lang="pt-PT" dirty="0" err="1"/>
              <a:t>give</a:t>
            </a:r>
            <a:r>
              <a:rPr lang="pt-PT" dirty="0"/>
              <a:t> a </a:t>
            </a:r>
            <a:r>
              <a:rPr lang="pt-PT" dirty="0" err="1"/>
              <a:t>different</a:t>
            </a:r>
            <a:r>
              <a:rPr lang="pt-PT" dirty="0"/>
              <a:t> </a:t>
            </a:r>
            <a:r>
              <a:rPr lang="pt-PT" dirty="0" err="1">
                <a:solidFill>
                  <a:srgbClr val="008000"/>
                </a:solidFill>
              </a:rPr>
              <a:t>shape</a:t>
            </a:r>
            <a:r>
              <a:rPr lang="pt-PT" dirty="0"/>
              <a:t> to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 smtClean="0">
                <a:solidFill>
                  <a:srgbClr val="008000"/>
                </a:solidFill>
              </a:rPr>
              <a:t>pdf</a:t>
            </a:r>
            <a:r>
              <a:rPr lang="pt-PT" dirty="0" smtClean="0">
                <a:solidFill>
                  <a:srgbClr val="008000"/>
                </a:solidFill>
              </a:rPr>
              <a:t> </a:t>
            </a:r>
            <a:r>
              <a:rPr lang="pt-PT" sz="1600" i="1" dirty="0" smtClean="0"/>
              <a:t>(</a:t>
            </a:r>
            <a:r>
              <a:rPr lang="pt-PT" sz="1600" i="1" dirty="0" err="1" smtClean="0"/>
              <a:t>including</a:t>
            </a:r>
            <a:r>
              <a:rPr lang="pt-PT" sz="1600" i="1" dirty="0" smtClean="0"/>
              <a:t> </a:t>
            </a:r>
            <a:r>
              <a:rPr lang="pt-PT" sz="1600" i="1" dirty="0" err="1" smtClean="0"/>
              <a:t>the</a:t>
            </a:r>
            <a:r>
              <a:rPr lang="pt-PT" sz="1600" i="1" dirty="0" smtClean="0"/>
              <a:t> </a:t>
            </a:r>
            <a:r>
              <a:rPr lang="pt-PT" sz="1600" i="1" dirty="0" err="1" smtClean="0"/>
              <a:t>location</a:t>
            </a:r>
            <a:r>
              <a:rPr lang="pt-PT" sz="1600" i="1" dirty="0" smtClean="0"/>
              <a:t> </a:t>
            </a:r>
            <a:r>
              <a:rPr lang="pt-PT" sz="1600" i="1" dirty="0" err="1" smtClean="0"/>
              <a:t>one</a:t>
            </a:r>
            <a:r>
              <a:rPr lang="pt-PT" sz="1600" i="1" dirty="0" smtClean="0"/>
              <a:t>)</a:t>
            </a:r>
            <a:endParaRPr lang="pt-PT" sz="1600" i="1" dirty="0"/>
          </a:p>
          <a:p>
            <a:pPr lvl="1"/>
            <a:r>
              <a:rPr lang="pt-PT" dirty="0"/>
              <a:t>For </a:t>
            </a:r>
            <a:r>
              <a:rPr lang="pt-PT" dirty="0" err="1"/>
              <a:t>instance</a:t>
            </a:r>
            <a:r>
              <a:rPr lang="pt-PT" dirty="0"/>
              <a:t>, a </a:t>
            </a:r>
            <a:r>
              <a:rPr lang="pt-PT" b="1" dirty="0">
                <a:solidFill>
                  <a:srgbClr val="00B0F0"/>
                </a:solidFill>
              </a:rPr>
              <a:t>Normal </a:t>
            </a:r>
            <a:r>
              <a:rPr lang="pt-PT" b="1" dirty="0" err="1">
                <a:solidFill>
                  <a:srgbClr val="00B0F0"/>
                </a:solidFill>
              </a:rPr>
              <a:t>distribution</a:t>
            </a:r>
            <a:r>
              <a:rPr lang="pt-PT" dirty="0"/>
              <a:t>,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most</a:t>
            </a:r>
            <a:r>
              <a:rPr lang="pt-PT" dirty="0"/>
              <a:t> </a:t>
            </a:r>
            <a:r>
              <a:rPr lang="pt-PT" dirty="0" err="1"/>
              <a:t>well</a:t>
            </a:r>
            <a:r>
              <a:rPr lang="pt-PT" dirty="0"/>
              <a:t> </a:t>
            </a:r>
            <a:r>
              <a:rPr lang="pt-PT" dirty="0" err="1"/>
              <a:t>know</a:t>
            </a:r>
            <a:r>
              <a:rPr lang="pt-PT" dirty="0"/>
              <a:t> </a:t>
            </a:r>
            <a:r>
              <a:rPr lang="pt-PT" dirty="0" err="1"/>
              <a:t>pdf</a:t>
            </a:r>
            <a:r>
              <a:rPr lang="pt-PT" dirty="0"/>
              <a:t>, </a:t>
            </a:r>
            <a:r>
              <a:rPr lang="pt-PT" dirty="0" err="1"/>
              <a:t>has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following</a:t>
            </a:r>
            <a:r>
              <a:rPr lang="pt-PT" dirty="0"/>
              <a:t> </a:t>
            </a:r>
            <a:r>
              <a:rPr lang="pt-PT" dirty="0" err="1"/>
              <a:t>expression</a:t>
            </a:r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marL="400050" lvl="1" indent="0">
              <a:buNone/>
            </a:pPr>
            <a:endParaRPr lang="en-GB" sz="400" dirty="0"/>
          </a:p>
          <a:p>
            <a:pPr marL="857250" lvl="2" indent="0">
              <a:buNone/>
            </a:pPr>
            <a:r>
              <a:rPr lang="en-GB" sz="2000" dirty="0"/>
              <a:t>that includes two parameters, </a:t>
            </a:r>
            <a:r>
              <a:rPr lang="en-GB" sz="2000" b="1" dirty="0">
                <a:solidFill>
                  <a:srgbClr val="008000"/>
                </a:solidFill>
              </a:rPr>
              <a:t>the mean </a:t>
            </a:r>
            <a:r>
              <a:rPr lang="en-GB" sz="2000" dirty="0"/>
              <a:t>(</a:t>
            </a:r>
            <a:r>
              <a:rPr lang="en-GB" sz="2000" dirty="0">
                <a:sym typeface="Symbol"/>
              </a:rPr>
              <a:t>) and the </a:t>
            </a:r>
            <a:r>
              <a:rPr lang="en-GB" sz="2000" b="1" dirty="0">
                <a:solidFill>
                  <a:srgbClr val="008000"/>
                </a:solidFill>
                <a:sym typeface="Symbol"/>
              </a:rPr>
              <a:t>standard deviation </a:t>
            </a:r>
            <a:r>
              <a:rPr lang="en-GB" sz="2000" dirty="0">
                <a:sym typeface="Symbol"/>
              </a:rPr>
              <a:t>(), and is designated by N(,) 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sz="800" dirty="0"/>
          </a:p>
          <a:p>
            <a:endParaRPr lang="en-GB" sz="800" dirty="0"/>
          </a:p>
          <a:p>
            <a:endParaRPr lang="en-GB" dirty="0" smtClean="0"/>
          </a:p>
          <a:p>
            <a:pPr lvl="1"/>
            <a:endParaRPr lang="en-GB" dirty="0" smtClean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1174266"/>
              </p:ext>
            </p:extLst>
          </p:nvPr>
        </p:nvGraphicFramePr>
        <p:xfrm>
          <a:off x="4259949" y="4185289"/>
          <a:ext cx="3672102" cy="108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9" name="Equation" r:id="rId4" imgW="1726920" imgH="507960" progId="Equation.3">
                  <p:embed/>
                </p:oleObj>
              </mc:Choice>
              <mc:Fallback>
                <p:oleObj name="Equation" r:id="rId4" imgW="1726920" imgH="507960" progId="Equation.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59949" y="4185289"/>
                        <a:ext cx="3672102" cy="10801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390429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70100" y="1155029"/>
            <a:ext cx="11328000" cy="4929411"/>
          </a:xfrm>
          <a:prstGeom prst="rect">
            <a:avLst/>
          </a:prstGeom>
        </p:spPr>
        <p:txBody>
          <a:bodyPr vert="horz" lIns="91440" tIns="144000" rIns="360000" bIns="45720" rtlCol="0">
            <a:normAutofit/>
          </a:bodyPr>
          <a:lstStyle>
            <a:lvl1pPr marL="342900" indent="-34290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SzPct val="90000"/>
              <a:buFont typeface="Wingdings" panose="05000000000000000000" pitchFamily="2" charset="2"/>
              <a:buChar char=""/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Font typeface="Wingdings" panose="05000000000000000000" pitchFamily="2" charset="2"/>
              <a:buChar char="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800"/>
              </a:spcBef>
              <a:buClr>
                <a:srgbClr val="008000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GB" b="1" dirty="0" smtClean="0"/>
              <a:t>Modelling diameter distributions: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sz="800" dirty="0" smtClean="0"/>
          </a:p>
          <a:p>
            <a:endParaRPr lang="en-GB" sz="800" dirty="0" smtClean="0"/>
          </a:p>
          <a:p>
            <a:endParaRPr lang="en-GB" dirty="0" smtClean="0"/>
          </a:p>
          <a:p>
            <a:pPr lvl="1"/>
            <a:endParaRPr lang="en-GB" dirty="0" smtClean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828800" y="1752600"/>
            <a:ext cx="8610600" cy="472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7408" y="1719464"/>
            <a:ext cx="11328000" cy="492941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b="1" dirty="0"/>
              <a:t>Probability density functions (pdfs</a:t>
            </a:r>
            <a:r>
              <a:rPr lang="en-GB" b="1" dirty="0" smtClean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Integrating the pdf produces the cumulative distribution function that, for the </a:t>
            </a:r>
            <a:r>
              <a:rPr lang="en-US" dirty="0">
                <a:solidFill>
                  <a:srgbClr val="00B0F0"/>
                </a:solidFill>
              </a:rPr>
              <a:t>Normal distribution</a:t>
            </a:r>
            <a:r>
              <a:rPr lang="en-US" dirty="0"/>
              <a:t> is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b="1" dirty="0">
                <a:solidFill>
                  <a:srgbClr val="00B0F0"/>
                </a:solidFill>
              </a:rPr>
              <a:t>Normal distribution </a:t>
            </a:r>
            <a:r>
              <a:rPr lang="en-US" u="sng" dirty="0"/>
              <a:t>is not appropriate to </a:t>
            </a:r>
            <a:r>
              <a:rPr lang="en-US" dirty="0"/>
              <a:t>model diameter distributions because of its symmetry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endParaRPr lang="en-GB" sz="800" dirty="0"/>
          </a:p>
          <a:p>
            <a:pPr>
              <a:buFont typeface="Arial" panose="020B0604020202020204" pitchFamily="34" charset="0"/>
              <a:buChar char="•"/>
            </a:pPr>
            <a:endParaRPr lang="en-GB" sz="800" dirty="0"/>
          </a:p>
          <a:p>
            <a:pPr>
              <a:buFont typeface="Arial" panose="020B0604020202020204" pitchFamily="34" charset="0"/>
              <a:buChar char="•"/>
            </a:pPr>
            <a:endParaRPr lang="en-GB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GB" dirty="0" smtClean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3022249"/>
              </p:ext>
            </p:extLst>
          </p:nvPr>
        </p:nvGraphicFramePr>
        <p:xfrm>
          <a:off x="2855640" y="3442704"/>
          <a:ext cx="6936772" cy="1224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6" name="Equation" r:id="rId4" imgW="3022560" imgH="533160" progId="Equation.3">
                  <p:embed/>
                </p:oleObj>
              </mc:Choice>
              <mc:Fallback>
                <p:oleObj name="Equation" r:id="rId4" imgW="3022560" imgH="533160" progId="Equation.3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5640" y="3442704"/>
                        <a:ext cx="6936772" cy="12241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20165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70100" y="1155029"/>
            <a:ext cx="11328000" cy="4929411"/>
          </a:xfrm>
          <a:prstGeom prst="rect">
            <a:avLst/>
          </a:prstGeom>
        </p:spPr>
        <p:txBody>
          <a:bodyPr vert="horz" lIns="91440" tIns="144000" rIns="360000" bIns="45720" rtlCol="0">
            <a:normAutofit/>
          </a:bodyPr>
          <a:lstStyle>
            <a:lvl1pPr marL="342900" indent="-34290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SzPct val="90000"/>
              <a:buFont typeface="Wingdings" panose="05000000000000000000" pitchFamily="2" charset="2"/>
              <a:buChar char=""/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Font typeface="Wingdings" panose="05000000000000000000" pitchFamily="2" charset="2"/>
              <a:buChar char="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800"/>
              </a:spcBef>
              <a:buClr>
                <a:srgbClr val="008000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GB" b="1" dirty="0" smtClean="0"/>
              <a:t>Modelling diameter distributions: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sz="800" dirty="0" smtClean="0"/>
          </a:p>
          <a:p>
            <a:endParaRPr lang="en-GB" sz="800" dirty="0" smtClean="0"/>
          </a:p>
          <a:p>
            <a:endParaRPr lang="en-GB" dirty="0" smtClean="0"/>
          </a:p>
          <a:p>
            <a:pPr lvl="1"/>
            <a:endParaRPr lang="en-GB" dirty="0" smtClean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828800" y="1752600"/>
            <a:ext cx="8610600" cy="472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7408" y="1725168"/>
            <a:ext cx="11328000" cy="492941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b="1" dirty="0"/>
              <a:t>Probability density functions (pdfs</a:t>
            </a:r>
            <a:r>
              <a:rPr lang="en-GB" b="1" dirty="0" smtClean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Integrating the pdf produces the cumulative distribution function that, for the </a:t>
            </a:r>
            <a:r>
              <a:rPr lang="en-US" dirty="0">
                <a:solidFill>
                  <a:srgbClr val="00B0F0"/>
                </a:solidFill>
              </a:rPr>
              <a:t>Normal distribution</a:t>
            </a:r>
            <a:r>
              <a:rPr lang="en-US" dirty="0"/>
              <a:t> is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b="1" dirty="0">
                <a:solidFill>
                  <a:srgbClr val="00B0F0"/>
                </a:solidFill>
              </a:rPr>
              <a:t>Normal distribution </a:t>
            </a:r>
            <a:r>
              <a:rPr lang="en-US" u="sng" dirty="0"/>
              <a:t>is not appropriate to </a:t>
            </a:r>
            <a:r>
              <a:rPr lang="en-US" dirty="0"/>
              <a:t>model diameter distributions because of its </a:t>
            </a:r>
            <a:r>
              <a:rPr lang="en-US" dirty="0" smtClean="0"/>
              <a:t>symmetry: it is </a:t>
            </a:r>
            <a:r>
              <a:rPr lang="en-US" dirty="0">
                <a:solidFill>
                  <a:srgbClr val="008000"/>
                </a:solidFill>
              </a:rPr>
              <a:t>symmetric around the mean </a:t>
            </a:r>
            <a:r>
              <a:rPr lang="en-US" dirty="0" smtClean="0"/>
              <a:t>(</a:t>
            </a:r>
            <a:r>
              <a:rPr lang="pt-PT" dirty="0">
                <a:sym typeface="Symbol"/>
              </a:rPr>
              <a:t></a:t>
            </a:r>
            <a:r>
              <a:rPr lang="en-US" dirty="0" smtClean="0"/>
              <a:t>)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endParaRPr lang="en-GB" sz="800" dirty="0"/>
          </a:p>
          <a:p>
            <a:pPr>
              <a:buFont typeface="Arial" panose="020B0604020202020204" pitchFamily="34" charset="0"/>
              <a:buChar char="•"/>
            </a:pPr>
            <a:endParaRPr lang="en-GB" sz="800" dirty="0"/>
          </a:p>
          <a:p>
            <a:pPr>
              <a:buFont typeface="Arial" panose="020B0604020202020204" pitchFamily="34" charset="0"/>
              <a:buChar char="•"/>
            </a:pPr>
            <a:endParaRPr lang="en-GB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GB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627" y="2852936"/>
            <a:ext cx="6594826" cy="2741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0786761"/>
              </p:ext>
            </p:extLst>
          </p:nvPr>
        </p:nvGraphicFramePr>
        <p:xfrm>
          <a:off x="382717" y="3721542"/>
          <a:ext cx="5688632" cy="1003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3" name="Equation" r:id="rId5" imgW="3022560" imgH="533160" progId="Equation.3">
                  <p:embed/>
                </p:oleObj>
              </mc:Choice>
              <mc:Fallback>
                <p:oleObj name="Equation" r:id="rId5" imgW="3022560" imgH="53316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717" y="3721542"/>
                        <a:ext cx="5688632" cy="10038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867044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274" y="908720"/>
            <a:ext cx="4957141" cy="5761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470100" y="1155029"/>
            <a:ext cx="11328000" cy="4929411"/>
          </a:xfrm>
          <a:prstGeom prst="rect">
            <a:avLst/>
          </a:prstGeom>
        </p:spPr>
        <p:txBody>
          <a:bodyPr vert="horz" lIns="91440" tIns="144000" rIns="360000" bIns="45720" rtlCol="0">
            <a:normAutofit/>
          </a:bodyPr>
          <a:lstStyle>
            <a:lvl1pPr marL="342900" indent="-34290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SzPct val="90000"/>
              <a:buFont typeface="Wingdings" panose="05000000000000000000" pitchFamily="2" charset="2"/>
              <a:buChar char=""/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Font typeface="Wingdings" panose="05000000000000000000" pitchFamily="2" charset="2"/>
              <a:buChar char="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800"/>
              </a:spcBef>
              <a:buClr>
                <a:srgbClr val="008000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GB" b="1" dirty="0" smtClean="0"/>
              <a:t>Modelling diameter distributions: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sz="800" dirty="0" smtClean="0"/>
          </a:p>
          <a:p>
            <a:endParaRPr lang="en-GB" sz="800" dirty="0" smtClean="0"/>
          </a:p>
          <a:p>
            <a:endParaRPr lang="en-GB" dirty="0" smtClean="0"/>
          </a:p>
          <a:p>
            <a:pPr lvl="1"/>
            <a:endParaRPr lang="en-GB" dirty="0" smtClean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767408" y="1725168"/>
            <a:ext cx="11328000" cy="4929411"/>
          </a:xfrm>
          <a:prstGeom prst="rect">
            <a:avLst/>
          </a:prstGeom>
        </p:spPr>
        <p:txBody>
          <a:bodyPr vert="horz" lIns="91440" tIns="144000" rIns="360000" bIns="45720" rtlCol="0">
            <a:normAutofit/>
          </a:bodyPr>
          <a:lstStyle>
            <a:lvl1pPr marL="342900" indent="-34290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SzPct val="90000"/>
              <a:buFont typeface="Wingdings" panose="05000000000000000000" pitchFamily="2" charset="2"/>
              <a:buChar char=""/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Font typeface="Wingdings" panose="05000000000000000000" pitchFamily="2" charset="2"/>
              <a:buChar char="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800"/>
              </a:spcBef>
              <a:buClr>
                <a:srgbClr val="008000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GB" b="1" dirty="0" smtClean="0"/>
              <a:t>Probability density functions (pdfs)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endParaRPr lang="en-GB" sz="800" dirty="0" smtClean="0"/>
          </a:p>
          <a:p>
            <a:pPr>
              <a:buFont typeface="Arial" panose="020B0604020202020204" pitchFamily="34" charset="0"/>
              <a:buChar char="•"/>
            </a:pPr>
            <a:endParaRPr lang="en-GB" sz="800" dirty="0" smtClean="0"/>
          </a:p>
          <a:p>
            <a:pPr>
              <a:buFont typeface="Arial" panose="020B0604020202020204" pitchFamily="34" charset="0"/>
              <a:buChar char="•"/>
            </a:pPr>
            <a:endParaRPr lang="en-GB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GB" dirty="0" smtClean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60076" y="2316881"/>
            <a:ext cx="6660060" cy="4929411"/>
          </a:xfrm>
          <a:prstGeom prst="rect">
            <a:avLst/>
          </a:prstGeom>
        </p:spPr>
        <p:txBody>
          <a:bodyPr vert="horz" lIns="91440" tIns="144000" rIns="360000" bIns="45720" rtlCol="0">
            <a:normAutofit/>
          </a:bodyPr>
          <a:lstStyle>
            <a:lvl1pPr marL="342900" indent="-34290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SzPct val="90000"/>
              <a:buFont typeface="Wingdings" panose="05000000000000000000" pitchFamily="2" charset="2"/>
              <a:buChar char=""/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Font typeface="Wingdings" panose="05000000000000000000" pitchFamily="2" charset="2"/>
              <a:buChar char="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800"/>
              </a:spcBef>
              <a:buClr>
                <a:srgbClr val="008000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GB" sz="1800" dirty="0" smtClean="0"/>
              <a:t>Other pdfs, that can take different values for the pair  ( </a:t>
            </a:r>
            <a:r>
              <a:rPr lang="en-GB" sz="1800" dirty="0" smtClean="0">
                <a:sym typeface="Symbol"/>
              </a:rPr>
              <a:t></a:t>
            </a:r>
            <a:r>
              <a:rPr lang="en-GB" sz="1800" baseline="-25000" dirty="0" smtClean="0">
                <a:sym typeface="Symbol"/>
              </a:rPr>
              <a:t>1</a:t>
            </a:r>
            <a:r>
              <a:rPr lang="en-GB" sz="1800" dirty="0" smtClean="0">
                <a:sym typeface="Symbol"/>
              </a:rPr>
              <a:t>, </a:t>
            </a:r>
            <a:r>
              <a:rPr lang="en-GB" sz="1800" baseline="-25000" dirty="0" smtClean="0">
                <a:sym typeface="Symbol"/>
              </a:rPr>
              <a:t>2 </a:t>
            </a:r>
            <a:r>
              <a:rPr lang="en-GB" sz="1800" dirty="0" smtClean="0">
                <a:sym typeface="Symbol"/>
              </a:rPr>
              <a:t>) = ( </a:t>
            </a:r>
            <a:r>
              <a:rPr lang="en-GB" sz="1800" dirty="0" smtClean="0">
                <a:solidFill>
                  <a:srgbClr val="00B0F0"/>
                </a:solidFill>
                <a:sym typeface="Symbol"/>
              </a:rPr>
              <a:t>Skewness</a:t>
            </a:r>
            <a:r>
              <a:rPr lang="en-GB" sz="1800" dirty="0" smtClean="0">
                <a:sym typeface="Symbol"/>
              </a:rPr>
              <a:t> </a:t>
            </a:r>
            <a:r>
              <a:rPr lang="en-GB" sz="1800" dirty="0">
                <a:sym typeface="Symbol"/>
              </a:rPr>
              <a:t>coefficient, </a:t>
            </a:r>
            <a:r>
              <a:rPr lang="en-GB" sz="1800" dirty="0">
                <a:solidFill>
                  <a:srgbClr val="00B0F0"/>
                </a:solidFill>
                <a:sym typeface="Symbol"/>
              </a:rPr>
              <a:t>Kurtosis</a:t>
            </a:r>
            <a:r>
              <a:rPr lang="en-GB" sz="1800" dirty="0">
                <a:sym typeface="Symbol"/>
              </a:rPr>
              <a:t> </a:t>
            </a:r>
            <a:r>
              <a:rPr lang="en-GB" sz="1800" dirty="0" smtClean="0">
                <a:sym typeface="Symbol"/>
              </a:rPr>
              <a:t>coefficient), have been used for diameter distribution modelling</a:t>
            </a:r>
            <a:endParaRPr lang="en-GB" sz="1800" dirty="0" smtClean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4252616" y="4186101"/>
          <a:ext cx="2381572" cy="2483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1" name="Equation" r:id="rId5" imgW="1790640" imgH="1866600" progId="Equation.3">
                  <p:embed/>
                </p:oleObj>
              </mc:Choice>
              <mc:Fallback>
                <p:oleObj name="Equation" r:id="rId5" imgW="1790640" imgH="1866600" progId="Equation.3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52616" y="4186101"/>
                        <a:ext cx="2381572" cy="2483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ntent Placeholder 3"/>
          <p:cNvSpPr txBox="1">
            <a:spLocks/>
          </p:cNvSpPr>
          <p:nvPr/>
        </p:nvSpPr>
        <p:spPr>
          <a:xfrm>
            <a:off x="724000" y="3356992"/>
            <a:ext cx="6225274" cy="3429000"/>
          </a:xfrm>
          <a:prstGeom prst="rect">
            <a:avLst/>
          </a:prstGeom>
        </p:spPr>
        <p:txBody>
          <a:bodyPr vert="horz" lIns="91440" tIns="144000" rIns="360000" bIns="45720" rtlCol="0">
            <a:normAutofit/>
          </a:bodyPr>
          <a:lstStyle>
            <a:lvl1pPr marL="342900" indent="-34290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SzPct val="90000"/>
              <a:buFont typeface="Wingdings" panose="05000000000000000000" pitchFamily="2" charset="2"/>
              <a:buChar char=""/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Font typeface="Wingdings" panose="05000000000000000000" pitchFamily="2" charset="2"/>
              <a:buChar char="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800"/>
              </a:spcBef>
              <a:buClr>
                <a:srgbClr val="008000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 algn="l">
              <a:buFont typeface="Wingdings" panose="05000000000000000000" pitchFamily="2" charset="2"/>
              <a:buNone/>
            </a:pPr>
            <a:r>
              <a:rPr lang="en-US" sz="1800" dirty="0" smtClean="0">
                <a:sym typeface="Symbol"/>
              </a:rPr>
              <a:t>(</a:t>
            </a:r>
            <a:r>
              <a:rPr lang="en-US" sz="1800" baseline="-25000" dirty="0" smtClean="0">
                <a:sym typeface="Symbol"/>
              </a:rPr>
              <a:t>1</a:t>
            </a:r>
            <a:r>
              <a:rPr lang="en-US" sz="1800" dirty="0" smtClean="0">
                <a:sym typeface="Symbol"/>
              </a:rPr>
              <a:t>,</a:t>
            </a:r>
            <a:r>
              <a:rPr lang="en-US" sz="1800" baseline="-25000" dirty="0" smtClean="0">
                <a:sym typeface="Symbol"/>
              </a:rPr>
              <a:t>2</a:t>
            </a:r>
            <a:r>
              <a:rPr lang="en-US" sz="1800" dirty="0" smtClean="0">
                <a:sym typeface="Symbol"/>
              </a:rPr>
              <a:t>) values for the pdfs most used for diameter distribution modelling and for a set of eucalyptus permanent plots </a:t>
            </a:r>
          </a:p>
          <a:p>
            <a:pPr marL="400050" lvl="1" indent="0">
              <a:buFont typeface="Wingdings" panose="05000000000000000000" pitchFamily="2" charset="2"/>
              <a:buNone/>
            </a:pPr>
            <a:r>
              <a:rPr lang="pt-PT" sz="1800" dirty="0" err="1" smtClean="0">
                <a:sym typeface="Symbol"/>
              </a:rPr>
              <a:t>Estimators</a:t>
            </a:r>
            <a:r>
              <a:rPr lang="pt-PT" sz="1800" dirty="0" smtClean="0">
                <a:sym typeface="Symbol"/>
              </a:rPr>
              <a:t> for </a:t>
            </a:r>
            <a:r>
              <a:rPr lang="en-US" sz="1800" dirty="0" smtClean="0">
                <a:sym typeface="Symbol"/>
              </a:rPr>
              <a:t></a:t>
            </a:r>
            <a:r>
              <a:rPr lang="en-US" sz="1800" baseline="-25000" dirty="0" smtClean="0">
                <a:sym typeface="Symbol"/>
              </a:rPr>
              <a:t>1</a:t>
            </a:r>
            <a:r>
              <a:rPr lang="en-US" sz="1800" dirty="0" smtClean="0">
                <a:sym typeface="Symbol"/>
              </a:rPr>
              <a:t> and </a:t>
            </a:r>
            <a:r>
              <a:rPr lang="en-US" sz="1800" baseline="-25000" dirty="0" smtClean="0">
                <a:sym typeface="Symbol"/>
              </a:rPr>
              <a:t>2</a:t>
            </a:r>
            <a:r>
              <a:rPr lang="en-US" sz="1800" dirty="0" smtClean="0">
                <a:sym typeface="Symbol"/>
              </a:rPr>
              <a:t>: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sz="2000" dirty="0"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418758517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2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274" y="908720"/>
            <a:ext cx="4957141" cy="5761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470100" y="1155029"/>
            <a:ext cx="11328000" cy="4929411"/>
          </a:xfrm>
          <a:prstGeom prst="rect">
            <a:avLst/>
          </a:prstGeom>
        </p:spPr>
        <p:txBody>
          <a:bodyPr vert="horz" lIns="91440" tIns="144000" rIns="360000" bIns="45720" rtlCol="0">
            <a:normAutofit/>
          </a:bodyPr>
          <a:lstStyle>
            <a:lvl1pPr marL="342900" indent="-34290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SzPct val="90000"/>
              <a:buFont typeface="Wingdings" panose="05000000000000000000" pitchFamily="2" charset="2"/>
              <a:buChar char=""/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Font typeface="Wingdings" panose="05000000000000000000" pitchFamily="2" charset="2"/>
              <a:buChar char="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800"/>
              </a:spcBef>
              <a:buClr>
                <a:srgbClr val="008000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GB" b="1" dirty="0" smtClean="0"/>
              <a:t>Modelling diameter distributions: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sz="800" dirty="0" smtClean="0"/>
          </a:p>
          <a:p>
            <a:endParaRPr lang="en-GB" sz="800" dirty="0" smtClean="0"/>
          </a:p>
          <a:p>
            <a:endParaRPr lang="en-GB" dirty="0" smtClean="0"/>
          </a:p>
          <a:p>
            <a:pPr lvl="1"/>
            <a:endParaRPr lang="en-GB" dirty="0" smtClean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767408" y="1725168"/>
            <a:ext cx="11328000" cy="4929411"/>
          </a:xfrm>
          <a:prstGeom prst="rect">
            <a:avLst/>
          </a:prstGeom>
        </p:spPr>
        <p:txBody>
          <a:bodyPr vert="horz" lIns="91440" tIns="144000" rIns="360000" bIns="45720" rtlCol="0">
            <a:normAutofit/>
          </a:bodyPr>
          <a:lstStyle>
            <a:lvl1pPr marL="342900" indent="-34290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SzPct val="90000"/>
              <a:buFont typeface="Wingdings" panose="05000000000000000000" pitchFamily="2" charset="2"/>
              <a:buChar char=""/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Font typeface="Wingdings" panose="05000000000000000000" pitchFamily="2" charset="2"/>
              <a:buChar char="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800"/>
              </a:spcBef>
              <a:buClr>
                <a:srgbClr val="008000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GB" b="1" dirty="0" smtClean="0"/>
              <a:t>Selecting a distribution function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endParaRPr lang="en-GB" sz="800" dirty="0" smtClean="0"/>
          </a:p>
          <a:p>
            <a:pPr>
              <a:buFont typeface="Arial" panose="020B0604020202020204" pitchFamily="34" charset="0"/>
              <a:buChar char="•"/>
            </a:pPr>
            <a:endParaRPr lang="en-GB" sz="800" dirty="0" smtClean="0"/>
          </a:p>
          <a:p>
            <a:pPr>
              <a:buFont typeface="Arial" panose="020B0604020202020204" pitchFamily="34" charset="0"/>
              <a:buChar char="•"/>
            </a:pPr>
            <a:endParaRPr lang="en-GB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GB" dirty="0" smtClean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60076" y="2316881"/>
            <a:ext cx="6100205" cy="4929411"/>
          </a:xfrm>
          <a:prstGeom prst="rect">
            <a:avLst/>
          </a:prstGeom>
        </p:spPr>
        <p:txBody>
          <a:bodyPr vert="horz" lIns="91440" tIns="144000" rIns="360000" bIns="45720" rtlCol="0">
            <a:normAutofit/>
          </a:bodyPr>
          <a:lstStyle>
            <a:lvl1pPr marL="342900" indent="-34290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SzPct val="90000"/>
              <a:buFont typeface="Wingdings" panose="05000000000000000000" pitchFamily="2" charset="2"/>
              <a:buChar char=""/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Font typeface="Wingdings" panose="05000000000000000000" pitchFamily="2" charset="2"/>
              <a:buChar char="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800"/>
              </a:spcBef>
              <a:buClr>
                <a:srgbClr val="008000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anose="020B0604020202020204" pitchFamily="34" charset="0"/>
              <a:buChar char="•"/>
            </a:pPr>
            <a:r>
              <a:rPr lang="en-GB" sz="2200" dirty="0" smtClean="0"/>
              <a:t>Easiness of parameter estimation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200" dirty="0" smtClean="0"/>
              <a:t>Flexibility to describe a wide range of shapes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200" dirty="0" smtClean="0"/>
              <a:t>Simplicity of integration methods for estimating proportions in different size classes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200" dirty="0" smtClean="0"/>
              <a:t>Accuracy in fitting  </a:t>
            </a:r>
          </a:p>
        </p:txBody>
      </p:sp>
      <p:sp>
        <p:nvSpPr>
          <p:cNvPr id="3" name="Freeform 2"/>
          <p:cNvSpPr/>
          <p:nvPr/>
        </p:nvSpPr>
        <p:spPr>
          <a:xfrm>
            <a:off x="7593106" y="1201271"/>
            <a:ext cx="4114800" cy="2841811"/>
          </a:xfrm>
          <a:custGeom>
            <a:avLst/>
            <a:gdLst>
              <a:gd name="connsiteX0" fmla="*/ 0 w 4114800"/>
              <a:gd name="connsiteY0" fmla="*/ 53788 h 2841811"/>
              <a:gd name="connsiteX1" fmla="*/ 0 w 4114800"/>
              <a:gd name="connsiteY1" fmla="*/ 0 h 2841811"/>
              <a:gd name="connsiteX2" fmla="*/ 4114800 w 4114800"/>
              <a:gd name="connsiteY2" fmla="*/ 62753 h 2841811"/>
              <a:gd name="connsiteX3" fmla="*/ 4096870 w 4114800"/>
              <a:gd name="connsiteY3" fmla="*/ 2841811 h 2841811"/>
              <a:gd name="connsiteX4" fmla="*/ 0 w 4114800"/>
              <a:gd name="connsiteY4" fmla="*/ 600635 h 2841811"/>
              <a:gd name="connsiteX5" fmla="*/ 0 w 4114800"/>
              <a:gd name="connsiteY5" fmla="*/ 53788 h 2841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14800" h="2841811">
                <a:moveTo>
                  <a:pt x="0" y="53788"/>
                </a:moveTo>
                <a:lnTo>
                  <a:pt x="0" y="0"/>
                </a:lnTo>
                <a:lnTo>
                  <a:pt x="4114800" y="62753"/>
                </a:lnTo>
                <a:lnTo>
                  <a:pt x="4096870" y="2841811"/>
                </a:lnTo>
                <a:lnTo>
                  <a:pt x="0" y="600635"/>
                </a:lnTo>
                <a:lnTo>
                  <a:pt x="0" y="53788"/>
                </a:lnTo>
                <a:close/>
              </a:path>
            </a:pathLst>
          </a:custGeom>
          <a:solidFill>
            <a:srgbClr val="002060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40500" y="5727261"/>
            <a:ext cx="5187548" cy="646331"/>
          </a:xfrm>
          <a:prstGeom prst="rect">
            <a:avLst/>
          </a:prstGeom>
          <a:solidFill>
            <a:srgbClr val="002060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Region representing </a:t>
            </a:r>
            <a:r>
              <a:rPr lang="en-US" dirty="0">
                <a:solidFill>
                  <a:schemeClr val="bg1"/>
                </a:solidFill>
              </a:rPr>
              <a:t>combinations of </a:t>
            </a:r>
            <a:r>
              <a:rPr lang="el-GR" dirty="0" smtClean="0">
                <a:solidFill>
                  <a:schemeClr val="bg1"/>
                </a:solidFill>
              </a:rPr>
              <a:t>β</a:t>
            </a:r>
            <a:r>
              <a:rPr lang="en-US" dirty="0" smtClean="0">
                <a:solidFill>
                  <a:schemeClr val="bg1"/>
                </a:solidFill>
              </a:rPr>
              <a:t>1 and </a:t>
            </a:r>
            <a:r>
              <a:rPr lang="el-GR" dirty="0" smtClean="0">
                <a:solidFill>
                  <a:schemeClr val="bg1"/>
                </a:solidFill>
              </a:rPr>
              <a:t>β</a:t>
            </a:r>
            <a:r>
              <a:rPr lang="en-US" dirty="0" smtClean="0">
                <a:solidFill>
                  <a:schemeClr val="bg1"/>
                </a:solidFill>
              </a:rPr>
              <a:t>2 that are mathematically </a:t>
            </a:r>
            <a:r>
              <a:rPr lang="en-US" dirty="0" smtClean="0">
                <a:solidFill>
                  <a:schemeClr val="bg1"/>
                </a:solidFill>
              </a:rPr>
              <a:t>impossible (for the distribution)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28520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2" autoUpdateAnimBg="0"/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31371" y="980729"/>
            <a:ext cx="11328000" cy="561662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8000"/>
              </a:buClr>
              <a:buSzPct val="90000"/>
              <a:buFont typeface="Wingdings" pitchFamily="2" charset="2"/>
              <a:buChar char="ü"/>
              <a:defRPr sz="32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8000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8000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00"/>
              </a:spcBef>
            </a:pPr>
            <a:endParaRPr lang="en-US" sz="800" dirty="0" smtClean="0"/>
          </a:p>
          <a:p>
            <a:pPr>
              <a:spcBef>
                <a:spcPts val="200"/>
              </a:spcBef>
            </a:pPr>
            <a:r>
              <a:rPr lang="en-US" dirty="0" smtClean="0"/>
              <a:t>Diameter distribution models for even-aged stands</a:t>
            </a:r>
          </a:p>
          <a:p>
            <a:pPr>
              <a:spcBef>
                <a:spcPts val="200"/>
              </a:spcBef>
            </a:pPr>
            <a:endParaRPr lang="en-US" sz="900" dirty="0" smtClean="0"/>
          </a:p>
          <a:p>
            <a:pPr lvl="1">
              <a:spcBef>
                <a:spcPts val="200"/>
              </a:spcBef>
            </a:pPr>
            <a:r>
              <a:rPr lang="en-US" sz="2200" dirty="0" smtClean="0"/>
              <a:t>Typology of different models: whole-stand, diameter-distribution and individual tree models</a:t>
            </a:r>
          </a:p>
          <a:p>
            <a:pPr lvl="1">
              <a:spcBef>
                <a:spcPts val="200"/>
              </a:spcBef>
            </a:pPr>
            <a:r>
              <a:rPr lang="en-US" sz="2200" dirty="0" smtClean="0"/>
              <a:t>Introduction to diameter distributions</a:t>
            </a:r>
          </a:p>
          <a:p>
            <a:pPr lvl="1">
              <a:spcBef>
                <a:spcPts val="200"/>
              </a:spcBef>
            </a:pPr>
            <a:r>
              <a:rPr lang="en-US" sz="2200" dirty="0" smtClean="0"/>
              <a:t>Modelling diameter distributions</a:t>
            </a:r>
          </a:p>
          <a:p>
            <a:pPr lvl="1">
              <a:spcBef>
                <a:spcPts val="200"/>
              </a:spcBef>
            </a:pPr>
            <a:r>
              <a:rPr lang="en-US" sz="2200" dirty="0" smtClean="0"/>
              <a:t>PDF functions (Weibull and Johnson’s SB)</a:t>
            </a:r>
          </a:p>
          <a:p>
            <a:pPr lvl="1">
              <a:spcBef>
                <a:spcPts val="200"/>
              </a:spcBef>
            </a:pPr>
            <a:r>
              <a:rPr lang="en-US" sz="2200" dirty="0" smtClean="0"/>
              <a:t>The PBRAVO Model</a:t>
            </a:r>
          </a:p>
          <a:p>
            <a:pPr>
              <a:spcBef>
                <a:spcPts val="0"/>
              </a:spcBef>
            </a:pPr>
            <a:endParaRPr lang="en-US" sz="2200" dirty="0" smtClean="0"/>
          </a:p>
          <a:p>
            <a:endParaRPr lang="en-US" sz="22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64000" y="332656"/>
            <a:ext cx="11664000" cy="70609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Char char="§"/>
              <a:defRPr sz="3600" b="1" kern="1200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 algn="l">
              <a:buNone/>
            </a:pPr>
            <a:r>
              <a:rPr lang="en-US" dirty="0" smtClean="0"/>
              <a:t> 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03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274" y="908720"/>
            <a:ext cx="4957141" cy="5761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470100" y="1155029"/>
            <a:ext cx="11328000" cy="4929411"/>
          </a:xfrm>
          <a:prstGeom prst="rect">
            <a:avLst/>
          </a:prstGeom>
        </p:spPr>
        <p:txBody>
          <a:bodyPr vert="horz" lIns="91440" tIns="144000" rIns="360000" bIns="45720" rtlCol="0">
            <a:normAutofit/>
          </a:bodyPr>
          <a:lstStyle>
            <a:lvl1pPr marL="342900" indent="-34290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SzPct val="90000"/>
              <a:buFont typeface="Wingdings" panose="05000000000000000000" pitchFamily="2" charset="2"/>
              <a:buChar char=""/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Font typeface="Wingdings" panose="05000000000000000000" pitchFamily="2" charset="2"/>
              <a:buChar char="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800"/>
              </a:spcBef>
              <a:buClr>
                <a:srgbClr val="008000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GB" b="1" dirty="0" smtClean="0"/>
              <a:t>Modelling diameter distributions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sz="800" dirty="0" smtClean="0"/>
          </a:p>
          <a:p>
            <a:endParaRPr lang="en-GB" sz="800" dirty="0" smtClean="0"/>
          </a:p>
          <a:p>
            <a:endParaRPr lang="en-GB" dirty="0" smtClean="0"/>
          </a:p>
          <a:p>
            <a:pPr lvl="1"/>
            <a:endParaRPr lang="en-GB" dirty="0" smtClean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767408" y="1725168"/>
            <a:ext cx="11328000" cy="4929411"/>
          </a:xfrm>
          <a:prstGeom prst="rect">
            <a:avLst/>
          </a:prstGeom>
        </p:spPr>
        <p:txBody>
          <a:bodyPr vert="horz" lIns="91440" tIns="144000" rIns="360000" bIns="45720" rtlCol="0">
            <a:normAutofit/>
          </a:bodyPr>
          <a:lstStyle>
            <a:lvl1pPr marL="342900" indent="-34290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SzPct val="90000"/>
              <a:buFont typeface="Wingdings" panose="05000000000000000000" pitchFamily="2" charset="2"/>
              <a:buChar char=""/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Font typeface="Wingdings" panose="05000000000000000000" pitchFamily="2" charset="2"/>
              <a:buChar char="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800"/>
              </a:spcBef>
              <a:buClr>
                <a:srgbClr val="008000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GB" b="1" dirty="0" smtClean="0"/>
              <a:t>Selecting a distribution function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endParaRPr lang="en-GB" sz="800" dirty="0" smtClean="0"/>
          </a:p>
          <a:p>
            <a:pPr>
              <a:buFont typeface="Arial" panose="020B0604020202020204" pitchFamily="34" charset="0"/>
              <a:buChar char="•"/>
            </a:pPr>
            <a:endParaRPr lang="en-GB" sz="800" dirty="0" smtClean="0"/>
          </a:p>
          <a:p>
            <a:pPr>
              <a:buFont typeface="Arial" panose="020B0604020202020204" pitchFamily="34" charset="0"/>
              <a:buChar char="•"/>
            </a:pPr>
            <a:endParaRPr lang="en-GB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GB" dirty="0" smtClean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60076" y="2316881"/>
            <a:ext cx="6100205" cy="4929411"/>
          </a:xfrm>
          <a:prstGeom prst="rect">
            <a:avLst/>
          </a:prstGeom>
        </p:spPr>
        <p:txBody>
          <a:bodyPr vert="horz" lIns="91440" tIns="144000" rIns="360000" bIns="45720" rtlCol="0">
            <a:normAutofit/>
          </a:bodyPr>
          <a:lstStyle>
            <a:lvl1pPr marL="342900" indent="-34290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SzPct val="90000"/>
              <a:buFont typeface="Wingdings" panose="05000000000000000000" pitchFamily="2" charset="2"/>
              <a:buChar char=""/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Font typeface="Wingdings" panose="05000000000000000000" pitchFamily="2" charset="2"/>
              <a:buChar char="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800"/>
              </a:spcBef>
              <a:buClr>
                <a:srgbClr val="008000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anose="020B0604020202020204" pitchFamily="34" charset="0"/>
              <a:buChar char="•"/>
            </a:pPr>
            <a:r>
              <a:rPr lang="en-GB" sz="2200" dirty="0" smtClean="0"/>
              <a:t>Easiness of parameter estimation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200" dirty="0" smtClean="0"/>
              <a:t>Flexibility to describe a wide range of shapes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200" dirty="0" smtClean="0"/>
              <a:t>Simplicity of integration methods for estimating proportions in different size classes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200" dirty="0" smtClean="0"/>
              <a:t>Accuracy in fitting 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340500" y="5727261"/>
            <a:ext cx="5187548" cy="646331"/>
            <a:chOff x="1340500" y="5727261"/>
            <a:chExt cx="5187548" cy="646331"/>
          </a:xfrm>
        </p:grpSpPr>
        <p:sp>
          <p:nvSpPr>
            <p:cNvPr id="4" name="TextBox 3"/>
            <p:cNvSpPr txBox="1"/>
            <p:nvPr/>
          </p:nvSpPr>
          <p:spPr>
            <a:xfrm>
              <a:off x="1340500" y="5727261"/>
              <a:ext cx="5187548" cy="64633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Distributions represented by a single point  in the graph     (Normal) have one single shape</a:t>
              </a:r>
              <a:endParaRPr lang="en-US" dirty="0"/>
            </a:p>
          </p:txBody>
        </p:sp>
        <p:sp>
          <p:nvSpPr>
            <p:cNvPr id="2" name="Flowchart: Decision 1"/>
            <p:cNvSpPr/>
            <p:nvPr/>
          </p:nvSpPr>
          <p:spPr>
            <a:xfrm>
              <a:off x="2009474" y="6129444"/>
              <a:ext cx="144016" cy="144016"/>
            </a:xfrm>
            <a:prstGeom prst="flowChartDecision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lowchart: Decision 9"/>
          <p:cNvSpPr/>
          <p:nvPr/>
        </p:nvSpPr>
        <p:spPr>
          <a:xfrm>
            <a:off x="7536160" y="2852936"/>
            <a:ext cx="144016" cy="144016"/>
          </a:xfrm>
          <a:prstGeom prst="flowChartDecision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54626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274" y="908720"/>
            <a:ext cx="4957141" cy="5761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470100" y="1155029"/>
            <a:ext cx="11328000" cy="4929411"/>
          </a:xfrm>
          <a:prstGeom prst="rect">
            <a:avLst/>
          </a:prstGeom>
        </p:spPr>
        <p:txBody>
          <a:bodyPr vert="horz" lIns="91440" tIns="144000" rIns="360000" bIns="45720" rtlCol="0">
            <a:normAutofit/>
          </a:bodyPr>
          <a:lstStyle>
            <a:lvl1pPr marL="342900" indent="-34290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SzPct val="90000"/>
              <a:buFont typeface="Wingdings" panose="05000000000000000000" pitchFamily="2" charset="2"/>
              <a:buChar char=""/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Font typeface="Wingdings" panose="05000000000000000000" pitchFamily="2" charset="2"/>
              <a:buChar char="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800"/>
              </a:spcBef>
              <a:buClr>
                <a:srgbClr val="008000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GB" b="1" dirty="0" smtClean="0"/>
              <a:t>Modelling diameter distributions: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sz="800" dirty="0" smtClean="0"/>
          </a:p>
          <a:p>
            <a:endParaRPr lang="en-GB" sz="800" dirty="0" smtClean="0"/>
          </a:p>
          <a:p>
            <a:endParaRPr lang="en-GB" dirty="0" smtClean="0"/>
          </a:p>
          <a:p>
            <a:pPr lvl="1"/>
            <a:endParaRPr lang="en-GB" dirty="0" smtClean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767408" y="1725168"/>
            <a:ext cx="11328000" cy="4929411"/>
          </a:xfrm>
          <a:prstGeom prst="rect">
            <a:avLst/>
          </a:prstGeom>
        </p:spPr>
        <p:txBody>
          <a:bodyPr vert="horz" lIns="91440" tIns="144000" rIns="360000" bIns="45720" rtlCol="0">
            <a:normAutofit/>
          </a:bodyPr>
          <a:lstStyle>
            <a:lvl1pPr marL="342900" indent="-34290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SzPct val="90000"/>
              <a:buFont typeface="Wingdings" panose="05000000000000000000" pitchFamily="2" charset="2"/>
              <a:buChar char=""/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Font typeface="Wingdings" panose="05000000000000000000" pitchFamily="2" charset="2"/>
              <a:buChar char="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800"/>
              </a:spcBef>
              <a:buClr>
                <a:srgbClr val="008000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GB" b="1" dirty="0" smtClean="0"/>
              <a:t>Selecting a distribution function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endParaRPr lang="en-GB" sz="800" dirty="0" smtClean="0"/>
          </a:p>
          <a:p>
            <a:pPr>
              <a:buFont typeface="Arial" panose="020B0604020202020204" pitchFamily="34" charset="0"/>
              <a:buChar char="•"/>
            </a:pPr>
            <a:endParaRPr lang="en-GB" sz="800" dirty="0" smtClean="0"/>
          </a:p>
          <a:p>
            <a:pPr>
              <a:buFont typeface="Arial" panose="020B0604020202020204" pitchFamily="34" charset="0"/>
              <a:buChar char="•"/>
            </a:pPr>
            <a:endParaRPr lang="en-GB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GB" dirty="0" smtClean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60076" y="2316881"/>
            <a:ext cx="6100205" cy="4929411"/>
          </a:xfrm>
          <a:prstGeom prst="rect">
            <a:avLst/>
          </a:prstGeom>
        </p:spPr>
        <p:txBody>
          <a:bodyPr vert="horz" lIns="91440" tIns="144000" rIns="360000" bIns="45720" rtlCol="0">
            <a:normAutofit/>
          </a:bodyPr>
          <a:lstStyle>
            <a:lvl1pPr marL="342900" indent="-34290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SzPct val="90000"/>
              <a:buFont typeface="Wingdings" panose="05000000000000000000" pitchFamily="2" charset="2"/>
              <a:buChar char=""/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Font typeface="Wingdings" panose="05000000000000000000" pitchFamily="2" charset="2"/>
              <a:buChar char="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800"/>
              </a:spcBef>
              <a:buClr>
                <a:srgbClr val="008000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anose="020B0604020202020204" pitchFamily="34" charset="0"/>
              <a:buChar char="•"/>
            </a:pPr>
            <a:r>
              <a:rPr lang="en-GB" sz="2200" dirty="0" smtClean="0"/>
              <a:t>Easiness of parameter estimation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200" dirty="0" smtClean="0"/>
              <a:t>Flexibility to describe a wide range of shapes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200" dirty="0" smtClean="0"/>
              <a:t>Simplicity of integration methods for estimating proportions in different size classes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200" dirty="0" smtClean="0"/>
              <a:t>Accuracy in fitting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40500" y="5727261"/>
            <a:ext cx="5187548" cy="923330"/>
          </a:xfrm>
          <a:prstGeom prst="rect">
            <a:avLst/>
          </a:prstGeom>
          <a:solidFill>
            <a:schemeClr val="accent3">
              <a:alpha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Distributions </a:t>
            </a:r>
            <a:r>
              <a:rPr lang="en-US" b="1" dirty="0" smtClean="0">
                <a:solidFill>
                  <a:srgbClr val="7CB042"/>
                </a:solidFill>
              </a:rPr>
              <a:t>represented by a line</a:t>
            </a:r>
            <a:r>
              <a:rPr lang="en-US" dirty="0" smtClean="0">
                <a:solidFill>
                  <a:srgbClr val="7CB042"/>
                </a:solidFill>
              </a:rPr>
              <a:t> </a:t>
            </a:r>
            <a:r>
              <a:rPr lang="en-US" dirty="0" smtClean="0"/>
              <a:t>in the graph (</a:t>
            </a:r>
            <a:r>
              <a:rPr lang="en-US" dirty="0" err="1" smtClean="0"/>
              <a:t>eg</a:t>
            </a:r>
            <a:r>
              <a:rPr lang="en-US" dirty="0" smtClean="0"/>
              <a:t> Weibull) can take various combinations of </a:t>
            </a:r>
            <a:r>
              <a:rPr lang="el-GR" dirty="0"/>
              <a:t>β</a:t>
            </a:r>
            <a:r>
              <a:rPr lang="en-US" dirty="0"/>
              <a:t>1 and </a:t>
            </a:r>
            <a:r>
              <a:rPr lang="el-GR" dirty="0"/>
              <a:t>β</a:t>
            </a:r>
            <a:r>
              <a:rPr lang="en-US" dirty="0"/>
              <a:t>2 </a:t>
            </a:r>
            <a:r>
              <a:rPr lang="en-US" dirty="0" smtClean="0"/>
              <a:t>showing their flexibility in terms of shape</a:t>
            </a:r>
            <a:endParaRPr lang="en-US" dirty="0"/>
          </a:p>
        </p:txBody>
      </p:sp>
      <p:sp>
        <p:nvSpPr>
          <p:cNvPr id="10" name="Flowchart: Decision 9"/>
          <p:cNvSpPr/>
          <p:nvPr/>
        </p:nvSpPr>
        <p:spPr>
          <a:xfrm>
            <a:off x="7536160" y="2852936"/>
            <a:ext cx="144016" cy="144016"/>
          </a:xfrm>
          <a:prstGeom prst="flowChartDecision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71599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274" y="908720"/>
            <a:ext cx="4957141" cy="5761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470100" y="1155029"/>
            <a:ext cx="11328000" cy="4929411"/>
          </a:xfrm>
          <a:prstGeom prst="rect">
            <a:avLst/>
          </a:prstGeom>
        </p:spPr>
        <p:txBody>
          <a:bodyPr vert="horz" lIns="91440" tIns="144000" rIns="360000" bIns="45720" rtlCol="0">
            <a:normAutofit/>
          </a:bodyPr>
          <a:lstStyle>
            <a:lvl1pPr marL="342900" indent="-34290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SzPct val="90000"/>
              <a:buFont typeface="Wingdings" panose="05000000000000000000" pitchFamily="2" charset="2"/>
              <a:buChar char=""/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Font typeface="Wingdings" panose="05000000000000000000" pitchFamily="2" charset="2"/>
              <a:buChar char="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800"/>
              </a:spcBef>
              <a:buClr>
                <a:srgbClr val="008000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GB" b="1" dirty="0" smtClean="0"/>
              <a:t>Modelling diameter distributions: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sz="800" dirty="0" smtClean="0"/>
          </a:p>
          <a:p>
            <a:endParaRPr lang="en-GB" sz="800" dirty="0" smtClean="0"/>
          </a:p>
          <a:p>
            <a:endParaRPr lang="en-GB" dirty="0" smtClean="0"/>
          </a:p>
          <a:p>
            <a:pPr lvl="1"/>
            <a:endParaRPr lang="en-GB" dirty="0" smtClean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767408" y="1725168"/>
            <a:ext cx="11328000" cy="4929411"/>
          </a:xfrm>
          <a:prstGeom prst="rect">
            <a:avLst/>
          </a:prstGeom>
        </p:spPr>
        <p:txBody>
          <a:bodyPr vert="horz" lIns="91440" tIns="144000" rIns="360000" bIns="45720" rtlCol="0">
            <a:normAutofit/>
          </a:bodyPr>
          <a:lstStyle>
            <a:lvl1pPr marL="342900" indent="-34290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SzPct val="90000"/>
              <a:buFont typeface="Wingdings" panose="05000000000000000000" pitchFamily="2" charset="2"/>
              <a:buChar char=""/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Font typeface="Wingdings" panose="05000000000000000000" pitchFamily="2" charset="2"/>
              <a:buChar char="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800"/>
              </a:spcBef>
              <a:buClr>
                <a:srgbClr val="008000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GB" b="1" dirty="0" smtClean="0"/>
              <a:t>Selecting a distribution function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endParaRPr lang="en-GB" sz="800" dirty="0" smtClean="0"/>
          </a:p>
          <a:p>
            <a:pPr>
              <a:buFont typeface="Arial" panose="020B0604020202020204" pitchFamily="34" charset="0"/>
              <a:buChar char="•"/>
            </a:pPr>
            <a:endParaRPr lang="en-GB" sz="800" dirty="0" smtClean="0"/>
          </a:p>
          <a:p>
            <a:pPr>
              <a:buFont typeface="Arial" panose="020B0604020202020204" pitchFamily="34" charset="0"/>
              <a:buChar char="•"/>
            </a:pPr>
            <a:endParaRPr lang="en-GB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GB" dirty="0" smtClean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60076" y="2316881"/>
            <a:ext cx="6100205" cy="4929411"/>
          </a:xfrm>
          <a:prstGeom prst="rect">
            <a:avLst/>
          </a:prstGeom>
        </p:spPr>
        <p:txBody>
          <a:bodyPr vert="horz" lIns="91440" tIns="144000" rIns="360000" bIns="45720" rtlCol="0">
            <a:normAutofit/>
          </a:bodyPr>
          <a:lstStyle>
            <a:lvl1pPr marL="342900" indent="-34290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SzPct val="90000"/>
              <a:buFont typeface="Wingdings" panose="05000000000000000000" pitchFamily="2" charset="2"/>
              <a:buChar char=""/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Font typeface="Wingdings" panose="05000000000000000000" pitchFamily="2" charset="2"/>
              <a:buChar char="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800"/>
              </a:spcBef>
              <a:buClr>
                <a:srgbClr val="008000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anose="020B0604020202020204" pitchFamily="34" charset="0"/>
              <a:buChar char="•"/>
            </a:pPr>
            <a:r>
              <a:rPr lang="en-GB" sz="2200" dirty="0" smtClean="0"/>
              <a:t>Easiness of parameter estimation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200" dirty="0" smtClean="0"/>
              <a:t>Flexibility to describe a wide range of shapes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200" dirty="0" smtClean="0"/>
              <a:t>Simplicity of integration methods for estimating proportions in different size classes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200" dirty="0" smtClean="0"/>
              <a:t>Accuracy in fitting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40500" y="5727261"/>
            <a:ext cx="5187548" cy="923330"/>
          </a:xfrm>
          <a:prstGeom prst="rect">
            <a:avLst/>
          </a:prstGeom>
          <a:solidFill>
            <a:srgbClr val="FF0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The Johnson S</a:t>
            </a:r>
            <a:r>
              <a:rPr lang="en-US" baseline="-25000" dirty="0" smtClean="0"/>
              <a:t>B</a:t>
            </a:r>
            <a:r>
              <a:rPr lang="en-US" dirty="0"/>
              <a:t> is a system of distributions </a:t>
            </a:r>
            <a:r>
              <a:rPr lang="en-US" dirty="0" smtClean="0"/>
              <a:t>and is </a:t>
            </a:r>
            <a:r>
              <a:rPr lang="en-US" b="1" dirty="0" smtClean="0">
                <a:solidFill>
                  <a:srgbClr val="C00000"/>
                </a:solidFill>
              </a:rPr>
              <a:t>represented by an area </a:t>
            </a:r>
            <a:r>
              <a:rPr lang="en-US" dirty="0" smtClean="0"/>
              <a:t>in the graph showing their flexibility in terms of shape</a:t>
            </a:r>
            <a:endParaRPr lang="en-US" dirty="0"/>
          </a:p>
        </p:txBody>
      </p:sp>
      <p:sp>
        <p:nvSpPr>
          <p:cNvPr id="2" name="Freeform 1"/>
          <p:cNvSpPr/>
          <p:nvPr/>
        </p:nvSpPr>
        <p:spPr>
          <a:xfrm>
            <a:off x="7584621" y="1812471"/>
            <a:ext cx="4114800" cy="4457700"/>
          </a:xfrm>
          <a:custGeom>
            <a:avLst/>
            <a:gdLst>
              <a:gd name="connsiteX0" fmla="*/ 0 w 4114800"/>
              <a:gd name="connsiteY0" fmla="*/ 0 h 4457700"/>
              <a:gd name="connsiteX1" fmla="*/ 4114800 w 4114800"/>
              <a:gd name="connsiteY1" fmla="*/ 2228850 h 4457700"/>
              <a:gd name="connsiteX2" fmla="*/ 4106636 w 4114800"/>
              <a:gd name="connsiteY2" fmla="*/ 4457700 h 4457700"/>
              <a:gd name="connsiteX3" fmla="*/ 2669722 w 4114800"/>
              <a:gd name="connsiteY3" fmla="*/ 4441372 h 4457700"/>
              <a:gd name="connsiteX4" fmla="*/ 16329 w 4114800"/>
              <a:gd name="connsiteY4" fmla="*/ 1110343 h 4457700"/>
              <a:gd name="connsiteX5" fmla="*/ 0 w 4114800"/>
              <a:gd name="connsiteY5" fmla="*/ 0 h 445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14800" h="4457700">
                <a:moveTo>
                  <a:pt x="0" y="0"/>
                </a:moveTo>
                <a:lnTo>
                  <a:pt x="4114800" y="2228850"/>
                </a:lnTo>
                <a:cubicBezTo>
                  <a:pt x="4112079" y="2971800"/>
                  <a:pt x="4109357" y="3714750"/>
                  <a:pt x="4106636" y="4457700"/>
                </a:cubicBezTo>
                <a:lnTo>
                  <a:pt x="2669722" y="4441372"/>
                </a:lnTo>
                <a:lnTo>
                  <a:pt x="16329" y="1110343"/>
                </a:lnTo>
                <a:lnTo>
                  <a:pt x="0" y="0"/>
                </a:lnTo>
                <a:close/>
              </a:path>
            </a:pathLst>
          </a:custGeom>
          <a:solidFill>
            <a:srgbClr val="FF00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4090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470100" y="1155029"/>
            <a:ext cx="11328000" cy="4929411"/>
          </a:xfrm>
          <a:prstGeom prst="rect">
            <a:avLst/>
          </a:prstGeom>
        </p:spPr>
        <p:txBody>
          <a:bodyPr vert="horz" lIns="91440" tIns="144000" rIns="360000" bIns="45720" rtlCol="0">
            <a:normAutofit/>
          </a:bodyPr>
          <a:lstStyle>
            <a:lvl1pPr marL="342900" indent="-34290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SzPct val="90000"/>
              <a:buFont typeface="Wingdings" panose="05000000000000000000" pitchFamily="2" charset="2"/>
              <a:buChar char=""/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Font typeface="Wingdings" panose="05000000000000000000" pitchFamily="2" charset="2"/>
              <a:buChar char="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800"/>
              </a:spcBef>
              <a:buClr>
                <a:srgbClr val="008000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GB" b="1" dirty="0" smtClean="0"/>
              <a:t>Modelling diameter distributions: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sz="800" dirty="0" smtClean="0"/>
          </a:p>
          <a:p>
            <a:endParaRPr lang="en-GB" sz="800" dirty="0" smtClean="0"/>
          </a:p>
          <a:p>
            <a:endParaRPr lang="en-GB" dirty="0" smtClean="0"/>
          </a:p>
          <a:p>
            <a:pPr lvl="1"/>
            <a:endParaRPr lang="en-GB" dirty="0" smtClean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767408" y="1725168"/>
            <a:ext cx="11328000" cy="4929411"/>
          </a:xfrm>
          <a:prstGeom prst="rect">
            <a:avLst/>
          </a:prstGeom>
        </p:spPr>
        <p:txBody>
          <a:bodyPr vert="horz" lIns="91440" tIns="144000" rIns="360000" bIns="45720" rtlCol="0">
            <a:normAutofit/>
          </a:bodyPr>
          <a:lstStyle>
            <a:lvl1pPr marL="342900" indent="-34290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SzPct val="90000"/>
              <a:buFont typeface="Wingdings" panose="05000000000000000000" pitchFamily="2" charset="2"/>
              <a:buChar char=""/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Font typeface="Wingdings" panose="05000000000000000000" pitchFamily="2" charset="2"/>
              <a:buChar char="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800"/>
              </a:spcBef>
              <a:buClr>
                <a:srgbClr val="008000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GB" b="1" dirty="0" smtClean="0"/>
              <a:t>Selecting a distribution function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endParaRPr lang="en-GB" sz="800" dirty="0" smtClean="0"/>
          </a:p>
          <a:p>
            <a:pPr>
              <a:buFont typeface="Arial" panose="020B0604020202020204" pitchFamily="34" charset="0"/>
              <a:buChar char="•"/>
            </a:pPr>
            <a:endParaRPr lang="en-GB" sz="800" dirty="0" smtClean="0"/>
          </a:p>
          <a:p>
            <a:pPr>
              <a:buFont typeface="Arial" panose="020B0604020202020204" pitchFamily="34" charset="0"/>
              <a:buChar char="•"/>
            </a:pPr>
            <a:endParaRPr lang="en-GB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GB" dirty="0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35360" y="2460029"/>
            <a:ext cx="11462740" cy="4929411"/>
          </a:xfrm>
          <a:prstGeom prst="rect">
            <a:avLst/>
          </a:prstGeom>
        </p:spPr>
        <p:txBody>
          <a:bodyPr vert="horz" lIns="91440" tIns="144000" rIns="360000" bIns="45720" rtlCol="0">
            <a:normAutofit/>
          </a:bodyPr>
          <a:lstStyle>
            <a:lvl1pPr marL="342900" indent="-34290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SzPct val="90000"/>
              <a:buFont typeface="Wingdings" panose="05000000000000000000" pitchFamily="2" charset="2"/>
              <a:buChar char=""/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Font typeface="Wingdings" panose="05000000000000000000" pitchFamily="2" charset="2"/>
              <a:buChar char="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800"/>
              </a:spcBef>
              <a:buClr>
                <a:srgbClr val="008000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GB" sz="2200" dirty="0" smtClean="0"/>
              <a:t>- The </a:t>
            </a:r>
            <a:r>
              <a:rPr lang="en-GB" sz="2200" dirty="0" smtClean="0">
                <a:solidFill>
                  <a:srgbClr val="00B0F0"/>
                </a:solidFill>
              </a:rPr>
              <a:t>Weibull probability density function</a:t>
            </a:r>
            <a:r>
              <a:rPr lang="en-GB" sz="2200" dirty="0" smtClean="0"/>
              <a:t>, </a:t>
            </a:r>
            <a:r>
              <a:rPr lang="en-GB" sz="2200" dirty="0"/>
              <a:t>one of the most used pdfs in diameter distribution modelling, is a three-parameter pdf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5228034"/>
              </p:ext>
            </p:extLst>
          </p:nvPr>
        </p:nvGraphicFramePr>
        <p:xfrm>
          <a:off x="1199456" y="4364064"/>
          <a:ext cx="5138289" cy="13218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4" name="Equation" r:id="rId4" imgW="3060360" imgH="787320" progId="Equation.3">
                  <p:embed/>
                </p:oleObj>
              </mc:Choice>
              <mc:Fallback>
                <p:oleObj name="Equation" r:id="rId4" imgW="3060360" imgH="787320" progId="Equation.3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9456" y="4364064"/>
                        <a:ext cx="5138289" cy="13218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5952032" y="3539990"/>
            <a:ext cx="6096000" cy="2970044"/>
          </a:xfrm>
          <a:prstGeom prst="rect">
            <a:avLst/>
          </a:prstGeom>
        </p:spPr>
        <p:txBody>
          <a:bodyPr>
            <a:spAutoFit/>
          </a:bodyPr>
          <a:lstStyle/>
          <a:p>
            <a:pPr marL="857250" lvl="2" indent="0">
              <a:spcBef>
                <a:spcPts val="600"/>
              </a:spcBef>
              <a:buNone/>
            </a:pPr>
            <a:r>
              <a:rPr lang="en-GB" dirty="0"/>
              <a:t>a – location parameter (related to the </a:t>
            </a:r>
            <a:r>
              <a:rPr lang="en-GB" dirty="0" err="1"/>
              <a:t>d</a:t>
            </a:r>
            <a:r>
              <a:rPr lang="en-GB" baseline="-25000" dirty="0" err="1"/>
              <a:t>min</a:t>
            </a:r>
            <a:r>
              <a:rPr lang="en-GB" dirty="0"/>
              <a:t>)</a:t>
            </a:r>
          </a:p>
          <a:p>
            <a:pPr marL="857250" lvl="2" indent="0">
              <a:spcBef>
                <a:spcPts val="600"/>
              </a:spcBef>
              <a:buNone/>
            </a:pPr>
            <a:r>
              <a:rPr lang="en-GB" dirty="0"/>
              <a:t>b – scale parameter (&gt;0)</a:t>
            </a:r>
          </a:p>
          <a:p>
            <a:pPr marL="857250" lvl="2" indent="0">
              <a:spcBef>
                <a:spcPts val="600"/>
              </a:spcBef>
              <a:buNone/>
            </a:pPr>
            <a:r>
              <a:rPr lang="en-GB" dirty="0"/>
              <a:t>c – shape parameter (&gt;0; if c&gt;1 implies a inverse J shape; </a:t>
            </a:r>
            <a:endParaRPr lang="en-GB" dirty="0" smtClean="0"/>
          </a:p>
          <a:p>
            <a:pPr marL="1314450" lvl="3">
              <a:spcBef>
                <a:spcPts val="600"/>
              </a:spcBef>
            </a:pPr>
            <a:r>
              <a:rPr lang="en-GB" dirty="0" smtClean="0"/>
              <a:t>if </a:t>
            </a:r>
            <a:r>
              <a:rPr lang="en-GB" dirty="0"/>
              <a:t>c=3.6 is close to Normal</a:t>
            </a:r>
            <a:r>
              <a:rPr lang="en-GB" dirty="0" smtClean="0"/>
              <a:t>;</a:t>
            </a:r>
          </a:p>
          <a:p>
            <a:pPr marL="1314450" lvl="3">
              <a:spcBef>
                <a:spcPts val="600"/>
              </a:spcBef>
            </a:pPr>
            <a:r>
              <a:rPr lang="en-GB" dirty="0" smtClean="0"/>
              <a:t>If c&lt;3.6 </a:t>
            </a:r>
            <a:r>
              <a:rPr lang="en-GB" dirty="0"/>
              <a:t>is right skewed; </a:t>
            </a:r>
            <a:endParaRPr lang="en-GB" dirty="0" smtClean="0"/>
          </a:p>
          <a:p>
            <a:pPr marL="1314450" lvl="3">
              <a:spcBef>
                <a:spcPts val="600"/>
              </a:spcBef>
            </a:pPr>
            <a:r>
              <a:rPr lang="en-GB" dirty="0" smtClean="0"/>
              <a:t>if </a:t>
            </a:r>
            <a:r>
              <a:rPr lang="en-GB" dirty="0"/>
              <a:t>c&gt;3.6 is left skewed</a:t>
            </a:r>
            <a:r>
              <a:rPr lang="en-GB" dirty="0" smtClean="0"/>
              <a:t>)</a:t>
            </a:r>
          </a:p>
          <a:p>
            <a:pPr marL="1314450" lvl="3">
              <a:spcBef>
                <a:spcPts val="600"/>
              </a:spcBef>
            </a:pPr>
            <a:endParaRPr lang="en-GB" sz="800" dirty="0"/>
          </a:p>
          <a:p>
            <a:pPr marL="857250" lvl="2" indent="0">
              <a:spcBef>
                <a:spcPts val="600"/>
              </a:spcBef>
              <a:buNone/>
            </a:pPr>
            <a:r>
              <a:rPr lang="en-GB" dirty="0" err="1"/>
              <a:t>a+b</a:t>
            </a:r>
            <a:r>
              <a:rPr lang="en-GB" dirty="0"/>
              <a:t> is close to percentile 63% (P</a:t>
            </a:r>
            <a:r>
              <a:rPr lang="en-GB" baseline="-25000" dirty="0"/>
              <a:t>63</a:t>
            </a:r>
            <a:r>
              <a:rPr lang="en-GB" dirty="0"/>
              <a:t>) of the distribution</a:t>
            </a:r>
          </a:p>
        </p:txBody>
      </p:sp>
    </p:spTree>
    <p:extLst>
      <p:ext uri="{BB962C8B-B14F-4D97-AF65-F5344CB8AC3E}">
        <p14:creationId xmlns:p14="http://schemas.microsoft.com/office/powerpoint/2010/main" val="5859912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470100" y="1155029"/>
            <a:ext cx="11328000" cy="4929411"/>
          </a:xfrm>
          <a:prstGeom prst="rect">
            <a:avLst/>
          </a:prstGeom>
        </p:spPr>
        <p:txBody>
          <a:bodyPr vert="horz" lIns="91440" tIns="144000" rIns="360000" bIns="45720" rtlCol="0">
            <a:normAutofit/>
          </a:bodyPr>
          <a:lstStyle>
            <a:lvl1pPr marL="342900" indent="-34290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SzPct val="90000"/>
              <a:buFont typeface="Wingdings" panose="05000000000000000000" pitchFamily="2" charset="2"/>
              <a:buChar char=""/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Font typeface="Wingdings" panose="05000000000000000000" pitchFamily="2" charset="2"/>
              <a:buChar char="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800"/>
              </a:spcBef>
              <a:buClr>
                <a:srgbClr val="008000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GB" b="1" dirty="0" smtClean="0"/>
              <a:t>Modelling diameter distributions: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sz="800" dirty="0" smtClean="0"/>
          </a:p>
          <a:p>
            <a:endParaRPr lang="en-GB" sz="800" dirty="0" smtClean="0"/>
          </a:p>
          <a:p>
            <a:endParaRPr lang="en-GB" dirty="0" smtClean="0"/>
          </a:p>
          <a:p>
            <a:pPr lvl="1"/>
            <a:endParaRPr lang="en-GB" dirty="0" smtClean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767408" y="1725168"/>
            <a:ext cx="11328000" cy="4929411"/>
          </a:xfrm>
          <a:prstGeom prst="rect">
            <a:avLst/>
          </a:prstGeom>
        </p:spPr>
        <p:txBody>
          <a:bodyPr vert="horz" lIns="91440" tIns="144000" rIns="360000" bIns="45720" rtlCol="0">
            <a:normAutofit/>
          </a:bodyPr>
          <a:lstStyle>
            <a:lvl1pPr marL="342900" indent="-34290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SzPct val="90000"/>
              <a:buFont typeface="Wingdings" panose="05000000000000000000" pitchFamily="2" charset="2"/>
              <a:buChar char=""/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Font typeface="Wingdings" panose="05000000000000000000" pitchFamily="2" charset="2"/>
              <a:buChar char="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800"/>
              </a:spcBef>
              <a:buClr>
                <a:srgbClr val="008000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GB" b="1" dirty="0" smtClean="0"/>
              <a:t>Selecting a distribution function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endParaRPr lang="en-GB" sz="800" dirty="0" smtClean="0"/>
          </a:p>
          <a:p>
            <a:pPr>
              <a:buFont typeface="Arial" panose="020B0604020202020204" pitchFamily="34" charset="0"/>
              <a:buChar char="•"/>
            </a:pPr>
            <a:endParaRPr lang="en-GB" sz="800" dirty="0" smtClean="0"/>
          </a:p>
          <a:p>
            <a:pPr>
              <a:buFont typeface="Arial" panose="020B0604020202020204" pitchFamily="34" charset="0"/>
              <a:buChar char="•"/>
            </a:pPr>
            <a:endParaRPr lang="en-GB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GB" dirty="0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02844" y="2295307"/>
            <a:ext cx="11395256" cy="4929411"/>
          </a:xfrm>
          <a:prstGeom prst="rect">
            <a:avLst/>
          </a:prstGeom>
        </p:spPr>
        <p:txBody>
          <a:bodyPr vert="horz" lIns="91440" tIns="144000" rIns="360000" bIns="45720" rtlCol="0">
            <a:normAutofit/>
          </a:bodyPr>
          <a:lstStyle>
            <a:lvl1pPr marL="342900" indent="-34290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SzPct val="90000"/>
              <a:buFont typeface="Wingdings" panose="05000000000000000000" pitchFamily="2" charset="2"/>
              <a:buChar char=""/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Font typeface="Wingdings" panose="05000000000000000000" pitchFamily="2" charset="2"/>
              <a:buChar char="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800"/>
              </a:spcBef>
              <a:buClr>
                <a:srgbClr val="008000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Tx/>
              <a:buChar char="-"/>
            </a:pPr>
            <a:r>
              <a:rPr lang="en-GB" sz="2200" dirty="0" smtClean="0"/>
              <a:t>Integrating </a:t>
            </a:r>
            <a:r>
              <a:rPr lang="en-GB" sz="2200" dirty="0"/>
              <a:t>the pdf produces the cumulative distribution function for the </a:t>
            </a:r>
            <a:r>
              <a:rPr lang="en-GB" sz="2200" dirty="0">
                <a:solidFill>
                  <a:srgbClr val="00B0F0"/>
                </a:solidFill>
              </a:rPr>
              <a:t>Weibull </a:t>
            </a:r>
            <a:r>
              <a:rPr lang="en-GB" sz="2200" dirty="0" smtClean="0">
                <a:solidFill>
                  <a:srgbClr val="00B0F0"/>
                </a:solidFill>
              </a:rPr>
              <a:t>distribution</a:t>
            </a:r>
          </a:p>
          <a:p>
            <a:pPr lvl="1">
              <a:buFontTx/>
              <a:buChar char="-"/>
            </a:pPr>
            <a:endParaRPr lang="en-GB" sz="800" dirty="0" smtClean="0"/>
          </a:p>
          <a:p>
            <a:pPr lvl="1">
              <a:buFontTx/>
              <a:buChar char="-"/>
            </a:pPr>
            <a:endParaRPr lang="en-GB" sz="800" dirty="0"/>
          </a:p>
          <a:p>
            <a:pPr lvl="1">
              <a:buFontTx/>
              <a:buChar char="-"/>
            </a:pPr>
            <a:endParaRPr lang="en-GB" sz="2400" dirty="0" smtClean="0"/>
          </a:p>
          <a:p>
            <a:pPr lvl="1">
              <a:buFontTx/>
              <a:buChar char="-"/>
            </a:pPr>
            <a:endParaRPr lang="en-US" sz="800" dirty="0" smtClean="0"/>
          </a:p>
          <a:p>
            <a:pPr lvl="1">
              <a:buFontTx/>
              <a:buChar char="-"/>
            </a:pPr>
            <a:r>
              <a:rPr lang="en-US" sz="2200" dirty="0" smtClean="0"/>
              <a:t>The </a:t>
            </a:r>
            <a:r>
              <a:rPr lang="en-US" sz="2200" dirty="0">
                <a:solidFill>
                  <a:srgbClr val="00B0F0"/>
                </a:solidFill>
              </a:rPr>
              <a:t>Weibull distribution </a:t>
            </a:r>
            <a:r>
              <a:rPr lang="en-US" sz="2200" dirty="0"/>
              <a:t>has the advantage of having a closed integral form which makes it very tractable</a:t>
            </a:r>
          </a:p>
          <a:p>
            <a:pPr lvl="1">
              <a:buFontTx/>
              <a:buChar char="-"/>
            </a:pPr>
            <a:endParaRPr lang="en-GB" sz="24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7495804"/>
              </p:ext>
            </p:extLst>
          </p:nvPr>
        </p:nvGraphicFramePr>
        <p:xfrm>
          <a:off x="3916441" y="3212976"/>
          <a:ext cx="4359117" cy="13649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0" name="Equation" r:id="rId4" imgW="2514600" imgH="787320" progId="Equation.3">
                  <p:embed/>
                </p:oleObj>
              </mc:Choice>
              <mc:Fallback>
                <p:oleObj name="Equation" r:id="rId4" imgW="2514600" imgH="787320" progId="Equation.3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16441" y="3212976"/>
                        <a:ext cx="4359117" cy="13649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4068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470100" y="1155029"/>
            <a:ext cx="11328000" cy="4929411"/>
          </a:xfrm>
          <a:prstGeom prst="rect">
            <a:avLst/>
          </a:prstGeom>
        </p:spPr>
        <p:txBody>
          <a:bodyPr vert="horz" lIns="91440" tIns="144000" rIns="360000" bIns="45720" rtlCol="0">
            <a:normAutofit/>
          </a:bodyPr>
          <a:lstStyle>
            <a:lvl1pPr marL="342900" indent="-34290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SzPct val="90000"/>
              <a:buFont typeface="Wingdings" panose="05000000000000000000" pitchFamily="2" charset="2"/>
              <a:buChar char=""/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Font typeface="Wingdings" panose="05000000000000000000" pitchFamily="2" charset="2"/>
              <a:buChar char="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800"/>
              </a:spcBef>
              <a:buClr>
                <a:srgbClr val="008000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GB" b="1" dirty="0" smtClean="0"/>
              <a:t>Modelling diameter distributions: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sz="800" dirty="0" smtClean="0"/>
          </a:p>
          <a:p>
            <a:endParaRPr lang="en-GB" sz="800" dirty="0" smtClean="0"/>
          </a:p>
          <a:p>
            <a:endParaRPr lang="en-GB" dirty="0" smtClean="0"/>
          </a:p>
          <a:p>
            <a:pPr lvl="1"/>
            <a:endParaRPr lang="en-GB" dirty="0" smtClean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767408" y="1725168"/>
            <a:ext cx="11328000" cy="4929411"/>
          </a:xfrm>
          <a:prstGeom prst="rect">
            <a:avLst/>
          </a:prstGeom>
        </p:spPr>
        <p:txBody>
          <a:bodyPr vert="horz" lIns="91440" tIns="144000" rIns="360000" bIns="45720" rtlCol="0">
            <a:normAutofit/>
          </a:bodyPr>
          <a:lstStyle>
            <a:lvl1pPr marL="342900" indent="-34290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SzPct val="90000"/>
              <a:buFont typeface="Wingdings" panose="05000000000000000000" pitchFamily="2" charset="2"/>
              <a:buChar char=""/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Font typeface="Wingdings" panose="05000000000000000000" pitchFamily="2" charset="2"/>
              <a:buChar char="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800"/>
              </a:spcBef>
              <a:buClr>
                <a:srgbClr val="008000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GB" b="1" dirty="0" smtClean="0"/>
              <a:t>Selecting a distribution function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endParaRPr lang="en-GB" sz="800" dirty="0" smtClean="0"/>
          </a:p>
          <a:p>
            <a:pPr>
              <a:buFont typeface="Arial" panose="020B0604020202020204" pitchFamily="34" charset="0"/>
              <a:buChar char="•"/>
            </a:pPr>
            <a:endParaRPr lang="en-GB" sz="800" dirty="0" smtClean="0"/>
          </a:p>
          <a:p>
            <a:pPr>
              <a:buFont typeface="Arial" panose="020B0604020202020204" pitchFamily="34" charset="0"/>
              <a:buChar char="•"/>
            </a:pPr>
            <a:endParaRPr lang="en-GB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GB" dirty="0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35360" y="2460029"/>
            <a:ext cx="11462740" cy="4929411"/>
          </a:xfrm>
          <a:prstGeom prst="rect">
            <a:avLst/>
          </a:prstGeom>
        </p:spPr>
        <p:txBody>
          <a:bodyPr vert="horz" lIns="91440" tIns="144000" rIns="360000" bIns="45720" rtlCol="0">
            <a:normAutofit/>
          </a:bodyPr>
          <a:lstStyle>
            <a:lvl1pPr marL="342900" indent="-34290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SzPct val="90000"/>
              <a:buFont typeface="Wingdings" panose="05000000000000000000" pitchFamily="2" charset="2"/>
              <a:buChar char=""/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Font typeface="Wingdings" panose="05000000000000000000" pitchFamily="2" charset="2"/>
              <a:buChar char="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800"/>
              </a:spcBef>
              <a:buClr>
                <a:srgbClr val="008000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GB" sz="2200" dirty="0" smtClean="0"/>
              <a:t>- Examples of the </a:t>
            </a:r>
            <a:r>
              <a:rPr lang="en-GB" sz="2200" dirty="0" smtClean="0">
                <a:solidFill>
                  <a:srgbClr val="00B0F0"/>
                </a:solidFill>
              </a:rPr>
              <a:t>Weibull probability density function </a:t>
            </a:r>
            <a:endParaRPr lang="en-GB" sz="2200" dirty="0"/>
          </a:p>
        </p:txBody>
      </p:sp>
      <p:sp>
        <p:nvSpPr>
          <p:cNvPr id="7" name="Rectangle 6"/>
          <p:cNvSpPr/>
          <p:nvPr/>
        </p:nvSpPr>
        <p:spPr>
          <a:xfrm>
            <a:off x="-240704" y="3184547"/>
            <a:ext cx="6096000" cy="2970044"/>
          </a:xfrm>
          <a:prstGeom prst="rect">
            <a:avLst/>
          </a:prstGeom>
        </p:spPr>
        <p:txBody>
          <a:bodyPr>
            <a:spAutoFit/>
          </a:bodyPr>
          <a:lstStyle/>
          <a:p>
            <a:pPr marL="857250" lvl="2" indent="0">
              <a:spcBef>
                <a:spcPts val="600"/>
              </a:spcBef>
              <a:buNone/>
            </a:pPr>
            <a:r>
              <a:rPr lang="en-GB" dirty="0"/>
              <a:t>a – </a:t>
            </a:r>
            <a:r>
              <a:rPr lang="en-GB" b="1" dirty="0"/>
              <a:t>location parameter </a:t>
            </a:r>
            <a:r>
              <a:rPr lang="en-GB" dirty="0"/>
              <a:t>(related to the </a:t>
            </a:r>
            <a:r>
              <a:rPr lang="en-GB" dirty="0" err="1"/>
              <a:t>d</a:t>
            </a:r>
            <a:r>
              <a:rPr lang="en-GB" baseline="-25000" dirty="0" err="1"/>
              <a:t>min</a:t>
            </a:r>
            <a:r>
              <a:rPr lang="en-GB" dirty="0"/>
              <a:t>)</a:t>
            </a:r>
          </a:p>
          <a:p>
            <a:pPr marL="857250" lvl="2" indent="0">
              <a:spcBef>
                <a:spcPts val="600"/>
              </a:spcBef>
              <a:buNone/>
            </a:pPr>
            <a:r>
              <a:rPr lang="en-GB" dirty="0"/>
              <a:t>b – scale parameter (&gt;0</a:t>
            </a:r>
            <a:r>
              <a:rPr lang="en-GB" dirty="0" smtClean="0"/>
              <a:t>)   </a:t>
            </a:r>
            <a:r>
              <a:rPr lang="en-GB" b="1" dirty="0" smtClean="0">
                <a:solidFill>
                  <a:srgbClr val="C00000"/>
                </a:solidFill>
              </a:rPr>
              <a:t>18</a:t>
            </a:r>
            <a:endParaRPr lang="en-GB" b="1" dirty="0">
              <a:solidFill>
                <a:srgbClr val="C00000"/>
              </a:solidFill>
            </a:endParaRPr>
          </a:p>
          <a:p>
            <a:pPr marL="857250" lvl="2" indent="0">
              <a:spcBef>
                <a:spcPts val="600"/>
              </a:spcBef>
              <a:buNone/>
            </a:pPr>
            <a:r>
              <a:rPr lang="en-GB" dirty="0"/>
              <a:t>c – shape parameter (&gt;0; if c&gt;1 implies a inverse J shape; </a:t>
            </a:r>
            <a:r>
              <a:rPr lang="en-GB" dirty="0" smtClean="0"/>
              <a:t> </a:t>
            </a:r>
            <a:r>
              <a:rPr lang="en-GB" b="1" dirty="0" smtClean="0">
                <a:solidFill>
                  <a:srgbClr val="C00000"/>
                </a:solidFill>
              </a:rPr>
              <a:t>3.6</a:t>
            </a:r>
          </a:p>
          <a:p>
            <a:pPr marL="1314450" lvl="3">
              <a:spcBef>
                <a:spcPts val="600"/>
              </a:spcBef>
            </a:pPr>
            <a:r>
              <a:rPr lang="en-GB" dirty="0" smtClean="0"/>
              <a:t>if </a:t>
            </a:r>
            <a:r>
              <a:rPr lang="en-GB" dirty="0"/>
              <a:t>c=3.6 is close to Normal</a:t>
            </a:r>
            <a:r>
              <a:rPr lang="en-GB" dirty="0" smtClean="0"/>
              <a:t>;</a:t>
            </a:r>
          </a:p>
          <a:p>
            <a:pPr marL="1314450" lvl="3">
              <a:spcBef>
                <a:spcPts val="600"/>
              </a:spcBef>
            </a:pPr>
            <a:r>
              <a:rPr lang="en-GB" dirty="0" smtClean="0"/>
              <a:t>If c&lt;3.6 </a:t>
            </a:r>
            <a:r>
              <a:rPr lang="en-GB" dirty="0"/>
              <a:t>is right skewed; </a:t>
            </a:r>
            <a:endParaRPr lang="en-GB" dirty="0" smtClean="0"/>
          </a:p>
          <a:p>
            <a:pPr marL="1314450" lvl="3">
              <a:spcBef>
                <a:spcPts val="600"/>
              </a:spcBef>
            </a:pPr>
            <a:r>
              <a:rPr lang="en-GB" dirty="0" smtClean="0"/>
              <a:t>if </a:t>
            </a:r>
            <a:r>
              <a:rPr lang="en-GB" dirty="0"/>
              <a:t>c&gt;3.6 is left skewed</a:t>
            </a:r>
            <a:r>
              <a:rPr lang="en-GB" dirty="0" smtClean="0"/>
              <a:t>)</a:t>
            </a:r>
          </a:p>
          <a:p>
            <a:pPr marL="1314450" lvl="3">
              <a:spcBef>
                <a:spcPts val="600"/>
              </a:spcBef>
            </a:pPr>
            <a:endParaRPr lang="en-GB" sz="800" dirty="0"/>
          </a:p>
          <a:p>
            <a:pPr marL="857250" lvl="2" indent="0">
              <a:spcBef>
                <a:spcPts val="600"/>
              </a:spcBef>
              <a:buNone/>
            </a:pPr>
            <a:r>
              <a:rPr lang="en-GB" dirty="0" err="1"/>
              <a:t>a+b</a:t>
            </a:r>
            <a:r>
              <a:rPr lang="en-GB" dirty="0"/>
              <a:t> is close to percentile 63% (P</a:t>
            </a:r>
            <a:r>
              <a:rPr lang="en-GB" baseline="-25000" dirty="0"/>
              <a:t>63</a:t>
            </a:r>
            <a:r>
              <a:rPr lang="en-GB" dirty="0"/>
              <a:t>) of the distribution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2374" y="3176344"/>
            <a:ext cx="6151164" cy="328253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16080" y="364296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 = 0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76320" y="364030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 = 5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002017" y="3642325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 = 10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44072" y="521990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 = 15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904312" y="521725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 = 20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930009" y="5219271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 = 25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4878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470100" y="1155029"/>
            <a:ext cx="11328000" cy="4929411"/>
          </a:xfrm>
          <a:prstGeom prst="rect">
            <a:avLst/>
          </a:prstGeom>
        </p:spPr>
        <p:txBody>
          <a:bodyPr vert="horz" lIns="91440" tIns="144000" rIns="360000" bIns="45720" rtlCol="0">
            <a:normAutofit/>
          </a:bodyPr>
          <a:lstStyle>
            <a:lvl1pPr marL="342900" indent="-34290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SzPct val="90000"/>
              <a:buFont typeface="Wingdings" panose="05000000000000000000" pitchFamily="2" charset="2"/>
              <a:buChar char=""/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Font typeface="Wingdings" panose="05000000000000000000" pitchFamily="2" charset="2"/>
              <a:buChar char="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800"/>
              </a:spcBef>
              <a:buClr>
                <a:srgbClr val="008000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GB" b="1" dirty="0" smtClean="0"/>
              <a:t>Modelling diameter distributions: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sz="800" dirty="0" smtClean="0"/>
          </a:p>
          <a:p>
            <a:endParaRPr lang="en-GB" sz="800" dirty="0" smtClean="0"/>
          </a:p>
          <a:p>
            <a:endParaRPr lang="en-GB" dirty="0" smtClean="0"/>
          </a:p>
          <a:p>
            <a:pPr lvl="1"/>
            <a:endParaRPr lang="en-GB" dirty="0" smtClean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767408" y="1725168"/>
            <a:ext cx="11328000" cy="4929411"/>
          </a:xfrm>
          <a:prstGeom prst="rect">
            <a:avLst/>
          </a:prstGeom>
        </p:spPr>
        <p:txBody>
          <a:bodyPr vert="horz" lIns="91440" tIns="144000" rIns="360000" bIns="45720" rtlCol="0">
            <a:normAutofit/>
          </a:bodyPr>
          <a:lstStyle>
            <a:lvl1pPr marL="342900" indent="-34290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SzPct val="90000"/>
              <a:buFont typeface="Wingdings" panose="05000000000000000000" pitchFamily="2" charset="2"/>
              <a:buChar char=""/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Font typeface="Wingdings" panose="05000000000000000000" pitchFamily="2" charset="2"/>
              <a:buChar char="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800"/>
              </a:spcBef>
              <a:buClr>
                <a:srgbClr val="008000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GB" b="1" dirty="0" smtClean="0"/>
              <a:t>Selecting a distribution function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endParaRPr lang="en-GB" sz="800" dirty="0" smtClean="0"/>
          </a:p>
          <a:p>
            <a:pPr>
              <a:buFont typeface="Arial" panose="020B0604020202020204" pitchFamily="34" charset="0"/>
              <a:buChar char="•"/>
            </a:pPr>
            <a:endParaRPr lang="en-GB" sz="800" dirty="0" smtClean="0"/>
          </a:p>
          <a:p>
            <a:pPr>
              <a:buFont typeface="Arial" panose="020B0604020202020204" pitchFamily="34" charset="0"/>
              <a:buChar char="•"/>
            </a:pPr>
            <a:endParaRPr lang="en-GB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GB" dirty="0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35360" y="2460029"/>
            <a:ext cx="11462740" cy="4929411"/>
          </a:xfrm>
          <a:prstGeom prst="rect">
            <a:avLst/>
          </a:prstGeom>
        </p:spPr>
        <p:txBody>
          <a:bodyPr vert="horz" lIns="91440" tIns="144000" rIns="360000" bIns="45720" rtlCol="0">
            <a:normAutofit/>
          </a:bodyPr>
          <a:lstStyle>
            <a:lvl1pPr marL="342900" indent="-34290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SzPct val="90000"/>
              <a:buFont typeface="Wingdings" panose="05000000000000000000" pitchFamily="2" charset="2"/>
              <a:buChar char=""/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Font typeface="Wingdings" panose="05000000000000000000" pitchFamily="2" charset="2"/>
              <a:buChar char="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800"/>
              </a:spcBef>
              <a:buClr>
                <a:srgbClr val="008000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GB" sz="2200" dirty="0" smtClean="0"/>
              <a:t>- Examples of the </a:t>
            </a:r>
            <a:r>
              <a:rPr lang="en-GB" sz="2200" dirty="0" smtClean="0">
                <a:solidFill>
                  <a:srgbClr val="00B0F0"/>
                </a:solidFill>
              </a:rPr>
              <a:t>Weibull probability density function </a:t>
            </a:r>
            <a:endParaRPr lang="en-GB" sz="2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2374" y="3176345"/>
            <a:ext cx="6049723" cy="32284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-240704" y="3184547"/>
            <a:ext cx="6096000" cy="2970044"/>
          </a:xfrm>
          <a:prstGeom prst="rect">
            <a:avLst/>
          </a:prstGeom>
        </p:spPr>
        <p:txBody>
          <a:bodyPr>
            <a:spAutoFit/>
          </a:bodyPr>
          <a:lstStyle/>
          <a:p>
            <a:pPr marL="857250" lvl="2" indent="0">
              <a:spcBef>
                <a:spcPts val="600"/>
              </a:spcBef>
              <a:buNone/>
            </a:pPr>
            <a:r>
              <a:rPr lang="en-GB" dirty="0"/>
              <a:t>a – location parameter (related to the </a:t>
            </a:r>
            <a:r>
              <a:rPr lang="en-GB" dirty="0" err="1"/>
              <a:t>d</a:t>
            </a:r>
            <a:r>
              <a:rPr lang="en-GB" baseline="-25000" dirty="0" err="1"/>
              <a:t>min</a:t>
            </a:r>
            <a:r>
              <a:rPr lang="en-GB" dirty="0" smtClean="0"/>
              <a:t>)   </a:t>
            </a:r>
            <a:r>
              <a:rPr lang="en-GB" b="1" dirty="0" smtClean="0">
                <a:solidFill>
                  <a:srgbClr val="C00000"/>
                </a:solidFill>
              </a:rPr>
              <a:t>5</a:t>
            </a:r>
            <a:endParaRPr lang="en-GB" b="1" dirty="0">
              <a:solidFill>
                <a:srgbClr val="C00000"/>
              </a:solidFill>
            </a:endParaRPr>
          </a:p>
          <a:p>
            <a:pPr marL="857250" lvl="2" indent="0">
              <a:spcBef>
                <a:spcPts val="600"/>
              </a:spcBef>
              <a:buNone/>
            </a:pPr>
            <a:r>
              <a:rPr lang="en-GB" dirty="0"/>
              <a:t>b – </a:t>
            </a:r>
            <a:r>
              <a:rPr lang="en-GB" b="1" dirty="0"/>
              <a:t>scale parameter </a:t>
            </a:r>
            <a:r>
              <a:rPr lang="en-GB" dirty="0"/>
              <a:t>(&gt;0</a:t>
            </a:r>
            <a:r>
              <a:rPr lang="en-GB" dirty="0" smtClean="0"/>
              <a:t>)  </a:t>
            </a:r>
            <a:endParaRPr lang="en-GB" b="1" dirty="0">
              <a:solidFill>
                <a:srgbClr val="C00000"/>
              </a:solidFill>
            </a:endParaRPr>
          </a:p>
          <a:p>
            <a:pPr marL="857250" lvl="2" indent="0">
              <a:spcBef>
                <a:spcPts val="600"/>
              </a:spcBef>
              <a:buNone/>
            </a:pPr>
            <a:r>
              <a:rPr lang="en-GB" dirty="0"/>
              <a:t>c – shape parameter (&gt;0; if c&gt;1 implies a inverse J shape; </a:t>
            </a:r>
            <a:r>
              <a:rPr lang="en-GB" dirty="0" smtClean="0"/>
              <a:t> </a:t>
            </a:r>
            <a:r>
              <a:rPr lang="en-GB" b="1" dirty="0" smtClean="0">
                <a:solidFill>
                  <a:srgbClr val="C00000"/>
                </a:solidFill>
              </a:rPr>
              <a:t>3.6</a:t>
            </a:r>
          </a:p>
          <a:p>
            <a:pPr marL="1314450" lvl="3">
              <a:spcBef>
                <a:spcPts val="600"/>
              </a:spcBef>
            </a:pPr>
            <a:r>
              <a:rPr lang="en-GB" dirty="0" smtClean="0"/>
              <a:t>if </a:t>
            </a:r>
            <a:r>
              <a:rPr lang="en-GB" dirty="0"/>
              <a:t>c=3.6 is close to Normal</a:t>
            </a:r>
            <a:r>
              <a:rPr lang="en-GB" dirty="0" smtClean="0"/>
              <a:t>;</a:t>
            </a:r>
          </a:p>
          <a:p>
            <a:pPr marL="1314450" lvl="3">
              <a:spcBef>
                <a:spcPts val="600"/>
              </a:spcBef>
            </a:pPr>
            <a:r>
              <a:rPr lang="en-GB" dirty="0" smtClean="0"/>
              <a:t>If c&lt;3.6 </a:t>
            </a:r>
            <a:r>
              <a:rPr lang="en-GB" dirty="0"/>
              <a:t>is right skewed; </a:t>
            </a:r>
            <a:endParaRPr lang="en-GB" dirty="0" smtClean="0"/>
          </a:p>
          <a:p>
            <a:pPr marL="1314450" lvl="3">
              <a:spcBef>
                <a:spcPts val="600"/>
              </a:spcBef>
            </a:pPr>
            <a:r>
              <a:rPr lang="en-GB" dirty="0" smtClean="0"/>
              <a:t>if </a:t>
            </a:r>
            <a:r>
              <a:rPr lang="en-GB" dirty="0"/>
              <a:t>c&gt;3.6 is left skewed</a:t>
            </a:r>
            <a:r>
              <a:rPr lang="en-GB" dirty="0" smtClean="0"/>
              <a:t>)</a:t>
            </a:r>
          </a:p>
          <a:p>
            <a:pPr marL="1314450" lvl="3">
              <a:spcBef>
                <a:spcPts val="600"/>
              </a:spcBef>
            </a:pPr>
            <a:endParaRPr lang="en-GB" sz="800" dirty="0"/>
          </a:p>
          <a:p>
            <a:pPr marL="857250" lvl="2" indent="0">
              <a:spcBef>
                <a:spcPts val="600"/>
              </a:spcBef>
              <a:buNone/>
            </a:pPr>
            <a:r>
              <a:rPr lang="en-GB" dirty="0" err="1"/>
              <a:t>a+b</a:t>
            </a:r>
            <a:r>
              <a:rPr lang="en-GB" dirty="0"/>
              <a:t> is close to percentile 63% (P</a:t>
            </a:r>
            <a:r>
              <a:rPr lang="en-GB" baseline="-25000" dirty="0"/>
              <a:t>63</a:t>
            </a:r>
            <a:r>
              <a:rPr lang="en-GB" dirty="0"/>
              <a:t>) of the distribution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16080" y="364296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b = 5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976320" y="364030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b = 10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002017" y="3642325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b= 15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44072" y="521990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b = 20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904312" y="521725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b = 25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930009" y="5219271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b = 30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2576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470100" y="1155029"/>
            <a:ext cx="11328000" cy="4929411"/>
          </a:xfrm>
          <a:prstGeom prst="rect">
            <a:avLst/>
          </a:prstGeom>
        </p:spPr>
        <p:txBody>
          <a:bodyPr vert="horz" lIns="91440" tIns="144000" rIns="360000" bIns="45720" rtlCol="0">
            <a:normAutofit/>
          </a:bodyPr>
          <a:lstStyle>
            <a:lvl1pPr marL="342900" indent="-34290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SzPct val="90000"/>
              <a:buFont typeface="Wingdings" panose="05000000000000000000" pitchFamily="2" charset="2"/>
              <a:buChar char=""/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Font typeface="Wingdings" panose="05000000000000000000" pitchFamily="2" charset="2"/>
              <a:buChar char="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800"/>
              </a:spcBef>
              <a:buClr>
                <a:srgbClr val="008000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GB" b="1" dirty="0" smtClean="0"/>
              <a:t>Modelling diameter distributions: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sz="800" dirty="0" smtClean="0"/>
          </a:p>
          <a:p>
            <a:endParaRPr lang="en-GB" sz="800" dirty="0" smtClean="0"/>
          </a:p>
          <a:p>
            <a:endParaRPr lang="en-GB" dirty="0" smtClean="0"/>
          </a:p>
          <a:p>
            <a:pPr lvl="1"/>
            <a:endParaRPr lang="en-GB" dirty="0" smtClean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767408" y="1725168"/>
            <a:ext cx="11328000" cy="4929411"/>
          </a:xfrm>
          <a:prstGeom prst="rect">
            <a:avLst/>
          </a:prstGeom>
        </p:spPr>
        <p:txBody>
          <a:bodyPr vert="horz" lIns="91440" tIns="144000" rIns="360000" bIns="45720" rtlCol="0">
            <a:normAutofit/>
          </a:bodyPr>
          <a:lstStyle>
            <a:lvl1pPr marL="342900" indent="-34290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SzPct val="90000"/>
              <a:buFont typeface="Wingdings" panose="05000000000000000000" pitchFamily="2" charset="2"/>
              <a:buChar char=""/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Font typeface="Wingdings" panose="05000000000000000000" pitchFamily="2" charset="2"/>
              <a:buChar char="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800"/>
              </a:spcBef>
              <a:buClr>
                <a:srgbClr val="008000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GB" b="1" dirty="0" smtClean="0"/>
              <a:t>Selecting a distribution function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endParaRPr lang="en-GB" sz="800" dirty="0" smtClean="0"/>
          </a:p>
          <a:p>
            <a:pPr>
              <a:buFont typeface="Arial" panose="020B0604020202020204" pitchFamily="34" charset="0"/>
              <a:buChar char="•"/>
            </a:pPr>
            <a:endParaRPr lang="en-GB" sz="800" dirty="0" smtClean="0"/>
          </a:p>
          <a:p>
            <a:pPr>
              <a:buFont typeface="Arial" panose="020B0604020202020204" pitchFamily="34" charset="0"/>
              <a:buChar char="•"/>
            </a:pPr>
            <a:endParaRPr lang="en-GB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GB" dirty="0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35360" y="2460029"/>
            <a:ext cx="11462740" cy="4929411"/>
          </a:xfrm>
          <a:prstGeom prst="rect">
            <a:avLst/>
          </a:prstGeom>
        </p:spPr>
        <p:txBody>
          <a:bodyPr vert="horz" lIns="91440" tIns="144000" rIns="360000" bIns="45720" rtlCol="0">
            <a:normAutofit/>
          </a:bodyPr>
          <a:lstStyle>
            <a:lvl1pPr marL="342900" indent="-34290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SzPct val="90000"/>
              <a:buFont typeface="Wingdings" panose="05000000000000000000" pitchFamily="2" charset="2"/>
              <a:buChar char=""/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Font typeface="Wingdings" panose="05000000000000000000" pitchFamily="2" charset="2"/>
              <a:buChar char="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800"/>
              </a:spcBef>
              <a:buClr>
                <a:srgbClr val="008000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GB" sz="2200" dirty="0" smtClean="0"/>
              <a:t>- Examples of the </a:t>
            </a:r>
            <a:r>
              <a:rPr lang="en-GB" sz="2200" dirty="0" smtClean="0">
                <a:solidFill>
                  <a:srgbClr val="00B0F0"/>
                </a:solidFill>
              </a:rPr>
              <a:t>Weibull probability density function </a:t>
            </a:r>
            <a:endParaRPr lang="en-GB" sz="22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9937" y="3188014"/>
            <a:ext cx="6336704" cy="333733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-240704" y="3184547"/>
            <a:ext cx="6096000" cy="2970044"/>
          </a:xfrm>
          <a:prstGeom prst="rect">
            <a:avLst/>
          </a:prstGeom>
        </p:spPr>
        <p:txBody>
          <a:bodyPr>
            <a:spAutoFit/>
          </a:bodyPr>
          <a:lstStyle/>
          <a:p>
            <a:pPr marL="857250" lvl="2" indent="0">
              <a:spcBef>
                <a:spcPts val="600"/>
              </a:spcBef>
              <a:buNone/>
            </a:pPr>
            <a:r>
              <a:rPr lang="en-GB" dirty="0"/>
              <a:t>a – location parameter (related to the </a:t>
            </a:r>
            <a:r>
              <a:rPr lang="en-GB" dirty="0" err="1"/>
              <a:t>d</a:t>
            </a:r>
            <a:r>
              <a:rPr lang="en-GB" baseline="-25000" dirty="0" err="1"/>
              <a:t>min</a:t>
            </a:r>
            <a:r>
              <a:rPr lang="en-GB" dirty="0" smtClean="0"/>
              <a:t>)   </a:t>
            </a:r>
            <a:r>
              <a:rPr lang="en-GB" b="1" dirty="0" smtClean="0">
                <a:solidFill>
                  <a:srgbClr val="C00000"/>
                </a:solidFill>
              </a:rPr>
              <a:t>2</a:t>
            </a:r>
            <a:endParaRPr lang="en-GB" b="1" dirty="0">
              <a:solidFill>
                <a:srgbClr val="C00000"/>
              </a:solidFill>
            </a:endParaRPr>
          </a:p>
          <a:p>
            <a:pPr marL="857250" lvl="2" indent="0">
              <a:spcBef>
                <a:spcPts val="600"/>
              </a:spcBef>
              <a:buNone/>
            </a:pPr>
            <a:r>
              <a:rPr lang="en-GB" dirty="0"/>
              <a:t>b – scale parameter (&gt;0</a:t>
            </a:r>
            <a:r>
              <a:rPr lang="en-GB" dirty="0" smtClean="0"/>
              <a:t>)  </a:t>
            </a:r>
            <a:r>
              <a:rPr lang="en-GB" b="1" dirty="0" smtClean="0">
                <a:solidFill>
                  <a:srgbClr val="C00000"/>
                </a:solidFill>
              </a:rPr>
              <a:t>18</a:t>
            </a:r>
            <a:endParaRPr lang="en-GB" b="1" dirty="0">
              <a:solidFill>
                <a:srgbClr val="C00000"/>
              </a:solidFill>
            </a:endParaRPr>
          </a:p>
          <a:p>
            <a:pPr marL="857250" lvl="2" indent="0">
              <a:spcBef>
                <a:spcPts val="600"/>
              </a:spcBef>
              <a:buNone/>
            </a:pPr>
            <a:r>
              <a:rPr lang="en-GB" dirty="0"/>
              <a:t>c – </a:t>
            </a:r>
            <a:r>
              <a:rPr lang="en-GB" b="1" dirty="0"/>
              <a:t>shape parameter </a:t>
            </a:r>
            <a:r>
              <a:rPr lang="en-GB" dirty="0"/>
              <a:t>(&gt;0; if c&gt;1 implies a inverse J shape; </a:t>
            </a:r>
            <a:r>
              <a:rPr lang="en-GB" dirty="0" smtClean="0"/>
              <a:t> </a:t>
            </a:r>
            <a:endParaRPr lang="en-GB" b="1" dirty="0" smtClean="0">
              <a:solidFill>
                <a:srgbClr val="C00000"/>
              </a:solidFill>
            </a:endParaRPr>
          </a:p>
          <a:p>
            <a:pPr marL="1314450" lvl="3">
              <a:spcBef>
                <a:spcPts val="600"/>
              </a:spcBef>
            </a:pPr>
            <a:r>
              <a:rPr lang="en-GB" dirty="0" smtClean="0"/>
              <a:t>if </a:t>
            </a:r>
            <a:r>
              <a:rPr lang="en-GB" dirty="0"/>
              <a:t>c=3.6 is close to Normal</a:t>
            </a:r>
            <a:r>
              <a:rPr lang="en-GB" dirty="0" smtClean="0"/>
              <a:t>;</a:t>
            </a:r>
          </a:p>
          <a:p>
            <a:pPr marL="1314450" lvl="3">
              <a:spcBef>
                <a:spcPts val="600"/>
              </a:spcBef>
            </a:pPr>
            <a:r>
              <a:rPr lang="en-GB" dirty="0" smtClean="0"/>
              <a:t>If c&lt;3.6 </a:t>
            </a:r>
            <a:r>
              <a:rPr lang="en-GB" dirty="0"/>
              <a:t>is right skewed; </a:t>
            </a:r>
            <a:endParaRPr lang="en-GB" dirty="0" smtClean="0"/>
          </a:p>
          <a:p>
            <a:pPr marL="1314450" lvl="3">
              <a:spcBef>
                <a:spcPts val="600"/>
              </a:spcBef>
            </a:pPr>
            <a:r>
              <a:rPr lang="en-GB" dirty="0" smtClean="0"/>
              <a:t>if </a:t>
            </a:r>
            <a:r>
              <a:rPr lang="en-GB" dirty="0"/>
              <a:t>c&gt;3.6 is left skewed</a:t>
            </a:r>
            <a:r>
              <a:rPr lang="en-GB" dirty="0" smtClean="0"/>
              <a:t>)</a:t>
            </a:r>
          </a:p>
          <a:p>
            <a:pPr marL="1314450" lvl="3">
              <a:spcBef>
                <a:spcPts val="600"/>
              </a:spcBef>
            </a:pPr>
            <a:endParaRPr lang="en-GB" sz="800" dirty="0"/>
          </a:p>
          <a:p>
            <a:pPr marL="857250" lvl="2" indent="0">
              <a:spcBef>
                <a:spcPts val="600"/>
              </a:spcBef>
              <a:buNone/>
            </a:pPr>
            <a:r>
              <a:rPr lang="en-GB" dirty="0" err="1"/>
              <a:t>a+b</a:t>
            </a:r>
            <a:r>
              <a:rPr lang="en-GB" dirty="0"/>
              <a:t> is close to percentile 63% (P</a:t>
            </a:r>
            <a:r>
              <a:rPr lang="en-GB" baseline="-25000" dirty="0"/>
              <a:t>63</a:t>
            </a:r>
            <a:r>
              <a:rPr lang="en-GB" dirty="0"/>
              <a:t>) of the distribution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44072" y="364296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c = 0.5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12224" y="3642325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C00000"/>
                </a:solidFill>
              </a:rPr>
              <a:t>c= 1</a:t>
            </a:r>
          </a:p>
          <a:p>
            <a:pPr algn="r"/>
            <a:r>
              <a:rPr lang="en-US" b="1" dirty="0" smtClean="0">
                <a:solidFill>
                  <a:srgbClr val="C00000"/>
                </a:solidFill>
              </a:rPr>
              <a:t>exponential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632504" y="3642325"/>
            <a:ext cx="1161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C00000"/>
                </a:solidFill>
              </a:rPr>
              <a:t>c= 2</a:t>
            </a:r>
          </a:p>
          <a:p>
            <a:pPr algn="r"/>
            <a:r>
              <a:rPr lang="en-US" b="1" dirty="0" smtClean="0">
                <a:solidFill>
                  <a:srgbClr val="C00000"/>
                </a:solidFill>
              </a:rPr>
              <a:t>Rayleigh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31360" y="5219908"/>
            <a:ext cx="11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C00000"/>
                </a:solidFill>
              </a:rPr>
              <a:t>c = 3.5</a:t>
            </a:r>
          </a:p>
          <a:p>
            <a:pPr algn="r"/>
            <a:r>
              <a:rPr lang="en-US" b="1" dirty="0" smtClean="0">
                <a:solidFill>
                  <a:srgbClr val="C00000"/>
                </a:solidFill>
              </a:rPr>
              <a:t>Normal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904312" y="521725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c = 7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930009" y="5219271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c = 10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7678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470100" y="1155029"/>
            <a:ext cx="11328000" cy="4929411"/>
          </a:xfrm>
          <a:prstGeom prst="rect">
            <a:avLst/>
          </a:prstGeom>
        </p:spPr>
        <p:txBody>
          <a:bodyPr vert="horz" lIns="91440" tIns="144000" rIns="360000" bIns="45720" rtlCol="0">
            <a:normAutofit/>
          </a:bodyPr>
          <a:lstStyle>
            <a:lvl1pPr marL="342900" indent="-34290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SzPct val="90000"/>
              <a:buFont typeface="Wingdings" panose="05000000000000000000" pitchFamily="2" charset="2"/>
              <a:buChar char=""/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Font typeface="Wingdings" panose="05000000000000000000" pitchFamily="2" charset="2"/>
              <a:buChar char="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800"/>
              </a:spcBef>
              <a:buClr>
                <a:srgbClr val="008000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GB" b="1" dirty="0" smtClean="0"/>
              <a:t>Modelling diameter distributions: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sz="800" dirty="0" smtClean="0"/>
          </a:p>
          <a:p>
            <a:endParaRPr lang="en-GB" sz="800" dirty="0" smtClean="0"/>
          </a:p>
          <a:p>
            <a:endParaRPr lang="en-GB" dirty="0" smtClean="0"/>
          </a:p>
          <a:p>
            <a:pPr lvl="1"/>
            <a:endParaRPr lang="en-GB" dirty="0" smtClean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767408" y="1725168"/>
            <a:ext cx="11328000" cy="4929411"/>
          </a:xfrm>
          <a:prstGeom prst="rect">
            <a:avLst/>
          </a:prstGeom>
        </p:spPr>
        <p:txBody>
          <a:bodyPr vert="horz" lIns="91440" tIns="144000" rIns="360000" bIns="45720" rtlCol="0">
            <a:normAutofit/>
          </a:bodyPr>
          <a:lstStyle>
            <a:lvl1pPr marL="342900" indent="-34290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SzPct val="90000"/>
              <a:buFont typeface="Wingdings" panose="05000000000000000000" pitchFamily="2" charset="2"/>
              <a:buChar char=""/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Font typeface="Wingdings" panose="05000000000000000000" pitchFamily="2" charset="2"/>
              <a:buChar char="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800"/>
              </a:spcBef>
              <a:buClr>
                <a:srgbClr val="008000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GB" b="1" dirty="0" smtClean="0"/>
              <a:t>Selecting a distribution function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endParaRPr lang="en-GB" sz="800" dirty="0" smtClean="0"/>
          </a:p>
          <a:p>
            <a:pPr>
              <a:buFont typeface="Arial" panose="020B0604020202020204" pitchFamily="34" charset="0"/>
              <a:buChar char="•"/>
            </a:pPr>
            <a:endParaRPr lang="en-GB" sz="800" dirty="0" smtClean="0"/>
          </a:p>
          <a:p>
            <a:pPr>
              <a:buFont typeface="Arial" panose="020B0604020202020204" pitchFamily="34" charset="0"/>
              <a:buChar char="•"/>
            </a:pPr>
            <a:endParaRPr lang="en-GB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GB" dirty="0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35360" y="2460029"/>
            <a:ext cx="11521280" cy="4929411"/>
          </a:xfrm>
          <a:prstGeom prst="rect">
            <a:avLst/>
          </a:prstGeom>
        </p:spPr>
        <p:txBody>
          <a:bodyPr vert="horz" lIns="91440" tIns="144000" rIns="360000" bIns="45720" rtlCol="0">
            <a:normAutofit/>
          </a:bodyPr>
          <a:lstStyle>
            <a:lvl1pPr marL="342900" indent="-34290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SzPct val="90000"/>
              <a:buFont typeface="Wingdings" panose="05000000000000000000" pitchFamily="2" charset="2"/>
              <a:buChar char=""/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Font typeface="Wingdings" panose="05000000000000000000" pitchFamily="2" charset="2"/>
              <a:buChar char="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800"/>
              </a:spcBef>
              <a:buClr>
                <a:srgbClr val="008000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GB" sz="2200" dirty="0" smtClean="0"/>
              <a:t>- The </a:t>
            </a:r>
            <a:r>
              <a:rPr lang="en-GB" sz="2200" dirty="0" smtClean="0">
                <a:solidFill>
                  <a:srgbClr val="00B0F0"/>
                </a:solidFill>
              </a:rPr>
              <a:t>Johnson’s S</a:t>
            </a:r>
            <a:r>
              <a:rPr lang="en-GB" sz="2200" baseline="-25000" dirty="0" smtClean="0">
                <a:solidFill>
                  <a:srgbClr val="00B0F0"/>
                </a:solidFill>
              </a:rPr>
              <a:t>B</a:t>
            </a:r>
            <a:r>
              <a:rPr lang="en-GB" sz="2200" dirty="0"/>
              <a:t> </a:t>
            </a:r>
            <a:r>
              <a:rPr lang="en-GB" sz="2200" dirty="0" smtClean="0"/>
              <a:t>is a system of distributions based on transformations of a standard normal. This system consists of three distributions S</a:t>
            </a:r>
            <a:r>
              <a:rPr lang="en-GB" sz="2200" baseline="-25000" dirty="0" smtClean="0"/>
              <a:t>B</a:t>
            </a:r>
            <a:r>
              <a:rPr lang="en-GB" sz="2200" dirty="0" smtClean="0"/>
              <a:t>, S</a:t>
            </a:r>
            <a:r>
              <a:rPr lang="en-GB" sz="2200" baseline="-25000" dirty="0" smtClean="0"/>
              <a:t>L</a:t>
            </a:r>
            <a:r>
              <a:rPr lang="en-GB" sz="2200" dirty="0" smtClean="0"/>
              <a:t> and S</a:t>
            </a:r>
            <a:r>
              <a:rPr lang="en-GB" sz="2200" baseline="-25000" dirty="0" smtClean="0"/>
              <a:t>U</a:t>
            </a:r>
            <a:r>
              <a:rPr lang="en-GB" sz="2200" dirty="0" smtClean="0"/>
              <a:t> </a:t>
            </a:r>
            <a:endParaRPr lang="en-GB" sz="2200" dirty="0"/>
          </a:p>
        </p:txBody>
      </p:sp>
      <p:sp>
        <p:nvSpPr>
          <p:cNvPr id="13" name="Rectangle 12"/>
          <p:cNvSpPr/>
          <p:nvPr/>
        </p:nvSpPr>
        <p:spPr>
          <a:xfrm>
            <a:off x="4079776" y="3568797"/>
            <a:ext cx="7718324" cy="3329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lvl="2" indent="0">
              <a:spcBef>
                <a:spcPts val="600"/>
              </a:spcBef>
              <a:buNone/>
            </a:pPr>
            <a:r>
              <a:rPr lang="en-GB" sz="2200" b="1" dirty="0" smtClean="0"/>
              <a:t>S</a:t>
            </a:r>
            <a:r>
              <a:rPr lang="en-GB" sz="2200" b="1" baseline="-25000" dirty="0" smtClean="0"/>
              <a:t>L </a:t>
            </a:r>
            <a:r>
              <a:rPr lang="en-GB" sz="2200" b="1" dirty="0" smtClean="0"/>
              <a:t>distribution </a:t>
            </a:r>
            <a:r>
              <a:rPr lang="en-GB" sz="2200" dirty="0" smtClean="0"/>
              <a:t>– three parameter lognormal distribution with one parameter being the lower limit</a:t>
            </a:r>
            <a:endParaRPr lang="en-GB" sz="2200" dirty="0"/>
          </a:p>
          <a:p>
            <a:pPr marL="857250" lvl="2" indent="0">
              <a:spcBef>
                <a:spcPts val="600"/>
              </a:spcBef>
              <a:buNone/>
            </a:pPr>
            <a:r>
              <a:rPr lang="en-GB" sz="2200" b="1" dirty="0" smtClean="0"/>
              <a:t>S</a:t>
            </a:r>
            <a:r>
              <a:rPr lang="en-GB" sz="2200" b="1" baseline="-25000" dirty="0" smtClean="0"/>
              <a:t>B </a:t>
            </a:r>
            <a:r>
              <a:rPr lang="en-GB" sz="2200" b="1" dirty="0"/>
              <a:t>distribution </a:t>
            </a:r>
            <a:r>
              <a:rPr lang="en-GB" sz="2200" dirty="0"/>
              <a:t>– </a:t>
            </a:r>
            <a:r>
              <a:rPr lang="en-GB" sz="2200" dirty="0" smtClean="0"/>
              <a:t>covers the region above the line defined by the </a:t>
            </a:r>
            <a:r>
              <a:rPr lang="en-GB" sz="2200" dirty="0"/>
              <a:t>S</a:t>
            </a:r>
            <a:r>
              <a:rPr lang="en-GB" sz="2200" baseline="-25000" dirty="0"/>
              <a:t>L </a:t>
            </a:r>
            <a:endParaRPr lang="en-GB" sz="2200" baseline="-25000" dirty="0" smtClean="0"/>
          </a:p>
          <a:p>
            <a:pPr marL="857250" lvl="2" indent="0">
              <a:spcBef>
                <a:spcPts val="600"/>
              </a:spcBef>
              <a:buNone/>
            </a:pPr>
            <a:r>
              <a:rPr lang="en-GB" sz="2200" b="1" dirty="0" smtClean="0"/>
              <a:t>S</a:t>
            </a:r>
            <a:r>
              <a:rPr lang="en-GB" sz="2200" b="1" baseline="-25000" dirty="0" smtClean="0"/>
              <a:t>U </a:t>
            </a:r>
            <a:r>
              <a:rPr lang="en-GB" sz="2200" b="1" dirty="0"/>
              <a:t>distribution </a:t>
            </a:r>
            <a:r>
              <a:rPr lang="en-GB" sz="2200" dirty="0"/>
              <a:t>– covers the region </a:t>
            </a:r>
            <a:r>
              <a:rPr lang="en-GB" sz="2200" dirty="0" smtClean="0"/>
              <a:t>below </a:t>
            </a:r>
            <a:r>
              <a:rPr lang="en-GB" sz="2200" dirty="0"/>
              <a:t>the line defined by the S</a:t>
            </a:r>
            <a:r>
              <a:rPr lang="en-GB" sz="2200" baseline="-25000" dirty="0"/>
              <a:t>L </a:t>
            </a:r>
            <a:endParaRPr lang="en-GB" sz="2200" baseline="-25000" dirty="0" smtClean="0"/>
          </a:p>
          <a:p>
            <a:pPr marL="857250" lvl="2" indent="0">
              <a:spcBef>
                <a:spcPts val="600"/>
              </a:spcBef>
              <a:buNone/>
            </a:pPr>
            <a:endParaRPr lang="en-GB" sz="2200" baseline="-25000" dirty="0"/>
          </a:p>
          <a:p>
            <a:pPr marL="857250" lvl="2">
              <a:spcBef>
                <a:spcPts val="600"/>
              </a:spcBef>
            </a:pPr>
            <a:r>
              <a:rPr lang="pt-PT" sz="2400" dirty="0" err="1"/>
              <a:t>It</a:t>
            </a:r>
            <a:r>
              <a:rPr lang="pt-PT" sz="2400" dirty="0"/>
              <a:t> </a:t>
            </a:r>
            <a:r>
              <a:rPr lang="pt-PT" sz="2400" dirty="0" err="1"/>
              <a:t>is</a:t>
            </a:r>
            <a:r>
              <a:rPr lang="pt-PT" sz="2400" dirty="0"/>
              <a:t> </a:t>
            </a:r>
            <a:r>
              <a:rPr lang="pt-PT" sz="2400" dirty="0" err="1"/>
              <a:t>very</a:t>
            </a:r>
            <a:r>
              <a:rPr lang="pt-PT" sz="2400" dirty="0"/>
              <a:t> </a:t>
            </a:r>
            <a:r>
              <a:rPr lang="pt-PT" sz="2400" dirty="0" err="1"/>
              <a:t>flexible</a:t>
            </a:r>
            <a:r>
              <a:rPr lang="pt-PT" sz="2400" dirty="0"/>
              <a:t> </a:t>
            </a:r>
            <a:r>
              <a:rPr lang="pt-PT" sz="2400" dirty="0" err="1"/>
              <a:t>and</a:t>
            </a:r>
            <a:r>
              <a:rPr lang="pt-PT" sz="2400" dirty="0"/>
              <a:t> can take </a:t>
            </a:r>
            <a:r>
              <a:rPr lang="pt-PT" sz="2400" dirty="0" err="1"/>
              <a:t>several</a:t>
            </a:r>
            <a:r>
              <a:rPr lang="pt-PT" sz="2400" dirty="0"/>
              <a:t> </a:t>
            </a:r>
            <a:r>
              <a:rPr lang="pt-PT" sz="2400" dirty="0" err="1"/>
              <a:t>shapes</a:t>
            </a:r>
            <a:endParaRPr lang="en-US" sz="2400" dirty="0"/>
          </a:p>
          <a:p>
            <a:pPr marL="857250" lvl="2" indent="0">
              <a:spcBef>
                <a:spcPts val="600"/>
              </a:spcBef>
              <a:buNone/>
            </a:pPr>
            <a:endParaRPr lang="en-GB" sz="2200" baseline="-250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5012394"/>
              </p:ext>
            </p:extLst>
          </p:nvPr>
        </p:nvGraphicFramePr>
        <p:xfrm>
          <a:off x="1357984" y="3853600"/>
          <a:ext cx="2736304" cy="2759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0" name="Equation" r:id="rId4" imgW="1485720" imgH="1498320" progId="Equation.3">
                  <p:embed/>
                </p:oleObj>
              </mc:Choice>
              <mc:Fallback>
                <p:oleObj name="Equation" r:id="rId4" imgW="1485720" imgH="1498320" progId="Equation.3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57984" y="3853600"/>
                        <a:ext cx="2736304" cy="27595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l="6422" r="8031" b="4970"/>
          <a:stretch/>
        </p:blipFill>
        <p:spPr>
          <a:xfrm>
            <a:off x="9624392" y="207546"/>
            <a:ext cx="2308447" cy="242164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9912424" y="1124744"/>
            <a:ext cx="1512168" cy="14545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912424" y="980728"/>
            <a:ext cx="1872208" cy="1512168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33688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470100" y="1155029"/>
            <a:ext cx="11328000" cy="4929411"/>
          </a:xfrm>
          <a:prstGeom prst="rect">
            <a:avLst/>
          </a:prstGeom>
        </p:spPr>
        <p:txBody>
          <a:bodyPr vert="horz" lIns="91440" tIns="144000" rIns="360000" bIns="45720" rtlCol="0">
            <a:normAutofit/>
          </a:bodyPr>
          <a:lstStyle>
            <a:lvl1pPr marL="342900" indent="-34290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SzPct val="90000"/>
              <a:buFont typeface="Wingdings" panose="05000000000000000000" pitchFamily="2" charset="2"/>
              <a:buChar char=""/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Font typeface="Wingdings" panose="05000000000000000000" pitchFamily="2" charset="2"/>
              <a:buChar char="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800"/>
              </a:spcBef>
              <a:buClr>
                <a:srgbClr val="008000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GB" b="1" dirty="0" smtClean="0"/>
              <a:t>Modelling diameter distributions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sz="800" dirty="0" smtClean="0"/>
          </a:p>
          <a:p>
            <a:endParaRPr lang="en-GB" sz="800" dirty="0" smtClean="0"/>
          </a:p>
          <a:p>
            <a:endParaRPr lang="en-GB" dirty="0" smtClean="0"/>
          </a:p>
          <a:p>
            <a:pPr lvl="1"/>
            <a:endParaRPr lang="en-GB" dirty="0" smtClean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767408" y="1725168"/>
            <a:ext cx="11328000" cy="4929411"/>
          </a:xfrm>
          <a:prstGeom prst="rect">
            <a:avLst/>
          </a:prstGeom>
        </p:spPr>
        <p:txBody>
          <a:bodyPr vert="horz" lIns="91440" tIns="144000" rIns="360000" bIns="45720" rtlCol="0">
            <a:normAutofit/>
          </a:bodyPr>
          <a:lstStyle>
            <a:lvl1pPr marL="342900" indent="-34290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SzPct val="90000"/>
              <a:buFont typeface="Wingdings" panose="05000000000000000000" pitchFamily="2" charset="2"/>
              <a:buChar char=""/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Font typeface="Wingdings" panose="05000000000000000000" pitchFamily="2" charset="2"/>
              <a:buChar char="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800"/>
              </a:spcBef>
              <a:buClr>
                <a:srgbClr val="008000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GB" b="1" dirty="0" smtClean="0"/>
              <a:t>Selecting a distribution function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endParaRPr lang="en-GB" sz="800" dirty="0" smtClean="0"/>
          </a:p>
          <a:p>
            <a:pPr>
              <a:buFont typeface="Arial" panose="020B0604020202020204" pitchFamily="34" charset="0"/>
              <a:buChar char="•"/>
            </a:pPr>
            <a:endParaRPr lang="en-GB" sz="800" dirty="0" smtClean="0"/>
          </a:p>
          <a:p>
            <a:pPr>
              <a:buFont typeface="Arial" panose="020B0604020202020204" pitchFamily="34" charset="0"/>
              <a:buChar char="•"/>
            </a:pPr>
            <a:endParaRPr lang="en-GB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GB" dirty="0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35360" y="2460029"/>
            <a:ext cx="11521280" cy="4929411"/>
          </a:xfrm>
          <a:prstGeom prst="rect">
            <a:avLst/>
          </a:prstGeom>
        </p:spPr>
        <p:txBody>
          <a:bodyPr vert="horz" lIns="91440" tIns="144000" rIns="360000" bIns="45720" rtlCol="0">
            <a:normAutofit/>
          </a:bodyPr>
          <a:lstStyle>
            <a:lvl1pPr marL="342900" indent="-34290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SzPct val="90000"/>
              <a:buFont typeface="Wingdings" panose="05000000000000000000" pitchFamily="2" charset="2"/>
              <a:buChar char=""/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Font typeface="Wingdings" panose="05000000000000000000" pitchFamily="2" charset="2"/>
              <a:buChar char="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800"/>
              </a:spcBef>
              <a:buClr>
                <a:srgbClr val="008000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Tx/>
              <a:buChar char="-"/>
            </a:pPr>
            <a:r>
              <a:rPr lang="en-GB" sz="2200" dirty="0" smtClean="0"/>
              <a:t>The </a:t>
            </a:r>
            <a:r>
              <a:rPr lang="en-GB" sz="2200" dirty="0" smtClean="0">
                <a:solidFill>
                  <a:srgbClr val="00B0F0"/>
                </a:solidFill>
              </a:rPr>
              <a:t>Johnson’s S</a:t>
            </a:r>
            <a:r>
              <a:rPr lang="en-GB" sz="2200" baseline="-25000" dirty="0" smtClean="0">
                <a:solidFill>
                  <a:srgbClr val="00B0F0"/>
                </a:solidFill>
              </a:rPr>
              <a:t>B</a:t>
            </a:r>
            <a:r>
              <a:rPr lang="en-GB" sz="2200" dirty="0"/>
              <a:t> </a:t>
            </a:r>
            <a:r>
              <a:rPr lang="en-GB" sz="2200" dirty="0" smtClean="0"/>
              <a:t>is a system of distributions based on transformations of a standard normal. This system consists of three distributions S</a:t>
            </a:r>
            <a:r>
              <a:rPr lang="en-GB" sz="2200" baseline="-25000" dirty="0" smtClean="0"/>
              <a:t>B</a:t>
            </a:r>
            <a:r>
              <a:rPr lang="en-GB" sz="2200" dirty="0" smtClean="0"/>
              <a:t>, S</a:t>
            </a:r>
            <a:r>
              <a:rPr lang="en-GB" sz="2200" baseline="-25000" dirty="0" smtClean="0"/>
              <a:t>L</a:t>
            </a:r>
            <a:r>
              <a:rPr lang="en-GB" sz="2200" dirty="0" smtClean="0"/>
              <a:t> and S</a:t>
            </a:r>
            <a:r>
              <a:rPr lang="en-GB" sz="2200" baseline="-25000" dirty="0" smtClean="0"/>
              <a:t>U</a:t>
            </a:r>
            <a:r>
              <a:rPr lang="en-GB" sz="2200" dirty="0" smtClean="0"/>
              <a:t> </a:t>
            </a:r>
          </a:p>
          <a:p>
            <a:pPr lvl="1">
              <a:buFontTx/>
              <a:buChar char="-"/>
            </a:pPr>
            <a:r>
              <a:rPr lang="en-GB" sz="2200" dirty="0"/>
              <a:t>Examples of the </a:t>
            </a:r>
            <a:r>
              <a:rPr lang="en-GB" sz="2200" dirty="0">
                <a:solidFill>
                  <a:srgbClr val="00B0F0"/>
                </a:solidFill>
              </a:rPr>
              <a:t>Johnson’s S</a:t>
            </a:r>
            <a:r>
              <a:rPr lang="en-GB" sz="2200" baseline="-25000" dirty="0">
                <a:solidFill>
                  <a:srgbClr val="00B0F0"/>
                </a:solidFill>
              </a:rPr>
              <a:t>B</a:t>
            </a:r>
            <a:r>
              <a:rPr lang="en-GB" sz="2200" dirty="0" smtClean="0">
                <a:solidFill>
                  <a:srgbClr val="00B0F0"/>
                </a:solidFill>
              </a:rPr>
              <a:t> distribution</a:t>
            </a:r>
            <a:endParaRPr lang="en-GB" sz="2200" dirty="0"/>
          </a:p>
          <a:p>
            <a:pPr lvl="1">
              <a:buFontTx/>
              <a:buChar char="-"/>
            </a:pPr>
            <a:endParaRPr lang="en-GB" sz="22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262"/>
          <a:stretch/>
        </p:blipFill>
        <p:spPr bwMode="auto">
          <a:xfrm>
            <a:off x="435912" y="4032200"/>
            <a:ext cx="5791249" cy="2438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77"/>
          <a:stretch/>
        </p:blipFill>
        <p:spPr bwMode="auto">
          <a:xfrm>
            <a:off x="6165943" y="4032200"/>
            <a:ext cx="5791249" cy="2493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815560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2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39349" y="274638"/>
            <a:ext cx="11664000" cy="70609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Char char="§"/>
              <a:defRPr sz="3600" b="1" kern="1200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>
              <a:buNone/>
            </a:pPr>
            <a:r>
              <a:rPr lang="pt-PT" dirty="0" err="1" smtClean="0"/>
              <a:t>Whole</a:t>
            </a:r>
            <a:r>
              <a:rPr lang="pt-PT" dirty="0" smtClean="0"/>
              <a:t> stand </a:t>
            </a:r>
            <a:r>
              <a:rPr lang="pt-PT" dirty="0" err="1" smtClean="0"/>
              <a:t>models</a:t>
            </a:r>
            <a:r>
              <a:rPr lang="pt-PT" dirty="0"/>
              <a:t> </a:t>
            </a:r>
            <a:r>
              <a:rPr lang="pt-PT" dirty="0" smtClean="0"/>
              <a:t>(WSM)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21330" y="1340768"/>
            <a:ext cx="11189323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Trebuchet MS" pitchFamily="34" charset="0"/>
              </a:rPr>
              <a:t>Empirical models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Trebuchet MS" pitchFamily="34" charset="0"/>
              </a:rPr>
              <a:t>The first were yield tables  – </a:t>
            </a:r>
            <a:r>
              <a:rPr lang="en-US" dirty="0" smtClean="0">
                <a:latin typeface="Trebuchet MS" pitchFamily="34" charset="0"/>
              </a:rPr>
              <a:t>static density (</a:t>
            </a:r>
            <a:r>
              <a:rPr lang="en-US" dirty="0">
                <a:latin typeface="Trebuchet MS" pitchFamily="34" charset="0"/>
              </a:rPr>
              <a:t>average or normal densities)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Trebuchet MS" pitchFamily="34" charset="0"/>
              </a:rPr>
              <a:t>WSM developed for more flexibility – </a:t>
            </a:r>
            <a:r>
              <a:rPr lang="en-US" dirty="0" smtClean="0">
                <a:latin typeface="Trebuchet MS" pitchFamily="34" charset="0"/>
              </a:rPr>
              <a:t>stand density </a:t>
            </a:r>
            <a:r>
              <a:rPr lang="en-US" dirty="0">
                <a:latin typeface="Trebuchet MS" pitchFamily="34" charset="0"/>
              </a:rPr>
              <a:t>dynamic part of the </a:t>
            </a:r>
            <a:r>
              <a:rPr lang="en-US" dirty="0" smtClean="0">
                <a:latin typeface="Trebuchet MS" pitchFamily="34" charset="0"/>
              </a:rPr>
              <a:t>prediction</a:t>
            </a:r>
            <a:endParaRPr lang="en-US" dirty="0">
              <a:latin typeface="Trebuchet MS" pitchFamily="34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Trebuchet MS" pitchFamily="34" charset="0"/>
              </a:rPr>
              <a:t>State variables are all defined at stand level</a:t>
            </a:r>
          </a:p>
          <a:p>
            <a:endParaRPr lang="en-US" dirty="0">
              <a:latin typeface="Trebuchet MS" pitchFamily="34" charset="0"/>
            </a:endParaRPr>
          </a:p>
          <a:p>
            <a:endParaRPr lang="pt-PT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214699"/>
              </p:ext>
            </p:extLst>
          </p:nvPr>
        </p:nvGraphicFramePr>
        <p:xfrm>
          <a:off x="1847528" y="3284984"/>
          <a:ext cx="8242355" cy="3335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8471">
                  <a:extLst>
                    <a:ext uri="{9D8B030D-6E8A-4147-A177-3AD203B41FA5}">
                      <a16:colId xmlns:a16="http://schemas.microsoft.com/office/drawing/2014/main" val="778341922"/>
                    </a:ext>
                  </a:extLst>
                </a:gridCol>
                <a:gridCol w="1648471">
                  <a:extLst>
                    <a:ext uri="{9D8B030D-6E8A-4147-A177-3AD203B41FA5}">
                      <a16:colId xmlns:a16="http://schemas.microsoft.com/office/drawing/2014/main" val="129235181"/>
                    </a:ext>
                  </a:extLst>
                </a:gridCol>
                <a:gridCol w="1648471">
                  <a:extLst>
                    <a:ext uri="{9D8B030D-6E8A-4147-A177-3AD203B41FA5}">
                      <a16:colId xmlns:a16="http://schemas.microsoft.com/office/drawing/2014/main" val="2409151653"/>
                    </a:ext>
                  </a:extLst>
                </a:gridCol>
                <a:gridCol w="1648471">
                  <a:extLst>
                    <a:ext uri="{9D8B030D-6E8A-4147-A177-3AD203B41FA5}">
                      <a16:colId xmlns:a16="http://schemas.microsoft.com/office/drawing/2014/main" val="3574968240"/>
                    </a:ext>
                  </a:extLst>
                </a:gridCol>
                <a:gridCol w="1648471">
                  <a:extLst>
                    <a:ext uri="{9D8B030D-6E8A-4147-A177-3AD203B41FA5}">
                      <a16:colId xmlns:a16="http://schemas.microsoft.com/office/drawing/2014/main" val="32533326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WSM</a:t>
                      </a:r>
                      <a:endParaRPr lang="pt-PT" sz="1600" dirty="0"/>
                    </a:p>
                  </a:txBody>
                  <a:tcP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WSM-</a:t>
                      </a:r>
                      <a:r>
                        <a:rPr lang="en-US" sz="1600" dirty="0" err="1" smtClean="0"/>
                        <a:t>dd</a:t>
                      </a:r>
                      <a:endParaRPr lang="pt-PT" sz="16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WSM-</a:t>
                      </a:r>
                      <a:r>
                        <a:rPr lang="en-US" sz="1600" dirty="0" err="1" smtClean="0"/>
                        <a:t>sc</a:t>
                      </a:r>
                      <a:endParaRPr lang="pt-PT" sz="16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ITM</a:t>
                      </a:r>
                      <a:endParaRPr lang="pt-PT" sz="1600" dirty="0"/>
                    </a:p>
                  </a:txBody>
                  <a:tcPr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3901611"/>
                  </a:ext>
                </a:extLst>
              </a:tr>
              <a:tr h="421248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err="1" smtClean="0"/>
                        <a:t>Dominant</a:t>
                      </a:r>
                      <a:r>
                        <a:rPr lang="pt-PT" sz="1600" dirty="0" smtClean="0"/>
                        <a:t> </a:t>
                      </a:r>
                      <a:r>
                        <a:rPr lang="pt-PT" sz="1600" dirty="0" err="1" smtClean="0"/>
                        <a:t>height</a:t>
                      </a:r>
                      <a:endParaRPr lang="pt-PT" sz="1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stand</a:t>
                      </a:r>
                      <a:endParaRPr lang="pt-PT" sz="1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stand</a:t>
                      </a:r>
                      <a:endParaRPr lang="pt-PT" sz="1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stand</a:t>
                      </a:r>
                      <a:endParaRPr lang="pt-PT" sz="1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stand</a:t>
                      </a:r>
                      <a:endParaRPr lang="pt-PT" sz="1600" dirty="0" smtClean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0861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Trees</a:t>
                      </a:r>
                      <a:r>
                        <a:rPr lang="en-US" sz="1600" baseline="0" dirty="0" smtClean="0"/>
                        <a:t> ha</a:t>
                      </a:r>
                      <a:r>
                        <a:rPr lang="en-US" sz="1600" baseline="30000" dirty="0" smtClean="0"/>
                        <a:t>-1</a:t>
                      </a:r>
                      <a:endParaRPr lang="pt-PT" sz="1600" baseline="30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stand</a:t>
                      </a:r>
                      <a:endParaRPr lang="pt-PT" sz="1600" dirty="0" smtClean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stand</a:t>
                      </a:r>
                      <a:endParaRPr lang="pt-PT" sz="1600" dirty="0" smtClean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stand</a:t>
                      </a:r>
                      <a:endParaRPr lang="pt-PT" sz="1600" dirty="0" smtClean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mortality of trees</a:t>
                      </a:r>
                      <a:endParaRPr kumimoji="0" lang="pt-PT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rbel" panose="020B0503020204020204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6449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Basal area</a:t>
                      </a:r>
                      <a:endParaRPr lang="pt-PT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stand</a:t>
                      </a:r>
                      <a:endParaRPr kumimoji="0" lang="pt-PT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rbel" panose="020B0503020204020204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stand</a:t>
                      </a:r>
                      <a:endParaRPr kumimoji="0" lang="pt-PT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rbel" panose="020B0503020204020204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stand</a:t>
                      </a:r>
                      <a:endParaRPr kumimoji="0" lang="pt-PT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rbel" panose="020B0503020204020204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dbh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of trees </a:t>
                      </a:r>
                      <a:endParaRPr kumimoji="0" lang="pt-PT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rbel" panose="020B0503020204020204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9096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Volume</a:t>
                      </a:r>
                      <a:endParaRPr lang="pt-PT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stand</a:t>
                      </a:r>
                      <a:endParaRPr kumimoji="0" lang="pt-PT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rbel" panose="020B0503020204020204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average tree/by </a:t>
                      </a:r>
                      <a:r>
                        <a:rPr lang="en-US" sz="1600" smtClean="0"/>
                        <a:t>diamclass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average tree</a:t>
                      </a:r>
                      <a:endParaRPr lang="pt-PT" sz="1600" dirty="0" smtClean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volume of trees</a:t>
                      </a:r>
                      <a:endParaRPr kumimoji="0" lang="pt-PT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rbel" panose="020B0503020204020204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4729879"/>
                  </a:ext>
                </a:extLst>
              </a:tr>
              <a:tr h="39964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Biomass</a:t>
                      </a:r>
                      <a:endParaRPr lang="pt-PT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stand</a:t>
                      </a:r>
                      <a:endParaRPr kumimoji="0" lang="pt-PT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rbel" panose="020B0503020204020204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average tree</a:t>
                      </a:r>
                      <a:endParaRPr lang="pt-PT" sz="1600" dirty="0" smtClean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average tree</a:t>
                      </a:r>
                      <a:endParaRPr lang="pt-PT" sz="1600" dirty="0" smtClean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biomass of trees</a:t>
                      </a:r>
                      <a:endParaRPr kumimoji="0" lang="pt-PT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rbel" panose="020B0503020204020204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3082846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Variables for the diameter distribution</a:t>
                      </a:r>
                      <a:endParaRPr lang="pt-PT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/>
                        <a:t>NA</a:t>
                      </a:r>
                      <a:endParaRPr lang="pt-PT" sz="1600" i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F0"/>
                          </a:solidFill>
                        </a:rPr>
                        <a:t>yes</a:t>
                      </a:r>
                      <a:endParaRPr lang="pt-PT" sz="1600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</a:t>
                      </a:r>
                      <a:endParaRPr lang="pt-PT" sz="16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/>
                        <a:t>NA</a:t>
                      </a:r>
                      <a:endParaRPr lang="pt-PT" sz="1600" i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1325247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159896" y="2924944"/>
            <a:ext cx="4968552" cy="37444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88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70100" y="1155029"/>
            <a:ext cx="11328000" cy="4929411"/>
          </a:xfrm>
          <a:prstGeom prst="rect">
            <a:avLst/>
          </a:prstGeom>
        </p:spPr>
        <p:txBody>
          <a:bodyPr vert="horz" lIns="91440" tIns="144000" rIns="360000" bIns="45720" rtlCol="0">
            <a:normAutofit/>
          </a:bodyPr>
          <a:lstStyle>
            <a:lvl1pPr marL="342900" indent="-34290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SzPct val="90000"/>
              <a:buFont typeface="Wingdings" panose="05000000000000000000" pitchFamily="2" charset="2"/>
              <a:buChar char=""/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Font typeface="Wingdings" panose="05000000000000000000" pitchFamily="2" charset="2"/>
              <a:buChar char="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800"/>
              </a:spcBef>
              <a:buClr>
                <a:srgbClr val="008000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GB" b="1" dirty="0" smtClean="0"/>
              <a:t>Modelling diameter distributions: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sz="800" dirty="0" smtClean="0"/>
          </a:p>
          <a:p>
            <a:endParaRPr lang="en-GB" sz="800" dirty="0" smtClean="0"/>
          </a:p>
          <a:p>
            <a:endParaRPr lang="en-GB" dirty="0" smtClean="0"/>
          </a:p>
          <a:p>
            <a:pPr lvl="1"/>
            <a:endParaRPr lang="en-GB" dirty="0" smtClean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828800" y="1752600"/>
            <a:ext cx="8610600" cy="472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2000" y="1746413"/>
            <a:ext cx="11328000" cy="4929411"/>
          </a:xfrm>
        </p:spPr>
        <p:txBody>
          <a:bodyPr>
            <a:normAutofit/>
          </a:bodyPr>
          <a:lstStyle/>
          <a:p>
            <a:pPr lvl="1"/>
            <a:r>
              <a:rPr lang="en-GB" sz="2200" dirty="0" smtClean="0"/>
              <a:t>Methods for estimating the parameters of diameter distributions:</a:t>
            </a:r>
          </a:p>
          <a:p>
            <a:pPr marL="857250" lvl="2" indent="0">
              <a:buNone/>
            </a:pPr>
            <a:r>
              <a:rPr lang="en-US" sz="2000" dirty="0" smtClean="0"/>
              <a:t>When </a:t>
            </a:r>
            <a:r>
              <a:rPr lang="en-US" sz="2000" dirty="0"/>
              <a:t>developing a diameter-distribution based yield model sample plot data </a:t>
            </a:r>
            <a:r>
              <a:rPr lang="en-US" sz="2000" dirty="0" smtClean="0"/>
              <a:t>for selected </a:t>
            </a:r>
            <a:r>
              <a:rPr lang="en-US" sz="2000" dirty="0"/>
              <a:t>sample </a:t>
            </a:r>
            <a:r>
              <a:rPr lang="en-US" sz="2000" dirty="0" smtClean="0"/>
              <a:t>trees are required: </a:t>
            </a:r>
            <a:r>
              <a:rPr lang="en-US" sz="2000" dirty="0"/>
              <a:t>age, total number of trees per ha, site index (or, equivalently, average dominant stand  </a:t>
            </a:r>
            <a:r>
              <a:rPr lang="en-US" sz="2000" dirty="0" smtClean="0"/>
              <a:t>height, </a:t>
            </a:r>
            <a:r>
              <a:rPr lang="en-US" sz="2000" dirty="0" err="1" smtClean="0"/>
              <a:t>etc</a:t>
            </a:r>
            <a:endParaRPr lang="en-US" sz="2000" dirty="0"/>
          </a:p>
          <a:p>
            <a:pPr lvl="2"/>
            <a:r>
              <a:rPr lang="en-US" b="1" i="1" dirty="0" smtClean="0"/>
              <a:t>Parameter Prediction</a:t>
            </a:r>
          </a:p>
          <a:p>
            <a:pPr marL="1371600" lvl="3" indent="0">
              <a:buNone/>
            </a:pPr>
            <a:r>
              <a:rPr lang="en-US" dirty="0" smtClean="0"/>
              <a:t>Data </a:t>
            </a:r>
            <a:r>
              <a:rPr lang="en-US" dirty="0"/>
              <a:t>are then used to develop regression equations to predict the </a:t>
            </a:r>
            <a:r>
              <a:rPr lang="en-US" dirty="0" smtClean="0"/>
              <a:t>parameters</a:t>
            </a:r>
            <a:r>
              <a:rPr lang="en-US" dirty="0"/>
              <a:t>, </a:t>
            </a:r>
            <a:r>
              <a:rPr lang="en-US" dirty="0" smtClean="0"/>
              <a:t>for example for </a:t>
            </a:r>
            <a:r>
              <a:rPr lang="en-US" dirty="0" smtClean="0">
                <a:solidFill>
                  <a:srgbClr val="00B0F0"/>
                </a:solidFill>
              </a:rPr>
              <a:t>3-parameter Weibull</a:t>
            </a:r>
            <a:r>
              <a:rPr lang="en-US" dirty="0" smtClean="0"/>
              <a:t> </a:t>
            </a:r>
          </a:p>
          <a:p>
            <a:pPr marL="3200400" lvl="7" indent="0">
              <a:buNone/>
            </a:pPr>
            <a:r>
              <a:rPr lang="en-US" dirty="0" smtClean="0"/>
              <a:t>a = </a:t>
            </a:r>
            <a:r>
              <a:rPr lang="en-US" i="1" dirty="0" smtClean="0"/>
              <a:t>f</a:t>
            </a:r>
            <a:r>
              <a:rPr lang="en-US" i="1" baseline="-25000" dirty="0" smtClean="0"/>
              <a:t>1 </a:t>
            </a:r>
            <a:r>
              <a:rPr lang="en-US" dirty="0" smtClean="0"/>
              <a:t>(t, N, S)  ;  b = </a:t>
            </a:r>
            <a:r>
              <a:rPr lang="en-US" i="1" dirty="0" smtClean="0"/>
              <a:t>f</a:t>
            </a:r>
            <a:r>
              <a:rPr lang="en-US" i="1" baseline="-25000" dirty="0" smtClean="0"/>
              <a:t>2</a:t>
            </a:r>
            <a:r>
              <a:rPr lang="en-US" dirty="0"/>
              <a:t> </a:t>
            </a:r>
            <a:r>
              <a:rPr lang="en-US" dirty="0" smtClean="0"/>
              <a:t>(t, N</a:t>
            </a:r>
            <a:r>
              <a:rPr lang="en-US" dirty="0"/>
              <a:t>, S</a:t>
            </a:r>
            <a:r>
              <a:rPr lang="en-US" dirty="0" smtClean="0"/>
              <a:t>)  ;  c = </a:t>
            </a:r>
            <a:r>
              <a:rPr lang="en-US" i="1" dirty="0" smtClean="0"/>
              <a:t>f</a:t>
            </a:r>
            <a:r>
              <a:rPr lang="en-US" i="1" baseline="-25000" dirty="0" smtClean="0"/>
              <a:t>3</a:t>
            </a:r>
            <a:r>
              <a:rPr lang="en-US" baseline="-25000" dirty="0" smtClean="0"/>
              <a:t> </a:t>
            </a:r>
            <a:r>
              <a:rPr lang="en-US" dirty="0" smtClean="0"/>
              <a:t>(</a:t>
            </a:r>
            <a:r>
              <a:rPr lang="en-US" dirty="0"/>
              <a:t>t</a:t>
            </a:r>
            <a:r>
              <a:rPr lang="en-US" dirty="0" smtClean="0"/>
              <a:t>, N</a:t>
            </a:r>
            <a:r>
              <a:rPr lang="en-US" dirty="0"/>
              <a:t>, S</a:t>
            </a:r>
            <a:r>
              <a:rPr lang="en-US" dirty="0" smtClean="0"/>
              <a:t>)</a:t>
            </a:r>
          </a:p>
          <a:p>
            <a:pPr marL="1828800" lvl="4" indent="0">
              <a:buNone/>
            </a:pPr>
            <a:r>
              <a:rPr lang="en-US" dirty="0" smtClean="0"/>
              <a:t>a = usually represents the minimum diameter of the stand</a:t>
            </a:r>
          </a:p>
          <a:p>
            <a:pPr marL="1828800" lvl="4" indent="0">
              <a:buNone/>
            </a:pPr>
            <a:r>
              <a:rPr lang="en-US" dirty="0" smtClean="0"/>
              <a:t>b = </a:t>
            </a:r>
            <a:r>
              <a:rPr lang="en-US" dirty="0"/>
              <a:t>usually represents </a:t>
            </a:r>
            <a:r>
              <a:rPr lang="en-US" dirty="0" smtClean="0"/>
              <a:t>an upper percentile (P</a:t>
            </a:r>
            <a:r>
              <a:rPr lang="en-US" baseline="-25000" dirty="0" smtClean="0"/>
              <a:t>63</a:t>
            </a:r>
            <a:r>
              <a:rPr lang="en-US" dirty="0" smtClean="0"/>
              <a:t>, P</a:t>
            </a:r>
            <a:r>
              <a:rPr lang="en-US" baseline="-25000" dirty="0" smtClean="0"/>
              <a:t>93</a:t>
            </a:r>
            <a:r>
              <a:rPr lang="en-US" dirty="0" smtClean="0"/>
              <a:t>)</a:t>
            </a:r>
          </a:p>
          <a:p>
            <a:pPr marL="1828800" lvl="4" indent="0">
              <a:buNone/>
            </a:pPr>
            <a:r>
              <a:rPr lang="en-US" dirty="0"/>
              <a:t>c = usually calculated after a and b are estimated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sz="800" dirty="0"/>
          </a:p>
          <a:p>
            <a:endParaRPr lang="en-GB" sz="800" dirty="0"/>
          </a:p>
          <a:p>
            <a:endParaRPr lang="en-GB" dirty="0" smtClean="0"/>
          </a:p>
          <a:p>
            <a:pPr lvl="1"/>
            <a:endParaRPr lang="en-GB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39349" y="274638"/>
            <a:ext cx="11664000" cy="70609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Char char="§"/>
              <a:defRPr sz="3600" b="1" kern="1200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>
              <a:buNone/>
            </a:pPr>
            <a:r>
              <a:rPr lang="pt-PT" dirty="0" err="1" smtClean="0">
                <a:solidFill>
                  <a:srgbClr val="00B0F0"/>
                </a:solidFill>
              </a:rPr>
              <a:t>Diameter</a:t>
            </a:r>
            <a:r>
              <a:rPr lang="pt-PT" dirty="0" err="1">
                <a:solidFill>
                  <a:srgbClr val="00B0F0"/>
                </a:solidFill>
              </a:rPr>
              <a:t>-</a:t>
            </a:r>
            <a:r>
              <a:rPr lang="pt-PT" dirty="0" err="1" smtClean="0">
                <a:solidFill>
                  <a:srgbClr val="00B0F0"/>
                </a:solidFill>
              </a:rPr>
              <a:t>distribution</a:t>
            </a:r>
            <a:r>
              <a:rPr lang="pt-PT" dirty="0" smtClean="0">
                <a:solidFill>
                  <a:srgbClr val="00B0F0"/>
                </a:solidFill>
              </a:rPr>
              <a:t> </a:t>
            </a:r>
            <a:r>
              <a:rPr lang="pt-PT" dirty="0" err="1" smtClean="0">
                <a:solidFill>
                  <a:srgbClr val="00B0F0"/>
                </a:solidFill>
              </a:rPr>
              <a:t>models</a:t>
            </a:r>
            <a:endParaRPr lang="en-US" dirty="0">
              <a:solidFill>
                <a:srgbClr val="00B0F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539309" y="4956846"/>
            <a:ext cx="4258791" cy="1192332"/>
            <a:chOff x="7539309" y="4956846"/>
            <a:chExt cx="4258791" cy="1192332"/>
          </a:xfrm>
        </p:grpSpPr>
        <p:graphicFrame>
          <p:nvGraphicFramePr>
            <p:cNvPr id="8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79663816"/>
                </p:ext>
              </p:extLst>
            </p:nvPr>
          </p:nvGraphicFramePr>
          <p:xfrm>
            <a:off x="7539309" y="5079179"/>
            <a:ext cx="853016" cy="247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57" name="Equation" r:id="rId4" imgW="787320" imgH="228600" progId="Equation.3">
                    <p:embed/>
                  </p:oleObj>
                </mc:Choice>
                <mc:Fallback>
                  <p:oleObj name="Equation" r:id="rId4" imgW="787320" imgH="228600" progId="Equation.3">
                    <p:embed/>
                    <p:pic>
                      <p:nvPicPr>
                        <p:cNvPr id="8195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39309" y="5079179"/>
                          <a:ext cx="853016" cy="2475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99418988"/>
                </p:ext>
              </p:extLst>
            </p:nvPr>
          </p:nvGraphicFramePr>
          <p:xfrm>
            <a:off x="9228695" y="4956846"/>
            <a:ext cx="1120860" cy="4632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58" name="Equação" r:id="rId6" imgW="1168200" imgH="482400" progId="Equation.3">
                    <p:embed/>
                  </p:oleObj>
                </mc:Choice>
                <mc:Fallback>
                  <p:oleObj name="Equação" r:id="rId6" imgW="1168200" imgH="482400" progId="Equation.3">
                    <p:embed/>
                    <p:pic>
                      <p:nvPicPr>
                        <p:cNvPr id="8196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228695" y="4956846"/>
                          <a:ext cx="1120860" cy="4632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52880467"/>
                </p:ext>
              </p:extLst>
            </p:nvPr>
          </p:nvGraphicFramePr>
          <p:xfrm>
            <a:off x="7539309" y="5413841"/>
            <a:ext cx="4258791" cy="735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59" name="Equation" r:id="rId8" imgW="3822480" imgH="660240" progId="Equation.3">
                    <p:embed/>
                  </p:oleObj>
                </mc:Choice>
                <mc:Fallback>
                  <p:oleObj name="Equation" r:id="rId8" imgW="3822480" imgH="660240" progId="Equation.3">
                    <p:embed/>
                    <p:pic>
                      <p:nvPicPr>
                        <p:cNvPr id="9218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39309" y="5413841"/>
                          <a:ext cx="4258791" cy="7353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6962224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70100" y="1155029"/>
            <a:ext cx="11328000" cy="4929411"/>
          </a:xfrm>
          <a:prstGeom prst="rect">
            <a:avLst/>
          </a:prstGeom>
        </p:spPr>
        <p:txBody>
          <a:bodyPr vert="horz" lIns="91440" tIns="144000" rIns="360000" bIns="45720" rtlCol="0">
            <a:normAutofit/>
          </a:bodyPr>
          <a:lstStyle>
            <a:lvl1pPr marL="342900" indent="-34290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SzPct val="90000"/>
              <a:buFont typeface="Wingdings" panose="05000000000000000000" pitchFamily="2" charset="2"/>
              <a:buChar char=""/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Font typeface="Wingdings" panose="05000000000000000000" pitchFamily="2" charset="2"/>
              <a:buChar char="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800"/>
              </a:spcBef>
              <a:buClr>
                <a:srgbClr val="008000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GB" b="1" dirty="0" smtClean="0"/>
              <a:t>Modelling diameter distributions: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sz="800" dirty="0" smtClean="0"/>
          </a:p>
          <a:p>
            <a:endParaRPr lang="en-GB" sz="800" dirty="0" smtClean="0"/>
          </a:p>
          <a:p>
            <a:endParaRPr lang="en-GB" dirty="0" smtClean="0"/>
          </a:p>
          <a:p>
            <a:pPr lvl="1"/>
            <a:endParaRPr lang="en-GB" dirty="0" smtClean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828800" y="1752600"/>
            <a:ext cx="8610600" cy="472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2000" y="1746413"/>
            <a:ext cx="11328000" cy="4929411"/>
          </a:xfrm>
        </p:spPr>
        <p:txBody>
          <a:bodyPr>
            <a:normAutofit/>
          </a:bodyPr>
          <a:lstStyle/>
          <a:p>
            <a:pPr lvl="1"/>
            <a:r>
              <a:rPr lang="en-GB" dirty="0" smtClean="0"/>
              <a:t>Summarizing the idea behind diameter distribution models is:</a:t>
            </a:r>
          </a:p>
          <a:p>
            <a:pPr lvl="2"/>
            <a:r>
              <a:rPr lang="en-US" sz="2000" dirty="0" smtClean="0"/>
              <a:t>to </a:t>
            </a:r>
            <a:r>
              <a:rPr lang="en-US" sz="2000" dirty="0"/>
              <a:t>estimate the distribution of trees by diameter classes (diameter distribution)</a:t>
            </a:r>
          </a:p>
          <a:p>
            <a:pPr lvl="2"/>
            <a:r>
              <a:rPr lang="en-US" sz="2000" dirty="0"/>
              <a:t>Usually the simulation of diameter distribution implies the need to predict other variables, namely </a:t>
            </a:r>
            <a:r>
              <a:rPr lang="en-US" sz="2000" dirty="0">
                <a:solidFill>
                  <a:schemeClr val="accent6"/>
                </a:solidFill>
              </a:rPr>
              <a:t>minimum diameter </a:t>
            </a:r>
            <a:r>
              <a:rPr lang="en-US" sz="2000" dirty="0"/>
              <a:t>and some </a:t>
            </a:r>
            <a:r>
              <a:rPr lang="en-US" sz="2000" dirty="0">
                <a:solidFill>
                  <a:schemeClr val="accent6"/>
                </a:solidFill>
              </a:rPr>
              <a:t>percentile in the upper part of the distribution</a:t>
            </a:r>
          </a:p>
          <a:p>
            <a:pPr lvl="2"/>
            <a:r>
              <a:rPr lang="en-US" sz="2000" dirty="0"/>
              <a:t>to estimate stand volume (total and merchantable) from the diameter distribution, by using </a:t>
            </a:r>
            <a:r>
              <a:rPr lang="en-US" sz="2000" dirty="0">
                <a:solidFill>
                  <a:schemeClr val="accent4"/>
                </a:solidFill>
              </a:rPr>
              <a:t>tree volume equations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sz="800" dirty="0"/>
          </a:p>
          <a:p>
            <a:endParaRPr lang="en-GB" sz="800" dirty="0"/>
          </a:p>
          <a:p>
            <a:endParaRPr lang="en-GB" dirty="0" smtClean="0"/>
          </a:p>
          <a:p>
            <a:pPr lvl="1"/>
            <a:endParaRPr lang="en-GB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39349" y="274638"/>
            <a:ext cx="11664000" cy="70609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Char char="§"/>
              <a:defRPr sz="3600" b="1" kern="1200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>
              <a:buNone/>
            </a:pPr>
            <a:r>
              <a:rPr lang="pt-PT" dirty="0" err="1" smtClean="0">
                <a:solidFill>
                  <a:srgbClr val="00B0F0"/>
                </a:solidFill>
              </a:rPr>
              <a:t>Diameter</a:t>
            </a:r>
            <a:r>
              <a:rPr lang="pt-PT" dirty="0" err="1">
                <a:solidFill>
                  <a:srgbClr val="00B0F0"/>
                </a:solidFill>
              </a:rPr>
              <a:t>-</a:t>
            </a:r>
            <a:r>
              <a:rPr lang="pt-PT" dirty="0" err="1" smtClean="0">
                <a:solidFill>
                  <a:srgbClr val="00B0F0"/>
                </a:solidFill>
              </a:rPr>
              <a:t>distribution</a:t>
            </a:r>
            <a:r>
              <a:rPr lang="pt-PT" dirty="0" smtClean="0">
                <a:solidFill>
                  <a:srgbClr val="00B0F0"/>
                </a:solidFill>
              </a:rPr>
              <a:t> </a:t>
            </a:r>
            <a:r>
              <a:rPr lang="pt-PT" dirty="0" err="1" smtClean="0">
                <a:solidFill>
                  <a:srgbClr val="00B0F0"/>
                </a:solidFill>
              </a:rPr>
              <a:t>models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64205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70100" y="1155029"/>
            <a:ext cx="11328000" cy="4929411"/>
          </a:xfrm>
          <a:prstGeom prst="rect">
            <a:avLst/>
          </a:prstGeom>
        </p:spPr>
        <p:txBody>
          <a:bodyPr vert="horz" lIns="91440" tIns="144000" rIns="360000" bIns="45720" rtlCol="0">
            <a:normAutofit/>
          </a:bodyPr>
          <a:lstStyle>
            <a:lvl1pPr marL="342900" indent="-34290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SzPct val="90000"/>
              <a:buFont typeface="Wingdings" panose="05000000000000000000" pitchFamily="2" charset="2"/>
              <a:buChar char=""/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Font typeface="Wingdings" panose="05000000000000000000" pitchFamily="2" charset="2"/>
              <a:buChar char="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800"/>
              </a:spcBef>
              <a:buClr>
                <a:srgbClr val="008000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GB" b="1" dirty="0" smtClean="0"/>
              <a:t>Modelling diameter distributions: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sz="800" dirty="0" smtClean="0"/>
          </a:p>
          <a:p>
            <a:endParaRPr lang="en-GB" sz="800" dirty="0" smtClean="0"/>
          </a:p>
          <a:p>
            <a:endParaRPr lang="en-GB" dirty="0" smtClean="0"/>
          </a:p>
          <a:p>
            <a:pPr lvl="1"/>
            <a:endParaRPr lang="en-GB" dirty="0" smtClean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828800" y="1752600"/>
            <a:ext cx="8610600" cy="472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2000" y="1746413"/>
            <a:ext cx="11328000" cy="4929411"/>
          </a:xfrm>
        </p:spPr>
        <p:txBody>
          <a:bodyPr>
            <a:normAutofit/>
          </a:bodyPr>
          <a:lstStyle/>
          <a:p>
            <a:pPr lvl="1"/>
            <a:r>
              <a:rPr lang="en-GB" sz="2200" dirty="0"/>
              <a:t>To start by simulating the growth of some variables (principal variables):</a:t>
            </a:r>
            <a:endParaRPr lang="en-GB" sz="800" dirty="0"/>
          </a:p>
          <a:p>
            <a:pPr lvl="2"/>
            <a:r>
              <a:rPr lang="en-GB" sz="2000" dirty="0"/>
              <a:t>dominant height</a:t>
            </a:r>
          </a:p>
          <a:p>
            <a:pPr lvl="2"/>
            <a:r>
              <a:rPr lang="en-GB" sz="2000" dirty="0"/>
              <a:t>number of trees per ha</a:t>
            </a:r>
          </a:p>
          <a:p>
            <a:pPr lvl="2"/>
            <a:r>
              <a:rPr lang="en-GB" sz="2000" dirty="0"/>
              <a:t>stand basal area </a:t>
            </a:r>
          </a:p>
          <a:p>
            <a:pPr lvl="2"/>
            <a:r>
              <a:rPr lang="en-GB" sz="2000" dirty="0"/>
              <a:t>some variables characterizing the diameter distribution such as:</a:t>
            </a:r>
          </a:p>
          <a:p>
            <a:pPr lvl="3"/>
            <a:r>
              <a:rPr lang="en-GB" sz="1800" dirty="0"/>
              <a:t>the </a:t>
            </a:r>
            <a:r>
              <a:rPr lang="en-GB" sz="1800" dirty="0">
                <a:solidFill>
                  <a:srgbClr val="008000"/>
                </a:solidFill>
              </a:rPr>
              <a:t>minimum diameter</a:t>
            </a:r>
            <a:r>
              <a:rPr lang="en-GB" sz="1800" dirty="0"/>
              <a:t>, </a:t>
            </a:r>
          </a:p>
          <a:p>
            <a:pPr lvl="3"/>
            <a:r>
              <a:rPr lang="en-GB" sz="1800" dirty="0"/>
              <a:t>some </a:t>
            </a:r>
            <a:r>
              <a:rPr lang="en-GB" sz="1800" dirty="0">
                <a:solidFill>
                  <a:srgbClr val="008000"/>
                </a:solidFill>
              </a:rPr>
              <a:t>percentile of the diameter </a:t>
            </a:r>
            <a:r>
              <a:rPr lang="en-GB" sz="1800" dirty="0"/>
              <a:t>distribution or the </a:t>
            </a:r>
            <a:r>
              <a:rPr lang="en-GB" sz="1800" dirty="0">
                <a:solidFill>
                  <a:srgbClr val="008000"/>
                </a:solidFill>
              </a:rPr>
              <a:t>variance of diameters </a:t>
            </a:r>
            <a:r>
              <a:rPr lang="en-GB" sz="1800" dirty="0"/>
              <a:t>(depending on the pdf used for diameter distribution)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sz="800" dirty="0"/>
          </a:p>
          <a:p>
            <a:endParaRPr lang="en-GB" sz="800" dirty="0"/>
          </a:p>
          <a:p>
            <a:endParaRPr lang="en-GB" dirty="0" smtClean="0"/>
          </a:p>
          <a:p>
            <a:pPr lvl="1"/>
            <a:endParaRPr lang="en-GB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39349" y="274638"/>
            <a:ext cx="11664000" cy="70609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Char char="§"/>
              <a:defRPr sz="3600" b="1" kern="1200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>
              <a:buNone/>
            </a:pPr>
            <a:r>
              <a:rPr lang="pt-PT" dirty="0" err="1" smtClean="0">
                <a:solidFill>
                  <a:srgbClr val="00B0F0"/>
                </a:solidFill>
              </a:rPr>
              <a:t>Diameter</a:t>
            </a:r>
            <a:r>
              <a:rPr lang="pt-PT" dirty="0" err="1">
                <a:solidFill>
                  <a:srgbClr val="00B0F0"/>
                </a:solidFill>
              </a:rPr>
              <a:t>-</a:t>
            </a:r>
            <a:r>
              <a:rPr lang="pt-PT" dirty="0" err="1" smtClean="0">
                <a:solidFill>
                  <a:srgbClr val="00B0F0"/>
                </a:solidFill>
              </a:rPr>
              <a:t>distribution</a:t>
            </a:r>
            <a:r>
              <a:rPr lang="pt-PT" dirty="0" smtClean="0">
                <a:solidFill>
                  <a:srgbClr val="00B0F0"/>
                </a:solidFill>
              </a:rPr>
              <a:t> </a:t>
            </a:r>
            <a:r>
              <a:rPr lang="pt-PT" dirty="0" err="1" smtClean="0">
                <a:solidFill>
                  <a:srgbClr val="00B0F0"/>
                </a:solidFill>
              </a:rPr>
              <a:t>models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16297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70100" y="1155029"/>
            <a:ext cx="11328000" cy="4929411"/>
          </a:xfrm>
          <a:prstGeom prst="rect">
            <a:avLst/>
          </a:prstGeom>
        </p:spPr>
        <p:txBody>
          <a:bodyPr vert="horz" lIns="91440" tIns="144000" rIns="360000" bIns="45720" rtlCol="0">
            <a:normAutofit/>
          </a:bodyPr>
          <a:lstStyle>
            <a:lvl1pPr marL="342900" indent="-34290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SzPct val="90000"/>
              <a:buFont typeface="Wingdings" panose="05000000000000000000" pitchFamily="2" charset="2"/>
              <a:buChar char=""/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Font typeface="Wingdings" panose="05000000000000000000" pitchFamily="2" charset="2"/>
              <a:buChar char="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800"/>
              </a:spcBef>
              <a:buClr>
                <a:srgbClr val="008000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GB" b="1" dirty="0" smtClean="0"/>
              <a:t>Exercise:</a:t>
            </a:r>
          </a:p>
          <a:p>
            <a:pPr marL="0" indent="0">
              <a:buNone/>
            </a:pPr>
            <a:r>
              <a:rPr lang="en-GB" dirty="0" smtClean="0"/>
              <a:t>Implement the 3-parameters Weibull distribution in EXCEL in order to distribute a total of 100 trees ha-1 according to the following parameter combinations: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b="1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sz="800" dirty="0" smtClean="0"/>
          </a:p>
          <a:p>
            <a:endParaRPr lang="en-GB" sz="800" dirty="0" smtClean="0"/>
          </a:p>
          <a:p>
            <a:endParaRPr lang="en-GB" dirty="0" smtClean="0"/>
          </a:p>
          <a:p>
            <a:pPr lvl="1"/>
            <a:endParaRPr lang="en-GB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39349" y="274638"/>
            <a:ext cx="11664000" cy="70609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Char char="§"/>
              <a:defRPr sz="3600" b="1" kern="1200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>
              <a:buNone/>
            </a:pPr>
            <a:r>
              <a:rPr lang="pt-PT" dirty="0" err="1" smtClean="0">
                <a:solidFill>
                  <a:srgbClr val="00B0F0"/>
                </a:solidFill>
              </a:rPr>
              <a:t>Diameter</a:t>
            </a:r>
            <a:r>
              <a:rPr lang="pt-PT" dirty="0" err="1">
                <a:solidFill>
                  <a:srgbClr val="00B0F0"/>
                </a:solidFill>
              </a:rPr>
              <a:t>-</a:t>
            </a:r>
            <a:r>
              <a:rPr lang="pt-PT" dirty="0" err="1" smtClean="0">
                <a:solidFill>
                  <a:srgbClr val="00B0F0"/>
                </a:solidFill>
              </a:rPr>
              <a:t>distribution</a:t>
            </a:r>
            <a:r>
              <a:rPr lang="pt-PT" dirty="0" smtClean="0">
                <a:solidFill>
                  <a:srgbClr val="00B0F0"/>
                </a:solidFill>
              </a:rPr>
              <a:t> </a:t>
            </a:r>
            <a:r>
              <a:rPr lang="pt-PT" dirty="0" err="1" smtClean="0">
                <a:solidFill>
                  <a:srgbClr val="00B0F0"/>
                </a:solidFill>
              </a:rPr>
              <a:t>models</a:t>
            </a:r>
            <a:endParaRPr lang="en-US" dirty="0">
              <a:solidFill>
                <a:srgbClr val="00B0F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5575552"/>
              </p:ext>
            </p:extLst>
          </p:nvPr>
        </p:nvGraphicFramePr>
        <p:xfrm>
          <a:off x="623393" y="3501008"/>
          <a:ext cx="2232249" cy="15621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4083">
                  <a:extLst>
                    <a:ext uri="{9D8B030D-6E8A-4147-A177-3AD203B41FA5}">
                      <a16:colId xmlns:a16="http://schemas.microsoft.com/office/drawing/2014/main" val="3842466126"/>
                    </a:ext>
                  </a:extLst>
                </a:gridCol>
                <a:gridCol w="744083">
                  <a:extLst>
                    <a:ext uri="{9D8B030D-6E8A-4147-A177-3AD203B41FA5}">
                      <a16:colId xmlns:a16="http://schemas.microsoft.com/office/drawing/2014/main" val="2770012577"/>
                    </a:ext>
                  </a:extLst>
                </a:gridCol>
                <a:gridCol w="744083">
                  <a:extLst>
                    <a:ext uri="{9D8B030D-6E8A-4147-A177-3AD203B41FA5}">
                      <a16:colId xmlns:a16="http://schemas.microsoft.com/office/drawing/2014/main" val="453394333"/>
                    </a:ext>
                  </a:extLst>
                </a:gridCol>
              </a:tblGrid>
              <a:tr h="2304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b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c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5338757"/>
                  </a:ext>
                </a:extLst>
              </a:tr>
              <a:tr h="2304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1.5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5918914"/>
                  </a:ext>
                </a:extLst>
              </a:tr>
              <a:tr h="2304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3.6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61035"/>
                  </a:ext>
                </a:extLst>
              </a:tr>
              <a:tr h="2304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5732481"/>
                  </a:ext>
                </a:extLst>
              </a:tr>
              <a:tr h="2304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8511249"/>
                  </a:ext>
                </a:extLst>
              </a:tr>
            </a:tbl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6052894"/>
              </p:ext>
            </p:extLst>
          </p:nvPr>
        </p:nvGraphicFramePr>
        <p:xfrm>
          <a:off x="3719736" y="3501008"/>
          <a:ext cx="4359117" cy="13649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9" name="Equation" r:id="rId3" imgW="2514600" imgH="787320" progId="Equation.3">
                  <p:embed/>
                </p:oleObj>
              </mc:Choice>
              <mc:Fallback>
                <p:oleObj name="Equation" r:id="rId3" imgW="2514600" imgH="787320" progId="Equation.3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19736" y="3501008"/>
                        <a:ext cx="4359117" cy="13649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6360" y="3645024"/>
            <a:ext cx="2211765" cy="20829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92344" y="2858430"/>
            <a:ext cx="290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Consider the following diameter intervals: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56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1330" y="1340768"/>
            <a:ext cx="11189323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Trebuchet MS" pitchFamily="34" charset="0"/>
              </a:rPr>
              <a:t>Empirical models</a:t>
            </a:r>
            <a:endParaRPr lang="pt-PT" dirty="0">
              <a:latin typeface="Trebuchet MS" pitchFamily="34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t-PT" dirty="0" err="1">
                <a:latin typeface="Trebuchet MS" pitchFamily="34" charset="0"/>
              </a:rPr>
              <a:t>Forest</a:t>
            </a:r>
            <a:r>
              <a:rPr lang="pt-PT" dirty="0">
                <a:latin typeface="Trebuchet MS" pitchFamily="34" charset="0"/>
              </a:rPr>
              <a:t> management </a:t>
            </a:r>
            <a:r>
              <a:rPr lang="pt-PT" dirty="0" err="1">
                <a:latin typeface="Trebuchet MS" pitchFamily="34" charset="0"/>
              </a:rPr>
              <a:t>and</a:t>
            </a:r>
            <a:r>
              <a:rPr lang="pt-PT" dirty="0">
                <a:latin typeface="Trebuchet MS" pitchFamily="34" charset="0"/>
              </a:rPr>
              <a:t> </a:t>
            </a:r>
            <a:r>
              <a:rPr lang="pt-PT" dirty="0" err="1">
                <a:latin typeface="Trebuchet MS" pitchFamily="34" charset="0"/>
              </a:rPr>
              <a:t>planning</a:t>
            </a:r>
            <a:r>
              <a:rPr lang="pt-PT" dirty="0">
                <a:latin typeface="Trebuchet MS" pitchFamily="34" charset="0"/>
              </a:rPr>
              <a:t> </a:t>
            </a:r>
            <a:r>
              <a:rPr lang="pt-PT" dirty="0" err="1">
                <a:latin typeface="Trebuchet MS" pitchFamily="34" charset="0"/>
              </a:rPr>
              <a:t>require</a:t>
            </a:r>
            <a:r>
              <a:rPr lang="pt-PT" dirty="0">
                <a:latin typeface="Trebuchet MS" pitchFamily="34" charset="0"/>
              </a:rPr>
              <a:t> </a:t>
            </a:r>
            <a:r>
              <a:rPr lang="pt-PT" dirty="0" err="1">
                <a:latin typeface="Trebuchet MS" pitchFamily="34" charset="0"/>
              </a:rPr>
              <a:t>information</a:t>
            </a:r>
            <a:r>
              <a:rPr lang="pt-PT" dirty="0">
                <a:latin typeface="Trebuchet MS" pitchFamily="34" charset="0"/>
              </a:rPr>
              <a:t> </a:t>
            </a:r>
            <a:r>
              <a:rPr lang="pt-PT" dirty="0" err="1">
                <a:latin typeface="Trebuchet MS" pitchFamily="34" charset="0"/>
              </a:rPr>
              <a:t>about</a:t>
            </a:r>
            <a:r>
              <a:rPr lang="pt-PT" dirty="0">
                <a:latin typeface="Trebuchet MS" pitchFamily="34" charset="0"/>
              </a:rPr>
              <a:t> </a:t>
            </a:r>
            <a:r>
              <a:rPr lang="pt-PT" dirty="0" err="1">
                <a:latin typeface="Trebuchet MS" pitchFamily="34" charset="0"/>
              </a:rPr>
              <a:t>the</a:t>
            </a:r>
            <a:r>
              <a:rPr lang="pt-PT" dirty="0">
                <a:latin typeface="Trebuchet MS" pitchFamily="34" charset="0"/>
              </a:rPr>
              <a:t> </a:t>
            </a:r>
            <a:r>
              <a:rPr lang="pt-PT" dirty="0" err="1">
                <a:latin typeface="Trebuchet MS" pitchFamily="34" charset="0"/>
              </a:rPr>
              <a:t>distribution</a:t>
            </a:r>
            <a:r>
              <a:rPr lang="pt-PT" dirty="0">
                <a:latin typeface="Trebuchet MS" pitchFamily="34" charset="0"/>
              </a:rPr>
              <a:t> </a:t>
            </a:r>
            <a:r>
              <a:rPr lang="pt-PT" dirty="0" err="1">
                <a:latin typeface="Trebuchet MS" pitchFamily="34" charset="0"/>
              </a:rPr>
              <a:t>of</a:t>
            </a:r>
            <a:r>
              <a:rPr lang="pt-PT" dirty="0">
                <a:latin typeface="Trebuchet MS" pitchFamily="34" charset="0"/>
              </a:rPr>
              <a:t> volume </a:t>
            </a:r>
            <a:r>
              <a:rPr lang="pt-PT" dirty="0" err="1">
                <a:latin typeface="Trebuchet MS" pitchFamily="34" charset="0"/>
              </a:rPr>
              <a:t>by</a:t>
            </a:r>
            <a:r>
              <a:rPr lang="pt-PT" dirty="0">
                <a:latin typeface="Trebuchet MS" pitchFamily="34" charset="0"/>
              </a:rPr>
              <a:t> </a:t>
            </a:r>
            <a:r>
              <a:rPr lang="pt-PT" dirty="0" err="1">
                <a:latin typeface="Trebuchet MS" pitchFamily="34" charset="0"/>
              </a:rPr>
              <a:t>size</a:t>
            </a:r>
            <a:r>
              <a:rPr lang="pt-PT" dirty="0">
                <a:latin typeface="Trebuchet MS" pitchFamily="34" charset="0"/>
              </a:rPr>
              <a:t> </a:t>
            </a:r>
            <a:r>
              <a:rPr lang="pt-PT" dirty="0" err="1">
                <a:latin typeface="Trebuchet MS" pitchFamily="34" charset="0"/>
              </a:rPr>
              <a:t>and</a:t>
            </a:r>
            <a:r>
              <a:rPr lang="pt-PT" dirty="0">
                <a:latin typeface="Trebuchet MS" pitchFamily="34" charset="0"/>
              </a:rPr>
              <a:t> </a:t>
            </a:r>
            <a:r>
              <a:rPr lang="pt-PT" dirty="0" err="1">
                <a:latin typeface="Trebuchet MS" pitchFamily="34" charset="0"/>
              </a:rPr>
              <a:t>product</a:t>
            </a:r>
            <a:r>
              <a:rPr lang="pt-PT" dirty="0">
                <a:latin typeface="Trebuchet MS" pitchFamily="34" charset="0"/>
              </a:rPr>
              <a:t> classes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Trebuchet MS" pitchFamily="34" charset="0"/>
              </a:rPr>
              <a:t>The </a:t>
            </a:r>
            <a:r>
              <a:rPr lang="en-US" dirty="0" err="1">
                <a:latin typeface="Trebuchet MS" pitchFamily="34" charset="0"/>
              </a:rPr>
              <a:t>nr</a:t>
            </a:r>
            <a:r>
              <a:rPr lang="en-US" dirty="0">
                <a:latin typeface="Trebuchet MS" pitchFamily="34" charset="0"/>
              </a:rPr>
              <a:t> trees/diam. class obtained using </a:t>
            </a:r>
            <a:r>
              <a:rPr lang="en-US" b="1" dirty="0">
                <a:solidFill>
                  <a:srgbClr val="00B0F0"/>
                </a:solidFill>
                <a:latin typeface="Trebuchet MS" pitchFamily="34" charset="0"/>
              </a:rPr>
              <a:t>probability density function</a:t>
            </a:r>
            <a:endParaRPr lang="pt-PT" b="1" dirty="0">
              <a:solidFill>
                <a:srgbClr val="00B0F0"/>
              </a:solidFill>
              <a:latin typeface="Trebuchet MS" pitchFamily="34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t-PT" dirty="0">
                <a:latin typeface="Trebuchet MS" pitchFamily="34" charset="0"/>
              </a:rPr>
              <a:t>Some </a:t>
            </a:r>
            <a:r>
              <a:rPr lang="pt-PT" dirty="0" err="1">
                <a:latin typeface="Trebuchet MS" pitchFamily="34" charset="0"/>
              </a:rPr>
              <a:t>state</a:t>
            </a:r>
            <a:r>
              <a:rPr lang="pt-PT" dirty="0">
                <a:latin typeface="Trebuchet MS" pitchFamily="34" charset="0"/>
              </a:rPr>
              <a:t> </a:t>
            </a:r>
            <a:r>
              <a:rPr lang="pt-PT" dirty="0" err="1">
                <a:latin typeface="Trebuchet MS" pitchFamily="34" charset="0"/>
              </a:rPr>
              <a:t>variables</a:t>
            </a:r>
            <a:r>
              <a:rPr lang="pt-PT" dirty="0">
                <a:latin typeface="Trebuchet MS" pitchFamily="34" charset="0"/>
              </a:rPr>
              <a:t> are </a:t>
            </a:r>
            <a:r>
              <a:rPr lang="pt-PT" dirty="0" err="1">
                <a:latin typeface="Trebuchet MS" pitchFamily="34" charset="0"/>
              </a:rPr>
              <a:t>defined</a:t>
            </a:r>
            <a:r>
              <a:rPr lang="pt-PT" dirty="0">
                <a:latin typeface="Trebuchet MS" pitchFamily="34" charset="0"/>
              </a:rPr>
              <a:t> </a:t>
            </a:r>
            <a:r>
              <a:rPr lang="pt-PT" dirty="0" err="1">
                <a:latin typeface="Trebuchet MS" pitchFamily="34" charset="0"/>
              </a:rPr>
              <a:t>at</a:t>
            </a:r>
            <a:r>
              <a:rPr lang="pt-PT" dirty="0">
                <a:latin typeface="Trebuchet MS" pitchFamily="34" charset="0"/>
              </a:rPr>
              <a:t> stand </a:t>
            </a:r>
            <a:r>
              <a:rPr lang="pt-PT" dirty="0" err="1">
                <a:latin typeface="Trebuchet MS" pitchFamily="34" charset="0"/>
              </a:rPr>
              <a:t>level</a:t>
            </a:r>
            <a:endParaRPr lang="pt-PT" dirty="0">
              <a:latin typeface="Trebuchet MS" pitchFamily="34" charset="0"/>
            </a:endParaRPr>
          </a:p>
          <a:p>
            <a:endParaRPr lang="en-US" dirty="0">
              <a:latin typeface="Trebuchet MS" pitchFamily="34" charset="0"/>
            </a:endParaRPr>
          </a:p>
          <a:p>
            <a:endParaRPr lang="pt-PT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9835374"/>
              </p:ext>
            </p:extLst>
          </p:nvPr>
        </p:nvGraphicFramePr>
        <p:xfrm>
          <a:off x="1847528" y="3284984"/>
          <a:ext cx="8242355" cy="3514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8471">
                  <a:extLst>
                    <a:ext uri="{9D8B030D-6E8A-4147-A177-3AD203B41FA5}">
                      <a16:colId xmlns:a16="http://schemas.microsoft.com/office/drawing/2014/main" val="778341922"/>
                    </a:ext>
                  </a:extLst>
                </a:gridCol>
                <a:gridCol w="1648471">
                  <a:extLst>
                    <a:ext uri="{9D8B030D-6E8A-4147-A177-3AD203B41FA5}">
                      <a16:colId xmlns:a16="http://schemas.microsoft.com/office/drawing/2014/main" val="129235181"/>
                    </a:ext>
                  </a:extLst>
                </a:gridCol>
                <a:gridCol w="1648471">
                  <a:extLst>
                    <a:ext uri="{9D8B030D-6E8A-4147-A177-3AD203B41FA5}">
                      <a16:colId xmlns:a16="http://schemas.microsoft.com/office/drawing/2014/main" val="2409151653"/>
                    </a:ext>
                  </a:extLst>
                </a:gridCol>
                <a:gridCol w="1648471">
                  <a:extLst>
                    <a:ext uri="{9D8B030D-6E8A-4147-A177-3AD203B41FA5}">
                      <a16:colId xmlns:a16="http://schemas.microsoft.com/office/drawing/2014/main" val="3574968240"/>
                    </a:ext>
                  </a:extLst>
                </a:gridCol>
                <a:gridCol w="1648471">
                  <a:extLst>
                    <a:ext uri="{9D8B030D-6E8A-4147-A177-3AD203B41FA5}">
                      <a16:colId xmlns:a16="http://schemas.microsoft.com/office/drawing/2014/main" val="32533326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WSM</a:t>
                      </a:r>
                      <a:endParaRPr lang="pt-PT" sz="1600" dirty="0"/>
                    </a:p>
                  </a:txBody>
                  <a:tcP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DDM</a:t>
                      </a:r>
                      <a:endParaRPr lang="pt-PT" sz="16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WSM-</a:t>
                      </a:r>
                      <a:r>
                        <a:rPr lang="en-US" sz="1600" dirty="0" err="1" smtClean="0"/>
                        <a:t>sc</a:t>
                      </a:r>
                      <a:endParaRPr lang="pt-PT" sz="16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ITM</a:t>
                      </a:r>
                      <a:endParaRPr lang="pt-PT" sz="1600" dirty="0"/>
                    </a:p>
                  </a:txBody>
                  <a:tcPr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3901611"/>
                  </a:ext>
                </a:extLst>
              </a:tr>
              <a:tr h="421248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err="1" smtClean="0"/>
                        <a:t>Dominant</a:t>
                      </a:r>
                      <a:r>
                        <a:rPr lang="pt-PT" sz="1600" dirty="0" smtClean="0"/>
                        <a:t> </a:t>
                      </a:r>
                      <a:r>
                        <a:rPr lang="pt-PT" sz="1600" dirty="0" err="1" smtClean="0"/>
                        <a:t>height</a:t>
                      </a:r>
                      <a:endParaRPr lang="pt-PT" sz="1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stand</a:t>
                      </a:r>
                      <a:endParaRPr lang="pt-PT" sz="1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stand</a:t>
                      </a:r>
                      <a:endParaRPr lang="pt-PT" sz="1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stand</a:t>
                      </a:r>
                      <a:endParaRPr lang="pt-PT" sz="1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stand</a:t>
                      </a:r>
                      <a:endParaRPr lang="pt-PT" sz="1600" dirty="0" smtClean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0861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Trees</a:t>
                      </a:r>
                      <a:r>
                        <a:rPr lang="en-US" sz="1600" baseline="0" dirty="0" smtClean="0"/>
                        <a:t> ha</a:t>
                      </a:r>
                      <a:r>
                        <a:rPr lang="en-US" sz="1600" baseline="30000" dirty="0" smtClean="0"/>
                        <a:t>-1</a:t>
                      </a:r>
                      <a:endParaRPr lang="pt-PT" sz="1600" baseline="30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stand</a:t>
                      </a:r>
                      <a:endParaRPr lang="pt-PT" sz="1600" dirty="0" smtClean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stand</a:t>
                      </a:r>
                      <a:endParaRPr lang="pt-PT" sz="1600" dirty="0" smtClean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stand</a:t>
                      </a:r>
                      <a:endParaRPr lang="pt-PT" sz="1600" dirty="0" smtClean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mortality of trees</a:t>
                      </a:r>
                      <a:endParaRPr kumimoji="0" lang="pt-PT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rbel" panose="020B0503020204020204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6449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Basal area</a:t>
                      </a:r>
                      <a:endParaRPr lang="pt-PT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stand</a:t>
                      </a:r>
                      <a:endParaRPr kumimoji="0" lang="pt-PT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rbel" panose="020B0503020204020204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stand</a:t>
                      </a:r>
                      <a:endParaRPr kumimoji="0" lang="pt-PT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rbel" panose="020B0503020204020204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stand</a:t>
                      </a:r>
                      <a:endParaRPr kumimoji="0" lang="pt-PT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rbel" panose="020B0503020204020204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dbh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of trees </a:t>
                      </a:r>
                      <a:endParaRPr kumimoji="0" lang="pt-PT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rbel" panose="020B0503020204020204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9096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Volumes</a:t>
                      </a:r>
                      <a:endParaRPr lang="pt-PT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stand</a:t>
                      </a:r>
                      <a:endParaRPr kumimoji="0" lang="pt-PT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rbel" panose="020B0503020204020204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average tree/by </a:t>
                      </a:r>
                      <a:r>
                        <a:rPr lang="en-US" sz="1600" dirty="0" err="1" smtClean="0"/>
                        <a:t>diamclass</a:t>
                      </a:r>
                      <a:endParaRPr lang="en-US" sz="1600" dirty="0" smtClean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average tree</a:t>
                      </a:r>
                      <a:endParaRPr lang="pt-PT" sz="1600" dirty="0" smtClean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volume of trees</a:t>
                      </a:r>
                      <a:endParaRPr kumimoji="0" lang="pt-PT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rbel" panose="020B0503020204020204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4729879"/>
                  </a:ext>
                </a:extLst>
              </a:tr>
              <a:tr h="39964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Biomasses</a:t>
                      </a:r>
                      <a:endParaRPr lang="pt-PT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stand</a:t>
                      </a:r>
                      <a:endParaRPr kumimoji="0" lang="pt-PT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rbel" panose="020B0503020204020204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average </a:t>
                      </a:r>
                      <a:r>
                        <a:rPr lang="en-US" sz="1600" dirty="0" smtClean="0"/>
                        <a:t>tree/by </a:t>
                      </a:r>
                      <a:r>
                        <a:rPr lang="en-US" sz="1600" dirty="0" err="1" smtClean="0"/>
                        <a:t>diamclass</a:t>
                      </a:r>
                      <a:endParaRPr lang="en-US" sz="1600" dirty="0" smtClean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average tree</a:t>
                      </a:r>
                      <a:endParaRPr lang="pt-PT" sz="1600" dirty="0" smtClean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biomass of trees</a:t>
                      </a:r>
                      <a:endParaRPr kumimoji="0" lang="pt-PT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rbel" panose="020B0503020204020204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3082846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Variables for the diameter distribution</a:t>
                      </a:r>
                      <a:endParaRPr lang="pt-PT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/>
                        <a:t>NA</a:t>
                      </a:r>
                      <a:endParaRPr lang="pt-PT" sz="1600" i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F0"/>
                          </a:solidFill>
                        </a:rPr>
                        <a:t>yes</a:t>
                      </a:r>
                      <a:endParaRPr lang="pt-PT" sz="1600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</a:t>
                      </a:r>
                      <a:endParaRPr lang="pt-PT" sz="16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/>
                        <a:t>NA</a:t>
                      </a:r>
                      <a:endParaRPr lang="pt-PT" sz="1600" i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1325247"/>
                  </a:ext>
                </a:extLst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239349" y="274638"/>
            <a:ext cx="11664000" cy="70609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Char char="§"/>
              <a:defRPr sz="3600" b="1" kern="1200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>
              <a:buNone/>
            </a:pPr>
            <a:r>
              <a:rPr lang="pt-PT" dirty="0" err="1" smtClean="0">
                <a:solidFill>
                  <a:srgbClr val="00B0F0"/>
                </a:solidFill>
              </a:rPr>
              <a:t>Diameter</a:t>
            </a:r>
            <a:r>
              <a:rPr lang="pt-PT" dirty="0" smtClean="0">
                <a:solidFill>
                  <a:srgbClr val="00B0F0"/>
                </a:solidFill>
              </a:rPr>
              <a:t> </a:t>
            </a:r>
            <a:r>
              <a:rPr lang="pt-PT" dirty="0" err="1" smtClean="0">
                <a:solidFill>
                  <a:srgbClr val="00B0F0"/>
                </a:solidFill>
              </a:rPr>
              <a:t>distribution</a:t>
            </a:r>
            <a:r>
              <a:rPr lang="pt-PT" dirty="0" smtClean="0">
                <a:solidFill>
                  <a:srgbClr val="00B0F0"/>
                </a:solidFill>
              </a:rPr>
              <a:t> </a:t>
            </a:r>
            <a:r>
              <a:rPr lang="pt-PT" dirty="0" err="1" smtClean="0">
                <a:solidFill>
                  <a:srgbClr val="00B0F0"/>
                </a:solidFill>
              </a:rPr>
              <a:t>models</a:t>
            </a:r>
            <a:r>
              <a:rPr lang="pt-PT" dirty="0" smtClean="0">
                <a:solidFill>
                  <a:srgbClr val="00B0F0"/>
                </a:solidFill>
              </a:rPr>
              <a:t> (DDM)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98936" y="2924944"/>
            <a:ext cx="3600400" cy="37444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55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1330" y="1340768"/>
            <a:ext cx="1118932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Trebuchet MS" pitchFamily="34" charset="0"/>
              </a:rPr>
              <a:t>Empirical models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Trebuchet MS" pitchFamily="34" charset="0"/>
              </a:rPr>
              <a:t>Simulate individual-tree dynamics allowing information of stand structure and development as well as distribution of stand volume by size classes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Trebuchet MS" pitchFamily="34" charset="0"/>
              </a:rPr>
              <a:t>Majority of state variables defined at tree </a:t>
            </a:r>
            <a:r>
              <a:rPr lang="en-US" dirty="0" smtClean="0">
                <a:latin typeface="Trebuchet MS" pitchFamily="34" charset="0"/>
              </a:rPr>
              <a:t>level (even-aged)</a:t>
            </a:r>
            <a:endParaRPr lang="en-US" dirty="0">
              <a:latin typeface="Trebuchet MS" pitchFamily="34" charset="0"/>
            </a:endParaRPr>
          </a:p>
          <a:p>
            <a:endParaRPr lang="pt-PT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9124768"/>
              </p:ext>
            </p:extLst>
          </p:nvPr>
        </p:nvGraphicFramePr>
        <p:xfrm>
          <a:off x="1847528" y="3284984"/>
          <a:ext cx="6593884" cy="3514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8471">
                  <a:extLst>
                    <a:ext uri="{9D8B030D-6E8A-4147-A177-3AD203B41FA5}">
                      <a16:colId xmlns:a16="http://schemas.microsoft.com/office/drawing/2014/main" val="778341922"/>
                    </a:ext>
                  </a:extLst>
                </a:gridCol>
                <a:gridCol w="1648471">
                  <a:extLst>
                    <a:ext uri="{9D8B030D-6E8A-4147-A177-3AD203B41FA5}">
                      <a16:colId xmlns:a16="http://schemas.microsoft.com/office/drawing/2014/main" val="129235181"/>
                    </a:ext>
                  </a:extLst>
                </a:gridCol>
                <a:gridCol w="1648471">
                  <a:extLst>
                    <a:ext uri="{9D8B030D-6E8A-4147-A177-3AD203B41FA5}">
                      <a16:colId xmlns:a16="http://schemas.microsoft.com/office/drawing/2014/main" val="2409151653"/>
                    </a:ext>
                  </a:extLst>
                </a:gridCol>
                <a:gridCol w="1648471">
                  <a:extLst>
                    <a:ext uri="{9D8B030D-6E8A-4147-A177-3AD203B41FA5}">
                      <a16:colId xmlns:a16="http://schemas.microsoft.com/office/drawing/2014/main" val="32533326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WSM</a:t>
                      </a:r>
                      <a:endParaRPr lang="pt-PT" sz="1600" dirty="0"/>
                    </a:p>
                  </a:txBody>
                  <a:tcP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DDM</a:t>
                      </a:r>
                      <a:endParaRPr lang="pt-PT" sz="16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ITM</a:t>
                      </a:r>
                      <a:endParaRPr lang="pt-PT" sz="1600" dirty="0"/>
                    </a:p>
                  </a:txBody>
                  <a:tcPr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3901611"/>
                  </a:ext>
                </a:extLst>
              </a:tr>
              <a:tr h="421248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err="1" smtClean="0"/>
                        <a:t>Dominant</a:t>
                      </a:r>
                      <a:r>
                        <a:rPr lang="pt-PT" sz="1600" dirty="0" smtClean="0"/>
                        <a:t> </a:t>
                      </a:r>
                      <a:r>
                        <a:rPr lang="pt-PT" sz="1600" dirty="0" err="1" smtClean="0"/>
                        <a:t>height</a:t>
                      </a:r>
                      <a:endParaRPr lang="pt-PT" sz="1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stand</a:t>
                      </a:r>
                      <a:endParaRPr lang="pt-PT" sz="1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stand</a:t>
                      </a:r>
                      <a:endParaRPr lang="pt-PT" sz="1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stand</a:t>
                      </a:r>
                      <a:endParaRPr lang="pt-PT" sz="1600" dirty="0" smtClean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0861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Trees</a:t>
                      </a:r>
                      <a:r>
                        <a:rPr lang="en-US" sz="1600" baseline="0" dirty="0" smtClean="0"/>
                        <a:t> ha</a:t>
                      </a:r>
                      <a:r>
                        <a:rPr lang="en-US" sz="1600" baseline="30000" dirty="0" smtClean="0"/>
                        <a:t>-1</a:t>
                      </a:r>
                      <a:endParaRPr lang="pt-PT" sz="1600" baseline="30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stand</a:t>
                      </a:r>
                      <a:endParaRPr lang="pt-PT" sz="1600" dirty="0" smtClean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stand</a:t>
                      </a:r>
                      <a:endParaRPr lang="pt-PT" sz="1600" dirty="0" smtClean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mortality of trees</a:t>
                      </a:r>
                      <a:endParaRPr kumimoji="0" lang="pt-PT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rbel" panose="020B0503020204020204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6449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Basal area</a:t>
                      </a:r>
                      <a:endParaRPr lang="pt-PT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stand</a:t>
                      </a:r>
                      <a:endParaRPr kumimoji="0" lang="pt-PT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rbel" panose="020B0503020204020204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stand</a:t>
                      </a:r>
                      <a:endParaRPr kumimoji="0" lang="pt-PT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rbel" panose="020B0503020204020204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dbh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of trees </a:t>
                      </a:r>
                      <a:endParaRPr kumimoji="0" lang="pt-PT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rbel" panose="020B0503020204020204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9096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Volumes</a:t>
                      </a:r>
                      <a:endParaRPr lang="pt-PT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stand</a:t>
                      </a:r>
                      <a:endParaRPr kumimoji="0" lang="pt-PT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rbel" panose="020B0503020204020204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average tree/by </a:t>
                      </a:r>
                      <a:r>
                        <a:rPr lang="en-US" sz="1600" smtClean="0"/>
                        <a:t>diamclass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volume of trees</a:t>
                      </a:r>
                      <a:endParaRPr kumimoji="0" lang="pt-PT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rbel" panose="020B0503020204020204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4729879"/>
                  </a:ext>
                </a:extLst>
              </a:tr>
              <a:tr h="39964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Biomasses</a:t>
                      </a:r>
                      <a:endParaRPr lang="pt-PT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stand</a:t>
                      </a:r>
                      <a:endParaRPr kumimoji="0" lang="pt-PT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rbel" panose="020B0503020204020204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average </a:t>
                      </a:r>
                      <a:r>
                        <a:rPr lang="en-US" sz="1600" dirty="0" smtClean="0"/>
                        <a:t>tree/by </a:t>
                      </a:r>
                      <a:r>
                        <a:rPr lang="en-US" sz="1600" dirty="0" err="1" smtClean="0"/>
                        <a:t>diamclass</a:t>
                      </a:r>
                      <a:endParaRPr lang="en-US" sz="1600" dirty="0" smtClean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biomass of trees</a:t>
                      </a:r>
                      <a:endParaRPr kumimoji="0" lang="pt-PT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rbel" panose="020B0503020204020204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3082846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Variables for the diameter distribution</a:t>
                      </a:r>
                      <a:endParaRPr lang="pt-PT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/>
                        <a:t>NA</a:t>
                      </a:r>
                      <a:endParaRPr lang="pt-PT" sz="1600" i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F0"/>
                          </a:solidFill>
                        </a:rPr>
                        <a:t>yes</a:t>
                      </a:r>
                      <a:endParaRPr lang="pt-PT" sz="1600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/>
                        <a:t>NA (all d are known)</a:t>
                      </a:r>
                      <a:endParaRPr lang="pt-PT" sz="1600" i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1325247"/>
                  </a:ext>
                </a:extLst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239349" y="274638"/>
            <a:ext cx="11664000" cy="70609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Char char="§"/>
              <a:defRPr sz="3600" b="1" kern="1200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>
              <a:buNone/>
            </a:pPr>
            <a:r>
              <a:rPr lang="pt-PT" dirty="0" smtClean="0">
                <a:solidFill>
                  <a:srgbClr val="00CC99"/>
                </a:solidFill>
              </a:rPr>
              <a:t>Individual </a:t>
            </a:r>
            <a:r>
              <a:rPr lang="pt-PT" dirty="0" err="1" smtClean="0">
                <a:solidFill>
                  <a:srgbClr val="00CC99"/>
                </a:solidFill>
              </a:rPr>
              <a:t>tree</a:t>
            </a:r>
            <a:r>
              <a:rPr lang="pt-PT" dirty="0" smtClean="0">
                <a:solidFill>
                  <a:srgbClr val="00CC99"/>
                </a:solidFill>
              </a:rPr>
              <a:t> </a:t>
            </a:r>
            <a:r>
              <a:rPr lang="pt-PT" dirty="0" err="1" smtClean="0">
                <a:solidFill>
                  <a:srgbClr val="00CC99"/>
                </a:solidFill>
              </a:rPr>
              <a:t>models</a:t>
            </a:r>
            <a:r>
              <a:rPr lang="pt-PT" dirty="0" smtClean="0">
                <a:solidFill>
                  <a:srgbClr val="00CC99"/>
                </a:solidFill>
              </a:rPr>
              <a:t> (ITM)</a:t>
            </a:r>
            <a:endParaRPr lang="en-US" dirty="0">
              <a:solidFill>
                <a:srgbClr val="00CC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61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914400"/>
            <a:ext cx="7696200" cy="5029200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Models with </a:t>
            </a:r>
            <a:br>
              <a:rPr lang="en-GB" dirty="0" smtClean="0"/>
            </a:br>
            <a:r>
              <a:rPr lang="en-GB" dirty="0" smtClean="0"/>
              <a:t>diameter distributions</a:t>
            </a:r>
            <a:r>
              <a:rPr lang="en-GB" sz="2800" i="1" dirty="0"/>
              <a:t/>
            </a:r>
            <a:br>
              <a:rPr lang="en-GB" sz="2800" i="1" dirty="0"/>
            </a:br>
            <a:r>
              <a:rPr lang="en-GB" sz="2800" dirty="0"/>
              <a:t/>
            </a:r>
            <a:br>
              <a:rPr lang="en-GB" sz="2800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840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Stand volume may be enough for some purposes, but often </a:t>
            </a:r>
            <a:r>
              <a:rPr lang="en-US" sz="2400" dirty="0" smtClean="0"/>
              <a:t>the </a:t>
            </a:r>
            <a:r>
              <a:rPr lang="en-US" sz="2400" b="1" dirty="0" smtClean="0">
                <a:solidFill>
                  <a:srgbClr val="7CB042"/>
                </a:solidFill>
              </a:rPr>
              <a:t>distribution of volume by size</a:t>
            </a:r>
            <a:r>
              <a:rPr lang="en-US" sz="2400" dirty="0" smtClean="0">
                <a:solidFill>
                  <a:srgbClr val="7CB042"/>
                </a:solidFill>
              </a:rPr>
              <a:t> </a:t>
            </a:r>
            <a:r>
              <a:rPr lang="en-US" sz="2400" b="1" dirty="0" smtClean="0">
                <a:solidFill>
                  <a:srgbClr val="7CB042"/>
                </a:solidFill>
              </a:rPr>
              <a:t>and product </a:t>
            </a:r>
            <a:r>
              <a:rPr lang="en-US" sz="2400" dirty="0" smtClean="0"/>
              <a:t>classes is often </a:t>
            </a:r>
            <a:r>
              <a:rPr lang="en-US" sz="2400" dirty="0" smtClean="0"/>
              <a:t>required also it is important for planning thinning or final harvest</a:t>
            </a:r>
            <a:endParaRPr lang="en-US" sz="2400" dirty="0" smtClean="0"/>
          </a:p>
          <a:p>
            <a:r>
              <a:rPr lang="en-US" sz="2400" dirty="0" smtClean="0"/>
              <a:t>Stand tables (</a:t>
            </a:r>
            <a:r>
              <a:rPr lang="en-US" sz="2400" dirty="0" err="1" smtClean="0"/>
              <a:t>nr</a:t>
            </a:r>
            <a:r>
              <a:rPr lang="en-US" sz="2400" dirty="0" smtClean="0"/>
              <a:t> of trees by diameter class) and stock tables (volume by diameter class) complemented the information from Yield Tables</a:t>
            </a:r>
          </a:p>
          <a:p>
            <a:endParaRPr lang="en-US" sz="800" dirty="0" smtClean="0"/>
          </a:p>
          <a:p>
            <a:pPr lvl="8">
              <a:buFont typeface="Wingdings" panose="05000000000000000000" pitchFamily="2" charset="2"/>
              <a:buChar char="ü"/>
            </a:pPr>
            <a:r>
              <a:rPr lang="en-US" sz="2400" dirty="0" smtClean="0"/>
              <a:t>Attention was given to </a:t>
            </a:r>
            <a:r>
              <a:rPr lang="en-US" sz="2400" b="1" dirty="0" smtClean="0"/>
              <a:t>modelling diameter distributions</a:t>
            </a:r>
          </a:p>
          <a:p>
            <a:pPr lvl="8"/>
            <a:endParaRPr lang="en-US" sz="2400" b="1" dirty="0"/>
          </a:p>
        </p:txBody>
      </p:sp>
      <p:sp>
        <p:nvSpPr>
          <p:cNvPr id="3" name="Rectangle 2"/>
          <p:cNvSpPr/>
          <p:nvPr/>
        </p:nvSpPr>
        <p:spPr>
          <a:xfrm rot="19159398">
            <a:off x="898938" y="3600188"/>
            <a:ext cx="9785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 rot="19159398">
            <a:off x="710124" y="5922126"/>
            <a:ext cx="9785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Text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rot="19572302">
            <a:off x="3415001" y="4000196"/>
            <a:ext cx="9785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Text 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 rot="17992704">
            <a:off x="963196" y="3211111"/>
            <a:ext cx="3935243" cy="4224014"/>
            <a:chOff x="4845492" y="2301330"/>
            <a:chExt cx="3935243" cy="4224014"/>
          </a:xfrm>
        </p:grpSpPr>
        <p:grpSp>
          <p:nvGrpSpPr>
            <p:cNvPr id="24" name="Group 23"/>
            <p:cNvGrpSpPr/>
            <p:nvPr/>
          </p:nvGrpSpPr>
          <p:grpSpPr>
            <a:xfrm>
              <a:off x="4845492" y="2301330"/>
              <a:ext cx="3935243" cy="4224014"/>
              <a:chOff x="4845492" y="2301330"/>
              <a:chExt cx="3935243" cy="4224014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4845492" y="2301330"/>
                <a:ext cx="3935243" cy="4224014"/>
                <a:chOff x="3892653" y="960120"/>
                <a:chExt cx="4855811" cy="4937760"/>
              </a:xfrm>
            </p:grpSpPr>
            <p:sp>
              <p:nvSpPr>
                <p:cNvPr id="8" name="Freeform 7"/>
                <p:cNvSpPr>
                  <a:spLocks/>
                </p:cNvSpPr>
                <p:nvPr/>
              </p:nvSpPr>
              <p:spPr bwMode="auto">
                <a:xfrm>
                  <a:off x="6662243" y="1044871"/>
                  <a:ext cx="2086221" cy="3119097"/>
                </a:xfrm>
                <a:custGeom>
                  <a:avLst/>
                  <a:gdLst>
                    <a:gd name="T0" fmla="*/ 1077 w 1078"/>
                    <a:gd name="T1" fmla="*/ 1189 h 1612"/>
                    <a:gd name="T2" fmla="*/ 1029 w 1078"/>
                    <a:gd name="T3" fmla="*/ 881 h 1612"/>
                    <a:gd name="T4" fmla="*/ 451 w 1078"/>
                    <a:gd name="T5" fmla="*/ 133 h 1612"/>
                    <a:gd name="T6" fmla="*/ 133 w 1078"/>
                    <a:gd name="T7" fmla="*/ 0 h 1612"/>
                    <a:gd name="T8" fmla="*/ 290 w 1078"/>
                    <a:gd name="T9" fmla="*/ 356 h 1612"/>
                    <a:gd name="T10" fmla="*/ 0 w 1078"/>
                    <a:gd name="T11" fmla="*/ 798 h 1612"/>
                    <a:gd name="T12" fmla="*/ 23 w 1078"/>
                    <a:gd name="T13" fmla="*/ 809 h 1612"/>
                    <a:gd name="T14" fmla="*/ 233 w 1078"/>
                    <a:gd name="T15" fmla="*/ 1027 h 1612"/>
                    <a:gd name="T16" fmla="*/ 278 w 1078"/>
                    <a:gd name="T17" fmla="*/ 1213 h 1612"/>
                    <a:gd name="T18" fmla="*/ 279 w 1078"/>
                    <a:gd name="T19" fmla="*/ 1213 h 1612"/>
                    <a:gd name="T20" fmla="*/ 678 w 1078"/>
                    <a:gd name="T21" fmla="*/ 1612 h 1612"/>
                    <a:gd name="T22" fmla="*/ 1078 w 1078"/>
                    <a:gd name="T23" fmla="*/ 1221 h 1612"/>
                    <a:gd name="T24" fmla="*/ 1078 w 1078"/>
                    <a:gd name="T25" fmla="*/ 1213 h 1612"/>
                    <a:gd name="T26" fmla="*/ 1077 w 1078"/>
                    <a:gd name="T27" fmla="*/ 1189 h 16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78" h="1612">
                      <a:moveTo>
                        <a:pt x="1077" y="1189"/>
                      </a:moveTo>
                      <a:cubicBezTo>
                        <a:pt x="1074" y="1083"/>
                        <a:pt x="1057" y="980"/>
                        <a:pt x="1029" y="881"/>
                      </a:cubicBezTo>
                      <a:cubicBezTo>
                        <a:pt x="939" y="564"/>
                        <a:pt x="729" y="297"/>
                        <a:pt x="451" y="133"/>
                      </a:cubicBezTo>
                      <a:cubicBezTo>
                        <a:pt x="353" y="75"/>
                        <a:pt x="246" y="30"/>
                        <a:pt x="133" y="0"/>
                      </a:cubicBezTo>
                      <a:cubicBezTo>
                        <a:pt x="230" y="88"/>
                        <a:pt x="290" y="215"/>
                        <a:pt x="290" y="356"/>
                      </a:cubicBezTo>
                      <a:cubicBezTo>
                        <a:pt x="290" y="553"/>
                        <a:pt x="171" y="724"/>
                        <a:pt x="0" y="798"/>
                      </a:cubicBezTo>
                      <a:cubicBezTo>
                        <a:pt x="8" y="802"/>
                        <a:pt x="15" y="805"/>
                        <a:pt x="23" y="809"/>
                      </a:cubicBezTo>
                      <a:cubicBezTo>
                        <a:pt x="114" y="857"/>
                        <a:pt x="188" y="934"/>
                        <a:pt x="233" y="1027"/>
                      </a:cubicBezTo>
                      <a:cubicBezTo>
                        <a:pt x="260" y="1084"/>
                        <a:pt x="276" y="1146"/>
                        <a:pt x="278" y="1213"/>
                      </a:cubicBezTo>
                      <a:cubicBezTo>
                        <a:pt x="279" y="1213"/>
                        <a:pt x="279" y="1213"/>
                        <a:pt x="279" y="1213"/>
                      </a:cubicBezTo>
                      <a:cubicBezTo>
                        <a:pt x="279" y="1434"/>
                        <a:pt x="458" y="1612"/>
                        <a:pt x="678" y="1612"/>
                      </a:cubicBezTo>
                      <a:cubicBezTo>
                        <a:pt x="896" y="1612"/>
                        <a:pt x="1074" y="1438"/>
                        <a:pt x="1078" y="1221"/>
                      </a:cubicBezTo>
                      <a:cubicBezTo>
                        <a:pt x="1078" y="1218"/>
                        <a:pt x="1078" y="1215"/>
                        <a:pt x="1078" y="1213"/>
                      </a:cubicBezTo>
                      <a:cubicBezTo>
                        <a:pt x="1078" y="1205"/>
                        <a:pt x="1078" y="1197"/>
                        <a:pt x="1077" y="1189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>
                  <a:noFill/>
                </a:ln>
                <a:effectLst>
                  <a:outerShdw blurRad="57785" dist="33020" dir="3180000" algn="ctr">
                    <a:srgbClr val="000000">
                      <a:alpha val="30000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" name="Freeform 8"/>
                <p:cNvSpPr>
                  <a:spLocks/>
                </p:cNvSpPr>
                <p:nvPr/>
              </p:nvSpPr>
              <p:spPr bwMode="auto">
                <a:xfrm>
                  <a:off x="3892653" y="960120"/>
                  <a:ext cx="3169612" cy="2089587"/>
                </a:xfrm>
                <a:custGeom>
                  <a:avLst/>
                  <a:gdLst>
                    <a:gd name="T0" fmla="*/ 1250 w 1639"/>
                    <a:gd name="T1" fmla="*/ 0 h 1080"/>
                    <a:gd name="T2" fmla="*/ 1248 w 1639"/>
                    <a:gd name="T3" fmla="*/ 0 h 1080"/>
                    <a:gd name="T4" fmla="*/ 1239 w 1639"/>
                    <a:gd name="T5" fmla="*/ 0 h 1080"/>
                    <a:gd name="T6" fmla="*/ 1237 w 1639"/>
                    <a:gd name="T7" fmla="*/ 0 h 1080"/>
                    <a:gd name="T8" fmla="*/ 1234 w 1639"/>
                    <a:gd name="T9" fmla="*/ 0 h 1080"/>
                    <a:gd name="T10" fmla="*/ 918 w 1639"/>
                    <a:gd name="T11" fmla="*/ 40 h 1080"/>
                    <a:gd name="T12" fmla="*/ 68 w 1639"/>
                    <a:gd name="T13" fmla="*/ 756 h 1080"/>
                    <a:gd name="T14" fmla="*/ 0 w 1639"/>
                    <a:gd name="T15" fmla="*/ 952 h 1080"/>
                    <a:gd name="T16" fmla="*/ 358 w 1639"/>
                    <a:gd name="T17" fmla="*/ 793 h 1080"/>
                    <a:gd name="T18" fmla="*/ 799 w 1639"/>
                    <a:gd name="T19" fmla="*/ 1080 h 1080"/>
                    <a:gd name="T20" fmla="*/ 1041 w 1639"/>
                    <a:gd name="T21" fmla="*/ 840 h 1080"/>
                    <a:gd name="T22" fmla="*/ 1234 w 1639"/>
                    <a:gd name="T23" fmla="*/ 799 h 1080"/>
                    <a:gd name="T24" fmla="*/ 1248 w 1639"/>
                    <a:gd name="T25" fmla="*/ 800 h 1080"/>
                    <a:gd name="T26" fmla="*/ 1248 w 1639"/>
                    <a:gd name="T27" fmla="*/ 799 h 1080"/>
                    <a:gd name="T28" fmla="*/ 1639 w 1639"/>
                    <a:gd name="T29" fmla="*/ 400 h 1080"/>
                    <a:gd name="T30" fmla="*/ 1250 w 1639"/>
                    <a:gd name="T31" fmla="*/ 0 h 10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639" h="1080">
                      <a:moveTo>
                        <a:pt x="1250" y="0"/>
                      </a:moveTo>
                      <a:cubicBezTo>
                        <a:pt x="1249" y="0"/>
                        <a:pt x="1248" y="0"/>
                        <a:pt x="1248" y="0"/>
                      </a:cubicBezTo>
                      <a:cubicBezTo>
                        <a:pt x="1245" y="0"/>
                        <a:pt x="1242" y="0"/>
                        <a:pt x="1239" y="0"/>
                      </a:cubicBezTo>
                      <a:cubicBezTo>
                        <a:pt x="1239" y="0"/>
                        <a:pt x="1238" y="0"/>
                        <a:pt x="1237" y="0"/>
                      </a:cubicBezTo>
                      <a:cubicBezTo>
                        <a:pt x="1236" y="0"/>
                        <a:pt x="1235" y="0"/>
                        <a:pt x="1234" y="0"/>
                      </a:cubicBezTo>
                      <a:cubicBezTo>
                        <a:pt x="1125" y="0"/>
                        <a:pt x="1019" y="14"/>
                        <a:pt x="918" y="40"/>
                      </a:cubicBezTo>
                      <a:cubicBezTo>
                        <a:pt x="537" y="136"/>
                        <a:pt x="226" y="404"/>
                        <a:pt x="68" y="756"/>
                      </a:cubicBezTo>
                      <a:cubicBezTo>
                        <a:pt x="40" y="819"/>
                        <a:pt x="17" y="884"/>
                        <a:pt x="0" y="952"/>
                      </a:cubicBezTo>
                      <a:cubicBezTo>
                        <a:pt x="88" y="854"/>
                        <a:pt x="216" y="793"/>
                        <a:pt x="358" y="793"/>
                      </a:cubicBezTo>
                      <a:cubicBezTo>
                        <a:pt x="554" y="793"/>
                        <a:pt x="724" y="911"/>
                        <a:pt x="799" y="1080"/>
                      </a:cubicBezTo>
                      <a:cubicBezTo>
                        <a:pt x="847" y="973"/>
                        <a:pt x="934" y="887"/>
                        <a:pt x="1041" y="840"/>
                      </a:cubicBezTo>
                      <a:cubicBezTo>
                        <a:pt x="1100" y="814"/>
                        <a:pt x="1165" y="799"/>
                        <a:pt x="1234" y="799"/>
                      </a:cubicBezTo>
                      <a:cubicBezTo>
                        <a:pt x="1239" y="799"/>
                        <a:pt x="1243" y="799"/>
                        <a:pt x="1248" y="800"/>
                      </a:cubicBezTo>
                      <a:cubicBezTo>
                        <a:pt x="1248" y="799"/>
                        <a:pt x="1248" y="799"/>
                        <a:pt x="1248" y="799"/>
                      </a:cubicBezTo>
                      <a:cubicBezTo>
                        <a:pt x="1465" y="795"/>
                        <a:pt x="1639" y="618"/>
                        <a:pt x="1639" y="400"/>
                      </a:cubicBezTo>
                      <a:cubicBezTo>
                        <a:pt x="1639" y="182"/>
                        <a:pt x="1466" y="6"/>
                        <a:pt x="1250" y="0"/>
                      </a:cubicBezTo>
                      <a:close/>
                    </a:path>
                  </a:pathLst>
                </a:custGeom>
                <a:solidFill>
                  <a:srgbClr val="008000"/>
                </a:solidFill>
                <a:ln>
                  <a:noFill/>
                </a:ln>
                <a:effectLst>
                  <a:outerShdw blurRad="57785" dist="33020" dir="3180000" algn="ctr">
                    <a:srgbClr val="000000">
                      <a:alpha val="30000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" name="Freeform 9"/>
                <p:cNvSpPr>
                  <a:spLocks/>
                </p:cNvSpPr>
                <p:nvPr/>
              </p:nvSpPr>
              <p:spPr bwMode="auto">
                <a:xfrm>
                  <a:off x="5533017" y="3788843"/>
                  <a:ext cx="3147388" cy="2109037"/>
                </a:xfrm>
                <a:custGeom>
                  <a:avLst/>
                  <a:gdLst>
                    <a:gd name="T0" fmla="*/ 1262 w 1627"/>
                    <a:gd name="T1" fmla="*/ 278 h 1090"/>
                    <a:gd name="T2" fmla="*/ 825 w 1627"/>
                    <a:gd name="T3" fmla="*/ 0 h 1090"/>
                    <a:gd name="T4" fmla="*/ 588 w 1627"/>
                    <a:gd name="T5" fmla="*/ 246 h 1090"/>
                    <a:gd name="T6" fmla="*/ 400 w 1627"/>
                    <a:gd name="T7" fmla="*/ 290 h 1090"/>
                    <a:gd name="T8" fmla="*/ 400 w 1627"/>
                    <a:gd name="T9" fmla="*/ 291 h 1090"/>
                    <a:gd name="T10" fmla="*/ 0 w 1627"/>
                    <a:gd name="T11" fmla="*/ 690 h 1090"/>
                    <a:gd name="T12" fmla="*/ 394 w 1627"/>
                    <a:gd name="T13" fmla="*/ 1090 h 1090"/>
                    <a:gd name="T14" fmla="*/ 400 w 1627"/>
                    <a:gd name="T15" fmla="*/ 1090 h 1090"/>
                    <a:gd name="T16" fmla="*/ 421 w 1627"/>
                    <a:gd name="T17" fmla="*/ 1089 h 1090"/>
                    <a:gd name="T18" fmla="*/ 729 w 1627"/>
                    <a:gd name="T19" fmla="*/ 1043 h 1090"/>
                    <a:gd name="T20" fmla="*/ 1560 w 1627"/>
                    <a:gd name="T21" fmla="*/ 315 h 1090"/>
                    <a:gd name="T22" fmla="*/ 1627 w 1627"/>
                    <a:gd name="T23" fmla="*/ 111 h 1090"/>
                    <a:gd name="T24" fmla="*/ 1262 w 1627"/>
                    <a:gd name="T25" fmla="*/ 278 h 10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627" h="1090">
                      <a:moveTo>
                        <a:pt x="1262" y="278"/>
                      </a:moveTo>
                      <a:cubicBezTo>
                        <a:pt x="1069" y="278"/>
                        <a:pt x="902" y="164"/>
                        <a:pt x="825" y="0"/>
                      </a:cubicBezTo>
                      <a:cubicBezTo>
                        <a:pt x="779" y="108"/>
                        <a:pt x="695" y="196"/>
                        <a:pt x="588" y="246"/>
                      </a:cubicBezTo>
                      <a:cubicBezTo>
                        <a:pt x="531" y="273"/>
                        <a:pt x="467" y="288"/>
                        <a:pt x="400" y="290"/>
                      </a:cubicBezTo>
                      <a:cubicBezTo>
                        <a:pt x="400" y="291"/>
                        <a:pt x="400" y="291"/>
                        <a:pt x="400" y="291"/>
                      </a:cubicBezTo>
                      <a:cubicBezTo>
                        <a:pt x="179" y="291"/>
                        <a:pt x="0" y="470"/>
                        <a:pt x="0" y="690"/>
                      </a:cubicBezTo>
                      <a:cubicBezTo>
                        <a:pt x="0" y="909"/>
                        <a:pt x="176" y="1087"/>
                        <a:pt x="394" y="1090"/>
                      </a:cubicBezTo>
                      <a:cubicBezTo>
                        <a:pt x="396" y="1090"/>
                        <a:pt x="398" y="1090"/>
                        <a:pt x="400" y="1090"/>
                      </a:cubicBezTo>
                      <a:cubicBezTo>
                        <a:pt x="407" y="1090"/>
                        <a:pt x="414" y="1090"/>
                        <a:pt x="421" y="1089"/>
                      </a:cubicBezTo>
                      <a:cubicBezTo>
                        <a:pt x="528" y="1086"/>
                        <a:pt x="631" y="1071"/>
                        <a:pt x="729" y="1043"/>
                      </a:cubicBezTo>
                      <a:cubicBezTo>
                        <a:pt x="1104" y="939"/>
                        <a:pt x="1409" y="668"/>
                        <a:pt x="1560" y="315"/>
                      </a:cubicBezTo>
                      <a:cubicBezTo>
                        <a:pt x="1588" y="250"/>
                        <a:pt x="1610" y="182"/>
                        <a:pt x="1627" y="111"/>
                      </a:cubicBezTo>
                      <a:cubicBezTo>
                        <a:pt x="1539" y="213"/>
                        <a:pt x="1408" y="278"/>
                        <a:pt x="1262" y="278"/>
                      </a:cubicBezTo>
                      <a:close/>
                    </a:path>
                  </a:pathLst>
                </a:custGeom>
                <a:solidFill>
                  <a:srgbClr val="00CC99"/>
                </a:solidFill>
                <a:ln>
                  <a:noFill/>
                </a:ln>
                <a:effectLst>
                  <a:outerShdw blurRad="57785" dist="33020" dir="3180000" algn="ctr">
                    <a:srgbClr val="000000">
                      <a:alpha val="30000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" name="Oval 10"/>
                <p:cNvSpPr>
                  <a:spLocks noChangeArrowheads="1"/>
                </p:cNvSpPr>
                <p:nvPr/>
              </p:nvSpPr>
              <p:spPr bwMode="auto">
                <a:xfrm>
                  <a:off x="5756640" y="1166841"/>
                  <a:ext cx="1140338" cy="1137880"/>
                </a:xfrm>
                <a:prstGeom prst="ellipse">
                  <a:avLst/>
                </a:prstGeom>
                <a:solidFill>
                  <a:srgbClr val="EFEF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Oval 11"/>
                <p:cNvSpPr>
                  <a:spLocks noChangeArrowheads="1"/>
                </p:cNvSpPr>
                <p:nvPr/>
              </p:nvSpPr>
              <p:spPr bwMode="auto">
                <a:xfrm>
                  <a:off x="5705249" y="4589110"/>
                  <a:ext cx="1137560" cy="1137880"/>
                </a:xfrm>
                <a:prstGeom prst="ellipse">
                  <a:avLst/>
                </a:prstGeom>
                <a:solidFill>
                  <a:srgbClr val="EFEF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Oval 13"/>
                <p:cNvSpPr>
                  <a:spLocks noChangeArrowheads="1"/>
                </p:cNvSpPr>
                <p:nvPr/>
              </p:nvSpPr>
              <p:spPr bwMode="auto">
                <a:xfrm>
                  <a:off x="7416449" y="2859366"/>
                  <a:ext cx="1140338" cy="1137880"/>
                </a:xfrm>
                <a:prstGeom prst="ellipse">
                  <a:avLst/>
                </a:prstGeom>
                <a:solidFill>
                  <a:srgbClr val="EFEF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 rot="3607296">
                  <a:off x="4673134" y="1522717"/>
                  <a:ext cx="1162923" cy="113932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dirty="0" smtClean="0">
                      <a:solidFill>
                        <a:schemeClr val="bg1"/>
                      </a:solidFill>
                    </a:rPr>
                    <a:t>Whole Stand Models</a:t>
                  </a:r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6" name="Picture 6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61" t="9647" r="10890" b="10631"/>
              <a:stretch>
                <a:fillRect/>
              </a:stretch>
            </p:blipFill>
            <p:spPr bwMode="auto">
              <a:xfrm rot="3824129">
                <a:off x="6438662" y="2666801"/>
                <a:ext cx="753250" cy="5492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7" name="Picture 6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61" t="9647" r="10890" b="10631"/>
              <a:stretch>
                <a:fillRect/>
              </a:stretch>
            </p:blipFill>
            <p:spPr bwMode="auto">
              <a:xfrm rot="3607296">
                <a:off x="7786695" y="4134923"/>
                <a:ext cx="753250" cy="5492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8" name="Picture 17" descr="pb_4.jpg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BFBFB"/>
                  </a:clrFrom>
                  <a:clrTo>
                    <a:srgbClr val="FBFBFB">
                      <a:alpha val="0"/>
                    </a:srgbClr>
                  </a:clrTo>
                </a:clrChange>
              </a:blip>
              <a:srcRect b="5651"/>
              <a:stretch>
                <a:fillRect/>
              </a:stretch>
            </p:blipFill>
            <p:spPr>
              <a:xfrm rot="3837308">
                <a:off x="6479892" y="5490681"/>
                <a:ext cx="631292" cy="791055"/>
              </a:xfrm>
              <a:prstGeom prst="rect">
                <a:avLst/>
              </a:prstGeom>
            </p:spPr>
          </p:pic>
          <p:pic>
            <p:nvPicPr>
              <p:cNvPr id="20" name="Picture 82" descr="Diversos usos de la madera del eucalipto"/>
              <p:cNvPicPr>
                <a:picLocks noChangeAspect="1" noChangeArrowheads="1"/>
              </p:cNvPicPr>
              <p:nvPr/>
            </p:nvPicPr>
            <p:blipFill>
              <a:blip r:embed="rId4" r:link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147" r="34810" b="64000"/>
              <a:stretch>
                <a:fillRect/>
              </a:stretch>
            </p:blipFill>
            <p:spPr bwMode="auto">
              <a:xfrm rot="3607296">
                <a:off x="7791705" y="4613483"/>
                <a:ext cx="432190" cy="228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2" name="Rectangle 21"/>
            <p:cNvSpPr/>
            <p:nvPr/>
          </p:nvSpPr>
          <p:spPr>
            <a:xfrm rot="3653780">
              <a:off x="7054622" y="5224369"/>
              <a:ext cx="1170466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Individual Tree Models 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 rot="3607296">
              <a:off x="7206684" y="2967603"/>
              <a:ext cx="1613358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Diameter Distribution Models 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026689" y="4173091"/>
            <a:ext cx="503786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Typically, the total </a:t>
            </a:r>
            <a:r>
              <a:rPr lang="en-US" sz="2200" dirty="0" err="1" smtClean="0"/>
              <a:t>nr</a:t>
            </a:r>
            <a:r>
              <a:rPr lang="en-US" sz="2200" dirty="0" smtClean="0"/>
              <a:t> of trees per hectare (N, trees ha</a:t>
            </a:r>
            <a:r>
              <a:rPr lang="en-US" sz="2200" baseline="30000" dirty="0" smtClean="0"/>
              <a:t>-1</a:t>
            </a:r>
            <a:r>
              <a:rPr lang="en-US" sz="2200" dirty="0" smtClean="0"/>
              <a:t>) </a:t>
            </a:r>
          </a:p>
          <a:p>
            <a:pPr algn="ctr"/>
            <a:r>
              <a:rPr lang="en-US" sz="2200" dirty="0" smtClean="0"/>
              <a:t>is distributed among diameter classes</a:t>
            </a:r>
          </a:p>
          <a:p>
            <a:pPr algn="ctr"/>
            <a:r>
              <a:rPr lang="en-US" sz="2200" dirty="0" smtClean="0"/>
              <a:t> using </a:t>
            </a:r>
          </a:p>
          <a:p>
            <a:pPr algn="ctr"/>
            <a:r>
              <a:rPr lang="en-US" sz="2200" b="1" dirty="0" smtClean="0">
                <a:solidFill>
                  <a:srgbClr val="0000FF"/>
                </a:solidFill>
              </a:rPr>
              <a:t>probability density functions (pdf)</a:t>
            </a:r>
            <a:endParaRPr lang="en-US" sz="22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54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1371" y="1338454"/>
            <a:ext cx="9193021" cy="5001419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Diameter distributions</a:t>
            </a:r>
          </a:p>
          <a:p>
            <a:pPr lvl="1"/>
            <a:r>
              <a:rPr lang="en-US" sz="2200" dirty="0" smtClean="0"/>
              <a:t>In </a:t>
            </a:r>
            <a:r>
              <a:rPr lang="en-US" sz="2200" b="1" dirty="0" smtClean="0">
                <a:solidFill>
                  <a:srgbClr val="C00000"/>
                </a:solidFill>
              </a:rPr>
              <a:t>forest inventory</a:t>
            </a:r>
            <a:r>
              <a:rPr lang="en-US" sz="2200" dirty="0" smtClean="0"/>
              <a:t>, the mensuration of tree diameters for all trees in one plot (total enumeration of diameters) allows distributing them by different diameter classes</a:t>
            </a:r>
            <a:endParaRPr lang="en-US" sz="2400" dirty="0" smtClean="0"/>
          </a:p>
          <a:p>
            <a:pPr lvl="8"/>
            <a:endParaRPr lang="en-US" sz="2400" b="1" dirty="0"/>
          </a:p>
        </p:txBody>
      </p:sp>
      <p:sp>
        <p:nvSpPr>
          <p:cNvPr id="3" name="Rectangle 2"/>
          <p:cNvSpPr/>
          <p:nvPr/>
        </p:nvSpPr>
        <p:spPr>
          <a:xfrm rot="19159398">
            <a:off x="898938" y="3600188"/>
            <a:ext cx="9785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 rot="19159398">
            <a:off x="710124" y="5922126"/>
            <a:ext cx="9785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Text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rot="19572302">
            <a:off x="3415001" y="4000196"/>
            <a:ext cx="9785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Text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84" y="3103988"/>
            <a:ext cx="3821598" cy="3873829"/>
          </a:xfrm>
          <a:prstGeom prst="rect">
            <a:avLst/>
          </a:prstGeom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83469" y="1772816"/>
            <a:ext cx="1838325" cy="577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4" name="Rectangle 193"/>
          <p:cNvSpPr/>
          <p:nvPr/>
        </p:nvSpPr>
        <p:spPr>
          <a:xfrm>
            <a:off x="4378214" y="4750630"/>
            <a:ext cx="529284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200" dirty="0" smtClean="0"/>
              <a:t>This allows characterizing </a:t>
            </a:r>
            <a:r>
              <a:rPr lang="en-US" sz="2200" dirty="0"/>
              <a:t>the </a:t>
            </a:r>
            <a:r>
              <a:rPr lang="en-US" sz="2200" dirty="0" smtClean="0"/>
              <a:t>plot/stand at </a:t>
            </a:r>
            <a:r>
              <a:rPr lang="en-US" sz="2200" dirty="0"/>
              <a:t>time </a:t>
            </a:r>
            <a:r>
              <a:rPr lang="en-US" sz="2200" b="1" i="1" dirty="0" smtClean="0"/>
              <a:t>t</a:t>
            </a:r>
            <a:endParaRPr lang="en-US" sz="2200" dirty="0"/>
          </a:p>
          <a:p>
            <a:pPr lvl="1"/>
            <a:endParaRPr lang="en-US" sz="800" dirty="0" smtClean="0"/>
          </a:p>
          <a:p>
            <a:pPr lvl="1"/>
            <a:r>
              <a:rPr lang="en-US" sz="2200" dirty="0" smtClean="0"/>
              <a:t>However, if</a:t>
            </a:r>
            <a:r>
              <a:rPr lang="en-US" sz="2200" b="1" dirty="0" smtClean="0">
                <a:solidFill>
                  <a:srgbClr val="008000"/>
                </a:solidFill>
              </a:rPr>
              <a:t> WSM </a:t>
            </a:r>
            <a:r>
              <a:rPr lang="en-US" sz="2200" dirty="0" smtClean="0"/>
              <a:t>are applied to predict the evolution of a stand for </a:t>
            </a:r>
            <a:r>
              <a:rPr lang="en-US" sz="2200" b="1" i="1" dirty="0" smtClean="0"/>
              <a:t>t+1</a:t>
            </a:r>
            <a:r>
              <a:rPr lang="en-US" sz="2200" dirty="0" smtClean="0"/>
              <a:t>, N (trees ha</a:t>
            </a:r>
            <a:r>
              <a:rPr lang="en-US" sz="2200" baseline="30000" dirty="0" smtClean="0"/>
              <a:t>-1</a:t>
            </a:r>
            <a:r>
              <a:rPr lang="en-US" sz="2200" dirty="0" smtClean="0"/>
              <a:t>) is all we know </a:t>
            </a:r>
            <a:endParaRPr lang="en-US" sz="2200" dirty="0"/>
          </a:p>
        </p:txBody>
      </p:sp>
      <p:pic>
        <p:nvPicPr>
          <p:cNvPr id="195" name="Picture 19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9161" y="2712935"/>
            <a:ext cx="2194750" cy="19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68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1371" y="1338454"/>
            <a:ext cx="11425269" cy="5001419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Diameter distributions</a:t>
            </a:r>
          </a:p>
          <a:p>
            <a:pPr lvl="1"/>
            <a:r>
              <a:rPr lang="en-US" sz="2200" dirty="0" smtClean="0"/>
              <a:t>In </a:t>
            </a:r>
            <a:r>
              <a:rPr lang="en-US" sz="2200" b="1" dirty="0" smtClean="0">
                <a:solidFill>
                  <a:srgbClr val="C00000"/>
                </a:solidFill>
              </a:rPr>
              <a:t>modelling</a:t>
            </a:r>
            <a:r>
              <a:rPr lang="en-US" sz="2200" dirty="0" smtClean="0"/>
              <a:t>, </a:t>
            </a:r>
            <a:r>
              <a:rPr lang="en-US" sz="2200" b="1" dirty="0">
                <a:solidFill>
                  <a:srgbClr val="008000"/>
                </a:solidFill>
              </a:rPr>
              <a:t>WSM </a:t>
            </a:r>
            <a:r>
              <a:rPr lang="en-US" sz="2200" dirty="0" smtClean="0"/>
              <a:t>provide information on N </a:t>
            </a:r>
            <a:r>
              <a:rPr lang="en-US" sz="2200" dirty="0"/>
              <a:t>(trees ha</a:t>
            </a:r>
            <a:r>
              <a:rPr lang="en-US" sz="2200" baseline="30000" dirty="0"/>
              <a:t>-1</a:t>
            </a:r>
            <a:r>
              <a:rPr lang="en-US" sz="2200" dirty="0"/>
              <a:t>) </a:t>
            </a:r>
            <a:r>
              <a:rPr lang="en-US" sz="2200" dirty="0" smtClean="0"/>
              <a:t>over time that combined with a </a:t>
            </a:r>
            <a:r>
              <a:rPr lang="en-US" sz="2200" b="1" dirty="0">
                <a:solidFill>
                  <a:srgbClr val="0000FF"/>
                </a:solidFill>
              </a:rPr>
              <a:t>probability density </a:t>
            </a:r>
            <a:r>
              <a:rPr lang="en-US" sz="2200" b="1" dirty="0" smtClean="0">
                <a:solidFill>
                  <a:srgbClr val="0000FF"/>
                </a:solidFill>
              </a:rPr>
              <a:t>function </a:t>
            </a:r>
            <a:r>
              <a:rPr lang="en-US" sz="2200" b="1" dirty="0">
                <a:solidFill>
                  <a:srgbClr val="0000FF"/>
                </a:solidFill>
              </a:rPr>
              <a:t>(pdf</a:t>
            </a:r>
            <a:r>
              <a:rPr lang="en-US" sz="2200" b="1" dirty="0" smtClean="0">
                <a:solidFill>
                  <a:srgbClr val="0000FF"/>
                </a:solidFill>
              </a:rPr>
              <a:t>)</a:t>
            </a:r>
            <a:r>
              <a:rPr lang="en-US" sz="2200" dirty="0" smtClean="0"/>
              <a:t>,</a:t>
            </a:r>
            <a:r>
              <a:rPr lang="en-US" sz="2200" b="1" dirty="0" smtClean="0">
                <a:solidFill>
                  <a:srgbClr val="7CB042"/>
                </a:solidFill>
              </a:rPr>
              <a:t> </a:t>
            </a:r>
            <a:r>
              <a:rPr lang="en-US" sz="2200" dirty="0" smtClean="0"/>
              <a:t>enable the distribution of N by d-classes and volume to be estimated by d-class (</a:t>
            </a:r>
            <a:r>
              <a:rPr lang="en-US" sz="2200" b="1" dirty="0">
                <a:solidFill>
                  <a:srgbClr val="0000FF"/>
                </a:solidFill>
              </a:rPr>
              <a:t>vi</a:t>
            </a:r>
            <a:r>
              <a:rPr lang="en-US" sz="2200" dirty="0"/>
              <a:t>) </a:t>
            </a:r>
          </a:p>
          <a:p>
            <a:pPr lvl="1"/>
            <a:endParaRPr lang="en-US" sz="2400" b="1" dirty="0"/>
          </a:p>
        </p:txBody>
      </p:sp>
      <p:sp>
        <p:nvSpPr>
          <p:cNvPr id="3" name="Rectangle 2"/>
          <p:cNvSpPr/>
          <p:nvPr/>
        </p:nvSpPr>
        <p:spPr>
          <a:xfrm rot="19159398">
            <a:off x="898938" y="3600188"/>
            <a:ext cx="9785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 rot="19159398">
            <a:off x="710124" y="5922126"/>
            <a:ext cx="9785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Text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rot="19572302">
            <a:off x="3415001" y="4000196"/>
            <a:ext cx="9785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Text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4" name="Rectangle 193"/>
          <p:cNvSpPr/>
          <p:nvPr/>
        </p:nvSpPr>
        <p:spPr>
          <a:xfrm>
            <a:off x="4184326" y="2911484"/>
            <a:ext cx="76723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Tx/>
              <a:buChar char="-"/>
            </a:pPr>
            <a:r>
              <a:rPr lang="en-US" b="1" dirty="0" smtClean="0"/>
              <a:t>d central </a:t>
            </a:r>
            <a:r>
              <a:rPr lang="en-US" dirty="0" smtClean="0"/>
              <a:t>(diameter midpoint) represents the d of the average tree in the d-class;</a:t>
            </a:r>
          </a:p>
          <a:p>
            <a:pPr marL="742950" lvl="1" indent="-285750">
              <a:buFontTx/>
              <a:buChar char="-"/>
            </a:pPr>
            <a:endParaRPr lang="en-US" sz="600" dirty="0" smtClean="0"/>
          </a:p>
          <a:p>
            <a:pPr marL="742950" lvl="1" indent="-285750">
              <a:buFontTx/>
              <a:buChar char="-"/>
            </a:pPr>
            <a:r>
              <a:rPr lang="en-US" dirty="0" smtClean="0"/>
              <a:t>combined with a h-d curve, an estimate of the height of the average tree (</a:t>
            </a:r>
            <a:r>
              <a:rPr lang="en-US" b="1" dirty="0" smtClean="0"/>
              <a:t>h</a:t>
            </a:r>
            <a:r>
              <a:rPr lang="en-US" dirty="0" smtClean="0"/>
              <a:t>) can be obtained;</a:t>
            </a:r>
          </a:p>
          <a:p>
            <a:pPr marL="742950" lvl="1" indent="-285750">
              <a:buFontTx/>
              <a:buChar char="-"/>
            </a:pPr>
            <a:endParaRPr lang="en-US" sz="600" dirty="0" smtClean="0"/>
          </a:p>
          <a:p>
            <a:pPr marL="742950" lvl="1" indent="-285750">
              <a:buFontTx/>
              <a:buChar char="-"/>
            </a:pPr>
            <a:r>
              <a:rPr lang="en-US" dirty="0" smtClean="0"/>
              <a:t>knowing </a:t>
            </a:r>
            <a:r>
              <a:rPr lang="en-US" b="1" dirty="0"/>
              <a:t>d</a:t>
            </a:r>
            <a:r>
              <a:rPr lang="en-US" dirty="0"/>
              <a:t> and </a:t>
            </a:r>
            <a:r>
              <a:rPr lang="en-US" b="1" dirty="0"/>
              <a:t>h</a:t>
            </a:r>
            <a:r>
              <a:rPr lang="en-US" dirty="0"/>
              <a:t>, the volume of the average tree </a:t>
            </a:r>
            <a:r>
              <a:rPr lang="en-US" dirty="0" smtClean="0"/>
              <a:t>is estimated that multiplied by</a:t>
            </a:r>
            <a:r>
              <a:rPr lang="en-US" b="1" dirty="0" smtClean="0">
                <a:solidFill>
                  <a:srgbClr val="0000FF"/>
                </a:solidFill>
              </a:rPr>
              <a:t> Ni </a:t>
            </a:r>
            <a:r>
              <a:rPr lang="en-US" dirty="0" smtClean="0"/>
              <a:t>gives the volume in the d-class (</a:t>
            </a:r>
            <a:r>
              <a:rPr lang="en-US" b="1" dirty="0" smtClean="0">
                <a:solidFill>
                  <a:srgbClr val="0000FF"/>
                </a:solidFill>
              </a:rPr>
              <a:t>vi</a:t>
            </a:r>
            <a:r>
              <a:rPr lang="en-US" dirty="0" smtClean="0"/>
              <a:t>)</a:t>
            </a:r>
            <a:endParaRPr lang="en-US" sz="14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6480413" y="4848255"/>
            <a:ext cx="4448113" cy="1961029"/>
            <a:chOff x="7464151" y="4664345"/>
            <a:chExt cx="4448113" cy="1961029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r="752"/>
            <a:stretch/>
          </p:blipFill>
          <p:spPr bwMode="auto">
            <a:xfrm>
              <a:off x="7464151" y="4664345"/>
              <a:ext cx="4448113" cy="1961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TextBox 11"/>
            <p:cNvSpPr txBox="1"/>
            <p:nvPr/>
          </p:nvSpPr>
          <p:spPr>
            <a:xfrm>
              <a:off x="9913255" y="4919517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240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906551" y="5189448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140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9979813" y="5468631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60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975767" y="5731895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20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84" y="3103988"/>
            <a:ext cx="3821598" cy="387382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238009" y="4485742"/>
            <a:ext cx="28759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400" i="1" dirty="0"/>
              <a:t>with </a:t>
            </a:r>
            <a:r>
              <a:rPr lang="en-US" sz="1400" i="1" dirty="0" err="1"/>
              <a:t>i</a:t>
            </a:r>
            <a:r>
              <a:rPr lang="en-US" sz="1400" i="1" dirty="0"/>
              <a:t> representing the d Class</a:t>
            </a:r>
          </a:p>
        </p:txBody>
      </p:sp>
    </p:spTree>
    <p:extLst>
      <p:ext uri="{BB962C8B-B14F-4D97-AF65-F5344CB8AC3E}">
        <p14:creationId xmlns:p14="http://schemas.microsoft.com/office/powerpoint/2010/main" val="327925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9289</TotalTime>
  <Words>2280</Words>
  <Application>Microsoft Office PowerPoint</Application>
  <PresentationFormat>Widescreen</PresentationFormat>
  <Paragraphs>658</Paragraphs>
  <Slides>33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Arial</vt:lpstr>
      <vt:lpstr>Calibri</vt:lpstr>
      <vt:lpstr>Corbel</vt:lpstr>
      <vt:lpstr>Symbol</vt:lpstr>
      <vt:lpstr>Times New Roman</vt:lpstr>
      <vt:lpstr>Trebuchet MS</vt:lpstr>
      <vt:lpstr>Wingdings</vt:lpstr>
      <vt:lpstr>Custom Design</vt:lpstr>
      <vt:lpstr>Equation</vt:lpstr>
      <vt:lpstr>Equação</vt:lpstr>
      <vt:lpstr>  Diameter distribution models for even-aged stands</vt:lpstr>
      <vt:lpstr>PowerPoint Presentation</vt:lpstr>
      <vt:lpstr>PowerPoint Presentation</vt:lpstr>
      <vt:lpstr>PowerPoint Presentation</vt:lpstr>
      <vt:lpstr>PowerPoint Presentation</vt:lpstr>
      <vt:lpstr>Models with  diameter distributions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SMB</dc:creator>
  <cp:lastModifiedBy> </cp:lastModifiedBy>
  <cp:revision>658</cp:revision>
  <cp:lastPrinted>2017-06-15T21:47:55Z</cp:lastPrinted>
  <dcterms:created xsi:type="dcterms:W3CDTF">2010-02-14T14:45:25Z</dcterms:created>
  <dcterms:modified xsi:type="dcterms:W3CDTF">2025-05-12T12:38:53Z</dcterms:modified>
</cp:coreProperties>
</file>