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8" r:id="rId5"/>
    <p:sldId id="259" r:id="rId6"/>
    <p:sldId id="257" r:id="rId7"/>
    <p:sldId id="262" r:id="rId8"/>
    <p:sldId id="270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82" y="25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F5F2-5BEA-4771-BECD-4E26CD319BE3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1F7F3-CFFD-4E3C-B068-C8174FF5F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13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F5F2-5BEA-4771-BECD-4E26CD319BE3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1F7F3-CFFD-4E3C-B068-C8174FF5F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87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F5F2-5BEA-4771-BECD-4E26CD319BE3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1F7F3-CFFD-4E3C-B068-C8174FF5F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27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F5F2-5BEA-4771-BECD-4E26CD319BE3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1F7F3-CFFD-4E3C-B068-C8174FF5F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9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F5F2-5BEA-4771-BECD-4E26CD319BE3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1F7F3-CFFD-4E3C-B068-C8174FF5F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25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F5F2-5BEA-4771-BECD-4E26CD319BE3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1F7F3-CFFD-4E3C-B068-C8174FF5F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44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F5F2-5BEA-4771-BECD-4E26CD319BE3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1F7F3-CFFD-4E3C-B068-C8174FF5F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83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F5F2-5BEA-4771-BECD-4E26CD319BE3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1F7F3-CFFD-4E3C-B068-C8174FF5F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64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F5F2-5BEA-4771-BECD-4E26CD319BE3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1F7F3-CFFD-4E3C-B068-C8174FF5F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96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F5F2-5BEA-4771-BECD-4E26CD319BE3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1F7F3-CFFD-4E3C-B068-C8174FF5F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81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F5F2-5BEA-4771-BECD-4E26CD319BE3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1F7F3-CFFD-4E3C-B068-C8174FF5F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19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7F5F2-5BEA-4771-BECD-4E26CD319BE3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1F7F3-CFFD-4E3C-B068-C8174FF5F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7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7909" y="729576"/>
            <a:ext cx="11709919" cy="4365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Terreno com 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área maior ou igual a 5000 m</a:t>
            </a:r>
            <a:r>
              <a:rPr lang="pt-PT" b="1" baseline="30000" dirty="0" smtClean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(i.e., 0.5 </a:t>
            </a:r>
            <a:r>
              <a:rPr lang="pt-PT" dirty="0" err="1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ha</a:t>
            </a: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) e </a:t>
            </a:r>
            <a:r>
              <a:rPr lang="pt-PT" b="1" dirty="0" smtClean="0">
                <a:solidFill>
                  <a:schemeClr val="accent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largura não inferior a 20 m </a:t>
            </a: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onde se verifica a </a:t>
            </a:r>
            <a:r>
              <a:rPr lang="pt-PT" b="1" dirty="0" smtClean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presença de árvores florestais que tenham</a:t>
            </a: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atingido, </a:t>
            </a:r>
            <a:r>
              <a:rPr lang="pt-PT" b="1" dirty="0" smtClean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que pelas suas características ou forma de exploração </a:t>
            </a:r>
            <a:r>
              <a:rPr lang="pt-PT" b="1" dirty="0" smtClean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venham a atingir</a:t>
            </a: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uma </a:t>
            </a:r>
            <a:r>
              <a:rPr lang="pt-PT" b="1" dirty="0" smtClean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altura superior a 5 m</a:t>
            </a: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e cujo </a:t>
            </a:r>
            <a:r>
              <a:rPr lang="pt-PT" b="1" dirty="0" smtClean="0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grau de coberto </a:t>
            </a: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(definido pela razão entre a área da projeção horizontal das copas das árvores e a área total da superfície de terreno) seja </a:t>
            </a:r>
            <a:r>
              <a:rPr lang="pt-PT" b="1" dirty="0" smtClean="0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maior ou igual a 10%.</a:t>
            </a:r>
            <a:endParaRPr lang="en-US" b="1" dirty="0" smtClean="0">
              <a:solidFill>
                <a:schemeClr val="accent4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8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Inclui: </a:t>
            </a:r>
            <a:endParaRPr lang="en-US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88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0215" algn="l"/>
              </a:tabLst>
            </a:pP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Superfícies temporariamente desarborizadas, cumprindo os valores mínimos de dimensão e forma, e para as quais é razoável considerar que estarão regeneradas dentro de 5 anos, designadamente: </a:t>
            </a:r>
            <a:endParaRPr lang="en-US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88900" lvl="1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450215" algn="l"/>
              </a:tabLst>
            </a:pP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áreas florestais ardidas recentes, </a:t>
            </a:r>
            <a:endParaRPr lang="en-US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88900" lvl="1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450215" algn="l"/>
              </a:tabLst>
            </a:pP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áreas de corte único, resultantes de ações de gestão florestal ou de desastres naturais.</a:t>
            </a:r>
          </a:p>
          <a:p>
            <a:pPr marL="742950" marR="88900" lvl="1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450215" algn="l"/>
              </a:tabLst>
            </a:pP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Áreas ocupadas por vegetação espontânea que anteriormente se encontravam ocupadas por povoamentos e nas quais é razoável admitir a sua regeneração natural. </a:t>
            </a:r>
            <a:endParaRPr lang="en-US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909" y="144801"/>
            <a:ext cx="338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FLORESTA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3269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7909" y="729576"/>
            <a:ext cx="11709919" cy="5793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Terreno com 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área maior ou igual a 5000 m</a:t>
            </a:r>
            <a:r>
              <a:rPr lang="pt-PT" b="1" baseline="30000" dirty="0" smtClean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(i.e., 0.5 </a:t>
            </a:r>
            <a:r>
              <a:rPr lang="pt-PT" dirty="0" err="1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ha</a:t>
            </a: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) e </a:t>
            </a:r>
            <a:r>
              <a:rPr lang="pt-PT" b="1" dirty="0" smtClean="0">
                <a:solidFill>
                  <a:schemeClr val="accent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largura não inferior a 20 m </a:t>
            </a: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onde se verifica a </a:t>
            </a:r>
            <a:r>
              <a:rPr lang="pt-PT" b="1" dirty="0" smtClean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presença de árvores florestais que tenham</a:t>
            </a: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atingido, </a:t>
            </a:r>
            <a:r>
              <a:rPr lang="pt-PT" b="1" dirty="0" smtClean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que pelas suas características ou forma de exploração </a:t>
            </a:r>
            <a:r>
              <a:rPr lang="pt-PT" b="1" dirty="0" smtClean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venham a atingir</a:t>
            </a: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uma </a:t>
            </a:r>
            <a:r>
              <a:rPr lang="pt-PT" b="1" dirty="0" smtClean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altura superior a 5 m</a:t>
            </a: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e cujo </a:t>
            </a:r>
            <a:r>
              <a:rPr lang="pt-PT" b="1" dirty="0" smtClean="0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grau de coberto </a:t>
            </a: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(definido pela razão entre a área da projeção horizontal das copas das árvores e a área total da superfície de terreno) seja </a:t>
            </a:r>
            <a:r>
              <a:rPr lang="pt-PT" b="1" dirty="0" smtClean="0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maior ou igual a 10%.</a:t>
            </a:r>
            <a:endParaRPr lang="en-US" b="1" dirty="0" smtClean="0">
              <a:solidFill>
                <a:schemeClr val="accent4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8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Inclui ainda: </a:t>
            </a:r>
            <a:endParaRPr lang="en-US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88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98475" algn="l"/>
              </a:tabLst>
            </a:pP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Povoamentos jovens (de sementeira ou plantação) desde que cumpram os valores mínimos de dimensão e forma no futuro </a:t>
            </a:r>
          </a:p>
          <a:p>
            <a:pPr marL="342900" marR="88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98475" algn="l"/>
              </a:tabLst>
            </a:pP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Quebra-ventos, cortinas de abrigo ou alinhamentos de árvores, desde que cumpram os valores mínimos de dimensão e forma</a:t>
            </a:r>
          </a:p>
          <a:p>
            <a:pPr marL="342900" marR="88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98475" algn="l"/>
              </a:tabLst>
            </a:pP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Estradas florestais, aceiros e arrifes, corta-fogos, faixas de gestão de combustível ou clareiras com área menor que 0.5 </a:t>
            </a:r>
            <a:r>
              <a:rPr lang="pt-PT" dirty="0" err="1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ha</a:t>
            </a: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ou largura inferior a 20 m, quando integrados em manchas com mais de 0.5 </a:t>
            </a:r>
            <a:r>
              <a:rPr lang="pt-PT" dirty="0" err="1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ha</a:t>
            </a: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e 20 m de largura. </a:t>
            </a:r>
            <a:endParaRPr lang="en-US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88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98475" algn="l"/>
              </a:tabLst>
            </a:pP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Montados de sobro e azinho que cumpram a definição de floresta independentemente do </a:t>
            </a:r>
            <a:r>
              <a:rPr lang="pt-PT" dirty="0" err="1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sob-coberto</a:t>
            </a: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que apresentem.</a:t>
            </a:r>
            <a:endParaRPr lang="en-US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88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98475" algn="l"/>
              </a:tabLst>
            </a:pP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Povoamentos de pinheiro-manso, alfarrobeira ou castanheiros, mesmo quando o seu principal objetivo da sua condução silvícola é a produção de fruto.</a:t>
            </a:r>
            <a:endParaRPr lang="en-US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909" y="144801"/>
            <a:ext cx="338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FLORESTA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8855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7909" y="729576"/>
            <a:ext cx="11709919" cy="1347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Terreno com 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área maior ou igual a 5000 m</a:t>
            </a:r>
            <a:r>
              <a:rPr lang="pt-PT" b="1" baseline="30000" dirty="0" smtClean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(i.e., 0.5 </a:t>
            </a:r>
            <a:r>
              <a:rPr lang="pt-PT" dirty="0" err="1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ha</a:t>
            </a: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) e </a:t>
            </a:r>
            <a:r>
              <a:rPr lang="pt-PT" b="1" dirty="0" smtClean="0">
                <a:solidFill>
                  <a:schemeClr val="accent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largura não inferior a 20 m </a:t>
            </a: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onde se verifica a </a:t>
            </a:r>
            <a:r>
              <a:rPr lang="pt-PT" b="1" dirty="0" smtClean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presença de árvores florestais que tenham</a:t>
            </a: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atingido, </a:t>
            </a:r>
            <a:r>
              <a:rPr lang="pt-PT" b="1" dirty="0" smtClean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que pelas suas características ou forma de exploração </a:t>
            </a:r>
            <a:r>
              <a:rPr lang="pt-PT" b="1" dirty="0" smtClean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venham a atingir</a:t>
            </a: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uma </a:t>
            </a:r>
            <a:r>
              <a:rPr lang="pt-PT" b="1" dirty="0" smtClean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altura superior a 5 m</a:t>
            </a: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e cujo </a:t>
            </a:r>
            <a:r>
              <a:rPr lang="pt-PT" b="1" dirty="0" smtClean="0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grau de coberto </a:t>
            </a: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(definido pela razão entre a área da projeção horizontal das copas das árvores e a área total da superfície de terreno) seja </a:t>
            </a:r>
            <a:r>
              <a:rPr lang="pt-PT" b="1" dirty="0" smtClean="0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maior ou igual a 10%.</a:t>
            </a:r>
            <a:endParaRPr lang="en-US" b="1" dirty="0" smtClean="0">
              <a:solidFill>
                <a:schemeClr val="accent4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909" y="144801"/>
            <a:ext cx="338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FLORESTA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7909" y="2387259"/>
            <a:ext cx="3387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BOSQUETE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50562" y="2387259"/>
            <a:ext cx="3387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CLAREIRA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307909" y="2849427"/>
            <a:ext cx="5029201" cy="2794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Pequena mancha de uma espécie florestal de 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área MENOR a 5000 m</a:t>
            </a:r>
            <a:r>
              <a:rPr lang="pt-PT" b="1" baseline="30000" dirty="0" smtClean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(i.e., 0.5 </a:t>
            </a:r>
            <a:r>
              <a:rPr lang="pt-PT" dirty="0" err="1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ha</a:t>
            </a: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) inserida numa  mancha de 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área maior ou igual a 5000 m</a:t>
            </a:r>
            <a:r>
              <a:rPr lang="pt-PT" b="1" baseline="30000" dirty="0" smtClean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de outra espécie.</a:t>
            </a:r>
          </a:p>
          <a:p>
            <a:pPr marR="88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pt-PT" dirty="0" smtClean="0">
                <a:ea typeface="Calibri" panose="020F0502020204030204" pitchFamily="34" charset="0"/>
                <a:cs typeface="Calibri" panose="020F0502020204030204" pitchFamily="34" charset="0"/>
              </a:rPr>
              <a:t>Exemplo: Mancha grande de pinheiro-bravo que possui uma mancha mais pequena de eucalipto – o povoamento de pinheiro-bravo </a:t>
            </a:r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tem um bosquete de eucalipto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0562" y="2849427"/>
            <a:ext cx="5029201" cy="247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Pequena mancha sem cobertura florestal de 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área MENOR a 5000 m</a:t>
            </a:r>
            <a:r>
              <a:rPr lang="pt-PT" b="1" baseline="30000" dirty="0" smtClean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(i.e., 0.5 </a:t>
            </a:r>
            <a:r>
              <a:rPr lang="pt-PT" dirty="0" err="1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ha</a:t>
            </a: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) inserida numa  mancha de 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área maior ou igual a 5000 m</a:t>
            </a:r>
            <a:r>
              <a:rPr lang="pt-PT" b="1" baseline="30000" dirty="0" smtClean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de outra espécie.</a:t>
            </a:r>
          </a:p>
          <a:p>
            <a:pPr marR="88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pt-PT" dirty="0" smtClean="0">
                <a:ea typeface="Calibri" panose="020F0502020204030204" pitchFamily="34" charset="0"/>
                <a:cs typeface="Calibri" panose="020F0502020204030204" pitchFamily="34" charset="0"/>
              </a:rPr>
              <a:t>Exemplo: Mancha sem ocupação florestal num povoamento de pinheiro-bravo – o povoamento de  pinheiro-bravo</a:t>
            </a:r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tem uma clareira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034073" y="5355770"/>
            <a:ext cx="2006082" cy="1436915"/>
          </a:xfrm>
          <a:custGeom>
            <a:avLst/>
            <a:gdLst>
              <a:gd name="connsiteX0" fmla="*/ 1045029 w 1530221"/>
              <a:gd name="connsiteY0" fmla="*/ 37323 h 1175658"/>
              <a:gd name="connsiteX1" fmla="*/ 1530221 w 1530221"/>
              <a:gd name="connsiteY1" fmla="*/ 233266 h 1175658"/>
              <a:gd name="connsiteX2" fmla="*/ 1520890 w 1530221"/>
              <a:gd name="connsiteY2" fmla="*/ 559837 h 1175658"/>
              <a:gd name="connsiteX3" fmla="*/ 1474237 w 1530221"/>
              <a:gd name="connsiteY3" fmla="*/ 886409 h 1175658"/>
              <a:gd name="connsiteX4" fmla="*/ 1203649 w 1530221"/>
              <a:gd name="connsiteY4" fmla="*/ 1138335 h 1175658"/>
              <a:gd name="connsiteX5" fmla="*/ 914400 w 1530221"/>
              <a:gd name="connsiteY5" fmla="*/ 1175658 h 1175658"/>
              <a:gd name="connsiteX6" fmla="*/ 513184 w 1530221"/>
              <a:gd name="connsiteY6" fmla="*/ 1166327 h 1175658"/>
              <a:gd name="connsiteX7" fmla="*/ 102637 w 1530221"/>
              <a:gd name="connsiteY7" fmla="*/ 1007707 h 1175658"/>
              <a:gd name="connsiteX8" fmla="*/ 0 w 1530221"/>
              <a:gd name="connsiteY8" fmla="*/ 802433 h 1175658"/>
              <a:gd name="connsiteX9" fmla="*/ 37323 w 1530221"/>
              <a:gd name="connsiteY9" fmla="*/ 662474 h 1175658"/>
              <a:gd name="connsiteX10" fmla="*/ 410547 w 1530221"/>
              <a:gd name="connsiteY10" fmla="*/ 615821 h 1175658"/>
              <a:gd name="connsiteX11" fmla="*/ 373225 w 1530221"/>
              <a:gd name="connsiteY11" fmla="*/ 457200 h 1175658"/>
              <a:gd name="connsiteX12" fmla="*/ 326572 w 1530221"/>
              <a:gd name="connsiteY12" fmla="*/ 223935 h 1175658"/>
              <a:gd name="connsiteX13" fmla="*/ 429209 w 1530221"/>
              <a:gd name="connsiteY13" fmla="*/ 37323 h 1175658"/>
              <a:gd name="connsiteX14" fmla="*/ 699796 w 1530221"/>
              <a:gd name="connsiteY14" fmla="*/ 9331 h 1175658"/>
              <a:gd name="connsiteX15" fmla="*/ 914400 w 1530221"/>
              <a:gd name="connsiteY15" fmla="*/ 0 h 1175658"/>
              <a:gd name="connsiteX16" fmla="*/ 1045029 w 1530221"/>
              <a:gd name="connsiteY16" fmla="*/ 37323 h 117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30221" h="1175658">
                <a:moveTo>
                  <a:pt x="1045029" y="37323"/>
                </a:moveTo>
                <a:lnTo>
                  <a:pt x="1530221" y="233266"/>
                </a:lnTo>
                <a:lnTo>
                  <a:pt x="1520890" y="559837"/>
                </a:lnTo>
                <a:lnTo>
                  <a:pt x="1474237" y="886409"/>
                </a:lnTo>
                <a:lnTo>
                  <a:pt x="1203649" y="1138335"/>
                </a:lnTo>
                <a:lnTo>
                  <a:pt x="914400" y="1175658"/>
                </a:lnTo>
                <a:lnTo>
                  <a:pt x="513184" y="1166327"/>
                </a:lnTo>
                <a:lnTo>
                  <a:pt x="102637" y="1007707"/>
                </a:lnTo>
                <a:lnTo>
                  <a:pt x="0" y="802433"/>
                </a:lnTo>
                <a:lnTo>
                  <a:pt x="37323" y="662474"/>
                </a:lnTo>
                <a:lnTo>
                  <a:pt x="410547" y="615821"/>
                </a:lnTo>
                <a:lnTo>
                  <a:pt x="373225" y="457200"/>
                </a:lnTo>
                <a:lnTo>
                  <a:pt x="326572" y="223935"/>
                </a:lnTo>
                <a:lnTo>
                  <a:pt x="429209" y="37323"/>
                </a:lnTo>
                <a:lnTo>
                  <a:pt x="699796" y="9331"/>
                </a:lnTo>
                <a:lnTo>
                  <a:pt x="914400" y="0"/>
                </a:lnTo>
                <a:lnTo>
                  <a:pt x="1045029" y="3732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929812" y="5915608"/>
            <a:ext cx="429208" cy="429208"/>
          </a:xfrm>
          <a:custGeom>
            <a:avLst/>
            <a:gdLst>
              <a:gd name="connsiteX0" fmla="*/ 242596 w 429208"/>
              <a:gd name="connsiteY0" fmla="*/ 0 h 429208"/>
              <a:gd name="connsiteX1" fmla="*/ 401217 w 429208"/>
              <a:gd name="connsiteY1" fmla="*/ 74645 h 429208"/>
              <a:gd name="connsiteX2" fmla="*/ 429208 w 429208"/>
              <a:gd name="connsiteY2" fmla="*/ 223935 h 429208"/>
              <a:gd name="connsiteX3" fmla="*/ 391886 w 429208"/>
              <a:gd name="connsiteY3" fmla="*/ 382555 h 429208"/>
              <a:gd name="connsiteX4" fmla="*/ 298580 w 429208"/>
              <a:gd name="connsiteY4" fmla="*/ 429208 h 429208"/>
              <a:gd name="connsiteX5" fmla="*/ 195943 w 429208"/>
              <a:gd name="connsiteY5" fmla="*/ 382555 h 429208"/>
              <a:gd name="connsiteX6" fmla="*/ 65315 w 429208"/>
              <a:gd name="connsiteY6" fmla="*/ 270588 h 429208"/>
              <a:gd name="connsiteX7" fmla="*/ 0 w 429208"/>
              <a:gd name="connsiteY7" fmla="*/ 158621 h 429208"/>
              <a:gd name="connsiteX8" fmla="*/ 0 w 429208"/>
              <a:gd name="connsiteY8" fmla="*/ 158621 h 429208"/>
              <a:gd name="connsiteX9" fmla="*/ 37323 w 429208"/>
              <a:gd name="connsiteY9" fmla="*/ 55984 h 429208"/>
              <a:gd name="connsiteX10" fmla="*/ 130629 w 429208"/>
              <a:gd name="connsiteY10" fmla="*/ 18661 h 429208"/>
              <a:gd name="connsiteX11" fmla="*/ 242596 w 429208"/>
              <a:gd name="connsiteY11" fmla="*/ 0 h 42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9208" h="429208">
                <a:moveTo>
                  <a:pt x="242596" y="0"/>
                </a:moveTo>
                <a:lnTo>
                  <a:pt x="401217" y="74645"/>
                </a:lnTo>
                <a:lnTo>
                  <a:pt x="429208" y="223935"/>
                </a:lnTo>
                <a:lnTo>
                  <a:pt x="391886" y="382555"/>
                </a:lnTo>
                <a:lnTo>
                  <a:pt x="298580" y="429208"/>
                </a:lnTo>
                <a:lnTo>
                  <a:pt x="195943" y="382555"/>
                </a:lnTo>
                <a:lnTo>
                  <a:pt x="65315" y="270588"/>
                </a:lnTo>
                <a:lnTo>
                  <a:pt x="0" y="158621"/>
                </a:lnTo>
                <a:lnTo>
                  <a:pt x="0" y="158621"/>
                </a:lnTo>
                <a:lnTo>
                  <a:pt x="37323" y="55984"/>
                </a:lnTo>
                <a:lnTo>
                  <a:pt x="130629" y="18661"/>
                </a:lnTo>
                <a:lnTo>
                  <a:pt x="242596" y="0"/>
                </a:lnTo>
                <a:close/>
              </a:path>
            </a:pathLst>
          </a:cu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8158064" y="5379077"/>
            <a:ext cx="2006082" cy="1436915"/>
          </a:xfrm>
          <a:custGeom>
            <a:avLst/>
            <a:gdLst>
              <a:gd name="connsiteX0" fmla="*/ 1045029 w 1530221"/>
              <a:gd name="connsiteY0" fmla="*/ 37323 h 1175658"/>
              <a:gd name="connsiteX1" fmla="*/ 1530221 w 1530221"/>
              <a:gd name="connsiteY1" fmla="*/ 233266 h 1175658"/>
              <a:gd name="connsiteX2" fmla="*/ 1520890 w 1530221"/>
              <a:gd name="connsiteY2" fmla="*/ 559837 h 1175658"/>
              <a:gd name="connsiteX3" fmla="*/ 1474237 w 1530221"/>
              <a:gd name="connsiteY3" fmla="*/ 886409 h 1175658"/>
              <a:gd name="connsiteX4" fmla="*/ 1203649 w 1530221"/>
              <a:gd name="connsiteY4" fmla="*/ 1138335 h 1175658"/>
              <a:gd name="connsiteX5" fmla="*/ 914400 w 1530221"/>
              <a:gd name="connsiteY5" fmla="*/ 1175658 h 1175658"/>
              <a:gd name="connsiteX6" fmla="*/ 513184 w 1530221"/>
              <a:gd name="connsiteY6" fmla="*/ 1166327 h 1175658"/>
              <a:gd name="connsiteX7" fmla="*/ 102637 w 1530221"/>
              <a:gd name="connsiteY7" fmla="*/ 1007707 h 1175658"/>
              <a:gd name="connsiteX8" fmla="*/ 0 w 1530221"/>
              <a:gd name="connsiteY8" fmla="*/ 802433 h 1175658"/>
              <a:gd name="connsiteX9" fmla="*/ 37323 w 1530221"/>
              <a:gd name="connsiteY9" fmla="*/ 662474 h 1175658"/>
              <a:gd name="connsiteX10" fmla="*/ 410547 w 1530221"/>
              <a:gd name="connsiteY10" fmla="*/ 615821 h 1175658"/>
              <a:gd name="connsiteX11" fmla="*/ 373225 w 1530221"/>
              <a:gd name="connsiteY11" fmla="*/ 457200 h 1175658"/>
              <a:gd name="connsiteX12" fmla="*/ 326572 w 1530221"/>
              <a:gd name="connsiteY12" fmla="*/ 223935 h 1175658"/>
              <a:gd name="connsiteX13" fmla="*/ 429209 w 1530221"/>
              <a:gd name="connsiteY13" fmla="*/ 37323 h 1175658"/>
              <a:gd name="connsiteX14" fmla="*/ 699796 w 1530221"/>
              <a:gd name="connsiteY14" fmla="*/ 9331 h 1175658"/>
              <a:gd name="connsiteX15" fmla="*/ 914400 w 1530221"/>
              <a:gd name="connsiteY15" fmla="*/ 0 h 1175658"/>
              <a:gd name="connsiteX16" fmla="*/ 1045029 w 1530221"/>
              <a:gd name="connsiteY16" fmla="*/ 37323 h 117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30221" h="1175658">
                <a:moveTo>
                  <a:pt x="1045029" y="37323"/>
                </a:moveTo>
                <a:lnTo>
                  <a:pt x="1530221" y="233266"/>
                </a:lnTo>
                <a:lnTo>
                  <a:pt x="1520890" y="559837"/>
                </a:lnTo>
                <a:lnTo>
                  <a:pt x="1474237" y="886409"/>
                </a:lnTo>
                <a:lnTo>
                  <a:pt x="1203649" y="1138335"/>
                </a:lnTo>
                <a:lnTo>
                  <a:pt x="914400" y="1175658"/>
                </a:lnTo>
                <a:lnTo>
                  <a:pt x="513184" y="1166327"/>
                </a:lnTo>
                <a:lnTo>
                  <a:pt x="102637" y="1007707"/>
                </a:lnTo>
                <a:lnTo>
                  <a:pt x="0" y="802433"/>
                </a:lnTo>
                <a:lnTo>
                  <a:pt x="37323" y="662474"/>
                </a:lnTo>
                <a:lnTo>
                  <a:pt x="410547" y="615821"/>
                </a:lnTo>
                <a:lnTo>
                  <a:pt x="373225" y="457200"/>
                </a:lnTo>
                <a:lnTo>
                  <a:pt x="326572" y="223935"/>
                </a:lnTo>
                <a:lnTo>
                  <a:pt x="429209" y="37323"/>
                </a:lnTo>
                <a:lnTo>
                  <a:pt x="699796" y="9331"/>
                </a:lnTo>
                <a:lnTo>
                  <a:pt x="914400" y="0"/>
                </a:lnTo>
                <a:lnTo>
                  <a:pt x="1045029" y="3732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9053803" y="5938915"/>
            <a:ext cx="429208" cy="429208"/>
          </a:xfrm>
          <a:custGeom>
            <a:avLst/>
            <a:gdLst>
              <a:gd name="connsiteX0" fmla="*/ 242596 w 429208"/>
              <a:gd name="connsiteY0" fmla="*/ 0 h 429208"/>
              <a:gd name="connsiteX1" fmla="*/ 401217 w 429208"/>
              <a:gd name="connsiteY1" fmla="*/ 74645 h 429208"/>
              <a:gd name="connsiteX2" fmla="*/ 429208 w 429208"/>
              <a:gd name="connsiteY2" fmla="*/ 223935 h 429208"/>
              <a:gd name="connsiteX3" fmla="*/ 391886 w 429208"/>
              <a:gd name="connsiteY3" fmla="*/ 382555 h 429208"/>
              <a:gd name="connsiteX4" fmla="*/ 298580 w 429208"/>
              <a:gd name="connsiteY4" fmla="*/ 429208 h 429208"/>
              <a:gd name="connsiteX5" fmla="*/ 195943 w 429208"/>
              <a:gd name="connsiteY5" fmla="*/ 382555 h 429208"/>
              <a:gd name="connsiteX6" fmla="*/ 65315 w 429208"/>
              <a:gd name="connsiteY6" fmla="*/ 270588 h 429208"/>
              <a:gd name="connsiteX7" fmla="*/ 0 w 429208"/>
              <a:gd name="connsiteY7" fmla="*/ 158621 h 429208"/>
              <a:gd name="connsiteX8" fmla="*/ 0 w 429208"/>
              <a:gd name="connsiteY8" fmla="*/ 158621 h 429208"/>
              <a:gd name="connsiteX9" fmla="*/ 37323 w 429208"/>
              <a:gd name="connsiteY9" fmla="*/ 55984 h 429208"/>
              <a:gd name="connsiteX10" fmla="*/ 130629 w 429208"/>
              <a:gd name="connsiteY10" fmla="*/ 18661 h 429208"/>
              <a:gd name="connsiteX11" fmla="*/ 242596 w 429208"/>
              <a:gd name="connsiteY11" fmla="*/ 0 h 42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9208" h="429208">
                <a:moveTo>
                  <a:pt x="242596" y="0"/>
                </a:moveTo>
                <a:lnTo>
                  <a:pt x="401217" y="74645"/>
                </a:lnTo>
                <a:lnTo>
                  <a:pt x="429208" y="223935"/>
                </a:lnTo>
                <a:lnTo>
                  <a:pt x="391886" y="382555"/>
                </a:lnTo>
                <a:lnTo>
                  <a:pt x="298580" y="429208"/>
                </a:lnTo>
                <a:lnTo>
                  <a:pt x="195943" y="382555"/>
                </a:lnTo>
                <a:lnTo>
                  <a:pt x="65315" y="270588"/>
                </a:lnTo>
                <a:lnTo>
                  <a:pt x="0" y="158621"/>
                </a:lnTo>
                <a:lnTo>
                  <a:pt x="0" y="158621"/>
                </a:lnTo>
                <a:lnTo>
                  <a:pt x="37323" y="55984"/>
                </a:lnTo>
                <a:lnTo>
                  <a:pt x="130629" y="18661"/>
                </a:lnTo>
                <a:lnTo>
                  <a:pt x="242596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41370" y="5891437"/>
            <a:ext cx="1324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err="1" smtClean="0">
                <a:latin typeface="Bradley Hand ITC" panose="03070402050302030203" pitchFamily="66" charset="0"/>
              </a:rPr>
              <a:t>Pinheiro</a:t>
            </a:r>
            <a:r>
              <a:rPr lang="en-US" sz="1400" i="1" dirty="0" smtClean="0">
                <a:latin typeface="Bradley Hand ITC" panose="03070402050302030203" pitchFamily="66" charset="0"/>
              </a:rPr>
              <a:t>-bravo</a:t>
            </a:r>
          </a:p>
          <a:p>
            <a:r>
              <a:rPr lang="en-US" sz="1400" i="1" dirty="0" smtClean="0">
                <a:latin typeface="Bradley Hand ITC" panose="03070402050302030203" pitchFamily="66" charset="0"/>
              </a:rPr>
              <a:t>(&gt; 5000 m</a:t>
            </a:r>
            <a:r>
              <a:rPr lang="en-US" sz="1400" i="1" baseline="30000" dirty="0" smtClean="0">
                <a:latin typeface="Bradley Hand ITC" panose="03070402050302030203" pitchFamily="66" charset="0"/>
              </a:rPr>
              <a:t>2</a:t>
            </a:r>
            <a:r>
              <a:rPr lang="en-US" sz="1400" i="1" dirty="0" smtClean="0">
                <a:latin typeface="Bradley Hand ITC" panose="03070402050302030203" pitchFamily="66" charset="0"/>
              </a:rPr>
              <a:t>)</a:t>
            </a:r>
            <a:endParaRPr lang="en-US" sz="1400" i="1" dirty="0">
              <a:latin typeface="Bradley Hand ITC" panose="03070402050302030203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982" y="6182292"/>
            <a:ext cx="1576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err="1" smtClean="0">
                <a:latin typeface="Bradley Hand ITC" panose="03070402050302030203" pitchFamily="66" charset="0"/>
              </a:rPr>
              <a:t>Eucalipto</a:t>
            </a:r>
            <a:endParaRPr lang="en-US" sz="1400" i="1" dirty="0" smtClean="0">
              <a:latin typeface="Bradley Hand ITC" panose="03070402050302030203" pitchFamily="66" charset="0"/>
            </a:endParaRPr>
          </a:p>
          <a:p>
            <a:pPr algn="r"/>
            <a:r>
              <a:rPr lang="en-US" sz="1400" i="1" dirty="0" smtClean="0">
                <a:latin typeface="Bradley Hand ITC" panose="03070402050302030203" pitchFamily="66" charset="0"/>
              </a:rPr>
              <a:t>(&lt; </a:t>
            </a:r>
            <a:r>
              <a:rPr lang="en-US" sz="1400" i="1" dirty="0">
                <a:latin typeface="Bradley Hand ITC" panose="03070402050302030203" pitchFamily="66" charset="0"/>
              </a:rPr>
              <a:t>5000 m</a:t>
            </a:r>
            <a:r>
              <a:rPr lang="en-US" sz="1400" i="1" baseline="30000" dirty="0">
                <a:latin typeface="Bradley Hand ITC" panose="03070402050302030203" pitchFamily="66" charset="0"/>
              </a:rPr>
              <a:t>2</a:t>
            </a:r>
            <a:r>
              <a:rPr lang="en-US" sz="1400" i="1" dirty="0" smtClean="0">
                <a:latin typeface="Bradley Hand ITC" panose="03070402050302030203" pitchFamily="66" charset="0"/>
              </a:rPr>
              <a:t>)</a:t>
            </a:r>
            <a:endParaRPr lang="en-US" i="1" dirty="0">
              <a:latin typeface="Bradley Hand ITC" panose="03070402050302030203" pitchFamily="66" charset="0"/>
            </a:endParaRPr>
          </a:p>
        </p:txBody>
      </p:sp>
      <p:cxnSp>
        <p:nvCxnSpPr>
          <p:cNvPr id="16" name="Straight Arrow Connector 15"/>
          <p:cNvCxnSpPr>
            <a:stCxn id="13" idx="1"/>
            <a:endCxn id="3" idx="2"/>
          </p:cNvCxnSpPr>
          <p:nvPr/>
        </p:nvCxnSpPr>
        <p:spPr>
          <a:xfrm flipH="1" flipV="1">
            <a:off x="4027922" y="6040015"/>
            <a:ext cx="413448" cy="11303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3"/>
          </p:cNvCxnSpPr>
          <p:nvPr/>
        </p:nvCxnSpPr>
        <p:spPr>
          <a:xfrm flipV="1">
            <a:off x="1632857" y="6153519"/>
            <a:ext cx="1296955" cy="290383"/>
          </a:xfrm>
          <a:prstGeom prst="straightConnector1">
            <a:avLst/>
          </a:prstGeom>
          <a:ln>
            <a:solidFill>
              <a:srgbClr val="00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555553" y="5392388"/>
            <a:ext cx="1324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>
                <a:latin typeface="Bradley Hand ITC" panose="03070402050302030203" pitchFamily="66" charset="0"/>
              </a:rPr>
              <a:t>Pinheiro</a:t>
            </a:r>
            <a:r>
              <a:rPr lang="en-US" sz="1400" i="1" dirty="0" smtClean="0">
                <a:latin typeface="Bradley Hand ITC" panose="03070402050302030203" pitchFamily="66" charset="0"/>
              </a:rPr>
              <a:t>-bravo</a:t>
            </a:r>
          </a:p>
          <a:p>
            <a:r>
              <a:rPr lang="en-US" sz="1400" i="1" dirty="0" smtClean="0">
                <a:latin typeface="Bradley Hand ITC" panose="03070402050302030203" pitchFamily="66" charset="0"/>
              </a:rPr>
              <a:t>(&gt; 5000 m</a:t>
            </a:r>
            <a:r>
              <a:rPr lang="en-US" sz="1400" i="1" baseline="30000" dirty="0" smtClean="0">
                <a:latin typeface="Bradley Hand ITC" panose="03070402050302030203" pitchFamily="66" charset="0"/>
              </a:rPr>
              <a:t>2</a:t>
            </a:r>
            <a:r>
              <a:rPr lang="en-US" sz="1400" i="1" dirty="0" smtClean="0">
                <a:latin typeface="Bradley Hand ITC" panose="03070402050302030203" pitchFamily="66" charset="0"/>
              </a:rPr>
              <a:t>)</a:t>
            </a:r>
            <a:endParaRPr lang="en-US" sz="1400" i="1" dirty="0">
              <a:latin typeface="Bradley Hand ITC" panose="03070402050302030203" pitchFamily="66" charset="0"/>
            </a:endParaRPr>
          </a:p>
        </p:txBody>
      </p:sp>
      <p:cxnSp>
        <p:nvCxnSpPr>
          <p:cNvPr id="20" name="Straight Arrow Connector 19"/>
          <p:cNvCxnSpPr>
            <a:stCxn id="19" idx="1"/>
            <a:endCxn id="11" idx="2"/>
          </p:cNvCxnSpPr>
          <p:nvPr/>
        </p:nvCxnSpPr>
        <p:spPr>
          <a:xfrm flipH="1">
            <a:off x="10151913" y="5653998"/>
            <a:ext cx="403640" cy="40932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580110" y="6182292"/>
            <a:ext cx="1576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err="1" smtClean="0">
                <a:latin typeface="Bradley Hand ITC" panose="03070402050302030203" pitchFamily="66" charset="0"/>
              </a:rPr>
              <a:t>Sem</a:t>
            </a:r>
            <a:r>
              <a:rPr lang="en-US" sz="1400" i="1" dirty="0" smtClean="0">
                <a:latin typeface="Bradley Hand ITC" panose="03070402050302030203" pitchFamily="66" charset="0"/>
              </a:rPr>
              <a:t> </a:t>
            </a:r>
            <a:r>
              <a:rPr lang="en-US" sz="1400" i="1" dirty="0" err="1" smtClean="0">
                <a:latin typeface="Bradley Hand ITC" panose="03070402050302030203" pitchFamily="66" charset="0"/>
              </a:rPr>
              <a:t>uso</a:t>
            </a:r>
            <a:r>
              <a:rPr lang="en-US" sz="1400" i="1" dirty="0" smtClean="0">
                <a:latin typeface="Bradley Hand ITC" panose="03070402050302030203" pitchFamily="66" charset="0"/>
              </a:rPr>
              <a:t> </a:t>
            </a:r>
            <a:r>
              <a:rPr lang="en-US" sz="1400" i="1" dirty="0" err="1" smtClean="0">
                <a:latin typeface="Bradley Hand ITC" panose="03070402050302030203" pitchFamily="66" charset="0"/>
              </a:rPr>
              <a:t>florestal</a:t>
            </a:r>
            <a:endParaRPr lang="en-US" sz="1400" i="1" dirty="0" smtClean="0">
              <a:latin typeface="Bradley Hand ITC" panose="03070402050302030203" pitchFamily="66" charset="0"/>
            </a:endParaRPr>
          </a:p>
          <a:p>
            <a:pPr algn="r"/>
            <a:r>
              <a:rPr lang="en-US" sz="1400" i="1" dirty="0" smtClean="0">
                <a:latin typeface="Bradley Hand ITC" panose="03070402050302030203" pitchFamily="66" charset="0"/>
              </a:rPr>
              <a:t>(&lt; </a:t>
            </a:r>
            <a:r>
              <a:rPr lang="en-US" sz="1400" i="1" dirty="0">
                <a:latin typeface="Bradley Hand ITC" panose="03070402050302030203" pitchFamily="66" charset="0"/>
              </a:rPr>
              <a:t>5000 m</a:t>
            </a:r>
            <a:r>
              <a:rPr lang="en-US" sz="1400" i="1" baseline="30000" dirty="0">
                <a:latin typeface="Bradley Hand ITC" panose="03070402050302030203" pitchFamily="66" charset="0"/>
              </a:rPr>
              <a:t>2</a:t>
            </a:r>
            <a:r>
              <a:rPr lang="en-US" sz="1400" i="1" dirty="0" smtClean="0">
                <a:latin typeface="Bradley Hand ITC" panose="03070402050302030203" pitchFamily="66" charset="0"/>
              </a:rPr>
              <a:t>)</a:t>
            </a:r>
            <a:endParaRPr lang="en-US" i="1" dirty="0">
              <a:latin typeface="Bradley Hand ITC" panose="03070402050302030203" pitchFamily="66" charset="0"/>
            </a:endParaRPr>
          </a:p>
        </p:txBody>
      </p:sp>
      <p:cxnSp>
        <p:nvCxnSpPr>
          <p:cNvPr id="22" name="Straight Arrow Connector 21"/>
          <p:cNvCxnSpPr>
            <a:stCxn id="21" idx="3"/>
            <a:endCxn id="12" idx="6"/>
          </p:cNvCxnSpPr>
          <p:nvPr/>
        </p:nvCxnSpPr>
        <p:spPr>
          <a:xfrm flipV="1">
            <a:off x="8156985" y="6209503"/>
            <a:ext cx="962133" cy="234399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67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pb_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3163914" y="1310272"/>
            <a:ext cx="1131257" cy="10900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55" y="1558094"/>
            <a:ext cx="784038" cy="13373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890" y="1526356"/>
            <a:ext cx="821252" cy="14008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591" y="1558094"/>
            <a:ext cx="784038" cy="13373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226" y="1526356"/>
            <a:ext cx="821252" cy="14008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03" y="1526355"/>
            <a:ext cx="784038" cy="13373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238" y="1494617"/>
            <a:ext cx="821252" cy="14008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655" y="1710494"/>
            <a:ext cx="784038" cy="13373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290" y="1678756"/>
            <a:ext cx="821252" cy="14008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991" y="1710494"/>
            <a:ext cx="784038" cy="13373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26" y="1678756"/>
            <a:ext cx="821252" cy="14008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03" y="1678755"/>
            <a:ext cx="784038" cy="13373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638" y="1647017"/>
            <a:ext cx="821252" cy="14008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055" y="1862894"/>
            <a:ext cx="784038" cy="13373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690" y="1831156"/>
            <a:ext cx="821252" cy="14008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391" y="1862894"/>
            <a:ext cx="784038" cy="13373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026" y="1831156"/>
            <a:ext cx="821252" cy="14008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03" y="1831155"/>
            <a:ext cx="784038" cy="13373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38" y="1799417"/>
            <a:ext cx="821252" cy="14008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455" y="2015294"/>
            <a:ext cx="784038" cy="133737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090" y="1983556"/>
            <a:ext cx="821252" cy="140085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791" y="2015294"/>
            <a:ext cx="784038" cy="13373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426" y="1983556"/>
            <a:ext cx="821252" cy="140085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803" y="1983555"/>
            <a:ext cx="784038" cy="133737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92053" y="3360748"/>
            <a:ext cx="543951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Povoamento</a:t>
            </a:r>
            <a:r>
              <a:rPr lang="en-US" b="1" dirty="0" smtClean="0"/>
              <a:t> </a:t>
            </a:r>
            <a:r>
              <a:rPr lang="en-US" b="1" dirty="0" err="1" smtClean="0"/>
              <a:t>puro</a:t>
            </a:r>
            <a:endParaRPr lang="en-US" b="1" dirty="0" smtClean="0"/>
          </a:p>
          <a:p>
            <a:pPr algn="ctr"/>
            <a:endParaRPr lang="en-US" sz="800" b="1" dirty="0"/>
          </a:p>
          <a:p>
            <a:pPr algn="ctr"/>
            <a:r>
              <a:rPr lang="pt-PT" dirty="0"/>
              <a:t>Povoamento em que uma dada espécie arbórea representa mais de 75% do coberto </a:t>
            </a:r>
            <a:r>
              <a:rPr lang="pt-PT" dirty="0" smtClean="0"/>
              <a:t>arbóreo</a:t>
            </a:r>
          </a:p>
          <a:p>
            <a:pPr algn="ctr"/>
            <a:endParaRPr lang="pt-PT" dirty="0" smtClean="0"/>
          </a:p>
          <a:p>
            <a:pPr algn="ctr"/>
            <a:endParaRPr lang="pt-PT" sz="800" dirty="0" smtClean="0"/>
          </a:p>
          <a:p>
            <a:pPr algn="ctr"/>
            <a:r>
              <a:rPr lang="pt-PT" sz="1600" i="1" dirty="0" smtClean="0"/>
              <a:t>Os </a:t>
            </a:r>
            <a:r>
              <a:rPr lang="pt-PT" sz="1600" i="1" dirty="0"/>
              <a:t>povoamentos puros podem ter outras espécies arbóreas presentes, as quais são designadas por árvores </a:t>
            </a:r>
            <a:r>
              <a:rPr lang="pt-PT" sz="1600" i="1" dirty="0" smtClean="0"/>
              <a:t>dispersas (</a:t>
            </a:r>
            <a:r>
              <a:rPr lang="pt-PT" sz="1600" i="1" dirty="0" smtClean="0">
                <a:solidFill>
                  <a:schemeClr val="bg1">
                    <a:lumMod val="50000"/>
                  </a:schemeClr>
                </a:solidFill>
              </a:rPr>
              <a:t>espécies B e C à direita</a:t>
            </a:r>
            <a:r>
              <a:rPr lang="pt-PT" sz="1600" i="1" dirty="0" smtClean="0"/>
              <a:t>) </a:t>
            </a:r>
          </a:p>
          <a:p>
            <a:pPr algn="ctr"/>
            <a:endParaRPr lang="pt-PT" sz="1600" i="1" dirty="0"/>
          </a:p>
          <a:p>
            <a:pPr algn="ctr"/>
            <a:r>
              <a:rPr lang="pt-PT" sz="1600" i="1" dirty="0" smtClean="0"/>
              <a:t>Normalmente caracteriza-se a espécie principal e a secundaria do povoamento  por ordem de representatividade</a:t>
            </a:r>
          </a:p>
          <a:p>
            <a:pPr algn="ctr"/>
            <a:endParaRPr lang="pt-PT" sz="1600" i="1" dirty="0"/>
          </a:p>
          <a:p>
            <a:pPr algn="ctr"/>
            <a:r>
              <a:rPr lang="pt-PT" sz="1600" i="1" dirty="0" smtClean="0"/>
              <a:t>Exemplo:  povoamento puro de eucalipto - </a:t>
            </a:r>
            <a:r>
              <a:rPr lang="pt-PT" sz="1600" i="1" dirty="0" err="1" smtClean="0"/>
              <a:t>EcEc</a:t>
            </a:r>
            <a:endParaRPr lang="pt-PT" sz="1600" i="1" dirty="0" smtClean="0"/>
          </a:p>
          <a:p>
            <a:pPr algn="ctr"/>
            <a:endParaRPr lang="pt-PT" sz="1600" i="1" dirty="0" smtClean="0"/>
          </a:p>
        </p:txBody>
      </p:sp>
      <p:pic>
        <p:nvPicPr>
          <p:cNvPr id="43" name="Picture 42" descr="pb_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1732133" y="1527972"/>
            <a:ext cx="1131257" cy="109002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438" y="1951817"/>
            <a:ext cx="821252" cy="140085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6"/>
          <a:srcRect l="6111" t="15432" r="53751" b="16420"/>
          <a:stretch/>
        </p:blipFill>
        <p:spPr>
          <a:xfrm>
            <a:off x="6640818" y="1318132"/>
            <a:ext cx="4825968" cy="4608883"/>
          </a:xfrm>
          <a:prstGeom prst="rect">
            <a:avLst/>
          </a:prstGeom>
        </p:spPr>
      </p:pic>
      <p:sp>
        <p:nvSpPr>
          <p:cNvPr id="44" name="Oval 43"/>
          <p:cNvSpPr/>
          <p:nvPr/>
        </p:nvSpPr>
        <p:spPr>
          <a:xfrm>
            <a:off x="9261726" y="1093404"/>
            <a:ext cx="108000" cy="108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261726" y="852081"/>
            <a:ext cx="108000" cy="10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689836" y="1056288"/>
            <a:ext cx="108000" cy="10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6797836" y="941004"/>
            <a:ext cx="1629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 smtClean="0"/>
              <a:t>Espécie A (100%)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399068" y="731905"/>
            <a:ext cx="1629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 smtClean="0"/>
              <a:t>Espécie A (76%)</a:t>
            </a:r>
          </a:p>
          <a:p>
            <a:r>
              <a:rPr lang="pt-PT" sz="1600" i="1" dirty="0" smtClean="0"/>
              <a:t>Espécie B (24%)</a:t>
            </a:r>
          </a:p>
        </p:txBody>
      </p:sp>
      <p:sp>
        <p:nvSpPr>
          <p:cNvPr id="50" name="Oval 49"/>
          <p:cNvSpPr/>
          <p:nvPr/>
        </p:nvSpPr>
        <p:spPr>
          <a:xfrm>
            <a:off x="6689836" y="6288514"/>
            <a:ext cx="108000" cy="108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689836" y="6047191"/>
            <a:ext cx="108000" cy="10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827178" y="5927015"/>
            <a:ext cx="1629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 smtClean="0"/>
              <a:t>Espécie A (86%)</a:t>
            </a:r>
          </a:p>
          <a:p>
            <a:r>
              <a:rPr lang="pt-PT" sz="1600" i="1" dirty="0" smtClean="0"/>
              <a:t>Espécie B (14%)</a:t>
            </a:r>
          </a:p>
        </p:txBody>
      </p:sp>
      <p:sp>
        <p:nvSpPr>
          <p:cNvPr id="53" name="Oval 52"/>
          <p:cNvSpPr/>
          <p:nvPr/>
        </p:nvSpPr>
        <p:spPr>
          <a:xfrm>
            <a:off x="9261726" y="6288514"/>
            <a:ext cx="108000" cy="108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9261726" y="6047191"/>
            <a:ext cx="108000" cy="10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9399068" y="5927015"/>
            <a:ext cx="1629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 smtClean="0"/>
              <a:t>Espécie A (76%)</a:t>
            </a:r>
          </a:p>
          <a:p>
            <a:r>
              <a:rPr lang="pt-PT" sz="1600" i="1" dirty="0" smtClean="0"/>
              <a:t>Espécie B (12%)</a:t>
            </a:r>
          </a:p>
          <a:p>
            <a:r>
              <a:rPr lang="pt-PT" sz="1600" i="1" dirty="0" smtClean="0"/>
              <a:t>Espécie C (12%)</a:t>
            </a:r>
          </a:p>
        </p:txBody>
      </p:sp>
      <p:sp>
        <p:nvSpPr>
          <p:cNvPr id="56" name="Oval 55"/>
          <p:cNvSpPr/>
          <p:nvPr/>
        </p:nvSpPr>
        <p:spPr>
          <a:xfrm>
            <a:off x="9261726" y="6529837"/>
            <a:ext cx="108000" cy="108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07909" y="144801"/>
            <a:ext cx="7305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Composição</a:t>
            </a:r>
            <a:endParaRPr lang="en-US" sz="32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247730" y="723180"/>
            <a:ext cx="5657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Uma das </a:t>
            </a:r>
            <a:r>
              <a:rPr lang="en-US" dirty="0" err="1" smtClean="0"/>
              <a:t>caracteristicas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importantes</a:t>
            </a:r>
            <a:r>
              <a:rPr lang="en-US" dirty="0" smtClean="0"/>
              <a:t> do </a:t>
            </a:r>
            <a:r>
              <a:rPr lang="en-US" dirty="0" err="1" smtClean="0"/>
              <a:t>povoamento</a:t>
            </a:r>
            <a:r>
              <a:rPr lang="en-US" dirty="0" smtClean="0"/>
              <a:t> que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identifica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as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espécies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arboreas</a:t>
            </a:r>
            <a:r>
              <a:rPr lang="en-US" dirty="0" smtClean="0"/>
              <a:t> </a:t>
            </a:r>
            <a:r>
              <a:rPr lang="en-US" dirty="0" err="1" smtClean="0"/>
              <a:t>nele</a:t>
            </a:r>
            <a:r>
              <a:rPr lang="en-US" dirty="0" smtClean="0"/>
              <a:t> </a:t>
            </a:r>
            <a:r>
              <a:rPr lang="en-US" dirty="0" err="1" smtClean="0"/>
              <a:t>presentes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83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980" y="1148331"/>
            <a:ext cx="821252" cy="1400856"/>
          </a:xfrm>
          <a:prstGeom prst="rect">
            <a:avLst/>
          </a:prstGeom>
        </p:spPr>
      </p:pic>
      <p:pic>
        <p:nvPicPr>
          <p:cNvPr id="62" name="Picture 61" descr="pb_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4281685" y="2147766"/>
            <a:ext cx="1131257" cy="1090027"/>
          </a:xfrm>
          <a:prstGeom prst="rect">
            <a:avLst/>
          </a:prstGeom>
        </p:spPr>
      </p:pic>
      <p:pic>
        <p:nvPicPr>
          <p:cNvPr id="61" name="Picture 60" descr="pb_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3872155" y="1702408"/>
            <a:ext cx="1131257" cy="1090027"/>
          </a:xfrm>
          <a:prstGeom prst="rect">
            <a:avLst/>
          </a:prstGeom>
        </p:spPr>
      </p:pic>
      <p:pic>
        <p:nvPicPr>
          <p:cNvPr id="57" name="Picture 56" descr="pb_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1241445" y="1407447"/>
            <a:ext cx="1131257" cy="1090027"/>
          </a:xfrm>
          <a:prstGeom prst="rect">
            <a:avLst/>
          </a:prstGeom>
        </p:spPr>
      </p:pic>
      <p:pic>
        <p:nvPicPr>
          <p:cNvPr id="58" name="Picture 57" descr="pb_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2468428" y="1390135"/>
            <a:ext cx="1131257" cy="1090027"/>
          </a:xfrm>
          <a:prstGeom prst="rect">
            <a:avLst/>
          </a:prstGeom>
        </p:spPr>
      </p:pic>
      <p:pic>
        <p:nvPicPr>
          <p:cNvPr id="41" name="Picture 40" descr="pb_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3163914" y="1431578"/>
            <a:ext cx="1131257" cy="10900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55" y="1679400"/>
            <a:ext cx="784038" cy="13373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890" y="1647662"/>
            <a:ext cx="821252" cy="14008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591" y="1679400"/>
            <a:ext cx="784038" cy="13373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226" y="1647662"/>
            <a:ext cx="821252" cy="14008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03" y="1647661"/>
            <a:ext cx="784038" cy="13373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238" y="1615923"/>
            <a:ext cx="821252" cy="14008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655" y="1831800"/>
            <a:ext cx="784038" cy="13373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290" y="1800062"/>
            <a:ext cx="821252" cy="14008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991" y="1831800"/>
            <a:ext cx="784038" cy="13373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26" y="1800062"/>
            <a:ext cx="821252" cy="14008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03" y="1800061"/>
            <a:ext cx="784038" cy="13373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638" y="1768323"/>
            <a:ext cx="821252" cy="14008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055" y="1984200"/>
            <a:ext cx="784038" cy="13373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690" y="1952462"/>
            <a:ext cx="821252" cy="14008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391" y="1984200"/>
            <a:ext cx="784038" cy="13373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026" y="1952462"/>
            <a:ext cx="821252" cy="14008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03" y="1952461"/>
            <a:ext cx="784038" cy="13373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38" y="1920723"/>
            <a:ext cx="821252" cy="14008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455" y="2136600"/>
            <a:ext cx="784038" cy="133737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090" y="2104862"/>
            <a:ext cx="821252" cy="140085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791" y="2136600"/>
            <a:ext cx="784038" cy="13373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426" y="2104862"/>
            <a:ext cx="821252" cy="140085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803" y="2104861"/>
            <a:ext cx="784038" cy="133737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087672" y="3431196"/>
            <a:ext cx="408550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Povoamento</a:t>
            </a:r>
            <a:r>
              <a:rPr lang="en-US" b="1" dirty="0" smtClean="0"/>
              <a:t> </a:t>
            </a:r>
            <a:r>
              <a:rPr lang="en-US" b="1" dirty="0" err="1" smtClean="0"/>
              <a:t>misto</a:t>
            </a:r>
            <a:endParaRPr lang="en-US" b="1" dirty="0" smtClean="0"/>
          </a:p>
          <a:p>
            <a:pPr algn="ctr"/>
            <a:endParaRPr lang="en-US" sz="800" b="1" dirty="0"/>
          </a:p>
          <a:p>
            <a:pPr algn="ctr"/>
            <a:r>
              <a:rPr lang="pt-PT" dirty="0"/>
              <a:t>Povoamento em que </a:t>
            </a:r>
            <a:r>
              <a:rPr lang="pt-PT" dirty="0" smtClean="0"/>
              <a:t>se observa mais do que uma espécie </a:t>
            </a:r>
            <a:r>
              <a:rPr lang="pt-PT" dirty="0"/>
              <a:t>arbórea </a:t>
            </a:r>
            <a:r>
              <a:rPr lang="pt-PT" dirty="0" smtClean="0"/>
              <a:t>sem que nenhuma delas ocupe </a:t>
            </a:r>
            <a:r>
              <a:rPr lang="pt-PT" dirty="0"/>
              <a:t>mais de 75% do coberto </a:t>
            </a:r>
            <a:r>
              <a:rPr lang="pt-PT" dirty="0" smtClean="0"/>
              <a:t>arbóreo</a:t>
            </a:r>
          </a:p>
          <a:p>
            <a:pPr algn="ctr"/>
            <a:endParaRPr lang="pt-PT" sz="800" dirty="0" smtClean="0"/>
          </a:p>
        </p:txBody>
      </p:sp>
      <p:pic>
        <p:nvPicPr>
          <p:cNvPr id="43" name="Picture 42" descr="pb_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1732133" y="1649278"/>
            <a:ext cx="1131257" cy="109002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438" y="2073123"/>
            <a:ext cx="821252" cy="1400856"/>
          </a:xfrm>
          <a:prstGeom prst="rect">
            <a:avLst/>
          </a:prstGeom>
        </p:spPr>
      </p:pic>
      <p:sp>
        <p:nvSpPr>
          <p:cNvPr id="44" name="Oval 43"/>
          <p:cNvSpPr/>
          <p:nvPr/>
        </p:nvSpPr>
        <p:spPr>
          <a:xfrm>
            <a:off x="9261726" y="1093404"/>
            <a:ext cx="108000" cy="108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261726" y="852081"/>
            <a:ext cx="108000" cy="10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9399068" y="731905"/>
            <a:ext cx="1629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 smtClean="0"/>
              <a:t>Espécie A (50%)</a:t>
            </a:r>
          </a:p>
          <a:p>
            <a:r>
              <a:rPr lang="pt-PT" sz="1600" i="1" dirty="0" smtClean="0"/>
              <a:t>Espécie B (50%)</a:t>
            </a:r>
          </a:p>
        </p:txBody>
      </p:sp>
      <p:sp>
        <p:nvSpPr>
          <p:cNvPr id="53" name="Oval 52"/>
          <p:cNvSpPr/>
          <p:nvPr/>
        </p:nvSpPr>
        <p:spPr>
          <a:xfrm>
            <a:off x="9261726" y="6288514"/>
            <a:ext cx="108000" cy="108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9261726" y="6047191"/>
            <a:ext cx="108000" cy="10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9399068" y="5927015"/>
            <a:ext cx="1629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 smtClean="0"/>
              <a:t>Espécie A (50%)</a:t>
            </a:r>
          </a:p>
          <a:p>
            <a:r>
              <a:rPr lang="pt-PT" sz="1600" i="1" dirty="0" smtClean="0"/>
              <a:t>Espécie B (35%)</a:t>
            </a:r>
          </a:p>
          <a:p>
            <a:r>
              <a:rPr lang="pt-PT" sz="1600" i="1" dirty="0" smtClean="0"/>
              <a:t>Espécie C (15%)</a:t>
            </a:r>
          </a:p>
        </p:txBody>
      </p:sp>
      <p:sp>
        <p:nvSpPr>
          <p:cNvPr id="56" name="Oval 55"/>
          <p:cNvSpPr/>
          <p:nvPr/>
        </p:nvSpPr>
        <p:spPr>
          <a:xfrm>
            <a:off x="9261726" y="6529837"/>
            <a:ext cx="108000" cy="108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 descr="pb_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2627456" y="2286360"/>
            <a:ext cx="1131257" cy="1090027"/>
          </a:xfrm>
          <a:prstGeom prst="rect">
            <a:avLst/>
          </a:prstGeom>
        </p:spPr>
      </p:pic>
      <p:pic>
        <p:nvPicPr>
          <p:cNvPr id="59" name="Picture 58" descr="pb_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1197145" y="2237894"/>
            <a:ext cx="1131257" cy="1090027"/>
          </a:xfrm>
          <a:prstGeom prst="rect">
            <a:avLst/>
          </a:prstGeom>
        </p:spPr>
      </p:pic>
      <p:pic>
        <p:nvPicPr>
          <p:cNvPr id="60" name="Picture 59" descr="pb_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1923237" y="2486106"/>
            <a:ext cx="913726" cy="880424"/>
          </a:xfrm>
          <a:prstGeom prst="rect">
            <a:avLst/>
          </a:prstGeom>
        </p:spPr>
      </p:pic>
      <p:pic>
        <p:nvPicPr>
          <p:cNvPr id="63" name="Picture 62" descr="pb_4.jpg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t="-1" b="47042"/>
          <a:stretch/>
        </p:blipFill>
        <p:spPr>
          <a:xfrm>
            <a:off x="3328772" y="1912170"/>
            <a:ext cx="1131257" cy="611830"/>
          </a:xfrm>
          <a:prstGeom prst="rect">
            <a:avLst/>
          </a:prstGeom>
        </p:spPr>
      </p:pic>
      <p:pic>
        <p:nvPicPr>
          <p:cNvPr id="65" name="Picture 64" descr="pb_4.jpg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t="-1" b="47042"/>
          <a:stretch/>
        </p:blipFill>
        <p:spPr>
          <a:xfrm>
            <a:off x="2446086" y="2053915"/>
            <a:ext cx="716730" cy="3876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4754" t="26078" r="60392" b="12745"/>
          <a:stretch/>
        </p:blipFill>
        <p:spPr>
          <a:xfrm>
            <a:off x="6569882" y="1288595"/>
            <a:ext cx="4726327" cy="4666505"/>
          </a:xfrm>
          <a:prstGeom prst="rect">
            <a:avLst/>
          </a:prstGeom>
        </p:spPr>
      </p:pic>
      <p:sp>
        <p:nvSpPr>
          <p:cNvPr id="67" name="Oval 66"/>
          <p:cNvSpPr/>
          <p:nvPr/>
        </p:nvSpPr>
        <p:spPr>
          <a:xfrm>
            <a:off x="6680924" y="1093404"/>
            <a:ext cx="108000" cy="108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6680924" y="852081"/>
            <a:ext cx="108000" cy="10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6818266" y="731905"/>
            <a:ext cx="1629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 smtClean="0"/>
              <a:t>Espécie A (34%)</a:t>
            </a:r>
          </a:p>
          <a:p>
            <a:r>
              <a:rPr lang="pt-PT" sz="1600" i="1" dirty="0" smtClean="0"/>
              <a:t>Espécie B (66%)</a:t>
            </a:r>
          </a:p>
        </p:txBody>
      </p:sp>
      <p:sp>
        <p:nvSpPr>
          <p:cNvPr id="70" name="Oval 69"/>
          <p:cNvSpPr/>
          <p:nvPr/>
        </p:nvSpPr>
        <p:spPr>
          <a:xfrm>
            <a:off x="6680924" y="6288514"/>
            <a:ext cx="108000" cy="108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680924" y="6047191"/>
            <a:ext cx="108000" cy="10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6818266" y="5927015"/>
            <a:ext cx="1629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 smtClean="0"/>
              <a:t>Espécie A (30%)</a:t>
            </a:r>
          </a:p>
          <a:p>
            <a:r>
              <a:rPr lang="pt-PT" sz="1600" i="1" dirty="0" smtClean="0"/>
              <a:t>Espécie B (40%)</a:t>
            </a:r>
          </a:p>
          <a:p>
            <a:r>
              <a:rPr lang="pt-PT" sz="1600" i="1" dirty="0" smtClean="0"/>
              <a:t>Espécie C (30%)</a:t>
            </a:r>
          </a:p>
        </p:txBody>
      </p:sp>
      <p:sp>
        <p:nvSpPr>
          <p:cNvPr id="73" name="Oval 72"/>
          <p:cNvSpPr/>
          <p:nvPr/>
        </p:nvSpPr>
        <p:spPr>
          <a:xfrm>
            <a:off x="6680924" y="6529837"/>
            <a:ext cx="108000" cy="108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307909" y="144801"/>
            <a:ext cx="7305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Composição</a:t>
            </a:r>
            <a:endParaRPr lang="en-US" sz="32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247730" y="723180"/>
            <a:ext cx="5657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Uma das </a:t>
            </a:r>
            <a:r>
              <a:rPr lang="en-US" dirty="0" err="1" smtClean="0"/>
              <a:t>caracteristicas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importantes</a:t>
            </a:r>
            <a:r>
              <a:rPr lang="en-US" dirty="0" smtClean="0"/>
              <a:t> do </a:t>
            </a:r>
            <a:r>
              <a:rPr lang="en-US" dirty="0" err="1" smtClean="0"/>
              <a:t>povoamento</a:t>
            </a:r>
            <a:r>
              <a:rPr lang="en-US" dirty="0" smtClean="0"/>
              <a:t> que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identifica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as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espécies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arboreas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/>
              <a:t>nele</a:t>
            </a:r>
            <a:r>
              <a:rPr lang="en-US" dirty="0" smtClean="0"/>
              <a:t> </a:t>
            </a:r>
            <a:r>
              <a:rPr lang="en-US" dirty="0" err="1" smtClean="0"/>
              <a:t>presentes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78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55" y="3274930"/>
            <a:ext cx="784038" cy="13373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890" y="3243192"/>
            <a:ext cx="821252" cy="14008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591" y="3274930"/>
            <a:ext cx="784038" cy="13373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226" y="3243192"/>
            <a:ext cx="821252" cy="14008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03" y="3243191"/>
            <a:ext cx="784038" cy="13373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238" y="3211453"/>
            <a:ext cx="821252" cy="14008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655" y="3427330"/>
            <a:ext cx="784038" cy="13373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290" y="3395592"/>
            <a:ext cx="821252" cy="14008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991" y="3427330"/>
            <a:ext cx="784038" cy="13373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26" y="3395592"/>
            <a:ext cx="821252" cy="14008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03" y="3395591"/>
            <a:ext cx="784038" cy="13373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638" y="3363853"/>
            <a:ext cx="821252" cy="14008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055" y="3579730"/>
            <a:ext cx="784038" cy="13373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690" y="3547992"/>
            <a:ext cx="821252" cy="14008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391" y="3579730"/>
            <a:ext cx="784038" cy="13373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026" y="3547992"/>
            <a:ext cx="821252" cy="14008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03" y="3547991"/>
            <a:ext cx="784038" cy="13373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38" y="3516253"/>
            <a:ext cx="821252" cy="14008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455" y="3732130"/>
            <a:ext cx="784038" cy="133737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090" y="3700392"/>
            <a:ext cx="821252" cy="140085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791" y="3732130"/>
            <a:ext cx="784038" cy="13373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426" y="3700392"/>
            <a:ext cx="821252" cy="140085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803" y="3700391"/>
            <a:ext cx="784038" cy="133737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30513" y="5095934"/>
            <a:ext cx="520648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Povoamento</a:t>
            </a:r>
            <a:r>
              <a:rPr lang="en-US" b="1" dirty="0" smtClean="0"/>
              <a:t> regular </a:t>
            </a:r>
            <a:r>
              <a:rPr lang="en-US" b="1" dirty="0" err="1" smtClean="0"/>
              <a:t>regular</a:t>
            </a:r>
            <a:r>
              <a:rPr lang="en-US" b="1" dirty="0" smtClean="0"/>
              <a:t> (</a:t>
            </a:r>
            <a:r>
              <a:rPr lang="en-US" b="1" dirty="0" err="1" smtClean="0"/>
              <a:t>equiénio</a:t>
            </a:r>
            <a:r>
              <a:rPr lang="en-US" b="1" dirty="0" smtClean="0"/>
              <a:t>)</a:t>
            </a:r>
          </a:p>
          <a:p>
            <a:pPr algn="ctr"/>
            <a:endParaRPr lang="en-US" sz="800" b="1" dirty="0"/>
          </a:p>
          <a:p>
            <a:pPr algn="ctr"/>
            <a:r>
              <a:rPr lang="pt-PT" dirty="0"/>
              <a:t>Povoamento em que </a:t>
            </a:r>
            <a:r>
              <a:rPr lang="pt-PT" dirty="0" smtClean="0"/>
              <a:t>as árvores que o compõem não se encontram distribuídas por mais do que uma classe de idade ou no máximo duas</a:t>
            </a:r>
          </a:p>
          <a:p>
            <a:pPr algn="ctr"/>
            <a:endParaRPr lang="pt-PT" dirty="0"/>
          </a:p>
          <a:p>
            <a:pPr algn="ctr"/>
            <a:endParaRPr lang="pt-PT" sz="800" dirty="0" smtClean="0"/>
          </a:p>
        </p:txBody>
      </p:sp>
      <p:pic>
        <p:nvPicPr>
          <p:cNvPr id="29" name="Picture 28" descr="pb_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7153640" y="2860892"/>
            <a:ext cx="1607951" cy="2014881"/>
          </a:xfrm>
          <a:prstGeom prst="rect">
            <a:avLst/>
          </a:prstGeom>
        </p:spPr>
      </p:pic>
      <p:pic>
        <p:nvPicPr>
          <p:cNvPr id="30" name="Picture 29" descr="pb_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8218662" y="2860892"/>
            <a:ext cx="1607951" cy="2014881"/>
          </a:xfrm>
          <a:prstGeom prst="rect">
            <a:avLst/>
          </a:prstGeom>
        </p:spPr>
      </p:pic>
      <p:pic>
        <p:nvPicPr>
          <p:cNvPr id="31" name="Picture 30" descr="pb_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9447159" y="2860892"/>
            <a:ext cx="1607951" cy="2014881"/>
          </a:xfrm>
          <a:prstGeom prst="rect">
            <a:avLst/>
          </a:prstGeom>
        </p:spPr>
      </p:pic>
      <p:pic>
        <p:nvPicPr>
          <p:cNvPr id="32" name="Picture 31" descr="pb_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9049847" y="3469662"/>
            <a:ext cx="1122130" cy="1406111"/>
          </a:xfrm>
          <a:prstGeom prst="rect">
            <a:avLst/>
          </a:prstGeom>
        </p:spPr>
      </p:pic>
      <p:pic>
        <p:nvPicPr>
          <p:cNvPr id="33" name="Picture 32" descr="pb_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7980402" y="3469661"/>
            <a:ext cx="1122130" cy="1406111"/>
          </a:xfrm>
          <a:prstGeom prst="rect">
            <a:avLst/>
          </a:prstGeom>
        </p:spPr>
      </p:pic>
      <p:pic>
        <p:nvPicPr>
          <p:cNvPr id="34" name="Picture 33" descr="pb_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8997350" y="4216168"/>
            <a:ext cx="526389" cy="659604"/>
          </a:xfrm>
          <a:prstGeom prst="rect">
            <a:avLst/>
          </a:prstGeom>
        </p:spPr>
      </p:pic>
      <p:pic>
        <p:nvPicPr>
          <p:cNvPr id="35" name="Picture 34" descr="pb_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8483300" y="4001925"/>
            <a:ext cx="662687" cy="830395"/>
          </a:xfrm>
          <a:prstGeom prst="rect">
            <a:avLst/>
          </a:prstGeom>
        </p:spPr>
      </p:pic>
      <p:pic>
        <p:nvPicPr>
          <p:cNvPr id="36" name="Picture 35" descr="pb_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9892092" y="3785745"/>
            <a:ext cx="1131257" cy="1090027"/>
          </a:xfrm>
          <a:prstGeom prst="rect">
            <a:avLst/>
          </a:prstGeom>
        </p:spPr>
      </p:pic>
      <p:pic>
        <p:nvPicPr>
          <p:cNvPr id="37" name="Picture 36" descr="pb_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9463708" y="4202520"/>
            <a:ext cx="848765" cy="614034"/>
          </a:xfrm>
          <a:prstGeom prst="rect">
            <a:avLst/>
          </a:prstGeom>
        </p:spPr>
      </p:pic>
      <p:pic>
        <p:nvPicPr>
          <p:cNvPr id="38" name="Picture 37" descr="pb_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7227901" y="3785745"/>
            <a:ext cx="1131257" cy="1090027"/>
          </a:xfrm>
          <a:prstGeom prst="rect">
            <a:avLst/>
          </a:prstGeom>
        </p:spPr>
      </p:pic>
      <p:pic>
        <p:nvPicPr>
          <p:cNvPr id="39" name="Picture 38" descr="pb_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7963397" y="4001925"/>
            <a:ext cx="662687" cy="83039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175946" y="5011077"/>
            <a:ext cx="540144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Povoamento</a:t>
            </a:r>
            <a:r>
              <a:rPr lang="en-US" b="1" dirty="0" smtClean="0"/>
              <a:t> irregular (</a:t>
            </a:r>
            <a:r>
              <a:rPr lang="en-US" b="1" dirty="0" err="1" smtClean="0"/>
              <a:t>inequénio</a:t>
            </a:r>
            <a:r>
              <a:rPr lang="en-US" b="1" dirty="0" smtClean="0"/>
              <a:t>)</a:t>
            </a:r>
          </a:p>
          <a:p>
            <a:pPr algn="ctr"/>
            <a:endParaRPr lang="en-US" sz="800" b="1" dirty="0" smtClean="0"/>
          </a:p>
          <a:p>
            <a:pPr algn="ctr"/>
            <a:r>
              <a:rPr lang="pt-PT" dirty="0"/>
              <a:t>Povoamento florestal que apresenta uma estrutura etária heterogénea. Usualmente as árvores do</a:t>
            </a:r>
          </a:p>
          <a:p>
            <a:pPr algn="ctr"/>
            <a:r>
              <a:rPr lang="pt-PT" dirty="0"/>
              <a:t>povoamento </a:t>
            </a:r>
            <a:r>
              <a:rPr lang="pt-PT" dirty="0" smtClean="0"/>
              <a:t>podem </a:t>
            </a:r>
            <a:r>
              <a:rPr lang="pt-PT" dirty="0"/>
              <a:t>ser separadas em diferentes andares de </a:t>
            </a:r>
            <a:r>
              <a:rPr lang="pt-PT" dirty="0" smtClean="0"/>
              <a:t>vegetação</a:t>
            </a:r>
            <a:endParaRPr lang="en-US" dirty="0" smtClean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438" y="3668653"/>
            <a:ext cx="821252" cy="14008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4612" y="934174"/>
            <a:ext cx="1096277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dirty="0"/>
              <a:t>A estrutura traduz a </a:t>
            </a:r>
            <a:r>
              <a:rPr lang="pt-PT" b="1" dirty="0">
                <a:solidFill>
                  <a:schemeClr val="accent1">
                    <a:lumMod val="75000"/>
                  </a:schemeClr>
                </a:solidFill>
              </a:rPr>
              <a:t>diversidade etária das árvores </a:t>
            </a:r>
            <a:r>
              <a:rPr lang="pt-PT" dirty="0" smtClean="0"/>
              <a:t>de uma dada </a:t>
            </a:r>
            <a:r>
              <a:rPr lang="pt-PT" dirty="0"/>
              <a:t>espécie </a:t>
            </a:r>
            <a:r>
              <a:rPr lang="pt-PT" dirty="0" smtClean="0"/>
              <a:t>presente no </a:t>
            </a:r>
            <a:r>
              <a:rPr lang="pt-PT" dirty="0"/>
              <a:t>povoamento. </a:t>
            </a:r>
            <a:endParaRPr lang="pt-PT" dirty="0" smtClean="0"/>
          </a:p>
          <a:p>
            <a:pPr lvl="0"/>
            <a:endParaRPr lang="en-US" sz="800" dirty="0"/>
          </a:p>
          <a:p>
            <a:pPr lvl="0"/>
            <a:r>
              <a:rPr lang="pt-PT" dirty="0"/>
              <a:t>Considerar que a espécie apresenta estrutura regular quando pelo menos 90% das árvores têm a mesma idade ou têm idades muito próximas (não mais de 10% de diferença em relação à idade média).  </a:t>
            </a:r>
            <a:endParaRPr lang="pt-PT" dirty="0" smtClean="0"/>
          </a:p>
          <a:p>
            <a:pPr lvl="0"/>
            <a:endParaRPr lang="en-US" sz="800" dirty="0"/>
          </a:p>
          <a:p>
            <a:pPr lvl="0"/>
            <a:r>
              <a:rPr lang="pt-PT" dirty="0"/>
              <a:t>Por oposição, considerar que a espécie apresenta estrutura irregular quando as suas árvores estão distribuídas por várias classes de idade.</a:t>
            </a:r>
            <a:endParaRPr lang="en-US" dirty="0"/>
          </a:p>
          <a:p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07909" y="144801"/>
            <a:ext cx="7305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Estrutura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2138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909" y="144801"/>
            <a:ext cx="5047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POVOAMENTO FLORESTAL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307908" y="880198"/>
            <a:ext cx="11402009" cy="1021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dirty="0"/>
              <a:t>Um grupo contíguo de árvores </a:t>
            </a:r>
            <a:r>
              <a:rPr lang="pt-PT" dirty="0" smtClean="0"/>
              <a:t>crescendo num local suficientemente homogéneo (condições </a:t>
            </a:r>
            <a:r>
              <a:rPr lang="pt-PT" dirty="0" err="1" smtClean="0"/>
              <a:t>edáfo</a:t>
            </a:r>
            <a:r>
              <a:rPr lang="pt-PT" dirty="0" smtClean="0"/>
              <a:t>-climáticas semelhantes) que seja suficientemente </a:t>
            </a:r>
            <a:r>
              <a:rPr lang="pt-PT" dirty="0"/>
              <a:t>uniforme em termos de </a:t>
            </a:r>
            <a:r>
              <a:rPr lang="pt-PT" dirty="0" smtClean="0"/>
              <a:t>composição de espécies </a:t>
            </a:r>
            <a:r>
              <a:rPr lang="pt-PT" dirty="0"/>
              <a:t>e estrutura </a:t>
            </a:r>
            <a:r>
              <a:rPr lang="pt-PT" dirty="0" smtClean="0"/>
              <a:t>etária de modo a poder ser </a:t>
            </a:r>
            <a:r>
              <a:rPr lang="pt-PT" dirty="0"/>
              <a:t>reconhecido como uma unidade perfeitamente identificável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5763" y="2149409"/>
            <a:ext cx="7442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Quantas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unidades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perfeitamente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identificáveis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estão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presentes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na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imagem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5556" r="11667"/>
          <a:stretch/>
        </p:blipFill>
        <p:spPr>
          <a:xfrm>
            <a:off x="6432732" y="2691703"/>
            <a:ext cx="5066563" cy="3915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7908" y="2518741"/>
            <a:ext cx="7949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Sendo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que:</a:t>
            </a:r>
          </a:p>
          <a:p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</a:t>
            </a: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cor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dos </a:t>
            </a: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circulo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indica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espécie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composição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</a:t>
            </a: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dimensão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dos </a:t>
            </a: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circulos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indica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idade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dimensão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das </a:t>
            </a: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árvores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estrutura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011" y="4549111"/>
            <a:ext cx="7014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accent6"/>
                </a:solidFill>
              </a:rPr>
              <a:t>4 </a:t>
            </a:r>
            <a:r>
              <a:rPr lang="en-US" sz="9600" dirty="0" err="1" smtClean="0">
                <a:solidFill>
                  <a:schemeClr val="accent6"/>
                </a:solidFill>
              </a:rPr>
              <a:t>Unidades</a:t>
            </a:r>
            <a:r>
              <a:rPr lang="en-US" sz="9600" dirty="0" smtClean="0">
                <a:solidFill>
                  <a:schemeClr val="accent6"/>
                </a:solidFill>
              </a:rPr>
              <a:t>!</a:t>
            </a:r>
            <a:endParaRPr lang="en-US" sz="9600" dirty="0">
              <a:solidFill>
                <a:schemeClr val="accent6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438678" y="2905150"/>
            <a:ext cx="5038411" cy="3327913"/>
            <a:chOff x="6438678" y="2905150"/>
            <a:chExt cx="5038411" cy="3327913"/>
          </a:xfrm>
        </p:grpSpPr>
        <p:sp>
          <p:nvSpPr>
            <p:cNvPr id="10" name="Freeform 9"/>
            <p:cNvSpPr/>
            <p:nvPr/>
          </p:nvSpPr>
          <p:spPr>
            <a:xfrm rot="20839510">
              <a:off x="6438678" y="2905150"/>
              <a:ext cx="5038411" cy="3327913"/>
            </a:xfrm>
            <a:custGeom>
              <a:avLst/>
              <a:gdLst>
                <a:gd name="connsiteX0" fmla="*/ 1606410 w 8915437"/>
                <a:gd name="connsiteY0" fmla="*/ 378807 h 5755994"/>
                <a:gd name="connsiteX1" fmla="*/ 1818283 w 8915437"/>
                <a:gd name="connsiteY1" fmla="*/ 378807 h 5755994"/>
                <a:gd name="connsiteX2" fmla="*/ 1929795 w 8915437"/>
                <a:gd name="connsiteY2" fmla="*/ 501471 h 5755994"/>
                <a:gd name="connsiteX3" fmla="*/ 2175122 w 8915437"/>
                <a:gd name="connsiteY3" fmla="*/ 501471 h 5755994"/>
                <a:gd name="connsiteX4" fmla="*/ 2364693 w 8915437"/>
                <a:gd name="connsiteY4" fmla="*/ 501471 h 5755994"/>
                <a:gd name="connsiteX5" fmla="*/ 2386995 w 8915437"/>
                <a:gd name="connsiteY5" fmla="*/ 579529 h 5755994"/>
                <a:gd name="connsiteX6" fmla="*/ 2676927 w 8915437"/>
                <a:gd name="connsiteY6" fmla="*/ 635285 h 5755994"/>
                <a:gd name="connsiteX7" fmla="*/ 2743834 w 8915437"/>
                <a:gd name="connsiteY7" fmla="*/ 735646 h 5755994"/>
                <a:gd name="connsiteX8" fmla="*/ 2933405 w 8915437"/>
                <a:gd name="connsiteY8" fmla="*/ 735646 h 5755994"/>
                <a:gd name="connsiteX9" fmla="*/ 3011464 w 8915437"/>
                <a:gd name="connsiteY9" fmla="*/ 735646 h 5755994"/>
                <a:gd name="connsiteX10" fmla="*/ 3122976 w 8915437"/>
                <a:gd name="connsiteY10" fmla="*/ 791403 h 5755994"/>
                <a:gd name="connsiteX11" fmla="*/ 3346000 w 8915437"/>
                <a:gd name="connsiteY11" fmla="*/ 691042 h 5755994"/>
                <a:gd name="connsiteX12" fmla="*/ 3457512 w 8915437"/>
                <a:gd name="connsiteY12" fmla="*/ 969822 h 5755994"/>
                <a:gd name="connsiteX13" fmla="*/ 3613629 w 8915437"/>
                <a:gd name="connsiteY13" fmla="*/ 1059032 h 5755994"/>
                <a:gd name="connsiteX14" fmla="*/ 3836654 w 8915437"/>
                <a:gd name="connsiteY14" fmla="*/ 802554 h 5755994"/>
                <a:gd name="connsiteX15" fmla="*/ 4160039 w 8915437"/>
                <a:gd name="connsiteY15" fmla="*/ 791403 h 5755994"/>
                <a:gd name="connsiteX16" fmla="*/ 4594937 w 8915437"/>
                <a:gd name="connsiteY16" fmla="*/ 1337812 h 5755994"/>
                <a:gd name="connsiteX17" fmla="*/ 4717600 w 8915437"/>
                <a:gd name="connsiteY17" fmla="*/ 757949 h 5755994"/>
                <a:gd name="connsiteX18" fmla="*/ 4962927 w 8915437"/>
                <a:gd name="connsiteY18" fmla="*/ 412261 h 5755994"/>
                <a:gd name="connsiteX19" fmla="*/ 5219405 w 8915437"/>
                <a:gd name="connsiteY19" fmla="*/ 33120 h 5755994"/>
                <a:gd name="connsiteX20" fmla="*/ 5676605 w 8915437"/>
                <a:gd name="connsiteY20" fmla="*/ 21968 h 5755994"/>
                <a:gd name="connsiteX21" fmla="*/ 5988839 w 8915437"/>
                <a:gd name="connsiteY21" fmla="*/ 55422 h 5755994"/>
                <a:gd name="connsiteX22" fmla="*/ 6211864 w 8915437"/>
                <a:gd name="connsiteY22" fmla="*/ 334203 h 5755994"/>
                <a:gd name="connsiteX23" fmla="*/ 6657912 w 8915437"/>
                <a:gd name="connsiteY23" fmla="*/ 256144 h 5755994"/>
                <a:gd name="connsiteX24" fmla="*/ 6958995 w 8915437"/>
                <a:gd name="connsiteY24" fmla="*/ 300749 h 5755994"/>
                <a:gd name="connsiteX25" fmla="*/ 7182020 w 8915437"/>
                <a:gd name="connsiteY25" fmla="*/ 468017 h 5755994"/>
                <a:gd name="connsiteX26" fmla="*/ 7471951 w 8915437"/>
                <a:gd name="connsiteY26" fmla="*/ 401110 h 5755994"/>
                <a:gd name="connsiteX27" fmla="*/ 7672673 w 8915437"/>
                <a:gd name="connsiteY27" fmla="*/ 579529 h 5755994"/>
                <a:gd name="connsiteX28" fmla="*/ 7839942 w 8915437"/>
                <a:gd name="connsiteY28" fmla="*/ 479168 h 5755994"/>
                <a:gd name="connsiteX29" fmla="*/ 8040664 w 8915437"/>
                <a:gd name="connsiteY29" fmla="*/ 780251 h 5755994"/>
                <a:gd name="connsiteX30" fmla="*/ 8252537 w 8915437"/>
                <a:gd name="connsiteY30" fmla="*/ 757949 h 5755994"/>
                <a:gd name="connsiteX31" fmla="*/ 8620527 w 8915437"/>
                <a:gd name="connsiteY31" fmla="*/ 802554 h 5755994"/>
                <a:gd name="connsiteX32" fmla="*/ 8910459 w 8915437"/>
                <a:gd name="connsiteY32" fmla="*/ 1505081 h 5755994"/>
                <a:gd name="connsiteX33" fmla="*/ 8375200 w 8915437"/>
                <a:gd name="connsiteY33" fmla="*/ 2229910 h 5755994"/>
                <a:gd name="connsiteX34" fmla="*/ 8230234 w 8915437"/>
                <a:gd name="connsiteY34" fmla="*/ 3043949 h 5755994"/>
                <a:gd name="connsiteX35" fmla="*/ 7851093 w 8915437"/>
                <a:gd name="connsiteY35" fmla="*/ 3322729 h 5755994"/>
                <a:gd name="connsiteX36" fmla="*/ 7739581 w 8915437"/>
                <a:gd name="connsiteY36" fmla="*/ 3880290 h 5755994"/>
                <a:gd name="connsiteX37" fmla="*/ 8620527 w 8915437"/>
                <a:gd name="connsiteY37" fmla="*/ 4883900 h 5755994"/>
                <a:gd name="connsiteX38" fmla="*/ 7683825 w 8915437"/>
                <a:gd name="connsiteY38" fmla="*/ 5530671 h 5755994"/>
                <a:gd name="connsiteX39" fmla="*/ 7494254 w 8915437"/>
                <a:gd name="connsiteY39" fmla="*/ 5597578 h 5755994"/>
                <a:gd name="connsiteX40" fmla="*/ 6903239 w 8915437"/>
                <a:gd name="connsiteY40" fmla="*/ 5753695 h 5755994"/>
                <a:gd name="connsiteX41" fmla="*/ 6356829 w 8915437"/>
                <a:gd name="connsiteY41" fmla="*/ 5653334 h 5755994"/>
                <a:gd name="connsiteX42" fmla="*/ 6011142 w 8915437"/>
                <a:gd name="connsiteY42" fmla="*/ 5720242 h 5755994"/>
                <a:gd name="connsiteX43" fmla="*/ 5687756 w 8915437"/>
                <a:gd name="connsiteY43" fmla="*/ 5519520 h 5755994"/>
                <a:gd name="connsiteX44" fmla="*/ 5096742 w 8915437"/>
                <a:gd name="connsiteY44" fmla="*/ 5720242 h 5755994"/>
                <a:gd name="connsiteX45" fmla="*/ 5085590 w 8915437"/>
                <a:gd name="connsiteY45" fmla="*/ 5329949 h 5755994"/>
                <a:gd name="connsiteX46" fmla="*/ 4472273 w 8915437"/>
                <a:gd name="connsiteY46" fmla="*/ 4917354 h 5755994"/>
                <a:gd name="connsiteX47" fmla="*/ 4293854 w 8915437"/>
                <a:gd name="connsiteY47" fmla="*/ 4928505 h 5755994"/>
                <a:gd name="connsiteX48" fmla="*/ 4059678 w 8915437"/>
                <a:gd name="connsiteY48" fmla="*/ 5251890 h 5755994"/>
                <a:gd name="connsiteX49" fmla="*/ 3870107 w 8915437"/>
                <a:gd name="connsiteY49" fmla="*/ 5508368 h 5755994"/>
                <a:gd name="connsiteX50" fmla="*/ 3401756 w 8915437"/>
                <a:gd name="connsiteY50" fmla="*/ 5686788 h 5755994"/>
                <a:gd name="connsiteX51" fmla="*/ 3056068 w 8915437"/>
                <a:gd name="connsiteY51" fmla="*/ 5575276 h 5755994"/>
                <a:gd name="connsiteX52" fmla="*/ 2766137 w 8915437"/>
                <a:gd name="connsiteY52" fmla="*/ 5374554 h 5755994"/>
                <a:gd name="connsiteX53" fmla="*/ 2543112 w 8915437"/>
                <a:gd name="connsiteY53" fmla="*/ 5184983 h 5755994"/>
                <a:gd name="connsiteX54" fmla="*/ 2074761 w 8915437"/>
                <a:gd name="connsiteY54" fmla="*/ 5519520 h 5755994"/>
                <a:gd name="connsiteX55" fmla="*/ 1940947 w 8915437"/>
                <a:gd name="connsiteY55" fmla="*/ 5463763 h 5755994"/>
                <a:gd name="connsiteX56" fmla="*/ 1651015 w 8915437"/>
                <a:gd name="connsiteY56" fmla="*/ 5753695 h 5755994"/>
                <a:gd name="connsiteX57" fmla="*/ 1283025 w 8915437"/>
                <a:gd name="connsiteY57" fmla="*/ 5586427 h 5755994"/>
                <a:gd name="connsiteX58" fmla="*/ 1171512 w 8915437"/>
                <a:gd name="connsiteY58" fmla="*/ 5352251 h 5755994"/>
                <a:gd name="connsiteX59" fmla="*/ 937337 w 8915437"/>
                <a:gd name="connsiteY59" fmla="*/ 5564124 h 5755994"/>
                <a:gd name="connsiteX60" fmla="*/ 491288 w 8915437"/>
                <a:gd name="connsiteY60" fmla="*/ 5318798 h 5755994"/>
                <a:gd name="connsiteX61" fmla="*/ 67542 w 8915437"/>
                <a:gd name="connsiteY61" fmla="*/ 5106924 h 5755994"/>
                <a:gd name="connsiteX62" fmla="*/ 100995 w 8915437"/>
                <a:gd name="connsiteY62" fmla="*/ 4493607 h 5755994"/>
                <a:gd name="connsiteX63" fmla="*/ 145600 w 8915437"/>
                <a:gd name="connsiteY63" fmla="*/ 4058710 h 5755994"/>
                <a:gd name="connsiteX64" fmla="*/ 634 w 8915437"/>
                <a:gd name="connsiteY64" fmla="*/ 3724173 h 5755994"/>
                <a:gd name="connsiteX65" fmla="*/ 212507 w 8915437"/>
                <a:gd name="connsiteY65" fmla="*/ 3445393 h 5755994"/>
                <a:gd name="connsiteX66" fmla="*/ 234810 w 8915437"/>
                <a:gd name="connsiteY66" fmla="*/ 3088554 h 5755994"/>
                <a:gd name="connsiteX67" fmla="*/ 424381 w 8915437"/>
                <a:gd name="connsiteY67" fmla="*/ 2999344 h 5755994"/>
                <a:gd name="connsiteX68" fmla="*/ 390927 w 8915437"/>
                <a:gd name="connsiteY68" fmla="*/ 2620203 h 5755994"/>
                <a:gd name="connsiteX69" fmla="*/ 45239 w 8915437"/>
                <a:gd name="connsiteY69" fmla="*/ 2140700 h 5755994"/>
                <a:gd name="connsiteX70" fmla="*/ 234810 w 8915437"/>
                <a:gd name="connsiteY70" fmla="*/ 1783861 h 5755994"/>
                <a:gd name="connsiteX71" fmla="*/ 190205 w 8915437"/>
                <a:gd name="connsiteY71" fmla="*/ 1348963 h 5755994"/>
                <a:gd name="connsiteX72" fmla="*/ 636254 w 8915437"/>
                <a:gd name="connsiteY72" fmla="*/ 1081334 h 5755994"/>
                <a:gd name="connsiteX73" fmla="*/ 836976 w 8915437"/>
                <a:gd name="connsiteY73" fmla="*/ 969822 h 5755994"/>
                <a:gd name="connsiteX74" fmla="*/ 1082303 w 8915437"/>
                <a:gd name="connsiteY74" fmla="*/ 679890 h 5755994"/>
                <a:gd name="connsiteX75" fmla="*/ 1606410 w 8915437"/>
                <a:gd name="connsiteY75" fmla="*/ 378807 h 5755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8915437" h="5755994">
                  <a:moveTo>
                    <a:pt x="1606410" y="378807"/>
                  </a:moveTo>
                  <a:cubicBezTo>
                    <a:pt x="1729073" y="328626"/>
                    <a:pt x="1764386" y="358363"/>
                    <a:pt x="1818283" y="378807"/>
                  </a:cubicBezTo>
                  <a:cubicBezTo>
                    <a:pt x="1872181" y="399251"/>
                    <a:pt x="1870322" y="481027"/>
                    <a:pt x="1929795" y="501471"/>
                  </a:cubicBezTo>
                  <a:cubicBezTo>
                    <a:pt x="1989268" y="521915"/>
                    <a:pt x="2175122" y="501471"/>
                    <a:pt x="2175122" y="501471"/>
                  </a:cubicBezTo>
                  <a:cubicBezTo>
                    <a:pt x="2247605" y="501471"/>
                    <a:pt x="2329381" y="488461"/>
                    <a:pt x="2364693" y="501471"/>
                  </a:cubicBezTo>
                  <a:cubicBezTo>
                    <a:pt x="2400005" y="514481"/>
                    <a:pt x="2334956" y="557227"/>
                    <a:pt x="2386995" y="579529"/>
                  </a:cubicBezTo>
                  <a:cubicBezTo>
                    <a:pt x="2439034" y="601831"/>
                    <a:pt x="2617454" y="609265"/>
                    <a:pt x="2676927" y="635285"/>
                  </a:cubicBezTo>
                  <a:cubicBezTo>
                    <a:pt x="2736400" y="661305"/>
                    <a:pt x="2701088" y="718919"/>
                    <a:pt x="2743834" y="735646"/>
                  </a:cubicBezTo>
                  <a:cubicBezTo>
                    <a:pt x="2786580" y="752373"/>
                    <a:pt x="2933405" y="735646"/>
                    <a:pt x="2933405" y="735646"/>
                  </a:cubicBezTo>
                  <a:cubicBezTo>
                    <a:pt x="2978010" y="735646"/>
                    <a:pt x="2979869" y="726353"/>
                    <a:pt x="3011464" y="735646"/>
                  </a:cubicBezTo>
                  <a:cubicBezTo>
                    <a:pt x="3043059" y="744939"/>
                    <a:pt x="3067220" y="798837"/>
                    <a:pt x="3122976" y="791403"/>
                  </a:cubicBezTo>
                  <a:cubicBezTo>
                    <a:pt x="3178732" y="783969"/>
                    <a:pt x="3290244" y="661306"/>
                    <a:pt x="3346000" y="691042"/>
                  </a:cubicBezTo>
                  <a:cubicBezTo>
                    <a:pt x="3401756" y="720779"/>
                    <a:pt x="3412907" y="908490"/>
                    <a:pt x="3457512" y="969822"/>
                  </a:cubicBezTo>
                  <a:cubicBezTo>
                    <a:pt x="3502117" y="1031154"/>
                    <a:pt x="3550439" y="1086910"/>
                    <a:pt x="3613629" y="1059032"/>
                  </a:cubicBezTo>
                  <a:cubicBezTo>
                    <a:pt x="3676819" y="1031154"/>
                    <a:pt x="3745586" y="847159"/>
                    <a:pt x="3836654" y="802554"/>
                  </a:cubicBezTo>
                  <a:cubicBezTo>
                    <a:pt x="3927722" y="757949"/>
                    <a:pt x="4033658" y="702193"/>
                    <a:pt x="4160039" y="791403"/>
                  </a:cubicBezTo>
                  <a:cubicBezTo>
                    <a:pt x="4286420" y="880613"/>
                    <a:pt x="4502010" y="1343388"/>
                    <a:pt x="4594937" y="1337812"/>
                  </a:cubicBezTo>
                  <a:cubicBezTo>
                    <a:pt x="4687864" y="1332236"/>
                    <a:pt x="4656268" y="912208"/>
                    <a:pt x="4717600" y="757949"/>
                  </a:cubicBezTo>
                  <a:cubicBezTo>
                    <a:pt x="4778932" y="603691"/>
                    <a:pt x="4879293" y="533066"/>
                    <a:pt x="4962927" y="412261"/>
                  </a:cubicBezTo>
                  <a:cubicBezTo>
                    <a:pt x="5046561" y="291456"/>
                    <a:pt x="5100459" y="98169"/>
                    <a:pt x="5219405" y="33120"/>
                  </a:cubicBezTo>
                  <a:cubicBezTo>
                    <a:pt x="5338351" y="-31929"/>
                    <a:pt x="5548366" y="18251"/>
                    <a:pt x="5676605" y="21968"/>
                  </a:cubicBezTo>
                  <a:cubicBezTo>
                    <a:pt x="5804844" y="25685"/>
                    <a:pt x="5899629" y="3383"/>
                    <a:pt x="5988839" y="55422"/>
                  </a:cubicBezTo>
                  <a:cubicBezTo>
                    <a:pt x="6078049" y="107461"/>
                    <a:pt x="6100352" y="300749"/>
                    <a:pt x="6211864" y="334203"/>
                  </a:cubicBezTo>
                  <a:cubicBezTo>
                    <a:pt x="6323376" y="367657"/>
                    <a:pt x="6533390" y="261720"/>
                    <a:pt x="6657912" y="256144"/>
                  </a:cubicBezTo>
                  <a:cubicBezTo>
                    <a:pt x="6782434" y="250568"/>
                    <a:pt x="6871644" y="265437"/>
                    <a:pt x="6958995" y="300749"/>
                  </a:cubicBezTo>
                  <a:cubicBezTo>
                    <a:pt x="7046346" y="336061"/>
                    <a:pt x="7096527" y="451290"/>
                    <a:pt x="7182020" y="468017"/>
                  </a:cubicBezTo>
                  <a:cubicBezTo>
                    <a:pt x="7267513" y="484744"/>
                    <a:pt x="7390175" y="382525"/>
                    <a:pt x="7471951" y="401110"/>
                  </a:cubicBezTo>
                  <a:cubicBezTo>
                    <a:pt x="7553727" y="419695"/>
                    <a:pt x="7611341" y="566519"/>
                    <a:pt x="7672673" y="579529"/>
                  </a:cubicBezTo>
                  <a:cubicBezTo>
                    <a:pt x="7734005" y="592539"/>
                    <a:pt x="7778610" y="445714"/>
                    <a:pt x="7839942" y="479168"/>
                  </a:cubicBezTo>
                  <a:cubicBezTo>
                    <a:pt x="7901274" y="512622"/>
                    <a:pt x="7971898" y="733788"/>
                    <a:pt x="8040664" y="780251"/>
                  </a:cubicBezTo>
                  <a:cubicBezTo>
                    <a:pt x="8109430" y="826714"/>
                    <a:pt x="8155893" y="754232"/>
                    <a:pt x="8252537" y="757949"/>
                  </a:cubicBezTo>
                  <a:cubicBezTo>
                    <a:pt x="8349181" y="761666"/>
                    <a:pt x="8510873" y="678032"/>
                    <a:pt x="8620527" y="802554"/>
                  </a:cubicBezTo>
                  <a:cubicBezTo>
                    <a:pt x="8730181" y="927076"/>
                    <a:pt x="8951347" y="1267188"/>
                    <a:pt x="8910459" y="1505081"/>
                  </a:cubicBezTo>
                  <a:cubicBezTo>
                    <a:pt x="8869571" y="1742974"/>
                    <a:pt x="8488571" y="1973432"/>
                    <a:pt x="8375200" y="2229910"/>
                  </a:cubicBezTo>
                  <a:cubicBezTo>
                    <a:pt x="8261829" y="2486388"/>
                    <a:pt x="8317585" y="2861813"/>
                    <a:pt x="8230234" y="3043949"/>
                  </a:cubicBezTo>
                  <a:cubicBezTo>
                    <a:pt x="8142883" y="3226086"/>
                    <a:pt x="7932868" y="3183339"/>
                    <a:pt x="7851093" y="3322729"/>
                  </a:cubicBezTo>
                  <a:cubicBezTo>
                    <a:pt x="7769318" y="3462119"/>
                    <a:pt x="7611342" y="3620095"/>
                    <a:pt x="7739581" y="3880290"/>
                  </a:cubicBezTo>
                  <a:cubicBezTo>
                    <a:pt x="7867820" y="4140485"/>
                    <a:pt x="8629820" y="4608837"/>
                    <a:pt x="8620527" y="4883900"/>
                  </a:cubicBezTo>
                  <a:cubicBezTo>
                    <a:pt x="8611234" y="5158964"/>
                    <a:pt x="7871537" y="5411725"/>
                    <a:pt x="7683825" y="5530671"/>
                  </a:cubicBezTo>
                  <a:cubicBezTo>
                    <a:pt x="7496113" y="5649617"/>
                    <a:pt x="7624352" y="5560407"/>
                    <a:pt x="7494254" y="5597578"/>
                  </a:cubicBezTo>
                  <a:cubicBezTo>
                    <a:pt x="7364156" y="5634749"/>
                    <a:pt x="7092810" y="5744402"/>
                    <a:pt x="6903239" y="5753695"/>
                  </a:cubicBezTo>
                  <a:cubicBezTo>
                    <a:pt x="6713668" y="5762988"/>
                    <a:pt x="6505512" y="5658909"/>
                    <a:pt x="6356829" y="5653334"/>
                  </a:cubicBezTo>
                  <a:cubicBezTo>
                    <a:pt x="6208146" y="5647759"/>
                    <a:pt x="6122654" y="5742544"/>
                    <a:pt x="6011142" y="5720242"/>
                  </a:cubicBezTo>
                  <a:cubicBezTo>
                    <a:pt x="5899630" y="5697940"/>
                    <a:pt x="5840156" y="5519520"/>
                    <a:pt x="5687756" y="5519520"/>
                  </a:cubicBezTo>
                  <a:cubicBezTo>
                    <a:pt x="5535356" y="5519520"/>
                    <a:pt x="5197103" y="5751837"/>
                    <a:pt x="5096742" y="5720242"/>
                  </a:cubicBezTo>
                  <a:cubicBezTo>
                    <a:pt x="4996381" y="5688647"/>
                    <a:pt x="5189668" y="5463764"/>
                    <a:pt x="5085590" y="5329949"/>
                  </a:cubicBezTo>
                  <a:cubicBezTo>
                    <a:pt x="4981512" y="5196134"/>
                    <a:pt x="4604229" y="4984261"/>
                    <a:pt x="4472273" y="4917354"/>
                  </a:cubicBezTo>
                  <a:cubicBezTo>
                    <a:pt x="4340317" y="4850447"/>
                    <a:pt x="4362620" y="4872749"/>
                    <a:pt x="4293854" y="4928505"/>
                  </a:cubicBezTo>
                  <a:cubicBezTo>
                    <a:pt x="4225088" y="4984261"/>
                    <a:pt x="4130302" y="5155246"/>
                    <a:pt x="4059678" y="5251890"/>
                  </a:cubicBezTo>
                  <a:cubicBezTo>
                    <a:pt x="3989054" y="5348534"/>
                    <a:pt x="3979761" y="5435885"/>
                    <a:pt x="3870107" y="5508368"/>
                  </a:cubicBezTo>
                  <a:cubicBezTo>
                    <a:pt x="3760453" y="5580851"/>
                    <a:pt x="3537429" y="5675637"/>
                    <a:pt x="3401756" y="5686788"/>
                  </a:cubicBezTo>
                  <a:cubicBezTo>
                    <a:pt x="3266083" y="5697939"/>
                    <a:pt x="3162004" y="5627315"/>
                    <a:pt x="3056068" y="5575276"/>
                  </a:cubicBezTo>
                  <a:cubicBezTo>
                    <a:pt x="2950132" y="5523237"/>
                    <a:pt x="2851630" y="5439603"/>
                    <a:pt x="2766137" y="5374554"/>
                  </a:cubicBezTo>
                  <a:cubicBezTo>
                    <a:pt x="2680644" y="5309505"/>
                    <a:pt x="2658341" y="5160822"/>
                    <a:pt x="2543112" y="5184983"/>
                  </a:cubicBezTo>
                  <a:cubicBezTo>
                    <a:pt x="2427883" y="5209144"/>
                    <a:pt x="2175122" y="5473057"/>
                    <a:pt x="2074761" y="5519520"/>
                  </a:cubicBezTo>
                  <a:cubicBezTo>
                    <a:pt x="1974400" y="5565983"/>
                    <a:pt x="2011571" y="5424734"/>
                    <a:pt x="1940947" y="5463763"/>
                  </a:cubicBezTo>
                  <a:cubicBezTo>
                    <a:pt x="1870323" y="5502792"/>
                    <a:pt x="1760669" y="5733251"/>
                    <a:pt x="1651015" y="5753695"/>
                  </a:cubicBezTo>
                  <a:cubicBezTo>
                    <a:pt x="1541361" y="5774139"/>
                    <a:pt x="1362942" y="5653334"/>
                    <a:pt x="1283025" y="5586427"/>
                  </a:cubicBezTo>
                  <a:cubicBezTo>
                    <a:pt x="1203108" y="5519520"/>
                    <a:pt x="1229127" y="5355968"/>
                    <a:pt x="1171512" y="5352251"/>
                  </a:cubicBezTo>
                  <a:cubicBezTo>
                    <a:pt x="1113897" y="5348534"/>
                    <a:pt x="1050708" y="5569699"/>
                    <a:pt x="937337" y="5564124"/>
                  </a:cubicBezTo>
                  <a:cubicBezTo>
                    <a:pt x="823966" y="5558549"/>
                    <a:pt x="636254" y="5394998"/>
                    <a:pt x="491288" y="5318798"/>
                  </a:cubicBezTo>
                  <a:cubicBezTo>
                    <a:pt x="346322" y="5242598"/>
                    <a:pt x="132591" y="5244456"/>
                    <a:pt x="67542" y="5106924"/>
                  </a:cubicBezTo>
                  <a:cubicBezTo>
                    <a:pt x="2493" y="4969392"/>
                    <a:pt x="87985" y="4668309"/>
                    <a:pt x="100995" y="4493607"/>
                  </a:cubicBezTo>
                  <a:cubicBezTo>
                    <a:pt x="114005" y="4318905"/>
                    <a:pt x="162327" y="4186949"/>
                    <a:pt x="145600" y="4058710"/>
                  </a:cubicBezTo>
                  <a:cubicBezTo>
                    <a:pt x="128873" y="3930471"/>
                    <a:pt x="-10517" y="3826393"/>
                    <a:pt x="634" y="3724173"/>
                  </a:cubicBezTo>
                  <a:cubicBezTo>
                    <a:pt x="11785" y="3621954"/>
                    <a:pt x="173478" y="3551329"/>
                    <a:pt x="212507" y="3445393"/>
                  </a:cubicBezTo>
                  <a:cubicBezTo>
                    <a:pt x="251536" y="3339457"/>
                    <a:pt x="199498" y="3162895"/>
                    <a:pt x="234810" y="3088554"/>
                  </a:cubicBezTo>
                  <a:cubicBezTo>
                    <a:pt x="270122" y="3014213"/>
                    <a:pt x="398362" y="3077402"/>
                    <a:pt x="424381" y="2999344"/>
                  </a:cubicBezTo>
                  <a:cubicBezTo>
                    <a:pt x="450400" y="2921286"/>
                    <a:pt x="454117" y="2763310"/>
                    <a:pt x="390927" y="2620203"/>
                  </a:cubicBezTo>
                  <a:cubicBezTo>
                    <a:pt x="327737" y="2477096"/>
                    <a:pt x="71258" y="2280090"/>
                    <a:pt x="45239" y="2140700"/>
                  </a:cubicBezTo>
                  <a:cubicBezTo>
                    <a:pt x="19220" y="2001310"/>
                    <a:pt x="210649" y="1915817"/>
                    <a:pt x="234810" y="1783861"/>
                  </a:cubicBezTo>
                  <a:cubicBezTo>
                    <a:pt x="258971" y="1651905"/>
                    <a:pt x="123298" y="1466051"/>
                    <a:pt x="190205" y="1348963"/>
                  </a:cubicBezTo>
                  <a:cubicBezTo>
                    <a:pt x="257112" y="1231875"/>
                    <a:pt x="528459" y="1144524"/>
                    <a:pt x="636254" y="1081334"/>
                  </a:cubicBezTo>
                  <a:cubicBezTo>
                    <a:pt x="744049" y="1018144"/>
                    <a:pt x="762635" y="1036729"/>
                    <a:pt x="836976" y="969822"/>
                  </a:cubicBezTo>
                  <a:cubicBezTo>
                    <a:pt x="911317" y="902915"/>
                    <a:pt x="954064" y="778392"/>
                    <a:pt x="1082303" y="679890"/>
                  </a:cubicBezTo>
                  <a:cubicBezTo>
                    <a:pt x="1210542" y="581388"/>
                    <a:pt x="1483747" y="428988"/>
                    <a:pt x="1606410" y="378807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740013" y="4227752"/>
              <a:ext cx="4145444" cy="1037379"/>
            </a:xfrm>
            <a:custGeom>
              <a:avLst/>
              <a:gdLst>
                <a:gd name="connsiteX0" fmla="*/ 0 w 4145444"/>
                <a:gd name="connsiteY0" fmla="*/ 914519 h 1037379"/>
                <a:gd name="connsiteX1" fmla="*/ 235974 w 4145444"/>
                <a:gd name="connsiteY1" fmla="*/ 1032506 h 1037379"/>
                <a:gd name="connsiteX2" fmla="*/ 491613 w 4145444"/>
                <a:gd name="connsiteY2" fmla="*/ 1003009 h 1037379"/>
                <a:gd name="connsiteX3" fmla="*/ 585019 w 4145444"/>
                <a:gd name="connsiteY3" fmla="*/ 894854 h 1037379"/>
                <a:gd name="connsiteX4" fmla="*/ 712839 w 4145444"/>
                <a:gd name="connsiteY4" fmla="*/ 860442 h 1037379"/>
                <a:gd name="connsiteX5" fmla="*/ 727587 w 4145444"/>
                <a:gd name="connsiteY5" fmla="*/ 796532 h 1037379"/>
                <a:gd name="connsiteX6" fmla="*/ 879987 w 4145444"/>
                <a:gd name="connsiteY6" fmla="*/ 757203 h 1037379"/>
                <a:gd name="connsiteX7" fmla="*/ 993058 w 4145444"/>
                <a:gd name="connsiteY7" fmla="*/ 830945 h 1037379"/>
                <a:gd name="connsiteX8" fmla="*/ 1184787 w 4145444"/>
                <a:gd name="connsiteY8" fmla="*/ 786700 h 1037379"/>
                <a:gd name="connsiteX9" fmla="*/ 1243781 w 4145444"/>
                <a:gd name="connsiteY9" fmla="*/ 649048 h 1037379"/>
                <a:gd name="connsiteX10" fmla="*/ 1361768 w 4145444"/>
                <a:gd name="connsiteY10" fmla="*/ 580222 h 1037379"/>
                <a:gd name="connsiteX11" fmla="*/ 1460090 w 4145444"/>
                <a:gd name="connsiteY11" fmla="*/ 491732 h 1037379"/>
                <a:gd name="connsiteX12" fmla="*/ 1592826 w 4145444"/>
                <a:gd name="connsiteY12" fmla="*/ 614635 h 1037379"/>
                <a:gd name="connsiteX13" fmla="*/ 1730477 w 4145444"/>
                <a:gd name="connsiteY13" fmla="*/ 590054 h 1037379"/>
                <a:gd name="connsiteX14" fmla="*/ 1956619 w 4145444"/>
                <a:gd name="connsiteY14" fmla="*/ 570390 h 1037379"/>
                <a:gd name="connsiteX15" fmla="*/ 2064774 w 4145444"/>
                <a:gd name="connsiteY15" fmla="*/ 472067 h 1037379"/>
                <a:gd name="connsiteX16" fmla="*/ 2207342 w 4145444"/>
                <a:gd name="connsiteY16" fmla="*/ 339332 h 1037379"/>
                <a:gd name="connsiteX17" fmla="*/ 2202426 w 4145444"/>
                <a:gd name="connsiteY17" fmla="*/ 211513 h 1037379"/>
                <a:gd name="connsiteX18" fmla="*/ 2389239 w 4145444"/>
                <a:gd name="connsiteY18" fmla="*/ 142687 h 1037379"/>
                <a:gd name="connsiteX19" fmla="*/ 2669458 w 4145444"/>
                <a:gd name="connsiteY19" fmla="*/ 108274 h 1037379"/>
                <a:gd name="connsiteX20" fmla="*/ 2885768 w 4145444"/>
                <a:gd name="connsiteY20" fmla="*/ 108274 h 1037379"/>
                <a:gd name="connsiteX21" fmla="*/ 3052916 w 4145444"/>
                <a:gd name="connsiteY21" fmla="*/ 211513 h 1037379"/>
                <a:gd name="connsiteX22" fmla="*/ 3200400 w 4145444"/>
                <a:gd name="connsiteY22" fmla="*/ 73861 h 1037379"/>
                <a:gd name="connsiteX23" fmla="*/ 3456039 w 4145444"/>
                <a:gd name="connsiteY23" fmla="*/ 119 h 1037379"/>
                <a:gd name="connsiteX24" fmla="*/ 3687097 w 4145444"/>
                <a:gd name="connsiteY24" fmla="*/ 59113 h 1037379"/>
                <a:gd name="connsiteX25" fmla="*/ 3780503 w 4145444"/>
                <a:gd name="connsiteY25" fmla="*/ 152519 h 1037379"/>
                <a:gd name="connsiteX26" fmla="*/ 3982064 w 4145444"/>
                <a:gd name="connsiteY26" fmla="*/ 172183 h 1037379"/>
                <a:gd name="connsiteX27" fmla="*/ 4129548 w 4145444"/>
                <a:gd name="connsiteY27" fmla="*/ 186932 h 1037379"/>
                <a:gd name="connsiteX28" fmla="*/ 4134464 w 4145444"/>
                <a:gd name="connsiteY28" fmla="*/ 201680 h 1037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145444" h="1037379">
                  <a:moveTo>
                    <a:pt x="0" y="914519"/>
                  </a:moveTo>
                  <a:cubicBezTo>
                    <a:pt x="77019" y="966138"/>
                    <a:pt x="154039" y="1017758"/>
                    <a:pt x="235974" y="1032506"/>
                  </a:cubicBezTo>
                  <a:cubicBezTo>
                    <a:pt x="317909" y="1047254"/>
                    <a:pt x="433439" y="1025951"/>
                    <a:pt x="491613" y="1003009"/>
                  </a:cubicBezTo>
                  <a:cubicBezTo>
                    <a:pt x="549787" y="980067"/>
                    <a:pt x="548148" y="918615"/>
                    <a:pt x="585019" y="894854"/>
                  </a:cubicBezTo>
                  <a:cubicBezTo>
                    <a:pt x="621890" y="871093"/>
                    <a:pt x="689078" y="876829"/>
                    <a:pt x="712839" y="860442"/>
                  </a:cubicBezTo>
                  <a:cubicBezTo>
                    <a:pt x="736600" y="844055"/>
                    <a:pt x="699729" y="813738"/>
                    <a:pt x="727587" y="796532"/>
                  </a:cubicBezTo>
                  <a:cubicBezTo>
                    <a:pt x="755445" y="779326"/>
                    <a:pt x="835742" y="751467"/>
                    <a:pt x="879987" y="757203"/>
                  </a:cubicBezTo>
                  <a:cubicBezTo>
                    <a:pt x="924232" y="762938"/>
                    <a:pt x="942258" y="826029"/>
                    <a:pt x="993058" y="830945"/>
                  </a:cubicBezTo>
                  <a:cubicBezTo>
                    <a:pt x="1043858" y="835861"/>
                    <a:pt x="1143000" y="817016"/>
                    <a:pt x="1184787" y="786700"/>
                  </a:cubicBezTo>
                  <a:cubicBezTo>
                    <a:pt x="1226574" y="756384"/>
                    <a:pt x="1214284" y="683461"/>
                    <a:pt x="1243781" y="649048"/>
                  </a:cubicBezTo>
                  <a:cubicBezTo>
                    <a:pt x="1273278" y="614635"/>
                    <a:pt x="1325717" y="606441"/>
                    <a:pt x="1361768" y="580222"/>
                  </a:cubicBezTo>
                  <a:cubicBezTo>
                    <a:pt x="1397820" y="554003"/>
                    <a:pt x="1421580" y="485996"/>
                    <a:pt x="1460090" y="491732"/>
                  </a:cubicBezTo>
                  <a:cubicBezTo>
                    <a:pt x="1498600" y="497467"/>
                    <a:pt x="1547762" y="598248"/>
                    <a:pt x="1592826" y="614635"/>
                  </a:cubicBezTo>
                  <a:cubicBezTo>
                    <a:pt x="1637891" y="631022"/>
                    <a:pt x="1669845" y="597428"/>
                    <a:pt x="1730477" y="590054"/>
                  </a:cubicBezTo>
                  <a:cubicBezTo>
                    <a:pt x="1791109" y="582680"/>
                    <a:pt x="1900903" y="590054"/>
                    <a:pt x="1956619" y="570390"/>
                  </a:cubicBezTo>
                  <a:cubicBezTo>
                    <a:pt x="2012335" y="550726"/>
                    <a:pt x="2064774" y="472067"/>
                    <a:pt x="2064774" y="472067"/>
                  </a:cubicBezTo>
                  <a:cubicBezTo>
                    <a:pt x="2106561" y="433557"/>
                    <a:pt x="2184400" y="382758"/>
                    <a:pt x="2207342" y="339332"/>
                  </a:cubicBezTo>
                  <a:cubicBezTo>
                    <a:pt x="2230284" y="295906"/>
                    <a:pt x="2172110" y="244287"/>
                    <a:pt x="2202426" y="211513"/>
                  </a:cubicBezTo>
                  <a:cubicBezTo>
                    <a:pt x="2232742" y="178739"/>
                    <a:pt x="2311400" y="159893"/>
                    <a:pt x="2389239" y="142687"/>
                  </a:cubicBezTo>
                  <a:cubicBezTo>
                    <a:pt x="2467078" y="125480"/>
                    <a:pt x="2586703" y="114009"/>
                    <a:pt x="2669458" y="108274"/>
                  </a:cubicBezTo>
                  <a:cubicBezTo>
                    <a:pt x="2752213" y="102539"/>
                    <a:pt x="2821858" y="91068"/>
                    <a:pt x="2885768" y="108274"/>
                  </a:cubicBezTo>
                  <a:cubicBezTo>
                    <a:pt x="2949678" y="125480"/>
                    <a:pt x="3000477" y="217248"/>
                    <a:pt x="3052916" y="211513"/>
                  </a:cubicBezTo>
                  <a:cubicBezTo>
                    <a:pt x="3105355" y="205777"/>
                    <a:pt x="3133213" y="109093"/>
                    <a:pt x="3200400" y="73861"/>
                  </a:cubicBezTo>
                  <a:cubicBezTo>
                    <a:pt x="3267587" y="38629"/>
                    <a:pt x="3374923" y="2577"/>
                    <a:pt x="3456039" y="119"/>
                  </a:cubicBezTo>
                  <a:cubicBezTo>
                    <a:pt x="3537155" y="-2339"/>
                    <a:pt x="3633020" y="33713"/>
                    <a:pt x="3687097" y="59113"/>
                  </a:cubicBezTo>
                  <a:cubicBezTo>
                    <a:pt x="3741174" y="84513"/>
                    <a:pt x="3731342" y="133674"/>
                    <a:pt x="3780503" y="152519"/>
                  </a:cubicBezTo>
                  <a:cubicBezTo>
                    <a:pt x="3829664" y="171364"/>
                    <a:pt x="3982064" y="172183"/>
                    <a:pt x="3982064" y="172183"/>
                  </a:cubicBezTo>
                  <a:lnTo>
                    <a:pt x="4129548" y="186932"/>
                  </a:lnTo>
                  <a:cubicBezTo>
                    <a:pt x="4154948" y="191848"/>
                    <a:pt x="4144706" y="196764"/>
                    <a:pt x="4134464" y="20168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8786211" y="3687097"/>
              <a:ext cx="402639" cy="2074074"/>
            </a:xfrm>
            <a:custGeom>
              <a:avLst/>
              <a:gdLst>
                <a:gd name="connsiteX0" fmla="*/ 62821 w 402639"/>
                <a:gd name="connsiteY0" fmla="*/ 0 h 2074074"/>
                <a:gd name="connsiteX1" fmla="*/ 151312 w 402639"/>
                <a:gd name="connsiteY1" fmla="*/ 98322 h 2074074"/>
                <a:gd name="connsiteX2" fmla="*/ 116899 w 402639"/>
                <a:gd name="connsiteY2" fmla="*/ 221226 h 2074074"/>
                <a:gd name="connsiteX3" fmla="*/ 13660 w 402639"/>
                <a:gd name="connsiteY3" fmla="*/ 290051 h 2074074"/>
                <a:gd name="connsiteX4" fmla="*/ 57905 w 402639"/>
                <a:gd name="connsiteY4" fmla="*/ 383458 h 2074074"/>
                <a:gd name="connsiteX5" fmla="*/ 3828 w 402639"/>
                <a:gd name="connsiteY5" fmla="*/ 501445 h 2074074"/>
                <a:gd name="connsiteX6" fmla="*/ 13660 w 402639"/>
                <a:gd name="connsiteY6" fmla="*/ 580103 h 2074074"/>
                <a:gd name="connsiteX7" fmla="*/ 87402 w 402639"/>
                <a:gd name="connsiteY7" fmla="*/ 668593 h 2074074"/>
                <a:gd name="connsiteX8" fmla="*/ 146395 w 402639"/>
                <a:gd name="connsiteY8" fmla="*/ 752168 h 2074074"/>
                <a:gd name="connsiteX9" fmla="*/ 170976 w 402639"/>
                <a:gd name="connsiteY9" fmla="*/ 850490 h 2074074"/>
                <a:gd name="connsiteX10" fmla="*/ 116899 w 402639"/>
                <a:gd name="connsiteY10" fmla="*/ 988142 h 2074074"/>
                <a:gd name="connsiteX11" fmla="*/ 116899 w 402639"/>
                <a:gd name="connsiteY11" fmla="*/ 1189703 h 2074074"/>
                <a:gd name="connsiteX12" fmla="*/ 244718 w 402639"/>
                <a:gd name="connsiteY12" fmla="*/ 1292942 h 2074074"/>
                <a:gd name="connsiteX13" fmla="*/ 402034 w 402639"/>
                <a:gd name="connsiteY13" fmla="*/ 1420761 h 2074074"/>
                <a:gd name="connsiteX14" fmla="*/ 298795 w 402639"/>
                <a:gd name="connsiteY14" fmla="*/ 1637071 h 2074074"/>
                <a:gd name="connsiteX15" fmla="*/ 293879 w 402639"/>
                <a:gd name="connsiteY15" fmla="*/ 1755058 h 2074074"/>
                <a:gd name="connsiteX16" fmla="*/ 372537 w 402639"/>
                <a:gd name="connsiteY16" fmla="*/ 1868129 h 2074074"/>
                <a:gd name="connsiteX17" fmla="*/ 333208 w 402639"/>
                <a:gd name="connsiteY17" fmla="*/ 2059858 h 2074074"/>
                <a:gd name="connsiteX18" fmla="*/ 328292 w 402639"/>
                <a:gd name="connsiteY18" fmla="*/ 2045109 h 207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2639" h="2074074">
                  <a:moveTo>
                    <a:pt x="62821" y="0"/>
                  </a:moveTo>
                  <a:cubicBezTo>
                    <a:pt x="102560" y="30725"/>
                    <a:pt x="142299" y="61451"/>
                    <a:pt x="151312" y="98322"/>
                  </a:cubicBezTo>
                  <a:cubicBezTo>
                    <a:pt x="160325" y="135193"/>
                    <a:pt x="139841" y="189271"/>
                    <a:pt x="116899" y="221226"/>
                  </a:cubicBezTo>
                  <a:cubicBezTo>
                    <a:pt x="93957" y="253181"/>
                    <a:pt x="23492" y="263012"/>
                    <a:pt x="13660" y="290051"/>
                  </a:cubicBezTo>
                  <a:cubicBezTo>
                    <a:pt x="3828" y="317090"/>
                    <a:pt x="59544" y="348226"/>
                    <a:pt x="57905" y="383458"/>
                  </a:cubicBezTo>
                  <a:cubicBezTo>
                    <a:pt x="56266" y="418690"/>
                    <a:pt x="11202" y="468671"/>
                    <a:pt x="3828" y="501445"/>
                  </a:cubicBezTo>
                  <a:cubicBezTo>
                    <a:pt x="-3546" y="534219"/>
                    <a:pt x="-269" y="552245"/>
                    <a:pt x="13660" y="580103"/>
                  </a:cubicBezTo>
                  <a:cubicBezTo>
                    <a:pt x="27589" y="607961"/>
                    <a:pt x="65280" y="639916"/>
                    <a:pt x="87402" y="668593"/>
                  </a:cubicBezTo>
                  <a:cubicBezTo>
                    <a:pt x="109524" y="697270"/>
                    <a:pt x="132466" y="721852"/>
                    <a:pt x="146395" y="752168"/>
                  </a:cubicBezTo>
                  <a:cubicBezTo>
                    <a:pt x="160324" y="782484"/>
                    <a:pt x="175892" y="811161"/>
                    <a:pt x="170976" y="850490"/>
                  </a:cubicBezTo>
                  <a:cubicBezTo>
                    <a:pt x="166060" y="889819"/>
                    <a:pt x="125912" y="931606"/>
                    <a:pt x="116899" y="988142"/>
                  </a:cubicBezTo>
                  <a:cubicBezTo>
                    <a:pt x="107886" y="1044678"/>
                    <a:pt x="95596" y="1138903"/>
                    <a:pt x="116899" y="1189703"/>
                  </a:cubicBezTo>
                  <a:cubicBezTo>
                    <a:pt x="138202" y="1240503"/>
                    <a:pt x="244718" y="1292942"/>
                    <a:pt x="244718" y="1292942"/>
                  </a:cubicBezTo>
                  <a:cubicBezTo>
                    <a:pt x="292241" y="1331452"/>
                    <a:pt x="393021" y="1363406"/>
                    <a:pt x="402034" y="1420761"/>
                  </a:cubicBezTo>
                  <a:cubicBezTo>
                    <a:pt x="411047" y="1478116"/>
                    <a:pt x="316821" y="1581355"/>
                    <a:pt x="298795" y="1637071"/>
                  </a:cubicBezTo>
                  <a:cubicBezTo>
                    <a:pt x="280769" y="1692787"/>
                    <a:pt x="281589" y="1716548"/>
                    <a:pt x="293879" y="1755058"/>
                  </a:cubicBezTo>
                  <a:cubicBezTo>
                    <a:pt x="306169" y="1793568"/>
                    <a:pt x="365982" y="1817329"/>
                    <a:pt x="372537" y="1868129"/>
                  </a:cubicBezTo>
                  <a:cubicBezTo>
                    <a:pt x="379092" y="1918929"/>
                    <a:pt x="333208" y="2059858"/>
                    <a:pt x="333208" y="2059858"/>
                  </a:cubicBezTo>
                  <a:cubicBezTo>
                    <a:pt x="325834" y="2089355"/>
                    <a:pt x="327063" y="2067232"/>
                    <a:pt x="328292" y="204510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760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470" y="1264837"/>
            <a:ext cx="2824024" cy="1372175"/>
          </a:xfrm>
          <a:prstGeom prst="rect">
            <a:avLst/>
          </a:prstGeom>
        </p:spPr>
      </p:pic>
      <p:pic>
        <p:nvPicPr>
          <p:cNvPr id="2633" name="Picture 26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470" y="2870862"/>
            <a:ext cx="2588443" cy="1899935"/>
          </a:xfrm>
          <a:prstGeom prst="rect">
            <a:avLst/>
          </a:prstGeom>
        </p:spPr>
      </p:pic>
      <p:pic>
        <p:nvPicPr>
          <p:cNvPr id="2634" name="Picture 26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7332" y="1383783"/>
            <a:ext cx="2224845" cy="1021138"/>
          </a:xfrm>
          <a:prstGeom prst="rect">
            <a:avLst/>
          </a:prstGeom>
        </p:spPr>
      </p:pic>
      <p:pic>
        <p:nvPicPr>
          <p:cNvPr id="5571" name="Picture 55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2208" y="2793932"/>
            <a:ext cx="2585347" cy="1967112"/>
          </a:xfrm>
          <a:prstGeom prst="rect">
            <a:avLst/>
          </a:prstGeom>
        </p:spPr>
      </p:pic>
      <p:pic>
        <p:nvPicPr>
          <p:cNvPr id="5580" name="Picture 55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1307" y="1385456"/>
            <a:ext cx="2329389" cy="1044209"/>
          </a:xfrm>
          <a:prstGeom prst="rect">
            <a:avLst/>
          </a:prstGeom>
        </p:spPr>
      </p:pic>
      <p:sp>
        <p:nvSpPr>
          <p:cNvPr id="5581" name="TextBox 5580"/>
          <p:cNvSpPr txBox="1"/>
          <p:nvPr/>
        </p:nvSpPr>
        <p:spPr>
          <a:xfrm>
            <a:off x="139204" y="5206523"/>
            <a:ext cx="222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Povoamento</a:t>
            </a:r>
            <a:r>
              <a:rPr lang="en-US" b="1" dirty="0" smtClean="0"/>
              <a:t> </a:t>
            </a:r>
            <a:r>
              <a:rPr lang="en-US" b="1" dirty="0" err="1" smtClean="0"/>
              <a:t>puro</a:t>
            </a:r>
            <a:r>
              <a:rPr lang="en-US" b="1" dirty="0" smtClean="0"/>
              <a:t> regular de </a:t>
            </a:r>
            <a:r>
              <a:rPr lang="en-US" b="1" dirty="0" err="1" smtClean="0"/>
              <a:t>eucalipto</a:t>
            </a:r>
            <a:endParaRPr lang="en-US" b="1" dirty="0"/>
          </a:p>
        </p:txBody>
      </p:sp>
      <p:sp>
        <p:nvSpPr>
          <p:cNvPr id="5582" name="TextBox 5581"/>
          <p:cNvSpPr txBox="1"/>
          <p:nvPr/>
        </p:nvSpPr>
        <p:spPr>
          <a:xfrm>
            <a:off x="2758419" y="5206523"/>
            <a:ext cx="2184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Povoamento</a:t>
            </a:r>
            <a:r>
              <a:rPr lang="en-US" b="1" dirty="0" smtClean="0"/>
              <a:t> </a:t>
            </a:r>
            <a:r>
              <a:rPr lang="en-US" b="1" dirty="0" err="1" smtClean="0"/>
              <a:t>puro</a:t>
            </a:r>
            <a:r>
              <a:rPr lang="en-US" b="1" dirty="0" smtClean="0"/>
              <a:t> irregular de </a:t>
            </a:r>
            <a:r>
              <a:rPr lang="en-US" b="1" dirty="0" err="1" smtClean="0"/>
              <a:t>pinheiro</a:t>
            </a:r>
            <a:r>
              <a:rPr lang="en-US" b="1" dirty="0"/>
              <a:t>-</a:t>
            </a:r>
            <a:r>
              <a:rPr lang="en-US" b="1" dirty="0" smtClean="0"/>
              <a:t>bravo</a:t>
            </a:r>
            <a:endParaRPr lang="en-US" b="1" dirty="0"/>
          </a:p>
        </p:txBody>
      </p:sp>
      <p:sp>
        <p:nvSpPr>
          <p:cNvPr id="5583" name="TextBox 5582"/>
          <p:cNvSpPr txBox="1"/>
          <p:nvPr/>
        </p:nvSpPr>
        <p:spPr>
          <a:xfrm>
            <a:off x="5205827" y="5206523"/>
            <a:ext cx="2298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Povoamento</a:t>
            </a:r>
            <a:r>
              <a:rPr lang="en-US" b="1" dirty="0" smtClean="0"/>
              <a:t> </a:t>
            </a:r>
            <a:r>
              <a:rPr lang="en-US" b="1" dirty="0" err="1" smtClean="0"/>
              <a:t>misto</a:t>
            </a:r>
            <a:r>
              <a:rPr lang="en-US" b="1" dirty="0" smtClean="0"/>
              <a:t> </a:t>
            </a:r>
            <a:r>
              <a:rPr lang="en-US" b="1" dirty="0" err="1" smtClean="0"/>
              <a:t>pé</a:t>
            </a:r>
            <a:r>
              <a:rPr lang="en-US" b="1" dirty="0" smtClean="0"/>
              <a:t> a </a:t>
            </a:r>
            <a:r>
              <a:rPr lang="en-US" b="1" dirty="0" err="1" smtClean="0"/>
              <a:t>pé</a:t>
            </a:r>
            <a:r>
              <a:rPr lang="en-US" b="1" dirty="0" smtClean="0"/>
              <a:t> regular de </a:t>
            </a:r>
            <a:r>
              <a:rPr lang="en-US" b="1" dirty="0" err="1" smtClean="0"/>
              <a:t>pinheiro</a:t>
            </a:r>
            <a:r>
              <a:rPr lang="en-US" b="1" dirty="0" smtClean="0"/>
              <a:t>-bravo e </a:t>
            </a:r>
            <a:r>
              <a:rPr lang="en-US" b="1" dirty="0" err="1" smtClean="0"/>
              <a:t>eucalipto</a:t>
            </a:r>
            <a:endParaRPr lang="en-US" b="1" dirty="0"/>
          </a:p>
        </p:txBody>
      </p:sp>
      <p:pic>
        <p:nvPicPr>
          <p:cNvPr id="5584" name="Picture 558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1963" y="1383783"/>
            <a:ext cx="1710354" cy="1047910"/>
          </a:xfrm>
          <a:prstGeom prst="rect">
            <a:avLst/>
          </a:prstGeom>
        </p:spPr>
      </p:pic>
      <p:pic>
        <p:nvPicPr>
          <p:cNvPr id="8230" name="Picture 82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532752">
            <a:off x="7655076" y="2475480"/>
            <a:ext cx="2543813" cy="2421673"/>
          </a:xfrm>
          <a:prstGeom prst="rect">
            <a:avLst/>
          </a:prstGeom>
        </p:spPr>
      </p:pic>
      <p:sp>
        <p:nvSpPr>
          <p:cNvPr id="8231" name="TextBox 8230"/>
          <p:cNvSpPr txBox="1"/>
          <p:nvPr/>
        </p:nvSpPr>
        <p:spPr>
          <a:xfrm>
            <a:off x="7883737" y="5206522"/>
            <a:ext cx="2154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Povoamento</a:t>
            </a:r>
            <a:r>
              <a:rPr lang="en-US" b="1" dirty="0" smtClean="0"/>
              <a:t> </a:t>
            </a:r>
            <a:r>
              <a:rPr lang="en-US" b="1" dirty="0" err="1" smtClean="0"/>
              <a:t>misto</a:t>
            </a:r>
            <a:r>
              <a:rPr lang="en-US" b="1" dirty="0" smtClean="0"/>
              <a:t> </a:t>
            </a:r>
            <a:r>
              <a:rPr lang="en-US" b="1" dirty="0" err="1" smtClean="0"/>
              <a:t>por</a:t>
            </a:r>
            <a:r>
              <a:rPr lang="en-US" b="1" dirty="0" smtClean="0"/>
              <a:t> </a:t>
            </a:r>
            <a:r>
              <a:rPr lang="en-US" b="1" dirty="0" err="1" smtClean="0"/>
              <a:t>mancha</a:t>
            </a:r>
            <a:r>
              <a:rPr lang="en-US" b="1" dirty="0" smtClean="0"/>
              <a:t> regular de </a:t>
            </a:r>
            <a:r>
              <a:rPr lang="en-US" b="1" dirty="0" err="1" smtClean="0"/>
              <a:t>pinheiro</a:t>
            </a:r>
            <a:r>
              <a:rPr lang="en-US" b="1" dirty="0" smtClean="0"/>
              <a:t>-bravo e </a:t>
            </a:r>
            <a:r>
              <a:rPr lang="en-US" b="1" dirty="0" err="1" smtClean="0"/>
              <a:t>eucalipto</a:t>
            </a:r>
            <a:endParaRPr lang="en-US" b="1" dirty="0"/>
          </a:p>
        </p:txBody>
      </p:sp>
      <p:pic>
        <p:nvPicPr>
          <p:cNvPr id="8232" name="Picture 82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702096">
            <a:off x="5046754" y="3068228"/>
            <a:ext cx="2731366" cy="1608935"/>
          </a:xfrm>
          <a:prstGeom prst="rect">
            <a:avLst/>
          </a:prstGeom>
        </p:spPr>
      </p:pic>
      <p:pic>
        <p:nvPicPr>
          <p:cNvPr id="8948" name="Picture 894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3457854">
            <a:off x="9992959" y="2444729"/>
            <a:ext cx="2695460" cy="2587642"/>
          </a:xfrm>
          <a:prstGeom prst="rect">
            <a:avLst/>
          </a:prstGeom>
        </p:spPr>
      </p:pic>
      <p:pic>
        <p:nvPicPr>
          <p:cNvPr id="8949" name="Picture 89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48237" y="1337797"/>
            <a:ext cx="1773425" cy="930589"/>
          </a:xfrm>
          <a:prstGeom prst="rect">
            <a:avLst/>
          </a:prstGeom>
        </p:spPr>
      </p:pic>
      <p:sp>
        <p:nvSpPr>
          <p:cNvPr id="8950" name="TextBox 8949"/>
          <p:cNvSpPr txBox="1"/>
          <p:nvPr/>
        </p:nvSpPr>
        <p:spPr>
          <a:xfrm>
            <a:off x="10252666" y="5206522"/>
            <a:ext cx="19658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Povoamento</a:t>
            </a:r>
            <a:r>
              <a:rPr lang="en-US" b="1" dirty="0" smtClean="0"/>
              <a:t> </a:t>
            </a:r>
            <a:r>
              <a:rPr lang="en-US" b="1" dirty="0" err="1" smtClean="0"/>
              <a:t>misto</a:t>
            </a:r>
            <a:r>
              <a:rPr lang="en-US" b="1" dirty="0" smtClean="0"/>
              <a:t> </a:t>
            </a:r>
            <a:r>
              <a:rPr lang="en-US" b="1" dirty="0" err="1" smtClean="0"/>
              <a:t>pé</a:t>
            </a:r>
            <a:r>
              <a:rPr lang="en-US" b="1" dirty="0" smtClean="0"/>
              <a:t> a </a:t>
            </a:r>
            <a:r>
              <a:rPr lang="en-US" b="1" dirty="0" err="1" smtClean="0"/>
              <a:t>pé</a:t>
            </a:r>
            <a:r>
              <a:rPr lang="en-US" b="1" dirty="0" smtClean="0"/>
              <a:t> irregular de </a:t>
            </a:r>
            <a:r>
              <a:rPr lang="en-US" b="1" dirty="0" err="1" smtClean="0"/>
              <a:t>pinheiro</a:t>
            </a:r>
            <a:r>
              <a:rPr lang="en-US" b="1" dirty="0" smtClean="0"/>
              <a:t> bravo, </a:t>
            </a:r>
            <a:r>
              <a:rPr lang="en-US" b="1" dirty="0" err="1" smtClean="0"/>
              <a:t>eucalipto</a:t>
            </a:r>
            <a:r>
              <a:rPr lang="en-US" b="1" dirty="0" smtClean="0"/>
              <a:t> e </a:t>
            </a:r>
            <a:r>
              <a:rPr lang="en-US" b="1" dirty="0" err="1" smtClean="0"/>
              <a:t>sobreiro</a:t>
            </a:r>
            <a:endParaRPr lang="en-US" b="1" dirty="0"/>
          </a:p>
        </p:txBody>
      </p:sp>
      <p:sp>
        <p:nvSpPr>
          <p:cNvPr id="8951" name="TextBox 8950"/>
          <p:cNvSpPr txBox="1"/>
          <p:nvPr/>
        </p:nvSpPr>
        <p:spPr>
          <a:xfrm>
            <a:off x="307909" y="144801"/>
            <a:ext cx="5047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POVOAMENTOS FLORESTAIS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480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056797"/>
              </p:ext>
            </p:extLst>
          </p:nvPr>
        </p:nvGraphicFramePr>
        <p:xfrm>
          <a:off x="306641" y="487680"/>
          <a:ext cx="11578718" cy="652272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766099">
                  <a:extLst>
                    <a:ext uri="{9D8B030D-6E8A-4147-A177-3AD203B41FA5}">
                      <a16:colId xmlns:a16="http://schemas.microsoft.com/office/drawing/2014/main" val="3520822708"/>
                    </a:ext>
                  </a:extLst>
                </a:gridCol>
                <a:gridCol w="10812619">
                  <a:extLst>
                    <a:ext uri="{9D8B030D-6E8A-4147-A177-3AD203B41FA5}">
                      <a16:colId xmlns:a16="http://schemas.microsoft.com/office/drawing/2014/main" val="2204342832"/>
                    </a:ext>
                  </a:extLst>
                </a:gridCol>
              </a:tblGrid>
              <a:tr h="111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Pdf: pag 17-18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45099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Pdf: pag 20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23553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Pdf: pag 41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76945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Pdf: pag 15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48148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Pdf: pag 17-19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61323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Regra de 3 simples (pdf: pag 184)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0555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Pdf: pag 85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0709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 err="1">
                          <a:effectLst/>
                        </a:rPr>
                        <a:t>Pdf</a:t>
                      </a:r>
                      <a:r>
                        <a:rPr lang="pt-PT" sz="2000" dirty="0">
                          <a:effectLst/>
                        </a:rPr>
                        <a:t>: </a:t>
                      </a:r>
                      <a:r>
                        <a:rPr lang="pt-PT" sz="2000" dirty="0" err="1">
                          <a:effectLst/>
                        </a:rPr>
                        <a:t>pag</a:t>
                      </a:r>
                      <a:r>
                        <a:rPr lang="pt-PT" sz="2000" dirty="0">
                          <a:effectLst/>
                        </a:rPr>
                        <a:t> 183 ; 2A_TipoFormaInstalacao_Parcelas.ppt - slide 26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2614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Pdf: pag 30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02632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Pdf: pag 44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94104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Pdf: pag 200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13109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Pdf: pag 178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8537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Pdf: pag 180; dito nas aulas várias vezes; 2B_VarArvPov_MedidasDeDensidade.pptx, slide6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73720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Pdf: pag 70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09951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Pdf: pag 200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59567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Pdf: pag 197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95096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Pdf: pag 94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2717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Pdf: pag 198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5319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Pdf: pag 261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9225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Pdf: </a:t>
                      </a:r>
                      <a:r>
                        <a:rPr lang="en-GB" sz="2000" dirty="0" err="1">
                          <a:effectLst/>
                        </a:rPr>
                        <a:t>pag</a:t>
                      </a:r>
                      <a:r>
                        <a:rPr lang="en-GB" sz="2000" dirty="0">
                          <a:effectLst/>
                        </a:rPr>
                        <a:t> 261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12889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6641" y="118348"/>
            <a:ext cx="1618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Mini-teste 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0307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2301</TotalTime>
  <Words>1192</Words>
  <Application>Microsoft Office PowerPoint</Application>
  <PresentationFormat>Widescreen</PresentationFormat>
  <Paragraphs>133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Bradley Hand ITC</vt:lpstr>
      <vt:lpstr>Calibri</vt:lpstr>
      <vt:lpstr>Calibri Light</vt:lpstr>
      <vt:lpstr>Courier New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smb</dc:creator>
  <cp:lastModifiedBy>smb</cp:lastModifiedBy>
  <cp:revision>19</cp:revision>
  <dcterms:created xsi:type="dcterms:W3CDTF">2023-09-27T14:46:04Z</dcterms:created>
  <dcterms:modified xsi:type="dcterms:W3CDTF">2023-12-14T21:27:43Z</dcterms:modified>
</cp:coreProperties>
</file>