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72" r:id="rId2"/>
    <p:sldId id="436" r:id="rId3"/>
    <p:sldId id="470" r:id="rId4"/>
    <p:sldId id="487" r:id="rId5"/>
    <p:sldId id="488" r:id="rId6"/>
    <p:sldId id="489" r:id="rId7"/>
    <p:sldId id="491" r:id="rId8"/>
    <p:sldId id="560" r:id="rId9"/>
    <p:sldId id="493" r:id="rId10"/>
    <p:sldId id="605" r:id="rId11"/>
    <p:sldId id="494" r:id="rId12"/>
    <p:sldId id="492" r:id="rId13"/>
    <p:sldId id="528" r:id="rId14"/>
    <p:sldId id="497" r:id="rId15"/>
    <p:sldId id="606" r:id="rId16"/>
    <p:sldId id="500" r:id="rId17"/>
    <p:sldId id="490" r:id="rId18"/>
    <p:sldId id="607" r:id="rId19"/>
    <p:sldId id="498" r:id="rId20"/>
    <p:sldId id="529" r:id="rId21"/>
    <p:sldId id="441" r:id="rId22"/>
    <p:sldId id="429" r:id="rId23"/>
    <p:sldId id="503" r:id="rId24"/>
    <p:sldId id="504" r:id="rId25"/>
    <p:sldId id="505" r:id="rId26"/>
    <p:sldId id="507" r:id="rId27"/>
    <p:sldId id="506" r:id="rId28"/>
    <p:sldId id="449" r:id="rId29"/>
    <p:sldId id="608" r:id="rId30"/>
    <p:sldId id="435" r:id="rId31"/>
    <p:sldId id="530" r:id="rId32"/>
    <p:sldId id="440" r:id="rId33"/>
    <p:sldId id="610" r:id="rId34"/>
    <p:sldId id="439" r:id="rId35"/>
    <p:sldId id="612" r:id="rId36"/>
    <p:sldId id="614" r:id="rId37"/>
    <p:sldId id="615" r:id="rId38"/>
    <p:sldId id="616" r:id="rId39"/>
    <p:sldId id="642" r:id="rId40"/>
    <p:sldId id="619" r:id="rId41"/>
    <p:sldId id="617" r:id="rId42"/>
    <p:sldId id="618" r:id="rId43"/>
    <p:sldId id="620" r:id="rId44"/>
    <p:sldId id="631" r:id="rId45"/>
    <p:sldId id="632" r:id="rId46"/>
    <p:sldId id="634" r:id="rId47"/>
    <p:sldId id="633" r:id="rId48"/>
    <p:sldId id="635" r:id="rId49"/>
    <p:sldId id="636" r:id="rId50"/>
    <p:sldId id="637" r:id="rId51"/>
    <p:sldId id="638" r:id="rId52"/>
    <p:sldId id="640" r:id="rId53"/>
    <p:sldId id="639" r:id="rId54"/>
    <p:sldId id="641" r:id="rId55"/>
    <p:sldId id="644" r:id="rId56"/>
    <p:sldId id="645" r:id="rId57"/>
    <p:sldId id="646" r:id="rId58"/>
    <p:sldId id="647" r:id="rId59"/>
    <p:sldId id="648" r:id="rId60"/>
    <p:sldId id="649" r:id="rId61"/>
    <p:sldId id="650" r:id="rId62"/>
    <p:sldId id="651" r:id="rId63"/>
    <p:sldId id="652" r:id="rId64"/>
    <p:sldId id="654" r:id="rId65"/>
    <p:sldId id="655" r:id="rId66"/>
    <p:sldId id="656" r:id="rId67"/>
    <p:sldId id="657" r:id="rId68"/>
    <p:sldId id="653" r:id="rId69"/>
    <p:sldId id="613" r:id="rId70"/>
    <p:sldId id="643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4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A6208"/>
    <a:srgbClr val="F9F9F9"/>
    <a:srgbClr val="00A9BE"/>
    <a:srgbClr val="00B4CC"/>
    <a:srgbClr val="CCCC00"/>
    <a:srgbClr val="CAD936"/>
    <a:srgbClr val="5D8431"/>
    <a:srgbClr val="15A6E9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701" y="82"/>
      </p:cViewPr>
      <p:guideLst>
        <p:guide orient="horz" pos="2160"/>
        <p:guide pos="24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4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4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79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69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78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51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68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93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07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88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0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6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0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25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73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16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16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6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5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13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27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2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5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isa.ulisboa.pt/cef/forchange/fctools/en/home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2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2.png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5.png"/><Relationship Id="rId5" Type="http://schemas.openxmlformats.org/officeDocument/2006/relationships/image" Target="../media/image57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8.png"/><Relationship Id="rId3" Type="http://schemas.openxmlformats.org/officeDocument/2006/relationships/image" Target="../media/image22.png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5.png"/><Relationship Id="rId5" Type="http://schemas.openxmlformats.org/officeDocument/2006/relationships/image" Target="../media/image57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8.png"/><Relationship Id="rId3" Type="http://schemas.openxmlformats.org/officeDocument/2006/relationships/image" Target="../media/image22.png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5.png"/><Relationship Id="rId5" Type="http://schemas.openxmlformats.org/officeDocument/2006/relationships/image" Target="../media/image57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2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57.png"/><Relationship Id="rId9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MODELOS E SIMULADORES PARA APOIO À GESTÃO DA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FLORESTA</a:t>
            </a:r>
          </a:p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Portugal</a:t>
            </a:r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Versão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2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1947656" y="4810446"/>
            <a:ext cx="8296688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Susana Barreiro,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Nuno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Leitão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Instituto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 Superior de </a:t>
            </a: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Agronomia</a:t>
            </a:r>
            <a:endParaRPr lang="en-US" sz="2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Universidade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Lisboa</a:t>
            </a:r>
            <a:endParaRPr lang="en-US" sz="2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9050" y="-5874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208314" y="2008414"/>
            <a:ext cx="10287000" cy="4843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2493840" y="5449887"/>
            <a:ext cx="2625631" cy="1406525"/>
          </a:xfrm>
          <a:custGeom>
            <a:avLst/>
            <a:gdLst>
              <a:gd name="T0" fmla="*/ 505 w 1758"/>
              <a:gd name="T1" fmla="*/ 16 h 893"/>
              <a:gd name="T2" fmla="*/ 261 w 1758"/>
              <a:gd name="T3" fmla="*/ 0 h 893"/>
              <a:gd name="T4" fmla="*/ 0 w 1758"/>
              <a:gd name="T5" fmla="*/ 875 h 893"/>
              <a:gd name="T6" fmla="*/ 1 w 1758"/>
              <a:gd name="T7" fmla="*/ 893 h 893"/>
              <a:gd name="T8" fmla="*/ 1758 w 1758"/>
              <a:gd name="T9" fmla="*/ 893 h 893"/>
              <a:gd name="T10" fmla="*/ 505 w 1758"/>
              <a:gd name="T11" fmla="*/ 1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8" h="893">
                <a:moveTo>
                  <a:pt x="505" y="16"/>
                </a:moveTo>
                <a:cubicBezTo>
                  <a:pt x="261" y="0"/>
                  <a:pt x="261" y="0"/>
                  <a:pt x="261" y="0"/>
                </a:cubicBezTo>
                <a:cubicBezTo>
                  <a:pt x="96" y="251"/>
                  <a:pt x="0" y="552"/>
                  <a:pt x="0" y="875"/>
                </a:cubicBezTo>
                <a:cubicBezTo>
                  <a:pt x="0" y="881"/>
                  <a:pt x="0" y="887"/>
                  <a:pt x="1" y="893"/>
                </a:cubicBezTo>
                <a:cubicBezTo>
                  <a:pt x="1758" y="893"/>
                  <a:pt x="1758" y="893"/>
                  <a:pt x="1758" y="893"/>
                </a:cubicBezTo>
                <a:lnTo>
                  <a:pt x="505" y="1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2525407" y="4507925"/>
            <a:ext cx="2624997" cy="2373043"/>
          </a:xfrm>
          <a:custGeom>
            <a:avLst/>
            <a:gdLst>
              <a:gd name="T0" fmla="*/ 1694 w 1694"/>
              <a:gd name="T1" fmla="*/ 1533 h 1729"/>
              <a:gd name="T2" fmla="*/ 1522 w 1694"/>
              <a:gd name="T3" fmla="*/ 1233 h 1729"/>
              <a:gd name="T4" fmla="*/ 851 w 1694"/>
              <a:gd name="T5" fmla="*/ 0 h 1729"/>
              <a:gd name="T6" fmla="*/ 0 w 1694"/>
              <a:gd name="T7" fmla="*/ 768 h 1729"/>
              <a:gd name="T8" fmla="*/ 1666 w 1694"/>
              <a:gd name="T9" fmla="*/ 1729 h 1729"/>
              <a:gd name="T10" fmla="*/ 1694 w 1694"/>
              <a:gd name="T11" fmla="*/ 1533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4" h="1729">
                <a:moveTo>
                  <a:pt x="1694" y="1533"/>
                </a:moveTo>
                <a:cubicBezTo>
                  <a:pt x="1522" y="1233"/>
                  <a:pt x="1522" y="1233"/>
                  <a:pt x="1522" y="1233"/>
                </a:cubicBezTo>
                <a:cubicBezTo>
                  <a:pt x="851" y="0"/>
                  <a:pt x="851" y="0"/>
                  <a:pt x="851" y="0"/>
                </a:cubicBezTo>
                <a:cubicBezTo>
                  <a:pt x="482" y="143"/>
                  <a:pt x="178" y="418"/>
                  <a:pt x="0" y="768"/>
                </a:cubicBezTo>
                <a:cubicBezTo>
                  <a:pt x="1666" y="1729"/>
                  <a:pt x="1666" y="1729"/>
                  <a:pt x="1666" y="1729"/>
                </a:cubicBezTo>
                <a:lnTo>
                  <a:pt x="1694" y="1533"/>
                </a:lnTo>
                <a:close/>
              </a:path>
            </a:pathLst>
          </a:custGeom>
          <a:solidFill>
            <a:srgbClr val="DA6208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3269546" y="4047300"/>
            <a:ext cx="1671959" cy="2733747"/>
          </a:xfrm>
          <a:custGeom>
            <a:avLst/>
            <a:gdLst>
              <a:gd name="T0" fmla="*/ 1183 w 1290"/>
              <a:gd name="T1" fmla="*/ 1923 h 2111"/>
              <a:gd name="T2" fmla="*/ 1290 w 1290"/>
              <a:gd name="T3" fmla="*/ 24 h 2111"/>
              <a:gd name="T4" fmla="*/ 1010 w 1290"/>
              <a:gd name="T5" fmla="*/ 0 h 2111"/>
              <a:gd name="T6" fmla="*/ 0 w 1290"/>
              <a:gd name="T7" fmla="*/ 360 h 2111"/>
              <a:gd name="T8" fmla="*/ 1123 w 1290"/>
              <a:gd name="T9" fmla="*/ 2111 h 2111"/>
              <a:gd name="T10" fmla="*/ 1183 w 1290"/>
              <a:gd name="T11" fmla="*/ 1923 h 2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0" h="2111">
                <a:moveTo>
                  <a:pt x="1183" y="1923"/>
                </a:moveTo>
                <a:cubicBezTo>
                  <a:pt x="1290" y="24"/>
                  <a:pt x="1290" y="24"/>
                  <a:pt x="1290" y="24"/>
                </a:cubicBezTo>
                <a:cubicBezTo>
                  <a:pt x="1199" y="8"/>
                  <a:pt x="1106" y="0"/>
                  <a:pt x="1010" y="0"/>
                </a:cubicBezTo>
                <a:cubicBezTo>
                  <a:pt x="627" y="0"/>
                  <a:pt x="275" y="135"/>
                  <a:pt x="0" y="360"/>
                </a:cubicBezTo>
                <a:cubicBezTo>
                  <a:pt x="1123" y="2111"/>
                  <a:pt x="1123" y="2111"/>
                  <a:pt x="1123" y="2111"/>
                </a:cubicBezTo>
                <a:lnTo>
                  <a:pt x="1183" y="1923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9286" y="6294010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kern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3PG-Out+</a:t>
            </a:r>
            <a:endParaRPr lang="en-US" sz="16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64121" y="5219793"/>
            <a:ext cx="899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kern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SUBER</a:t>
            </a:r>
            <a:endParaRPr lang="en-US" sz="16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33450" y="4393474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CASTANEA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8"/>
          <p:cNvSpPr>
            <a:spLocks/>
          </p:cNvSpPr>
          <p:nvPr/>
        </p:nvSpPr>
        <p:spPr bwMode="auto">
          <a:xfrm>
            <a:off x="4547740" y="3641179"/>
            <a:ext cx="2393950" cy="2943258"/>
          </a:xfrm>
          <a:custGeom>
            <a:avLst/>
            <a:gdLst>
              <a:gd name="T0" fmla="*/ 364 w 1521"/>
              <a:gd name="T1" fmla="*/ 2199 h 2223"/>
              <a:gd name="T2" fmla="*/ 1521 w 1521"/>
              <a:gd name="T3" fmla="*/ 537 h 2223"/>
              <a:gd name="T4" fmla="*/ 325 w 1521"/>
              <a:gd name="T5" fmla="*/ 0 h 2223"/>
              <a:gd name="T6" fmla="*/ 0 w 1521"/>
              <a:gd name="T7" fmla="*/ 33 h 2223"/>
              <a:gd name="T8" fmla="*/ 112 w 1521"/>
              <a:gd name="T9" fmla="*/ 2223 h 2223"/>
              <a:gd name="T10" fmla="*/ 364 w 1521"/>
              <a:gd name="T11" fmla="*/ 2199 h 2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21" h="2223">
                <a:moveTo>
                  <a:pt x="364" y="2199"/>
                </a:moveTo>
                <a:cubicBezTo>
                  <a:pt x="1521" y="537"/>
                  <a:pt x="1521" y="537"/>
                  <a:pt x="1521" y="537"/>
                </a:cubicBezTo>
                <a:cubicBezTo>
                  <a:pt x="1228" y="207"/>
                  <a:pt x="801" y="0"/>
                  <a:pt x="325" y="0"/>
                </a:cubicBezTo>
                <a:cubicBezTo>
                  <a:pt x="214" y="0"/>
                  <a:pt x="105" y="11"/>
                  <a:pt x="0" y="33"/>
                </a:cubicBezTo>
                <a:cubicBezTo>
                  <a:pt x="112" y="2223"/>
                  <a:pt x="112" y="2223"/>
                  <a:pt x="112" y="2223"/>
                </a:cubicBezTo>
                <a:lnTo>
                  <a:pt x="364" y="219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 rot="622483">
            <a:off x="5374226" y="3458556"/>
            <a:ext cx="2094543" cy="3742459"/>
          </a:xfrm>
          <a:custGeom>
            <a:avLst/>
            <a:gdLst>
              <a:gd name="T0" fmla="*/ 364 w 1521"/>
              <a:gd name="T1" fmla="*/ 2199 h 2223"/>
              <a:gd name="T2" fmla="*/ 1521 w 1521"/>
              <a:gd name="T3" fmla="*/ 537 h 2223"/>
              <a:gd name="T4" fmla="*/ 325 w 1521"/>
              <a:gd name="T5" fmla="*/ 0 h 2223"/>
              <a:gd name="T6" fmla="*/ 0 w 1521"/>
              <a:gd name="T7" fmla="*/ 33 h 2223"/>
              <a:gd name="T8" fmla="*/ 112 w 1521"/>
              <a:gd name="T9" fmla="*/ 2223 h 2223"/>
              <a:gd name="T10" fmla="*/ 364 w 1521"/>
              <a:gd name="T11" fmla="*/ 2199 h 2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21" h="2223">
                <a:moveTo>
                  <a:pt x="364" y="2199"/>
                </a:moveTo>
                <a:cubicBezTo>
                  <a:pt x="1521" y="537"/>
                  <a:pt x="1521" y="537"/>
                  <a:pt x="1521" y="537"/>
                </a:cubicBezTo>
                <a:cubicBezTo>
                  <a:pt x="1228" y="207"/>
                  <a:pt x="801" y="0"/>
                  <a:pt x="325" y="0"/>
                </a:cubicBezTo>
                <a:cubicBezTo>
                  <a:pt x="214" y="0"/>
                  <a:pt x="105" y="11"/>
                  <a:pt x="0" y="33"/>
                </a:cubicBezTo>
                <a:cubicBezTo>
                  <a:pt x="112" y="2223"/>
                  <a:pt x="112" y="2223"/>
                  <a:pt x="112" y="2223"/>
                </a:cubicBezTo>
                <a:lnTo>
                  <a:pt x="364" y="219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 rot="339257">
            <a:off x="5412455" y="3554164"/>
            <a:ext cx="3631639" cy="3399552"/>
          </a:xfrm>
          <a:custGeom>
            <a:avLst/>
            <a:gdLst>
              <a:gd name="T0" fmla="*/ 96 w 1980"/>
              <a:gd name="T1" fmla="*/ 2192 h 2192"/>
              <a:gd name="T2" fmla="*/ 186 w 1980"/>
              <a:gd name="T3" fmla="*/ 2138 h 2192"/>
              <a:gd name="T4" fmla="*/ 1980 w 1980"/>
              <a:gd name="T5" fmla="*/ 1010 h 2192"/>
              <a:gd name="T6" fmla="*/ 957 w 1980"/>
              <a:gd name="T7" fmla="*/ 0 h 2192"/>
              <a:gd name="T8" fmla="*/ 0 w 1980"/>
              <a:gd name="T9" fmla="*/ 2012 h 2192"/>
              <a:gd name="T10" fmla="*/ 96 w 1980"/>
              <a:gd name="T11" fmla="*/ 2192 h 2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0" h="2192">
                <a:moveTo>
                  <a:pt x="96" y="2192"/>
                </a:moveTo>
                <a:cubicBezTo>
                  <a:pt x="186" y="2138"/>
                  <a:pt x="186" y="2138"/>
                  <a:pt x="186" y="2138"/>
                </a:cubicBezTo>
                <a:cubicBezTo>
                  <a:pt x="1980" y="1010"/>
                  <a:pt x="1980" y="1010"/>
                  <a:pt x="1980" y="1010"/>
                </a:cubicBezTo>
                <a:cubicBezTo>
                  <a:pt x="1819" y="532"/>
                  <a:pt x="1438" y="155"/>
                  <a:pt x="957" y="0"/>
                </a:cubicBezTo>
                <a:cubicBezTo>
                  <a:pt x="0" y="2012"/>
                  <a:pt x="0" y="2012"/>
                  <a:pt x="0" y="2012"/>
                </a:cubicBezTo>
                <a:lnTo>
                  <a:pt x="96" y="219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5224101" y="4462860"/>
            <a:ext cx="4641794" cy="2345609"/>
          </a:xfrm>
          <a:custGeom>
            <a:avLst/>
            <a:gdLst>
              <a:gd name="T0" fmla="*/ 64 w 2580"/>
              <a:gd name="T1" fmla="*/ 1725 h 1729"/>
              <a:gd name="T2" fmla="*/ 308 w 2580"/>
              <a:gd name="T3" fmla="*/ 1729 h 1729"/>
              <a:gd name="T4" fmla="*/ 2580 w 2580"/>
              <a:gd name="T5" fmla="*/ 1019 h 1729"/>
              <a:gd name="T6" fmla="*/ 2047 w 2580"/>
              <a:gd name="T7" fmla="*/ 0 h 1729"/>
              <a:gd name="T8" fmla="*/ 0 w 2580"/>
              <a:gd name="T9" fmla="*/ 1585 h 1729"/>
              <a:gd name="T10" fmla="*/ 64 w 2580"/>
              <a:gd name="T11" fmla="*/ 1725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80" h="1729">
                <a:moveTo>
                  <a:pt x="64" y="1725"/>
                </a:moveTo>
                <a:cubicBezTo>
                  <a:pt x="308" y="1729"/>
                  <a:pt x="308" y="1729"/>
                  <a:pt x="308" y="1729"/>
                </a:cubicBezTo>
                <a:cubicBezTo>
                  <a:pt x="2580" y="1019"/>
                  <a:pt x="2580" y="1019"/>
                  <a:pt x="2580" y="1019"/>
                </a:cubicBezTo>
                <a:cubicBezTo>
                  <a:pt x="2534" y="614"/>
                  <a:pt x="2337" y="255"/>
                  <a:pt x="2047" y="0"/>
                </a:cubicBezTo>
                <a:cubicBezTo>
                  <a:pt x="0" y="1585"/>
                  <a:pt x="0" y="1585"/>
                  <a:pt x="0" y="1585"/>
                </a:cubicBezTo>
                <a:lnTo>
                  <a:pt x="64" y="1725"/>
                </a:lnTo>
                <a:close/>
              </a:path>
            </a:pathLst>
          </a:custGeom>
          <a:solidFill>
            <a:srgbClr val="00B4CC"/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5339968" y="5499063"/>
            <a:ext cx="5086837" cy="1352588"/>
          </a:xfrm>
          <a:custGeom>
            <a:avLst/>
            <a:gdLst>
              <a:gd name="T0" fmla="*/ 2801 w 2990"/>
              <a:gd name="T1" fmla="*/ 0 h 1098"/>
              <a:gd name="T2" fmla="*/ 0 w 2990"/>
              <a:gd name="T3" fmla="*/ 954 h 1098"/>
              <a:gd name="T4" fmla="*/ 48 w 2990"/>
              <a:gd name="T5" fmla="*/ 1098 h 1098"/>
              <a:gd name="T6" fmla="*/ 2953 w 2990"/>
              <a:gd name="T7" fmla="*/ 1098 h 1098"/>
              <a:gd name="T8" fmla="*/ 2990 w 2990"/>
              <a:gd name="T9" fmla="*/ 754 h 1098"/>
              <a:gd name="T10" fmla="*/ 2801 w 2990"/>
              <a:gd name="T11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90" h="1098">
                <a:moveTo>
                  <a:pt x="2801" y="0"/>
                </a:moveTo>
                <a:cubicBezTo>
                  <a:pt x="0" y="954"/>
                  <a:pt x="0" y="954"/>
                  <a:pt x="0" y="954"/>
                </a:cubicBezTo>
                <a:cubicBezTo>
                  <a:pt x="48" y="1098"/>
                  <a:pt x="48" y="1098"/>
                  <a:pt x="48" y="1098"/>
                </a:cubicBezTo>
                <a:cubicBezTo>
                  <a:pt x="2953" y="1098"/>
                  <a:pt x="2953" y="1098"/>
                  <a:pt x="2953" y="1098"/>
                </a:cubicBezTo>
                <a:cubicBezTo>
                  <a:pt x="2977" y="987"/>
                  <a:pt x="2990" y="872"/>
                  <a:pt x="2990" y="754"/>
                </a:cubicBezTo>
                <a:cubicBezTo>
                  <a:pt x="2990" y="481"/>
                  <a:pt x="2922" y="224"/>
                  <a:pt x="280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4101811" y="5822000"/>
            <a:ext cx="1965325" cy="1081088"/>
          </a:xfrm>
          <a:custGeom>
            <a:avLst/>
            <a:gdLst>
              <a:gd name="T0" fmla="*/ 1248 w 1248"/>
              <a:gd name="T1" fmla="*/ 624 h 686"/>
              <a:gd name="T2" fmla="*/ 624 w 1248"/>
              <a:gd name="T3" fmla="*/ 0 h 686"/>
              <a:gd name="T4" fmla="*/ 0 w 1248"/>
              <a:gd name="T5" fmla="*/ 624 h 686"/>
              <a:gd name="T6" fmla="*/ 3 w 1248"/>
              <a:gd name="T7" fmla="*/ 686 h 686"/>
              <a:gd name="T8" fmla="*/ 1245 w 1248"/>
              <a:gd name="T9" fmla="*/ 686 h 686"/>
              <a:gd name="T10" fmla="*/ 1248 w 1248"/>
              <a:gd name="T11" fmla="*/ 624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8" h="686">
                <a:moveTo>
                  <a:pt x="1248" y="624"/>
                </a:moveTo>
                <a:cubicBezTo>
                  <a:pt x="1248" y="279"/>
                  <a:pt x="969" y="0"/>
                  <a:pt x="624" y="0"/>
                </a:cubicBezTo>
                <a:cubicBezTo>
                  <a:pt x="279" y="0"/>
                  <a:pt x="0" y="279"/>
                  <a:pt x="0" y="624"/>
                </a:cubicBezTo>
                <a:cubicBezTo>
                  <a:pt x="0" y="645"/>
                  <a:pt x="1" y="666"/>
                  <a:pt x="3" y="686"/>
                </a:cubicBezTo>
                <a:cubicBezTo>
                  <a:pt x="1245" y="686"/>
                  <a:pt x="1245" y="686"/>
                  <a:pt x="1245" y="686"/>
                </a:cubicBezTo>
                <a:cubicBezTo>
                  <a:pt x="1247" y="666"/>
                  <a:pt x="1248" y="645"/>
                  <a:pt x="1248" y="624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36576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8427" y="3708747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PBIRROL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97579" y="4186301"/>
            <a:ext cx="1207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PINASTER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12329" y="505051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GYMMA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70786" y="3904320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PINEA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50386" y="6193267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GLOBULUS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7682" y="6445366"/>
            <a:ext cx="190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endParaRPr lang="en-US" b="1" dirty="0"/>
          </a:p>
        </p:txBody>
      </p:sp>
      <p:sp>
        <p:nvSpPr>
          <p:cNvPr id="3" name="Oval 2"/>
          <p:cNvSpPr/>
          <p:nvPr/>
        </p:nvSpPr>
        <p:spPr>
          <a:xfrm>
            <a:off x="1943428" y="2909954"/>
            <a:ext cx="8793947" cy="8626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786850" y="2099630"/>
            <a:ext cx="269630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err="1" smtClean="0"/>
              <a:t>WebGlobulus</a:t>
            </a:r>
            <a:endParaRPr lang="en-US" sz="2200" dirty="0" smtClean="0"/>
          </a:p>
          <a:p>
            <a:pPr algn="r"/>
            <a:r>
              <a:rPr lang="en-US" sz="2200" dirty="0" err="1" smtClean="0"/>
              <a:t>EuSIM</a:t>
            </a:r>
            <a:endParaRPr lang="en-US" sz="2200" dirty="0" smtClean="0"/>
          </a:p>
          <a:p>
            <a:pPr algn="r"/>
            <a:r>
              <a:rPr lang="en-US" sz="2200" dirty="0" smtClean="0"/>
              <a:t>StandsSIM.md v2</a:t>
            </a:r>
          </a:p>
          <a:p>
            <a:pPr algn="r"/>
            <a:r>
              <a:rPr lang="en-US" sz="2200" dirty="0" err="1" smtClean="0"/>
              <a:t>sIMfLOR</a:t>
            </a:r>
            <a:r>
              <a:rPr lang="en-US" sz="2200" dirty="0" smtClean="0"/>
              <a:t> (</a:t>
            </a:r>
            <a:r>
              <a:rPr lang="en-US" sz="2200" i="1" dirty="0" smtClean="0"/>
              <a:t>desktop</a:t>
            </a:r>
            <a:r>
              <a:rPr lang="en-US" sz="2200" dirty="0" smtClean="0"/>
              <a:t>)</a:t>
            </a:r>
          </a:p>
          <a:p>
            <a:pPr algn="r"/>
            <a:r>
              <a:rPr lang="en-US" sz="2200" dirty="0" err="1" smtClean="0"/>
              <a:t>WebCorky</a:t>
            </a:r>
            <a:endParaRPr lang="en-US" sz="2200" dirty="0" smtClean="0"/>
          </a:p>
          <a:p>
            <a:pPr algn="r"/>
            <a:endParaRPr lang="en-US" sz="1600" dirty="0" smtClean="0"/>
          </a:p>
          <a:p>
            <a:pPr algn="r"/>
            <a:r>
              <a:rPr lang="en-US" sz="2200" dirty="0" smtClean="0"/>
              <a:t>PBRAVO</a:t>
            </a:r>
          </a:p>
          <a:p>
            <a:pPr algn="r"/>
            <a:r>
              <a:rPr lang="en-US" sz="2200" dirty="0" err="1" smtClean="0"/>
              <a:t>ModisPinaster</a:t>
            </a:r>
            <a:endParaRPr lang="en-US" sz="2200" dirty="0" smtClean="0"/>
          </a:p>
          <a:p>
            <a:pPr algn="r"/>
            <a:endParaRPr lang="en-US" sz="1600" dirty="0" smtClean="0"/>
          </a:p>
          <a:p>
            <a:pPr algn="r"/>
            <a:r>
              <a:rPr lang="en-US" sz="2200" dirty="0"/>
              <a:t>StandsSIM.sd</a:t>
            </a:r>
          </a:p>
          <a:p>
            <a:pPr algn="r"/>
            <a:endParaRPr lang="en-US" sz="2200" dirty="0"/>
          </a:p>
        </p:txBody>
      </p:sp>
      <p:sp>
        <p:nvSpPr>
          <p:cNvPr id="53" name="TextBox 52"/>
          <p:cNvSpPr txBox="1"/>
          <p:nvPr/>
        </p:nvSpPr>
        <p:spPr>
          <a:xfrm>
            <a:off x="7536702" y="2267748"/>
            <a:ext cx="16835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1"/>
                </a:solidFill>
              </a:rPr>
              <a:t>simflor.online</a:t>
            </a:r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1600" i="1" dirty="0" smtClean="0"/>
              <a:t>(</a:t>
            </a:r>
            <a:r>
              <a:rPr lang="en-US" sz="1600" i="1" dirty="0" err="1" smtClean="0"/>
              <a:t>plataforma</a:t>
            </a:r>
            <a:r>
              <a:rPr lang="en-US" sz="1600" i="1" dirty="0" smtClean="0"/>
              <a:t> online) </a:t>
            </a:r>
            <a:endParaRPr lang="en-US" sz="1600" i="1" dirty="0"/>
          </a:p>
        </p:txBody>
      </p:sp>
      <p:sp>
        <p:nvSpPr>
          <p:cNvPr id="54" name="Rectangle 53"/>
          <p:cNvSpPr/>
          <p:nvPr/>
        </p:nvSpPr>
        <p:spPr>
          <a:xfrm>
            <a:off x="9232448" y="2040511"/>
            <a:ext cx="2250709" cy="186380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9232448" y="2800926"/>
            <a:ext cx="2231659" cy="343525"/>
          </a:xfrm>
          <a:prstGeom prst="rect">
            <a:avLst/>
          </a:prstGeom>
          <a:solidFill>
            <a:srgbClr val="00A9BE">
              <a:alpha val="38039"/>
            </a:srgb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</p:spTree>
    <p:extLst>
      <p:ext uri="{BB962C8B-B14F-4D97-AF65-F5344CB8AC3E}">
        <p14:creationId xmlns:p14="http://schemas.microsoft.com/office/powerpoint/2010/main" val="59995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52" y="1685059"/>
            <a:ext cx="10647312" cy="4993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60834" b="7284"/>
          <a:stretch/>
        </p:blipFill>
        <p:spPr>
          <a:xfrm>
            <a:off x="8119930" y="1483905"/>
            <a:ext cx="3996847" cy="532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865464" y="2315136"/>
            <a:ext cx="147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A6208"/>
                </a:solidFill>
              </a:rPr>
              <a:t>GLOBULUS</a:t>
            </a:r>
          </a:p>
          <a:p>
            <a:r>
              <a:rPr lang="en-US" dirty="0" err="1" smtClean="0">
                <a:solidFill>
                  <a:srgbClr val="DA6208"/>
                </a:solidFill>
              </a:rPr>
              <a:t>Folha</a:t>
            </a:r>
            <a:r>
              <a:rPr lang="en-US" dirty="0" smtClean="0">
                <a:solidFill>
                  <a:srgbClr val="DA6208"/>
                </a:solidFill>
              </a:rPr>
              <a:t> Excel</a:t>
            </a:r>
            <a:endParaRPr lang="en-US" dirty="0">
              <a:solidFill>
                <a:srgbClr val="DA62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264359" y="1855693"/>
            <a:ext cx="9829687" cy="4556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5545" r="3714" b="19442"/>
          <a:stretch/>
        </p:blipFill>
        <p:spPr>
          <a:xfrm>
            <a:off x="2876550" y="2518127"/>
            <a:ext cx="7277100" cy="38939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42987" y="1961942"/>
            <a:ext cx="7162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/>
              <a:t>Modelos da floresta integrados em simuladores: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5" name="Right Arrow 4"/>
          <p:cNvSpPr/>
          <p:nvPr/>
        </p:nvSpPr>
        <p:spPr>
          <a:xfrm>
            <a:off x="2531184" y="3802385"/>
            <a:ext cx="571500" cy="4000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531184" y="5812016"/>
            <a:ext cx="571500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9599" b="9457"/>
          <a:stretch/>
        </p:blipFill>
        <p:spPr>
          <a:xfrm>
            <a:off x="1463684" y="2558184"/>
            <a:ext cx="8357951" cy="380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8225538" y="2518126"/>
            <a:ext cx="1479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DA6208"/>
                </a:solidFill>
              </a:rPr>
              <a:t>WebGlobulus</a:t>
            </a:r>
            <a:endParaRPr lang="en-US" b="1" dirty="0" smtClean="0">
              <a:solidFill>
                <a:srgbClr val="DA6208"/>
              </a:solidFill>
            </a:endParaRPr>
          </a:p>
          <a:p>
            <a:r>
              <a:rPr lang="en-US" dirty="0" smtClean="0">
                <a:solidFill>
                  <a:srgbClr val="DA6208"/>
                </a:solidFill>
              </a:rPr>
              <a:t>GLOBULUS</a:t>
            </a:r>
          </a:p>
          <a:p>
            <a:r>
              <a:rPr lang="en-US" dirty="0" smtClean="0">
                <a:solidFill>
                  <a:srgbClr val="DA6208"/>
                </a:solidFill>
              </a:rPr>
              <a:t>Online</a:t>
            </a:r>
            <a:endParaRPr lang="en-US" dirty="0">
              <a:solidFill>
                <a:srgbClr val="DA6208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5545" r="3714" b="19442"/>
          <a:stretch/>
        </p:blipFill>
        <p:spPr>
          <a:xfrm>
            <a:off x="11094046" y="212881"/>
            <a:ext cx="942068" cy="5040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980" r="5929" b="49384"/>
          <a:stretch/>
        </p:blipFill>
        <p:spPr>
          <a:xfrm>
            <a:off x="11094046" y="789580"/>
            <a:ext cx="937392" cy="4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2531184" y="3802385"/>
            <a:ext cx="571500" cy="4000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531184" y="5812016"/>
            <a:ext cx="571500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8164"/>
          <a:stretch/>
        </p:blipFill>
        <p:spPr>
          <a:xfrm>
            <a:off x="1314634" y="1725441"/>
            <a:ext cx="9421219" cy="4866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44937" y="2552297"/>
            <a:ext cx="33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A6208"/>
                </a:solidFill>
              </a:rPr>
              <a:t>SUBER</a:t>
            </a:r>
          </a:p>
          <a:p>
            <a:r>
              <a:rPr lang="en-US" dirty="0" smtClean="0">
                <a:solidFill>
                  <a:srgbClr val="DA6208"/>
                </a:solidFill>
              </a:rPr>
              <a:t>Na interface </a:t>
            </a:r>
            <a:r>
              <a:rPr lang="en-US" dirty="0" err="1" smtClean="0">
                <a:solidFill>
                  <a:srgbClr val="DA6208"/>
                </a:solidFill>
              </a:rPr>
              <a:t>sIMfLOR</a:t>
            </a:r>
            <a:r>
              <a:rPr lang="en-US" dirty="0" smtClean="0">
                <a:solidFill>
                  <a:srgbClr val="DA6208"/>
                </a:solidFill>
              </a:rPr>
              <a:t> (desktop)</a:t>
            </a:r>
            <a:endParaRPr lang="en-US" dirty="0">
              <a:solidFill>
                <a:srgbClr val="DA6208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5545" r="3714" b="19442"/>
          <a:stretch/>
        </p:blipFill>
        <p:spPr>
          <a:xfrm>
            <a:off x="11094046" y="212881"/>
            <a:ext cx="942068" cy="5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7249"/>
          <a:stretch/>
        </p:blipFill>
        <p:spPr>
          <a:xfrm>
            <a:off x="1314634" y="1721713"/>
            <a:ext cx="9421219" cy="491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7492182" y="2267404"/>
            <a:ext cx="324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A6208"/>
                </a:solidFill>
              </a:rPr>
              <a:t>StandsSIM.md v1</a:t>
            </a:r>
          </a:p>
          <a:p>
            <a:r>
              <a:rPr lang="en-US" dirty="0" smtClean="0">
                <a:solidFill>
                  <a:srgbClr val="DA6208"/>
                </a:solidFill>
              </a:rPr>
              <a:t>Na interface </a:t>
            </a:r>
            <a:r>
              <a:rPr lang="en-US" dirty="0" err="1" smtClean="0">
                <a:solidFill>
                  <a:srgbClr val="DA6208"/>
                </a:solidFill>
              </a:rPr>
              <a:t>sIMfLOR</a:t>
            </a:r>
            <a:r>
              <a:rPr lang="en-US" dirty="0" smtClean="0">
                <a:solidFill>
                  <a:srgbClr val="DA6208"/>
                </a:solidFill>
              </a:rPr>
              <a:t> (desktop)</a:t>
            </a:r>
            <a:endParaRPr lang="en-US" dirty="0">
              <a:solidFill>
                <a:srgbClr val="DA6208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5545" r="3714" b="19442"/>
          <a:stretch/>
        </p:blipFill>
        <p:spPr>
          <a:xfrm>
            <a:off x="11094046" y="212881"/>
            <a:ext cx="942068" cy="5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4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980" r="5929" b="49384"/>
          <a:stretch/>
        </p:blipFill>
        <p:spPr>
          <a:xfrm>
            <a:off x="11094046" y="789580"/>
            <a:ext cx="937392" cy="493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634" y="1584793"/>
            <a:ext cx="9421219" cy="529943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65923" y="2252655"/>
            <a:ext cx="365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A6208"/>
                </a:solidFill>
              </a:rPr>
              <a:t>StandsSIM.md v2</a:t>
            </a:r>
          </a:p>
          <a:p>
            <a:r>
              <a:rPr lang="en-US" dirty="0" smtClean="0">
                <a:solidFill>
                  <a:srgbClr val="DA6208"/>
                </a:solidFill>
              </a:rPr>
              <a:t>Na interface </a:t>
            </a:r>
            <a:r>
              <a:rPr lang="en-US" dirty="0" err="1" smtClean="0">
                <a:solidFill>
                  <a:srgbClr val="DA6208"/>
                </a:solidFill>
              </a:rPr>
              <a:t>simflor.online</a:t>
            </a:r>
            <a:endParaRPr lang="en-US" dirty="0">
              <a:solidFill>
                <a:srgbClr val="DA62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8252"/>
          <a:stretch/>
        </p:blipFill>
        <p:spPr>
          <a:xfrm>
            <a:off x="1250536" y="1655233"/>
            <a:ext cx="9848850" cy="5082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5961" y="2518126"/>
            <a:ext cx="269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A6208"/>
                </a:solidFill>
              </a:rPr>
              <a:t>StandsSIM.sd</a:t>
            </a:r>
          </a:p>
          <a:p>
            <a:r>
              <a:rPr lang="en-US" dirty="0" err="1" smtClean="0">
                <a:solidFill>
                  <a:srgbClr val="DA6208"/>
                </a:solidFill>
              </a:rPr>
              <a:t>Simulador</a:t>
            </a:r>
            <a:r>
              <a:rPr lang="en-US" dirty="0" smtClean="0">
                <a:solidFill>
                  <a:srgbClr val="DA6208"/>
                </a:solidFill>
              </a:rPr>
              <a:t> </a:t>
            </a:r>
            <a:r>
              <a:rPr lang="en-US" dirty="0" err="1" smtClean="0">
                <a:solidFill>
                  <a:srgbClr val="DA6208"/>
                </a:solidFill>
              </a:rPr>
              <a:t>sem</a:t>
            </a:r>
            <a:r>
              <a:rPr lang="en-US" dirty="0" smtClean="0">
                <a:solidFill>
                  <a:srgbClr val="DA6208"/>
                </a:solidFill>
              </a:rPr>
              <a:t> interface</a:t>
            </a:r>
            <a:endParaRPr lang="en-US" dirty="0">
              <a:solidFill>
                <a:srgbClr val="DA6208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</p:spTree>
    <p:extLst>
      <p:ext uri="{BB962C8B-B14F-4D97-AF65-F5344CB8AC3E}">
        <p14:creationId xmlns:p14="http://schemas.microsoft.com/office/powerpoint/2010/main" val="14323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431" t="13006" r="24608" b="43233"/>
          <a:stretch/>
        </p:blipFill>
        <p:spPr>
          <a:xfrm>
            <a:off x="591670" y="1685363"/>
            <a:ext cx="11240666" cy="532503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7766" y="949403"/>
            <a:ext cx="324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A6208"/>
                </a:solidFill>
              </a:rPr>
              <a:t>StandsSIM.md v1</a:t>
            </a:r>
          </a:p>
          <a:p>
            <a:r>
              <a:rPr lang="en-US" dirty="0" smtClean="0">
                <a:solidFill>
                  <a:srgbClr val="DA6208"/>
                </a:solidFill>
              </a:rPr>
              <a:t>Na interface </a:t>
            </a:r>
            <a:r>
              <a:rPr lang="en-US" dirty="0" err="1" smtClean="0">
                <a:solidFill>
                  <a:srgbClr val="DA6208"/>
                </a:solidFill>
              </a:rPr>
              <a:t>sIMfLOR</a:t>
            </a:r>
            <a:r>
              <a:rPr lang="en-US" dirty="0" smtClean="0">
                <a:solidFill>
                  <a:srgbClr val="DA6208"/>
                </a:solidFill>
              </a:rPr>
              <a:t> (desktop)</a:t>
            </a:r>
            <a:endParaRPr lang="en-US" dirty="0">
              <a:solidFill>
                <a:srgbClr val="DA6208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0768" y="4143254"/>
            <a:ext cx="803876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3200" b="1" dirty="0" smtClean="0">
              <a:solidFill>
                <a:schemeClr val="accent3"/>
              </a:solidFill>
            </a:endParaRPr>
          </a:p>
          <a:p>
            <a:r>
              <a:rPr lang="pt-PT" sz="3200" b="1" dirty="0" smtClean="0">
                <a:solidFill>
                  <a:schemeClr val="accent3"/>
                </a:solidFill>
                <a:hlinkClick r:id="rId5"/>
              </a:rPr>
              <a:t>http</a:t>
            </a:r>
            <a:r>
              <a:rPr lang="pt-PT" sz="3200" b="1" dirty="0">
                <a:solidFill>
                  <a:schemeClr val="accent3"/>
                </a:solidFill>
                <a:hlinkClick r:id="rId5"/>
              </a:rPr>
              <a:t>://</a:t>
            </a:r>
            <a:r>
              <a:rPr lang="pt-PT" sz="3200" b="1" dirty="0" smtClean="0">
                <a:solidFill>
                  <a:schemeClr val="accent3"/>
                </a:solidFill>
                <a:hlinkClick r:id="rId5"/>
              </a:rPr>
              <a:t>www.isa.ulisboa.pt/cef/forchange/fctools/en/home</a:t>
            </a:r>
            <a:endParaRPr lang="pt-PT" sz="3200" b="1" dirty="0" smtClean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pt-PT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7766" y="949403"/>
            <a:ext cx="324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A6208"/>
                </a:solidFill>
              </a:rPr>
              <a:t>StandsSIM.md v2</a:t>
            </a:r>
          </a:p>
          <a:p>
            <a:r>
              <a:rPr lang="en-US" dirty="0" smtClean="0">
                <a:solidFill>
                  <a:srgbClr val="DA6208"/>
                </a:solidFill>
              </a:rPr>
              <a:t>Na interface </a:t>
            </a:r>
            <a:r>
              <a:rPr lang="en-US" dirty="0" err="1" smtClean="0">
                <a:solidFill>
                  <a:srgbClr val="DA6208"/>
                </a:solidFill>
              </a:rPr>
              <a:t>simflor.online</a:t>
            </a:r>
            <a:endParaRPr lang="en-US" dirty="0">
              <a:solidFill>
                <a:srgbClr val="DA620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6595"/>
          <a:stretch/>
        </p:blipFill>
        <p:spPr>
          <a:xfrm>
            <a:off x="1265602" y="1595734"/>
            <a:ext cx="10556359" cy="4952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9155" y="4348652"/>
            <a:ext cx="522832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3200" b="1" dirty="0" smtClean="0">
              <a:solidFill>
                <a:schemeClr val="accent3"/>
              </a:solidFill>
            </a:endParaRPr>
          </a:p>
          <a:p>
            <a:r>
              <a:rPr lang="pt-PT" sz="3200" b="1" dirty="0">
                <a:solidFill>
                  <a:schemeClr val="accent3"/>
                </a:solidFill>
              </a:rPr>
              <a:t>https://www.simflor.online/</a:t>
            </a:r>
            <a:endParaRPr lang="en-US" sz="3200" b="1" dirty="0">
              <a:solidFill>
                <a:schemeClr val="accent3"/>
              </a:solidFill>
            </a:endParaRPr>
          </a:p>
          <a:p>
            <a:endParaRPr lang="pt-PT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52" y="380891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Outros modelos/simuladores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2050" t="16480" r="22301" b="16321"/>
          <a:stretch>
            <a:fillRect/>
          </a:stretch>
        </p:blipFill>
        <p:spPr bwMode="auto">
          <a:xfrm>
            <a:off x="287820" y="2382881"/>
            <a:ext cx="5502593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087" y="2382881"/>
            <a:ext cx="6153150" cy="4152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820" y="1097852"/>
            <a:ext cx="55421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PBRAVO</a:t>
            </a:r>
          </a:p>
          <a:p>
            <a:endParaRPr lang="en-US" sz="800" dirty="0" smtClean="0"/>
          </a:p>
          <a:p>
            <a:r>
              <a:rPr lang="pt-PT" sz="1600" i="1" dirty="0"/>
              <a:t>Páscoa, F. </a:t>
            </a:r>
            <a:r>
              <a:rPr lang="pt-PT" sz="1600" i="1" dirty="0" smtClean="0"/>
              <a:t>1987. </a:t>
            </a:r>
            <a:r>
              <a:rPr lang="pt-PT" sz="1600" i="1" dirty="0"/>
              <a:t>Estrutura , crescimento e produção em povoamentos de pinheiro bravo. Um modelo de simulação</a:t>
            </a:r>
            <a:r>
              <a:rPr lang="pt-PT" sz="1600" i="1" dirty="0" smtClean="0"/>
              <a:t>. </a:t>
            </a:r>
            <a:r>
              <a:rPr lang="pt-PT" sz="1600" i="1" dirty="0"/>
              <a:t>Tese de </a:t>
            </a:r>
            <a:r>
              <a:rPr lang="pt-PT" sz="1600" i="1" dirty="0" smtClean="0"/>
              <a:t>Doutoramento, Instituto </a:t>
            </a:r>
            <a:r>
              <a:rPr lang="pt-PT" sz="1600" i="1" dirty="0"/>
              <a:t>Superior de Agronomia, </a:t>
            </a:r>
            <a:r>
              <a:rPr lang="pt-PT" sz="1600" i="1" dirty="0" smtClean="0"/>
              <a:t>Lisboa</a:t>
            </a:r>
            <a:r>
              <a:rPr lang="pt-PT" sz="1600" i="1" dirty="0"/>
              <a:t>.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928087" y="1097566"/>
            <a:ext cx="61531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ModisPinaster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(interface CAPSIS) </a:t>
            </a:r>
          </a:p>
          <a:p>
            <a:endParaRPr lang="en-US" sz="800" dirty="0" smtClean="0"/>
          </a:p>
          <a:p>
            <a:r>
              <a:rPr lang="en-US" sz="1600" i="1" dirty="0"/>
              <a:t>Fonseca, T., C.P. Marques, B.R. </a:t>
            </a:r>
            <a:r>
              <a:rPr lang="en-US" sz="1600" i="1" dirty="0" err="1" smtClean="0"/>
              <a:t>Parresol</a:t>
            </a:r>
            <a:r>
              <a:rPr lang="en-US" sz="1600" i="1" dirty="0" smtClean="0"/>
              <a:t> 2009. Describing </a:t>
            </a:r>
            <a:r>
              <a:rPr lang="en-US" sz="1600" i="1" dirty="0"/>
              <a:t>maritime</a:t>
            </a:r>
          </a:p>
          <a:p>
            <a:r>
              <a:rPr lang="en-US" sz="1600" i="1" dirty="0"/>
              <a:t>pine diameter distributions with Johnson’s SB distribution using</a:t>
            </a:r>
          </a:p>
          <a:p>
            <a:r>
              <a:rPr lang="en-US" sz="1600" i="1" dirty="0"/>
              <a:t>a new all-parameter recovery </a:t>
            </a:r>
            <a:r>
              <a:rPr lang="en-US" sz="1600" i="1" dirty="0" smtClean="0"/>
              <a:t>approach, For</a:t>
            </a:r>
            <a:r>
              <a:rPr lang="en-US" sz="1600" i="1" dirty="0"/>
              <a:t>. Sci. </a:t>
            </a:r>
            <a:r>
              <a:rPr lang="en-US" sz="1600" i="1" dirty="0" smtClean="0"/>
              <a:t>55(4), 367-373.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75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49329" y="268611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Sumário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328" y="1121997"/>
            <a:ext cx="113165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PT" sz="24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Introdução aos modelos e simuladores florestais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PT" sz="24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Dados para a construção e validação de modelos da floresta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website FCTOOLS, o simulador standsSIM.md e as plataformas </a:t>
            </a:r>
            <a:r>
              <a:rPr lang="pt-PT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sIMfLOR</a:t>
            </a:r>
            <a:r>
              <a:rPr lang="pt-PT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PT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simflor.online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pt-PT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modelos da floresta portuguesa: </a:t>
            </a:r>
            <a:endParaRPr lang="pt-PT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tabelas </a:t>
            </a:r>
            <a:r>
              <a:rPr lang="pt-PT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produção para as principais espécies da floresta </a:t>
            </a: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portuguesa</a:t>
            </a:r>
          </a:p>
          <a:p>
            <a:pPr lvl="1" algn="just">
              <a:lnSpc>
                <a:spcPct val="150000"/>
              </a:lnSpc>
            </a:pP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os </a:t>
            </a:r>
            <a:r>
              <a:rPr lang="pt-PT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modelos </a:t>
            </a: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crescimento empíricos:</a:t>
            </a:r>
          </a:p>
          <a:p>
            <a:pPr lvl="2" algn="just">
              <a:lnSpc>
                <a:spcPct val="150000"/>
              </a:lnSpc>
            </a:pP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GLOBULUS</a:t>
            </a:r>
            <a:r>
              <a:rPr lang="pt-PT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PBRAVO, </a:t>
            </a: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PINASTER</a:t>
            </a:r>
            <a:r>
              <a:rPr lang="pt-PT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PINEA, CASTANEA, SUBER, MODISPINASTER</a:t>
            </a: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PT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Validação </a:t>
            </a:r>
            <a:r>
              <a:rPr lang="pt-PT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modelos da floresta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94386" y="2318304"/>
            <a:ext cx="11803225" cy="14277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3.0 Enquadramento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 Conceitos importantes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94387" y="130627"/>
            <a:ext cx="11803225" cy="198330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A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plataforma </a:t>
            </a:r>
            <a:r>
              <a:rPr lang="pt-PT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simflor.online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simulador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StandsSIM.md v2</a:t>
            </a:r>
          </a:p>
        </p:txBody>
      </p:sp>
    </p:spTree>
    <p:extLst>
      <p:ext uri="{BB962C8B-B14F-4D97-AF65-F5344CB8AC3E}">
        <p14:creationId xmlns:p14="http://schemas.microsoft.com/office/powerpoint/2010/main" val="1424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64112" y="1338172"/>
            <a:ext cx="11091076" cy="5038441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Horizonte de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planeamento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Nº de anos da simulação, período de predição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Forest management approach (FMA):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Alternativas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gestão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florestal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GB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mplementação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 um </a:t>
            </a:r>
            <a:r>
              <a:rPr kumimoji="0" lang="en-GB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sistema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 </a:t>
            </a:r>
            <a:r>
              <a:rPr kumimoji="0" lang="en-GB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que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expresse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sequência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operações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durante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uma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rotação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regeneração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ao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corte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Prescrição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florestal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Sequência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de  FMAs a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aplicar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durante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horizonte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planeamento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800" dirty="0"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Cenário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Condições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durante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simulação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que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pretendemos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comparer (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clima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políticas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florestais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alternativas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gestão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)</a:t>
            </a:r>
            <a:endParaRPr lang="pt-PT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Conceitos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715292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Alternativas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gestão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florestal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(FMA):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1871" t="4947" r="2690" b="5228"/>
          <a:stretch>
            <a:fillRect/>
          </a:stretch>
        </p:blipFill>
        <p:spPr bwMode="auto">
          <a:xfrm>
            <a:off x="4116344" y="1011703"/>
            <a:ext cx="7410625" cy="486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5327" y="783598"/>
            <a:ext cx="358541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Descrevem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operações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florestais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desde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regeneração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corte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final 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Devem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ser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definidas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até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uma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idade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corte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máxima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pov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regulares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por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um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período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anos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máximo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pov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GB" sz="22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rregulares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alternativas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gestão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, regular (4)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irregular (3),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podem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apresentar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diferentes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opções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GB" sz="2200" dirty="0" err="1">
                <a:latin typeface="Arial" pitchFamily="34" charset="0"/>
                <a:cs typeface="Arial" pitchFamily="34" charset="0"/>
              </a:rPr>
              <a:t>tipo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operações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,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frequência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, 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calendário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)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715292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Alternativas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gestão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florestal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(FMA):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1871" t="4947" r="2690" b="49759"/>
          <a:stretch/>
        </p:blipFill>
        <p:spPr bwMode="auto">
          <a:xfrm>
            <a:off x="1554120" y="2611903"/>
            <a:ext cx="6131448" cy="203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6275" y="783598"/>
            <a:ext cx="108394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caso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dos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povoamentos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geridos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plantação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(s)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definem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-se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sempre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operações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referentes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à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plantação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e à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b="1" dirty="0" err="1" smtClean="0">
                <a:latin typeface="Arial" pitchFamily="34" charset="0"/>
                <a:cs typeface="Arial" pitchFamily="34" charset="0"/>
              </a:rPr>
              <a:t>Aplicando</a:t>
            </a:r>
            <a:r>
              <a:rPr lang="en-GB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 smtClean="0">
                <a:latin typeface="Arial" pitchFamily="34" charset="0"/>
                <a:cs typeface="Arial" pitchFamily="34" charset="0"/>
              </a:rPr>
              <a:t>uma</a:t>
            </a:r>
            <a:r>
              <a:rPr lang="en-GB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b="1" dirty="0" err="1">
                <a:latin typeface="Arial" pitchFamily="34" charset="0"/>
                <a:cs typeface="Arial" pitchFamily="34" charset="0"/>
              </a:rPr>
              <a:t>ú</a:t>
            </a:r>
            <a:r>
              <a:rPr lang="en-GB" sz="2200" b="1" dirty="0" err="1" smtClean="0">
                <a:latin typeface="Arial" pitchFamily="34" charset="0"/>
                <a:cs typeface="Arial" pitchFamily="34" charset="0"/>
              </a:rPr>
              <a:t>nica</a:t>
            </a:r>
            <a:r>
              <a:rPr lang="en-GB" sz="2200" b="1" dirty="0" smtClean="0">
                <a:latin typeface="Arial" pitchFamily="34" charset="0"/>
                <a:cs typeface="Arial" pitchFamily="34" charset="0"/>
              </a:rPr>
              <a:t> FMA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: se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quiser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simular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plantação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+ 2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, o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StandsSIM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assume que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ambas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geridas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mesma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forma  </a:t>
            </a:r>
          </a:p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58304" t="4947" r="2690" b="49759"/>
          <a:stretch/>
        </p:blipFill>
        <p:spPr bwMode="auto">
          <a:xfrm>
            <a:off x="7666517" y="2611903"/>
            <a:ext cx="2799243" cy="203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1554120" y="4970834"/>
            <a:ext cx="611239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77054" y="4970834"/>
            <a:ext cx="36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Descrito</a:t>
            </a:r>
            <a:r>
              <a:rPr lang="en-US" dirty="0" smtClean="0"/>
              <a:t> no </a:t>
            </a:r>
            <a:r>
              <a:rPr lang="en-US" dirty="0" err="1" smtClean="0"/>
              <a:t>ficheiro</a:t>
            </a:r>
            <a:r>
              <a:rPr lang="en-US" dirty="0" smtClean="0"/>
              <a:t> FMA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554119" y="5496128"/>
            <a:ext cx="8911641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77054" y="5697123"/>
            <a:ext cx="36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Descrito</a:t>
            </a:r>
            <a:r>
              <a:rPr lang="en-US" dirty="0" smtClean="0"/>
              <a:t> no </a:t>
            </a:r>
            <a:r>
              <a:rPr lang="en-US" dirty="0" err="1" smtClean="0"/>
              <a:t>ficheiro</a:t>
            </a:r>
            <a:r>
              <a:rPr lang="en-US" dirty="0" smtClean="0"/>
              <a:t> FMA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5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715292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Alternativas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gestão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florestal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 (FMA):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1871" t="4947" r="2690" b="49759"/>
          <a:stretch/>
        </p:blipFill>
        <p:spPr bwMode="auto">
          <a:xfrm>
            <a:off x="1554120" y="2611903"/>
            <a:ext cx="6131448" cy="203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6275" y="783598"/>
            <a:ext cx="108394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caso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dos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povoamentos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geridos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plantação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(s)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definem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-se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sempre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operações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referentes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à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plantação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e à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b="1" dirty="0" smtClean="0">
                <a:latin typeface="Arial" pitchFamily="34" charset="0"/>
                <a:cs typeface="Arial" pitchFamily="34" charset="0"/>
              </a:rPr>
              <a:t>CONTUDO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, se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quiser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simular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plantação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+ 2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talhadias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que as </a:t>
            </a:r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GB" sz="2200" u="sng" dirty="0" err="1" smtClean="0">
                <a:latin typeface="Arial" pitchFamily="34" charset="0"/>
                <a:cs typeface="Arial" pitchFamily="34" charset="0"/>
              </a:rPr>
              <a:t>talhadias</a:t>
            </a:r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u="sng" dirty="0" err="1" smtClean="0">
                <a:latin typeface="Arial" pitchFamily="34" charset="0"/>
                <a:cs typeface="Arial" pitchFamily="34" charset="0"/>
              </a:rPr>
              <a:t>sejam</a:t>
            </a:r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u="sng" dirty="0" err="1" smtClean="0">
                <a:latin typeface="Arial" pitchFamily="34" charset="0"/>
                <a:cs typeface="Arial" pitchFamily="34" charset="0"/>
              </a:rPr>
              <a:t>geridas</a:t>
            </a:r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GB" sz="2200" u="sng" dirty="0" err="1" smtClean="0">
                <a:latin typeface="Arial" pitchFamily="34" charset="0"/>
                <a:cs typeface="Arial" pitchFamily="34" charset="0"/>
              </a:rPr>
              <a:t>diferente</a:t>
            </a:r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 forma</a:t>
            </a: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StandsSIM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obriga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a que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sejam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definidos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ficheiros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de FMAs  </a:t>
            </a:r>
          </a:p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58322" t="49688" r="2690" b="5228"/>
          <a:stretch/>
        </p:blipFill>
        <p:spPr bwMode="auto">
          <a:xfrm>
            <a:off x="7666517" y="2625794"/>
            <a:ext cx="2791775" cy="201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1871" t="49270" r="2690" b="5228"/>
          <a:stretch/>
        </p:blipFill>
        <p:spPr bwMode="auto">
          <a:xfrm>
            <a:off x="7434535" y="5243833"/>
            <a:ext cx="3023757" cy="10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1871" t="4948" r="2690" b="49773"/>
          <a:stretch/>
        </p:blipFill>
        <p:spPr bwMode="auto">
          <a:xfrm>
            <a:off x="2743951" y="5265906"/>
            <a:ext cx="3023757" cy="100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92685" y="5615690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41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55996" y="5582012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4009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Prescrições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744" y="670842"/>
            <a:ext cx="1096430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>
                <a:latin typeface="Arial" pitchFamily="34" charset="0"/>
                <a:cs typeface="Arial" pitchFamily="34" charset="0"/>
              </a:rPr>
              <a:t>Exemplos de  sequências de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(ciclos regeneração - corte final) ao longo do horizonte de planeamento:  </a:t>
            </a:r>
          </a:p>
          <a:p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200" dirty="0" smtClean="0">
                <a:latin typeface="Arial" pitchFamily="34" charset="0"/>
                <a:cs typeface="Arial" pitchFamily="34" charset="0"/>
              </a:rPr>
              <a:t>Prescrição 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8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200" dirty="0" smtClean="0">
                <a:latin typeface="Arial" pitchFamily="34" charset="0"/>
                <a:cs typeface="Arial" pitchFamily="34" charset="0"/>
              </a:rPr>
              <a:t>Prescrição II: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09391" y="3462414"/>
            <a:ext cx="8820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95254" y="3454917"/>
            <a:ext cx="36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Horizonte de </a:t>
            </a:r>
            <a:r>
              <a:rPr lang="en-US" i="1" dirty="0" err="1" smtClean="0"/>
              <a:t>planeamento</a:t>
            </a:r>
            <a:endParaRPr lang="en-US" i="1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40" y="2380635"/>
            <a:ext cx="1363980" cy="14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40" y="4536051"/>
            <a:ext cx="1363980" cy="14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794" t="49819" r="4541" b="32379"/>
          <a:stretch/>
        </p:blipFill>
        <p:spPr bwMode="auto">
          <a:xfrm>
            <a:off x="3309391" y="4536051"/>
            <a:ext cx="8914488" cy="10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3300194" y="5656044"/>
            <a:ext cx="8820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86057" y="5648547"/>
            <a:ext cx="36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Horizonte de </a:t>
            </a:r>
            <a:r>
              <a:rPr lang="en-US" i="1" dirty="0" err="1" smtClean="0"/>
              <a:t>planeamento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3591" y="2380635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41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3590" y="4515961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41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009" t="8742" r="4541" b="73802"/>
          <a:stretch/>
        </p:blipFill>
        <p:spPr bwMode="auto">
          <a:xfrm>
            <a:off x="3309391" y="2380635"/>
            <a:ext cx="8894323" cy="102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78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4009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Prescrições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744" y="670842"/>
            <a:ext cx="1096430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>
                <a:latin typeface="Arial" pitchFamily="34" charset="0"/>
                <a:cs typeface="Arial" pitchFamily="34" charset="0"/>
              </a:rPr>
              <a:t>Exemplos de  sequências de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(ciclos regeneração - corte final) ao longo do horizonte de planeamento:  </a:t>
            </a:r>
          </a:p>
          <a:p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200" dirty="0" smtClean="0">
                <a:latin typeface="Arial" pitchFamily="34" charset="0"/>
                <a:cs typeface="Arial" pitchFamily="34" charset="0"/>
              </a:rPr>
              <a:t>Prescrição III: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8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200" dirty="0" smtClean="0">
                <a:latin typeface="Arial" pitchFamily="34" charset="0"/>
                <a:cs typeface="Arial" pitchFamily="34" charset="0"/>
              </a:rPr>
              <a:t>Prescrição IV: </a:t>
            </a: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09391" y="3462414"/>
            <a:ext cx="8820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00194" y="5656044"/>
            <a:ext cx="8820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86057" y="5648547"/>
            <a:ext cx="36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Horizonte de </a:t>
            </a:r>
            <a:r>
              <a:rPr lang="en-US" i="1" dirty="0" err="1" smtClean="0"/>
              <a:t>planeamento</a:t>
            </a:r>
            <a:endParaRPr lang="en-US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342" t="8742" r="52566" b="73802"/>
          <a:stretch/>
        </p:blipFill>
        <p:spPr bwMode="auto">
          <a:xfrm>
            <a:off x="3317132" y="2380635"/>
            <a:ext cx="2739539" cy="102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95254" y="3454917"/>
            <a:ext cx="36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Horizonte de </a:t>
            </a:r>
            <a:r>
              <a:rPr lang="en-US" i="1" dirty="0" err="1" smtClean="0"/>
              <a:t>planeamento</a:t>
            </a:r>
            <a:endParaRPr lang="en-US" i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09" t="8742" r="34274" b="73802"/>
          <a:stretch/>
        </p:blipFill>
        <p:spPr bwMode="auto">
          <a:xfrm>
            <a:off x="6029864" y="2380635"/>
            <a:ext cx="6094403" cy="102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40" y="2376948"/>
            <a:ext cx="1363980" cy="14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08839" y="4840825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42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342" t="8742" r="52566" b="73802"/>
          <a:stretch/>
        </p:blipFill>
        <p:spPr bwMode="auto">
          <a:xfrm>
            <a:off x="3305843" y="4564810"/>
            <a:ext cx="2739539" cy="102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43" t="29889" r="52560" b="52831"/>
          <a:stretch/>
        </p:blipFill>
        <p:spPr bwMode="auto">
          <a:xfrm>
            <a:off x="6029864" y="4575168"/>
            <a:ext cx="4369195" cy="101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09" t="8742" r="80803" b="73802"/>
          <a:stretch/>
        </p:blipFill>
        <p:spPr bwMode="auto">
          <a:xfrm>
            <a:off x="10399059" y="4575168"/>
            <a:ext cx="1712730" cy="102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613591" y="2380635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41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13590" y="4515961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41</a:t>
            </a:r>
            <a:endParaRPr lang="en-US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71" y="4547219"/>
            <a:ext cx="1363980" cy="14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4009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Prescrições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744" y="670842"/>
            <a:ext cx="1096430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>
                <a:latin typeface="Arial" pitchFamily="34" charset="0"/>
                <a:cs typeface="Arial" pitchFamily="34" charset="0"/>
              </a:rPr>
              <a:t>Exemplos de  sequências de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(ciclos regeneração - corte final) ao longo do horizonte de planeamento:  </a:t>
            </a:r>
          </a:p>
          <a:p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200" dirty="0" smtClean="0">
                <a:latin typeface="Arial" pitchFamily="34" charset="0"/>
                <a:cs typeface="Arial" pitchFamily="34" charset="0"/>
              </a:rPr>
              <a:t>Prescrição V: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8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PT" sz="2200" dirty="0" smtClean="0">
                <a:latin typeface="Arial" pitchFamily="34" charset="0"/>
                <a:cs typeface="Arial" pitchFamily="34" charset="0"/>
              </a:rPr>
              <a:t>Prescrição VI: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09391" y="3462414"/>
            <a:ext cx="8820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03172" y="5583685"/>
            <a:ext cx="8820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89035" y="5576188"/>
            <a:ext cx="36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Horizonte de </a:t>
            </a:r>
            <a:r>
              <a:rPr lang="en-US" i="1" dirty="0" err="1" smtClean="0"/>
              <a:t>planeamento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95254" y="3454917"/>
            <a:ext cx="362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Horizonte de </a:t>
            </a:r>
            <a:r>
              <a:rPr lang="en-US" i="1" dirty="0" err="1" smtClean="0"/>
              <a:t>planeamento</a:t>
            </a:r>
            <a:endParaRPr lang="en-US" i="1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991" t="70577" r="4541" b="12234"/>
          <a:stretch/>
        </p:blipFill>
        <p:spPr bwMode="auto">
          <a:xfrm>
            <a:off x="3309391" y="2379396"/>
            <a:ext cx="8895974" cy="101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88" y="2405015"/>
            <a:ext cx="1363980" cy="3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13591" y="2380635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31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13590" y="4515961"/>
            <a:ext cx="10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FMA 42</a:t>
            </a:r>
            <a:endParaRPr lang="en-US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43" t="29889" r="4542" b="52831"/>
          <a:stretch/>
        </p:blipFill>
        <p:spPr bwMode="auto">
          <a:xfrm>
            <a:off x="3300194" y="4515961"/>
            <a:ext cx="8891081" cy="101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88" y="4541509"/>
            <a:ext cx="136398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y 5"/>
          <p:cNvSpPr/>
          <p:nvPr/>
        </p:nvSpPr>
        <p:spPr>
          <a:xfrm>
            <a:off x="10795703" y="4630491"/>
            <a:ext cx="785004" cy="802308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4032" y="5938839"/>
            <a:ext cx="1034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É </a:t>
            </a:r>
            <a:r>
              <a:rPr lang="en-US" b="1" i="1" dirty="0" err="1" smtClean="0">
                <a:solidFill>
                  <a:srgbClr val="C00000"/>
                </a:solidFill>
              </a:rPr>
              <a:t>imprescindivel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garantir</a:t>
            </a:r>
            <a:r>
              <a:rPr lang="en-US" b="1" i="1" dirty="0" smtClean="0">
                <a:solidFill>
                  <a:srgbClr val="C00000"/>
                </a:solidFill>
              </a:rPr>
              <a:t> que </a:t>
            </a:r>
            <a:r>
              <a:rPr lang="en-US" b="1" i="1" dirty="0" err="1" smtClean="0">
                <a:solidFill>
                  <a:srgbClr val="C00000"/>
                </a:solidFill>
              </a:rPr>
              <a:t>há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ciclos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suficientes</a:t>
            </a:r>
            <a:r>
              <a:rPr lang="en-US" b="1" i="1" dirty="0" smtClean="0">
                <a:solidFill>
                  <a:srgbClr val="C00000"/>
                </a:solidFill>
              </a:rPr>
              <a:t> para </a:t>
            </a:r>
            <a:r>
              <a:rPr lang="en-US" b="1" i="1" dirty="0" err="1" smtClean="0">
                <a:solidFill>
                  <a:srgbClr val="C00000"/>
                </a:solidFill>
              </a:rPr>
              <a:t>cobrir</a:t>
            </a:r>
            <a:r>
              <a:rPr lang="en-US" b="1" i="1" dirty="0" smtClean="0">
                <a:solidFill>
                  <a:srgbClr val="C00000"/>
                </a:solidFill>
              </a:rPr>
              <a:t> o </a:t>
            </a:r>
            <a:r>
              <a:rPr lang="en-US" b="1" i="1" dirty="0" err="1" smtClean="0">
                <a:solidFill>
                  <a:srgbClr val="C00000"/>
                </a:solidFill>
              </a:rPr>
              <a:t>horizonte</a:t>
            </a:r>
            <a:r>
              <a:rPr lang="en-US" b="1" i="1" dirty="0" smtClean="0">
                <a:solidFill>
                  <a:srgbClr val="C00000"/>
                </a:solidFill>
              </a:rPr>
              <a:t> de </a:t>
            </a:r>
            <a:r>
              <a:rPr lang="en-US" b="1" i="1" dirty="0" err="1" smtClean="0">
                <a:solidFill>
                  <a:srgbClr val="C00000"/>
                </a:solidFill>
              </a:rPr>
              <a:t>planeamento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na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totalidade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7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2647" y="78253"/>
            <a:ext cx="244009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Prescrições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23" y="831886"/>
            <a:ext cx="4292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Definir</a:t>
            </a:r>
            <a:r>
              <a:rPr lang="en-US" dirty="0" smtClean="0"/>
              <a:t> o nº de </a:t>
            </a:r>
            <a:r>
              <a:rPr lang="en-US" dirty="0" err="1" smtClean="0"/>
              <a:t>ciclos</a:t>
            </a:r>
            <a:r>
              <a:rPr lang="en-US" dirty="0" smtClean="0"/>
              <a:t> </a:t>
            </a:r>
            <a:r>
              <a:rPr lang="en-US" dirty="0" err="1" smtClean="0"/>
              <a:t>necessários</a:t>
            </a:r>
            <a:r>
              <a:rPr lang="en-US" dirty="0" smtClean="0"/>
              <a:t> para </a:t>
            </a:r>
            <a:r>
              <a:rPr lang="en-US" dirty="0" err="1" smtClean="0"/>
              <a:t>cobrir</a:t>
            </a:r>
            <a:r>
              <a:rPr lang="en-US" dirty="0" smtClean="0"/>
              <a:t> o </a:t>
            </a:r>
            <a:r>
              <a:rPr lang="en-US" dirty="0" err="1" smtClean="0"/>
              <a:t>horizonte</a:t>
            </a:r>
            <a:r>
              <a:rPr lang="en-US" dirty="0" smtClean="0"/>
              <a:t> de </a:t>
            </a:r>
            <a:r>
              <a:rPr lang="en-US" dirty="0" err="1" smtClean="0"/>
              <a:t>planeamento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se </a:t>
            </a:r>
            <a:r>
              <a:rPr lang="en-US" dirty="0" err="1" smtClean="0"/>
              <a:t>faz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nova </a:t>
            </a:r>
            <a:r>
              <a:rPr lang="en-US" dirty="0" err="1" smtClean="0"/>
              <a:t>plantação</a:t>
            </a:r>
            <a:r>
              <a:rPr lang="en-US" dirty="0" smtClean="0"/>
              <a:t> é simples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1104" y="831886"/>
            <a:ext cx="7839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Contudo</a:t>
            </a:r>
            <a:r>
              <a:rPr lang="en-US" dirty="0" smtClean="0"/>
              <a:t>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presença</a:t>
            </a:r>
            <a:r>
              <a:rPr lang="en-US" dirty="0" smtClean="0"/>
              <a:t> de um </a:t>
            </a:r>
            <a:r>
              <a:rPr lang="en-US" dirty="0" err="1" smtClean="0"/>
              <a:t>povoamento</a:t>
            </a:r>
            <a:r>
              <a:rPr lang="en-US" dirty="0" smtClean="0"/>
              <a:t> </a:t>
            </a:r>
            <a:r>
              <a:rPr lang="en-US" dirty="0" err="1" smtClean="0"/>
              <a:t>existente</a:t>
            </a:r>
            <a:r>
              <a:rPr lang="en-US" dirty="0" smtClean="0"/>
              <a:t> com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determinada</a:t>
            </a:r>
            <a:r>
              <a:rPr lang="en-US" dirty="0" smtClean="0"/>
              <a:t> </a:t>
            </a:r>
            <a:r>
              <a:rPr lang="en-US" dirty="0" err="1" smtClean="0"/>
              <a:t>idade</a:t>
            </a:r>
            <a:r>
              <a:rPr lang="en-US" dirty="0"/>
              <a:t> </a:t>
            </a:r>
            <a:r>
              <a:rPr lang="en-US" dirty="0" smtClean="0"/>
              <a:t>(exº </a:t>
            </a:r>
            <a:r>
              <a:rPr lang="en-US" dirty="0"/>
              <a:t>7 </a:t>
            </a:r>
            <a:r>
              <a:rPr lang="en-US" dirty="0" err="1" smtClean="0"/>
              <a:t>anos</a:t>
            </a:r>
            <a:r>
              <a:rPr lang="en-US" dirty="0" smtClean="0"/>
              <a:t>),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acontecer</a:t>
            </a:r>
            <a:r>
              <a:rPr lang="en-US" dirty="0" smtClean="0"/>
              <a:t> que o 1º </a:t>
            </a:r>
            <a:r>
              <a:rPr lang="en-US" dirty="0" err="1" smtClean="0"/>
              <a:t>ciclo</a:t>
            </a:r>
            <a:r>
              <a:rPr lang="en-US" dirty="0" smtClean="0"/>
              <a:t> da </a:t>
            </a:r>
            <a:r>
              <a:rPr lang="en-US" dirty="0" err="1" smtClean="0"/>
              <a:t>prescrição</a:t>
            </a:r>
            <a:r>
              <a:rPr lang="en-US" dirty="0" smtClean="0"/>
              <a:t> </a:t>
            </a:r>
            <a:r>
              <a:rPr lang="en-US" dirty="0" err="1" smtClean="0"/>
              <a:t>seja</a:t>
            </a:r>
            <a:r>
              <a:rPr lang="en-US" dirty="0" smtClean="0"/>
              <a:t> </a:t>
            </a:r>
            <a:r>
              <a:rPr lang="en-US" dirty="0" err="1" smtClean="0"/>
              <a:t>parcialmente</a:t>
            </a:r>
            <a:r>
              <a:rPr lang="en-US" dirty="0" smtClean="0"/>
              <a:t> </a:t>
            </a:r>
            <a:r>
              <a:rPr lang="en-US" dirty="0" err="1" smtClean="0"/>
              <a:t>saltado</a:t>
            </a:r>
            <a:r>
              <a:rPr lang="en-US" dirty="0" smtClean="0"/>
              <a:t> </a:t>
            </a:r>
            <a:r>
              <a:rPr lang="en-US" dirty="0" err="1" smtClean="0"/>
              <a:t>obrigando</a:t>
            </a:r>
            <a:r>
              <a:rPr lang="en-US" dirty="0" smtClean="0"/>
              <a:t> a que </a:t>
            </a:r>
            <a:r>
              <a:rPr lang="en-US" dirty="0" err="1" smtClean="0"/>
              <a:t>tenha</a:t>
            </a:r>
            <a:r>
              <a:rPr lang="en-US" dirty="0" smtClean="0"/>
              <a:t> de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criado</a:t>
            </a:r>
            <a:r>
              <a:rPr lang="en-US" dirty="0" smtClean="0"/>
              <a:t> 1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ciclos</a:t>
            </a:r>
            <a:r>
              <a:rPr lang="en-US" dirty="0" smtClean="0"/>
              <a:t> </a:t>
            </a:r>
            <a:r>
              <a:rPr lang="en-US" dirty="0" err="1" smtClean="0"/>
              <a:t>adicionais</a:t>
            </a:r>
            <a:r>
              <a:rPr lang="en-US" dirty="0" smtClean="0"/>
              <a:t> de </a:t>
            </a:r>
            <a:r>
              <a:rPr lang="en-US" dirty="0" err="1" smtClean="0"/>
              <a:t>modo</a:t>
            </a:r>
            <a:r>
              <a:rPr lang="en-US" dirty="0" smtClean="0"/>
              <a:t> a </a:t>
            </a:r>
            <a:r>
              <a:rPr lang="en-US" dirty="0" err="1" smtClean="0"/>
              <a:t>evitar</a:t>
            </a:r>
            <a:r>
              <a:rPr lang="en-US" dirty="0" smtClean="0"/>
              <a:t> que a </a:t>
            </a:r>
            <a:r>
              <a:rPr lang="en-US" dirty="0" err="1" smtClean="0"/>
              <a:t>prescrição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cubra</a:t>
            </a:r>
            <a:r>
              <a:rPr lang="en-US" dirty="0" smtClean="0"/>
              <a:t> o </a:t>
            </a:r>
            <a:r>
              <a:rPr lang="en-US" dirty="0" err="1" smtClean="0"/>
              <a:t>horizonte</a:t>
            </a:r>
            <a:r>
              <a:rPr lang="en-US" dirty="0" smtClean="0"/>
              <a:t> de </a:t>
            </a:r>
            <a:r>
              <a:rPr lang="en-US" dirty="0" err="1" smtClean="0"/>
              <a:t>planeamento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0624" y="5111928"/>
            <a:ext cx="1144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As </a:t>
            </a:r>
            <a:r>
              <a:rPr lang="en-US" b="1" dirty="0" err="1" smtClean="0">
                <a:solidFill>
                  <a:srgbClr val="0070C0"/>
                </a:solidFill>
              </a:rPr>
              <a:t>formas</a:t>
            </a:r>
            <a:r>
              <a:rPr lang="en-US" b="1" dirty="0" smtClean="0">
                <a:solidFill>
                  <a:srgbClr val="0070C0"/>
                </a:solidFill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</a:rPr>
              <a:t>contornar</a:t>
            </a:r>
            <a:r>
              <a:rPr lang="en-US" b="1" dirty="0" smtClean="0">
                <a:solidFill>
                  <a:srgbClr val="0070C0"/>
                </a:solidFill>
              </a:rPr>
              <a:t> o </a:t>
            </a:r>
            <a:r>
              <a:rPr lang="en-US" b="1" dirty="0" err="1" smtClean="0">
                <a:solidFill>
                  <a:srgbClr val="0070C0"/>
                </a:solidFill>
              </a:rPr>
              <a:t>problema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são</a:t>
            </a:r>
            <a:r>
              <a:rPr lang="en-US" b="1" dirty="0" smtClean="0">
                <a:solidFill>
                  <a:srgbClr val="0070C0"/>
                </a:solidFill>
              </a:rPr>
              <a:t>: </a:t>
            </a:r>
          </a:p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                                                                 a) </a:t>
            </a:r>
            <a:r>
              <a:rPr lang="en-US" b="1" dirty="0" err="1" smtClean="0">
                <a:solidFill>
                  <a:srgbClr val="0070C0"/>
                </a:solidFill>
              </a:rPr>
              <a:t>acrescentar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mais</a:t>
            </a:r>
            <a:r>
              <a:rPr lang="en-US" b="1" dirty="0" smtClean="0">
                <a:solidFill>
                  <a:srgbClr val="0070C0"/>
                </a:solidFill>
              </a:rPr>
              <a:t> um </a:t>
            </a:r>
            <a:r>
              <a:rPr lang="en-US" b="1" dirty="0" err="1" smtClean="0">
                <a:solidFill>
                  <a:srgbClr val="0070C0"/>
                </a:solidFill>
              </a:rPr>
              <a:t>ciclo</a:t>
            </a:r>
            <a:r>
              <a:rPr lang="en-US" b="1" dirty="0" smtClean="0">
                <a:solidFill>
                  <a:srgbClr val="0070C0"/>
                </a:solidFill>
              </a:rPr>
              <a:t> à </a:t>
            </a:r>
            <a:r>
              <a:rPr lang="en-US" b="1" dirty="0" err="1" smtClean="0">
                <a:solidFill>
                  <a:srgbClr val="0070C0"/>
                </a:solidFill>
              </a:rPr>
              <a:t>simulação</a:t>
            </a:r>
            <a:r>
              <a:rPr lang="en-US" b="1" dirty="0" smtClean="0">
                <a:solidFill>
                  <a:srgbClr val="0070C0"/>
                </a:solidFill>
              </a:rPr>
              <a:t> para se </a:t>
            </a:r>
            <a:r>
              <a:rPr lang="en-US" b="1" dirty="0" err="1" smtClean="0">
                <a:solidFill>
                  <a:srgbClr val="0070C0"/>
                </a:solidFill>
              </a:rPr>
              <a:t>atingem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os</a:t>
            </a:r>
            <a:r>
              <a:rPr lang="en-US" b="1" dirty="0" smtClean="0">
                <a:solidFill>
                  <a:srgbClr val="0070C0"/>
                </a:solidFill>
              </a:rPr>
              <a:t> 30 </a:t>
            </a:r>
            <a:r>
              <a:rPr lang="en-US" b="1" dirty="0" err="1" smtClean="0">
                <a:solidFill>
                  <a:srgbClr val="0070C0"/>
                </a:solidFill>
              </a:rPr>
              <a:t>anos</a:t>
            </a:r>
            <a:r>
              <a:rPr lang="en-US" b="1" dirty="0" smtClean="0">
                <a:solidFill>
                  <a:srgbClr val="0070C0"/>
                </a:solidFill>
              </a:rPr>
              <a:t>;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67173"/>
          <a:stretch/>
        </p:blipFill>
        <p:spPr>
          <a:xfrm>
            <a:off x="86623" y="1973319"/>
            <a:ext cx="12105377" cy="1491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3395" b="34644"/>
          <a:stretch/>
        </p:blipFill>
        <p:spPr>
          <a:xfrm>
            <a:off x="86622" y="3558042"/>
            <a:ext cx="12105377" cy="1451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7497"/>
          <a:stretch/>
        </p:blipFill>
        <p:spPr>
          <a:xfrm>
            <a:off x="111270" y="5740614"/>
            <a:ext cx="12105377" cy="10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2647" y="78253"/>
            <a:ext cx="244009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Prescrições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23" y="831886"/>
            <a:ext cx="4292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Definir</a:t>
            </a:r>
            <a:r>
              <a:rPr lang="en-US" dirty="0" smtClean="0"/>
              <a:t> o nº de </a:t>
            </a:r>
            <a:r>
              <a:rPr lang="en-US" dirty="0" err="1" smtClean="0"/>
              <a:t>ciclos</a:t>
            </a:r>
            <a:r>
              <a:rPr lang="en-US" dirty="0" smtClean="0"/>
              <a:t> </a:t>
            </a:r>
            <a:r>
              <a:rPr lang="en-US" dirty="0" err="1" smtClean="0"/>
              <a:t>necessários</a:t>
            </a:r>
            <a:r>
              <a:rPr lang="en-US" dirty="0" smtClean="0"/>
              <a:t> para </a:t>
            </a:r>
            <a:r>
              <a:rPr lang="en-US" dirty="0" err="1" smtClean="0"/>
              <a:t>cobrir</a:t>
            </a:r>
            <a:r>
              <a:rPr lang="en-US" dirty="0" smtClean="0"/>
              <a:t> o </a:t>
            </a:r>
            <a:r>
              <a:rPr lang="en-US" dirty="0" err="1" smtClean="0"/>
              <a:t>horizonte</a:t>
            </a:r>
            <a:r>
              <a:rPr lang="en-US" dirty="0" smtClean="0"/>
              <a:t> de </a:t>
            </a:r>
            <a:r>
              <a:rPr lang="en-US" dirty="0" err="1" smtClean="0"/>
              <a:t>planeamento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se </a:t>
            </a:r>
            <a:r>
              <a:rPr lang="en-US" dirty="0" err="1" smtClean="0"/>
              <a:t>faz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nova </a:t>
            </a:r>
            <a:r>
              <a:rPr lang="en-US" dirty="0" err="1" smtClean="0"/>
              <a:t>plantação</a:t>
            </a:r>
            <a:r>
              <a:rPr lang="en-US" dirty="0" smtClean="0"/>
              <a:t> é simples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1104" y="831886"/>
            <a:ext cx="7839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Contudo</a:t>
            </a:r>
            <a:r>
              <a:rPr lang="en-US" dirty="0" smtClean="0"/>
              <a:t>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presença</a:t>
            </a:r>
            <a:r>
              <a:rPr lang="en-US" dirty="0" smtClean="0"/>
              <a:t> de um </a:t>
            </a:r>
            <a:r>
              <a:rPr lang="en-US" dirty="0" err="1" smtClean="0"/>
              <a:t>povoamento</a:t>
            </a:r>
            <a:r>
              <a:rPr lang="en-US" dirty="0" smtClean="0"/>
              <a:t> </a:t>
            </a:r>
            <a:r>
              <a:rPr lang="en-US" dirty="0" err="1" smtClean="0"/>
              <a:t>existente</a:t>
            </a:r>
            <a:r>
              <a:rPr lang="en-US" dirty="0" smtClean="0"/>
              <a:t> com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determinada</a:t>
            </a:r>
            <a:r>
              <a:rPr lang="en-US" dirty="0" smtClean="0"/>
              <a:t> </a:t>
            </a:r>
            <a:r>
              <a:rPr lang="en-US" dirty="0" err="1" smtClean="0"/>
              <a:t>idade</a:t>
            </a:r>
            <a:r>
              <a:rPr lang="en-US" dirty="0"/>
              <a:t> </a:t>
            </a:r>
            <a:r>
              <a:rPr lang="en-US" dirty="0" smtClean="0"/>
              <a:t>(exº </a:t>
            </a:r>
            <a:r>
              <a:rPr lang="en-US" dirty="0"/>
              <a:t>7 </a:t>
            </a:r>
            <a:r>
              <a:rPr lang="en-US" dirty="0" err="1" smtClean="0"/>
              <a:t>anos</a:t>
            </a:r>
            <a:r>
              <a:rPr lang="en-US" dirty="0" smtClean="0"/>
              <a:t>),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acontecer</a:t>
            </a:r>
            <a:r>
              <a:rPr lang="en-US" dirty="0" smtClean="0"/>
              <a:t> que o 1º </a:t>
            </a:r>
            <a:r>
              <a:rPr lang="en-US" dirty="0" err="1" smtClean="0"/>
              <a:t>ciclo</a:t>
            </a:r>
            <a:r>
              <a:rPr lang="en-US" dirty="0" smtClean="0"/>
              <a:t> da </a:t>
            </a:r>
            <a:r>
              <a:rPr lang="en-US" dirty="0" err="1" smtClean="0"/>
              <a:t>prescrição</a:t>
            </a:r>
            <a:r>
              <a:rPr lang="en-US" dirty="0" smtClean="0"/>
              <a:t> </a:t>
            </a:r>
            <a:r>
              <a:rPr lang="en-US" dirty="0" err="1" smtClean="0"/>
              <a:t>seja</a:t>
            </a:r>
            <a:r>
              <a:rPr lang="en-US" dirty="0" smtClean="0"/>
              <a:t> </a:t>
            </a:r>
            <a:r>
              <a:rPr lang="en-US" dirty="0" err="1" smtClean="0"/>
              <a:t>parcialmente</a:t>
            </a:r>
            <a:r>
              <a:rPr lang="en-US" dirty="0" smtClean="0"/>
              <a:t> </a:t>
            </a:r>
            <a:r>
              <a:rPr lang="en-US" dirty="0" err="1" smtClean="0"/>
              <a:t>saltado</a:t>
            </a:r>
            <a:r>
              <a:rPr lang="en-US" dirty="0" smtClean="0"/>
              <a:t> </a:t>
            </a:r>
            <a:r>
              <a:rPr lang="en-US" dirty="0" err="1" smtClean="0"/>
              <a:t>obrigando</a:t>
            </a:r>
            <a:r>
              <a:rPr lang="en-US" dirty="0" smtClean="0"/>
              <a:t> a que </a:t>
            </a:r>
            <a:r>
              <a:rPr lang="en-US" dirty="0" err="1" smtClean="0"/>
              <a:t>tenha</a:t>
            </a:r>
            <a:r>
              <a:rPr lang="en-US" dirty="0" smtClean="0"/>
              <a:t> de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criado</a:t>
            </a:r>
            <a:r>
              <a:rPr lang="en-US" dirty="0" smtClean="0"/>
              <a:t> 1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ciclos</a:t>
            </a:r>
            <a:r>
              <a:rPr lang="en-US" dirty="0" smtClean="0"/>
              <a:t> </a:t>
            </a:r>
            <a:r>
              <a:rPr lang="en-US" dirty="0" err="1" smtClean="0"/>
              <a:t>adicionais</a:t>
            </a:r>
            <a:r>
              <a:rPr lang="en-US" dirty="0" smtClean="0"/>
              <a:t> de </a:t>
            </a:r>
            <a:r>
              <a:rPr lang="en-US" dirty="0" err="1" smtClean="0"/>
              <a:t>modo</a:t>
            </a:r>
            <a:r>
              <a:rPr lang="en-US" dirty="0" smtClean="0"/>
              <a:t> a </a:t>
            </a:r>
            <a:r>
              <a:rPr lang="en-US" dirty="0" err="1" smtClean="0"/>
              <a:t>evitar</a:t>
            </a:r>
            <a:r>
              <a:rPr lang="en-US" dirty="0" smtClean="0"/>
              <a:t> que a </a:t>
            </a:r>
            <a:r>
              <a:rPr lang="en-US" dirty="0" err="1" smtClean="0"/>
              <a:t>prescrição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cubra</a:t>
            </a:r>
            <a:r>
              <a:rPr lang="en-US" dirty="0" smtClean="0"/>
              <a:t> o </a:t>
            </a:r>
            <a:r>
              <a:rPr lang="en-US" dirty="0" err="1" smtClean="0"/>
              <a:t>horizonte</a:t>
            </a:r>
            <a:r>
              <a:rPr lang="en-US" dirty="0" smtClean="0"/>
              <a:t> de </a:t>
            </a:r>
            <a:r>
              <a:rPr lang="en-US" dirty="0" err="1" smtClean="0"/>
              <a:t>planeamento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0624" y="5111928"/>
            <a:ext cx="1144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As </a:t>
            </a:r>
            <a:r>
              <a:rPr lang="en-US" b="1" dirty="0" err="1" smtClean="0">
                <a:solidFill>
                  <a:srgbClr val="0070C0"/>
                </a:solidFill>
              </a:rPr>
              <a:t>formas</a:t>
            </a:r>
            <a:r>
              <a:rPr lang="en-US" b="1" dirty="0" smtClean="0">
                <a:solidFill>
                  <a:srgbClr val="0070C0"/>
                </a:solidFill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</a:rPr>
              <a:t>contornar</a:t>
            </a:r>
            <a:r>
              <a:rPr lang="en-US" b="1" dirty="0" smtClean="0">
                <a:solidFill>
                  <a:srgbClr val="0070C0"/>
                </a:solidFill>
              </a:rPr>
              <a:t> o </a:t>
            </a:r>
            <a:r>
              <a:rPr lang="en-US" b="1" dirty="0" err="1" smtClean="0">
                <a:solidFill>
                  <a:srgbClr val="0070C0"/>
                </a:solidFill>
              </a:rPr>
              <a:t>problema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são</a:t>
            </a:r>
            <a:r>
              <a:rPr lang="en-US" b="1" dirty="0" smtClean="0">
                <a:solidFill>
                  <a:srgbClr val="0070C0"/>
                </a:solidFill>
              </a:rPr>
              <a:t>: </a:t>
            </a:r>
          </a:p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                                                                 b) </a:t>
            </a:r>
            <a:r>
              <a:rPr lang="en-US" b="1" dirty="0" err="1" smtClean="0">
                <a:solidFill>
                  <a:srgbClr val="0070C0"/>
                </a:solidFill>
              </a:rPr>
              <a:t>reduzir</a:t>
            </a:r>
            <a:r>
              <a:rPr lang="en-US" b="1" dirty="0" smtClean="0">
                <a:solidFill>
                  <a:srgbClr val="0070C0"/>
                </a:solidFill>
              </a:rPr>
              <a:t> o </a:t>
            </a:r>
            <a:r>
              <a:rPr lang="en-US" b="1" dirty="0" err="1" smtClean="0">
                <a:solidFill>
                  <a:srgbClr val="0070C0"/>
                </a:solidFill>
              </a:rPr>
              <a:t>número</a:t>
            </a:r>
            <a:r>
              <a:rPr lang="en-US" b="1" dirty="0" smtClean="0">
                <a:solidFill>
                  <a:srgbClr val="0070C0"/>
                </a:solidFill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</a:rPr>
              <a:t>anos</a:t>
            </a:r>
            <a:r>
              <a:rPr lang="en-US" b="1" dirty="0" smtClean="0">
                <a:solidFill>
                  <a:srgbClr val="0070C0"/>
                </a:solidFill>
              </a:rPr>
              <a:t> de </a:t>
            </a:r>
            <a:r>
              <a:rPr lang="en-US" b="1" dirty="0" err="1" smtClean="0">
                <a:solidFill>
                  <a:srgbClr val="0070C0"/>
                </a:solidFill>
              </a:rPr>
              <a:t>simulação</a:t>
            </a:r>
            <a:r>
              <a:rPr lang="en-US" b="1" dirty="0" smtClean="0">
                <a:solidFill>
                  <a:srgbClr val="0070C0"/>
                </a:solidFill>
              </a:rPr>
              <a:t> para 24 </a:t>
            </a:r>
            <a:r>
              <a:rPr lang="en-US" b="1" dirty="0" err="1" smtClean="0">
                <a:solidFill>
                  <a:srgbClr val="0070C0"/>
                </a:solidFill>
              </a:rPr>
              <a:t>anos</a:t>
            </a:r>
            <a:r>
              <a:rPr lang="en-US" b="1" dirty="0" smtClean="0">
                <a:solidFill>
                  <a:srgbClr val="0070C0"/>
                </a:solidFill>
              </a:rPr>
              <a:t>;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67173"/>
          <a:stretch/>
        </p:blipFill>
        <p:spPr>
          <a:xfrm>
            <a:off x="86623" y="1973319"/>
            <a:ext cx="12105377" cy="1491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3395" b="34644"/>
          <a:stretch/>
        </p:blipFill>
        <p:spPr>
          <a:xfrm>
            <a:off x="86622" y="3558042"/>
            <a:ext cx="12105377" cy="1451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7497" r="24943"/>
          <a:stretch/>
        </p:blipFill>
        <p:spPr>
          <a:xfrm>
            <a:off x="111270" y="5740614"/>
            <a:ext cx="9085893" cy="10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4387" y="130627"/>
            <a:ext cx="11803225" cy="194652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website FCTOOLS,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simulador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standsSIM.md e as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plataformas </a:t>
            </a:r>
            <a:r>
              <a:rPr lang="pt-PT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sIMfLOR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PT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simflor.online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4386" y="2318305"/>
            <a:ext cx="11803225" cy="77885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3.0 Enquadramento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173316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Cenário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772378" y="733910"/>
            <a:ext cx="10671291" cy="15601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0619" r="4541" b="5592"/>
          <a:stretch/>
        </p:blipFill>
        <p:spPr bwMode="auto">
          <a:xfrm>
            <a:off x="1175374" y="1194444"/>
            <a:ext cx="4928349" cy="7675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7792909" y="1346414"/>
            <a:ext cx="3471163" cy="937875"/>
            <a:chOff x="1967213" y="2091111"/>
            <a:chExt cx="3471163" cy="937875"/>
          </a:xfrm>
        </p:grpSpPr>
        <p:grpSp>
          <p:nvGrpSpPr>
            <p:cNvPr id="10" name="Group 9"/>
            <p:cNvGrpSpPr/>
            <p:nvPr/>
          </p:nvGrpSpPr>
          <p:grpSpPr>
            <a:xfrm>
              <a:off x="2770238" y="2091111"/>
              <a:ext cx="2668138" cy="937875"/>
              <a:chOff x="-183252" y="1577314"/>
              <a:chExt cx="2753135" cy="937875"/>
            </a:xfrm>
          </p:grpSpPr>
          <p:pic>
            <p:nvPicPr>
              <p:cNvPr id="12" name="Picture 11" descr="C:\Users\smb\AppData\Local\Microsoft\Windows\Temporary Internet Files\Content.IE5\55LI7TKG\thermometer-29533_64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3143" y="1731251"/>
                <a:ext cx="339283" cy="63000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rai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56682" y="1904180"/>
                <a:ext cx="913201" cy="51442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65015" y="1577314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--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83252" y="1591859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++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67213" y="2169646"/>
              <a:ext cx="9183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C</a:t>
              </a:r>
              <a:r>
                <a:rPr lang="en-US" sz="4400" b="1" dirty="0" smtClean="0">
                  <a:solidFill>
                    <a:schemeClr val="accent1"/>
                  </a:solidFill>
                </a:rPr>
                <a:t>2: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72382" y="746283"/>
            <a:ext cx="40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</a:t>
            </a:r>
            <a:endParaRPr lang="pt-PT" dirty="0"/>
          </a:p>
        </p:txBody>
      </p:sp>
      <p:cxnSp>
        <p:nvCxnSpPr>
          <p:cNvPr id="33" name="Straight Arrow Connector 32"/>
          <p:cNvCxnSpPr>
            <a:stCxn id="8" idx="3"/>
          </p:cNvCxnSpPr>
          <p:nvPr/>
        </p:nvCxnSpPr>
        <p:spPr>
          <a:xfrm flipV="1">
            <a:off x="6103723" y="1050954"/>
            <a:ext cx="1696218" cy="527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3"/>
            <a:endCxn id="11" idx="1"/>
          </p:cNvCxnSpPr>
          <p:nvPr/>
        </p:nvCxnSpPr>
        <p:spPr>
          <a:xfrm>
            <a:off x="6103723" y="1578243"/>
            <a:ext cx="1689186" cy="231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7809913" y="582622"/>
            <a:ext cx="2929987" cy="953214"/>
            <a:chOff x="137618" y="1181661"/>
            <a:chExt cx="2929987" cy="953214"/>
          </a:xfrm>
        </p:grpSpPr>
        <p:grpSp>
          <p:nvGrpSpPr>
            <p:cNvPr id="40" name="Group 39"/>
            <p:cNvGrpSpPr/>
            <p:nvPr/>
          </p:nvGrpSpPr>
          <p:grpSpPr>
            <a:xfrm>
              <a:off x="975689" y="1181661"/>
              <a:ext cx="2091916" cy="953214"/>
              <a:chOff x="216205" y="1561830"/>
              <a:chExt cx="2091916" cy="953214"/>
            </a:xfrm>
          </p:grpSpPr>
          <p:pic>
            <p:nvPicPr>
              <p:cNvPr id="42" name="Picture 17" descr="C:\Users\smb\AppData\Local\Microsoft\Windows\Temporary Internet Files\Content.IE5\55LI7TKG\thermometer-29533_64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9594" y="1754599"/>
                <a:ext cx="339283" cy="630000"/>
              </a:xfrm>
              <a:prstGeom prst="rect">
                <a:avLst/>
              </a:prstGeom>
              <a:noFill/>
            </p:spPr>
          </p:pic>
          <p:pic>
            <p:nvPicPr>
              <p:cNvPr id="43" name="Picture 42" descr="rai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94920" y="1862562"/>
                <a:ext cx="913201" cy="51442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038849" y="1591714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-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6205" y="1561830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+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37618" y="1258643"/>
              <a:ext cx="13768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C</a:t>
              </a:r>
              <a:r>
                <a:rPr lang="en-US" sz="4400" b="1" dirty="0" smtClean="0">
                  <a:solidFill>
                    <a:schemeClr val="accent1"/>
                  </a:solidFill>
                </a:rPr>
                <a:t>1: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82765" y="2365728"/>
            <a:ext cx="10671291" cy="3799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roup 15"/>
          <p:cNvGrpSpPr/>
          <p:nvPr/>
        </p:nvGrpSpPr>
        <p:grpSpPr>
          <a:xfrm>
            <a:off x="1353994" y="2631084"/>
            <a:ext cx="1347802" cy="660096"/>
            <a:chOff x="6823332" y="1109604"/>
            <a:chExt cx="1347802" cy="660096"/>
          </a:xfrm>
        </p:grpSpPr>
        <p:pic>
          <p:nvPicPr>
            <p:cNvPr id="17" name="Picture 16" descr="rai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933" y="1255278"/>
              <a:ext cx="913201" cy="514422"/>
            </a:xfrm>
            <a:prstGeom prst="rect">
              <a:avLst/>
            </a:prstGeom>
          </p:spPr>
        </p:pic>
        <p:pic>
          <p:nvPicPr>
            <p:cNvPr id="18" name="Picture 17" descr="C:\Users\smb\AppData\Local\Microsoft\Windows\Temporary Internet Files\Content.IE5\55LI7TKG\thermometer-29533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3332" y="1109604"/>
              <a:ext cx="328808" cy="630000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4734494" y="2438603"/>
            <a:ext cx="6404946" cy="769441"/>
            <a:chOff x="5527533" y="2697786"/>
            <a:chExt cx="6404946" cy="7694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9054" r="4541" b="73628"/>
            <a:stretch/>
          </p:blipFill>
          <p:spPr bwMode="auto">
            <a:xfrm>
              <a:off x="6432497" y="2814898"/>
              <a:ext cx="5499982" cy="6111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527533" y="2697786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C</a:t>
              </a:r>
              <a:r>
                <a:rPr lang="en-US" sz="4400" b="1" dirty="0" smtClean="0">
                  <a:solidFill>
                    <a:schemeClr val="accent1"/>
                  </a:solidFill>
                </a:rPr>
                <a:t>1: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34494" y="3423498"/>
            <a:ext cx="6401798" cy="769441"/>
            <a:chOff x="5505152" y="3614202"/>
            <a:chExt cx="6401798" cy="76944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9349" r="4541" b="53707"/>
            <a:stretch/>
          </p:blipFill>
          <p:spPr bwMode="auto">
            <a:xfrm>
              <a:off x="6406968" y="3726329"/>
              <a:ext cx="5499982" cy="6101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505152" y="3614202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C</a:t>
              </a:r>
              <a:r>
                <a:rPr lang="en-US" sz="4400" b="1" dirty="0" smtClean="0">
                  <a:solidFill>
                    <a:schemeClr val="accent1"/>
                  </a:solidFill>
                </a:rPr>
                <a:t>2: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86185" y="4427002"/>
            <a:ext cx="6409800" cy="769441"/>
            <a:chOff x="5502004" y="4542575"/>
            <a:chExt cx="6409800" cy="76944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50358" r="4541" b="31864"/>
            <a:stretch/>
          </p:blipFill>
          <p:spPr bwMode="auto">
            <a:xfrm>
              <a:off x="6402113" y="4616387"/>
              <a:ext cx="5509691" cy="6413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5502004" y="4542575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C</a:t>
              </a:r>
              <a:r>
                <a:rPr lang="en-US" sz="4400" b="1" dirty="0" smtClean="0">
                  <a:solidFill>
                    <a:schemeClr val="accent1"/>
                  </a:solidFill>
                </a:rPr>
                <a:t>3: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01139" y="5361928"/>
            <a:ext cx="6394846" cy="769591"/>
            <a:chOff x="5502004" y="5469877"/>
            <a:chExt cx="6394846" cy="769591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70856" r="4541" b="10255"/>
            <a:stretch/>
          </p:blipFill>
          <p:spPr bwMode="auto">
            <a:xfrm>
              <a:off x="6386150" y="5557950"/>
              <a:ext cx="5510700" cy="68151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5502004" y="5469877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C</a:t>
              </a:r>
              <a:r>
                <a:rPr lang="en-US" sz="4400" b="1" dirty="0" smtClean="0">
                  <a:solidFill>
                    <a:schemeClr val="accent1"/>
                  </a:solidFill>
                </a:rPr>
                <a:t>4: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14895" y="2446418"/>
            <a:ext cx="40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b)</a:t>
            </a:r>
            <a:endParaRPr lang="pt-PT" dirty="0"/>
          </a:p>
        </p:txBody>
      </p:sp>
      <p:cxnSp>
        <p:nvCxnSpPr>
          <p:cNvPr id="35" name="Straight Arrow Connector 34"/>
          <p:cNvCxnSpPr>
            <a:stCxn id="17" idx="3"/>
            <a:endCxn id="21" idx="1"/>
          </p:cNvCxnSpPr>
          <p:nvPr/>
        </p:nvCxnSpPr>
        <p:spPr>
          <a:xfrm flipV="1">
            <a:off x="2701796" y="2823324"/>
            <a:ext cx="2032698" cy="210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7" idx="3"/>
            <a:endCxn id="24" idx="1"/>
          </p:cNvCxnSpPr>
          <p:nvPr/>
        </p:nvCxnSpPr>
        <p:spPr>
          <a:xfrm>
            <a:off x="2701796" y="3033969"/>
            <a:ext cx="2032698" cy="774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7" idx="3"/>
            <a:endCxn id="27" idx="1"/>
          </p:cNvCxnSpPr>
          <p:nvPr/>
        </p:nvCxnSpPr>
        <p:spPr>
          <a:xfrm>
            <a:off x="2701796" y="3033969"/>
            <a:ext cx="2084389" cy="1777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7" idx="3"/>
            <a:endCxn id="30" idx="1"/>
          </p:cNvCxnSpPr>
          <p:nvPr/>
        </p:nvCxnSpPr>
        <p:spPr>
          <a:xfrm>
            <a:off x="2701796" y="3033969"/>
            <a:ext cx="2099343" cy="2712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9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94386" y="2318304"/>
            <a:ext cx="11803225" cy="272564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3.0 Enquadramento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 Conceitos importantes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Estrutura e inputs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a interface, os ficheiros e a relação entre ambos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94387" y="130627"/>
            <a:ext cx="11803225" cy="198330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A plataforma </a:t>
            </a:r>
            <a:r>
              <a:rPr lang="pt-PT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simflor.online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StandsSIM.md v2</a:t>
            </a:r>
          </a:p>
        </p:txBody>
      </p:sp>
    </p:spTree>
    <p:extLst>
      <p:ext uri="{BB962C8B-B14F-4D97-AF65-F5344CB8AC3E}">
        <p14:creationId xmlns:p14="http://schemas.microsoft.com/office/powerpoint/2010/main" val="40080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338336" y="1525190"/>
            <a:ext cx="1734778" cy="4793325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Recursos Florestais</a:t>
              </a: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cxnSp>
        <p:nvCxnSpPr>
          <p:cNvPr id="13" name="Shape 127"/>
          <p:cNvCxnSpPr>
            <a:stCxn id="59" idx="0"/>
            <a:endCxn id="12" idx="0"/>
          </p:cNvCxnSpPr>
          <p:nvPr/>
        </p:nvCxnSpPr>
        <p:spPr>
          <a:xfrm rot="16200000" flipH="1">
            <a:off x="2350472" y="380442"/>
            <a:ext cx="301351" cy="2590847"/>
          </a:xfrm>
          <a:prstGeom prst="bentConnector3">
            <a:avLst>
              <a:gd name="adj1" fmla="val -75858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Recursos Florestais</a:t>
              </a: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Outros inputs &amp; parâmetros de simulação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Outputs anuais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Horizonte de planeamento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Modelos de crescimento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florestal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(FMA)</a:t>
            </a:r>
          </a:p>
          <a:p>
            <a:pPr algn="ctr"/>
            <a:endParaRPr lang="en-GB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regulares</a:t>
            </a:r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Prescrições</a:t>
            </a:r>
            <a:endParaRPr lang="en-GB" sz="14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drivers: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Alterações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solo (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plantações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endParaRPr lang="en-GB" sz="14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20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(desktop)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69934" y="1716929"/>
            <a:ext cx="1080336" cy="4432309"/>
            <a:chOff x="669934" y="1716929"/>
            <a:chExt cx="1080336" cy="443230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385" y="1716929"/>
              <a:ext cx="1073885" cy="138729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224" y="3240693"/>
              <a:ext cx="1073885" cy="138729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934" y="4761945"/>
              <a:ext cx="1071580" cy="138729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5545" r="3714" b="19442"/>
          <a:stretch/>
        </p:blipFill>
        <p:spPr>
          <a:xfrm>
            <a:off x="11094046" y="212881"/>
            <a:ext cx="942068" cy="5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" grpId="0" animBg="1"/>
      <p:bldP spid="6" grpId="0" animBg="1"/>
      <p:bldP spid="19" grpId="0" animBg="1"/>
      <p:bldP spid="32" grpId="0"/>
      <p:bldP spid="33" grpId="0" animBg="1"/>
      <p:bldP spid="35" grpId="0"/>
      <p:bldP spid="36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338336" y="1525191"/>
            <a:ext cx="1734778" cy="3250010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Recursos Florestais</a:t>
              </a: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cxnSp>
        <p:nvCxnSpPr>
          <p:cNvPr id="13" name="Shape 127"/>
          <p:cNvCxnSpPr>
            <a:stCxn id="59" idx="0"/>
            <a:endCxn id="12" idx="0"/>
          </p:cNvCxnSpPr>
          <p:nvPr/>
        </p:nvCxnSpPr>
        <p:spPr>
          <a:xfrm rot="16200000" flipH="1">
            <a:off x="2350472" y="380442"/>
            <a:ext cx="301351" cy="2590847"/>
          </a:xfrm>
          <a:prstGeom prst="bentConnector3">
            <a:avLst>
              <a:gd name="adj1" fmla="val -75858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Recursos Florestais</a:t>
              </a: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Outros inputs &amp; parâmetros de simulação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Outputs anuais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Horizonte de planeamento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Modelos de crescimento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florestal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(FMA)</a:t>
            </a:r>
          </a:p>
          <a:p>
            <a:pPr algn="ctr"/>
            <a:endParaRPr lang="en-GB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regulares</a:t>
            </a:r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Prescrições</a:t>
            </a:r>
            <a:endParaRPr lang="en-GB" sz="14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drivers: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Alterações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solo (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plantações</a:t>
            </a:r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endParaRPr lang="en-GB" sz="14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85" y="1716929"/>
            <a:ext cx="1073885" cy="13872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24" y="3240693"/>
            <a:ext cx="1073885" cy="138729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4980" r="5929" b="49384"/>
          <a:stretch/>
        </p:blipFill>
        <p:spPr>
          <a:xfrm>
            <a:off x="11094046" y="789580"/>
            <a:ext cx="937392" cy="4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" grpId="0" animBg="1"/>
      <p:bldP spid="6" grpId="0" animBg="1"/>
      <p:bldP spid="19" grpId="0" animBg="1"/>
      <p:bldP spid="32" grpId="0"/>
      <p:bldP spid="33" grpId="0" animBg="1"/>
      <p:bldP spid="35" grpId="0"/>
      <p:bldP spid="36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Recursos Florestais</a:t>
              </a: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Recursos Florestais</a:t>
              </a: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Outros inputs &amp; parâmetros de simulação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Outputs anuais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Horizonte de planeamento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Modelos de crescimento</a:t>
              </a: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florestal</a:t>
            </a:r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(FMA)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Povoamentos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regulares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Prescrições</a:t>
            </a:r>
            <a:endParaRPr lang="en-GB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drivers:</a:t>
            </a:r>
          </a:p>
          <a:p>
            <a:pPr algn="ctr"/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Alterações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solo (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plantações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endParaRPr lang="en-GB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92963" y="1525190"/>
            <a:ext cx="19973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Assortment_ec.csv</a:t>
            </a:r>
            <a:endParaRPr lang="pt-PT" sz="1600" dirty="0">
              <a:effectLst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102103" y="5368820"/>
            <a:ext cx="14244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AvgClimate.csv</a:t>
            </a:r>
            <a:endParaRPr lang="pt-PT" sz="1600" dirty="0"/>
          </a:p>
        </p:txBody>
      </p:sp>
      <p:sp>
        <p:nvSpPr>
          <p:cNvPr id="45" name="Rectangle 44"/>
          <p:cNvSpPr/>
          <p:nvPr/>
        </p:nvSpPr>
        <p:spPr>
          <a:xfrm>
            <a:off x="10054943" y="2391038"/>
            <a:ext cx="16034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smtClean="0">
                <a:ea typeface="Calibri" panose="020F0502020204030204" pitchFamily="34" charset="0"/>
              </a:rPr>
              <a:t>Consumables.csv</a:t>
            </a:r>
            <a:endParaRPr lang="pt-PT" sz="1600" dirty="0"/>
          </a:p>
        </p:txBody>
      </p:sp>
      <p:sp>
        <p:nvSpPr>
          <p:cNvPr id="46" name="Rectangle 45"/>
          <p:cNvSpPr/>
          <p:nvPr/>
        </p:nvSpPr>
        <p:spPr>
          <a:xfrm>
            <a:off x="10063303" y="2877055"/>
            <a:ext cx="141455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Operations.csv</a:t>
            </a:r>
            <a:endParaRPr lang="pt-PT" sz="1600" dirty="0"/>
          </a:p>
        </p:txBody>
      </p:sp>
      <p:sp>
        <p:nvSpPr>
          <p:cNvPr id="47" name="Rectangle 46"/>
          <p:cNvSpPr/>
          <p:nvPr/>
        </p:nvSpPr>
        <p:spPr>
          <a:xfrm>
            <a:off x="10027556" y="3361412"/>
            <a:ext cx="168078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FMA_##_Ec</a:t>
            </a:r>
            <a:r>
              <a:rPr lang="pt-PT" sz="1600" dirty="0">
                <a:ea typeface="Calibri" panose="020F0502020204030204" pitchFamily="34" charset="0"/>
              </a:rPr>
              <a:t>_*.csv</a:t>
            </a:r>
            <a:endParaRPr lang="pt-PT" sz="1600" dirty="0"/>
          </a:p>
        </p:txBody>
      </p:sp>
      <p:sp>
        <p:nvSpPr>
          <p:cNvPr id="48" name="Rectangle 47"/>
          <p:cNvSpPr/>
          <p:nvPr/>
        </p:nvSpPr>
        <p:spPr>
          <a:xfrm>
            <a:off x="10027556" y="3845769"/>
            <a:ext cx="19881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/>
              <a:t>prescription_Ec_*.csv</a:t>
            </a:r>
            <a:endParaRPr lang="pt-PT" sz="1600" dirty="0"/>
          </a:p>
        </p:txBody>
      </p:sp>
      <p:sp>
        <p:nvSpPr>
          <p:cNvPr id="49" name="Rectangle 48"/>
          <p:cNvSpPr/>
          <p:nvPr/>
        </p:nvSpPr>
        <p:spPr>
          <a:xfrm>
            <a:off x="604876" y="2847318"/>
            <a:ext cx="11517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0" name="Rectangle 49"/>
          <p:cNvSpPr/>
          <p:nvPr/>
        </p:nvSpPr>
        <p:spPr>
          <a:xfrm>
            <a:off x="519410" y="5878588"/>
            <a:ext cx="16681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inv_sps_arv</a:t>
            </a:r>
            <a:r>
              <a:rPr lang="pt-PT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*</a:t>
            </a:r>
            <a:r>
              <a:rPr lang="pt-PT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1" name="Rectangle 50"/>
          <p:cNvSpPr/>
          <p:nvPr/>
        </p:nvSpPr>
        <p:spPr>
          <a:xfrm>
            <a:off x="7520767" y="1199682"/>
            <a:ext cx="169963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>
                <a:ea typeface="Calibri" panose="020F0502020204030204" pitchFamily="34" charset="0"/>
              </a:rPr>
              <a:t>ini_standsSIM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9" y="3191292"/>
            <a:ext cx="1162382" cy="810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1484369" y="4258705"/>
            <a:ext cx="248302" cy="809860"/>
          </a:xfrm>
          <a:prstGeom prst="rect">
            <a:avLst/>
          </a:prstGeom>
        </p:spPr>
      </p:pic>
      <p:cxnSp>
        <p:nvCxnSpPr>
          <p:cNvPr id="56" name="Shape 30"/>
          <p:cNvCxnSpPr>
            <a:endCxn id="11" idx="0"/>
          </p:cNvCxnSpPr>
          <p:nvPr/>
        </p:nvCxnSpPr>
        <p:spPr>
          <a:xfrm>
            <a:off x="2944012" y="1471951"/>
            <a:ext cx="833267" cy="349176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0199" y="3218895"/>
            <a:ext cx="5311621" cy="79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1524" y="4057175"/>
            <a:ext cx="5311621" cy="1407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19410" y="5513139"/>
            <a:ext cx="11517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80839" y="968806"/>
            <a:ext cx="2285010" cy="992851"/>
            <a:chOff x="640199" y="968806"/>
            <a:chExt cx="2255615" cy="992851"/>
          </a:xfrm>
        </p:grpSpPr>
        <p:sp>
          <p:nvSpPr>
            <p:cNvPr id="3" name="Rounded Rectangle 2"/>
            <p:cNvSpPr/>
            <p:nvPr/>
          </p:nvSpPr>
          <p:spPr>
            <a:xfrm>
              <a:off x="640199" y="968806"/>
              <a:ext cx="2255615" cy="99285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911" y="1038018"/>
              <a:ext cx="681137" cy="87992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5871" y="1036261"/>
              <a:ext cx="681137" cy="879924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5545" r="3714" b="19442"/>
          <a:stretch/>
        </p:blipFill>
        <p:spPr>
          <a:xfrm>
            <a:off x="11094046" y="212881"/>
            <a:ext cx="942068" cy="504099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2000" i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(desktop)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5922" t="3418" r="3407" b="2456"/>
          <a:stretch/>
        </p:blipFill>
        <p:spPr>
          <a:xfrm>
            <a:off x="2171122" y="1038313"/>
            <a:ext cx="699982" cy="88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39" grpId="0" animBg="1"/>
      <p:bldP spid="57" grpId="0" animBg="1"/>
      <p:bldP spid="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Recursos Florestais</a:t>
              </a: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Recursos Florestais</a:t>
              </a: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Outros inputs &amp; parâmetros de simulação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Outputs anuais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Horizonte de planeamento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Modelos de crescimento</a:t>
              </a: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florestal</a:t>
            </a:r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(FMA)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Povoamentos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regulares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Prescrições</a:t>
            </a:r>
            <a:endParaRPr lang="en-GB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drivers:</a:t>
            </a:r>
          </a:p>
          <a:p>
            <a:pPr algn="ctr"/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Alterações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solo (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plantações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endParaRPr lang="en-GB" sz="14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9" y="3191292"/>
            <a:ext cx="1162382" cy="810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1484369" y="4258705"/>
            <a:ext cx="248302" cy="809860"/>
          </a:xfrm>
          <a:prstGeom prst="rect">
            <a:avLst/>
          </a:prstGeom>
        </p:spPr>
      </p:pic>
      <p:cxnSp>
        <p:nvCxnSpPr>
          <p:cNvPr id="56" name="Shape 30"/>
          <p:cNvCxnSpPr>
            <a:endCxn id="11" idx="0"/>
          </p:cNvCxnSpPr>
          <p:nvPr/>
        </p:nvCxnSpPr>
        <p:spPr>
          <a:xfrm>
            <a:off x="2944012" y="1471951"/>
            <a:ext cx="833267" cy="349176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0199" y="3218895"/>
            <a:ext cx="5311621" cy="79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1524" y="4057175"/>
            <a:ext cx="5311621" cy="1407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327932" y="971735"/>
            <a:ext cx="1582397" cy="992851"/>
            <a:chOff x="640199" y="968806"/>
            <a:chExt cx="1562041" cy="992851"/>
          </a:xfrm>
        </p:grpSpPr>
        <p:sp>
          <p:nvSpPr>
            <p:cNvPr id="3" name="Rounded Rectangle 2"/>
            <p:cNvSpPr/>
            <p:nvPr/>
          </p:nvSpPr>
          <p:spPr>
            <a:xfrm>
              <a:off x="640199" y="968806"/>
              <a:ext cx="1562041" cy="99285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911" y="1038018"/>
              <a:ext cx="681137" cy="87992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5871" y="1036261"/>
              <a:ext cx="681137" cy="879924"/>
            </a:xfrm>
            <a:prstGeom prst="rect">
              <a:avLst/>
            </a:prstGeom>
          </p:spPr>
        </p:pic>
      </p:grpSp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/>
          <a:srcRect l="4980" r="5929" b="49384"/>
          <a:stretch/>
        </p:blipFill>
        <p:spPr>
          <a:xfrm>
            <a:off x="11094046" y="789580"/>
            <a:ext cx="937392" cy="49318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2139" y="2461719"/>
            <a:ext cx="11019283" cy="3519851"/>
            <a:chOff x="642139" y="2461719"/>
            <a:chExt cx="11019283" cy="3519851"/>
          </a:xfrm>
        </p:grpSpPr>
        <p:sp>
          <p:nvSpPr>
            <p:cNvPr id="50" name="Rectangle 49"/>
            <p:cNvSpPr/>
            <p:nvPr/>
          </p:nvSpPr>
          <p:spPr>
            <a:xfrm>
              <a:off x="642139" y="5557299"/>
              <a:ext cx="16193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t-PT" sz="14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inv_sps_arv*</a:t>
              </a:r>
              <a:r>
                <a:rPr lang="pt-PT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.xlsx </a:t>
              </a:r>
              <a:endParaRPr lang="pt-PT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024534" y="2461719"/>
              <a:ext cx="1636888" cy="3502618"/>
            </a:xfrm>
            <a:prstGeom prst="rect">
              <a:avLst/>
            </a:prstGeom>
            <a:solidFill>
              <a:srgbClr val="F9F9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l="11579" b="4511"/>
            <a:stretch/>
          </p:blipFill>
          <p:spPr>
            <a:xfrm>
              <a:off x="10261498" y="2552183"/>
              <a:ext cx="1189340" cy="12807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126133" y="3950245"/>
              <a:ext cx="143368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Todos</a:t>
              </a:r>
              <a:r>
                <a:rPr lang="en-US" dirty="0" smtClean="0"/>
                <a:t> </a:t>
              </a:r>
              <a:r>
                <a:rPr lang="en-US" dirty="0" err="1" smtClean="0"/>
                <a:t>os</a:t>
              </a:r>
              <a:r>
                <a:rPr lang="en-US" dirty="0" smtClean="0"/>
                <a:t> outros inputs e outputs </a:t>
              </a:r>
              <a:r>
                <a:rPr lang="en-US" dirty="0" err="1" smtClean="0"/>
                <a:t>são</a:t>
              </a:r>
              <a:r>
                <a:rPr lang="en-US" dirty="0" smtClean="0"/>
                <a:t> </a:t>
              </a:r>
              <a:r>
                <a:rPr lang="en-US" dirty="0" err="1" smtClean="0"/>
                <a:t>guardados</a:t>
              </a:r>
              <a:r>
                <a:rPr lang="en-US" dirty="0" smtClean="0"/>
                <a:t> </a:t>
              </a:r>
              <a:r>
                <a:rPr lang="en-US" dirty="0" err="1" smtClean="0"/>
                <a:t>em</a:t>
              </a:r>
              <a:r>
                <a:rPr lang="en-US" dirty="0" smtClean="0"/>
                <a:t> base de dados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02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4944"/>
            <a:ext cx="10058400" cy="5490851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 rot="5400000" flipH="1" flipV="1">
            <a:off x="5231206" y="4409386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4944"/>
            <a:ext cx="10058400" cy="5490851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 rot="5400000" flipH="1" flipV="1">
            <a:off x="5231206" y="4409386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739" y="1109444"/>
            <a:ext cx="10058400" cy="548811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flipH="1" flipV="1">
            <a:off x="11233802" y="2380754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5585"/>
            <a:ext cx="10058400" cy="549021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 rot="19655618" flipH="1" flipV="1">
            <a:off x="10841212" y="3074460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4944"/>
            <a:ext cx="10058400" cy="550484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 rot="2244897" flipH="1" flipV="1">
            <a:off x="5369561" y="2553023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52" y="380891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 e simuladores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8152" y="1995881"/>
            <a:ext cx="11760852" cy="1572050"/>
            <a:chOff x="218152" y="1772361"/>
            <a:chExt cx="11760852" cy="1572050"/>
          </a:xfrm>
        </p:grpSpPr>
        <p:sp>
          <p:nvSpPr>
            <p:cNvPr id="5" name="TextBox 4"/>
            <p:cNvSpPr txBox="1"/>
            <p:nvPr/>
          </p:nvSpPr>
          <p:spPr>
            <a:xfrm>
              <a:off x="1752782" y="1772361"/>
              <a:ext cx="6626222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800" dirty="0" smtClean="0"/>
            </a:p>
            <a:p>
              <a:pPr algn="ctr"/>
              <a:r>
                <a:rPr lang="pt-PT" sz="1600" dirty="0"/>
                <a:t>O Centro de </a:t>
              </a:r>
              <a:r>
                <a:rPr lang="pt-PT" sz="1600" dirty="0" smtClean="0"/>
                <a:t>Estudos Florestais (CEF) </a:t>
              </a:r>
              <a:r>
                <a:rPr lang="pt-PT" sz="1600" dirty="0"/>
                <a:t>foi criado em </a:t>
              </a:r>
              <a:r>
                <a:rPr lang="pt-PT" sz="1600" dirty="0" smtClean="0"/>
                <a:t>1976.</a:t>
              </a:r>
            </a:p>
            <a:p>
              <a:pPr algn="ctr"/>
              <a:endParaRPr lang="pt-PT" sz="800" dirty="0" smtClean="0"/>
            </a:p>
            <a:p>
              <a:pPr algn="ctr"/>
              <a:r>
                <a:rPr lang="pt-PT" sz="1600" dirty="0" smtClean="0"/>
                <a:t>Inicialmente </a:t>
              </a:r>
              <a:r>
                <a:rPr lang="pt-PT" sz="1600" dirty="0"/>
                <a:t>orientado para a investigação do ecossistema do eucalipto, centra-se atualmente na multifuncionalidade, na gestão sustentável sob alterações climáticas, sociais e económicas, com uma utilização plena dos recursos num contexto de </a:t>
              </a:r>
              <a:r>
                <a:rPr lang="pt-PT" sz="1600" dirty="0" err="1" smtClean="0"/>
                <a:t>bio-economia</a:t>
              </a:r>
              <a:r>
                <a:rPr lang="pt-PT" sz="1600" dirty="0"/>
                <a:t>.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52" y="1772361"/>
              <a:ext cx="1572050" cy="15720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8140" t="4224" r="7279" b="40374"/>
            <a:stretch/>
          </p:blipFill>
          <p:spPr>
            <a:xfrm>
              <a:off x="8379004" y="1772361"/>
              <a:ext cx="3600000" cy="157205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25099" y="4123811"/>
            <a:ext cx="12172950" cy="2112568"/>
            <a:chOff x="225099" y="4123811"/>
            <a:chExt cx="12172950" cy="2112568"/>
          </a:xfrm>
        </p:grpSpPr>
        <p:sp>
          <p:nvSpPr>
            <p:cNvPr id="13" name="Rectangle 12"/>
            <p:cNvSpPr/>
            <p:nvPr/>
          </p:nvSpPr>
          <p:spPr>
            <a:xfrm>
              <a:off x="225099" y="4123811"/>
              <a:ext cx="11760852" cy="21125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32304" y="4171494"/>
              <a:ext cx="786574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b="1" dirty="0" smtClean="0"/>
                <a:t>Coordenadoras </a:t>
              </a:r>
              <a:r>
                <a:rPr lang="pt-PT" sz="1600" b="1" dirty="0" err="1"/>
                <a:t>ForChange</a:t>
              </a:r>
              <a:r>
                <a:rPr lang="pt-PT" sz="1600" dirty="0"/>
                <a:t>: Margarida </a:t>
              </a:r>
              <a:r>
                <a:rPr lang="pt-PT" sz="1600" dirty="0" smtClean="0"/>
                <a:t>Tomé (</a:t>
              </a:r>
              <a:r>
                <a:rPr lang="pt-PT" sz="1600" i="1" dirty="0" smtClean="0"/>
                <a:t>1995-2024</a:t>
              </a:r>
              <a:r>
                <a:rPr lang="pt-PT" sz="1600" dirty="0" smtClean="0"/>
                <a:t>); Joana Paulo (</a:t>
              </a:r>
              <a:r>
                <a:rPr lang="pt-PT" sz="1600" i="1" dirty="0" smtClean="0"/>
                <a:t>2024-data</a:t>
              </a:r>
              <a:r>
                <a:rPr lang="pt-PT" sz="1600" dirty="0" smtClean="0"/>
                <a:t>)</a:t>
              </a:r>
            </a:p>
            <a:p>
              <a:endParaRPr lang="pt-PT" sz="800" dirty="0" smtClean="0"/>
            </a:p>
            <a:p>
              <a:r>
                <a:rPr lang="pt-PT" sz="1600" b="1" dirty="0" smtClean="0"/>
                <a:t>Equipa </a:t>
              </a:r>
              <a:r>
                <a:rPr lang="pt-PT" sz="1600" b="1" dirty="0"/>
                <a:t>de </a:t>
              </a:r>
              <a:r>
                <a:rPr lang="pt-PT" sz="1600" b="1" dirty="0" smtClean="0"/>
                <a:t>investigação</a:t>
              </a:r>
              <a:r>
                <a:rPr lang="pt-PT" sz="1600" dirty="0" smtClean="0"/>
                <a:t>:</a:t>
              </a:r>
            </a:p>
            <a:p>
              <a:endParaRPr lang="pt-PT" sz="800" dirty="0" smtClean="0"/>
            </a:p>
            <a:p>
              <a:r>
                <a:rPr lang="pt-PT" sz="1600" dirty="0" smtClean="0">
                  <a:solidFill>
                    <a:srgbClr val="C00000"/>
                  </a:solidFill>
                </a:rPr>
                <a:t> </a:t>
              </a:r>
              <a:r>
                <a:rPr lang="pt-PT" sz="1600" dirty="0" smtClean="0"/>
                <a:t>5 professores</a:t>
              </a:r>
            </a:p>
            <a:p>
              <a:r>
                <a:rPr lang="pt-PT" sz="1600" dirty="0" smtClean="0"/>
                <a:t> 8 </a:t>
              </a:r>
              <a:r>
                <a:rPr lang="pt-PT" sz="1600" dirty="0"/>
                <a:t>investigadores de </a:t>
              </a:r>
              <a:r>
                <a:rPr lang="pt-PT" sz="1600" dirty="0" smtClean="0"/>
                <a:t>pós-doutoramento</a:t>
              </a:r>
            </a:p>
            <a:p>
              <a:r>
                <a:rPr lang="pt-PT" sz="1600" dirty="0"/>
                <a:t>9</a:t>
              </a:r>
              <a:r>
                <a:rPr lang="pt-PT" sz="1600" dirty="0" smtClean="0"/>
                <a:t> </a:t>
              </a:r>
              <a:r>
                <a:rPr lang="pt-PT" sz="1600" dirty="0"/>
                <a:t>estudantes de </a:t>
              </a:r>
              <a:r>
                <a:rPr lang="pt-PT" sz="1600" dirty="0" smtClean="0"/>
                <a:t>doutoramento</a:t>
              </a:r>
            </a:p>
            <a:p>
              <a:r>
                <a:rPr lang="pt-PT" sz="1600" dirty="0" smtClean="0"/>
                <a:t>8 estudantes de mestrado</a:t>
              </a:r>
            </a:p>
            <a:p>
              <a:r>
                <a:rPr lang="pt-PT" sz="1600" dirty="0" smtClean="0"/>
                <a:t>4 Técnicos /Bolseiros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9599" y="4388599"/>
              <a:ext cx="2538874" cy="1562672"/>
              <a:chOff x="9247214" y="1165827"/>
              <a:chExt cx="1570059" cy="100848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835"/>
              <a:stretch/>
            </p:blipFill>
            <p:spPr>
              <a:xfrm>
                <a:off x="9434199" y="1166316"/>
                <a:ext cx="1383074" cy="1008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l="3504" t="1412" r="4799" b="3458"/>
              <a:stretch/>
            </p:blipFill>
            <p:spPr>
              <a:xfrm>
                <a:off x="9247214" y="1165827"/>
                <a:ext cx="572874" cy="1008000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7995920" y="4540826"/>
              <a:ext cx="398308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b="1" dirty="0" smtClean="0"/>
                <a:t>Áreas </a:t>
              </a:r>
              <a:r>
                <a:rPr lang="pt-PT" sz="1600" b="1" dirty="0"/>
                <a:t>de investigação</a:t>
              </a:r>
              <a:r>
                <a:rPr lang="pt-PT" sz="1600" dirty="0" smtClean="0"/>
                <a:t>:</a:t>
              </a:r>
            </a:p>
            <a:p>
              <a:pPr algn="ctr"/>
              <a:endParaRPr lang="pt-PT" sz="8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PT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Inventário </a:t>
              </a:r>
              <a:r>
                <a:rPr lang="pt-PT" sz="1600" b="1" dirty="0">
                  <a:solidFill>
                    <a:schemeClr val="accent1">
                      <a:lumMod val="75000"/>
                    </a:schemeClr>
                  </a:solidFill>
                </a:rPr>
                <a:t>e monitorização </a:t>
              </a:r>
              <a:r>
                <a:rPr lang="pt-PT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florestal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PT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Impacto </a:t>
              </a:r>
              <a:r>
                <a:rPr lang="pt-PT" sz="1600" b="1" dirty="0">
                  <a:solidFill>
                    <a:schemeClr val="accent1">
                      <a:lumMod val="75000"/>
                    </a:schemeClr>
                  </a:solidFill>
                </a:rPr>
                <a:t>da silvicultura nos </a:t>
              </a:r>
              <a:r>
                <a:rPr lang="pt-PT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ecossistemas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PT" sz="1600" b="1" dirty="0" smtClean="0">
                  <a:solidFill>
                    <a:schemeClr val="accent3"/>
                  </a:solidFill>
                </a:rPr>
                <a:t>Desenvolvimento </a:t>
              </a:r>
              <a:r>
                <a:rPr lang="pt-PT" sz="1600" b="1" dirty="0">
                  <a:solidFill>
                    <a:schemeClr val="accent3"/>
                  </a:solidFill>
                </a:rPr>
                <a:t>de modelos </a:t>
              </a:r>
              <a:r>
                <a:rPr lang="pt-PT" sz="1600" b="1" dirty="0" smtClean="0">
                  <a:solidFill>
                    <a:schemeClr val="accent3"/>
                  </a:solidFill>
                </a:rPr>
                <a:t>florestais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PT" sz="1600" b="1" dirty="0" smtClean="0">
                  <a:solidFill>
                    <a:schemeClr val="accent3"/>
                  </a:solidFill>
                </a:rPr>
                <a:t>Técnicas </a:t>
              </a:r>
              <a:r>
                <a:rPr lang="pt-PT" sz="1600" b="1" dirty="0">
                  <a:solidFill>
                    <a:schemeClr val="accent3"/>
                  </a:solidFill>
                </a:rPr>
                <a:t>de </a:t>
              </a:r>
              <a:r>
                <a:rPr lang="pt-PT" sz="1600" b="1" dirty="0" smtClean="0">
                  <a:solidFill>
                    <a:schemeClr val="accent3"/>
                  </a:solidFill>
                </a:rPr>
                <a:t>otimização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PT" sz="1600" b="1" dirty="0" smtClean="0">
                  <a:solidFill>
                    <a:schemeClr val="accent3"/>
                  </a:solidFill>
                </a:rPr>
                <a:t>Simuladores </a:t>
              </a:r>
              <a:r>
                <a:rPr lang="pt-PT" sz="1600" b="1" dirty="0">
                  <a:solidFill>
                    <a:schemeClr val="accent3"/>
                  </a:solidFill>
                </a:rPr>
                <a:t>florestais e DSS</a:t>
              </a:r>
              <a:endParaRPr lang="en-US" sz="1600" b="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6126" r="11309"/>
          <a:stretch/>
        </p:blipFill>
        <p:spPr>
          <a:xfrm>
            <a:off x="3057523" y="4395355"/>
            <a:ext cx="1200150" cy="1552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Connector 17"/>
          <p:cNvCxnSpPr/>
          <p:nvPr/>
        </p:nvCxnSpPr>
        <p:spPr>
          <a:xfrm>
            <a:off x="3023724" y="4388599"/>
            <a:ext cx="0" cy="1561914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257673" y="4388599"/>
            <a:ext cx="0" cy="1561914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094944"/>
            <a:ext cx="10103808" cy="5449741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4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094945"/>
            <a:ext cx="10103808" cy="551289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29051" y="4027798"/>
            <a:ext cx="1607324" cy="1933601"/>
            <a:chOff x="4829051" y="4027798"/>
            <a:chExt cx="1607324" cy="1933601"/>
          </a:xfrm>
        </p:grpSpPr>
        <p:grpSp>
          <p:nvGrpSpPr>
            <p:cNvPr id="63" name="Group 62"/>
            <p:cNvGrpSpPr/>
            <p:nvPr/>
          </p:nvGrpSpPr>
          <p:grpSpPr>
            <a:xfrm>
              <a:off x="4852797" y="4968548"/>
              <a:ext cx="1582397" cy="992851"/>
              <a:chOff x="640199" y="968806"/>
              <a:chExt cx="1562041" cy="992851"/>
            </a:xfrm>
          </p:grpSpPr>
          <p:sp>
            <p:nvSpPr>
              <p:cNvPr id="64" name="Rounded Rectangle 63"/>
              <p:cNvSpPr/>
              <p:nvPr/>
            </p:nvSpPr>
            <p:spPr>
              <a:xfrm>
                <a:off x="640199" y="968806"/>
                <a:ext cx="1562041" cy="992851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9911" y="1038018"/>
                <a:ext cx="681137" cy="879924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5871" y="1036261"/>
                <a:ext cx="681137" cy="879924"/>
              </a:xfrm>
              <a:prstGeom prst="rect">
                <a:avLst/>
              </a:prstGeom>
            </p:spPr>
          </p:pic>
        </p:grpSp>
        <p:sp>
          <p:nvSpPr>
            <p:cNvPr id="12" name="Right Arrow 11"/>
            <p:cNvSpPr/>
            <p:nvPr/>
          </p:nvSpPr>
          <p:spPr>
            <a:xfrm rot="2770200" flipH="1" flipV="1">
              <a:off x="4709947" y="4159483"/>
              <a:ext cx="828144" cy="589935"/>
            </a:xfrm>
            <a:prstGeom prst="rightArrow">
              <a:avLst/>
            </a:prstGeom>
            <a:solidFill>
              <a:srgbClr val="DA6208"/>
            </a:solidFill>
            <a:ln>
              <a:solidFill>
                <a:srgbClr val="DA6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7956446" flipH="1" flipV="1">
              <a:off x="5727336" y="4146902"/>
              <a:ext cx="828144" cy="589935"/>
            </a:xfrm>
            <a:prstGeom prst="rightArrow">
              <a:avLst/>
            </a:prstGeom>
            <a:solidFill>
              <a:srgbClr val="DA6208"/>
            </a:solidFill>
            <a:ln>
              <a:solidFill>
                <a:srgbClr val="DA6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08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094944"/>
            <a:ext cx="10103808" cy="551920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91235" y="2377218"/>
            <a:ext cx="1666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Aqui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sendo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construido</a:t>
            </a:r>
            <a:r>
              <a:rPr lang="en-US" dirty="0" smtClean="0">
                <a:solidFill>
                  <a:schemeClr val="bg1"/>
                </a:solidFill>
              </a:rPr>
              <a:t> o </a:t>
            </a:r>
            <a:r>
              <a:rPr lang="en-US" dirty="0" err="1" smtClean="0">
                <a:solidFill>
                  <a:schemeClr val="bg1"/>
                </a:solidFill>
              </a:rPr>
              <a:t>resumo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todos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os</a:t>
            </a:r>
            <a:r>
              <a:rPr lang="en-US" dirty="0" smtClean="0">
                <a:solidFill>
                  <a:schemeClr val="bg1"/>
                </a:solidFill>
              </a:rPr>
              <a:t> inputs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29488" y="1535836"/>
            <a:ext cx="1666713" cy="507831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Aqui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encontrar</a:t>
            </a:r>
            <a:r>
              <a:rPr lang="en-US" dirty="0" smtClean="0"/>
              <a:t> a </a:t>
            </a:r>
            <a:r>
              <a:rPr lang="en-US" dirty="0" err="1" smtClean="0"/>
              <a:t>lista</a:t>
            </a:r>
            <a:r>
              <a:rPr lang="en-US" dirty="0" smtClean="0"/>
              <a:t> de </a:t>
            </a:r>
            <a:r>
              <a:rPr lang="en-US" dirty="0" err="1" smtClean="0"/>
              <a:t>simulações</a:t>
            </a:r>
            <a:r>
              <a:rPr lang="en-US" dirty="0" smtClean="0"/>
              <a:t> do </a:t>
            </a:r>
            <a:r>
              <a:rPr lang="en-US" dirty="0" err="1" smtClean="0"/>
              <a:t>utilizador</a:t>
            </a:r>
            <a:r>
              <a:rPr lang="en-US" dirty="0" smtClean="0"/>
              <a:t> </a:t>
            </a:r>
            <a:r>
              <a:rPr lang="en-US" dirty="0" err="1" smtClean="0"/>
              <a:t>arquivadas</a:t>
            </a:r>
            <a:r>
              <a:rPr lang="en-US" dirty="0" smtClean="0"/>
              <a:t> </a:t>
            </a:r>
            <a:r>
              <a:rPr lang="en-US" dirty="0"/>
              <a:t>(inputs e outputs)</a:t>
            </a:r>
            <a:r>
              <a:rPr lang="en-US" dirty="0" smtClean="0"/>
              <a:t> que </a:t>
            </a:r>
            <a:r>
              <a:rPr lang="en-US" dirty="0" err="1" smtClean="0"/>
              <a:t>permitem</a:t>
            </a:r>
            <a:r>
              <a:rPr lang="en-US" dirty="0" smtClean="0"/>
              <a:t> a </a:t>
            </a:r>
            <a:r>
              <a:rPr lang="en-US" dirty="0" err="1" smtClean="0"/>
              <a:t>consulta</a:t>
            </a:r>
            <a:r>
              <a:rPr lang="en-US" dirty="0" smtClean="0"/>
              <a:t> de </a:t>
            </a:r>
            <a:r>
              <a:rPr lang="en-US" dirty="0" err="1" smtClean="0"/>
              <a:t>resultados</a:t>
            </a:r>
            <a:r>
              <a:rPr lang="en-US" dirty="0" smtClean="0"/>
              <a:t> de </a:t>
            </a:r>
            <a:r>
              <a:rPr lang="en-US" dirty="0" err="1" smtClean="0"/>
              <a:t>simulação</a:t>
            </a:r>
            <a:r>
              <a:rPr lang="en-US" dirty="0" smtClean="0"/>
              <a:t> e de inputs </a:t>
            </a:r>
            <a:r>
              <a:rPr lang="en-US" dirty="0" err="1" smtClean="0"/>
              <a:t>incluindo</a:t>
            </a:r>
            <a:r>
              <a:rPr lang="en-US" dirty="0" smtClean="0"/>
              <a:t> a </a:t>
            </a:r>
            <a:r>
              <a:rPr lang="en-US" dirty="0" err="1" smtClean="0"/>
              <a:t>sua</a:t>
            </a:r>
            <a:r>
              <a:rPr lang="en-US" dirty="0" smtClean="0"/>
              <a:t> “</a:t>
            </a:r>
            <a:r>
              <a:rPr lang="en-US" dirty="0" err="1" smtClean="0"/>
              <a:t>reciclagem</a:t>
            </a:r>
            <a:r>
              <a:rPr lang="en-US" dirty="0" smtClean="0"/>
              <a:t>” para </a:t>
            </a:r>
            <a:r>
              <a:rPr lang="en-US" dirty="0" err="1" smtClean="0"/>
              <a:t>novas</a:t>
            </a:r>
            <a:r>
              <a:rPr lang="en-US" dirty="0" smtClean="0"/>
              <a:t> </a:t>
            </a:r>
            <a:r>
              <a:rPr lang="en-US" dirty="0" err="1" smtClean="0"/>
              <a:t>simulações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094944"/>
            <a:ext cx="10103808" cy="551920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008" y="2565400"/>
            <a:ext cx="6739637" cy="379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122653"/>
            <a:ext cx="10103808" cy="551920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701" y="1982013"/>
            <a:ext cx="4453390" cy="3459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3643" y="2384796"/>
            <a:ext cx="534785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definir</a:t>
            </a:r>
            <a:r>
              <a:rPr lang="en-US" dirty="0" smtClean="0"/>
              <a:t> o </a:t>
            </a:r>
            <a:r>
              <a:rPr lang="en-US" b="1" dirty="0" err="1" smtClean="0">
                <a:solidFill>
                  <a:srgbClr val="0000FF"/>
                </a:solidFill>
              </a:rPr>
              <a:t>horizonte</a:t>
            </a:r>
            <a:r>
              <a:rPr lang="en-US" b="1" dirty="0" smtClean="0">
                <a:solidFill>
                  <a:srgbClr val="0000FF"/>
                </a:solidFill>
              </a:rPr>
              <a:t> de </a:t>
            </a:r>
            <a:r>
              <a:rPr lang="en-US" b="1" dirty="0" err="1" smtClean="0">
                <a:solidFill>
                  <a:srgbClr val="0000FF"/>
                </a:solidFill>
              </a:rPr>
              <a:t>planeamento</a:t>
            </a:r>
            <a:r>
              <a:rPr lang="en-US" dirty="0" smtClean="0"/>
              <a:t> </a:t>
            </a:r>
            <a:r>
              <a:rPr lang="en-US" dirty="0" err="1" smtClean="0"/>
              <a:t>deslocar</a:t>
            </a:r>
            <a:r>
              <a:rPr lang="en-US" dirty="0" smtClean="0"/>
              <a:t> a “</a:t>
            </a:r>
            <a:r>
              <a:rPr lang="en-US" dirty="0" err="1" smtClean="0"/>
              <a:t>bolinha</a:t>
            </a:r>
            <a:r>
              <a:rPr lang="en-US" dirty="0" smtClean="0"/>
              <a:t>” para a </a:t>
            </a:r>
            <a:r>
              <a:rPr lang="en-US" dirty="0" err="1" smtClean="0"/>
              <a:t>direita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longo</a:t>
            </a:r>
            <a:r>
              <a:rPr lang="en-US" dirty="0" smtClean="0"/>
              <a:t> da </a:t>
            </a:r>
            <a:r>
              <a:rPr lang="en-US" dirty="0" err="1" smtClean="0"/>
              <a:t>barra</a:t>
            </a:r>
            <a:r>
              <a:rPr lang="en-US" dirty="0" smtClean="0"/>
              <a:t>. </a:t>
            </a:r>
          </a:p>
          <a:p>
            <a:endParaRPr lang="en-US" sz="800" dirty="0" smtClean="0"/>
          </a:p>
          <a:p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tenha</a:t>
            </a:r>
            <a:r>
              <a:rPr lang="en-US" dirty="0" smtClean="0"/>
              <a:t> </a:t>
            </a:r>
            <a:r>
              <a:rPr lang="en-US" dirty="0" err="1" smtClean="0"/>
              <a:t>dificuldade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acertar</a:t>
            </a:r>
            <a:r>
              <a:rPr lang="en-US" dirty="0" smtClean="0"/>
              <a:t> no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anos</a:t>
            </a:r>
            <a:r>
              <a:rPr lang="en-US" dirty="0" smtClean="0"/>
              <a:t> </a:t>
            </a:r>
            <a:r>
              <a:rPr lang="en-US" dirty="0" err="1" smtClean="0"/>
              <a:t>pretendido</a:t>
            </a:r>
            <a:r>
              <a:rPr lang="en-US" dirty="0" smtClean="0"/>
              <a:t>, tem </a:t>
            </a: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alternativas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pPr lvl="1"/>
            <a:r>
              <a:rPr lang="en-US" dirty="0" smtClean="0"/>
              <a:t>- </a:t>
            </a:r>
            <a:r>
              <a:rPr lang="en-US" dirty="0" err="1" smtClean="0"/>
              <a:t>usar</a:t>
            </a:r>
            <a:r>
              <a:rPr lang="en-US" dirty="0" smtClean="0"/>
              <a:t> as </a:t>
            </a:r>
            <a:r>
              <a:rPr lang="en-US" dirty="0" err="1" smtClean="0"/>
              <a:t>teclas</a:t>
            </a:r>
            <a:r>
              <a:rPr lang="en-US" dirty="0" smtClean="0"/>
              <a:t> de cursor (</a:t>
            </a:r>
            <a:r>
              <a:rPr lang="en-US" dirty="0" err="1" smtClean="0"/>
              <a:t>setas</a:t>
            </a:r>
            <a:r>
              <a:rPr lang="en-US" dirty="0" smtClean="0"/>
              <a:t> </a:t>
            </a:r>
            <a:r>
              <a:rPr lang="en-US" dirty="0" err="1" smtClean="0"/>
              <a:t>teclado</a:t>
            </a:r>
            <a:r>
              <a:rPr lang="en-US" dirty="0" smtClean="0"/>
              <a:t>) para </a:t>
            </a:r>
            <a:r>
              <a:rPr lang="en-US" dirty="0" err="1" smtClean="0"/>
              <a:t>acertar</a:t>
            </a:r>
            <a:r>
              <a:rPr lang="en-US" dirty="0" smtClean="0"/>
              <a:t> o valor;</a:t>
            </a:r>
          </a:p>
          <a:p>
            <a:pPr lvl="1"/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abrir</a:t>
            </a:r>
            <a:r>
              <a:rPr lang="en-US" dirty="0" smtClean="0"/>
              <a:t> a “</a:t>
            </a:r>
            <a:r>
              <a:rPr lang="en-US" dirty="0" err="1" smtClean="0"/>
              <a:t>barra</a:t>
            </a:r>
            <a:r>
              <a:rPr lang="en-US" dirty="0" smtClean="0"/>
              <a:t> lateral </a:t>
            </a:r>
            <a:r>
              <a:rPr lang="en-US" dirty="0" err="1" smtClean="0"/>
              <a:t>esquerda</a:t>
            </a:r>
            <a:r>
              <a:rPr lang="en-US" dirty="0" smtClean="0"/>
              <a:t>” para </a:t>
            </a:r>
            <a:r>
              <a:rPr lang="en-US" dirty="0" err="1" smtClean="0"/>
              <a:t>ver</a:t>
            </a:r>
            <a:r>
              <a:rPr lang="en-US" dirty="0" smtClean="0"/>
              <a:t> o </a:t>
            </a:r>
            <a:r>
              <a:rPr lang="en-US" dirty="0" err="1" smtClean="0"/>
              <a:t>resumo</a:t>
            </a:r>
            <a:r>
              <a:rPr lang="en-US" dirty="0" smtClean="0"/>
              <a:t> dos dados da </a:t>
            </a:r>
            <a:r>
              <a:rPr lang="en-US" dirty="0" err="1" smtClean="0"/>
              <a:t>simulação</a:t>
            </a:r>
            <a:r>
              <a:rPr lang="en-US" dirty="0" smtClean="0"/>
              <a:t> e </a:t>
            </a:r>
            <a:r>
              <a:rPr lang="en-US" dirty="0" err="1" smtClean="0"/>
              <a:t>editar</a:t>
            </a:r>
            <a:r>
              <a:rPr lang="en-US" dirty="0" smtClean="0"/>
              <a:t> </a:t>
            </a:r>
            <a:r>
              <a:rPr lang="en-US" dirty="0" err="1" smtClean="0"/>
              <a:t>diretamente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;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006" y="1486422"/>
            <a:ext cx="4679085" cy="39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122653"/>
            <a:ext cx="10103808" cy="551920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701" y="1982013"/>
            <a:ext cx="4453390" cy="3459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006" y="1486422"/>
            <a:ext cx="4679085" cy="395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822" y="1920800"/>
            <a:ext cx="10661304" cy="3520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872" y="1982013"/>
            <a:ext cx="5700254" cy="368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631" y="2083779"/>
            <a:ext cx="5715495" cy="359695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614474" y="3536864"/>
            <a:ext cx="5520543" cy="3098546"/>
            <a:chOff x="6614474" y="3536864"/>
            <a:chExt cx="5520543" cy="30985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85821" y="3536864"/>
              <a:ext cx="2949196" cy="143268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14474" y="5712080"/>
              <a:ext cx="43944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Uma </a:t>
              </a:r>
              <a:r>
                <a:rPr lang="en-US" dirty="0" err="1" smtClean="0"/>
                <a:t>vez</a:t>
              </a:r>
              <a:r>
                <a:rPr lang="en-US" dirty="0" smtClean="0"/>
                <a:t> </a:t>
              </a:r>
              <a:r>
                <a:rPr lang="en-US" dirty="0" err="1" smtClean="0"/>
                <a:t>dadas</a:t>
              </a:r>
              <a:r>
                <a:rPr lang="en-US" dirty="0" smtClean="0"/>
                <a:t> as </a:t>
              </a:r>
              <a:r>
                <a:rPr lang="en-US" dirty="0" err="1" smtClean="0"/>
                <a:t>caracteristicas</a:t>
              </a:r>
              <a:r>
                <a:rPr lang="en-US" dirty="0" smtClean="0"/>
                <a:t> </a:t>
              </a:r>
              <a:r>
                <a:rPr lang="en-US" dirty="0" err="1" smtClean="0"/>
                <a:t>iniciais</a:t>
              </a:r>
              <a:r>
                <a:rPr lang="en-US" dirty="0" smtClean="0"/>
                <a:t> da FMA é </a:t>
              </a:r>
              <a:r>
                <a:rPr lang="en-US" dirty="0" err="1" smtClean="0"/>
                <a:t>necessário</a:t>
              </a:r>
              <a:r>
                <a:rPr lang="en-US" dirty="0" smtClean="0"/>
                <a:t> </a:t>
              </a:r>
              <a:r>
                <a:rPr lang="en-US" dirty="0" err="1" smtClean="0"/>
                <a:t>descrever</a:t>
              </a:r>
              <a:r>
                <a:rPr lang="en-US" dirty="0" smtClean="0"/>
                <a:t> as </a:t>
              </a:r>
              <a:r>
                <a:rPr lang="en-US" dirty="0" err="1" smtClean="0"/>
                <a:t>operações</a:t>
              </a:r>
              <a:r>
                <a:rPr lang="en-US" dirty="0" smtClean="0"/>
                <a:t>. </a:t>
              </a:r>
              <a:r>
                <a:rPr lang="en-US" dirty="0" err="1" smtClean="0"/>
                <a:t>Clicando</a:t>
              </a:r>
              <a:r>
                <a:rPr lang="en-US" dirty="0" smtClean="0"/>
                <a:t> </a:t>
              </a:r>
              <a:r>
                <a:rPr lang="en-US" dirty="0" err="1" smtClean="0"/>
                <a:t>num</a:t>
              </a:r>
              <a:r>
                <a:rPr lang="en-US" dirty="0" smtClean="0"/>
                <a:t> dos </a:t>
              </a:r>
              <a:r>
                <a:rPr lang="en-US" dirty="0" err="1" smtClean="0"/>
                <a:t>botões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0152668" y="5648631"/>
              <a:ext cx="631596" cy="87576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0124388" y="5354094"/>
              <a:ext cx="1551298" cy="1170305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9653047" y="4859617"/>
              <a:ext cx="499621" cy="167765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3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122653"/>
            <a:ext cx="10103808" cy="551920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701" y="1982013"/>
            <a:ext cx="4453390" cy="3459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006" y="1486422"/>
            <a:ext cx="4679085" cy="395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822" y="1920800"/>
            <a:ext cx="10661304" cy="3520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872" y="1982013"/>
            <a:ext cx="5700254" cy="368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631" y="2083779"/>
            <a:ext cx="5715495" cy="3596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b="3311"/>
          <a:stretch/>
        </p:blipFill>
        <p:spPr>
          <a:xfrm>
            <a:off x="1283822" y="1982013"/>
            <a:ext cx="10447925" cy="5938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030" y="2039168"/>
            <a:ext cx="5646909" cy="3574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1699" y="2946158"/>
            <a:ext cx="3445521" cy="226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122653"/>
            <a:ext cx="10103808" cy="551920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701" y="1982013"/>
            <a:ext cx="4453390" cy="3459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006" y="1486422"/>
            <a:ext cx="4679085" cy="395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822" y="1920800"/>
            <a:ext cx="10661304" cy="3520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872" y="1982013"/>
            <a:ext cx="5700254" cy="368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631" y="2083779"/>
            <a:ext cx="5715495" cy="3596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b="3311"/>
          <a:stretch/>
        </p:blipFill>
        <p:spPr>
          <a:xfrm>
            <a:off x="1283822" y="1982013"/>
            <a:ext cx="10447925" cy="5938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222" y="2114906"/>
            <a:ext cx="5646909" cy="3574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4801" y="2102862"/>
            <a:ext cx="5700254" cy="33302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74" y="5460628"/>
            <a:ext cx="10539373" cy="1844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4877" y="5512185"/>
            <a:ext cx="10386960" cy="15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8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39" y="1122653"/>
            <a:ext cx="10103808" cy="551920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701" y="1982013"/>
            <a:ext cx="4453390" cy="3459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006" y="1486422"/>
            <a:ext cx="4679085" cy="395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822" y="1920800"/>
            <a:ext cx="10661304" cy="3520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872" y="1982013"/>
            <a:ext cx="5700254" cy="368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631" y="2083779"/>
            <a:ext cx="5715495" cy="3596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b="3311"/>
          <a:stretch/>
        </p:blipFill>
        <p:spPr>
          <a:xfrm>
            <a:off x="1283822" y="1982013"/>
            <a:ext cx="10447925" cy="5938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222" y="2114906"/>
            <a:ext cx="5646909" cy="3574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4801" y="2102862"/>
            <a:ext cx="5700254" cy="33302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74" y="5460628"/>
            <a:ext cx="10539373" cy="1844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4877" y="5512185"/>
            <a:ext cx="10386960" cy="15317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62060" y="5488354"/>
            <a:ext cx="45126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Definir</a:t>
            </a:r>
            <a:r>
              <a:rPr lang="en-US" dirty="0" smtClean="0"/>
              <a:t> o </a:t>
            </a:r>
            <a:r>
              <a:rPr lang="en-US" dirty="0" err="1" smtClean="0"/>
              <a:t>padrão</a:t>
            </a:r>
            <a:r>
              <a:rPr lang="en-US" dirty="0" smtClean="0"/>
              <a:t> de </a:t>
            </a:r>
            <a:r>
              <a:rPr lang="en-US" dirty="0" err="1" smtClean="0"/>
              <a:t>silvicultura</a:t>
            </a:r>
            <a:r>
              <a:rPr lang="en-US" dirty="0" smtClean="0"/>
              <a:t> </a:t>
            </a:r>
            <a:r>
              <a:rPr lang="en-US" dirty="0" err="1" smtClean="0"/>
              <a:t>implica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pPr lvl="1"/>
            <a:r>
              <a:rPr lang="en-US" sz="1600" dirty="0" smtClean="0"/>
              <a:t>- </a:t>
            </a:r>
            <a:r>
              <a:rPr lang="en-US" sz="1600" dirty="0" err="1" smtClean="0"/>
              <a:t>Selecionar</a:t>
            </a:r>
            <a:r>
              <a:rPr lang="en-US" sz="1600" dirty="0" smtClean="0"/>
              <a:t> as </a:t>
            </a:r>
            <a:r>
              <a:rPr lang="en-US" sz="1600" dirty="0" err="1" smtClean="0"/>
              <a:t>operações</a:t>
            </a:r>
            <a:endParaRPr lang="en-US" sz="1600" dirty="0" smtClean="0"/>
          </a:p>
          <a:p>
            <a:pPr lvl="1"/>
            <a:r>
              <a:rPr lang="en-US" sz="1600" dirty="0" smtClean="0"/>
              <a:t>- </a:t>
            </a:r>
            <a:r>
              <a:rPr lang="en-US" sz="1600" dirty="0" err="1" smtClean="0"/>
              <a:t>Indicar</a:t>
            </a:r>
            <a:r>
              <a:rPr lang="en-US" sz="1600" dirty="0" smtClean="0"/>
              <a:t> </a:t>
            </a:r>
            <a:r>
              <a:rPr lang="en-US" sz="1600" dirty="0" err="1" smtClean="0"/>
              <a:t>quando</a:t>
            </a:r>
            <a:r>
              <a:rPr lang="en-US" sz="1600" dirty="0" smtClean="0"/>
              <a:t> e </a:t>
            </a:r>
            <a:r>
              <a:rPr lang="en-US" sz="1600" dirty="0" err="1" smtClean="0"/>
              <a:t>quantas</a:t>
            </a:r>
            <a:r>
              <a:rPr lang="en-US" sz="1600" dirty="0" smtClean="0"/>
              <a:t> </a:t>
            </a:r>
            <a:r>
              <a:rPr lang="en-US" sz="1600" dirty="0" err="1" smtClean="0"/>
              <a:t>vezes</a:t>
            </a:r>
            <a:r>
              <a:rPr lang="en-US" sz="1600" dirty="0" smtClean="0"/>
              <a:t> </a:t>
            </a:r>
            <a:r>
              <a:rPr lang="en-US" sz="1600" dirty="0" err="1" smtClean="0"/>
              <a:t>ocorrem</a:t>
            </a:r>
            <a:endParaRPr lang="en-US" sz="1600" dirty="0" smtClean="0"/>
          </a:p>
          <a:p>
            <a:pPr lvl="1"/>
            <a:r>
              <a:rPr lang="en-US" sz="1600" dirty="0" smtClean="0"/>
              <a:t>- </a:t>
            </a:r>
            <a:r>
              <a:rPr lang="en-US" sz="1600" dirty="0" err="1" smtClean="0"/>
              <a:t>Descrever</a:t>
            </a:r>
            <a:r>
              <a:rPr lang="en-US" sz="1600" dirty="0" smtClean="0"/>
              <a:t> </a:t>
            </a:r>
            <a:r>
              <a:rPr lang="en-US" sz="1600" dirty="0" err="1" smtClean="0"/>
              <a:t>os</a:t>
            </a:r>
            <a:r>
              <a:rPr lang="en-US" sz="1600" dirty="0" smtClean="0"/>
              <a:t> </a:t>
            </a:r>
            <a:r>
              <a:rPr lang="en-US" sz="1600" dirty="0" err="1" smtClean="0"/>
              <a:t>detalhes</a:t>
            </a:r>
            <a:r>
              <a:rPr lang="en-US" sz="1600" dirty="0" smtClean="0"/>
              <a:t> (</a:t>
            </a:r>
            <a:r>
              <a:rPr lang="en-US" sz="1600" dirty="0" err="1" smtClean="0"/>
              <a:t>caso</a:t>
            </a:r>
            <a:r>
              <a:rPr lang="en-US" sz="1600" dirty="0" smtClean="0"/>
              <a:t> </a:t>
            </a:r>
            <a:r>
              <a:rPr lang="en-US" sz="1600" dirty="0" err="1" smtClean="0"/>
              <a:t>existam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9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7" y="1051051"/>
            <a:ext cx="10501270" cy="5875529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25" y="2290559"/>
            <a:ext cx="4275190" cy="2514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163" y="2290559"/>
            <a:ext cx="4336156" cy="2461473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2705054" flipH="1" flipV="1">
            <a:off x="93250" y="5185748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571" y="5206421"/>
            <a:ext cx="4305673" cy="1486029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rot="12705054" flipH="1" flipV="1">
            <a:off x="93250" y="5380173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52" y="380891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 e simuladores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91" y="1559030"/>
            <a:ext cx="12016150" cy="5217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52" y="2611121"/>
            <a:ext cx="5399620" cy="241869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18152" y="1731513"/>
            <a:ext cx="520116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solidFill>
                  <a:schemeClr val="accent1">
                    <a:lumMod val="75000"/>
                  </a:schemeClr>
                </a:solidFill>
              </a:rPr>
              <a:t>Inventário e monitorização </a:t>
            </a:r>
            <a:r>
              <a:rPr lang="pt-PT" sz="2200" b="1" dirty="0" smtClean="0">
                <a:solidFill>
                  <a:schemeClr val="accent1">
                    <a:lumMod val="75000"/>
                  </a:schemeClr>
                </a:solidFill>
              </a:rPr>
              <a:t>florestal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solidFill>
                  <a:schemeClr val="accent1">
                    <a:lumMod val="75000"/>
                  </a:schemeClr>
                </a:solidFill>
              </a:rPr>
              <a:t>Impacto da silvicultura nos ecossistemas</a:t>
            </a:r>
          </a:p>
          <a:p>
            <a:endParaRPr lang="pt-PT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24" y="3854063"/>
            <a:ext cx="6650437" cy="3058159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5736336" y="2587155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solidFill>
                  <a:schemeClr val="accent3"/>
                </a:solidFill>
              </a:rPr>
              <a:t>Desenvolvimento de modelos florestais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solidFill>
                  <a:schemeClr val="accent3"/>
                </a:solidFill>
              </a:rPr>
              <a:t>Técnicas de otimização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solidFill>
                  <a:schemeClr val="accent3"/>
                </a:solidFill>
              </a:rPr>
              <a:t>Simuladores florestais e DSS</a:t>
            </a:r>
            <a:endParaRPr lang="en-US" sz="2200" b="1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2880" y="1645920"/>
            <a:ext cx="544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b="1" dirty="0"/>
              <a:t>Áreas de investigação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062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7" y="1051051"/>
            <a:ext cx="10501270" cy="5875529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36" y="5128388"/>
            <a:ext cx="10425063" cy="2286198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2705054" flipH="1" flipV="1">
            <a:off x="19361" y="5166656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348" y="5164467"/>
            <a:ext cx="4290432" cy="1531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36" y="5227456"/>
            <a:ext cx="10425063" cy="2088061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3070240" flipH="1" flipV="1">
            <a:off x="804269" y="6377496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31708" y="5461623"/>
            <a:ext cx="367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 </a:t>
            </a:r>
            <a:r>
              <a:rPr lang="en-US" b="1" dirty="0" smtClean="0">
                <a:solidFill>
                  <a:srgbClr val="0000FF"/>
                </a:solidFill>
              </a:rPr>
              <a:t>remover </a:t>
            </a:r>
            <a:r>
              <a:rPr lang="en-US" b="1" dirty="0" err="1" smtClean="0">
                <a:solidFill>
                  <a:srgbClr val="0000FF"/>
                </a:solidFill>
              </a:rPr>
              <a:t>operação</a:t>
            </a:r>
            <a:r>
              <a:rPr lang="en-US" dirty="0" smtClean="0"/>
              <a:t>, </a:t>
            </a:r>
            <a:r>
              <a:rPr lang="en-US" dirty="0" err="1" smtClean="0"/>
              <a:t>basta</a:t>
            </a:r>
            <a:r>
              <a:rPr lang="en-US" dirty="0" smtClean="0"/>
              <a:t> </a:t>
            </a:r>
            <a:r>
              <a:rPr lang="en-US" dirty="0" err="1" smtClean="0"/>
              <a:t>clicar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cruzinha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04" y="1085708"/>
            <a:ext cx="10501270" cy="6233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65453" y="5720242"/>
            <a:ext cx="399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decidirem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mudar</a:t>
            </a:r>
            <a:r>
              <a:rPr lang="en-US" b="1" dirty="0" smtClean="0">
                <a:solidFill>
                  <a:srgbClr val="0000FF"/>
                </a:solidFill>
              </a:rPr>
              <a:t> o total de </a:t>
            </a:r>
            <a:r>
              <a:rPr lang="en-US" b="1" dirty="0" err="1" smtClean="0">
                <a:solidFill>
                  <a:srgbClr val="0000FF"/>
                </a:solidFill>
              </a:rPr>
              <a:t>anos</a:t>
            </a:r>
            <a:r>
              <a:rPr lang="en-US" b="1" dirty="0" smtClean="0">
                <a:solidFill>
                  <a:srgbClr val="0000FF"/>
                </a:solidFill>
              </a:rPr>
              <a:t> da FMA</a:t>
            </a:r>
            <a:r>
              <a:rPr lang="en-US" dirty="0" smtClean="0"/>
              <a:t>, </a:t>
            </a:r>
            <a:r>
              <a:rPr lang="en-US" dirty="0" err="1" smtClean="0"/>
              <a:t>clicam</a:t>
            </a:r>
            <a:r>
              <a:rPr lang="en-US" dirty="0" smtClean="0"/>
              <a:t> no icon dos </a:t>
            </a:r>
            <a:r>
              <a:rPr lang="en-US" dirty="0" err="1" smtClean="0"/>
              <a:t>anos</a:t>
            </a:r>
            <a:r>
              <a:rPr lang="en-US" dirty="0" smtClean="0"/>
              <a:t> da FMA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5400000" flipH="1" flipV="1">
            <a:off x="10549223" y="5510048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723" y="3620679"/>
            <a:ext cx="4275190" cy="15469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4654" y="1094944"/>
            <a:ext cx="4863377" cy="366254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ATENÇÃO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 </a:t>
            </a:r>
            <a:r>
              <a:rPr lang="en-US" u="sng" dirty="0" err="1" smtClean="0">
                <a:solidFill>
                  <a:srgbClr val="0000FF"/>
                </a:solidFill>
              </a:rPr>
              <a:t>acrecentam</a:t>
            </a:r>
            <a:r>
              <a:rPr lang="en-US" u="sng" dirty="0" smtClean="0">
                <a:solidFill>
                  <a:srgbClr val="0000FF"/>
                </a:solid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</a:rPr>
              <a:t>anos</a:t>
            </a:r>
            <a:r>
              <a:rPr lang="en-US" u="sng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/>
              <a:t>vão</a:t>
            </a:r>
            <a:r>
              <a:rPr lang="en-US" dirty="0" smtClean="0"/>
              <a:t> </a:t>
            </a:r>
            <a:r>
              <a:rPr lang="en-US" dirty="0" err="1" smtClean="0"/>
              <a:t>aparecer</a:t>
            </a:r>
            <a:r>
              <a:rPr lang="en-US" dirty="0" smtClean="0"/>
              <a:t> </a:t>
            </a:r>
            <a:r>
              <a:rPr lang="en-US" dirty="0" err="1" smtClean="0"/>
              <a:t>bolinhas</a:t>
            </a:r>
            <a:r>
              <a:rPr lang="en-US" dirty="0" smtClean="0"/>
              <a:t> para as </a:t>
            </a:r>
            <a:r>
              <a:rPr lang="en-US" dirty="0" err="1" smtClean="0"/>
              <a:t>quais</a:t>
            </a:r>
            <a:r>
              <a:rPr lang="en-US" dirty="0" smtClean="0"/>
              <a:t> </a:t>
            </a:r>
            <a:r>
              <a:rPr lang="en-US" dirty="0" err="1" smtClean="0"/>
              <a:t>poderão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de </a:t>
            </a:r>
            <a:r>
              <a:rPr lang="en-US" dirty="0" err="1" smtClean="0"/>
              <a:t>definir</a:t>
            </a:r>
            <a:r>
              <a:rPr lang="en-US" dirty="0" smtClean="0"/>
              <a:t> </a:t>
            </a:r>
            <a:r>
              <a:rPr lang="en-US" dirty="0" err="1" smtClean="0"/>
              <a:t>operações</a:t>
            </a:r>
            <a:r>
              <a:rPr lang="en-US" dirty="0" smtClean="0"/>
              <a:t> (</a:t>
            </a:r>
            <a:r>
              <a:rPr lang="en-US" dirty="0" err="1" smtClean="0"/>
              <a:t>selecionar</a:t>
            </a:r>
            <a:r>
              <a:rPr lang="en-US" dirty="0" smtClean="0"/>
              <a:t> a </a:t>
            </a:r>
            <a:r>
              <a:rPr lang="en-US" dirty="0" err="1" smtClean="0"/>
              <a:t>operação</a:t>
            </a:r>
            <a:r>
              <a:rPr lang="en-US" dirty="0" smtClean="0"/>
              <a:t>, </a:t>
            </a:r>
            <a:r>
              <a:rPr lang="en-US" dirty="0" err="1" smtClean="0"/>
              <a:t>escolher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ocorre</a:t>
            </a:r>
            <a:r>
              <a:rPr lang="en-US" dirty="0" smtClean="0"/>
              <a:t> e </a:t>
            </a:r>
            <a:r>
              <a:rPr lang="en-US" dirty="0" err="1" smtClean="0"/>
              <a:t>ter</a:t>
            </a:r>
            <a:r>
              <a:rPr lang="en-US" dirty="0" smtClean="0"/>
              <a:t> de </a:t>
            </a:r>
            <a:r>
              <a:rPr lang="en-US" dirty="0" err="1" smtClean="0"/>
              <a:t>definir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detalhes</a:t>
            </a:r>
            <a:r>
              <a:rPr lang="en-US" dirty="0" smtClean="0"/>
              <a:t> </a:t>
            </a:r>
            <a:r>
              <a:rPr lang="en-US" dirty="0" err="1" smtClean="0"/>
              <a:t>caso</a:t>
            </a:r>
            <a:r>
              <a:rPr lang="en-US" dirty="0" smtClean="0"/>
              <a:t> </a:t>
            </a:r>
            <a:r>
              <a:rPr lang="en-US" dirty="0" err="1" smtClean="0"/>
              <a:t>seja</a:t>
            </a:r>
            <a:r>
              <a:rPr lang="en-US" dirty="0" smtClean="0"/>
              <a:t> </a:t>
            </a:r>
            <a:r>
              <a:rPr lang="en-US" dirty="0" err="1" smtClean="0"/>
              <a:t>necessário</a:t>
            </a:r>
            <a:r>
              <a:rPr lang="en-US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 </a:t>
            </a:r>
            <a:r>
              <a:rPr lang="en-US" u="sng" dirty="0" err="1" smtClean="0">
                <a:solidFill>
                  <a:srgbClr val="0000FF"/>
                </a:solidFill>
              </a:rPr>
              <a:t>reduzem</a:t>
            </a:r>
            <a:r>
              <a:rPr lang="en-US" u="sng" dirty="0" smtClean="0">
                <a:solidFill>
                  <a:srgbClr val="0000FF"/>
                </a:solid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</a:rPr>
              <a:t>anos</a:t>
            </a:r>
            <a:r>
              <a:rPr lang="en-US" u="sng" dirty="0" smtClean="0">
                <a:solidFill>
                  <a:srgbClr val="0000FF"/>
                </a:solidFill>
              </a:rPr>
              <a:t>,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de </a:t>
            </a:r>
            <a:r>
              <a:rPr lang="en-US" dirty="0" err="1" smtClean="0"/>
              <a:t>ter</a:t>
            </a:r>
            <a:r>
              <a:rPr lang="en-US" dirty="0" smtClean="0"/>
              <a:t> a </a:t>
            </a:r>
            <a:r>
              <a:rPr lang="en-US" dirty="0" err="1" smtClean="0"/>
              <a:t>noção</a:t>
            </a:r>
            <a:r>
              <a:rPr lang="en-US" dirty="0" smtClean="0"/>
              <a:t> de que </a:t>
            </a:r>
            <a:r>
              <a:rPr lang="en-US" dirty="0" err="1" smtClean="0"/>
              <a:t>poderão</a:t>
            </a:r>
            <a:r>
              <a:rPr lang="en-US" dirty="0" smtClean="0"/>
              <a:t> </a:t>
            </a:r>
            <a:r>
              <a:rPr lang="en-US" dirty="0" err="1" smtClean="0"/>
              <a:t>perder</a:t>
            </a:r>
            <a:r>
              <a:rPr lang="en-US" dirty="0" smtClean="0"/>
              <a:t> </a:t>
            </a:r>
            <a:r>
              <a:rPr lang="en-US" dirty="0" err="1" smtClean="0"/>
              <a:t>operações</a:t>
            </a:r>
            <a:r>
              <a:rPr lang="en-US" dirty="0" smtClean="0"/>
              <a:t> 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definidas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qualquer</a:t>
            </a:r>
            <a:r>
              <a:rPr lang="en-US" dirty="0" smtClean="0"/>
              <a:t> um dos </a:t>
            </a:r>
            <a:r>
              <a:rPr lang="en-US" dirty="0" err="1" smtClean="0"/>
              <a:t>casos</a:t>
            </a:r>
            <a:r>
              <a:rPr lang="en-US" dirty="0" smtClean="0"/>
              <a:t>,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fazer</a:t>
            </a:r>
            <a:r>
              <a:rPr lang="en-US" dirty="0" smtClean="0"/>
              <a:t> </a:t>
            </a:r>
            <a:r>
              <a:rPr lang="en-US" dirty="0" err="1" smtClean="0"/>
              <a:t>sentido</a:t>
            </a:r>
            <a:r>
              <a:rPr lang="en-US" dirty="0" smtClean="0"/>
              <a:t> que </a:t>
            </a:r>
            <a:r>
              <a:rPr lang="en-US" dirty="0" err="1" smtClean="0"/>
              <a:t>tenham</a:t>
            </a:r>
            <a:r>
              <a:rPr lang="en-US" dirty="0" smtClean="0"/>
              <a:t> de </a:t>
            </a:r>
            <a:r>
              <a:rPr lang="en-US" dirty="0" err="1" smtClean="0"/>
              <a:t>reajustar</a:t>
            </a:r>
            <a:r>
              <a:rPr lang="en-US" dirty="0" smtClean="0"/>
              <a:t> a </a:t>
            </a:r>
            <a:r>
              <a:rPr lang="en-US" dirty="0" err="1" smtClean="0"/>
              <a:t>calendarização</a:t>
            </a:r>
            <a:r>
              <a:rPr lang="en-US" dirty="0" smtClean="0"/>
              <a:t> das </a:t>
            </a:r>
            <a:r>
              <a:rPr lang="en-US" dirty="0" err="1" smtClean="0"/>
              <a:t>operações</a:t>
            </a:r>
            <a:r>
              <a:rPr lang="en-US" dirty="0" smtClean="0"/>
              <a:t> </a:t>
            </a:r>
            <a:r>
              <a:rPr lang="en-US" dirty="0" err="1" smtClean="0"/>
              <a:t>previamente</a:t>
            </a:r>
            <a:r>
              <a:rPr lang="en-US" dirty="0" smtClean="0"/>
              <a:t> </a:t>
            </a:r>
            <a:r>
              <a:rPr lang="en-US" dirty="0" err="1" smtClean="0"/>
              <a:t>definidas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0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5" y="1031386"/>
            <a:ext cx="14273497" cy="626418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5400000" flipH="1" flipV="1">
            <a:off x="8267842" y="5288375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" y="1051051"/>
            <a:ext cx="14197290" cy="650042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73552" y="2770909"/>
            <a:ext cx="895926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493164" y="3075709"/>
            <a:ext cx="3528351" cy="1240109"/>
            <a:chOff x="6493164" y="3075709"/>
            <a:chExt cx="3528351" cy="1240109"/>
          </a:xfrm>
        </p:grpSpPr>
        <p:sp>
          <p:nvSpPr>
            <p:cNvPr id="3" name="TextBox 2"/>
            <p:cNvSpPr txBox="1"/>
            <p:nvPr/>
          </p:nvSpPr>
          <p:spPr>
            <a:xfrm>
              <a:off x="6834909" y="3392488"/>
              <a:ext cx="2715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Este é o </a:t>
              </a:r>
              <a:r>
                <a:rPr lang="en-US" dirty="0" err="1" smtClean="0"/>
                <a:t>nome</a:t>
              </a:r>
              <a:r>
                <a:rPr lang="en-US" dirty="0" smtClean="0"/>
                <a:t> dado à FMA que </a:t>
              </a:r>
              <a:r>
                <a:rPr lang="en-US" dirty="0" err="1" smtClean="0"/>
                <a:t>foi</a:t>
              </a:r>
              <a:r>
                <a:rPr lang="en-US" dirty="0" smtClean="0"/>
                <a:t> </a:t>
              </a:r>
              <a:r>
                <a:rPr lang="en-US" dirty="0" err="1" smtClean="0"/>
                <a:t>criada</a:t>
              </a:r>
              <a:r>
                <a:rPr lang="en-US" dirty="0" smtClean="0"/>
                <a:t> e </a:t>
              </a:r>
              <a:r>
                <a:rPr lang="en-US" dirty="0" err="1" smtClean="0"/>
                <a:t>podem</a:t>
              </a:r>
              <a:r>
                <a:rPr lang="en-US" dirty="0" smtClean="0"/>
                <a:t> </a:t>
              </a:r>
              <a:r>
                <a:rPr lang="en-US" dirty="0" err="1" smtClean="0"/>
                <a:t>ainda</a:t>
              </a:r>
              <a:r>
                <a:rPr lang="en-US" dirty="0" smtClean="0"/>
                <a:t> </a:t>
              </a:r>
              <a:r>
                <a:rPr lang="en-US" dirty="0" err="1" smtClean="0"/>
                <a:t>definir</a:t>
              </a:r>
              <a:r>
                <a:rPr lang="en-US" dirty="0" smtClean="0"/>
                <a:t> </a:t>
              </a:r>
              <a:r>
                <a:rPr lang="en-US" dirty="0" err="1" smtClean="0"/>
                <a:t>outras</a:t>
              </a:r>
              <a:r>
                <a:rPr lang="en-US" dirty="0" smtClean="0"/>
                <a:t> FMAs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6493164" y="3842327"/>
              <a:ext cx="332509" cy="92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3" idx="2"/>
              <a:endCxn id="12" idx="2"/>
            </p:cNvCxnSpPr>
            <p:nvPr/>
          </p:nvCxnSpPr>
          <p:spPr>
            <a:xfrm rot="5400000" flipH="1" flipV="1">
              <a:off x="8487030" y="2781334"/>
              <a:ext cx="1240109" cy="1828860"/>
            </a:xfrm>
            <a:prstGeom prst="bentConnector3">
              <a:avLst>
                <a:gd name="adj1" fmla="val -1843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053315" y="2896332"/>
            <a:ext cx="10373964" cy="3082185"/>
            <a:chOff x="1053315" y="2896332"/>
            <a:chExt cx="10373964" cy="3082185"/>
          </a:xfrm>
        </p:grpSpPr>
        <p:sp>
          <p:nvSpPr>
            <p:cNvPr id="24" name="TextBox 23"/>
            <p:cNvSpPr txBox="1"/>
            <p:nvPr/>
          </p:nvSpPr>
          <p:spPr>
            <a:xfrm>
              <a:off x="1316577" y="5055187"/>
              <a:ext cx="4737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 </a:t>
              </a:r>
              <a:r>
                <a:rPr lang="en-US" dirty="0" err="1" smtClean="0"/>
                <a:t>não</a:t>
              </a:r>
              <a:r>
                <a:rPr lang="en-US" dirty="0" smtClean="0"/>
                <a:t> for </a:t>
              </a:r>
              <a:r>
                <a:rPr lang="en-US" dirty="0" err="1" smtClean="0"/>
                <a:t>necessário</a:t>
              </a:r>
              <a:r>
                <a:rPr lang="en-US" dirty="0" smtClean="0"/>
                <a:t> </a:t>
              </a:r>
              <a:r>
                <a:rPr lang="en-US" dirty="0" err="1" smtClean="0"/>
                <a:t>definir</a:t>
              </a:r>
              <a:r>
                <a:rPr lang="en-US" dirty="0" smtClean="0"/>
                <a:t> </a:t>
              </a:r>
              <a:r>
                <a:rPr lang="en-US" dirty="0" err="1" smtClean="0"/>
                <a:t>mais</a:t>
              </a:r>
              <a:r>
                <a:rPr lang="en-US" dirty="0" smtClean="0"/>
                <a:t> </a:t>
              </a:r>
              <a:r>
                <a:rPr lang="en-US" dirty="0" err="1" smtClean="0"/>
                <a:t>nenhuma</a:t>
              </a:r>
              <a:r>
                <a:rPr lang="en-US" dirty="0" smtClean="0"/>
                <a:t> FMA, o </a:t>
              </a:r>
              <a:r>
                <a:rPr lang="en-US" dirty="0" err="1" smtClean="0"/>
                <a:t>utilizador</a:t>
              </a:r>
              <a:r>
                <a:rPr lang="en-US" dirty="0" smtClean="0"/>
                <a:t> </a:t>
              </a:r>
              <a:r>
                <a:rPr lang="en-US" dirty="0" err="1" smtClean="0"/>
                <a:t>pode</a:t>
              </a:r>
              <a:r>
                <a:rPr lang="en-US" dirty="0" smtClean="0"/>
                <a:t> </a:t>
              </a:r>
              <a:r>
                <a:rPr lang="en-US" dirty="0" err="1" smtClean="0"/>
                <a:t>avançar</a:t>
              </a:r>
              <a:r>
                <a:rPr lang="en-US" dirty="0" smtClean="0"/>
                <a:t> para a </a:t>
              </a:r>
              <a:r>
                <a:rPr lang="en-US" dirty="0" err="1" smtClean="0"/>
                <a:t>descrição</a:t>
              </a:r>
              <a:r>
                <a:rPr lang="en-US" dirty="0" smtClean="0"/>
                <a:t> dos dados </a:t>
              </a:r>
              <a:r>
                <a:rPr lang="en-US" dirty="0" err="1" smtClean="0"/>
                <a:t>económicos</a:t>
              </a:r>
              <a:endParaRPr lang="en-US" dirty="0"/>
            </a:p>
          </p:txBody>
        </p:sp>
        <p:cxnSp>
          <p:nvCxnSpPr>
            <p:cNvPr id="21" name="Elbow Connector 20"/>
            <p:cNvCxnSpPr>
              <a:stCxn id="24" idx="1"/>
            </p:cNvCxnSpPr>
            <p:nvPr/>
          </p:nvCxnSpPr>
          <p:spPr>
            <a:xfrm rot="10800000">
              <a:off x="1053315" y="3958548"/>
              <a:ext cx="263263" cy="155830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/>
            <p:cNvCxnSpPr/>
            <p:nvPr/>
          </p:nvCxnSpPr>
          <p:spPr>
            <a:xfrm flipV="1">
              <a:off x="6053959" y="2896332"/>
              <a:ext cx="5373320" cy="2620520"/>
            </a:xfrm>
            <a:prstGeom prst="bentConnector3">
              <a:avLst>
                <a:gd name="adj1" fmla="val 88534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28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" y="1051051"/>
            <a:ext cx="14197290" cy="650042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73552" y="2770909"/>
            <a:ext cx="895926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79159" y="1631194"/>
            <a:ext cx="5723116" cy="3543607"/>
            <a:chOff x="4979159" y="1631194"/>
            <a:chExt cx="5723116" cy="35436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9159" y="1631194"/>
              <a:ext cx="5723116" cy="354360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00800" y="3668110"/>
              <a:ext cx="1229710" cy="33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80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" y="1051051"/>
            <a:ext cx="14227773" cy="638611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73552" y="2770909"/>
            <a:ext cx="895926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29550" y="3392488"/>
            <a:ext cx="243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Após</a:t>
            </a:r>
            <a:r>
              <a:rPr lang="en-US" dirty="0" smtClean="0"/>
              <a:t> </a:t>
            </a:r>
            <a:r>
              <a:rPr lang="en-US" dirty="0" err="1" smtClean="0"/>
              <a:t>definidas</a:t>
            </a:r>
            <a:r>
              <a:rPr lang="en-US" dirty="0" smtClean="0"/>
              <a:t> as </a:t>
            </a:r>
            <a:r>
              <a:rPr lang="en-US" dirty="0" err="1" smtClean="0"/>
              <a:t>operações</a:t>
            </a:r>
            <a:r>
              <a:rPr lang="en-US" dirty="0" smtClean="0"/>
              <a:t> da </a:t>
            </a:r>
            <a:r>
              <a:rPr lang="en-US" b="1" dirty="0" err="1" smtClean="0"/>
              <a:t>Plantação</a:t>
            </a:r>
            <a:r>
              <a:rPr lang="en-US" dirty="0" smtClean="0"/>
              <a:t> a </a:t>
            </a:r>
            <a:r>
              <a:rPr lang="en-US" dirty="0" err="1" smtClean="0"/>
              <a:t>segunda</a:t>
            </a:r>
            <a:r>
              <a:rPr lang="en-US" dirty="0" smtClean="0"/>
              <a:t> FMA </a:t>
            </a:r>
            <a:r>
              <a:rPr lang="en-US" dirty="0" err="1" smtClean="0"/>
              <a:t>aparece</a:t>
            </a:r>
            <a:r>
              <a:rPr lang="en-US" dirty="0" smtClean="0"/>
              <a:t> </a:t>
            </a:r>
            <a:r>
              <a:rPr lang="en-US" dirty="0" err="1" smtClean="0"/>
              <a:t>listada</a:t>
            </a:r>
            <a:endParaRPr lang="en-US" dirty="0"/>
          </a:p>
        </p:txBody>
      </p:sp>
      <p:cxnSp>
        <p:nvCxnSpPr>
          <p:cNvPr id="10" name="Elbow Connector 9"/>
          <p:cNvCxnSpPr>
            <a:stCxn id="5" idx="3"/>
            <a:endCxn id="19" idx="6"/>
          </p:cNvCxnSpPr>
          <p:nvPr/>
        </p:nvCxnSpPr>
        <p:spPr>
          <a:xfrm flipV="1">
            <a:off x="10260419" y="2498100"/>
            <a:ext cx="150678" cy="1494553"/>
          </a:xfrm>
          <a:prstGeom prst="bentConnector3">
            <a:avLst>
              <a:gd name="adj1" fmla="val 25171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991164" y="2293032"/>
            <a:ext cx="419933" cy="41013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9" y="1051051"/>
            <a:ext cx="2370025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" y="959459"/>
            <a:ext cx="14464013" cy="649280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73552" y="2770909"/>
            <a:ext cx="895926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1164" y="2293032"/>
            <a:ext cx="419933" cy="41013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38" y="3429000"/>
            <a:ext cx="4191443" cy="5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0" y="945970"/>
            <a:ext cx="14464013" cy="649280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73552" y="2770909"/>
            <a:ext cx="895926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1164" y="2293032"/>
            <a:ext cx="419933" cy="41013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69" y="3392488"/>
            <a:ext cx="4199275" cy="598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059"/>
          <a:stretch/>
        </p:blipFill>
        <p:spPr>
          <a:xfrm>
            <a:off x="5004396" y="1466684"/>
            <a:ext cx="5677734" cy="367850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002634" y="2289741"/>
            <a:ext cx="2336257" cy="2108190"/>
            <a:chOff x="6964745" y="2013441"/>
            <a:chExt cx="2336257" cy="2108190"/>
          </a:xfrm>
        </p:grpSpPr>
        <p:sp>
          <p:nvSpPr>
            <p:cNvPr id="16" name="TextBox 15"/>
            <p:cNvSpPr txBox="1"/>
            <p:nvPr/>
          </p:nvSpPr>
          <p:spPr>
            <a:xfrm>
              <a:off x="6964745" y="3643329"/>
              <a:ext cx="2336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 </a:t>
              </a:r>
              <a:r>
                <a:rPr lang="en-US" sz="1200" dirty="0" smtClean="0">
                  <a:solidFill>
                    <a:schemeClr val="accent1"/>
                  </a:solidFill>
                </a:rPr>
                <a:t>     NPV = sum(</a:t>
              </a:r>
              <a:r>
                <a:rPr lang="en-US" sz="1200" dirty="0" err="1" smtClean="0">
                  <a:solidFill>
                    <a:schemeClr val="accent1"/>
                  </a:solidFill>
                </a:rPr>
                <a:t>Receita</a:t>
              </a:r>
              <a:r>
                <a:rPr lang="en-US" sz="1200" dirty="0" smtClean="0">
                  <a:solidFill>
                    <a:schemeClr val="accent1"/>
                  </a:solidFill>
                </a:rPr>
                <a:t> – </a:t>
              </a:r>
              <a:r>
                <a:rPr lang="en-US" sz="1200" dirty="0" err="1" smtClean="0">
                  <a:solidFill>
                    <a:schemeClr val="accent1"/>
                  </a:solidFill>
                </a:rPr>
                <a:t>Despesa</a:t>
              </a:r>
              <a:r>
                <a:rPr lang="en-US" sz="1200" dirty="0" smtClean="0">
                  <a:solidFill>
                    <a:schemeClr val="accent1"/>
                  </a:solidFill>
                </a:rPr>
                <a:t>)</a:t>
              </a:r>
              <a:endParaRPr lang="pt-PT" sz="12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70372" y="3844632"/>
              <a:ext cx="7211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1"/>
                  </a:solidFill>
                </a:rPr>
                <a:t>(1+</a:t>
              </a:r>
              <a:r>
                <a:rPr lang="en-US" sz="1200" b="1" dirty="0" smtClean="0">
                  <a:solidFill>
                    <a:srgbClr val="DA6208"/>
                  </a:solidFill>
                </a:rPr>
                <a:t>i</a:t>
              </a:r>
              <a:r>
                <a:rPr lang="en-US" sz="1200" dirty="0" smtClean="0">
                  <a:solidFill>
                    <a:schemeClr val="accent1"/>
                  </a:solidFill>
                </a:rPr>
                <a:t>)^t</a:t>
              </a:r>
              <a:endParaRPr lang="pt-PT" sz="1200" dirty="0">
                <a:solidFill>
                  <a:schemeClr val="accent1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671801" y="3882974"/>
              <a:ext cx="151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ight Arrow 19"/>
            <p:cNvSpPr/>
            <p:nvPr/>
          </p:nvSpPr>
          <p:spPr>
            <a:xfrm flipH="1" flipV="1">
              <a:off x="7585439" y="2013441"/>
              <a:ext cx="284933" cy="196358"/>
            </a:xfrm>
            <a:prstGeom prst="rightArrow">
              <a:avLst/>
            </a:prstGeom>
            <a:solidFill>
              <a:srgbClr val="DA6208"/>
            </a:solidFill>
            <a:ln>
              <a:solidFill>
                <a:srgbClr val="DA6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Elbow Connector 20"/>
            <p:cNvCxnSpPr>
              <a:stCxn id="16" idx="3"/>
              <a:endCxn id="20" idx="1"/>
            </p:cNvCxnSpPr>
            <p:nvPr/>
          </p:nvCxnSpPr>
          <p:spPr>
            <a:xfrm flipH="1" flipV="1">
              <a:off x="7870372" y="2111620"/>
              <a:ext cx="1430630" cy="1670209"/>
            </a:xfrm>
            <a:prstGeom prst="bentConnector3">
              <a:avLst>
                <a:gd name="adj1" fmla="val -15979"/>
              </a:avLst>
            </a:prstGeom>
            <a:ln>
              <a:solidFill>
                <a:srgbClr val="DA620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819" y="3476707"/>
            <a:ext cx="1158340" cy="5410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t="1665"/>
          <a:stretch/>
        </p:blipFill>
        <p:spPr>
          <a:xfrm>
            <a:off x="89520" y="4872033"/>
            <a:ext cx="10577477" cy="4451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300" y="4885629"/>
            <a:ext cx="4610500" cy="44580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/>
          <a:srcRect l="2839" t="3841"/>
          <a:stretch/>
        </p:blipFill>
        <p:spPr>
          <a:xfrm>
            <a:off x="6298275" y="4893424"/>
            <a:ext cx="4020590" cy="214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783" y="4894250"/>
            <a:ext cx="4549534" cy="22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t="38598" r="11896"/>
          <a:stretch/>
        </p:blipFill>
        <p:spPr>
          <a:xfrm>
            <a:off x="57494" y="997527"/>
            <a:ext cx="10624636" cy="3562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92" t="2447" r="55366"/>
          <a:stretch/>
        </p:blipFill>
        <p:spPr>
          <a:xfrm>
            <a:off x="236744" y="3210782"/>
            <a:ext cx="4598727" cy="44531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57035" t="2447"/>
          <a:stretch/>
        </p:blipFill>
        <p:spPr>
          <a:xfrm>
            <a:off x="6222046" y="3190154"/>
            <a:ext cx="4453206" cy="44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" y="999694"/>
            <a:ext cx="14258256" cy="6416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52" y="380891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 e simuladores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0615" y="1855692"/>
            <a:ext cx="11903008" cy="5002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395321" y="1855692"/>
            <a:ext cx="30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200" b="1" dirty="0" smtClean="0">
                <a:solidFill>
                  <a:schemeClr val="accent1">
                    <a:lumMod val="75000"/>
                  </a:schemeClr>
                </a:solidFill>
              </a:rPr>
              <a:t>Espécies</a:t>
            </a:r>
            <a:endParaRPr lang="pt-PT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4543" y="1855692"/>
            <a:ext cx="5445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b="1" dirty="0" smtClean="0">
                <a:solidFill>
                  <a:schemeClr val="accent3"/>
                </a:solidFill>
              </a:rPr>
              <a:t>Modelos da floresta empíricos</a:t>
            </a:r>
            <a:r>
              <a:rPr lang="en-US" sz="2200" dirty="0" smtClean="0">
                <a:solidFill>
                  <a:schemeClr val="accent3"/>
                </a:solidFill>
              </a:rPr>
              <a:t> </a:t>
            </a:r>
            <a:endParaRPr lang="en-US" sz="2200" dirty="0">
              <a:solidFill>
                <a:schemeClr val="accent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95321" y="2415240"/>
            <a:ext cx="303304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Eucalipto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Sobreiro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Azinheira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Pinheiro bravo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Pinheiro manso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Castanheiro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 smtClean="0"/>
              <a:t>Carvalho</a:t>
            </a:r>
            <a:r>
              <a:rPr lang="en-US" sz="2200" dirty="0" smtClean="0"/>
              <a:t> </a:t>
            </a:r>
            <a:r>
              <a:rPr lang="en-US" sz="2200" dirty="0" err="1" smtClean="0"/>
              <a:t>negral</a:t>
            </a:r>
            <a:r>
              <a:rPr lang="en-US" sz="2200" dirty="0" smtClean="0"/>
              <a:t> - </a:t>
            </a:r>
            <a:endParaRPr lang="pt-PT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4544822" y="2415240"/>
            <a:ext cx="549548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 smtClean="0"/>
              <a:t> - </a:t>
            </a:r>
            <a:r>
              <a:rPr lang="en-US" sz="2200" dirty="0" err="1" smtClean="0"/>
              <a:t>Globulus</a:t>
            </a:r>
            <a:r>
              <a:rPr lang="en-US" sz="2200" dirty="0" smtClean="0"/>
              <a:t> </a:t>
            </a:r>
            <a:r>
              <a:rPr lang="en-US" i="1" dirty="0" smtClean="0"/>
              <a:t>(</a:t>
            </a:r>
            <a:r>
              <a:rPr lang="en-US" i="1" dirty="0" err="1" smtClean="0"/>
              <a:t>povoamentos</a:t>
            </a:r>
            <a:r>
              <a:rPr lang="en-US" i="1" dirty="0" smtClean="0"/>
              <a:t> </a:t>
            </a:r>
            <a:r>
              <a:rPr lang="en-US" i="1" dirty="0" err="1" smtClean="0"/>
              <a:t>puros</a:t>
            </a:r>
            <a:r>
              <a:rPr lang="en-US" i="1" dirty="0" smtClean="0"/>
              <a:t> </a:t>
            </a:r>
            <a:r>
              <a:rPr lang="en-US" i="1" dirty="0" err="1" smtClean="0"/>
              <a:t>regulares</a:t>
            </a:r>
            <a:r>
              <a:rPr lang="en-US" i="1" dirty="0" smtClean="0"/>
              <a:t>)</a:t>
            </a:r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 smtClean="0"/>
              <a:t> - GYMMA </a:t>
            </a:r>
            <a:r>
              <a:rPr lang="en-US" i="1" dirty="0"/>
              <a:t>(</a:t>
            </a:r>
            <a:r>
              <a:rPr lang="en-US" i="1" dirty="0" err="1"/>
              <a:t>povoamentos</a:t>
            </a:r>
            <a:r>
              <a:rPr lang="en-US" i="1" dirty="0"/>
              <a:t> </a:t>
            </a:r>
            <a:r>
              <a:rPr lang="en-US" i="1" dirty="0" err="1"/>
              <a:t>puros</a:t>
            </a:r>
            <a:r>
              <a:rPr lang="en-US" i="1" dirty="0"/>
              <a:t> </a:t>
            </a:r>
            <a:r>
              <a:rPr lang="en-US" i="1" dirty="0" err="1" smtClean="0"/>
              <a:t>irregulares</a:t>
            </a:r>
            <a:r>
              <a:rPr lang="en-US" i="1" dirty="0" smtClean="0"/>
              <a:t>)</a:t>
            </a:r>
            <a:endParaRPr lang="en-US" dirty="0" smtClean="0"/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/>
              <a:t> </a:t>
            </a:r>
            <a:r>
              <a:rPr lang="en-US" sz="2200" dirty="0" smtClean="0"/>
              <a:t>- SUBER </a:t>
            </a:r>
            <a:r>
              <a:rPr lang="en-US" i="1" dirty="0"/>
              <a:t>(</a:t>
            </a:r>
            <a:r>
              <a:rPr lang="en-US" i="1" dirty="0" err="1"/>
              <a:t>povoamentos</a:t>
            </a:r>
            <a:r>
              <a:rPr lang="en-US" i="1" dirty="0"/>
              <a:t> </a:t>
            </a:r>
            <a:r>
              <a:rPr lang="en-US" i="1" dirty="0" err="1" smtClean="0"/>
              <a:t>irregulares</a:t>
            </a:r>
            <a:r>
              <a:rPr lang="en-US" i="1" dirty="0" smtClean="0"/>
              <a:t>)</a:t>
            </a:r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/>
              <a:t> </a:t>
            </a:r>
            <a:r>
              <a:rPr lang="en-US" sz="2200" dirty="0" smtClean="0"/>
              <a:t>- </a:t>
            </a:r>
            <a:r>
              <a:rPr lang="en-US" sz="2200" dirty="0" err="1" smtClean="0"/>
              <a:t>Pinaster</a:t>
            </a:r>
            <a:r>
              <a:rPr lang="en-US" sz="2200" dirty="0" smtClean="0"/>
              <a:t> </a:t>
            </a:r>
            <a:r>
              <a:rPr lang="en-US" i="1" dirty="0"/>
              <a:t>(</a:t>
            </a:r>
            <a:r>
              <a:rPr lang="en-US" i="1" dirty="0" err="1"/>
              <a:t>povoamentos</a:t>
            </a:r>
            <a:r>
              <a:rPr lang="en-US" i="1" dirty="0"/>
              <a:t> </a:t>
            </a:r>
            <a:r>
              <a:rPr lang="en-US" i="1" dirty="0" err="1"/>
              <a:t>puros</a:t>
            </a:r>
            <a:r>
              <a:rPr lang="en-US" i="1" dirty="0"/>
              <a:t> </a:t>
            </a:r>
            <a:r>
              <a:rPr lang="en-US" i="1" dirty="0" err="1"/>
              <a:t>regulares</a:t>
            </a:r>
            <a:r>
              <a:rPr lang="en-US" i="1" dirty="0"/>
              <a:t>)</a:t>
            </a:r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 smtClean="0"/>
              <a:t> - PBIRROL </a:t>
            </a:r>
            <a:r>
              <a:rPr lang="en-US" i="1" dirty="0"/>
              <a:t>(</a:t>
            </a:r>
            <a:r>
              <a:rPr lang="en-US" i="1" dirty="0" err="1"/>
              <a:t>povoamentos</a:t>
            </a:r>
            <a:r>
              <a:rPr lang="en-US" i="1" dirty="0"/>
              <a:t> </a:t>
            </a:r>
            <a:r>
              <a:rPr lang="en-US" i="1" dirty="0" err="1"/>
              <a:t>puros</a:t>
            </a:r>
            <a:r>
              <a:rPr lang="en-US" i="1" dirty="0"/>
              <a:t> </a:t>
            </a:r>
            <a:r>
              <a:rPr lang="en-US" i="1" dirty="0" err="1" smtClean="0"/>
              <a:t>irregulares</a:t>
            </a:r>
            <a:r>
              <a:rPr lang="en-US" i="1" dirty="0" smtClean="0"/>
              <a:t>)</a:t>
            </a:r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i="1" dirty="0"/>
              <a:t> </a:t>
            </a:r>
            <a:r>
              <a:rPr lang="en-US" sz="2200" i="1" dirty="0" smtClean="0"/>
              <a:t>- PBRAVO </a:t>
            </a:r>
            <a:r>
              <a:rPr lang="en-US" i="1" dirty="0"/>
              <a:t>(</a:t>
            </a:r>
            <a:r>
              <a:rPr lang="en-US" i="1" dirty="0" err="1"/>
              <a:t>povoamentos</a:t>
            </a:r>
            <a:r>
              <a:rPr lang="en-US" i="1" dirty="0"/>
              <a:t> </a:t>
            </a:r>
            <a:r>
              <a:rPr lang="en-US" i="1" dirty="0" err="1"/>
              <a:t>puros</a:t>
            </a:r>
            <a:r>
              <a:rPr lang="en-US" i="1" dirty="0"/>
              <a:t> </a:t>
            </a:r>
            <a:r>
              <a:rPr lang="en-US" i="1" dirty="0" err="1" smtClean="0"/>
              <a:t>regulares</a:t>
            </a:r>
            <a:r>
              <a:rPr lang="en-US" i="1" dirty="0" smtClean="0"/>
              <a:t>)</a:t>
            </a:r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i="1" dirty="0" smtClean="0"/>
              <a:t>-- </a:t>
            </a:r>
            <a:r>
              <a:rPr lang="en-US" sz="2200" i="1" dirty="0" err="1" smtClean="0"/>
              <a:t>ModisPinaster</a:t>
            </a:r>
            <a:r>
              <a:rPr lang="en-US" sz="2200" i="1" dirty="0" smtClean="0"/>
              <a:t> </a:t>
            </a:r>
            <a:r>
              <a:rPr lang="en-US" i="1" dirty="0"/>
              <a:t>(</a:t>
            </a:r>
            <a:r>
              <a:rPr lang="en-US" i="1" dirty="0" err="1"/>
              <a:t>povoamentos</a:t>
            </a:r>
            <a:r>
              <a:rPr lang="en-US" i="1" dirty="0"/>
              <a:t> </a:t>
            </a:r>
            <a:r>
              <a:rPr lang="en-US" i="1" dirty="0" err="1"/>
              <a:t>puros</a:t>
            </a:r>
            <a:r>
              <a:rPr lang="en-US" i="1" dirty="0"/>
              <a:t> </a:t>
            </a:r>
            <a:r>
              <a:rPr lang="en-US" i="1" dirty="0" err="1"/>
              <a:t>regulares</a:t>
            </a:r>
            <a:r>
              <a:rPr lang="en-US" i="1" dirty="0" smtClean="0"/>
              <a:t>)</a:t>
            </a:r>
            <a:endParaRPr lang="en-US" i="1" dirty="0"/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 smtClean="0"/>
              <a:t> - Pinea.pt </a:t>
            </a:r>
            <a:r>
              <a:rPr lang="en-US" i="1" dirty="0"/>
              <a:t>(</a:t>
            </a:r>
            <a:r>
              <a:rPr lang="en-US" i="1" dirty="0" err="1"/>
              <a:t>povoamentos</a:t>
            </a:r>
            <a:r>
              <a:rPr lang="en-US" i="1" dirty="0"/>
              <a:t> </a:t>
            </a:r>
            <a:r>
              <a:rPr lang="en-US" i="1" dirty="0" err="1" smtClean="0"/>
              <a:t>puros</a:t>
            </a:r>
            <a:r>
              <a:rPr lang="en-US" i="1" dirty="0" smtClean="0"/>
              <a:t>/</a:t>
            </a:r>
            <a:r>
              <a:rPr lang="en-US" i="1" dirty="0" err="1" smtClean="0"/>
              <a:t>mistos</a:t>
            </a:r>
            <a:r>
              <a:rPr lang="en-US" i="1" dirty="0" smtClean="0"/>
              <a:t> (</a:t>
            </a:r>
            <a:r>
              <a:rPr lang="en-US" i="1" dirty="0" err="1" smtClean="0"/>
              <a:t>ir</a:t>
            </a:r>
            <a:r>
              <a:rPr lang="en-US" i="1" dirty="0" smtClean="0"/>
              <a:t>)</a:t>
            </a:r>
            <a:r>
              <a:rPr lang="en-US" i="1" dirty="0" err="1" smtClean="0"/>
              <a:t>regulares</a:t>
            </a:r>
            <a:r>
              <a:rPr lang="en-US" i="1" dirty="0"/>
              <a:t>)</a:t>
            </a:r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 smtClean="0"/>
              <a:t> - Castanea.pt </a:t>
            </a:r>
            <a:r>
              <a:rPr lang="en-US" i="1" dirty="0"/>
              <a:t>(</a:t>
            </a:r>
            <a:r>
              <a:rPr lang="en-US" i="1" dirty="0" err="1"/>
              <a:t>povoamentos</a:t>
            </a:r>
            <a:r>
              <a:rPr lang="en-US" i="1" dirty="0"/>
              <a:t> </a:t>
            </a:r>
            <a:r>
              <a:rPr lang="en-US" i="1" dirty="0" err="1"/>
              <a:t>puros</a:t>
            </a:r>
            <a:r>
              <a:rPr lang="en-US" i="1" dirty="0"/>
              <a:t> </a:t>
            </a:r>
            <a:r>
              <a:rPr lang="en-US" i="1" dirty="0" err="1"/>
              <a:t>regulares</a:t>
            </a:r>
            <a:r>
              <a:rPr lang="en-US" i="1" dirty="0" smtClean="0"/>
              <a:t>)</a:t>
            </a:r>
            <a:endParaRPr lang="en-US" sz="2200" dirty="0" smtClean="0"/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/>
              <a:t> </a:t>
            </a:r>
            <a:r>
              <a:rPr lang="en-US" sz="2200" dirty="0" smtClean="0"/>
              <a:t>- </a:t>
            </a:r>
            <a:r>
              <a:rPr lang="en-US" sz="2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Pyrenacorn</a:t>
            </a:r>
            <a:r>
              <a:rPr lang="en-US" sz="2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</a:t>
            </a:r>
            <a:r>
              <a:rPr lang="en-US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povoamentos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puros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regulares</a:t>
            </a:r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500"/>
              </a:spcBef>
              <a:spcAft>
                <a:spcPts val="400"/>
              </a:spcAft>
            </a:pPr>
            <a:endParaRPr lang="en-US" sz="2200" dirty="0"/>
          </a:p>
        </p:txBody>
      </p:sp>
      <p:sp>
        <p:nvSpPr>
          <p:cNvPr id="10" name="Oval 9"/>
          <p:cNvSpPr/>
          <p:nvPr/>
        </p:nvSpPr>
        <p:spPr>
          <a:xfrm>
            <a:off x="2531047" y="2576336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31047" y="3063526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31047" y="3550716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531529" y="4037906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531047" y="4522005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31047" y="5008993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31047" y="5493294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557967" y="2576336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555892" y="3030543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55892" y="3473106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55892" y="3924789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55892" y="4372598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57282" y="5719119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555892" y="4814375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55892" y="5266747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10" idx="6"/>
            <a:endCxn id="20" idx="2"/>
          </p:cNvCxnSpPr>
          <p:nvPr/>
        </p:nvCxnSpPr>
        <p:spPr>
          <a:xfrm>
            <a:off x="2683447" y="2652536"/>
            <a:ext cx="1874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0" idx="6"/>
            <a:endCxn id="21" idx="2"/>
          </p:cNvCxnSpPr>
          <p:nvPr/>
        </p:nvCxnSpPr>
        <p:spPr>
          <a:xfrm>
            <a:off x="2683447" y="2652536"/>
            <a:ext cx="1872445" cy="454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4" idx="6"/>
            <a:endCxn id="22" idx="2"/>
          </p:cNvCxnSpPr>
          <p:nvPr/>
        </p:nvCxnSpPr>
        <p:spPr>
          <a:xfrm>
            <a:off x="2683447" y="3139726"/>
            <a:ext cx="1872445" cy="409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5" idx="6"/>
            <a:endCxn id="22" idx="2"/>
          </p:cNvCxnSpPr>
          <p:nvPr/>
        </p:nvCxnSpPr>
        <p:spPr>
          <a:xfrm flipV="1">
            <a:off x="2683447" y="3549306"/>
            <a:ext cx="1872445" cy="77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6" idx="6"/>
            <a:endCxn id="23" idx="2"/>
          </p:cNvCxnSpPr>
          <p:nvPr/>
        </p:nvCxnSpPr>
        <p:spPr>
          <a:xfrm flipV="1">
            <a:off x="2683929" y="4000989"/>
            <a:ext cx="1871963" cy="113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4" idx="2"/>
          </p:cNvCxnSpPr>
          <p:nvPr/>
        </p:nvCxnSpPr>
        <p:spPr>
          <a:xfrm>
            <a:off x="2678154" y="4124494"/>
            <a:ext cx="1877738" cy="324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7" idx="6"/>
            <a:endCxn id="26" idx="2"/>
          </p:cNvCxnSpPr>
          <p:nvPr/>
        </p:nvCxnSpPr>
        <p:spPr>
          <a:xfrm>
            <a:off x="2683447" y="4598205"/>
            <a:ext cx="1873835" cy="1197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8" idx="6"/>
            <a:endCxn id="34" idx="2"/>
          </p:cNvCxnSpPr>
          <p:nvPr/>
        </p:nvCxnSpPr>
        <p:spPr>
          <a:xfrm>
            <a:off x="2683447" y="5085193"/>
            <a:ext cx="1872445" cy="1161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9" idx="6"/>
            <a:endCxn id="36" idx="2"/>
          </p:cNvCxnSpPr>
          <p:nvPr/>
        </p:nvCxnSpPr>
        <p:spPr>
          <a:xfrm>
            <a:off x="2683447" y="5569494"/>
            <a:ext cx="1894981" cy="112919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555892" y="6170802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578428" y="6622485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>
            <a:stCxn id="16" idx="6"/>
            <a:endCxn id="27" idx="2"/>
          </p:cNvCxnSpPr>
          <p:nvPr/>
        </p:nvCxnSpPr>
        <p:spPr>
          <a:xfrm>
            <a:off x="2683929" y="4114106"/>
            <a:ext cx="1871963" cy="776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6" idx="6"/>
            <a:endCxn id="28" idx="2"/>
          </p:cNvCxnSpPr>
          <p:nvPr/>
        </p:nvCxnSpPr>
        <p:spPr>
          <a:xfrm>
            <a:off x="2683929" y="4114106"/>
            <a:ext cx="1871963" cy="122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4817807" y="2415240"/>
            <a:ext cx="5942238" cy="888399"/>
            <a:chOff x="4817807" y="2415240"/>
            <a:chExt cx="5942238" cy="888399"/>
          </a:xfrm>
        </p:grpSpPr>
        <p:sp>
          <p:nvSpPr>
            <p:cNvPr id="46" name="TextBox 45"/>
            <p:cNvSpPr txBox="1"/>
            <p:nvPr/>
          </p:nvSpPr>
          <p:spPr>
            <a:xfrm>
              <a:off x="8723263" y="2536612"/>
              <a:ext cx="2036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2"/>
                  </a:solidFill>
                </a:rPr>
                <a:t>Modelos</a:t>
              </a:r>
              <a:r>
                <a:rPr lang="en-US" b="1" dirty="0" smtClean="0">
                  <a:solidFill>
                    <a:schemeClr val="accent2"/>
                  </a:solidFill>
                </a:rPr>
                <a:t> de </a:t>
              </a:r>
              <a:r>
                <a:rPr lang="en-US" b="1" dirty="0" err="1" smtClean="0">
                  <a:solidFill>
                    <a:schemeClr val="accent2"/>
                  </a:solidFill>
                </a:rPr>
                <a:t>povoamento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817807" y="2415240"/>
              <a:ext cx="5617818" cy="888399"/>
            </a:xfrm>
            <a:prstGeom prst="rect">
              <a:avLst/>
            </a:prstGeom>
            <a:solidFill>
              <a:srgbClr val="CAD936">
                <a:alpha val="14118"/>
              </a:srgb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817805" y="4606062"/>
            <a:ext cx="7177549" cy="923330"/>
            <a:chOff x="4817805" y="4606062"/>
            <a:chExt cx="7177549" cy="923330"/>
          </a:xfrm>
        </p:grpSpPr>
        <p:sp>
          <p:nvSpPr>
            <p:cNvPr id="48" name="TextBox 47"/>
            <p:cNvSpPr txBox="1"/>
            <p:nvPr/>
          </p:nvSpPr>
          <p:spPr>
            <a:xfrm>
              <a:off x="10435624" y="4606062"/>
              <a:ext cx="15466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A6208"/>
                  </a:solidFill>
                </a:rPr>
                <a:t>Modelos</a:t>
              </a:r>
              <a:r>
                <a:rPr lang="en-US" dirty="0" smtClean="0">
                  <a:solidFill>
                    <a:srgbClr val="DA6208"/>
                  </a:solidFill>
                </a:rPr>
                <a:t> de </a:t>
              </a:r>
              <a:r>
                <a:rPr lang="en-US" dirty="0" err="1" smtClean="0">
                  <a:solidFill>
                    <a:srgbClr val="DA6208"/>
                  </a:solidFill>
                </a:rPr>
                <a:t>distribuição</a:t>
              </a:r>
              <a:r>
                <a:rPr lang="en-US" dirty="0" smtClean="0">
                  <a:solidFill>
                    <a:srgbClr val="DA6208"/>
                  </a:solidFill>
                </a:rPr>
                <a:t> de </a:t>
              </a:r>
              <a:r>
                <a:rPr lang="en-US" dirty="0" err="1" smtClean="0">
                  <a:solidFill>
                    <a:srgbClr val="DA6208"/>
                  </a:solidFill>
                </a:rPr>
                <a:t>diâmetros</a:t>
              </a:r>
              <a:endParaRPr lang="en-US" dirty="0">
                <a:solidFill>
                  <a:srgbClr val="DA6208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817805" y="4640993"/>
              <a:ext cx="7177549" cy="888399"/>
            </a:xfrm>
            <a:prstGeom prst="rect">
              <a:avLst/>
            </a:prstGeom>
            <a:solidFill>
              <a:srgbClr val="DA6208">
                <a:alpha val="7843"/>
              </a:srgbClr>
            </a:solidFill>
            <a:ln w="28575">
              <a:solidFill>
                <a:srgbClr val="DA6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08293" y="3418987"/>
            <a:ext cx="5929458" cy="3030974"/>
            <a:chOff x="4708293" y="3418987"/>
            <a:chExt cx="5929458" cy="3030974"/>
          </a:xfrm>
        </p:grpSpPr>
        <p:sp>
          <p:nvSpPr>
            <p:cNvPr id="47" name="TextBox 46"/>
            <p:cNvSpPr txBox="1"/>
            <p:nvPr/>
          </p:nvSpPr>
          <p:spPr>
            <a:xfrm>
              <a:off x="9010154" y="3557461"/>
              <a:ext cx="1627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Modelos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 da </a:t>
              </a:r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árvore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 individual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08293" y="3418987"/>
              <a:ext cx="5727332" cy="3030974"/>
            </a:xfrm>
            <a:prstGeom prst="rect">
              <a:avLst/>
            </a:prstGeom>
            <a:solidFill>
              <a:srgbClr val="5D8431">
                <a:alpha val="12941"/>
              </a:srgb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0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" y="970369"/>
            <a:ext cx="14281118" cy="6675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254"/>
          <a:stretch/>
        </p:blipFill>
        <p:spPr>
          <a:xfrm>
            <a:off x="111760" y="1088787"/>
            <a:ext cx="14273497" cy="641350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flipH="1" flipV="1">
            <a:off x="642854" y="5979572"/>
            <a:ext cx="284933" cy="196358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678" t="5071"/>
          <a:stretch/>
        </p:blipFill>
        <p:spPr>
          <a:xfrm>
            <a:off x="4961107" y="1644912"/>
            <a:ext cx="9418406" cy="5787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376" y="3940986"/>
            <a:ext cx="4054191" cy="4115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" y="1094944"/>
            <a:ext cx="14425910" cy="6363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804" y="1790635"/>
            <a:ext cx="5685013" cy="1447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399" y="1799482"/>
            <a:ext cx="5745978" cy="2476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" y="959459"/>
            <a:ext cx="14342083" cy="6248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1886" y="1051051"/>
            <a:ext cx="56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 </a:t>
            </a:r>
            <a:r>
              <a:rPr lang="en-US" sz="1600" dirty="0" err="1" smtClean="0"/>
              <a:t>ficar</a:t>
            </a:r>
            <a:r>
              <a:rPr lang="en-US" sz="1600" dirty="0" smtClean="0"/>
              <a:t> o valor </a:t>
            </a:r>
            <a:r>
              <a:rPr lang="en-US" sz="1600" b="1" dirty="0" smtClean="0">
                <a:solidFill>
                  <a:schemeClr val="accent4"/>
                </a:solidFill>
              </a:rPr>
              <a:t>20</a:t>
            </a:r>
            <a:r>
              <a:rPr lang="en-US" sz="1600" dirty="0" smtClean="0"/>
              <a:t> a 3ª </a:t>
            </a:r>
            <a:r>
              <a:rPr lang="en-US" sz="1600" dirty="0" err="1" smtClean="0"/>
              <a:t>rotação</a:t>
            </a:r>
            <a:r>
              <a:rPr lang="en-US" sz="1600" dirty="0" smtClean="0"/>
              <a:t> </a:t>
            </a:r>
            <a:r>
              <a:rPr lang="en-US" sz="1600" dirty="0" err="1" smtClean="0"/>
              <a:t>não</a:t>
            </a:r>
            <a:r>
              <a:rPr lang="en-US" sz="1600" dirty="0" smtClean="0"/>
              <a:t> </a:t>
            </a:r>
            <a:r>
              <a:rPr lang="en-US" sz="1600" dirty="0" err="1" smtClean="0"/>
              <a:t>chega</a:t>
            </a:r>
            <a:r>
              <a:rPr lang="en-US" sz="1600" dirty="0" smtClean="0"/>
              <a:t> a </a:t>
            </a:r>
            <a:r>
              <a:rPr lang="en-US" sz="1600" dirty="0" err="1" smtClean="0"/>
              <a:t>ser</a:t>
            </a:r>
            <a:r>
              <a:rPr lang="en-US" sz="1600" dirty="0" smtClean="0"/>
              <a:t> </a:t>
            </a:r>
            <a:r>
              <a:rPr lang="en-US" sz="1600" dirty="0" err="1" smtClean="0"/>
              <a:t>cortada</a:t>
            </a:r>
            <a:r>
              <a:rPr lang="en-US" sz="1600" dirty="0" smtClean="0"/>
              <a:t>:</a:t>
            </a:r>
          </a:p>
          <a:p>
            <a:endParaRPr lang="en-US" sz="800" dirty="0"/>
          </a:p>
          <a:p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termos</a:t>
            </a:r>
            <a:r>
              <a:rPr lang="en-US" sz="1600" dirty="0" smtClean="0"/>
              <a:t> de </a:t>
            </a:r>
            <a:r>
              <a:rPr lang="en-US" sz="1600" dirty="0" err="1" smtClean="0"/>
              <a:t>variáveis</a:t>
            </a:r>
            <a:r>
              <a:rPr lang="en-US" sz="1600" dirty="0" smtClean="0"/>
              <a:t> de </a:t>
            </a:r>
            <a:r>
              <a:rPr lang="en-US" sz="1600" dirty="0" err="1" smtClean="0"/>
              <a:t>povoamento</a:t>
            </a:r>
            <a:r>
              <a:rPr lang="en-US" sz="1600" dirty="0" smtClean="0"/>
              <a:t> </a:t>
            </a:r>
            <a:r>
              <a:rPr lang="en-US" sz="1600" dirty="0" err="1" smtClean="0"/>
              <a:t>não</a:t>
            </a:r>
            <a:r>
              <a:rPr lang="en-US" sz="1600" dirty="0" smtClean="0"/>
              <a:t> tem </a:t>
            </a:r>
            <a:r>
              <a:rPr lang="en-US" sz="1600" dirty="0" err="1" smtClean="0"/>
              <a:t>qualquer</a:t>
            </a:r>
            <a:r>
              <a:rPr lang="en-US" sz="1600" dirty="0" smtClean="0"/>
              <a:t> </a:t>
            </a:r>
            <a:r>
              <a:rPr lang="en-US" sz="1600" dirty="0" err="1" smtClean="0"/>
              <a:t>impacto</a:t>
            </a:r>
            <a:r>
              <a:rPr lang="en-US" sz="1600" dirty="0" smtClean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75060"/>
          <a:stretch/>
        </p:blipFill>
        <p:spPr>
          <a:xfrm>
            <a:off x="11258262" y="4752032"/>
            <a:ext cx="933738" cy="21059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48970" y="2399070"/>
            <a:ext cx="1216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termos</a:t>
            </a:r>
            <a:r>
              <a:rPr lang="en-US" sz="1600" dirty="0" smtClean="0"/>
              <a:t> de </a:t>
            </a:r>
            <a:r>
              <a:rPr lang="en-US" sz="1600" dirty="0" err="1" smtClean="0"/>
              <a:t>análise</a:t>
            </a:r>
            <a:r>
              <a:rPr lang="en-US" sz="1600" dirty="0" smtClean="0"/>
              <a:t> </a:t>
            </a:r>
            <a:r>
              <a:rPr lang="en-US" sz="1600" dirty="0" err="1" smtClean="0"/>
              <a:t>económica</a:t>
            </a:r>
            <a:r>
              <a:rPr lang="en-US" sz="1600" dirty="0" smtClean="0"/>
              <a:t> tem: </a:t>
            </a:r>
            <a:r>
              <a:rPr lang="en-US" sz="1600" u="sng" dirty="0" err="1" smtClean="0">
                <a:solidFill>
                  <a:srgbClr val="C00000"/>
                </a:solidFill>
              </a:rPr>
              <a:t>Não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r>
              <a:rPr lang="en-US" sz="1600" u="sng" dirty="0" err="1" smtClean="0">
                <a:solidFill>
                  <a:srgbClr val="C00000"/>
                </a:solidFill>
              </a:rPr>
              <a:t>há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r>
              <a:rPr lang="en-US" sz="1600" u="sng" dirty="0" err="1" smtClean="0">
                <a:solidFill>
                  <a:srgbClr val="C00000"/>
                </a:solidFill>
              </a:rPr>
              <a:t>receita</a:t>
            </a:r>
            <a:r>
              <a:rPr lang="en-US" sz="1600" u="sng" dirty="0" smtClean="0">
                <a:solidFill>
                  <a:srgbClr val="C00000"/>
                </a:solidFill>
              </a:rPr>
              <a:t>! </a:t>
            </a:r>
            <a:endParaRPr lang="en-US" sz="1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" y="974876"/>
            <a:ext cx="14319221" cy="651566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 flipH="1" flipV="1">
            <a:off x="2970418" y="3701885"/>
            <a:ext cx="284933" cy="196358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" y="959459"/>
            <a:ext cx="14441151" cy="634038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 flipH="1" flipV="1">
            <a:off x="3302928" y="3469135"/>
            <a:ext cx="284933" cy="196358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7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737"/>
            <a:ext cx="14425910" cy="6469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955" y="1607820"/>
            <a:ext cx="11476715" cy="5372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951" y="1607820"/>
            <a:ext cx="11796782" cy="5517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342" y="986736"/>
            <a:ext cx="3984712" cy="183514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572559" y="930245"/>
            <a:ext cx="252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Enganei</a:t>
            </a:r>
            <a:r>
              <a:rPr lang="en-US" dirty="0" smtClean="0">
                <a:solidFill>
                  <a:srgbClr val="C00000"/>
                </a:solidFill>
              </a:rPr>
              <a:t>-me e </a:t>
            </a:r>
            <a:r>
              <a:rPr lang="en-US" dirty="0" err="1" smtClean="0">
                <a:solidFill>
                  <a:srgbClr val="C00000"/>
                </a:solidFill>
              </a:rPr>
              <a:t>quero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corrigir</a:t>
            </a:r>
            <a:r>
              <a:rPr lang="en-US" dirty="0" smtClean="0">
                <a:solidFill>
                  <a:srgbClr val="C00000"/>
                </a:solidFill>
              </a:rPr>
              <a:t> a rot do 3º </a:t>
            </a:r>
            <a:r>
              <a:rPr lang="en-US" dirty="0" err="1" smtClean="0">
                <a:solidFill>
                  <a:srgbClr val="C00000"/>
                </a:solidFill>
              </a:rPr>
              <a:t>ciclo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" y="1094944"/>
            <a:ext cx="14418289" cy="6287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9" y="1099046"/>
            <a:ext cx="14281118" cy="6462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394" y="3598186"/>
            <a:ext cx="502964" cy="49534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6200000" flipH="1">
            <a:off x="2599542" y="6617355"/>
            <a:ext cx="284933" cy="196358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7" y="959459"/>
            <a:ext cx="14281118" cy="6187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7" y="959459"/>
            <a:ext cx="14227773" cy="6782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61" y="959459"/>
            <a:ext cx="14243014" cy="6424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4" y="925165"/>
            <a:ext cx="2309060" cy="64928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47809" y="5152829"/>
            <a:ext cx="3147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Depois</a:t>
            </a:r>
            <a:r>
              <a:rPr lang="en-US" dirty="0" smtClean="0">
                <a:solidFill>
                  <a:srgbClr val="C00000"/>
                </a:solidFill>
              </a:rPr>
              <a:t> da </a:t>
            </a:r>
            <a:r>
              <a:rPr lang="en-US" dirty="0" err="1" smtClean="0">
                <a:solidFill>
                  <a:srgbClr val="C00000"/>
                </a:solidFill>
              </a:rPr>
              <a:t>correção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fiquei</a:t>
            </a:r>
            <a:r>
              <a:rPr lang="en-US" dirty="0" smtClean="0">
                <a:solidFill>
                  <a:srgbClr val="C00000"/>
                </a:solidFill>
              </a:rPr>
              <a:t> com </a:t>
            </a:r>
            <a:r>
              <a:rPr lang="en-US" b="1" dirty="0" smtClean="0">
                <a:solidFill>
                  <a:srgbClr val="C00000"/>
                </a:solidFill>
              </a:rPr>
              <a:t>2 </a:t>
            </a:r>
            <a:r>
              <a:rPr lang="en-US" b="1" dirty="0" err="1" smtClean="0">
                <a:solidFill>
                  <a:srgbClr val="C00000"/>
                </a:solidFill>
              </a:rPr>
              <a:t>simulações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cujos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resultados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podem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ser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visualizados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uma</a:t>
            </a:r>
            <a:r>
              <a:rPr lang="en-US" dirty="0" smtClean="0">
                <a:solidFill>
                  <a:srgbClr val="C00000"/>
                </a:solidFill>
              </a:rPr>
              <a:t> a </a:t>
            </a:r>
            <a:r>
              <a:rPr lang="en-US" dirty="0" err="1" smtClean="0">
                <a:solidFill>
                  <a:srgbClr val="C00000"/>
                </a:solidFill>
              </a:rPr>
              <a:t>uma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>
            <a:stCxn id="14" idx="1"/>
          </p:cNvCxnSpPr>
          <p:nvPr/>
        </p:nvCxnSpPr>
        <p:spPr>
          <a:xfrm flipH="1" flipV="1">
            <a:off x="4395020" y="5742039"/>
            <a:ext cx="352789" cy="10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72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4" y="976605"/>
            <a:ext cx="12488139" cy="5690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4" y="976606"/>
            <a:ext cx="12488139" cy="5622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0389" y="4832530"/>
            <a:ext cx="314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Ou</a:t>
            </a:r>
            <a:r>
              <a:rPr lang="en-US" dirty="0" smtClean="0">
                <a:solidFill>
                  <a:srgbClr val="C00000"/>
                </a:solidFill>
              </a:rPr>
              <a:t> as </a:t>
            </a:r>
            <a:r>
              <a:rPr lang="en-US" b="1" dirty="0" smtClean="0">
                <a:solidFill>
                  <a:srgbClr val="C00000"/>
                </a:solidFill>
              </a:rPr>
              <a:t>2 </a:t>
            </a:r>
            <a:r>
              <a:rPr lang="en-US" b="1" dirty="0" err="1" smtClean="0">
                <a:solidFill>
                  <a:srgbClr val="C00000"/>
                </a:solidFill>
              </a:rPr>
              <a:t>simulações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podem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ser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visualizados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simultâneo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" y="959459"/>
            <a:ext cx="12113061" cy="661676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 rot="2244897" flipH="1" flipV="1">
            <a:off x="10062142" y="1241947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473" y="1138837"/>
            <a:ext cx="4184392" cy="48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52" y="380891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 e simuladores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64360" y="1855692"/>
            <a:ext cx="9829687" cy="4556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8423" y="1855692"/>
            <a:ext cx="30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200" b="1" dirty="0" smtClean="0">
                <a:solidFill>
                  <a:schemeClr val="accent1">
                    <a:lumMod val="75000"/>
                  </a:schemeClr>
                </a:solidFill>
              </a:rPr>
              <a:t>Espécies</a:t>
            </a:r>
            <a:endParaRPr lang="pt-PT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8287" y="1855692"/>
            <a:ext cx="5445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b="1" dirty="0" smtClean="0">
                <a:solidFill>
                  <a:schemeClr val="accent3"/>
                </a:solidFill>
              </a:rPr>
              <a:t>Modelos da floresta </a:t>
            </a:r>
            <a:r>
              <a:rPr lang="en-US" sz="2200" b="1" dirty="0" smtClean="0">
                <a:solidFill>
                  <a:schemeClr val="accent3"/>
                </a:solidFill>
              </a:rPr>
              <a:t>de base </a:t>
            </a:r>
            <a:r>
              <a:rPr lang="en-US" sz="2200" b="1" dirty="0" err="1" smtClean="0">
                <a:solidFill>
                  <a:schemeClr val="accent3"/>
                </a:solidFill>
              </a:rPr>
              <a:t>fisiologica</a:t>
            </a:r>
            <a:endParaRPr lang="en-US" sz="2200" dirty="0">
              <a:solidFill>
                <a:schemeClr val="accent3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3579" y="2654889"/>
            <a:ext cx="30330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Eucalipto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Sobreiro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Pinheiro bravo -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pt-PT" sz="2200" dirty="0" smtClean="0"/>
              <a:t>Pinheiro manso -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43722" y="2654889"/>
            <a:ext cx="6297583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 smtClean="0"/>
              <a:t> - 3PG </a:t>
            </a:r>
            <a:r>
              <a:rPr lang="en-US" i="1" dirty="0" smtClean="0"/>
              <a:t>(</a:t>
            </a:r>
            <a:r>
              <a:rPr lang="en-US" i="1" dirty="0" err="1" smtClean="0"/>
              <a:t>povoamentos</a:t>
            </a:r>
            <a:r>
              <a:rPr lang="en-US" i="1" dirty="0" smtClean="0"/>
              <a:t> </a:t>
            </a:r>
            <a:r>
              <a:rPr lang="en-US" i="1" dirty="0" err="1" smtClean="0"/>
              <a:t>puros</a:t>
            </a:r>
            <a:r>
              <a:rPr lang="en-US" i="1" dirty="0" smtClean="0"/>
              <a:t> </a:t>
            </a:r>
            <a:r>
              <a:rPr lang="en-US" i="1" dirty="0" err="1" smtClean="0"/>
              <a:t>regulares</a:t>
            </a:r>
            <a:r>
              <a:rPr lang="en-US" i="1" dirty="0" smtClean="0"/>
              <a:t>)</a:t>
            </a:r>
          </a:p>
          <a:p>
            <a:pPr>
              <a:spcBef>
                <a:spcPts val="500"/>
              </a:spcBef>
              <a:spcAft>
                <a:spcPts val="400"/>
              </a:spcAft>
            </a:pPr>
            <a:r>
              <a:rPr lang="en-US" sz="2200" dirty="0" smtClean="0"/>
              <a:t> - </a:t>
            </a:r>
            <a:r>
              <a:rPr lang="en-US" sz="2200" dirty="0" err="1" smtClean="0"/>
              <a:t>YieldSafe</a:t>
            </a:r>
            <a:endParaRPr lang="en-US" dirty="0" smtClean="0"/>
          </a:p>
        </p:txBody>
      </p:sp>
      <p:sp>
        <p:nvSpPr>
          <p:cNvPr id="38" name="Oval 37"/>
          <p:cNvSpPr/>
          <p:nvPr/>
        </p:nvSpPr>
        <p:spPr>
          <a:xfrm>
            <a:off x="3629947" y="2815985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629947" y="3303175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629947" y="3790365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630429" y="4277555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656867" y="2815985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54792" y="3270192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>
            <a:stCxn id="38" idx="6"/>
            <a:endCxn id="46" idx="2"/>
          </p:cNvCxnSpPr>
          <p:nvPr/>
        </p:nvCxnSpPr>
        <p:spPr>
          <a:xfrm>
            <a:off x="3782347" y="2892185"/>
            <a:ext cx="1874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0" idx="6"/>
          </p:cNvCxnSpPr>
          <p:nvPr/>
        </p:nvCxnSpPr>
        <p:spPr>
          <a:xfrm flipV="1">
            <a:off x="3782347" y="2892185"/>
            <a:ext cx="1861375" cy="48719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2" idx="6"/>
            <a:endCxn id="46" idx="2"/>
          </p:cNvCxnSpPr>
          <p:nvPr/>
        </p:nvCxnSpPr>
        <p:spPr>
          <a:xfrm flipV="1">
            <a:off x="3782347" y="2892185"/>
            <a:ext cx="1874520" cy="97438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4" idx="6"/>
            <a:endCxn id="46" idx="2"/>
          </p:cNvCxnSpPr>
          <p:nvPr/>
        </p:nvCxnSpPr>
        <p:spPr>
          <a:xfrm flipV="1">
            <a:off x="3782829" y="2892185"/>
            <a:ext cx="1874038" cy="146157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04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7" y="959459"/>
            <a:ext cx="12010472" cy="5394641"/>
          </a:xfrm>
          <a:prstGeom prst="rect">
            <a:avLst/>
          </a:prstGeom>
        </p:spPr>
      </p:pic>
      <p:sp>
        <p:nvSpPr>
          <p:cNvPr id="62" name="Right Arrow 61"/>
          <p:cNvSpPr/>
          <p:nvPr/>
        </p:nvSpPr>
        <p:spPr>
          <a:xfrm rot="5400000" flipH="1" flipV="1">
            <a:off x="9846345" y="1508433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635" y="1065785"/>
            <a:ext cx="349565" cy="279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946" y="1065785"/>
            <a:ext cx="4259949" cy="17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52" y="380891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Modelos de base fisiológica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0568" y="1006133"/>
            <a:ext cx="11903008" cy="5760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780076" y="2059543"/>
            <a:ext cx="576064" cy="506252"/>
            <a:chOff x="5436096" y="1664804"/>
            <a:chExt cx="576064" cy="506252"/>
          </a:xfrm>
        </p:grpSpPr>
        <p:sp>
          <p:nvSpPr>
            <p:cNvPr id="56" name="Oval 55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 err="1" smtClean="0">
                  <a:latin typeface="+mj-lt"/>
                </a:rPr>
                <a:t>Geadat</a:t>
              </a:r>
              <a:endParaRPr lang="en-US" sz="900" b="1" dirty="0">
                <a:latin typeface="+mj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28048" y="2273371"/>
            <a:ext cx="576064" cy="506252"/>
            <a:chOff x="5436096" y="1664804"/>
            <a:chExt cx="576064" cy="506252"/>
          </a:xfrm>
        </p:grpSpPr>
        <p:sp>
          <p:nvSpPr>
            <p:cNvPr id="59" name="Oval 58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 smtClean="0">
                  <a:latin typeface="+mj-lt"/>
                </a:rPr>
                <a:t>DPV</a:t>
              </a:r>
              <a:endParaRPr lang="en-US" sz="900" b="1" dirty="0">
                <a:latin typeface="+mj-lt"/>
              </a:endParaRPr>
            </a:p>
          </p:txBody>
        </p:sp>
      </p:grpSp>
      <p:sp>
        <p:nvSpPr>
          <p:cNvPr id="61" name="Rectangle 60"/>
          <p:cNvSpPr/>
          <p:nvPr/>
        </p:nvSpPr>
        <p:spPr bwMode="auto">
          <a:xfrm>
            <a:off x="7461572" y="6095933"/>
            <a:ext cx="2882900" cy="659982"/>
          </a:xfrm>
          <a:prstGeom prst="rect">
            <a:avLst/>
          </a:prstGeom>
          <a:pattFill prst="dkDnDiag">
            <a:fgClr>
              <a:srgbClr val="66CCFF"/>
            </a:fgClr>
            <a:bgClr>
              <a:srgbClr val="996633"/>
            </a:bgClr>
          </a:patt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10059" r="11435" b="22364"/>
          <a:stretch/>
        </p:blipFill>
        <p:spPr bwMode="auto">
          <a:xfrm>
            <a:off x="1708616" y="1272560"/>
            <a:ext cx="941832" cy="886968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806" r="29645" b="4738"/>
          <a:stretch/>
        </p:blipFill>
        <p:spPr>
          <a:xfrm>
            <a:off x="1847529" y="2150387"/>
            <a:ext cx="2880319" cy="3963118"/>
          </a:xfrm>
          <a:prstGeom prst="rect">
            <a:avLst/>
          </a:prstGeom>
        </p:spPr>
      </p:pic>
      <p:pic>
        <p:nvPicPr>
          <p:cNvPr id="64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/>
          <a:stretch/>
        </p:blipFill>
        <p:spPr bwMode="auto">
          <a:xfrm>
            <a:off x="2566413" y="5773100"/>
            <a:ext cx="1905000" cy="99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598364" y="3285407"/>
            <a:ext cx="720080" cy="261610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Folhas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98364" y="4683219"/>
            <a:ext cx="720080" cy="430887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Biomassa lenhosa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19536" y="6329451"/>
            <a:ext cx="720080" cy="261610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r>
              <a:rPr lang="pt-PT" sz="1100" b="1" dirty="0" err="1" smtClean="0">
                <a:solidFill>
                  <a:schemeClr val="bg1"/>
                </a:solidFill>
                <a:latin typeface="+mj-lt"/>
              </a:rPr>
              <a:t>raizes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862032" y="1613008"/>
            <a:ext cx="1487661" cy="2255241"/>
            <a:chOff x="404935" y="1317775"/>
            <a:chExt cx="1487661" cy="2255241"/>
          </a:xfrm>
        </p:grpSpPr>
        <p:grpSp>
          <p:nvGrpSpPr>
            <p:cNvPr id="69" name="Group 68"/>
            <p:cNvGrpSpPr/>
            <p:nvPr/>
          </p:nvGrpSpPr>
          <p:grpSpPr>
            <a:xfrm>
              <a:off x="404935" y="1317775"/>
              <a:ext cx="1487661" cy="2255241"/>
              <a:chOff x="404935" y="1297237"/>
              <a:chExt cx="1487661" cy="2255241"/>
            </a:xfrm>
          </p:grpSpPr>
          <p:pic>
            <p:nvPicPr>
              <p:cNvPr id="71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01894">
                <a:off x="1379833" y="1297237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44367">
                <a:off x="1101883" y="1577563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16328">
                <a:off x="700346" y="1765688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28576">
                <a:off x="404935" y="1845915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0" name="Freeform 69"/>
            <p:cNvSpPr/>
            <p:nvPr/>
          </p:nvSpPr>
          <p:spPr bwMode="auto">
            <a:xfrm rot="20617799">
              <a:off x="1184545" y="1536293"/>
              <a:ext cx="482606" cy="814039"/>
            </a:xfrm>
            <a:custGeom>
              <a:avLst/>
              <a:gdLst>
                <a:gd name="connsiteX0" fmla="*/ 0 w 367990"/>
                <a:gd name="connsiteY0" fmla="*/ 0 h 814039"/>
                <a:gd name="connsiteX1" fmla="*/ 44605 w 367990"/>
                <a:gd name="connsiteY1" fmla="*/ 55756 h 814039"/>
                <a:gd name="connsiteX2" fmla="*/ 55756 w 367990"/>
                <a:gd name="connsiteY2" fmla="*/ 144966 h 814039"/>
                <a:gd name="connsiteX3" fmla="*/ 78058 w 367990"/>
                <a:gd name="connsiteY3" fmla="*/ 178420 h 814039"/>
                <a:gd name="connsiteX4" fmla="*/ 89209 w 367990"/>
                <a:gd name="connsiteY4" fmla="*/ 211873 h 814039"/>
                <a:gd name="connsiteX5" fmla="*/ 111512 w 367990"/>
                <a:gd name="connsiteY5" fmla="*/ 245327 h 814039"/>
                <a:gd name="connsiteX6" fmla="*/ 133814 w 367990"/>
                <a:gd name="connsiteY6" fmla="*/ 289932 h 814039"/>
                <a:gd name="connsiteX7" fmla="*/ 167268 w 367990"/>
                <a:gd name="connsiteY7" fmla="*/ 312234 h 814039"/>
                <a:gd name="connsiteX8" fmla="*/ 189570 w 367990"/>
                <a:gd name="connsiteY8" fmla="*/ 345688 h 814039"/>
                <a:gd name="connsiteX9" fmla="*/ 234175 w 367990"/>
                <a:gd name="connsiteY9" fmla="*/ 412595 h 814039"/>
                <a:gd name="connsiteX10" fmla="*/ 267629 w 367990"/>
                <a:gd name="connsiteY10" fmla="*/ 423747 h 814039"/>
                <a:gd name="connsiteX11" fmla="*/ 301083 w 367990"/>
                <a:gd name="connsiteY11" fmla="*/ 490654 h 814039"/>
                <a:gd name="connsiteX12" fmla="*/ 312234 w 367990"/>
                <a:gd name="connsiteY12" fmla="*/ 524107 h 814039"/>
                <a:gd name="connsiteX13" fmla="*/ 345688 w 367990"/>
                <a:gd name="connsiteY13" fmla="*/ 669073 h 814039"/>
                <a:gd name="connsiteX14" fmla="*/ 367990 w 367990"/>
                <a:gd name="connsiteY14" fmla="*/ 814039 h 81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7990" h="814039">
                  <a:moveTo>
                    <a:pt x="0" y="0"/>
                  </a:moveTo>
                  <a:cubicBezTo>
                    <a:pt x="14868" y="18585"/>
                    <a:pt x="36061" y="33542"/>
                    <a:pt x="44605" y="55756"/>
                  </a:cubicBezTo>
                  <a:cubicBezTo>
                    <a:pt x="55363" y="83727"/>
                    <a:pt x="47871" y="116054"/>
                    <a:pt x="55756" y="144966"/>
                  </a:cubicBezTo>
                  <a:cubicBezTo>
                    <a:pt x="59282" y="157896"/>
                    <a:pt x="72064" y="166433"/>
                    <a:pt x="78058" y="178420"/>
                  </a:cubicBezTo>
                  <a:cubicBezTo>
                    <a:pt x="83315" y="188933"/>
                    <a:pt x="83952" y="201360"/>
                    <a:pt x="89209" y="211873"/>
                  </a:cubicBezTo>
                  <a:cubicBezTo>
                    <a:pt x="95203" y="223860"/>
                    <a:pt x="104863" y="233691"/>
                    <a:pt x="111512" y="245327"/>
                  </a:cubicBezTo>
                  <a:cubicBezTo>
                    <a:pt x="119759" y="259760"/>
                    <a:pt x="123172" y="277162"/>
                    <a:pt x="133814" y="289932"/>
                  </a:cubicBezTo>
                  <a:cubicBezTo>
                    <a:pt x="142394" y="300228"/>
                    <a:pt x="156117" y="304800"/>
                    <a:pt x="167268" y="312234"/>
                  </a:cubicBezTo>
                  <a:cubicBezTo>
                    <a:pt x="174702" y="323385"/>
                    <a:pt x="183576" y="333701"/>
                    <a:pt x="189570" y="345688"/>
                  </a:cubicBezTo>
                  <a:cubicBezTo>
                    <a:pt x="210029" y="386606"/>
                    <a:pt x="186615" y="380888"/>
                    <a:pt x="234175" y="412595"/>
                  </a:cubicBezTo>
                  <a:cubicBezTo>
                    <a:pt x="243955" y="419115"/>
                    <a:pt x="256478" y="420030"/>
                    <a:pt x="267629" y="423747"/>
                  </a:cubicBezTo>
                  <a:cubicBezTo>
                    <a:pt x="295657" y="507831"/>
                    <a:pt x="257849" y="404187"/>
                    <a:pt x="301083" y="490654"/>
                  </a:cubicBezTo>
                  <a:cubicBezTo>
                    <a:pt x="306340" y="501167"/>
                    <a:pt x="309141" y="512767"/>
                    <a:pt x="312234" y="524107"/>
                  </a:cubicBezTo>
                  <a:cubicBezTo>
                    <a:pt x="332405" y="598070"/>
                    <a:pt x="332684" y="604058"/>
                    <a:pt x="345688" y="669073"/>
                  </a:cubicBezTo>
                  <a:cubicBezTo>
                    <a:pt x="357591" y="800014"/>
                    <a:pt x="338478" y="755015"/>
                    <a:pt x="367990" y="814039"/>
                  </a:cubicBez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blurRad="6350" stA="50000" endA="300" endPos="90000" dist="508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339916" y="2955608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Eficiência do uso da luz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25372" y="2307536"/>
            <a:ext cx="1130668" cy="26161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Luz intercetada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331804" y="2271531"/>
            <a:ext cx="504056" cy="506252"/>
            <a:chOff x="5472100" y="1664804"/>
            <a:chExt cx="504056" cy="506252"/>
          </a:xfrm>
        </p:grpSpPr>
        <p:sp>
          <p:nvSpPr>
            <p:cNvPr id="78" name="Oval 77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08104" y="1727520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 smtClean="0">
                  <a:latin typeface="+mj-lt"/>
                </a:rPr>
                <a:t>Área foliar</a:t>
              </a:r>
              <a:endParaRPr lang="en-US" sz="900" b="1" dirty="0">
                <a:latin typeface="+mj-lt"/>
              </a:endParaRPr>
            </a:p>
          </p:txBody>
        </p:sp>
      </p:grpSp>
      <p:cxnSp>
        <p:nvCxnSpPr>
          <p:cNvPr id="80" name="Straight Arrow Connector 79"/>
          <p:cNvCxnSpPr>
            <a:stCxn id="78" idx="6"/>
            <a:endCxn id="76" idx="1"/>
          </p:cNvCxnSpPr>
          <p:nvPr/>
        </p:nvCxnSpPr>
        <p:spPr bwMode="auto">
          <a:xfrm flipV="1">
            <a:off x="4835860" y="2438341"/>
            <a:ext cx="489512" cy="86316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5325372" y="1731472"/>
            <a:ext cx="1130668" cy="26161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Radiação solar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2" name="Straight Arrow Connector 81"/>
          <p:cNvCxnSpPr>
            <a:stCxn id="81" idx="2"/>
            <a:endCxn id="76" idx="0"/>
          </p:cNvCxnSpPr>
          <p:nvPr/>
        </p:nvCxnSpPr>
        <p:spPr bwMode="auto">
          <a:xfrm>
            <a:off x="5890706" y="1993082"/>
            <a:ext cx="0" cy="31445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>
            <a:off x="5879976" y="2739607"/>
            <a:ext cx="0" cy="216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5267908" y="3644881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Produtividade primária bruta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5" name="Straight Arrow Connector 84"/>
          <p:cNvCxnSpPr/>
          <p:nvPr/>
        </p:nvCxnSpPr>
        <p:spPr bwMode="auto">
          <a:xfrm>
            <a:off x="5879976" y="3391719"/>
            <a:ext cx="0" cy="216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5267908" y="4328957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pt-PT" sz="1100" b="1" dirty="0">
                <a:solidFill>
                  <a:schemeClr val="bg1"/>
                </a:solidFill>
              </a:rPr>
              <a:t>Produtividade primária </a:t>
            </a:r>
            <a:r>
              <a:rPr lang="pt-PT" sz="1100" b="1" dirty="0" smtClean="0">
                <a:solidFill>
                  <a:schemeClr val="bg1"/>
                </a:solidFill>
              </a:rPr>
              <a:t>liquida</a:t>
            </a:r>
            <a:endParaRPr lang="en-US" sz="1100" b="1" dirty="0">
              <a:solidFill>
                <a:schemeClr val="bg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 bwMode="auto">
          <a:xfrm>
            <a:off x="5879976" y="4075795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Straight Arrow Connector 87"/>
          <p:cNvCxnSpPr>
            <a:stCxn id="105" idx="1"/>
          </p:cNvCxnSpPr>
          <p:nvPr/>
        </p:nvCxnSpPr>
        <p:spPr bwMode="auto">
          <a:xfrm flipH="1" flipV="1">
            <a:off x="2354448" y="3480205"/>
            <a:ext cx="2913460" cy="1591625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9" name="Straight Arrow Connector 88"/>
          <p:cNvCxnSpPr>
            <a:stCxn id="105" idx="1"/>
          </p:cNvCxnSpPr>
          <p:nvPr/>
        </p:nvCxnSpPr>
        <p:spPr bwMode="auto">
          <a:xfrm flipH="1" flipV="1">
            <a:off x="2318444" y="4898665"/>
            <a:ext cx="2949464" cy="173165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>
            <a:stCxn id="105" idx="1"/>
            <a:endCxn id="67" idx="3"/>
          </p:cNvCxnSpPr>
          <p:nvPr/>
        </p:nvCxnSpPr>
        <p:spPr bwMode="auto">
          <a:xfrm flipH="1">
            <a:off x="2639616" y="5071830"/>
            <a:ext cx="2628292" cy="1388426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1" name="Group 90"/>
          <p:cNvGrpSpPr/>
          <p:nvPr/>
        </p:nvGrpSpPr>
        <p:grpSpPr>
          <a:xfrm>
            <a:off x="6760347" y="2415547"/>
            <a:ext cx="756084" cy="506252"/>
            <a:chOff x="5416367" y="1664804"/>
            <a:chExt cx="756084" cy="506252"/>
          </a:xfrm>
        </p:grpSpPr>
        <p:sp>
          <p:nvSpPr>
            <p:cNvPr id="92" name="Oval 91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416367" y="1796243"/>
              <a:ext cx="7560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 smtClean="0">
                  <a:latin typeface="+mj-lt"/>
                </a:rPr>
                <a:t>temperatura</a:t>
              </a:r>
              <a:endParaRPr lang="en-US" sz="900" b="1" dirty="0">
                <a:latin typeface="+mj-lt"/>
              </a:endParaRPr>
            </a:p>
          </p:txBody>
        </p:sp>
      </p:grpSp>
      <p:sp>
        <p:nvSpPr>
          <p:cNvPr id="94" name="Cloud 93"/>
          <p:cNvSpPr/>
          <p:nvPr/>
        </p:nvSpPr>
        <p:spPr bwMode="auto">
          <a:xfrm>
            <a:off x="8184232" y="799403"/>
            <a:ext cx="2016224" cy="93206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806" r="29645" b="4738"/>
          <a:stretch/>
        </p:blipFill>
        <p:spPr>
          <a:xfrm>
            <a:off x="7464153" y="2167555"/>
            <a:ext cx="2880319" cy="3963118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7499326" y="6448138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400" b="1" dirty="0" smtClean="0">
                <a:solidFill>
                  <a:schemeClr val="bg1"/>
                </a:solidFill>
                <a:latin typeface="+mj-lt"/>
              </a:rPr>
              <a:t>Água no solo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499326" y="6143965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400" b="1" dirty="0" smtClean="0">
                <a:solidFill>
                  <a:schemeClr val="bg1"/>
                </a:solidFill>
                <a:latin typeface="+mj-lt"/>
              </a:rPr>
              <a:t>Fertilidade do solo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8" name="Straight Arrow Connector 97"/>
          <p:cNvCxnSpPr/>
          <p:nvPr/>
        </p:nvCxnSpPr>
        <p:spPr bwMode="auto">
          <a:xfrm>
            <a:off x="6074662" y="6766194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9" name="Elbow Connector 98"/>
          <p:cNvCxnSpPr>
            <a:endCxn id="75" idx="3"/>
          </p:cNvCxnSpPr>
          <p:nvPr/>
        </p:nvCxnSpPr>
        <p:spPr bwMode="auto">
          <a:xfrm rot="16200000" flipV="1">
            <a:off x="5168509" y="4473128"/>
            <a:ext cx="3595147" cy="990995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0" name="Elbow Connector 99"/>
          <p:cNvCxnSpPr/>
          <p:nvPr/>
        </p:nvCxnSpPr>
        <p:spPr bwMode="auto">
          <a:xfrm rot="5400000">
            <a:off x="6702354" y="2675487"/>
            <a:ext cx="103167" cy="595792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01" name="Group 100"/>
          <p:cNvGrpSpPr/>
          <p:nvPr/>
        </p:nvGrpSpPr>
        <p:grpSpPr>
          <a:xfrm>
            <a:off x="6468004" y="3283352"/>
            <a:ext cx="993568" cy="3482842"/>
            <a:chOff x="4944004" y="2636585"/>
            <a:chExt cx="993568" cy="3482842"/>
          </a:xfrm>
        </p:grpSpPr>
        <p:cxnSp>
          <p:nvCxnSpPr>
            <p:cNvPr id="102" name="Straight Connector 101"/>
            <p:cNvCxnSpPr/>
            <p:nvPr/>
          </p:nvCxnSpPr>
          <p:spPr bwMode="auto">
            <a:xfrm flipH="1">
              <a:off x="5292080" y="6119427"/>
              <a:ext cx="64549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 flipV="1">
              <a:off x="5292080" y="2638640"/>
              <a:ext cx="0" cy="348078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 bwMode="auto">
            <a:xfrm flipH="1" flipV="1">
              <a:off x="4944004" y="2636585"/>
              <a:ext cx="348076" cy="205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5" name="TextBox 104"/>
          <p:cNvSpPr txBox="1"/>
          <p:nvPr/>
        </p:nvSpPr>
        <p:spPr>
          <a:xfrm>
            <a:off x="5267908" y="4941025"/>
            <a:ext cx="1224136" cy="26161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pt-PT" sz="1100" b="1" dirty="0" err="1" smtClean="0">
                <a:solidFill>
                  <a:schemeClr val="bg1"/>
                </a:solidFill>
                <a:latin typeface="+mj-lt"/>
              </a:rPr>
              <a:t>Allocação</a:t>
            </a:r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 da </a:t>
            </a:r>
            <a:r>
              <a:rPr lang="pt-PT" sz="1100" b="1" dirty="0">
                <a:solidFill>
                  <a:schemeClr val="bg1"/>
                </a:solidFill>
              </a:rPr>
              <a:t>PPL 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6" name="Straight Connector 105"/>
          <p:cNvCxnSpPr/>
          <p:nvPr/>
        </p:nvCxnSpPr>
        <p:spPr bwMode="auto">
          <a:xfrm flipH="1">
            <a:off x="8472264" y="1699915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 flipH="1">
            <a:off x="8688288" y="1699504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 flipH="1">
            <a:off x="8904312" y="1699504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 flipH="1">
            <a:off x="9120336" y="1699504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 flipH="1">
            <a:off x="9372364" y="1663500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 flipH="1">
            <a:off x="9588388" y="1663500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flipH="1">
            <a:off x="8292244" y="1663911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TextBox 112"/>
          <p:cNvSpPr txBox="1"/>
          <p:nvPr/>
        </p:nvSpPr>
        <p:spPr>
          <a:xfrm>
            <a:off x="4979876" y="4066185"/>
            <a:ext cx="962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latin typeface="+mj-lt"/>
              </a:rPr>
              <a:t>Respiração</a:t>
            </a:r>
            <a:endParaRPr lang="en-US" sz="1100" b="1" dirty="0">
              <a:latin typeface="+mj-lt"/>
            </a:endParaRPr>
          </a:p>
        </p:txBody>
      </p:sp>
      <p:cxnSp>
        <p:nvCxnSpPr>
          <p:cNvPr id="114" name="Straight Arrow Connector 113"/>
          <p:cNvCxnSpPr/>
          <p:nvPr/>
        </p:nvCxnSpPr>
        <p:spPr bwMode="auto">
          <a:xfrm>
            <a:off x="5318454" y="6526010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5" name="Group 114"/>
          <p:cNvGrpSpPr/>
          <p:nvPr/>
        </p:nvGrpSpPr>
        <p:grpSpPr>
          <a:xfrm>
            <a:off x="6456044" y="3139667"/>
            <a:ext cx="1008060" cy="3278052"/>
            <a:chOff x="4932044" y="2492900"/>
            <a:chExt cx="1008060" cy="3278052"/>
          </a:xfrm>
        </p:grpSpPr>
        <p:cxnSp>
          <p:nvCxnSpPr>
            <p:cNvPr id="116" name="Straight Connector 115"/>
            <p:cNvCxnSpPr/>
            <p:nvPr/>
          </p:nvCxnSpPr>
          <p:spPr bwMode="auto">
            <a:xfrm flipH="1">
              <a:off x="5508104" y="5769260"/>
              <a:ext cx="432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5508044" y="2494952"/>
              <a:ext cx="60" cy="32760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Arrow Connector 117"/>
            <p:cNvCxnSpPr/>
            <p:nvPr/>
          </p:nvCxnSpPr>
          <p:spPr bwMode="auto">
            <a:xfrm flipH="1" flipV="1">
              <a:off x="4932044" y="2492900"/>
              <a:ext cx="576000" cy="3521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19" name="Group 118"/>
          <p:cNvGrpSpPr/>
          <p:nvPr/>
        </p:nvGrpSpPr>
        <p:grpSpPr>
          <a:xfrm>
            <a:off x="4331804" y="2921443"/>
            <a:ext cx="518600" cy="506252"/>
            <a:chOff x="5472100" y="1664804"/>
            <a:chExt cx="518600" cy="506252"/>
          </a:xfrm>
        </p:grpSpPr>
        <p:sp>
          <p:nvSpPr>
            <p:cNvPr id="120" name="Oval 119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494582" y="1801724"/>
              <a:ext cx="4961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 smtClean="0">
                  <a:latin typeface="+mj-lt"/>
                </a:rPr>
                <a:t>Idade</a:t>
              </a:r>
              <a:endParaRPr lang="en-US" sz="900" b="1" dirty="0">
                <a:latin typeface="+mj-lt"/>
              </a:endParaRPr>
            </a:p>
          </p:txBody>
        </p:sp>
      </p:grpSp>
      <p:cxnSp>
        <p:nvCxnSpPr>
          <p:cNvPr id="122" name="Straight Arrow Connector 121"/>
          <p:cNvCxnSpPr>
            <a:stCxn id="120" idx="6"/>
          </p:cNvCxnSpPr>
          <p:nvPr/>
        </p:nvCxnSpPr>
        <p:spPr bwMode="auto">
          <a:xfrm flipV="1">
            <a:off x="4835860" y="3172891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3" name="Straight Arrow Connector 122"/>
          <p:cNvCxnSpPr/>
          <p:nvPr/>
        </p:nvCxnSpPr>
        <p:spPr bwMode="auto">
          <a:xfrm flipH="1" flipV="1">
            <a:off x="5733144" y="6902425"/>
            <a:ext cx="2817" cy="17659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4" name="Straight Arrow Connector 123"/>
          <p:cNvCxnSpPr/>
          <p:nvPr/>
        </p:nvCxnSpPr>
        <p:spPr bwMode="auto">
          <a:xfrm flipH="1">
            <a:off x="6489465" y="5047875"/>
            <a:ext cx="324036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25" name="Group 124"/>
          <p:cNvGrpSpPr/>
          <p:nvPr/>
        </p:nvGrpSpPr>
        <p:grpSpPr>
          <a:xfrm>
            <a:off x="6461509" y="4561113"/>
            <a:ext cx="576064" cy="506252"/>
            <a:chOff x="5436096" y="1664804"/>
            <a:chExt cx="576064" cy="506252"/>
          </a:xfrm>
        </p:grpSpPr>
        <p:sp>
          <p:nvSpPr>
            <p:cNvPr id="126" name="Oval 125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900" b="1" dirty="0" smtClean="0">
                  <a:latin typeface="+mj-lt"/>
                </a:rPr>
                <a:t>DPV</a:t>
              </a:r>
              <a:endParaRPr lang="en-US" sz="900" b="1" dirty="0">
                <a:latin typeface="+mj-lt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218324" y="4901663"/>
            <a:ext cx="684015" cy="506252"/>
            <a:chOff x="5394623" y="1664804"/>
            <a:chExt cx="684015" cy="506252"/>
          </a:xfrm>
        </p:grpSpPr>
        <p:sp>
          <p:nvSpPr>
            <p:cNvPr id="129" name="Oval 128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394623" y="1744131"/>
              <a:ext cx="684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900" b="1" dirty="0" smtClean="0">
                  <a:latin typeface="+mj-lt"/>
                </a:rPr>
                <a:t>Tamanho árvore</a:t>
              </a:r>
              <a:endParaRPr lang="en-US" sz="900" b="1" dirty="0">
                <a:latin typeface="+mj-lt"/>
              </a:endParaRPr>
            </a:p>
          </p:txBody>
        </p:sp>
      </p:grpSp>
      <p:cxnSp>
        <p:nvCxnSpPr>
          <p:cNvPr id="131" name="Straight Arrow Connector 130"/>
          <p:cNvCxnSpPr>
            <a:stCxn id="129" idx="6"/>
          </p:cNvCxnSpPr>
          <p:nvPr/>
        </p:nvCxnSpPr>
        <p:spPr bwMode="auto">
          <a:xfrm flipV="1">
            <a:off x="4799856" y="5153111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9574973" y="6191804"/>
            <a:ext cx="962934" cy="430887"/>
          </a:xfrm>
          <a:prstGeom prst="rect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latin typeface="+mj-lt"/>
              </a:rPr>
              <a:t>Balanço hídrico</a:t>
            </a:r>
            <a:endParaRPr lang="en-US" sz="1100" b="1" dirty="0">
              <a:latin typeface="+mj-lt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22224" y="5768508"/>
            <a:ext cx="906497" cy="26161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Folhada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24916" y="6251417"/>
            <a:ext cx="90380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Turnover das </a:t>
            </a:r>
            <a:r>
              <a:rPr lang="pt-PT" sz="1100" b="1" dirty="0" err="1" smtClean="0">
                <a:solidFill>
                  <a:schemeClr val="bg1"/>
                </a:solidFill>
                <a:latin typeface="+mj-lt"/>
              </a:rPr>
              <a:t>raizes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6" name="Straight Arrow Connector 135"/>
          <p:cNvCxnSpPr/>
          <p:nvPr/>
        </p:nvCxnSpPr>
        <p:spPr bwMode="auto">
          <a:xfrm rot="5400000">
            <a:off x="1825758" y="6372745"/>
            <a:ext cx="4978" cy="180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CCCC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7" name="TextBox 136"/>
          <p:cNvSpPr txBox="1"/>
          <p:nvPr/>
        </p:nvSpPr>
        <p:spPr>
          <a:xfrm>
            <a:off x="9300356" y="1771511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latin typeface="+mj-lt"/>
              </a:rPr>
              <a:t>Transpiração</a:t>
            </a:r>
            <a:endParaRPr lang="en-US" sz="1100" b="1" dirty="0">
              <a:latin typeface="+mj-lt"/>
            </a:endParaRPr>
          </a:p>
        </p:txBody>
      </p:sp>
      <p:cxnSp>
        <p:nvCxnSpPr>
          <p:cNvPr id="138" name="Straight Arrow Connector 137"/>
          <p:cNvCxnSpPr/>
          <p:nvPr/>
        </p:nvCxnSpPr>
        <p:spPr bwMode="auto">
          <a:xfrm flipV="1">
            <a:off x="10056440" y="2023539"/>
            <a:ext cx="2" cy="8280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9" name="Straight Arrow Connector 138"/>
          <p:cNvCxnSpPr/>
          <p:nvPr/>
        </p:nvCxnSpPr>
        <p:spPr bwMode="auto">
          <a:xfrm flipH="1">
            <a:off x="6456040" y="5227895"/>
            <a:ext cx="576000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0" name="Straight Arrow Connector 139"/>
          <p:cNvCxnSpPr/>
          <p:nvPr/>
        </p:nvCxnSpPr>
        <p:spPr bwMode="auto">
          <a:xfrm>
            <a:off x="5879976" y="4723867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8220236" y="2193977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latin typeface="+mj-lt"/>
              </a:rPr>
              <a:t>Interceção</a:t>
            </a:r>
            <a:endParaRPr lang="en-US" sz="1100" b="1" dirty="0">
              <a:latin typeface="+mj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0864154" y="6275371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latin typeface="+mj-lt"/>
              </a:rPr>
              <a:t>Excesso de água</a:t>
            </a:r>
            <a:endParaRPr lang="en-US" sz="1100" b="1" dirty="0">
              <a:latin typeface="+mj-lt"/>
            </a:endParaRPr>
          </a:p>
        </p:txBody>
      </p:sp>
      <p:cxnSp>
        <p:nvCxnSpPr>
          <p:cNvPr id="143" name="Straight Arrow Connector 142"/>
          <p:cNvCxnSpPr>
            <a:stCxn id="132" idx="3"/>
            <a:endCxn id="142" idx="1"/>
          </p:cNvCxnSpPr>
          <p:nvPr/>
        </p:nvCxnSpPr>
        <p:spPr bwMode="auto">
          <a:xfrm flipV="1">
            <a:off x="10537907" y="6406176"/>
            <a:ext cx="326247" cy="1072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4" name="TextBox 143"/>
          <p:cNvSpPr txBox="1"/>
          <p:nvPr/>
        </p:nvSpPr>
        <p:spPr>
          <a:xfrm>
            <a:off x="4875084" y="6201136"/>
            <a:ext cx="2012174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Atualização da biomassa por compartimento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5" name="Straight Arrow Connector 144"/>
          <p:cNvCxnSpPr/>
          <p:nvPr/>
        </p:nvCxnSpPr>
        <p:spPr bwMode="auto">
          <a:xfrm>
            <a:off x="5879976" y="5983979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6" name="TextBox 145"/>
          <p:cNvSpPr txBox="1"/>
          <p:nvPr/>
        </p:nvSpPr>
        <p:spPr>
          <a:xfrm>
            <a:off x="5267908" y="5553065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Estimativa da mortalidade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7" name="Straight Arrow Connector 146"/>
          <p:cNvCxnSpPr/>
          <p:nvPr/>
        </p:nvCxnSpPr>
        <p:spPr bwMode="auto">
          <a:xfrm>
            <a:off x="5879976" y="5335907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8" name="TextBox 147"/>
          <p:cNvSpPr txBox="1"/>
          <p:nvPr/>
        </p:nvSpPr>
        <p:spPr>
          <a:xfrm>
            <a:off x="9120336" y="4255787"/>
            <a:ext cx="1404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  <a:latin typeface="+mj-lt"/>
              </a:rPr>
              <a:t>Evaporação da água do solo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9" name="Straight Arrow Connector 148"/>
          <p:cNvCxnSpPr/>
          <p:nvPr/>
        </p:nvCxnSpPr>
        <p:spPr bwMode="auto">
          <a:xfrm flipH="1" flipV="1">
            <a:off x="9858418" y="4686675"/>
            <a:ext cx="18002" cy="142683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7" name="Elbow Connector 6"/>
          <p:cNvCxnSpPr>
            <a:stCxn id="65" idx="1"/>
            <a:endCxn id="133" idx="0"/>
          </p:cNvCxnSpPr>
          <p:nvPr/>
        </p:nvCxnSpPr>
        <p:spPr>
          <a:xfrm rot="10800000" flipV="1">
            <a:off x="1275474" y="3416212"/>
            <a:ext cx="322891" cy="2352296"/>
          </a:xfrm>
          <a:prstGeom prst="bentConnector2">
            <a:avLst/>
          </a:prstGeom>
          <a:ln w="19050">
            <a:solidFill>
              <a:srgbClr val="CCCC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5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5" grpId="0" animBg="1"/>
      <p:bldP spid="66" grpId="0" animBg="1"/>
      <p:bldP spid="67" grpId="0" animBg="1"/>
      <p:bldP spid="75" grpId="0" animBg="1"/>
      <p:bldP spid="76" grpId="0" animBg="1"/>
      <p:bldP spid="81" grpId="0" animBg="1"/>
      <p:bldP spid="84" grpId="0" animBg="1"/>
      <p:bldP spid="86" grpId="0" animBg="1"/>
      <p:bldP spid="94" grpId="0" animBg="1"/>
      <p:bldP spid="105" grpId="0" animBg="1"/>
      <p:bldP spid="113" grpId="0"/>
      <p:bldP spid="132" grpId="0" animBg="1"/>
      <p:bldP spid="133" grpId="0" animBg="1"/>
      <p:bldP spid="135" grpId="0" animBg="1"/>
      <p:bldP spid="137" grpId="0"/>
      <p:bldP spid="141" grpId="0"/>
      <p:bldP spid="142" grpId="0"/>
      <p:bldP spid="144" grpId="0" animBg="1"/>
      <p:bldP spid="146" grpId="0" animBg="1"/>
      <p:bldP spid="1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" y="-7328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52" y="351708"/>
            <a:ext cx="11614184" cy="11543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b="1" dirty="0" smtClean="0"/>
              <a:t>O grupo </a:t>
            </a:r>
            <a:r>
              <a:rPr lang="pt-PT" b="1" dirty="0" err="1" smtClean="0"/>
              <a:t>ForChange</a:t>
            </a:r>
            <a:r>
              <a:rPr lang="pt-PT" b="1" dirty="0" smtClean="0"/>
              <a:t> e o desenvolvimento de modelos, simuladores e plataformas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64359" y="1855693"/>
            <a:ext cx="9829687" cy="4556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5545" r="3714" b="19442"/>
          <a:stretch/>
        </p:blipFill>
        <p:spPr>
          <a:xfrm>
            <a:off x="2876550" y="2518127"/>
            <a:ext cx="7277100" cy="38939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42987" y="1961942"/>
            <a:ext cx="7162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 smtClean="0"/>
              <a:t>Modelos da floresta integrados em simuladores: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8397739" y="1914811"/>
            <a:ext cx="26963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err="1" smtClean="0"/>
              <a:t>WebGlobulus</a:t>
            </a:r>
            <a:endParaRPr lang="en-US" sz="2200" dirty="0" smtClean="0"/>
          </a:p>
          <a:p>
            <a:pPr algn="r"/>
            <a:r>
              <a:rPr lang="en-US" sz="2200" dirty="0" err="1" smtClean="0"/>
              <a:t>EuSIM</a:t>
            </a:r>
            <a:endParaRPr lang="en-US" sz="2200" dirty="0" smtClean="0"/>
          </a:p>
          <a:p>
            <a:pPr algn="r"/>
            <a:r>
              <a:rPr lang="en-US" sz="2200" dirty="0" err="1" smtClean="0"/>
              <a:t>WebPBRAVO</a:t>
            </a:r>
            <a:endParaRPr lang="en-US" sz="2200" dirty="0"/>
          </a:p>
          <a:p>
            <a:pPr algn="r"/>
            <a:r>
              <a:rPr lang="en-US" sz="2200" dirty="0" smtClean="0"/>
              <a:t>StandsSIM.md v1</a:t>
            </a:r>
          </a:p>
          <a:p>
            <a:pPr algn="r"/>
            <a:r>
              <a:rPr lang="en-US" sz="2200" dirty="0" smtClean="0"/>
              <a:t>SUBER</a:t>
            </a:r>
          </a:p>
          <a:p>
            <a:pPr algn="r"/>
            <a:r>
              <a:rPr lang="en-US" sz="2200" dirty="0" smtClean="0"/>
              <a:t>PBRAVO</a:t>
            </a:r>
          </a:p>
          <a:p>
            <a:pPr algn="r"/>
            <a:r>
              <a:rPr lang="en-US" sz="2200" dirty="0" err="1" smtClean="0"/>
              <a:t>ModisPinaster</a:t>
            </a:r>
            <a:endParaRPr lang="en-US" sz="2200" dirty="0" smtClean="0"/>
          </a:p>
          <a:p>
            <a:pPr algn="r"/>
            <a:endParaRPr lang="en-US" sz="2200" dirty="0" smtClean="0"/>
          </a:p>
          <a:p>
            <a:pPr algn="r"/>
            <a:r>
              <a:rPr lang="en-US" sz="2200" dirty="0"/>
              <a:t>StandsSIM.sd</a:t>
            </a:r>
          </a:p>
          <a:p>
            <a:pPr algn="r"/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7110919" y="2024591"/>
            <a:ext cx="16835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1"/>
                </a:solidFill>
              </a:rPr>
              <a:t>sIMfLOR</a:t>
            </a:r>
            <a:endParaRPr lang="en-US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1600" i="1" dirty="0" smtClean="0"/>
              <a:t>(</a:t>
            </a:r>
            <a:r>
              <a:rPr lang="en-US" sz="1600" i="1" dirty="0" err="1" smtClean="0"/>
              <a:t>plataforma</a:t>
            </a:r>
            <a:r>
              <a:rPr lang="en-US" sz="1600" i="1" dirty="0" smtClean="0"/>
              <a:t> desktop) </a:t>
            </a:r>
            <a:endParaRPr lang="en-US" sz="1600" i="1" dirty="0"/>
          </a:p>
        </p:txBody>
      </p:sp>
      <p:sp>
        <p:nvSpPr>
          <p:cNvPr id="15" name="Rectangle 14"/>
          <p:cNvSpPr/>
          <p:nvPr/>
        </p:nvSpPr>
        <p:spPr>
          <a:xfrm>
            <a:off x="8505825" y="1855692"/>
            <a:ext cx="2588221" cy="173893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505824" y="2996145"/>
            <a:ext cx="2588221" cy="591156"/>
          </a:xfrm>
          <a:prstGeom prst="rect">
            <a:avLst/>
          </a:prstGeom>
          <a:solidFill>
            <a:srgbClr val="00A9BE">
              <a:alpha val="38039"/>
            </a:srgb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39955</TotalTime>
  <Words>2416</Words>
  <Application>Microsoft Office PowerPoint</Application>
  <PresentationFormat>Widescreen</PresentationFormat>
  <Paragraphs>541</Paragraphs>
  <Slides>70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708</cp:revision>
  <dcterms:created xsi:type="dcterms:W3CDTF">2015-03-18T21:46:04Z</dcterms:created>
  <dcterms:modified xsi:type="dcterms:W3CDTF">2024-09-19T19:51:04Z</dcterms:modified>
</cp:coreProperties>
</file>