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79" r:id="rId3"/>
    <p:sldId id="278" r:id="rId4"/>
    <p:sldId id="291" r:id="rId5"/>
    <p:sldId id="297" r:id="rId6"/>
    <p:sldId id="292" r:id="rId7"/>
    <p:sldId id="293" r:id="rId8"/>
    <p:sldId id="294" r:id="rId9"/>
    <p:sldId id="298" r:id="rId10"/>
    <p:sldId id="301" r:id="rId11"/>
    <p:sldId id="303" r:id="rId12"/>
    <p:sldId id="304" r:id="rId13"/>
    <p:sldId id="307" r:id="rId14"/>
    <p:sldId id="305" r:id="rId15"/>
    <p:sldId id="309" r:id="rId16"/>
    <p:sldId id="308" r:id="rId17"/>
    <p:sldId id="310" r:id="rId18"/>
    <p:sldId id="311" r:id="rId19"/>
    <p:sldId id="312" r:id="rId20"/>
    <p:sldId id="313" r:id="rId21"/>
    <p:sldId id="336" r:id="rId22"/>
    <p:sldId id="315" r:id="rId23"/>
    <p:sldId id="316" r:id="rId24"/>
    <p:sldId id="314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5" r:id="rId33"/>
    <p:sldId id="324" r:id="rId34"/>
    <p:sldId id="327" r:id="rId35"/>
    <p:sldId id="328" r:id="rId36"/>
    <p:sldId id="329" r:id="rId37"/>
    <p:sldId id="326" r:id="rId38"/>
    <p:sldId id="330" r:id="rId39"/>
    <p:sldId id="331" r:id="rId40"/>
    <p:sldId id="332" r:id="rId41"/>
    <p:sldId id="334" r:id="rId42"/>
    <p:sldId id="335" r:id="rId43"/>
    <p:sldId id="333" r:id="rId44"/>
    <p:sldId id="337" r:id="rId45"/>
    <p:sldId id="338" r:id="rId46"/>
    <p:sldId id="341" r:id="rId47"/>
    <p:sldId id="339" r:id="rId48"/>
    <p:sldId id="342" r:id="rId49"/>
    <p:sldId id="343" r:id="rId50"/>
    <p:sldId id="344" r:id="rId51"/>
    <p:sldId id="346" r:id="rId52"/>
    <p:sldId id="349" r:id="rId53"/>
    <p:sldId id="350" r:id="rId54"/>
    <p:sldId id="352" r:id="rId55"/>
    <p:sldId id="353" r:id="rId56"/>
    <p:sldId id="355" r:id="rId57"/>
    <p:sldId id="354" r:id="rId58"/>
    <p:sldId id="356" r:id="rId59"/>
    <p:sldId id="357" r:id="rId60"/>
    <p:sldId id="358" r:id="rId61"/>
    <p:sldId id="359" r:id="rId62"/>
    <p:sldId id="360" r:id="rId63"/>
    <p:sldId id="361" r:id="rId64"/>
    <p:sldId id="362" r:id="rId65"/>
    <p:sldId id="382" r:id="rId66"/>
    <p:sldId id="364" r:id="rId67"/>
    <p:sldId id="381" r:id="rId68"/>
    <p:sldId id="363" r:id="rId69"/>
    <p:sldId id="366" r:id="rId70"/>
    <p:sldId id="372" r:id="rId71"/>
    <p:sldId id="367" r:id="rId72"/>
    <p:sldId id="368" r:id="rId73"/>
    <p:sldId id="376" r:id="rId74"/>
    <p:sldId id="373" r:id="rId75"/>
    <p:sldId id="377" r:id="rId76"/>
    <p:sldId id="378" r:id="rId77"/>
    <p:sldId id="379" r:id="rId78"/>
    <p:sldId id="380" r:id="rId79"/>
    <p:sldId id="374" r:id="rId80"/>
    <p:sldId id="375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ACEBF6"/>
    <a:srgbClr val="33CCCC"/>
    <a:srgbClr val="CC9900"/>
    <a:srgbClr val="ED7D31"/>
    <a:srgbClr val="5B9BD5"/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1" autoAdjust="0"/>
    <p:restoredTop sz="94660"/>
  </p:normalViewPr>
  <p:slideViewPr>
    <p:cSldViewPr snapToGrid="0" showGuides="1">
      <p:cViewPr>
        <p:scale>
          <a:sx n="84" d="100"/>
          <a:sy n="84" d="100"/>
        </p:scale>
        <p:origin x="442" y="8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wmf"/><Relationship Id="rId1" Type="http://schemas.openxmlformats.org/officeDocument/2006/relationships/image" Target="../media/image12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wmf"/><Relationship Id="rId1" Type="http://schemas.openxmlformats.org/officeDocument/2006/relationships/image" Target="../media/image12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wmf"/><Relationship Id="rId1" Type="http://schemas.openxmlformats.org/officeDocument/2006/relationships/image" Target="../media/image126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9695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18/12/2025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9489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18/12/2025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9383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18/12/2025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23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18/12/2025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6166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18/12/2025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9452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18/12/2025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4090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18/12/2025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6135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18/12/2025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0831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0762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4705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18/12/2025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0825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18/12/2025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563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3780736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2077217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2156972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2203668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756241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148801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3566094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1061609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22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18/12/2025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6330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1" y="1600200"/>
            <a:ext cx="11419417" cy="495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903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9367-F95E-45EE-8289-18DBEE21AAC2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3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9367-F95E-45EE-8289-18DBEE21AAC2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4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019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9367-F95E-45EE-8289-18DBEE21AAC2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01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9367-F95E-45EE-8289-18DBEE21AAC2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47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9367-F95E-45EE-8289-18DBEE21AAC2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87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9367-F95E-45EE-8289-18DBEE21AAC2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46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9367-F95E-45EE-8289-18DBEE21AAC2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37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9367-F95E-45EE-8289-18DBEE21AAC2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43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8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8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18/12/2025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0686" y="6356351"/>
            <a:ext cx="2844800" cy="365125"/>
          </a:xfrm>
        </p:spPr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32177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9367-F95E-45EE-8289-18DBEE21AAC2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41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9367-F95E-45EE-8289-18DBEE21AAC2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32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9367-F95E-45EE-8289-18DBEE21AAC2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04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18/12/2025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5927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18/12/2025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66739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18/12/2025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13827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18/12/2025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687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18/12/2025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963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18/12/2025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91851" y="641713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dirty="0" smtClean="0"/>
              <a:t>Susana Barreiro - 2024</a:t>
            </a: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4202083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C9367-F95E-45EE-8289-18DBEE21AAC2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0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3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3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3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0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23.pn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6.wmf"/><Relationship Id="rId4" Type="http://schemas.openxmlformats.org/officeDocument/2006/relationships/oleObject" Target="../embeddings/oleObject1.bin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9.png"/><Relationship Id="rId7" Type="http://schemas.openxmlformats.org/officeDocument/2006/relationships/image" Target="../media/image128.wmf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6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1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8.wmf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6.wmf"/><Relationship Id="rId4" Type="http://schemas.openxmlformats.org/officeDocument/2006/relationships/oleObject" Target="../embeddings/oleObject1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6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7504" y="2908928"/>
            <a:ext cx="8296688" cy="18722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4400" dirty="0" err="1" smtClean="0"/>
              <a:t>Inventário</a:t>
            </a:r>
            <a:r>
              <a:rPr lang="en-US" sz="4400" dirty="0" smtClean="0"/>
              <a:t> </a:t>
            </a:r>
            <a:r>
              <a:rPr lang="en-US" sz="4400" dirty="0" err="1" smtClean="0"/>
              <a:t>Florestal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err="1" smtClean="0"/>
              <a:t>Tratamento</a:t>
            </a:r>
            <a:r>
              <a:rPr lang="en-US" sz="2800" dirty="0" smtClean="0"/>
              <a:t> de dados </a:t>
            </a:r>
            <a:r>
              <a:rPr lang="en-US" sz="2800" dirty="0" err="1" smtClean="0"/>
              <a:t>em</a:t>
            </a:r>
            <a:r>
              <a:rPr lang="en-US" sz="2800" dirty="0" smtClean="0"/>
              <a:t> Python</a:t>
            </a:r>
            <a:br>
              <a:rPr lang="en-US" sz="2800" dirty="0" smtClean="0"/>
            </a:br>
            <a:r>
              <a:rPr lang="en-US" sz="2800" b="0" dirty="0" err="1">
                <a:solidFill>
                  <a:schemeClr val="accent5"/>
                </a:solidFill>
              </a:rPr>
              <a:t>Amostragem</a:t>
            </a:r>
            <a:r>
              <a:rPr lang="en-US" sz="2800" b="0" dirty="0">
                <a:solidFill>
                  <a:schemeClr val="accent5"/>
                </a:solidFill>
              </a:rPr>
              <a:t> </a:t>
            </a:r>
            <a:r>
              <a:rPr lang="en-US" sz="2800" b="0" dirty="0" err="1" smtClean="0">
                <a:solidFill>
                  <a:schemeClr val="accent5"/>
                </a:solidFill>
              </a:rPr>
              <a:t>estratificada</a:t>
            </a:r>
            <a:r>
              <a:rPr lang="en-US" sz="2800" b="0" dirty="0" smtClean="0">
                <a:solidFill>
                  <a:schemeClr val="accent5"/>
                </a:solidFill>
              </a:rPr>
              <a:t> </a:t>
            </a:r>
            <a:r>
              <a:rPr lang="en-US" sz="2800" b="0" dirty="0" err="1">
                <a:solidFill>
                  <a:schemeClr val="accent5"/>
                </a:solidFill>
              </a:rPr>
              <a:t>quantitativa</a:t>
            </a:r>
            <a:endParaRPr lang="pt-PT" sz="2800" dirty="0"/>
          </a:p>
        </p:txBody>
      </p:sp>
      <p:sp>
        <p:nvSpPr>
          <p:cNvPr id="5" name="Subtitle 1"/>
          <p:cNvSpPr>
            <a:spLocks noGrp="1"/>
          </p:cNvSpPr>
          <p:nvPr>
            <p:ph type="subTitle" idx="1"/>
          </p:nvPr>
        </p:nvSpPr>
        <p:spPr>
          <a:xfrm>
            <a:off x="597504" y="4797152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Susana Barreiro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Instituto</a:t>
            </a:r>
            <a:r>
              <a:rPr lang="en-US" sz="1600" b="1" dirty="0">
                <a:solidFill>
                  <a:schemeClr val="tx1"/>
                </a:solidFill>
              </a:rPr>
              <a:t> Superior de </a:t>
            </a:r>
            <a:r>
              <a:rPr lang="en-US" sz="1600" b="1" dirty="0" err="1">
                <a:solidFill>
                  <a:schemeClr val="tx1"/>
                </a:solidFill>
              </a:rPr>
              <a:t>Agronomia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Universidade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Lisboa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1" b="20286"/>
          <a:stretch/>
        </p:blipFill>
        <p:spPr>
          <a:xfrm>
            <a:off x="245064" y="188640"/>
            <a:ext cx="1172323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3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824716" y="2905547"/>
            <a:ext cx="628913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ftrees_df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g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811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491991" y="4105876"/>
            <a:ext cx="26137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</a:rPr>
              <a:t>ftrees_df</a:t>
            </a:r>
            <a:r>
              <a:rPr lang="en-US" sz="1200" dirty="0">
                <a:solidFill>
                  <a:srgbClr val="0000FF"/>
                </a:solidFill>
              </a:rPr>
              <a:t>[(</a:t>
            </a:r>
            <a:r>
              <a:rPr lang="en-US" sz="1200" dirty="0" err="1">
                <a:solidFill>
                  <a:srgbClr val="0000FF"/>
                </a:solidFill>
              </a:rPr>
              <a:t>ftrees_df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especie</a:t>
            </a:r>
            <a:r>
              <a:rPr lang="en-US" sz="1200" dirty="0">
                <a:solidFill>
                  <a:srgbClr val="0000FF"/>
                </a:solidFill>
              </a:rPr>
              <a:t>'] == '</a:t>
            </a:r>
            <a:r>
              <a:rPr lang="en-US" sz="1200" dirty="0" err="1">
                <a:solidFill>
                  <a:srgbClr val="0000FF"/>
                </a:solidFill>
              </a:rPr>
              <a:t>Pb</a:t>
            </a:r>
            <a:r>
              <a:rPr lang="en-US" sz="1200" dirty="0">
                <a:solidFill>
                  <a:srgbClr val="0000FF"/>
                </a:solidFill>
              </a:rPr>
              <a:t>')]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561574" y="2007437"/>
            <a:ext cx="2680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Pm_df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pPr algn="r"/>
            <a:r>
              <a:rPr lang="en-US" sz="1200" dirty="0" err="1" smtClean="0">
                <a:solidFill>
                  <a:srgbClr val="0000FF"/>
                </a:solidFill>
              </a:rPr>
              <a:t>ftrees_df</a:t>
            </a:r>
            <a:r>
              <a:rPr lang="en-US" sz="1200" dirty="0">
                <a:solidFill>
                  <a:srgbClr val="0000FF"/>
                </a:solidFill>
              </a:rPr>
              <a:t>[(</a:t>
            </a:r>
            <a:r>
              <a:rPr lang="en-US" sz="1200" dirty="0" err="1">
                <a:solidFill>
                  <a:srgbClr val="0000FF"/>
                </a:solidFill>
              </a:rPr>
              <a:t>ftrees_df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especie</a:t>
            </a:r>
            <a:r>
              <a:rPr lang="en-US" sz="1200" dirty="0">
                <a:solidFill>
                  <a:srgbClr val="0000FF"/>
                </a:solidFill>
              </a:rPr>
              <a:t>'] == 'Pm')]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25907" y="4932439"/>
            <a:ext cx="628913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g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625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11" name="Elbow Connector 10"/>
          <p:cNvCxnSpPr>
            <a:stCxn id="46" idx="1"/>
            <a:endCxn id="31" idx="1"/>
          </p:cNvCxnSpPr>
          <p:nvPr/>
        </p:nvCxnSpPr>
        <p:spPr>
          <a:xfrm rot="10800000" flipV="1">
            <a:off x="2725908" y="3305657"/>
            <a:ext cx="98809" cy="2026892"/>
          </a:xfrm>
          <a:prstGeom prst="bentConnector3">
            <a:avLst>
              <a:gd name="adj1" fmla="val 331355"/>
            </a:avLst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46" idx="3"/>
            <a:endCxn id="44" idx="3"/>
          </p:cNvCxnSpPr>
          <p:nvPr/>
        </p:nvCxnSpPr>
        <p:spPr>
          <a:xfrm flipH="1" flipV="1">
            <a:off x="9113854" y="1275490"/>
            <a:ext cx="1" cy="2030167"/>
          </a:xfrm>
          <a:prstGeom prst="bentConnector3">
            <a:avLst>
              <a:gd name="adj1" fmla="val -22860000000"/>
            </a:avLst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824715" y="875380"/>
            <a:ext cx="628913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Pm_df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g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186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876692" y="4705665"/>
            <a:ext cx="1272619" cy="112179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2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1" y="412790"/>
            <a:ext cx="6096000" cy="286232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Trees: plots´ </a:t>
            </a:r>
            <a:r>
              <a:rPr lang="en-US" sz="1000" i="1" dirty="0" err="1">
                <a:solidFill>
                  <a:srgbClr val="0000FF"/>
                </a:solidFill>
              </a:rPr>
              <a:t>Pb</a:t>
            </a:r>
            <a:r>
              <a:rPr lang="en-US" sz="1000" i="1" dirty="0">
                <a:solidFill>
                  <a:srgbClr val="0000FF"/>
                </a:solidFill>
              </a:rPr>
              <a:t> trees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ftrees_df</a:t>
            </a:r>
            <a:r>
              <a:rPr lang="en-US" sz="1000" i="1" dirty="0">
                <a:solidFill>
                  <a:srgbClr val="0000FF"/>
                </a:solidFill>
              </a:rPr>
              <a:t>[(</a:t>
            </a:r>
            <a:r>
              <a:rPr lang="en-US" sz="1000" i="1" dirty="0" err="1">
                <a:solidFill>
                  <a:srgbClr val="0000FF"/>
                </a:solidFill>
              </a:rPr>
              <a:t>ftrees_df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especie</a:t>
            </a:r>
            <a:r>
              <a:rPr lang="en-US" sz="1000" i="1" dirty="0">
                <a:solidFill>
                  <a:srgbClr val="0000FF"/>
                </a:solidFill>
              </a:rPr>
              <a:t>'] == '</a:t>
            </a:r>
            <a:r>
              <a:rPr lang="en-US" sz="1000" i="1" dirty="0" err="1">
                <a:solidFill>
                  <a:srgbClr val="0000FF"/>
                </a:solidFill>
              </a:rPr>
              <a:t>Pb</a:t>
            </a:r>
            <a:r>
              <a:rPr lang="en-US" sz="1000" i="1" dirty="0">
                <a:solidFill>
                  <a:srgbClr val="0000FF"/>
                </a:solidFill>
              </a:rPr>
              <a:t>')] #</a:t>
            </a:r>
            <a:r>
              <a:rPr lang="en-US" sz="1000" i="1" dirty="0" err="1">
                <a:solidFill>
                  <a:srgbClr val="0000FF"/>
                </a:solidFill>
              </a:rPr>
              <a:t>Pb</a:t>
            </a:r>
            <a:r>
              <a:rPr lang="en-US" sz="1000" i="1" dirty="0">
                <a:solidFill>
                  <a:srgbClr val="0000FF"/>
                </a:solidFill>
              </a:rPr>
              <a:t>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Trees: plots´ Pm trees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ftrees_df</a:t>
            </a:r>
            <a:r>
              <a:rPr lang="en-US" sz="1000" i="1" dirty="0">
                <a:solidFill>
                  <a:srgbClr val="0000FF"/>
                </a:solidFill>
              </a:rPr>
              <a:t>[(</a:t>
            </a:r>
            <a:r>
              <a:rPr lang="en-US" sz="1000" i="1" dirty="0" err="1">
                <a:solidFill>
                  <a:srgbClr val="0000FF"/>
                </a:solidFill>
              </a:rPr>
              <a:t>ftrees_df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especie</a:t>
            </a:r>
            <a:r>
              <a:rPr lang="en-US" sz="1000" i="1" dirty="0">
                <a:solidFill>
                  <a:srgbClr val="0000FF"/>
                </a:solidFill>
              </a:rPr>
              <a:t>'] == 'Pm')] #Pm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#print(</a:t>
            </a:r>
            <a:r>
              <a:rPr lang="en-US" sz="1000" i="1" dirty="0" err="1">
                <a:solidFill>
                  <a:srgbClr val="0000FF"/>
                </a:solidFill>
              </a:rPr>
              <a:t>len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))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  <a:endParaRPr lang="en-US" sz="1000" dirty="0" smtClean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13372" y="2442919"/>
            <a:ext cx="3279112" cy="14465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Cria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uma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só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Cria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uma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só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Pm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800" strike="sngStrike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191000" y="0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Cria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df</a:t>
            </a:r>
            <a:r>
              <a:rPr lang="en-US" sz="2400" kern="0" dirty="0" smtClean="0">
                <a:solidFill>
                  <a:srgbClr val="4BACC6"/>
                </a:solidFill>
              </a:rPr>
              <a:t> para </a:t>
            </a:r>
            <a:r>
              <a:rPr lang="en-US" sz="2400" kern="0" dirty="0" err="1" smtClean="0">
                <a:solidFill>
                  <a:srgbClr val="4BACC6"/>
                </a:solidFill>
              </a:rPr>
              <a:t>cada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espécies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" y="3785184"/>
            <a:ext cx="12292484" cy="299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0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35360" y="2514600"/>
            <a:ext cx="964684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Font typeface="Wingdings" pitchFamily="2" charset="2"/>
              <a:buNone/>
            </a:pPr>
            <a:r>
              <a:rPr lang="en-US" dirty="0" err="1"/>
              <a:t>C</a:t>
            </a:r>
            <a:r>
              <a:rPr lang="en-US" dirty="0" err="1" smtClean="0"/>
              <a:t>álculos</a:t>
            </a:r>
            <a:r>
              <a:rPr lang="en-US" dirty="0" smtClean="0"/>
              <a:t> de </a:t>
            </a:r>
            <a:r>
              <a:rPr lang="en-US" dirty="0" err="1" smtClean="0"/>
              <a:t>inventário</a:t>
            </a: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35360" y="3533092"/>
            <a:ext cx="9001000" cy="13405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Cálculos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relacionados</a:t>
            </a:r>
            <a:r>
              <a:rPr lang="en-US" sz="2400" kern="0" dirty="0" smtClean="0">
                <a:solidFill>
                  <a:schemeClr val="accent5"/>
                </a:solidFill>
              </a:rPr>
              <a:t> com as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árvores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dominantes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Cálculos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relacionados</a:t>
            </a:r>
            <a:r>
              <a:rPr lang="en-US" sz="2400" kern="0" dirty="0" smtClean="0">
                <a:solidFill>
                  <a:schemeClr val="accent5"/>
                </a:solidFill>
              </a:rPr>
              <a:t> com as var.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povoamento</a:t>
            </a:r>
            <a:r>
              <a:rPr lang="en-US" sz="2400" kern="0" dirty="0" smtClean="0">
                <a:solidFill>
                  <a:schemeClr val="accent5"/>
                </a:solidFill>
              </a:rPr>
              <a:t>: N, G, dg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7423" y="2918274"/>
            <a:ext cx="649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</a:rPr>
              <a:t>Pb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6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4996734" y="2293455"/>
            <a:ext cx="801378" cy="100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9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91000" y="0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Cálculos</a:t>
            </a:r>
            <a:r>
              <a:rPr lang="en-US" sz="2400" kern="0" dirty="0" smtClean="0">
                <a:solidFill>
                  <a:srgbClr val="4BACC6"/>
                </a:solidFill>
              </a:rPr>
              <a:t> para as dominantes:d2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92434" y="478076"/>
            <a:ext cx="2403566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Pbdom_df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cod_dom</a:t>
            </a:r>
            <a:r>
              <a:rPr lang="en-US" sz="1000" i="1" dirty="0">
                <a:solidFill>
                  <a:srgbClr val="0000FF"/>
                </a:solidFill>
              </a:rPr>
              <a:t>'] == 1]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Pbdom_df</a:t>
            </a:r>
            <a:r>
              <a:rPr lang="en-US" sz="1000" i="1" dirty="0">
                <a:solidFill>
                  <a:srgbClr val="0000FF"/>
                </a:solidFill>
              </a:rPr>
              <a:t>) 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smtClean="0">
                <a:solidFill>
                  <a:srgbClr val="0000FF"/>
                </a:solidFill>
              </a:rPr>
              <a:t>d2_df 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Pbdom_df</a:t>
            </a:r>
            <a:r>
              <a:rPr lang="en-US" sz="1000" i="1" dirty="0">
                <a:solidFill>
                  <a:srgbClr val="0000FF"/>
                </a:solidFill>
              </a:rPr>
              <a:t>['d'].apply(</a:t>
            </a:r>
            <a:r>
              <a:rPr lang="en-US" sz="1000" i="1" dirty="0" err="1">
                <a:solidFill>
                  <a:srgbClr val="0000FF"/>
                </a:solidFill>
              </a:rPr>
              <a:t>pn.f_squared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Pbdom_df</a:t>
            </a:r>
            <a:r>
              <a:rPr lang="en-US" sz="1000" i="1" dirty="0">
                <a:solidFill>
                  <a:srgbClr val="0000FF"/>
                </a:solidFill>
              </a:rPr>
              <a:t>['d^2'] = </a:t>
            </a:r>
            <a:r>
              <a:rPr lang="en-US" sz="1000" i="1" dirty="0" smtClean="0">
                <a:solidFill>
                  <a:srgbClr val="0000FF"/>
                </a:solidFill>
              </a:rPr>
              <a:t>d2_df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Pbdom_df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dirty="0" smtClean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1462" y="478076"/>
            <a:ext cx="5930537" cy="455509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à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só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tem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filtra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árvores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dominantes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guarda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nova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Pbdom_df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Na nova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 calcula o d^2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Guarda o d^2 na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 anterior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PT" sz="1600" dirty="0" smtClean="0">
                <a:solidFill>
                  <a:srgbClr val="C00000"/>
                </a:solidFill>
              </a:rPr>
              <a:t>O cálculo é feito mas com uma mensagem a vermelho associada. Isto acontece porque andamos a fazer operações dentro de ”descendentes de 4ª  geração” de uma </a:t>
            </a:r>
            <a:r>
              <a:rPr lang="pt-PT" sz="1600" dirty="0" err="1" smtClean="0">
                <a:solidFill>
                  <a:srgbClr val="C00000"/>
                </a:solidFill>
              </a:rPr>
              <a:t>df</a:t>
            </a:r>
            <a:r>
              <a:rPr lang="pt-PT" sz="1600" dirty="0" smtClean="0">
                <a:solidFill>
                  <a:srgbClr val="C00000"/>
                </a:solidFill>
              </a:rPr>
              <a:t> </a:t>
            </a:r>
            <a:r>
              <a:rPr lang="pt-PT" sz="1600" b="1" dirty="0" smtClean="0">
                <a:solidFill>
                  <a:srgbClr val="C00000"/>
                </a:solidFill>
              </a:rPr>
              <a:t>(isto é uma limitação do Pandas!)</a:t>
            </a:r>
          </a:p>
          <a:p>
            <a:endParaRPr lang="pt-PT" sz="1000" b="1" dirty="0">
              <a:solidFill>
                <a:srgbClr val="C00000"/>
              </a:solidFill>
            </a:endParaRPr>
          </a:p>
          <a:p>
            <a:r>
              <a:rPr lang="pt-PT" sz="1600" b="1" dirty="0" smtClean="0">
                <a:solidFill>
                  <a:srgbClr val="C00000"/>
                </a:solidFill>
              </a:rPr>
              <a:t>Nos próximos slides vou tentar evitar que o erro apareça!</a:t>
            </a:r>
          </a:p>
          <a:p>
            <a:endParaRPr lang="pt-PT" sz="800" b="1" dirty="0">
              <a:solidFill>
                <a:srgbClr val="C00000"/>
              </a:solidFill>
            </a:endParaRPr>
          </a:p>
          <a:p>
            <a:r>
              <a:rPr lang="pt-PT" sz="1600" dirty="0" smtClean="0">
                <a:solidFill>
                  <a:srgbClr val="C00000"/>
                </a:solidFill>
              </a:rPr>
              <a:t>Para isso vou criar uma</a:t>
            </a:r>
          </a:p>
          <a:p>
            <a:r>
              <a:rPr lang="pt-PT" sz="1600" dirty="0" smtClean="0">
                <a:solidFill>
                  <a:srgbClr val="C00000"/>
                </a:solidFill>
              </a:rPr>
              <a:t>função que filtra as dom</a:t>
            </a:r>
          </a:p>
          <a:p>
            <a:r>
              <a:rPr lang="pt-PT" sz="1600" dirty="0" smtClean="0">
                <a:solidFill>
                  <a:srgbClr val="C00000"/>
                </a:solidFill>
              </a:rPr>
              <a:t>e acrescentar-lhe uma operação matemática para quebrar as “gerações e recomeçar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280" y="1253323"/>
            <a:ext cx="1755795" cy="4610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9635" y="1955404"/>
            <a:ext cx="2377440" cy="4537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8778" y="3093337"/>
            <a:ext cx="3248297" cy="4546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5475" y="3878773"/>
            <a:ext cx="3511600" cy="445046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8" idx="2"/>
          </p:cNvCxnSpPr>
          <p:nvPr/>
        </p:nvCxnSpPr>
        <p:spPr>
          <a:xfrm>
            <a:off x="11119178" y="1714377"/>
            <a:ext cx="0" cy="24102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1863761" y="2409137"/>
            <a:ext cx="0" cy="720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1236744" y="3542216"/>
            <a:ext cx="0" cy="360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65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/>
          <p:cNvCxnSpPr>
            <a:stCxn id="5" idx="2"/>
            <a:endCxn id="6" idx="0"/>
          </p:cNvCxnSpPr>
          <p:nvPr/>
        </p:nvCxnSpPr>
        <p:spPr>
          <a:xfrm flipH="1">
            <a:off x="1746115" y="1321487"/>
            <a:ext cx="1" cy="48753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956196" y="1809021"/>
            <a:ext cx="185311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d2_df</a:t>
            </a:r>
          </a:p>
          <a:p>
            <a:r>
              <a:rPr lang="en-US" sz="1400" dirty="0" smtClean="0"/>
              <a:t>d^2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150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42384" y="4720691"/>
            <a:ext cx="1813228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meansPb_df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h, d, d^2, t</a:t>
            </a:r>
          </a:p>
          <a:p>
            <a:pPr algn="r"/>
            <a:r>
              <a:rPr lang="en-US" sz="1400" dirty="0" smtClean="0"/>
              <a:t> </a:t>
            </a:r>
            <a:r>
              <a:rPr lang="en-US" sz="1400" b="1" dirty="0" smtClean="0">
                <a:solidFill>
                  <a:schemeClr val="accent2"/>
                </a:solidFill>
              </a:rPr>
              <a:t>150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70" name="Elbow Connector 69"/>
          <p:cNvCxnSpPr>
            <a:stCxn id="7" idx="2"/>
            <a:endCxn id="29" idx="2"/>
          </p:cNvCxnSpPr>
          <p:nvPr/>
        </p:nvCxnSpPr>
        <p:spPr>
          <a:xfrm rot="5400000" flipH="1" flipV="1">
            <a:off x="8070211" y="-203303"/>
            <a:ext cx="1" cy="5625087"/>
          </a:xfrm>
          <a:prstGeom prst="bentConnector3">
            <a:avLst>
              <a:gd name="adj1" fmla="val -2286000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endCxn id="32" idx="0"/>
          </p:cNvCxnSpPr>
          <p:nvPr/>
        </p:nvCxnSpPr>
        <p:spPr>
          <a:xfrm>
            <a:off x="7885836" y="2833477"/>
            <a:ext cx="0" cy="44827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4946392" y="4107849"/>
            <a:ext cx="1" cy="61284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6603594" y="2221033"/>
            <a:ext cx="3348000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9164164" y="4742839"/>
            <a:ext cx="2947323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meansPb_df</a:t>
            </a:r>
            <a:endParaRPr lang="en-US" b="1" dirty="0"/>
          </a:p>
          <a:p>
            <a:r>
              <a:rPr lang="en-US" sz="1400" dirty="0" err="1"/>
              <a:t>ID_parc</a:t>
            </a:r>
            <a:r>
              <a:rPr lang="en-US" sz="1400" dirty="0"/>
              <a:t>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d^2dom, </a:t>
            </a:r>
            <a:r>
              <a:rPr lang="en-US" sz="1400" dirty="0" err="1" smtClean="0"/>
              <a:t>tdom</a:t>
            </a:r>
            <a:endParaRPr lang="en-US" sz="1400" dirty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36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9787244" y="5856914"/>
            <a:ext cx="1680577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d2dom_column</a:t>
            </a:r>
          </a:p>
          <a:p>
            <a:r>
              <a:rPr lang="en-US" sz="1400" dirty="0" smtClean="0"/>
              <a:t>d^2dom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36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10637825" y="5543058"/>
            <a:ext cx="0" cy="324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14363" y="5056152"/>
            <a:ext cx="2872580" cy="8002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meansPb_df</a:t>
            </a:r>
            <a:endParaRPr lang="en-US" b="1" dirty="0" smtClean="0"/>
          </a:p>
          <a:p>
            <a:r>
              <a:rPr lang="en-US" sz="1400" dirty="0" err="1" smtClean="0"/>
              <a:t>ID_par</a:t>
            </a:r>
            <a:r>
              <a:rPr lang="en-US" sz="1400" dirty="0" smtClean="0"/>
              <a:t>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36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97" name="Straight Arrow Connector 96"/>
          <p:cNvCxnSpPr>
            <a:stCxn id="33" idx="3"/>
            <a:endCxn id="86" idx="1"/>
          </p:cNvCxnSpPr>
          <p:nvPr/>
        </p:nvCxnSpPr>
        <p:spPr>
          <a:xfrm>
            <a:off x="5855612" y="5120801"/>
            <a:ext cx="3308552" cy="2214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/>
          <p:cNvSpPr/>
          <p:nvPr/>
        </p:nvSpPr>
        <p:spPr>
          <a:xfrm>
            <a:off x="7909726" y="2853342"/>
            <a:ext cx="13663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domPb_df</a:t>
            </a:r>
            <a:r>
              <a:rPr lang="en-US" sz="1200" dirty="0">
                <a:solidFill>
                  <a:srgbClr val="0000FF"/>
                </a:solidFill>
              </a:rPr>
              <a:t>['d^2'] = d2_df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7189591" y="1745128"/>
            <a:ext cx="2565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rgbClr val="0000FF"/>
                </a:solidFill>
              </a:rPr>
              <a:t>d2_df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 smtClean="0">
                <a:solidFill>
                  <a:srgbClr val="0000FF"/>
                </a:solidFill>
              </a:rPr>
              <a:t>domPb_df</a:t>
            </a:r>
            <a:r>
              <a:rPr lang="en-US" sz="1200" dirty="0" smtClean="0">
                <a:solidFill>
                  <a:srgbClr val="0000FF"/>
                </a:solidFill>
              </a:rPr>
              <a:t>[‘d’].</a:t>
            </a:r>
            <a:r>
              <a:rPr lang="en-US" sz="1200" b="1" dirty="0" smtClean="0">
                <a:solidFill>
                  <a:schemeClr val="accent4">
                    <a:lumMod val="75000"/>
                  </a:schemeClr>
                </a:solidFill>
              </a:rPr>
              <a:t>apply</a:t>
            </a:r>
            <a:r>
              <a:rPr lang="en-US" sz="1200" b="1" dirty="0" smtClean="0">
                <a:solidFill>
                  <a:srgbClr val="0000FF"/>
                </a:solidFill>
              </a:rPr>
              <a:t>(</a:t>
            </a:r>
            <a:r>
              <a:rPr lang="en-US" sz="1200" b="1" dirty="0" err="1" smtClean="0">
                <a:solidFill>
                  <a:schemeClr val="accent6"/>
                </a:solidFill>
              </a:rPr>
              <a:t>pn.f_squared</a:t>
            </a:r>
            <a:r>
              <a:rPr lang="en-US" sz="1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7957936" y="6271816"/>
            <a:ext cx="1796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0000FF"/>
                </a:solidFill>
              </a:rPr>
              <a:t>d2dom_column </a:t>
            </a:r>
            <a:r>
              <a:rPr lang="en-US" sz="1200" dirty="0" smtClean="0">
                <a:solidFill>
                  <a:srgbClr val="0000FF"/>
                </a:solidFill>
              </a:rPr>
              <a:t>=</a:t>
            </a:r>
          </a:p>
          <a:p>
            <a:pPr algn="r"/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meansPb_df</a:t>
            </a:r>
            <a:r>
              <a:rPr lang="en-US" sz="1200" dirty="0">
                <a:solidFill>
                  <a:srgbClr val="0000FF"/>
                </a:solidFill>
              </a:rPr>
              <a:t>['d^2dom'] 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1702660" y="1300747"/>
            <a:ext cx="1694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domPb_df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=</a:t>
            </a:r>
          </a:p>
          <a:p>
            <a:r>
              <a:rPr lang="en-US" sz="1200" b="1" dirty="0" smtClean="0">
                <a:solidFill>
                  <a:schemeClr val="accent6"/>
                </a:solidFill>
              </a:rPr>
              <a:t> </a:t>
            </a:r>
            <a:r>
              <a:rPr lang="en-US" sz="1200" b="1" dirty="0" err="1">
                <a:solidFill>
                  <a:schemeClr val="accent6"/>
                </a:solidFill>
              </a:rPr>
              <a:t>pn.f_dominants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5026980" y="4128440"/>
            <a:ext cx="3531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meansPb_df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=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domPb_df.</a:t>
            </a:r>
            <a:r>
              <a:rPr lang="en-US" sz="1200" b="1" dirty="0" err="1">
                <a:solidFill>
                  <a:srgbClr val="CC9900"/>
                </a:solidFill>
              </a:rPr>
              <a:t>filter</a:t>
            </a:r>
            <a:r>
              <a:rPr lang="en-US" sz="1200" dirty="0">
                <a:solidFill>
                  <a:srgbClr val="0000FF"/>
                </a:solidFill>
              </a:rPr>
              <a:t>(items=['</a:t>
            </a:r>
            <a:r>
              <a:rPr lang="en-US" sz="1200" dirty="0" err="1">
                <a:solidFill>
                  <a:srgbClr val="0000FF"/>
                </a:solidFill>
              </a:rPr>
              <a:t>ID_parc</a:t>
            </a:r>
            <a:r>
              <a:rPr lang="en-US" sz="1200" dirty="0">
                <a:solidFill>
                  <a:srgbClr val="0000FF"/>
                </a:solidFill>
              </a:rPr>
              <a:t>', 'h', 'd', 'd^2', 't'])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6555019" y="4688221"/>
            <a:ext cx="2632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meansPb_df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pPr algn="r"/>
            <a:r>
              <a:rPr lang="en-US" sz="1200" dirty="0" err="1" smtClean="0">
                <a:solidFill>
                  <a:srgbClr val="0000FF"/>
                </a:solidFill>
              </a:rPr>
              <a:t>meansPb_df.</a:t>
            </a:r>
            <a:r>
              <a:rPr lang="en-US" sz="1200" b="1" dirty="0" err="1" smtClean="0">
                <a:solidFill>
                  <a:srgbClr val="CC9900"/>
                </a:solidFill>
              </a:rPr>
              <a:t>groupby</a:t>
            </a:r>
            <a:r>
              <a:rPr lang="en-US" sz="1200" dirty="0">
                <a:solidFill>
                  <a:srgbClr val="0000FF"/>
                </a:solidFill>
              </a:rPr>
              <a:t>('</a:t>
            </a:r>
            <a:r>
              <a:rPr lang="en-US" sz="1200" dirty="0" err="1">
                <a:solidFill>
                  <a:srgbClr val="0000FF"/>
                </a:solidFill>
              </a:rPr>
              <a:t>ID_parc</a:t>
            </a:r>
            <a:r>
              <a:rPr lang="en-US" sz="1200" dirty="0">
                <a:solidFill>
                  <a:srgbClr val="0000FF"/>
                </a:solidFill>
              </a:rPr>
              <a:t>').</a:t>
            </a:r>
            <a:r>
              <a:rPr lang="en-US" sz="1200" b="1" dirty="0">
                <a:solidFill>
                  <a:srgbClr val="CC9900"/>
                </a:solidFill>
              </a:rPr>
              <a:t>mean</a:t>
            </a:r>
            <a:r>
              <a:rPr lang="en-US" sz="1200" dirty="0">
                <a:solidFill>
                  <a:srgbClr val="0000FF"/>
                </a:solidFill>
              </a:rPr>
              <a:t>()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3742510" y="6290239"/>
            <a:ext cx="2574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dgdom_column</a:t>
            </a:r>
            <a:r>
              <a:rPr lang="en-US" sz="1200" dirty="0">
                <a:solidFill>
                  <a:srgbClr val="0000FF"/>
                </a:solidFill>
              </a:rPr>
              <a:t> = d2dom_column.</a:t>
            </a:r>
            <a:r>
              <a:rPr lang="en-US" sz="1200" b="1" dirty="0">
                <a:solidFill>
                  <a:srgbClr val="CC9900"/>
                </a:solidFill>
              </a:rPr>
              <a:t>apply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b="1" dirty="0" err="1">
                <a:solidFill>
                  <a:schemeClr val="accent6"/>
                </a:solidFill>
              </a:rPr>
              <a:t>pn.f_sqrt</a:t>
            </a:r>
            <a:r>
              <a:rPr lang="en-US" sz="1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5901236" y="5149886"/>
            <a:ext cx="3298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meansPb_df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meansPb_df.</a:t>
            </a:r>
            <a:r>
              <a:rPr lang="en-US" sz="1200" b="1" dirty="0" err="1">
                <a:solidFill>
                  <a:srgbClr val="CC9900"/>
                </a:solidFill>
              </a:rPr>
              <a:t>rename</a:t>
            </a:r>
            <a:r>
              <a:rPr lang="en-US" sz="1200" dirty="0">
                <a:solidFill>
                  <a:srgbClr val="0000FF"/>
                </a:solidFill>
              </a:rPr>
              <a:t>(columns={"h": "</a:t>
            </a:r>
            <a:r>
              <a:rPr lang="en-US" sz="1200" dirty="0" err="1">
                <a:solidFill>
                  <a:srgbClr val="0000FF"/>
                </a:solidFill>
              </a:rPr>
              <a:t>hdom</a:t>
            </a:r>
            <a:r>
              <a:rPr lang="en-US" sz="1200" dirty="0">
                <a:solidFill>
                  <a:srgbClr val="0000FF"/>
                </a:solidFill>
              </a:rPr>
              <a:t>","d": "ddom","d^2": "d^2dom","t": "</a:t>
            </a:r>
            <a:r>
              <a:rPr lang="en-US" sz="1200" dirty="0" err="1">
                <a:solidFill>
                  <a:srgbClr val="0000FF"/>
                </a:solidFill>
              </a:rPr>
              <a:t>tdom</a:t>
            </a:r>
            <a:r>
              <a:rPr lang="en-US" sz="1200" dirty="0">
                <a:solidFill>
                  <a:srgbClr val="0000FF"/>
                </a:solidFill>
              </a:rPr>
              <a:t>"}) 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10231578" y="369824"/>
            <a:ext cx="1794293" cy="769441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pinhas.py</a:t>
            </a:r>
          </a:p>
          <a:p>
            <a:endParaRPr lang="en-US" sz="800" i="1" dirty="0" smtClean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</a:rPr>
              <a:t>def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b="1" dirty="0" err="1">
                <a:solidFill>
                  <a:schemeClr val="accent6"/>
                </a:solidFill>
              </a:rPr>
              <a:t>f_squared</a:t>
            </a:r>
            <a:r>
              <a:rPr lang="en-US" sz="1200" dirty="0">
                <a:solidFill>
                  <a:srgbClr val="0000FF"/>
                </a:solidFill>
              </a:rPr>
              <a:t>(x):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return x**</a:t>
            </a:r>
            <a:r>
              <a:rPr lang="en-US" sz="1200" dirty="0" smtClean="0">
                <a:solidFill>
                  <a:srgbClr val="0000FF"/>
                </a:solidFill>
              </a:rPr>
              <a:t>2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1089791" y="4046980"/>
            <a:ext cx="1794293" cy="769441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pinhas.py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</a:rPr>
              <a:t>def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b="1" dirty="0" err="1">
                <a:solidFill>
                  <a:schemeClr val="accent6"/>
                </a:solidFill>
              </a:rPr>
              <a:t>f_sqrt</a:t>
            </a:r>
            <a:r>
              <a:rPr lang="en-US" sz="1200" dirty="0">
                <a:solidFill>
                  <a:srgbClr val="0000FF"/>
                </a:solidFill>
              </a:rPr>
              <a:t>(x):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return </a:t>
            </a:r>
            <a:r>
              <a:rPr lang="en-US" sz="1200" b="1" dirty="0" err="1">
                <a:solidFill>
                  <a:srgbClr val="0000FF"/>
                </a:solidFill>
              </a:rPr>
              <a:t>np</a:t>
            </a:r>
            <a:r>
              <a:rPr lang="en-US" sz="1200" dirty="0" err="1">
                <a:solidFill>
                  <a:srgbClr val="0000FF"/>
                </a:solidFill>
              </a:rPr>
              <a:t>.sqrt</a:t>
            </a:r>
            <a:r>
              <a:rPr lang="en-US" sz="1200" dirty="0">
                <a:solidFill>
                  <a:srgbClr val="0000FF"/>
                </a:solidFill>
              </a:rPr>
              <a:t>(x)</a:t>
            </a:r>
          </a:p>
        </p:txBody>
      </p:sp>
      <p:cxnSp>
        <p:nvCxnSpPr>
          <p:cNvPr id="125" name="Straight Arrow Connector 124"/>
          <p:cNvCxnSpPr>
            <a:stCxn id="123" idx="3"/>
            <a:endCxn id="116" idx="0"/>
          </p:cNvCxnSpPr>
          <p:nvPr/>
        </p:nvCxnSpPr>
        <p:spPr>
          <a:xfrm>
            <a:off x="2884084" y="4431701"/>
            <a:ext cx="2145545" cy="185853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122" idx="1"/>
          </p:cNvCxnSpPr>
          <p:nvPr/>
        </p:nvCxnSpPr>
        <p:spPr>
          <a:xfrm flipH="1">
            <a:off x="9630741" y="754545"/>
            <a:ext cx="600837" cy="94342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08019" y="508001"/>
            <a:ext cx="628913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g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625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4455" y="1820924"/>
            <a:ext cx="628913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domPb_df</a:t>
            </a:r>
            <a:endParaRPr lang="en-US" b="1" dirty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g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150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197995" y="376762"/>
            <a:ext cx="2720433" cy="769441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pinhas.py</a:t>
            </a:r>
          </a:p>
          <a:p>
            <a:endParaRPr lang="en-US" sz="800" i="1" dirty="0" smtClean="0">
              <a:solidFill>
                <a:srgbClr val="0000FF"/>
              </a:solidFill>
            </a:endParaRPr>
          </a:p>
          <a:p>
            <a:r>
              <a:rPr lang="en-US" sz="1200" dirty="0" err="1">
                <a:solidFill>
                  <a:srgbClr val="0000FF"/>
                </a:solidFill>
              </a:rPr>
              <a:t>def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b="1" dirty="0" err="1">
                <a:solidFill>
                  <a:schemeClr val="accent6"/>
                </a:solidFill>
              </a:rPr>
              <a:t>f_dominants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df</a:t>
            </a:r>
            <a:r>
              <a:rPr lang="en-US" sz="1200" dirty="0">
                <a:solidFill>
                  <a:srgbClr val="0000FF"/>
                </a:solidFill>
              </a:rPr>
              <a:t>):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      return </a:t>
            </a:r>
            <a:r>
              <a:rPr lang="en-US" sz="1200" dirty="0">
                <a:solidFill>
                  <a:srgbClr val="0000FF"/>
                </a:solidFill>
              </a:rPr>
              <a:t>1*</a:t>
            </a:r>
            <a:r>
              <a:rPr lang="en-US" sz="1200" dirty="0" err="1">
                <a:solidFill>
                  <a:srgbClr val="0000FF"/>
                </a:solidFill>
              </a:rPr>
              <a:t>df</a:t>
            </a:r>
            <a:r>
              <a:rPr lang="en-US" sz="1200" dirty="0">
                <a:solidFill>
                  <a:srgbClr val="0000FF"/>
                </a:solidFill>
              </a:rPr>
              <a:t>[(</a:t>
            </a:r>
            <a:r>
              <a:rPr lang="en-US" sz="1200" dirty="0" err="1">
                <a:solidFill>
                  <a:srgbClr val="0000FF"/>
                </a:solidFill>
              </a:rPr>
              <a:t>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cod_dom</a:t>
            </a:r>
            <a:r>
              <a:rPr lang="en-US" sz="1200" dirty="0">
                <a:solidFill>
                  <a:srgbClr val="0000FF"/>
                </a:solidFill>
              </a:rPr>
              <a:t>'] == 1)]</a:t>
            </a:r>
          </a:p>
        </p:txBody>
      </p:sp>
      <p:cxnSp>
        <p:nvCxnSpPr>
          <p:cNvPr id="43" name="Straight Arrow Connector 42"/>
          <p:cNvCxnSpPr>
            <a:stCxn id="42" idx="1"/>
          </p:cNvCxnSpPr>
          <p:nvPr/>
        </p:nvCxnSpPr>
        <p:spPr>
          <a:xfrm flipH="1">
            <a:off x="3286743" y="761483"/>
            <a:ext cx="3911252" cy="78482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986943" y="3295864"/>
            <a:ext cx="6842858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domPb_df</a:t>
            </a:r>
            <a:endParaRPr lang="en-US" b="1" dirty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g, d^2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150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349302" y="5918469"/>
            <a:ext cx="1680577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d2dom_column</a:t>
            </a:r>
          </a:p>
          <a:p>
            <a:r>
              <a:rPr lang="en-US" sz="1400" dirty="0"/>
              <a:t>d</a:t>
            </a:r>
            <a:r>
              <a:rPr lang="en-US" sz="1400" dirty="0" smtClean="0"/>
              <a:t>^2dom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36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22" name="Straight Arrow Connector 21"/>
          <p:cNvCxnSpPr>
            <a:stCxn id="87" idx="1"/>
          </p:cNvCxnSpPr>
          <p:nvPr/>
        </p:nvCxnSpPr>
        <p:spPr>
          <a:xfrm flipH="1" flipV="1">
            <a:off x="8029879" y="6257023"/>
            <a:ext cx="1757365" cy="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33" idx="1"/>
            <a:endCxn id="56" idx="1"/>
          </p:cNvCxnSpPr>
          <p:nvPr/>
        </p:nvCxnSpPr>
        <p:spPr>
          <a:xfrm rot="10800000" flipH="1" flipV="1">
            <a:off x="4042384" y="5120801"/>
            <a:ext cx="2306918" cy="1197778"/>
          </a:xfrm>
          <a:prstGeom prst="bentConnector3">
            <a:avLst>
              <a:gd name="adj1" fmla="val -9909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93" idx="3"/>
          </p:cNvCxnSpPr>
          <p:nvPr/>
        </p:nvCxnSpPr>
        <p:spPr>
          <a:xfrm flipH="1">
            <a:off x="2986943" y="5456262"/>
            <a:ext cx="849724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-1394582" y="5826136"/>
            <a:ext cx="5186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meansPb_df</a:t>
            </a:r>
            <a:r>
              <a:rPr lang="en-US" sz="1200" dirty="0">
                <a:solidFill>
                  <a:srgbClr val="0000FF"/>
                </a:solidFill>
              </a:rPr>
              <a:t>['d^2dom'] = </a:t>
            </a:r>
            <a:endParaRPr lang="en-US" sz="1200" dirty="0" smtClean="0">
              <a:solidFill>
                <a:srgbClr val="0000FF"/>
              </a:solidFill>
            </a:endParaRPr>
          </a:p>
          <a:p>
            <a:pPr algn="r"/>
            <a:r>
              <a:rPr lang="en-US" sz="1200" dirty="0" err="1" smtClean="0">
                <a:solidFill>
                  <a:srgbClr val="0000FF"/>
                </a:solidFill>
              </a:rPr>
              <a:t>dgdom_column</a:t>
            </a:r>
            <a:endParaRPr lang="en-US" sz="1200" dirty="0" smtClean="0">
              <a:solidFill>
                <a:srgbClr val="0000FF"/>
              </a:solidFill>
            </a:endParaRPr>
          </a:p>
          <a:p>
            <a:pPr algn="r"/>
            <a:r>
              <a:rPr lang="en-US" sz="1200" dirty="0" smtClean="0">
                <a:solidFill>
                  <a:srgbClr val="0000FF"/>
                </a:solidFill>
              </a:rPr>
              <a:t> </a:t>
            </a:r>
          </a:p>
          <a:p>
            <a:pPr algn="r"/>
            <a:r>
              <a:rPr lang="en-US" sz="1200" dirty="0" err="1" smtClean="0">
                <a:solidFill>
                  <a:srgbClr val="0000FF"/>
                </a:solidFill>
              </a:rPr>
              <a:t>meansPb_df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endParaRPr lang="en-US" sz="1200" dirty="0" smtClean="0">
              <a:solidFill>
                <a:srgbClr val="0000FF"/>
              </a:solidFill>
            </a:endParaRPr>
          </a:p>
          <a:p>
            <a:pPr algn="r"/>
            <a:r>
              <a:rPr lang="en-US" sz="1200" dirty="0" err="1" smtClean="0">
                <a:solidFill>
                  <a:srgbClr val="0000FF"/>
                </a:solidFill>
              </a:rPr>
              <a:t>meansPb_df.</a:t>
            </a:r>
            <a:r>
              <a:rPr lang="en-US" sz="1200" b="1" dirty="0" err="1" smtClean="0">
                <a:solidFill>
                  <a:srgbClr val="CC9900"/>
                </a:solidFill>
              </a:rPr>
              <a:t>rename</a:t>
            </a:r>
            <a:r>
              <a:rPr lang="en-US" sz="1200" dirty="0" smtClean="0">
                <a:solidFill>
                  <a:srgbClr val="0000FF"/>
                </a:solidFill>
              </a:rPr>
              <a:t>(columns</a:t>
            </a:r>
            <a:r>
              <a:rPr lang="en-US" sz="1200" dirty="0">
                <a:solidFill>
                  <a:srgbClr val="0000FF"/>
                </a:solidFill>
              </a:rPr>
              <a:t>={"d^2dom": "</a:t>
            </a:r>
            <a:r>
              <a:rPr lang="en-US" sz="1200" dirty="0" err="1">
                <a:solidFill>
                  <a:srgbClr val="0000FF"/>
                </a:solidFill>
              </a:rPr>
              <a:t>dgdom</a:t>
            </a:r>
            <a:r>
              <a:rPr lang="en-US" sz="1200" dirty="0">
                <a:solidFill>
                  <a:srgbClr val="0000FF"/>
                </a:solidFill>
              </a:rPr>
              <a:t>"}) </a:t>
            </a:r>
          </a:p>
        </p:txBody>
      </p:sp>
    </p:spTree>
    <p:extLst>
      <p:ext uri="{BB962C8B-B14F-4D97-AF65-F5344CB8AC3E}">
        <p14:creationId xmlns:p14="http://schemas.microsoft.com/office/powerpoint/2010/main" val="281073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191000" y="0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Cálculos</a:t>
            </a:r>
            <a:r>
              <a:rPr lang="en-US" sz="2400" kern="0" dirty="0" smtClean="0">
                <a:solidFill>
                  <a:srgbClr val="4BACC6"/>
                </a:solidFill>
              </a:rPr>
              <a:t> para as dominantes:d2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29600" y="435593"/>
            <a:ext cx="3962400" cy="200054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domPb_df</a:t>
            </a:r>
            <a:r>
              <a:rPr lang="en-US" sz="1000" i="1" dirty="0" smtClean="0">
                <a:solidFill>
                  <a:srgbClr val="0000FF"/>
                </a:solidFill>
              </a:rPr>
              <a:t> 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pn.f_dominants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 smtClean="0">
                <a:solidFill>
                  <a:srgbClr val="0000FF"/>
                </a:solidFill>
              </a:rPr>
              <a:t>)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d2_df = </a:t>
            </a:r>
            <a:r>
              <a:rPr lang="en-US" sz="1000" i="1" dirty="0" err="1">
                <a:solidFill>
                  <a:srgbClr val="0000FF"/>
                </a:solidFill>
              </a:rPr>
              <a:t>domPb_df</a:t>
            </a:r>
            <a:r>
              <a:rPr lang="en-US" sz="1000" i="1" dirty="0">
                <a:solidFill>
                  <a:srgbClr val="0000FF"/>
                </a:solidFill>
              </a:rPr>
              <a:t>['d'].apply(</a:t>
            </a:r>
            <a:r>
              <a:rPr lang="en-US" sz="1000" i="1" dirty="0" err="1">
                <a:solidFill>
                  <a:srgbClr val="0000FF"/>
                </a:solidFill>
              </a:rPr>
              <a:t>pn.f_squared</a:t>
            </a:r>
            <a:r>
              <a:rPr lang="en-US" sz="1000" i="1" dirty="0">
                <a:solidFill>
                  <a:srgbClr val="0000FF"/>
                </a:solidFill>
              </a:rPr>
              <a:t>) 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domPb_df</a:t>
            </a:r>
            <a:r>
              <a:rPr lang="en-US" sz="1000" i="1" dirty="0">
                <a:solidFill>
                  <a:srgbClr val="0000FF"/>
                </a:solidFill>
              </a:rPr>
              <a:t>['d^2'] = </a:t>
            </a:r>
            <a:r>
              <a:rPr lang="en-US" sz="1000" i="1" dirty="0" smtClean="0">
                <a:solidFill>
                  <a:srgbClr val="0000FF"/>
                </a:solidFill>
              </a:rPr>
              <a:t>d2_df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domPb_df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  <a:endParaRPr lang="en-US" sz="1000" dirty="0" smtClean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12029" y="2488475"/>
            <a:ext cx="8479971" cy="227754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Aplica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uma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função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criada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filtrar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apenas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dominantes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Calcula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d^2 com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função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temos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no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pinhas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acrescenta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-o à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das dominates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numa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chamada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d^2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rgbClr val="C00000"/>
                </a:solidFill>
              </a:rPr>
              <a:t>Nota: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função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f_dominants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só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filtra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como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multiplica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cod_dom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(=1)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1 (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alterando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nada) mas fa com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deixe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ser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um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mero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filtro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passa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ser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um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cálculo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2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90800" y="0"/>
            <a:ext cx="96012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Cálculos</a:t>
            </a:r>
            <a:r>
              <a:rPr lang="en-US" sz="2400" kern="0" dirty="0" smtClean="0">
                <a:solidFill>
                  <a:srgbClr val="4BACC6"/>
                </a:solidFill>
              </a:rPr>
              <a:t> das medias das </a:t>
            </a:r>
            <a:r>
              <a:rPr lang="en-US" sz="2400" kern="0" dirty="0" err="1" smtClean="0">
                <a:solidFill>
                  <a:srgbClr val="4BACC6"/>
                </a:solidFill>
              </a:rPr>
              <a:t>dominantes:hdom</a:t>
            </a:r>
            <a:r>
              <a:rPr lang="en-US" sz="2400" kern="0" dirty="0" smtClean="0">
                <a:solidFill>
                  <a:srgbClr val="4BACC6"/>
                </a:solidFill>
              </a:rPr>
              <a:t>, </a:t>
            </a:r>
            <a:r>
              <a:rPr lang="en-US" sz="2400" kern="0" dirty="0" err="1" smtClean="0">
                <a:solidFill>
                  <a:srgbClr val="4BACC6"/>
                </a:solidFill>
              </a:rPr>
              <a:t>ddom</a:t>
            </a:r>
            <a:r>
              <a:rPr lang="en-US" sz="2400" kern="0" dirty="0" smtClean="0">
                <a:solidFill>
                  <a:srgbClr val="4BACC6"/>
                </a:solidFill>
              </a:rPr>
              <a:t>, </a:t>
            </a:r>
            <a:r>
              <a:rPr lang="en-US" sz="2400" kern="0" dirty="0" err="1" smtClean="0">
                <a:solidFill>
                  <a:srgbClr val="4BACC6"/>
                </a:solidFill>
              </a:rPr>
              <a:t>tdpm</a:t>
            </a:r>
            <a:r>
              <a:rPr lang="en-US" sz="2400" kern="0" dirty="0" smtClean="0">
                <a:solidFill>
                  <a:srgbClr val="4BACC6"/>
                </a:solidFill>
              </a:rPr>
              <a:t> e d2dom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90732" y="435593"/>
            <a:ext cx="5501268" cy="160043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meansPb_df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domPb_df.filter</a:t>
            </a:r>
            <a:r>
              <a:rPr lang="en-US" sz="1000" i="1" dirty="0">
                <a:solidFill>
                  <a:srgbClr val="0000FF"/>
                </a:solidFill>
              </a:rPr>
              <a:t>(items=['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', 'h', 'd', 'd^2', 't</a:t>
            </a:r>
            <a:r>
              <a:rPr lang="en-US" sz="1000" i="1" dirty="0" smtClean="0">
                <a:solidFill>
                  <a:srgbClr val="0000FF"/>
                </a:solidFill>
              </a:rPr>
              <a:t>'])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meansPb_df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meansPb_df.groupby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').mean() 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800" i="1" dirty="0" smtClean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meansPb_df</a:t>
            </a:r>
            <a:r>
              <a:rPr lang="en-US" sz="1000" i="1" dirty="0" smtClean="0">
                <a:solidFill>
                  <a:srgbClr val="0000FF"/>
                </a:solidFill>
              </a:rPr>
              <a:t> 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meansPb_df.rename</a:t>
            </a:r>
            <a:r>
              <a:rPr lang="en-US" sz="1000" i="1" dirty="0">
                <a:solidFill>
                  <a:srgbClr val="0000FF"/>
                </a:solidFill>
              </a:rPr>
              <a:t>(columns={"h": "</a:t>
            </a:r>
            <a:r>
              <a:rPr lang="en-US" sz="1000" i="1" dirty="0" err="1">
                <a:solidFill>
                  <a:srgbClr val="0000FF"/>
                </a:solidFill>
              </a:rPr>
              <a:t>hdom</a:t>
            </a:r>
            <a:r>
              <a:rPr lang="en-US" sz="1000" i="1" dirty="0">
                <a:solidFill>
                  <a:srgbClr val="0000FF"/>
                </a:solidFill>
              </a:rPr>
              <a:t>","d": "ddom","d^2": "d^2dom","t": "</a:t>
            </a:r>
            <a:r>
              <a:rPr lang="en-US" sz="1000" i="1" dirty="0" err="1">
                <a:solidFill>
                  <a:srgbClr val="0000FF"/>
                </a:solidFill>
              </a:rPr>
              <a:t>tdom</a:t>
            </a:r>
            <a:r>
              <a:rPr lang="en-US" sz="1000" i="1" dirty="0" smtClean="0">
                <a:solidFill>
                  <a:srgbClr val="0000FF"/>
                </a:solidFill>
              </a:rPr>
              <a:t>"})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meansPb_df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len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meansPb_df</a:t>
            </a:r>
            <a:r>
              <a:rPr lang="en-US" sz="1000" i="1" dirty="0">
                <a:solidFill>
                  <a:srgbClr val="0000FF"/>
                </a:solidFill>
              </a:rPr>
              <a:t>))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dirty="0" smtClean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2231024"/>
            <a:ext cx="6096000" cy="390876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à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domPb_df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buscar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apenas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variáveis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quais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pretendemos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fazer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medias: h, d, d^2 e t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arrumas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-as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numa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nova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chamada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means_df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Combina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groupby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o means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fazer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média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todas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variáveis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means_df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carrega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nela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propria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resultado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das medias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rgbClr val="C00000"/>
                </a:solidFill>
              </a:rPr>
              <a:t>Nota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dirty="0" smtClean="0">
                <a:solidFill>
                  <a:srgbClr val="C00000"/>
                </a:solidFill>
              </a:rPr>
              <a:t>antes de </a:t>
            </a:r>
            <a:r>
              <a:rPr lang="en-US" dirty="0" err="1" smtClean="0">
                <a:solidFill>
                  <a:srgbClr val="C00000"/>
                </a:solidFill>
              </a:rPr>
              <a:t>fazermos</a:t>
            </a:r>
            <a:r>
              <a:rPr lang="en-US" dirty="0" smtClean="0">
                <a:solidFill>
                  <a:srgbClr val="C00000"/>
                </a:solidFill>
              </a:rPr>
              <a:t> as medias a </a:t>
            </a:r>
            <a:r>
              <a:rPr lang="en-US" dirty="0" err="1" smtClean="0">
                <a:solidFill>
                  <a:srgbClr val="C00000"/>
                </a:solidFill>
              </a:rPr>
              <a:t>means_df</a:t>
            </a:r>
            <a:r>
              <a:rPr lang="en-US" dirty="0" smtClean="0">
                <a:solidFill>
                  <a:srgbClr val="C00000"/>
                </a:solidFill>
              </a:rPr>
              <a:t> tem 150 </a:t>
            </a:r>
            <a:r>
              <a:rPr lang="en-US" dirty="0" err="1" smtClean="0">
                <a:solidFill>
                  <a:srgbClr val="C00000"/>
                </a:solidFill>
              </a:rPr>
              <a:t>linhas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depois</a:t>
            </a:r>
            <a:r>
              <a:rPr lang="en-US" dirty="0" smtClean="0">
                <a:solidFill>
                  <a:srgbClr val="C00000"/>
                </a:solidFill>
              </a:rPr>
              <a:t> das medias </a:t>
            </a:r>
            <a:r>
              <a:rPr lang="en-US" dirty="0" err="1" smtClean="0">
                <a:solidFill>
                  <a:srgbClr val="C00000"/>
                </a:solidFill>
              </a:rPr>
              <a:t>feitas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passa</a:t>
            </a:r>
            <a:r>
              <a:rPr lang="en-US" dirty="0" smtClean="0">
                <a:solidFill>
                  <a:srgbClr val="C00000"/>
                </a:solidFill>
              </a:rPr>
              <a:t> a </a:t>
            </a:r>
            <a:r>
              <a:rPr lang="en-US" dirty="0" err="1" smtClean="0">
                <a:solidFill>
                  <a:srgbClr val="C00000"/>
                </a:solidFill>
              </a:rPr>
              <a:t>ter</a:t>
            </a:r>
            <a:r>
              <a:rPr lang="en-US" dirty="0" smtClean="0">
                <a:solidFill>
                  <a:srgbClr val="C00000"/>
                </a:solidFill>
              </a:rPr>
              <a:t> 36 </a:t>
            </a:r>
            <a:r>
              <a:rPr lang="en-US" dirty="0" err="1" smtClean="0">
                <a:solidFill>
                  <a:srgbClr val="C00000"/>
                </a:solidFill>
              </a:rPr>
              <a:t>linhas</a:t>
            </a:r>
            <a:endParaRPr lang="en-US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Muda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nomes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às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hdom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ddom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d^2dom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tdom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7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90800" y="0"/>
            <a:ext cx="96012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Cálculos</a:t>
            </a:r>
            <a:r>
              <a:rPr lang="en-US" sz="2400" kern="0" dirty="0" smtClean="0">
                <a:solidFill>
                  <a:srgbClr val="4BACC6"/>
                </a:solidFill>
              </a:rPr>
              <a:t> da </a:t>
            </a:r>
            <a:r>
              <a:rPr lang="en-US" sz="2400" kern="0" dirty="0" err="1" smtClean="0">
                <a:solidFill>
                  <a:srgbClr val="4BACC6"/>
                </a:solidFill>
              </a:rPr>
              <a:t>raiz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quadradda</a:t>
            </a:r>
            <a:r>
              <a:rPr lang="en-US" sz="2400" kern="0" dirty="0" smtClean="0">
                <a:solidFill>
                  <a:srgbClr val="4BACC6"/>
                </a:solidFill>
              </a:rPr>
              <a:t> do d2dom^:</a:t>
            </a:r>
            <a:r>
              <a:rPr lang="en-US" sz="2400" kern="0" dirty="0" err="1" smtClean="0">
                <a:solidFill>
                  <a:srgbClr val="4BACC6"/>
                </a:solidFill>
              </a:rPr>
              <a:t>dgdom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90732" y="435593"/>
            <a:ext cx="5501268" cy="21852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d2dom_column = </a:t>
            </a:r>
            <a:r>
              <a:rPr lang="en-US" sz="1000" i="1" dirty="0" err="1">
                <a:solidFill>
                  <a:srgbClr val="0000FF"/>
                </a:solidFill>
              </a:rPr>
              <a:t>meansPb_df</a:t>
            </a:r>
            <a:r>
              <a:rPr lang="en-US" sz="1000" i="1" dirty="0">
                <a:solidFill>
                  <a:srgbClr val="0000FF"/>
                </a:solidFill>
              </a:rPr>
              <a:t>['d^2dom</a:t>
            </a:r>
            <a:r>
              <a:rPr lang="en-US" sz="1000" i="1" dirty="0" smtClean="0">
                <a:solidFill>
                  <a:srgbClr val="0000FF"/>
                </a:solidFill>
              </a:rPr>
              <a:t>']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dgdom_column</a:t>
            </a:r>
            <a:r>
              <a:rPr lang="en-US" sz="1000" i="1" dirty="0">
                <a:solidFill>
                  <a:srgbClr val="0000FF"/>
                </a:solidFill>
              </a:rPr>
              <a:t> = d2dom_column.apply(</a:t>
            </a:r>
            <a:r>
              <a:rPr lang="en-US" sz="1000" i="1" dirty="0" err="1">
                <a:solidFill>
                  <a:srgbClr val="0000FF"/>
                </a:solidFill>
              </a:rPr>
              <a:t>pn.f_sqrt</a:t>
            </a:r>
            <a:r>
              <a:rPr lang="en-US" sz="1000" i="1" dirty="0" smtClean="0">
                <a:solidFill>
                  <a:srgbClr val="0000FF"/>
                </a:solidFill>
              </a:rPr>
              <a:t>)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meansPb_df</a:t>
            </a:r>
            <a:r>
              <a:rPr lang="en-US" sz="1000" i="1" dirty="0">
                <a:solidFill>
                  <a:srgbClr val="0000FF"/>
                </a:solidFill>
              </a:rPr>
              <a:t>['d^2dom'] = </a:t>
            </a:r>
            <a:r>
              <a:rPr lang="en-US" sz="1000" i="1" dirty="0" err="1" smtClean="0">
                <a:solidFill>
                  <a:srgbClr val="0000FF"/>
                </a:solidFill>
              </a:rPr>
              <a:t>dgdom_column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meansPb_df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meansPb_df.rename</a:t>
            </a:r>
            <a:r>
              <a:rPr lang="en-US" sz="1000" i="1" dirty="0">
                <a:solidFill>
                  <a:srgbClr val="0000FF"/>
                </a:solidFill>
              </a:rPr>
              <a:t>(columns={"d^2dom": "</a:t>
            </a:r>
            <a:r>
              <a:rPr lang="en-US" sz="1000" i="1" dirty="0" err="1">
                <a:solidFill>
                  <a:srgbClr val="0000FF"/>
                </a:solidFill>
              </a:rPr>
              <a:t>dgdom</a:t>
            </a:r>
            <a:r>
              <a:rPr lang="en-US" sz="1000" i="1" dirty="0">
                <a:solidFill>
                  <a:srgbClr val="0000FF"/>
                </a:solidFill>
              </a:rPr>
              <a:t>"}) ##rename </a:t>
            </a:r>
            <a:r>
              <a:rPr lang="en-US" sz="1000" i="1" dirty="0" err="1">
                <a:solidFill>
                  <a:srgbClr val="0000FF"/>
                </a:solidFill>
              </a:rPr>
              <a:t>meansPb_df</a:t>
            </a:r>
            <a:r>
              <a:rPr lang="en-US" sz="1000" i="1" dirty="0">
                <a:solidFill>
                  <a:srgbClr val="0000FF"/>
                </a:solidFill>
              </a:rPr>
              <a:t> column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meansPb_df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  <a:endParaRPr lang="en-US" sz="1000" dirty="0" smtClean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2756317"/>
            <a:ext cx="6096000" cy="264687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Isola o d^2dom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numa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: d2dom_column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Aplica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à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variável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isolámos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d2dom_column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função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faz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raiz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quadrada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criámos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no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pinhas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à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das medias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carrega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resultado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operação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anterior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tinha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anteriormente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d^2dom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Muda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nome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d^2dom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dgdom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5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Box 85"/>
          <p:cNvSpPr txBox="1"/>
          <p:nvPr/>
        </p:nvSpPr>
        <p:spPr>
          <a:xfrm>
            <a:off x="7643973" y="4433900"/>
            <a:ext cx="1492885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d</a:t>
            </a:r>
            <a:r>
              <a:rPr lang="en-US" b="1" dirty="0" err="1" smtClean="0"/>
              <a:t>g_column</a:t>
            </a:r>
            <a:endParaRPr lang="en-US" b="1" dirty="0"/>
          </a:p>
          <a:p>
            <a:r>
              <a:rPr lang="en-US" sz="1400" dirty="0" err="1" smtClean="0"/>
              <a:t>dg_column</a:t>
            </a:r>
            <a:endParaRPr lang="en-US" sz="1400" dirty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36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89" name="Straight Arrow Connector 88"/>
          <p:cNvCxnSpPr>
            <a:stCxn id="47" idx="2"/>
            <a:endCxn id="86" idx="0"/>
          </p:cNvCxnSpPr>
          <p:nvPr/>
        </p:nvCxnSpPr>
        <p:spPr>
          <a:xfrm flipH="1">
            <a:off x="8390416" y="3746813"/>
            <a:ext cx="1739" cy="68708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7189590" y="398935"/>
            <a:ext cx="2872580" cy="8002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meansPb_df</a:t>
            </a:r>
            <a:endParaRPr lang="en-US" b="1" dirty="0" smtClean="0"/>
          </a:p>
          <a:p>
            <a:r>
              <a:rPr lang="en-US" sz="1400" dirty="0" err="1" smtClean="0"/>
              <a:t>ID_par</a:t>
            </a:r>
            <a:r>
              <a:rPr lang="en-US" sz="1400" dirty="0" smtClean="0"/>
              <a:t>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36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97" name="Straight Arrow Connector 96"/>
          <p:cNvCxnSpPr>
            <a:stCxn id="46" idx="3"/>
            <a:endCxn id="47" idx="1"/>
          </p:cNvCxnSpPr>
          <p:nvPr/>
        </p:nvCxnSpPr>
        <p:spPr>
          <a:xfrm>
            <a:off x="4387341" y="3338884"/>
            <a:ext cx="3267149" cy="782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8492552" y="3811170"/>
            <a:ext cx="2735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dg_column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b="1" dirty="0" err="1" smtClean="0">
                <a:solidFill>
                  <a:schemeClr val="accent6"/>
                </a:solidFill>
              </a:rPr>
              <a:t>pn.f_dg</a:t>
            </a:r>
            <a:r>
              <a:rPr lang="en-US" sz="1200" dirty="0" smtClean="0">
                <a:solidFill>
                  <a:srgbClr val="0000FF"/>
                </a:solidFill>
              </a:rPr>
              <a:t>(</a:t>
            </a:r>
            <a:r>
              <a:rPr lang="en-US" sz="1200" dirty="0" err="1" smtClean="0">
                <a:solidFill>
                  <a:srgbClr val="0000FF"/>
                </a:solidFill>
              </a:rPr>
              <a:t>filterPb_df</a:t>
            </a:r>
            <a:r>
              <a:rPr lang="en-US" sz="1200" dirty="0">
                <a:solidFill>
                  <a:srgbClr val="0000FF"/>
                </a:solidFill>
              </a:rPr>
              <a:t>['N'], </a:t>
            </a:r>
            <a:r>
              <a:rPr lang="en-US" sz="1200" dirty="0" err="1">
                <a:solidFill>
                  <a:srgbClr val="0000FF"/>
                </a:solidFill>
              </a:rPr>
              <a:t>filterPb_df</a:t>
            </a:r>
            <a:r>
              <a:rPr lang="en-US" sz="1200" dirty="0">
                <a:solidFill>
                  <a:srgbClr val="0000FF"/>
                </a:solidFill>
              </a:rPr>
              <a:t>['G'])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6121550" y="1426589"/>
            <a:ext cx="5346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</a:rPr>
              <a:t>Pb_df.</a:t>
            </a:r>
            <a:r>
              <a:rPr lang="en-US" sz="1200" b="1" dirty="0" err="1" smtClean="0">
                <a:solidFill>
                  <a:srgbClr val="CC9900"/>
                </a:solidFill>
              </a:rPr>
              <a:t>merge</a:t>
            </a:r>
            <a:r>
              <a:rPr lang="en-US" sz="1200" dirty="0" smtClean="0">
                <a:solidFill>
                  <a:srgbClr val="0000FF"/>
                </a:solidFill>
              </a:rPr>
              <a:t>(</a:t>
            </a:r>
            <a:r>
              <a:rPr lang="en-US" sz="1200" dirty="0" err="1" smtClean="0">
                <a:solidFill>
                  <a:srgbClr val="0000FF"/>
                </a:solidFill>
              </a:rPr>
              <a:t>meansPb_df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left_on</a:t>
            </a:r>
            <a:r>
              <a:rPr lang="en-US" sz="1200" dirty="0">
                <a:solidFill>
                  <a:srgbClr val="0000FF"/>
                </a:solidFill>
              </a:rPr>
              <a:t>='</a:t>
            </a:r>
            <a:r>
              <a:rPr lang="en-US" sz="1200" dirty="0" err="1">
                <a:solidFill>
                  <a:srgbClr val="0000FF"/>
                </a:solidFill>
              </a:rPr>
              <a:t>ID_parc</a:t>
            </a:r>
            <a:r>
              <a:rPr lang="en-US" sz="1200" dirty="0">
                <a:solidFill>
                  <a:srgbClr val="0000FF"/>
                </a:solidFill>
              </a:rPr>
              <a:t>', </a:t>
            </a:r>
            <a:r>
              <a:rPr lang="en-US" sz="1200" dirty="0" err="1">
                <a:solidFill>
                  <a:srgbClr val="0000FF"/>
                </a:solidFill>
              </a:rPr>
              <a:t>right_on</a:t>
            </a:r>
            <a:r>
              <a:rPr lang="en-US" sz="1200" dirty="0">
                <a:solidFill>
                  <a:srgbClr val="0000FF"/>
                </a:solidFill>
              </a:rPr>
              <a:t>='</a:t>
            </a:r>
            <a:r>
              <a:rPr lang="en-US" sz="1200" dirty="0" err="1">
                <a:solidFill>
                  <a:srgbClr val="0000FF"/>
                </a:solidFill>
              </a:rPr>
              <a:t>ID_parc</a:t>
            </a:r>
            <a:r>
              <a:rPr lang="en-US" sz="1200" dirty="0">
                <a:solidFill>
                  <a:srgbClr val="0000FF"/>
                </a:solidFill>
              </a:rPr>
              <a:t>')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5230108" y="2811574"/>
            <a:ext cx="2424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filterPb_df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pPr algn="r"/>
            <a:r>
              <a:rPr lang="en-US" sz="1200" dirty="0" err="1" smtClean="0">
                <a:solidFill>
                  <a:srgbClr val="0000FF"/>
                </a:solidFill>
              </a:rPr>
              <a:t>filterPb_df.</a:t>
            </a:r>
            <a:r>
              <a:rPr lang="en-US" sz="1200" b="1" dirty="0" err="1" smtClean="0">
                <a:solidFill>
                  <a:srgbClr val="CC9900"/>
                </a:solidFill>
              </a:rPr>
              <a:t>groupby</a:t>
            </a:r>
            <a:r>
              <a:rPr lang="en-US" sz="1200" dirty="0">
                <a:solidFill>
                  <a:srgbClr val="0000FF"/>
                </a:solidFill>
              </a:rPr>
              <a:t>('</a:t>
            </a:r>
            <a:r>
              <a:rPr lang="en-US" sz="1200" dirty="0" err="1">
                <a:solidFill>
                  <a:srgbClr val="0000FF"/>
                </a:solidFill>
              </a:rPr>
              <a:t>ID_parc</a:t>
            </a:r>
            <a:r>
              <a:rPr lang="en-US" sz="1200" dirty="0">
                <a:solidFill>
                  <a:srgbClr val="0000FF"/>
                </a:solidFill>
              </a:rPr>
              <a:t>').</a:t>
            </a:r>
            <a:r>
              <a:rPr lang="en-US" sz="1200" dirty="0">
                <a:solidFill>
                  <a:srgbClr val="CC9900"/>
                </a:solidFill>
              </a:rPr>
              <a:t>sum</a:t>
            </a:r>
            <a:r>
              <a:rPr lang="en-US" sz="1200" dirty="0">
                <a:solidFill>
                  <a:srgbClr val="0000FF"/>
                </a:solidFill>
              </a:rPr>
              <a:t>()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287150" y="2775122"/>
            <a:ext cx="2574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filterPb_df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Pb_df.filter</a:t>
            </a:r>
            <a:r>
              <a:rPr lang="en-US" sz="1200" dirty="0">
                <a:solidFill>
                  <a:srgbClr val="0000FF"/>
                </a:solidFill>
              </a:rPr>
              <a:t>(items=['</a:t>
            </a:r>
            <a:r>
              <a:rPr lang="en-US" sz="1200" dirty="0" err="1">
                <a:solidFill>
                  <a:srgbClr val="0000FF"/>
                </a:solidFill>
              </a:rPr>
              <a:t>ID_parc</a:t>
            </a:r>
            <a:r>
              <a:rPr lang="en-US" sz="1200" dirty="0">
                <a:solidFill>
                  <a:srgbClr val="0000FF"/>
                </a:solidFill>
              </a:rPr>
              <a:t>', 'n', 'g'])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4306038" y="3323493"/>
            <a:ext cx="3298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filterPb_df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pPr algn="r"/>
            <a:r>
              <a:rPr lang="en-US" sz="1200" dirty="0" err="1" smtClean="0">
                <a:solidFill>
                  <a:srgbClr val="0000FF"/>
                </a:solidFill>
              </a:rPr>
              <a:t>filterPb_df.rename</a:t>
            </a:r>
            <a:r>
              <a:rPr lang="en-US" sz="1200" dirty="0" smtClean="0">
                <a:solidFill>
                  <a:srgbClr val="0000FF"/>
                </a:solidFill>
              </a:rPr>
              <a:t>(columns</a:t>
            </a:r>
            <a:r>
              <a:rPr lang="en-US" sz="1200" dirty="0">
                <a:solidFill>
                  <a:srgbClr val="0000FF"/>
                </a:solidFill>
              </a:rPr>
              <a:t>={"n": "N", "g": "G"})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936367" y="3816761"/>
            <a:ext cx="5591908" cy="1692771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pinhas.py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200" dirty="0" err="1">
                <a:solidFill>
                  <a:srgbClr val="0000FF"/>
                </a:solidFill>
              </a:rPr>
              <a:t>def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f_dg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N_column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 smtClean="0">
                <a:solidFill>
                  <a:srgbClr val="0000FF"/>
                </a:solidFill>
              </a:rPr>
              <a:t>G_column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smtClean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to_Ns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N_column</a:t>
            </a:r>
            <a:r>
              <a:rPr lang="en-US" sz="1200" dirty="0">
                <a:solidFill>
                  <a:srgbClr val="0000FF"/>
                </a:solidFill>
              </a:rPr>
              <a:t> * </a:t>
            </a:r>
            <a:r>
              <a:rPr lang="en-US" sz="1200" dirty="0" err="1">
                <a:solidFill>
                  <a:srgbClr val="0000FF"/>
                </a:solidFill>
              </a:rPr>
              <a:t>math.pi</a:t>
            </a:r>
            <a:r>
              <a:rPr lang="en-US" sz="1200" dirty="0">
                <a:solidFill>
                  <a:srgbClr val="0000FF"/>
                </a:solidFill>
              </a:rPr>
              <a:t> #(N * </a:t>
            </a:r>
            <a:r>
              <a:rPr lang="en-US" sz="1200" dirty="0" err="1">
                <a:solidFill>
                  <a:srgbClr val="0000FF"/>
                </a:solidFill>
              </a:rPr>
              <a:t>math.pi</a:t>
            </a:r>
            <a:r>
              <a:rPr lang="en-US" sz="1200" dirty="0">
                <a:solidFill>
                  <a:srgbClr val="0000FF"/>
                </a:solidFill>
              </a:rPr>
              <a:t>)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dg_column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G_column</a:t>
            </a:r>
            <a:r>
              <a:rPr lang="en-US" sz="1200" dirty="0">
                <a:solidFill>
                  <a:srgbClr val="0000FF"/>
                </a:solidFill>
              </a:rPr>
              <a:t>/</a:t>
            </a:r>
            <a:r>
              <a:rPr lang="en-US" sz="1200" dirty="0" err="1">
                <a:solidFill>
                  <a:srgbClr val="0000FF"/>
                </a:solidFill>
              </a:rPr>
              <a:t>to_Ns</a:t>
            </a:r>
            <a:r>
              <a:rPr lang="en-US" sz="1200" dirty="0">
                <a:solidFill>
                  <a:srgbClr val="0000FF"/>
                </a:solidFill>
              </a:rPr>
              <a:t> #G/</a:t>
            </a:r>
            <a:r>
              <a:rPr lang="en-US" sz="1200" dirty="0" err="1">
                <a:solidFill>
                  <a:srgbClr val="0000FF"/>
                </a:solidFill>
              </a:rPr>
              <a:t>N_column</a:t>
            </a:r>
            <a:r>
              <a:rPr lang="en-US" sz="1200" dirty="0">
                <a:solidFill>
                  <a:srgbClr val="0000FF"/>
                </a:solidFill>
              </a:rPr>
              <a:t>[=N * </a:t>
            </a:r>
            <a:r>
              <a:rPr lang="en-US" sz="1200" dirty="0" err="1">
                <a:solidFill>
                  <a:srgbClr val="0000FF"/>
                </a:solidFill>
              </a:rPr>
              <a:t>math.pi</a:t>
            </a:r>
            <a:r>
              <a:rPr lang="en-US" sz="1200" dirty="0">
                <a:solidFill>
                  <a:srgbClr val="0000FF"/>
                </a:solidFill>
              </a:rPr>
              <a:t>]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dg_column</a:t>
            </a:r>
            <a:r>
              <a:rPr lang="en-US" sz="1200" dirty="0">
                <a:solidFill>
                  <a:srgbClr val="0000FF"/>
                </a:solidFill>
              </a:rPr>
              <a:t> *= 4 #((4 * </a:t>
            </a:r>
            <a:r>
              <a:rPr lang="en-US" sz="1200" dirty="0" err="1">
                <a:solidFill>
                  <a:srgbClr val="0000FF"/>
                </a:solidFill>
              </a:rPr>
              <a:t>dg_column</a:t>
            </a:r>
            <a:r>
              <a:rPr lang="en-US" sz="1200" dirty="0">
                <a:solidFill>
                  <a:srgbClr val="0000FF"/>
                </a:solidFill>
              </a:rPr>
              <a:t>[=G/(N * </a:t>
            </a:r>
            <a:r>
              <a:rPr lang="en-US" sz="1200" dirty="0" err="1">
                <a:solidFill>
                  <a:srgbClr val="0000FF"/>
                </a:solidFill>
              </a:rPr>
              <a:t>math.pi</a:t>
            </a:r>
            <a:r>
              <a:rPr lang="en-US" sz="1200" dirty="0">
                <a:solidFill>
                  <a:srgbClr val="0000FF"/>
                </a:solidFill>
              </a:rPr>
              <a:t>))]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dg_column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dg_column.apply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f_sqrt</a:t>
            </a:r>
            <a:r>
              <a:rPr lang="en-US" sz="1200" dirty="0">
                <a:solidFill>
                  <a:srgbClr val="0000FF"/>
                </a:solidFill>
              </a:rPr>
              <a:t>)#</a:t>
            </a:r>
            <a:r>
              <a:rPr lang="en-US" sz="1200" dirty="0" err="1">
                <a:solidFill>
                  <a:srgbClr val="0000FF"/>
                </a:solidFill>
              </a:rPr>
              <a:t>math.sqrt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dg_column</a:t>
            </a:r>
            <a:r>
              <a:rPr lang="en-US" sz="1200" dirty="0">
                <a:solidFill>
                  <a:srgbClr val="0000FF"/>
                </a:solidFill>
              </a:rPr>
              <a:t>[=(4 * G/(N * </a:t>
            </a:r>
            <a:r>
              <a:rPr lang="en-US" sz="1200" dirty="0" err="1">
                <a:solidFill>
                  <a:srgbClr val="0000FF"/>
                </a:solidFill>
              </a:rPr>
              <a:t>math.pi</a:t>
            </a:r>
            <a:r>
              <a:rPr lang="en-US" sz="1200" dirty="0">
                <a:solidFill>
                  <a:srgbClr val="0000FF"/>
                </a:solidFill>
              </a:rPr>
              <a:t>))])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dg_column</a:t>
            </a:r>
            <a:r>
              <a:rPr lang="en-US" sz="1200" dirty="0">
                <a:solidFill>
                  <a:srgbClr val="0000FF"/>
                </a:solidFill>
              </a:rPr>
              <a:t> *= 100 #</a:t>
            </a:r>
            <a:r>
              <a:rPr lang="en-US" sz="1200" dirty="0" err="1">
                <a:solidFill>
                  <a:srgbClr val="0000FF"/>
                </a:solidFill>
              </a:rPr>
              <a:t>dg_column</a:t>
            </a:r>
            <a:r>
              <a:rPr lang="en-US" sz="1200" dirty="0">
                <a:solidFill>
                  <a:srgbClr val="0000FF"/>
                </a:solidFill>
              </a:rPr>
              <a:t>[=</a:t>
            </a:r>
            <a:r>
              <a:rPr lang="en-US" sz="1200" dirty="0" err="1">
                <a:solidFill>
                  <a:srgbClr val="0000FF"/>
                </a:solidFill>
              </a:rPr>
              <a:t>math.sqrt</a:t>
            </a:r>
            <a:r>
              <a:rPr lang="en-US" sz="1200" dirty="0">
                <a:solidFill>
                  <a:srgbClr val="0000FF"/>
                </a:solidFill>
              </a:rPr>
              <a:t>(4 * G/(N * </a:t>
            </a:r>
            <a:r>
              <a:rPr lang="en-US" sz="1200" dirty="0" err="1">
                <a:solidFill>
                  <a:srgbClr val="0000FF"/>
                </a:solidFill>
              </a:rPr>
              <a:t>math.pi</a:t>
            </a:r>
            <a:r>
              <a:rPr lang="en-US" sz="1200" dirty="0">
                <a:solidFill>
                  <a:srgbClr val="0000FF"/>
                </a:solidFill>
              </a:rPr>
              <a:t>))] * 100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return </a:t>
            </a:r>
            <a:r>
              <a:rPr lang="en-US" sz="1200" dirty="0" err="1" smtClean="0">
                <a:solidFill>
                  <a:srgbClr val="0000FF"/>
                </a:solidFill>
              </a:rPr>
              <a:t>dg_column</a:t>
            </a:r>
            <a:endParaRPr lang="en-US" sz="1200" dirty="0">
              <a:solidFill>
                <a:srgbClr val="0000FF"/>
              </a:solidFill>
            </a:endParaRPr>
          </a:p>
        </p:txBody>
      </p:sp>
      <p:cxnSp>
        <p:nvCxnSpPr>
          <p:cNvPr id="125" name="Straight Arrow Connector 124"/>
          <p:cNvCxnSpPr>
            <a:stCxn id="123" idx="3"/>
            <a:endCxn id="112" idx="1"/>
          </p:cNvCxnSpPr>
          <p:nvPr/>
        </p:nvCxnSpPr>
        <p:spPr>
          <a:xfrm flipV="1">
            <a:off x="7528275" y="4042003"/>
            <a:ext cx="964277" cy="62114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08019" y="402494"/>
            <a:ext cx="628913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g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625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912012" y="2938774"/>
            <a:ext cx="147532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filterPb_df</a:t>
            </a:r>
            <a:endParaRPr lang="en-US" b="1" dirty="0"/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n, g 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150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24" name="Elbow Connector 23"/>
          <p:cNvCxnSpPr>
            <a:stCxn id="37" idx="1"/>
            <a:endCxn id="54" idx="2"/>
          </p:cNvCxnSpPr>
          <p:nvPr/>
        </p:nvCxnSpPr>
        <p:spPr>
          <a:xfrm rot="10800000" flipH="1" flipV="1">
            <a:off x="374432" y="2323863"/>
            <a:ext cx="10949574" cy="2910255"/>
          </a:xfrm>
          <a:prstGeom prst="bentConnector4">
            <a:avLst>
              <a:gd name="adj1" fmla="val -2088"/>
              <a:gd name="adj2" fmla="val 113494"/>
            </a:avLst>
          </a:prstGeom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74432" y="1923754"/>
            <a:ext cx="9067643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</a:t>
            </a:r>
            <a:r>
              <a:rPr lang="en-US" sz="1400" dirty="0"/>
              <a:t>g, </a:t>
            </a:r>
            <a:r>
              <a:rPr lang="en-US" sz="1400" dirty="0" smtClean="0"/>
              <a:t>d^2,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endParaRPr lang="en-US" sz="800" dirty="0" smtClean="0"/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" name="Elbow Connector 2"/>
          <p:cNvCxnSpPr>
            <a:stCxn id="38" idx="2"/>
            <a:endCxn id="93" idx="2"/>
          </p:cNvCxnSpPr>
          <p:nvPr/>
        </p:nvCxnSpPr>
        <p:spPr>
          <a:xfrm rot="5400000" flipH="1" flipV="1">
            <a:off x="6037454" y="-1385712"/>
            <a:ext cx="3559" cy="5173291"/>
          </a:xfrm>
          <a:prstGeom prst="bentConnector3">
            <a:avLst>
              <a:gd name="adj1" fmla="val -6423153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6095999" y="1460333"/>
            <a:ext cx="1" cy="468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654490" y="2946594"/>
            <a:ext cx="147532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filterPb_df</a:t>
            </a:r>
            <a:endParaRPr lang="en-US" b="1" dirty="0"/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</a:t>
            </a:r>
            <a:r>
              <a:rPr lang="en-US" sz="1400" dirty="0"/>
              <a:t>N</a:t>
            </a:r>
            <a:r>
              <a:rPr lang="en-US" sz="1400" dirty="0" smtClean="0"/>
              <a:t>, G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36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586341" y="4433900"/>
            <a:ext cx="147532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filterPb_df</a:t>
            </a:r>
            <a:endParaRPr lang="en-US" b="1" dirty="0"/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</a:t>
            </a:r>
            <a:r>
              <a:rPr lang="en-US" sz="1400" dirty="0"/>
              <a:t>N</a:t>
            </a:r>
            <a:r>
              <a:rPr lang="en-US" sz="1400" dirty="0" smtClean="0"/>
              <a:t>, </a:t>
            </a:r>
            <a:r>
              <a:rPr lang="en-US" sz="1400" dirty="0" err="1" smtClean="0"/>
              <a:t>G,dg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36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57" name="Straight Arrow Connector 56"/>
          <p:cNvCxnSpPr>
            <a:stCxn id="86" idx="3"/>
            <a:endCxn id="54" idx="1"/>
          </p:cNvCxnSpPr>
          <p:nvPr/>
        </p:nvCxnSpPr>
        <p:spPr>
          <a:xfrm>
            <a:off x="9136858" y="4834010"/>
            <a:ext cx="1449483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9320482" y="4877722"/>
            <a:ext cx="1307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filterPb_df</a:t>
            </a:r>
            <a:r>
              <a:rPr lang="en-US" sz="1200" dirty="0">
                <a:solidFill>
                  <a:srgbClr val="0000FF"/>
                </a:solidFill>
              </a:rPr>
              <a:t>['dg'] </a:t>
            </a:r>
            <a:r>
              <a:rPr lang="en-US" sz="1200" dirty="0" smtClean="0">
                <a:solidFill>
                  <a:srgbClr val="0000FF"/>
                </a:solidFill>
              </a:rPr>
              <a:t>=</a:t>
            </a:r>
          </a:p>
          <a:p>
            <a:pPr algn="r"/>
            <a:r>
              <a:rPr lang="en-US" sz="1200" dirty="0" err="1" smtClean="0">
                <a:solidFill>
                  <a:srgbClr val="0000FF"/>
                </a:solidFill>
              </a:rPr>
              <a:t>dg_column</a:t>
            </a:r>
            <a:endParaRPr lang="en-US" sz="1200" dirty="0">
              <a:solidFill>
                <a:srgbClr val="0000FF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3717447" y="2724725"/>
            <a:ext cx="0" cy="216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870747" y="5618837"/>
            <a:ext cx="4839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=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Pb_df.</a:t>
            </a:r>
            <a:r>
              <a:rPr lang="en-US" sz="1200" b="1" dirty="0" err="1">
                <a:solidFill>
                  <a:srgbClr val="CC9900"/>
                </a:solidFill>
              </a:rPr>
              <a:t>merge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filterPb_df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left_on</a:t>
            </a:r>
            <a:r>
              <a:rPr lang="en-US" sz="1200" dirty="0">
                <a:solidFill>
                  <a:srgbClr val="0000FF"/>
                </a:solidFill>
              </a:rPr>
              <a:t>='</a:t>
            </a:r>
            <a:r>
              <a:rPr lang="en-US" sz="1200" dirty="0" err="1">
                <a:solidFill>
                  <a:srgbClr val="0000FF"/>
                </a:solidFill>
              </a:rPr>
              <a:t>ID_parc</a:t>
            </a:r>
            <a:r>
              <a:rPr lang="en-US" sz="1200" dirty="0">
                <a:solidFill>
                  <a:srgbClr val="0000FF"/>
                </a:solidFill>
              </a:rPr>
              <a:t>', </a:t>
            </a:r>
            <a:r>
              <a:rPr lang="en-US" sz="1200" dirty="0" err="1">
                <a:solidFill>
                  <a:srgbClr val="0000FF"/>
                </a:solidFill>
              </a:rPr>
              <a:t>right_on</a:t>
            </a:r>
            <a:r>
              <a:rPr lang="en-US" sz="1200" dirty="0">
                <a:solidFill>
                  <a:srgbClr val="0000FF"/>
                </a:solidFill>
              </a:rPr>
              <a:t>='</a:t>
            </a:r>
            <a:r>
              <a:rPr lang="en-US" sz="1200" dirty="0" err="1">
                <a:solidFill>
                  <a:srgbClr val="0000FF"/>
                </a:solidFill>
              </a:rPr>
              <a:t>ID_parc</a:t>
            </a:r>
            <a:r>
              <a:rPr lang="en-US" sz="1200" dirty="0">
                <a:solidFill>
                  <a:srgbClr val="0000FF"/>
                </a:solidFill>
              </a:rPr>
              <a:t>') 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74432" y="6029754"/>
            <a:ext cx="1109338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</a:t>
            </a:r>
            <a:r>
              <a:rPr lang="en-US" sz="1400" dirty="0"/>
              <a:t>g, </a:t>
            </a:r>
            <a:r>
              <a:rPr lang="en-US" sz="1400" dirty="0" smtClean="0"/>
              <a:t>d^2,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N, G, dg</a:t>
            </a:r>
            <a:endParaRPr lang="en-US" sz="800" dirty="0" smtClean="0"/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5757261" y="5667218"/>
            <a:ext cx="0" cy="360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8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90800" y="0"/>
            <a:ext cx="96012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Cálculos</a:t>
            </a:r>
            <a:r>
              <a:rPr lang="en-US" sz="2400" kern="0" dirty="0" smtClean="0">
                <a:solidFill>
                  <a:srgbClr val="4BACC6"/>
                </a:solidFill>
              </a:rPr>
              <a:t> do N, G e dg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90732" y="435593"/>
            <a:ext cx="5501268" cy="270843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Pb_df.merge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meansPb_df</a:t>
            </a:r>
            <a:r>
              <a:rPr lang="en-US" sz="1000" i="1" dirty="0">
                <a:solidFill>
                  <a:srgbClr val="0000FF"/>
                </a:solidFill>
              </a:rPr>
              <a:t>, </a:t>
            </a:r>
            <a:r>
              <a:rPr lang="en-US" sz="1000" i="1" dirty="0" err="1">
                <a:solidFill>
                  <a:srgbClr val="0000FF"/>
                </a:solidFill>
              </a:rPr>
              <a:t>left_on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', </a:t>
            </a:r>
            <a:r>
              <a:rPr lang="en-US" sz="1000" i="1" dirty="0" err="1">
                <a:solidFill>
                  <a:srgbClr val="0000FF"/>
                </a:solidFill>
              </a:rPr>
              <a:t>right_on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 smtClean="0">
                <a:solidFill>
                  <a:srgbClr val="0000FF"/>
                </a:solidFill>
              </a:rPr>
              <a:t>')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filterPb_df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Pb_df.filter</a:t>
            </a:r>
            <a:r>
              <a:rPr lang="en-US" sz="1000" i="1" dirty="0">
                <a:solidFill>
                  <a:srgbClr val="0000FF"/>
                </a:solidFill>
              </a:rPr>
              <a:t>(items=['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', 'n', 'g</a:t>
            </a:r>
            <a:r>
              <a:rPr lang="en-US" sz="1000" i="1" dirty="0" smtClean="0">
                <a:solidFill>
                  <a:srgbClr val="0000FF"/>
                </a:solidFill>
              </a:rPr>
              <a:t>'])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filterPb_df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filterPb_df.groupby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').sum() 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filterPb_df</a:t>
            </a:r>
            <a:r>
              <a:rPr lang="en-US" sz="1000" i="1" dirty="0" smtClean="0">
                <a:solidFill>
                  <a:srgbClr val="0000FF"/>
                </a:solidFill>
              </a:rPr>
              <a:t> 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filterPb_df.rename</a:t>
            </a:r>
            <a:r>
              <a:rPr lang="en-US" sz="1000" i="1" dirty="0">
                <a:solidFill>
                  <a:srgbClr val="0000FF"/>
                </a:solidFill>
              </a:rPr>
              <a:t>(columns={"n": "N", "g": "G"}) #rename columns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dg_column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pn.f_dg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filterPb_df</a:t>
            </a:r>
            <a:r>
              <a:rPr lang="en-US" sz="1000" i="1" dirty="0">
                <a:solidFill>
                  <a:srgbClr val="0000FF"/>
                </a:solidFill>
              </a:rPr>
              <a:t>['N'], </a:t>
            </a:r>
            <a:r>
              <a:rPr lang="en-US" sz="1000" i="1" dirty="0" err="1">
                <a:solidFill>
                  <a:srgbClr val="0000FF"/>
                </a:solidFill>
              </a:rPr>
              <a:t>filterPb_df</a:t>
            </a:r>
            <a:r>
              <a:rPr lang="en-US" sz="1000" i="1" dirty="0">
                <a:solidFill>
                  <a:srgbClr val="0000FF"/>
                </a:solidFill>
              </a:rPr>
              <a:t>['G']) #calculate dg for each plot with columns N and G using </a:t>
            </a:r>
            <a:r>
              <a:rPr lang="en-US" sz="1000" i="1" dirty="0" err="1">
                <a:solidFill>
                  <a:srgbClr val="0000FF"/>
                </a:solidFill>
              </a:rPr>
              <a:t>f_dg</a:t>
            </a:r>
            <a:r>
              <a:rPr lang="en-US" sz="1000" i="1" dirty="0">
                <a:solidFill>
                  <a:srgbClr val="0000FF"/>
                </a:solidFill>
              </a:rPr>
              <a:t> function 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filterPb_df</a:t>
            </a:r>
            <a:r>
              <a:rPr lang="en-US" sz="1000" i="1" dirty="0">
                <a:solidFill>
                  <a:srgbClr val="0000FF"/>
                </a:solidFill>
              </a:rPr>
              <a:t>['dg'] = </a:t>
            </a:r>
            <a:r>
              <a:rPr lang="en-US" sz="1000" i="1" dirty="0" err="1">
                <a:solidFill>
                  <a:srgbClr val="0000FF"/>
                </a:solidFill>
              </a:rPr>
              <a:t>dg_column</a:t>
            </a:r>
            <a:r>
              <a:rPr lang="en-US" sz="1000" i="1" dirty="0">
                <a:solidFill>
                  <a:srgbClr val="0000FF"/>
                </a:solidFill>
              </a:rPr>
              <a:t> #add dg column to </a:t>
            </a:r>
            <a:r>
              <a:rPr lang="en-US" sz="1000" i="1" dirty="0" err="1">
                <a:solidFill>
                  <a:srgbClr val="0000FF"/>
                </a:solidFill>
              </a:rPr>
              <a:t>filterPb_df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Pb_df.merge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filterPb_df</a:t>
            </a:r>
            <a:r>
              <a:rPr lang="en-US" sz="1000" i="1" dirty="0">
                <a:solidFill>
                  <a:srgbClr val="0000FF"/>
                </a:solidFill>
              </a:rPr>
              <a:t>, </a:t>
            </a:r>
            <a:r>
              <a:rPr lang="en-US" sz="1000" i="1" dirty="0" err="1">
                <a:solidFill>
                  <a:srgbClr val="0000FF"/>
                </a:solidFill>
              </a:rPr>
              <a:t>left_on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', </a:t>
            </a:r>
            <a:r>
              <a:rPr lang="en-US" sz="1000" i="1" dirty="0" err="1">
                <a:solidFill>
                  <a:srgbClr val="0000FF"/>
                </a:solidFill>
              </a:rPr>
              <a:t>right_on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') #merge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 with </a:t>
            </a:r>
            <a:r>
              <a:rPr lang="en-US" sz="1000" i="1" dirty="0" err="1">
                <a:solidFill>
                  <a:srgbClr val="0000FF"/>
                </a:solidFill>
              </a:rPr>
              <a:t>vaiables</a:t>
            </a:r>
            <a:r>
              <a:rPr lang="en-US" sz="1000" i="1" dirty="0">
                <a:solidFill>
                  <a:srgbClr val="0000FF"/>
                </a:solidFill>
              </a:rPr>
              <a:t> calculated to </a:t>
            </a:r>
            <a:r>
              <a:rPr lang="en-US" sz="1000" i="1" dirty="0" err="1">
                <a:solidFill>
                  <a:srgbClr val="0000FF"/>
                </a:solidFill>
              </a:rPr>
              <a:t>filterPb_df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  <a:endParaRPr lang="en-US" sz="1000" dirty="0" smtClean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9736" y="3144027"/>
            <a:ext cx="6096000" cy="320087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Junta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com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das medias das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dominantes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Faz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um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seleção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n e g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dentro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nova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filterPb_df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necessárias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cálculo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N e do 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Faz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somatório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valores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n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substituindo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conteudo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anterior 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filterPb_df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pelos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somatórios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Muda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nome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n e g para N e 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Faz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merge da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Pb_df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 com a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filterPb_df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8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35360" y="2514600"/>
            <a:ext cx="964684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Font typeface="Wingdings" pitchFamily="2" charset="2"/>
              <a:buNone/>
            </a:pPr>
            <a:r>
              <a:rPr lang="en-US" dirty="0" err="1" smtClean="0"/>
              <a:t>Preparação</a:t>
            </a:r>
            <a:r>
              <a:rPr lang="en-US" dirty="0" smtClean="0"/>
              <a:t> dos </a:t>
            </a:r>
            <a:r>
              <a:rPr lang="en-US" dirty="0" err="1" smtClean="0"/>
              <a:t>cálculos</a:t>
            </a:r>
            <a:r>
              <a:rPr lang="en-US" dirty="0" smtClean="0"/>
              <a:t> de </a:t>
            </a:r>
            <a:r>
              <a:rPr lang="en-US" dirty="0" err="1" smtClean="0"/>
              <a:t>inventário</a:t>
            </a:r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35360" y="3533092"/>
            <a:ext cx="9001000" cy="13405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>
                <a:solidFill>
                  <a:schemeClr val="accent5"/>
                </a:solidFill>
              </a:rPr>
              <a:t>Importação</a:t>
            </a:r>
            <a:r>
              <a:rPr lang="en-US" sz="2400" kern="0" dirty="0">
                <a:solidFill>
                  <a:schemeClr val="accent5"/>
                </a:solidFill>
              </a:rPr>
              <a:t> de dados a </a:t>
            </a:r>
            <a:r>
              <a:rPr lang="en-US" sz="2400" kern="0" dirty="0" err="1">
                <a:solidFill>
                  <a:schemeClr val="accent5"/>
                </a:solidFill>
              </a:rPr>
              <a:t>partir</a:t>
            </a:r>
            <a:r>
              <a:rPr lang="en-US" sz="2400" kern="0" dirty="0">
                <a:solidFill>
                  <a:schemeClr val="accent5"/>
                </a:solidFill>
              </a:rPr>
              <a:t> do ACCESS/EXCEL</a:t>
            </a: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Cálculo</a:t>
            </a:r>
            <a:r>
              <a:rPr lang="en-US" sz="2400" kern="0" dirty="0" smtClean="0">
                <a:solidFill>
                  <a:schemeClr val="accent5"/>
                </a:solidFill>
              </a:rPr>
              <a:t> das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variáveis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comuns</a:t>
            </a:r>
            <a:r>
              <a:rPr lang="en-US" sz="2400" kern="0" dirty="0" smtClean="0">
                <a:solidFill>
                  <a:schemeClr val="accent5"/>
                </a:solidFill>
              </a:rPr>
              <a:t> a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ambas</a:t>
            </a:r>
            <a:r>
              <a:rPr lang="en-US" sz="2400" kern="0" dirty="0" smtClean="0">
                <a:solidFill>
                  <a:schemeClr val="accent5"/>
                </a:solidFill>
              </a:rPr>
              <a:t> as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espécies</a:t>
            </a:r>
            <a:endParaRPr lang="en-US" sz="2400" kern="0" dirty="0">
              <a:solidFill>
                <a:schemeClr val="accent5"/>
              </a:solidFill>
            </a:endParaRP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Criação</a:t>
            </a:r>
            <a:r>
              <a:rPr lang="en-US" sz="2400" kern="0" dirty="0" smtClean="0">
                <a:solidFill>
                  <a:schemeClr val="accent5"/>
                </a:solidFill>
              </a:rPr>
              <a:t>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uma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dataframe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por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espécie</a:t>
            </a:r>
            <a:r>
              <a:rPr lang="en-US" sz="2400" kern="0" dirty="0" smtClean="0">
                <a:solidFill>
                  <a:schemeClr val="accent5"/>
                </a:solidFill>
              </a:rPr>
              <a:t>: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Pb</a:t>
            </a:r>
            <a:r>
              <a:rPr lang="en-US" sz="2400" kern="0" dirty="0" smtClean="0">
                <a:solidFill>
                  <a:schemeClr val="accent5"/>
                </a:solidFill>
              </a:rPr>
              <a:t> e Pm</a:t>
            </a:r>
          </a:p>
        </p:txBody>
      </p:sp>
    </p:spTree>
    <p:extLst>
      <p:ext uri="{BB962C8B-B14F-4D97-AF65-F5344CB8AC3E}">
        <p14:creationId xmlns:p14="http://schemas.microsoft.com/office/powerpoint/2010/main" val="167225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35360" y="2514600"/>
            <a:ext cx="964684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Font typeface="Wingdings" pitchFamily="2" charset="2"/>
              <a:buNone/>
            </a:pPr>
            <a:r>
              <a:rPr lang="en-US" dirty="0" err="1"/>
              <a:t>C</a:t>
            </a:r>
            <a:r>
              <a:rPr lang="en-US" dirty="0" err="1" smtClean="0"/>
              <a:t>álculos</a:t>
            </a:r>
            <a:r>
              <a:rPr lang="en-US" dirty="0" smtClean="0"/>
              <a:t> de </a:t>
            </a:r>
            <a:r>
              <a:rPr lang="en-US" dirty="0" err="1" smtClean="0"/>
              <a:t>inventário</a:t>
            </a: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35360" y="3533091"/>
            <a:ext cx="9001000" cy="1969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Estimativas</a:t>
            </a:r>
            <a:r>
              <a:rPr lang="en-US" sz="2400" kern="0" dirty="0" smtClean="0">
                <a:solidFill>
                  <a:schemeClr val="accent5"/>
                </a:solidFill>
              </a:rPr>
              <a:t> das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variáveis</a:t>
            </a:r>
            <a:r>
              <a:rPr lang="en-US" sz="2400" kern="0" dirty="0" smtClean="0">
                <a:solidFill>
                  <a:schemeClr val="accent5"/>
                </a:solidFill>
              </a:rPr>
              <a:t> da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árvore</a:t>
            </a:r>
            <a:r>
              <a:rPr lang="en-US" sz="2400" kern="0" dirty="0" smtClean="0">
                <a:solidFill>
                  <a:schemeClr val="accent5"/>
                </a:solidFill>
              </a:rPr>
              <a:t>:</a:t>
            </a:r>
          </a:p>
          <a:p>
            <a:pPr algn="l"/>
            <a:r>
              <a:rPr lang="en-US" sz="2400" kern="0" dirty="0">
                <a:solidFill>
                  <a:schemeClr val="accent5"/>
                </a:solidFill>
              </a:rPr>
              <a:t> </a:t>
            </a:r>
            <a:r>
              <a:rPr lang="en-US" sz="2400" kern="0" dirty="0" smtClean="0">
                <a:solidFill>
                  <a:schemeClr val="accent5"/>
                </a:solidFill>
              </a:rPr>
              <a:t>-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altura</a:t>
            </a:r>
            <a:r>
              <a:rPr lang="en-US" sz="2400" kern="0" dirty="0" smtClean="0">
                <a:solidFill>
                  <a:schemeClr val="accent5"/>
                </a:solidFill>
              </a:rPr>
              <a:t> total</a:t>
            </a:r>
          </a:p>
          <a:p>
            <a:pPr algn="l"/>
            <a:r>
              <a:rPr lang="en-US" sz="2400" kern="0" dirty="0">
                <a:solidFill>
                  <a:schemeClr val="accent5"/>
                </a:solidFill>
              </a:rPr>
              <a:t> </a:t>
            </a:r>
            <a:r>
              <a:rPr lang="en-US" sz="2400" kern="0" dirty="0" smtClean="0">
                <a:solidFill>
                  <a:schemeClr val="accent5"/>
                </a:solidFill>
              </a:rPr>
              <a:t>- volumes (total 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por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categorias</a:t>
            </a:r>
            <a:r>
              <a:rPr lang="en-US" sz="2400" kern="0" dirty="0" smtClean="0">
                <a:solidFill>
                  <a:schemeClr val="accent5"/>
                </a:solidFill>
              </a:rPr>
              <a:t>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aproveitamento</a:t>
            </a:r>
            <a:r>
              <a:rPr lang="en-US" sz="2400" kern="0" dirty="0" smtClean="0">
                <a:solidFill>
                  <a:schemeClr val="accent5"/>
                </a:solidFill>
              </a:rPr>
              <a:t>)</a:t>
            </a:r>
          </a:p>
          <a:p>
            <a:pPr algn="l"/>
            <a:r>
              <a:rPr lang="en-US" sz="2400" kern="0" dirty="0">
                <a:solidFill>
                  <a:schemeClr val="accent5"/>
                </a:solidFill>
              </a:rPr>
              <a:t> </a:t>
            </a:r>
            <a:r>
              <a:rPr lang="en-US" sz="2400" kern="0" dirty="0" smtClean="0">
                <a:solidFill>
                  <a:schemeClr val="accent5"/>
                </a:solidFill>
              </a:rPr>
              <a:t>-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biomassa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por</a:t>
            </a:r>
            <a:r>
              <a:rPr lang="en-US" sz="2400" kern="0" dirty="0" smtClean="0">
                <a:solidFill>
                  <a:schemeClr val="accent5"/>
                </a:solidFill>
              </a:rPr>
              <a:t> components</a:t>
            </a:r>
          </a:p>
          <a:p>
            <a:pPr algn="l"/>
            <a:r>
              <a:rPr lang="en-US" sz="2400" kern="0" dirty="0">
                <a:solidFill>
                  <a:schemeClr val="accent5"/>
                </a:solidFill>
              </a:rPr>
              <a:t> </a:t>
            </a:r>
            <a:r>
              <a:rPr lang="en-US" sz="2400" kern="0" dirty="0" smtClean="0">
                <a:solidFill>
                  <a:schemeClr val="accent5"/>
                </a:solidFill>
              </a:rPr>
              <a:t>- stock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carbono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endParaRPr lang="en-US" sz="2400" kern="0" dirty="0" smtClean="0">
              <a:solidFill>
                <a:schemeClr val="accent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7423" y="2918274"/>
            <a:ext cx="649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</a:rPr>
              <a:t>Pb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6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4996734" y="2293455"/>
            <a:ext cx="801378" cy="100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7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9305" y="491596"/>
            <a:ext cx="1109338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</a:t>
            </a:r>
            <a:r>
              <a:rPr lang="en-US" sz="1400" dirty="0"/>
              <a:t>g, </a:t>
            </a:r>
            <a:r>
              <a:rPr lang="en-US" sz="1400" dirty="0" smtClean="0"/>
              <a:t>d^2,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N, G, dg</a:t>
            </a:r>
            <a:endParaRPr lang="en-US" sz="800" dirty="0" smtClean="0"/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9305" y="3007780"/>
            <a:ext cx="1814333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h</a:t>
            </a:r>
            <a:r>
              <a:rPr lang="en-US" b="1" dirty="0" err="1" smtClean="0"/>
              <a:t>final_column</a:t>
            </a:r>
            <a:endParaRPr lang="en-US" b="1" dirty="0"/>
          </a:p>
          <a:p>
            <a:r>
              <a:rPr lang="en-US" sz="1400" dirty="0" err="1" smtClean="0"/>
              <a:t>hfinal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353954" y="1291815"/>
            <a:ext cx="393" cy="171133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9173" y="5394568"/>
            <a:ext cx="1109338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</a:t>
            </a:r>
            <a:r>
              <a:rPr lang="en-US" sz="1400" dirty="0"/>
              <a:t>g, </a:t>
            </a:r>
            <a:r>
              <a:rPr lang="en-US" sz="1400" dirty="0" smtClean="0"/>
              <a:t>d^2,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N, G, dg, </a:t>
            </a:r>
            <a:r>
              <a:rPr lang="en-US" sz="1400" dirty="0" err="1" smtClean="0"/>
              <a:t>hfinal</a:t>
            </a:r>
            <a:endParaRPr lang="en-US" sz="8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621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353954" y="3807999"/>
            <a:ext cx="393" cy="159783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37005" y="2359967"/>
            <a:ext cx="41839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hfinal_column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=</a:t>
            </a:r>
          </a:p>
          <a:p>
            <a:r>
              <a:rPr lang="en-US" sz="1200" dirty="0" smtClean="0"/>
              <a:t> </a:t>
            </a:r>
            <a:r>
              <a:rPr lang="en-US" sz="1200" b="1" dirty="0" err="1">
                <a:solidFill>
                  <a:schemeClr val="accent6"/>
                </a:solidFill>
              </a:rPr>
              <a:t>pn.f_Pb_hfinal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hdom</a:t>
            </a:r>
            <a:r>
              <a:rPr lang="en-US" sz="1200" dirty="0">
                <a:solidFill>
                  <a:srgbClr val="0000FF"/>
                </a:solidFill>
              </a:rPr>
              <a:t>'],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['N'],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['d'],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['h'])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53954" y="4764114"/>
            <a:ext cx="1433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hfinal</a:t>
            </a:r>
            <a:r>
              <a:rPr lang="en-US" sz="1200" dirty="0">
                <a:solidFill>
                  <a:srgbClr val="0000FF"/>
                </a:solidFill>
              </a:rPr>
              <a:t>'] </a:t>
            </a:r>
            <a:r>
              <a:rPr lang="en-US" sz="1200" dirty="0" smtClean="0">
                <a:solidFill>
                  <a:srgbClr val="0000FF"/>
                </a:solidFill>
              </a:rPr>
              <a:t>=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hfinal_column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30654" y="1387175"/>
            <a:ext cx="5591908" cy="3908762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pinhas.py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200" dirty="0" err="1">
                <a:solidFill>
                  <a:srgbClr val="0000FF"/>
                </a:solidFill>
              </a:rPr>
              <a:t>def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f_Pb_hfinal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hdom_column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N_column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d_column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h_column</a:t>
            </a:r>
            <a:r>
              <a:rPr lang="en-US" sz="1200" dirty="0">
                <a:solidFill>
                  <a:srgbClr val="0000FF"/>
                </a:solidFill>
              </a:rPr>
              <a:t>):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   </a:t>
            </a:r>
            <a:r>
              <a:rPr lang="en-US" sz="1200" dirty="0" err="1" smtClean="0">
                <a:solidFill>
                  <a:srgbClr val="0000FF"/>
                </a:solidFill>
              </a:rPr>
              <a:t>hfinal_column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[]  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ix = 0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for h in </a:t>
            </a:r>
            <a:r>
              <a:rPr lang="en-US" sz="1200" dirty="0" err="1">
                <a:solidFill>
                  <a:srgbClr val="0000FF"/>
                </a:solidFill>
              </a:rPr>
              <a:t>hdom_column</a:t>
            </a:r>
            <a:r>
              <a:rPr lang="en-US" sz="1200" dirty="0">
                <a:solidFill>
                  <a:srgbClr val="0000FF"/>
                </a:solidFill>
              </a:rPr>
              <a:t>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if(h):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</a:t>
            </a:r>
            <a:r>
              <a:rPr lang="en-US" sz="1200" dirty="0" err="1">
                <a:solidFill>
                  <a:srgbClr val="0000FF"/>
                </a:solidFill>
              </a:rPr>
              <a:t>est</a:t>
            </a:r>
            <a:r>
              <a:rPr lang="en-US" sz="1200" dirty="0">
                <a:solidFill>
                  <a:srgbClr val="0000FF"/>
                </a:solidFill>
              </a:rPr>
              <a:t> =  </a:t>
            </a:r>
            <a:r>
              <a:rPr lang="en-US" sz="1200" dirty="0" err="1">
                <a:solidFill>
                  <a:srgbClr val="0000FF"/>
                </a:solidFill>
              </a:rPr>
              <a:t>hdom_column</a:t>
            </a:r>
            <a:r>
              <a:rPr lang="en-US" sz="1200" dirty="0">
                <a:solidFill>
                  <a:srgbClr val="0000FF"/>
                </a:solidFill>
              </a:rPr>
              <a:t>[ix] * (1 + (0.0795 + 0.0211 * </a:t>
            </a:r>
            <a:r>
              <a:rPr lang="en-US" sz="1200" dirty="0" err="1">
                <a:solidFill>
                  <a:srgbClr val="0000FF"/>
                </a:solidFill>
              </a:rPr>
              <a:t>N_column</a:t>
            </a:r>
            <a:r>
              <a:rPr lang="en-US" sz="1200" dirty="0">
                <a:solidFill>
                  <a:srgbClr val="0000FF"/>
                </a:solidFill>
              </a:rPr>
              <a:t>[ix]/1000) * </a:t>
            </a:r>
            <a:r>
              <a:rPr lang="en-US" sz="1200" b="1" dirty="0" err="1">
                <a:solidFill>
                  <a:schemeClr val="accent6"/>
                </a:solidFill>
              </a:rPr>
              <a:t>f_exp</a:t>
            </a:r>
            <a:r>
              <a:rPr lang="en-US" sz="1200" dirty="0">
                <a:solidFill>
                  <a:srgbClr val="0000FF"/>
                </a:solidFill>
              </a:rPr>
              <a:t>(0.0254 * </a:t>
            </a:r>
            <a:r>
              <a:rPr lang="en-US" sz="1200" dirty="0" err="1">
                <a:solidFill>
                  <a:srgbClr val="0000FF"/>
                </a:solidFill>
              </a:rPr>
              <a:t>hdom_column</a:t>
            </a:r>
            <a:r>
              <a:rPr lang="en-US" sz="1200" dirty="0">
                <a:solidFill>
                  <a:srgbClr val="0000FF"/>
                </a:solidFill>
              </a:rPr>
              <a:t>[ix])) * (1 - </a:t>
            </a:r>
            <a:r>
              <a:rPr lang="en-US" sz="1200" b="1" dirty="0" err="1">
                <a:solidFill>
                  <a:schemeClr val="accent6"/>
                </a:solidFill>
              </a:rPr>
              <a:t>f_exp</a:t>
            </a:r>
            <a:r>
              <a:rPr lang="en-US" sz="1200" dirty="0">
                <a:solidFill>
                  <a:srgbClr val="0000FF"/>
                </a:solidFill>
              </a:rPr>
              <a:t>(-1.1658 * </a:t>
            </a:r>
            <a:r>
              <a:rPr lang="en-US" sz="1200" dirty="0" err="1">
                <a:solidFill>
                  <a:srgbClr val="0000FF"/>
                </a:solidFill>
              </a:rPr>
              <a:t>d_column</a:t>
            </a:r>
            <a:r>
              <a:rPr lang="en-US" sz="1200" dirty="0">
                <a:solidFill>
                  <a:srgbClr val="0000FF"/>
                </a:solidFill>
              </a:rPr>
              <a:t>[ix]/</a:t>
            </a:r>
            <a:r>
              <a:rPr lang="en-US" sz="1200" dirty="0" err="1">
                <a:solidFill>
                  <a:srgbClr val="0000FF"/>
                </a:solidFill>
              </a:rPr>
              <a:t>hdom_column</a:t>
            </a:r>
            <a:r>
              <a:rPr lang="en-US" sz="1200" dirty="0">
                <a:solidFill>
                  <a:srgbClr val="0000FF"/>
                </a:solidFill>
              </a:rPr>
              <a:t>[ix]))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if(</a:t>
            </a:r>
            <a:r>
              <a:rPr lang="en-US" sz="1200" dirty="0" err="1">
                <a:solidFill>
                  <a:srgbClr val="0000FF"/>
                </a:solidFill>
              </a:rPr>
              <a:t>h_column</a:t>
            </a:r>
            <a:r>
              <a:rPr lang="en-US" sz="1200" dirty="0">
                <a:solidFill>
                  <a:srgbClr val="0000FF"/>
                </a:solidFill>
              </a:rPr>
              <a:t>[ix] &gt; 0):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    </a:t>
            </a:r>
            <a:r>
              <a:rPr lang="en-US" sz="1200" dirty="0" err="1">
                <a:solidFill>
                  <a:srgbClr val="0000FF"/>
                </a:solidFill>
              </a:rPr>
              <a:t>est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h_column</a:t>
            </a:r>
            <a:r>
              <a:rPr lang="en-US" sz="1200" dirty="0">
                <a:solidFill>
                  <a:srgbClr val="0000FF"/>
                </a:solidFill>
              </a:rPr>
              <a:t>[ix]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</a:t>
            </a:r>
            <a:r>
              <a:rPr lang="en-US" sz="1200" dirty="0" err="1">
                <a:solidFill>
                  <a:srgbClr val="0000FF"/>
                </a:solidFill>
              </a:rPr>
              <a:t>hfinal_column.append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    {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        '</a:t>
            </a:r>
            <a:r>
              <a:rPr lang="en-US" sz="1200" dirty="0" err="1">
                <a:solidFill>
                  <a:srgbClr val="0000FF"/>
                </a:solidFill>
              </a:rPr>
              <a:t>h_final</a:t>
            </a:r>
            <a:r>
              <a:rPr lang="en-US" sz="1200" dirty="0">
                <a:solidFill>
                  <a:srgbClr val="0000FF"/>
                </a:solidFill>
              </a:rPr>
              <a:t>': </a:t>
            </a:r>
            <a:r>
              <a:rPr lang="en-US" sz="1200" dirty="0" err="1">
                <a:solidFill>
                  <a:srgbClr val="0000FF"/>
                </a:solidFill>
              </a:rPr>
              <a:t>est</a:t>
            </a:r>
            <a:r>
              <a:rPr lang="en-US" sz="1200" dirty="0">
                <a:solidFill>
                  <a:srgbClr val="0000FF"/>
                </a:solidFill>
              </a:rPr>
              <a:t>,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    }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)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ix += 1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return </a:t>
            </a:r>
            <a:r>
              <a:rPr lang="en-US" sz="1200" dirty="0" err="1">
                <a:solidFill>
                  <a:srgbClr val="0000FF"/>
                </a:solidFill>
              </a:rPr>
              <a:t>pd.DataFrame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hfinal_column</a:t>
            </a:r>
            <a:r>
              <a:rPr lang="en-US" sz="1200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16" name="Straight Arrow Connector 15"/>
          <p:cNvCxnSpPr>
            <a:stCxn id="12" idx="1"/>
            <a:endCxn id="10" idx="2"/>
          </p:cNvCxnSpPr>
          <p:nvPr/>
        </p:nvCxnSpPr>
        <p:spPr>
          <a:xfrm flipH="1" flipV="1">
            <a:off x="3428956" y="2821632"/>
            <a:ext cx="2601698" cy="519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526" y="3237806"/>
            <a:ext cx="3517963" cy="6310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807" y="3871447"/>
            <a:ext cx="3467400" cy="5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1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8864" y="1911066"/>
            <a:ext cx="1354348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v_column</a:t>
            </a:r>
            <a:endParaRPr lang="en-US" b="1" dirty="0"/>
          </a:p>
          <a:p>
            <a:r>
              <a:rPr lang="en-US" sz="1400" dirty="0" smtClean="0"/>
              <a:t>v</a:t>
            </a:r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30682" y="857752"/>
            <a:ext cx="17343" cy="104868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9305" y="491596"/>
            <a:ext cx="1109338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</a:t>
            </a:r>
            <a:r>
              <a:rPr lang="en-US" sz="1400" dirty="0"/>
              <a:t>g, </a:t>
            </a:r>
            <a:r>
              <a:rPr lang="en-US" sz="1400" dirty="0" smtClean="0"/>
              <a:t>d^2,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N, G, dg, </a:t>
            </a:r>
            <a:r>
              <a:rPr lang="en-US" sz="1400" dirty="0" err="1" smtClean="0"/>
              <a:t>hfinal</a:t>
            </a:r>
            <a:endParaRPr lang="en-US" sz="800" dirty="0" smtClean="0"/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5599" y="1344284"/>
            <a:ext cx="3476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v_column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b="1" dirty="0" err="1" smtClean="0">
                <a:solidFill>
                  <a:schemeClr val="accent6"/>
                </a:solidFill>
              </a:rPr>
              <a:t>pn.f_Pb_v</a:t>
            </a:r>
            <a:r>
              <a:rPr lang="en-US" sz="1200" dirty="0" smtClean="0">
                <a:solidFill>
                  <a:srgbClr val="0000FF"/>
                </a:solidFill>
              </a:rPr>
              <a:t>(</a:t>
            </a:r>
            <a:r>
              <a:rPr lang="en-US" sz="1200" dirty="0" err="1" smtClean="0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['d'],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hfinal</a:t>
            </a:r>
            <a:r>
              <a:rPr lang="en-US" sz="1200" dirty="0">
                <a:solidFill>
                  <a:srgbClr val="0000FF"/>
                </a:solidFill>
              </a:rPr>
              <a:t>'],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areap</a:t>
            </a:r>
            <a:r>
              <a:rPr lang="en-US" sz="1200" dirty="0">
                <a:solidFill>
                  <a:srgbClr val="0000FF"/>
                </a:solidFill>
              </a:rPr>
              <a:t>']) 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30654" y="1387175"/>
            <a:ext cx="5591908" cy="2062103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pinhas.py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200" dirty="0" err="1">
                <a:solidFill>
                  <a:srgbClr val="0000FF"/>
                </a:solidFill>
              </a:rPr>
              <a:t>def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f_Pb_v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d_column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h_column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areap_column</a:t>
            </a:r>
            <a:r>
              <a:rPr lang="en-US" sz="1200" dirty="0">
                <a:solidFill>
                  <a:srgbClr val="0000FF"/>
                </a:solidFill>
              </a:rPr>
              <a:t>):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   </a:t>
            </a:r>
            <a:r>
              <a:rPr lang="en-US" sz="1200" dirty="0" err="1" smtClean="0">
                <a:solidFill>
                  <a:srgbClr val="0000FF"/>
                </a:solidFill>
              </a:rPr>
              <a:t>v_fha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>
                <a:solidFill>
                  <a:srgbClr val="0000FF"/>
                </a:solidFill>
              </a:rPr>
              <a:t>areap_column.</a:t>
            </a:r>
            <a:r>
              <a:rPr lang="en-US" sz="1200" b="1" dirty="0" err="1">
                <a:solidFill>
                  <a:srgbClr val="CC9900"/>
                </a:solidFill>
              </a:rPr>
              <a:t>apply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b="1" dirty="0" err="1">
                <a:solidFill>
                  <a:schemeClr val="accent6"/>
                </a:solidFill>
              </a:rPr>
              <a:t>f_fha</a:t>
            </a:r>
            <a:r>
              <a:rPr lang="en-US" sz="1200" dirty="0">
                <a:solidFill>
                  <a:srgbClr val="0000FF"/>
                </a:solidFill>
              </a:rPr>
              <a:t>)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 smtClean="0">
                <a:solidFill>
                  <a:srgbClr val="0000FF"/>
                </a:solidFill>
              </a:rPr>
              <a:t>v_h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>
                <a:solidFill>
                  <a:srgbClr val="0000FF"/>
                </a:solidFill>
              </a:rPr>
              <a:t>h_column</a:t>
            </a:r>
            <a:r>
              <a:rPr lang="en-US" sz="1200" dirty="0">
                <a:solidFill>
                  <a:srgbClr val="0000FF"/>
                </a:solidFill>
              </a:rPr>
              <a:t>**0.8031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 smtClean="0">
                <a:solidFill>
                  <a:srgbClr val="0000FF"/>
                </a:solidFill>
              </a:rPr>
              <a:t>v_dd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>
                <a:solidFill>
                  <a:srgbClr val="0000FF"/>
                </a:solidFill>
              </a:rPr>
              <a:t>d_column</a:t>
            </a:r>
            <a:r>
              <a:rPr lang="en-US" sz="1200" dirty="0">
                <a:solidFill>
                  <a:srgbClr val="0000FF"/>
                </a:solidFill>
              </a:rPr>
              <a:t>/100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 smtClean="0">
                <a:solidFill>
                  <a:srgbClr val="0000FF"/>
                </a:solidFill>
              </a:rPr>
              <a:t>v_d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 smtClean="0">
                <a:solidFill>
                  <a:srgbClr val="0000FF"/>
                </a:solidFill>
              </a:rPr>
              <a:t>v_dd</a:t>
            </a:r>
            <a:r>
              <a:rPr lang="en-US" sz="1200" dirty="0" smtClean="0">
                <a:solidFill>
                  <a:srgbClr val="0000FF"/>
                </a:solidFill>
              </a:rPr>
              <a:t>**</a:t>
            </a:r>
            <a:r>
              <a:rPr lang="en-US" sz="1200" dirty="0">
                <a:solidFill>
                  <a:srgbClr val="0000FF"/>
                </a:solidFill>
              </a:rPr>
              <a:t>2.0706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v </a:t>
            </a:r>
            <a:r>
              <a:rPr lang="en-US" sz="1200" dirty="0" smtClean="0">
                <a:solidFill>
                  <a:srgbClr val="0000FF"/>
                </a:solidFill>
              </a:rPr>
              <a:t>= 0.7250*</a:t>
            </a:r>
            <a:r>
              <a:rPr lang="en-US" sz="1200" dirty="0" err="1" smtClean="0">
                <a:solidFill>
                  <a:srgbClr val="0000FF"/>
                </a:solidFill>
              </a:rPr>
              <a:t>v_d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  v = v * </a:t>
            </a:r>
            <a:r>
              <a:rPr lang="en-US" sz="1200" dirty="0" err="1" smtClean="0">
                <a:solidFill>
                  <a:srgbClr val="0000FF"/>
                </a:solidFill>
              </a:rPr>
              <a:t>v_h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  v = v * </a:t>
            </a:r>
            <a:r>
              <a:rPr lang="en-US" sz="1200" dirty="0" err="1">
                <a:solidFill>
                  <a:srgbClr val="0000FF"/>
                </a:solidFill>
              </a:rPr>
              <a:t>v_fha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  return 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3959" y="5944121"/>
            <a:ext cx="1109338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</a:t>
            </a:r>
            <a:r>
              <a:rPr lang="en-US" sz="1400" dirty="0"/>
              <a:t>g, </a:t>
            </a:r>
            <a:r>
              <a:rPr lang="en-US" sz="1400" dirty="0" smtClean="0"/>
              <a:t>d^2,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N, G, dg, </a:t>
            </a:r>
            <a:r>
              <a:rPr lang="en-US" sz="1400" dirty="0" err="1" smtClean="0"/>
              <a:t>hfinal</a:t>
            </a:r>
            <a:r>
              <a:rPr lang="en-US" sz="1400" dirty="0" smtClean="0"/>
              <a:t>, v, </a:t>
            </a:r>
            <a:r>
              <a:rPr lang="en-US" sz="1400" dirty="0" err="1" smtClean="0"/>
              <a:t>vu_st</a:t>
            </a:r>
            <a:endParaRPr lang="en-US" sz="800" dirty="0" smtClean="0"/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2" idx="1"/>
            <a:endCxn id="10" idx="2"/>
          </p:cNvCxnSpPr>
          <p:nvPr/>
        </p:nvCxnSpPr>
        <p:spPr>
          <a:xfrm flipH="1" flipV="1">
            <a:off x="4023867" y="1805949"/>
            <a:ext cx="2006787" cy="61227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613983" y="4884006"/>
            <a:ext cx="15572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['v'] </a:t>
            </a:r>
            <a:r>
              <a:rPr lang="en-US" sz="1200" dirty="0" smtClean="0">
                <a:solidFill>
                  <a:srgbClr val="0000FF"/>
                </a:solidFill>
              </a:rPr>
              <a:t>=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 err="1" smtClean="0">
                <a:solidFill>
                  <a:srgbClr val="0000FF"/>
                </a:solidFill>
              </a:rPr>
              <a:t>v_column</a:t>
            </a:r>
            <a:endParaRPr lang="en-US" sz="1200" dirty="0" smtClean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</a:t>
            </a:r>
            <a:r>
              <a:rPr lang="en-US" sz="1200" dirty="0" smtClean="0">
                <a:solidFill>
                  <a:srgbClr val="0000FF"/>
                </a:solidFill>
              </a:rPr>
              <a:t>'</a:t>
            </a:r>
            <a:r>
              <a:rPr lang="en-US" sz="1200" dirty="0" err="1" smtClean="0">
                <a:solidFill>
                  <a:srgbClr val="0000FF"/>
                </a:solidFill>
              </a:rPr>
              <a:t>vu_st</a:t>
            </a:r>
            <a:r>
              <a:rPr lang="en-US" sz="1200" dirty="0" smtClean="0">
                <a:solidFill>
                  <a:srgbClr val="0000FF"/>
                </a:solidFill>
              </a:rPr>
              <a:t>'] </a:t>
            </a:r>
            <a:r>
              <a:rPr lang="en-US" sz="1200" dirty="0">
                <a:solidFill>
                  <a:srgbClr val="0000FF"/>
                </a:solidFill>
              </a:rPr>
              <a:t>=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 smtClean="0">
                <a:solidFill>
                  <a:srgbClr val="0000FF"/>
                </a:solidFill>
              </a:rPr>
              <a:t>vu_st_column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1251" y="3353152"/>
            <a:ext cx="1354348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vu_column</a:t>
            </a:r>
            <a:endParaRPr lang="en-US" b="1" dirty="0"/>
          </a:p>
          <a:p>
            <a:r>
              <a:rPr lang="en-US" sz="1400" dirty="0" smtClean="0"/>
              <a:t>vu</a:t>
            </a:r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>
            <a:endCxn id="22" idx="0"/>
          </p:cNvCxnSpPr>
          <p:nvPr/>
        </p:nvCxnSpPr>
        <p:spPr>
          <a:xfrm>
            <a:off x="1608425" y="1291815"/>
            <a:ext cx="0" cy="206133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608425" y="2801903"/>
            <a:ext cx="36709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v</a:t>
            </a:r>
            <a:r>
              <a:rPr lang="en-US" sz="1200" dirty="0" err="1" smtClean="0">
                <a:solidFill>
                  <a:srgbClr val="0000FF"/>
                </a:solidFill>
              </a:rPr>
              <a:t>u_st_column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b="1" dirty="0" err="1" smtClean="0">
                <a:solidFill>
                  <a:schemeClr val="accent6"/>
                </a:solidFill>
              </a:rPr>
              <a:t>pn.f_Pb_vu_st</a:t>
            </a:r>
            <a:r>
              <a:rPr lang="en-US" sz="1200" dirty="0" smtClean="0">
                <a:solidFill>
                  <a:srgbClr val="0000FF"/>
                </a:solidFill>
              </a:rPr>
              <a:t>(</a:t>
            </a:r>
            <a:r>
              <a:rPr lang="en-US" sz="1200" dirty="0" err="1" smtClean="0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['d'],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hfinal</a:t>
            </a:r>
            <a:r>
              <a:rPr lang="en-US" sz="1200" dirty="0">
                <a:solidFill>
                  <a:srgbClr val="0000FF"/>
                </a:solidFill>
              </a:rPr>
              <a:t>'],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areap</a:t>
            </a:r>
            <a:r>
              <a:rPr lang="en-US" sz="1200" dirty="0">
                <a:solidFill>
                  <a:srgbClr val="0000FF"/>
                </a:solidFill>
              </a:rPr>
              <a:t>']) 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30653" y="3665648"/>
            <a:ext cx="5591908" cy="1877437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pinhas.py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200" dirty="0" err="1">
                <a:solidFill>
                  <a:srgbClr val="0000FF"/>
                </a:solidFill>
              </a:rPr>
              <a:t>def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f_vu_st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d_column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h_column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areap_column</a:t>
            </a:r>
            <a:r>
              <a:rPr lang="en-US" sz="1200" dirty="0">
                <a:solidFill>
                  <a:srgbClr val="0000FF"/>
                </a:solidFill>
              </a:rPr>
              <a:t>):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   </a:t>
            </a:r>
            <a:r>
              <a:rPr lang="en-US" sz="1200" dirty="0" err="1" smtClean="0">
                <a:solidFill>
                  <a:srgbClr val="0000FF"/>
                </a:solidFill>
              </a:rPr>
              <a:t>vu_st_fha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>
                <a:solidFill>
                  <a:srgbClr val="0000FF"/>
                </a:solidFill>
              </a:rPr>
              <a:t>areap_column.</a:t>
            </a:r>
            <a:r>
              <a:rPr lang="en-US" sz="1200" b="1" dirty="0" err="1">
                <a:solidFill>
                  <a:srgbClr val="CC9900"/>
                </a:solidFill>
              </a:rPr>
              <a:t>apply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b="1" dirty="0" err="1">
                <a:solidFill>
                  <a:schemeClr val="accent6"/>
                </a:solidFill>
              </a:rPr>
              <a:t>f_fha</a:t>
            </a:r>
            <a:r>
              <a:rPr lang="en-US" sz="1200" dirty="0">
                <a:solidFill>
                  <a:srgbClr val="0000FF"/>
                </a:solidFill>
              </a:rPr>
              <a:t>)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 smtClean="0">
                <a:solidFill>
                  <a:srgbClr val="0000FF"/>
                </a:solidFill>
              </a:rPr>
              <a:t>vu_st_h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>
                <a:solidFill>
                  <a:srgbClr val="0000FF"/>
                </a:solidFill>
              </a:rPr>
              <a:t>h_column</a:t>
            </a:r>
            <a:r>
              <a:rPr lang="en-US" sz="1200" dirty="0">
                <a:solidFill>
                  <a:srgbClr val="0000FF"/>
                </a:solidFill>
              </a:rPr>
              <a:t>**0.9261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 smtClean="0">
                <a:solidFill>
                  <a:srgbClr val="0000FF"/>
                </a:solidFill>
              </a:rPr>
              <a:t>vu_st_d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>
                <a:solidFill>
                  <a:srgbClr val="0000FF"/>
                </a:solidFill>
              </a:rPr>
              <a:t>d_column</a:t>
            </a:r>
            <a:r>
              <a:rPr lang="en-US" sz="1200" dirty="0">
                <a:solidFill>
                  <a:srgbClr val="0000FF"/>
                </a:solidFill>
              </a:rPr>
              <a:t>**2.1119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vu_st</a:t>
            </a:r>
            <a:r>
              <a:rPr lang="en-US" sz="1200" dirty="0">
                <a:solidFill>
                  <a:srgbClr val="0000FF"/>
                </a:solidFill>
              </a:rPr>
              <a:t> = 0.0000247 * </a:t>
            </a:r>
            <a:r>
              <a:rPr lang="en-US" sz="1200" dirty="0" err="1" smtClean="0">
                <a:solidFill>
                  <a:srgbClr val="0000FF"/>
                </a:solidFill>
              </a:rPr>
              <a:t>vu_st_d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vu_st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vu_st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*</a:t>
            </a:r>
            <a:r>
              <a:rPr lang="en-US" sz="1200" dirty="0" err="1" smtClean="0">
                <a:solidFill>
                  <a:srgbClr val="0000FF"/>
                </a:solidFill>
              </a:rPr>
              <a:t>vu_st_h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vu_st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vu_st</a:t>
            </a:r>
            <a:r>
              <a:rPr lang="en-US" sz="1200" dirty="0">
                <a:solidFill>
                  <a:srgbClr val="0000FF"/>
                </a:solidFill>
              </a:rPr>
              <a:t> * </a:t>
            </a:r>
            <a:r>
              <a:rPr lang="en-US" sz="1200" dirty="0" err="1">
                <a:solidFill>
                  <a:srgbClr val="0000FF"/>
                </a:solidFill>
              </a:rPr>
              <a:t>vu_st_fha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  return </a:t>
            </a:r>
            <a:r>
              <a:rPr lang="en-US" sz="1200" dirty="0" err="1">
                <a:solidFill>
                  <a:srgbClr val="0000FF"/>
                </a:solidFill>
              </a:rPr>
              <a:t>vu_st</a:t>
            </a:r>
            <a:endParaRPr lang="en-US" sz="1200" dirty="0">
              <a:solidFill>
                <a:srgbClr val="0000FF"/>
              </a:solidFill>
            </a:endParaRPr>
          </a:p>
        </p:txBody>
      </p:sp>
      <p:cxnSp>
        <p:nvCxnSpPr>
          <p:cNvPr id="29" name="Straight Arrow Connector 28"/>
          <p:cNvCxnSpPr>
            <a:stCxn id="28" idx="1"/>
            <a:endCxn id="26" idx="2"/>
          </p:cNvCxnSpPr>
          <p:nvPr/>
        </p:nvCxnSpPr>
        <p:spPr>
          <a:xfrm flipH="1" flipV="1">
            <a:off x="3443896" y="3263568"/>
            <a:ext cx="2586757" cy="134079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7" idx="1"/>
            <a:endCxn id="4" idx="3"/>
          </p:cNvCxnSpPr>
          <p:nvPr/>
        </p:nvCxnSpPr>
        <p:spPr>
          <a:xfrm rot="10800000" flipH="1" flipV="1">
            <a:off x="549304" y="891706"/>
            <a:ext cx="2673907" cy="1419470"/>
          </a:xfrm>
          <a:prstGeom prst="bentConnector5">
            <a:avLst>
              <a:gd name="adj1" fmla="val -8549"/>
              <a:gd name="adj2" fmla="val 313143"/>
              <a:gd name="adj3" fmla="val 108549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591082" y="4157158"/>
            <a:ext cx="17343" cy="178696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151" y="2549694"/>
            <a:ext cx="3427197" cy="84155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120" y="1773010"/>
            <a:ext cx="1868272" cy="85855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9030" y="3979817"/>
            <a:ext cx="1748150" cy="46553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5017" y="4547637"/>
            <a:ext cx="3228178" cy="75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0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590800" y="0"/>
            <a:ext cx="96012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Cálculos</a:t>
            </a:r>
            <a:r>
              <a:rPr lang="en-US" sz="2400" kern="0" dirty="0" smtClean="0">
                <a:solidFill>
                  <a:srgbClr val="4BACC6"/>
                </a:solidFill>
              </a:rPr>
              <a:t> da h </a:t>
            </a:r>
            <a:r>
              <a:rPr lang="en-US" sz="2400" kern="0" dirty="0" err="1" smtClean="0">
                <a:solidFill>
                  <a:srgbClr val="4BACC6"/>
                </a:solidFill>
              </a:rPr>
              <a:t>estimada</a:t>
            </a:r>
            <a:r>
              <a:rPr lang="en-US" sz="2400" kern="0" dirty="0" smtClean="0">
                <a:solidFill>
                  <a:srgbClr val="4BACC6"/>
                </a:solidFill>
              </a:rPr>
              <a:t>/</a:t>
            </a:r>
            <a:r>
              <a:rPr lang="en-US" sz="2400" kern="0" dirty="0" err="1" smtClean="0">
                <a:solidFill>
                  <a:srgbClr val="4BACC6"/>
                </a:solidFill>
              </a:rPr>
              <a:t>hfinal</a:t>
            </a:r>
            <a:r>
              <a:rPr lang="en-US" sz="2400" kern="0" dirty="0" smtClean="0">
                <a:solidFill>
                  <a:srgbClr val="4BACC6"/>
                </a:solidFill>
              </a:rPr>
              <a:t>, v, </a:t>
            </a:r>
            <a:r>
              <a:rPr lang="en-US" sz="2400" kern="0" dirty="0" err="1" smtClean="0">
                <a:solidFill>
                  <a:srgbClr val="4BACC6"/>
                </a:solidFill>
              </a:rPr>
              <a:t>vu_st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2400" y="435593"/>
            <a:ext cx="4419600" cy="264687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hfinal_column</a:t>
            </a:r>
            <a:r>
              <a:rPr lang="en-US" sz="1000" i="1" dirty="0" smtClean="0">
                <a:solidFill>
                  <a:srgbClr val="0000FF"/>
                </a:solidFill>
              </a:rPr>
              <a:t> 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pn.f_Pb_hfinal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hdom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['N'],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['h']) 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hfinal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 smtClean="0">
                <a:solidFill>
                  <a:srgbClr val="0000FF"/>
                </a:solidFill>
              </a:rPr>
              <a:t>hfinal_column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v_column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pn.f_Pb_v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hfinal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</a:t>
            </a:r>
            <a:r>
              <a:rPr lang="en-US" sz="1000" i="1" dirty="0" smtClean="0">
                <a:solidFill>
                  <a:srgbClr val="0000FF"/>
                </a:solidFill>
              </a:rPr>
              <a:t>'</a:t>
            </a:r>
            <a:r>
              <a:rPr lang="en-US" sz="1000" i="1" dirty="0" err="1" smtClean="0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vu_st_column</a:t>
            </a:r>
            <a:r>
              <a:rPr lang="en-US" sz="1000" i="1" dirty="0" smtClean="0">
                <a:solidFill>
                  <a:srgbClr val="0000FF"/>
                </a:solidFill>
              </a:rPr>
              <a:t> 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pn.f_vu_st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hfinal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 smtClean="0">
                <a:solidFill>
                  <a:srgbClr val="0000FF"/>
                </a:solidFill>
              </a:rPr>
              <a:t>'])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['v'] = </a:t>
            </a:r>
            <a:r>
              <a:rPr lang="en-US" sz="1000" i="1" dirty="0" err="1">
                <a:solidFill>
                  <a:srgbClr val="0000FF"/>
                </a:solidFill>
              </a:rPr>
              <a:t>v_column</a:t>
            </a:r>
            <a:r>
              <a:rPr lang="en-US" sz="1000" i="1" dirty="0">
                <a:solidFill>
                  <a:srgbClr val="0000FF"/>
                </a:solidFill>
              </a:rPr>
              <a:t> 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vu_st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 smtClean="0">
                <a:solidFill>
                  <a:srgbClr val="0000FF"/>
                </a:solidFill>
              </a:rPr>
              <a:t>vu_st_column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09736" y="3144027"/>
            <a:ext cx="6096000" cy="283154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Chama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função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hfinal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guarda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calculo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hfinal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Carrega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valor da nova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altura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Pb_df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Calcula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volume total com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função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pn.f_Pb_v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guarda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calculo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coluna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Calcula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o volume total com a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função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pn.f_Pb_vu_st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guarda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calculo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coluna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vu_st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Carrega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valores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v_column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vu_column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Pb_df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2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959" y="396236"/>
            <a:ext cx="1109338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</a:t>
            </a:r>
            <a:r>
              <a:rPr lang="en-US" sz="1400" dirty="0"/>
              <a:t>g, </a:t>
            </a:r>
            <a:r>
              <a:rPr lang="en-US" sz="1400" dirty="0" smtClean="0"/>
              <a:t>d^2,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N, G, dg, </a:t>
            </a:r>
            <a:r>
              <a:rPr lang="en-US" sz="1400" dirty="0" err="1" smtClean="0"/>
              <a:t>hfinal</a:t>
            </a:r>
            <a:r>
              <a:rPr lang="en-US" sz="1400" dirty="0" smtClean="0"/>
              <a:t>, v, </a:t>
            </a:r>
            <a:r>
              <a:rPr lang="en-US" sz="1400" dirty="0" err="1" smtClean="0"/>
              <a:t>vu_st</a:t>
            </a:r>
            <a:endParaRPr lang="en-US" sz="800" dirty="0" smtClean="0"/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4" name="Rectangle 3"/>
          <p:cNvSpPr/>
          <p:nvPr/>
        </p:nvSpPr>
        <p:spPr>
          <a:xfrm>
            <a:off x="8635042" y="1422780"/>
            <a:ext cx="2942306" cy="3539430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pinhas.py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200" dirty="0" err="1">
                <a:solidFill>
                  <a:srgbClr val="0000FF"/>
                </a:solidFill>
              </a:rPr>
              <a:t>def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f_vuX_st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vu_st_column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d_column</a:t>
            </a:r>
            <a:r>
              <a:rPr lang="en-US" sz="1200" dirty="0">
                <a:solidFill>
                  <a:srgbClr val="0000FF"/>
                </a:solidFill>
              </a:rPr>
              <a:t>, X</a:t>
            </a:r>
            <a:r>
              <a:rPr lang="en-US" sz="1200" dirty="0" smtClean="0">
                <a:solidFill>
                  <a:srgbClr val="0000FF"/>
                </a:solidFill>
              </a:rPr>
              <a:t>):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    </a:t>
            </a:r>
            <a:r>
              <a:rPr lang="en-US" sz="1200" dirty="0" err="1" smtClean="0">
                <a:solidFill>
                  <a:srgbClr val="0000FF"/>
                </a:solidFill>
              </a:rPr>
              <a:t>vuX_st_di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X**4.3488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 smtClean="0">
                <a:solidFill>
                  <a:srgbClr val="0000FF"/>
                </a:solidFill>
              </a:rPr>
              <a:t>vuX_st_d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>
                <a:solidFill>
                  <a:srgbClr val="0000FF"/>
                </a:solidFill>
              </a:rPr>
              <a:t>d_column</a:t>
            </a:r>
            <a:r>
              <a:rPr lang="en-US" sz="1200" dirty="0">
                <a:solidFill>
                  <a:srgbClr val="0000FF"/>
                </a:solidFill>
              </a:rPr>
              <a:t>**4.3188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vuX_st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vuX_st_di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/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 smtClean="0">
                <a:solidFill>
                  <a:srgbClr val="0000FF"/>
                </a:solidFill>
              </a:rPr>
              <a:t>vuX_st_d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smtClean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vuX_st</a:t>
            </a:r>
            <a:r>
              <a:rPr lang="en-US" sz="1200" dirty="0">
                <a:solidFill>
                  <a:srgbClr val="0000FF"/>
                </a:solidFill>
              </a:rPr>
              <a:t> *= -1.41300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vuX_st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vuX_st.</a:t>
            </a:r>
            <a:r>
              <a:rPr lang="en-US" sz="1200" b="1" dirty="0" err="1">
                <a:solidFill>
                  <a:srgbClr val="CC9900"/>
                </a:solidFill>
              </a:rPr>
              <a:t>apply</a:t>
            </a:r>
            <a:r>
              <a:rPr lang="en-US" sz="1200" b="1" dirty="0">
                <a:solidFill>
                  <a:srgbClr val="CC9900"/>
                </a:solidFill>
              </a:rPr>
              <a:t>(</a:t>
            </a:r>
            <a:r>
              <a:rPr lang="en-US" sz="1200" b="1" dirty="0" err="1">
                <a:solidFill>
                  <a:schemeClr val="accent6"/>
                </a:solidFill>
              </a:rPr>
              <a:t>f_exp</a:t>
            </a:r>
            <a:r>
              <a:rPr lang="en-US" sz="1200" dirty="0">
                <a:solidFill>
                  <a:srgbClr val="0000FF"/>
                </a:solidFill>
              </a:rPr>
              <a:t>)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vuX_st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vu_st_column</a:t>
            </a:r>
            <a:r>
              <a:rPr lang="en-US" sz="1200" dirty="0">
                <a:solidFill>
                  <a:srgbClr val="0000FF"/>
                </a:solidFill>
              </a:rPr>
              <a:t> * </a:t>
            </a:r>
            <a:r>
              <a:rPr lang="en-US" sz="1200" dirty="0" err="1">
                <a:solidFill>
                  <a:srgbClr val="0000FF"/>
                </a:solidFill>
              </a:rPr>
              <a:t>vuX_st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  return </a:t>
            </a:r>
            <a:r>
              <a:rPr lang="en-US" sz="1200" dirty="0" err="1" smtClean="0">
                <a:solidFill>
                  <a:srgbClr val="0000FF"/>
                </a:solidFill>
              </a:rPr>
              <a:t>vuX_st</a:t>
            </a:r>
            <a:endParaRPr lang="en-US" sz="1200" dirty="0" smtClean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 smtClean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 smtClean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 smtClean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 smtClean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FF"/>
              </a:solidFill>
            </a:endParaRPr>
          </a:p>
        </p:txBody>
      </p:sp>
      <p:cxnSp>
        <p:nvCxnSpPr>
          <p:cNvPr id="5" name="Straight Arrow Connector 4"/>
          <p:cNvCxnSpPr>
            <a:stCxn id="4" idx="1"/>
            <a:endCxn id="23" idx="3"/>
          </p:cNvCxnSpPr>
          <p:nvPr/>
        </p:nvCxnSpPr>
        <p:spPr>
          <a:xfrm flipH="1" flipV="1">
            <a:off x="3364303" y="1420007"/>
            <a:ext cx="5270739" cy="177248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25898" y="1650840"/>
            <a:ext cx="18384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v</a:t>
            </a:r>
            <a:r>
              <a:rPr lang="en-US" b="1" dirty="0" smtClean="0"/>
              <a:t>u6_st_column</a:t>
            </a:r>
            <a:endParaRPr lang="en-US" b="1" dirty="0"/>
          </a:p>
          <a:p>
            <a:r>
              <a:rPr lang="en-US" sz="1400" dirty="0" smtClean="0"/>
              <a:t>vu6_st</a:t>
            </a:r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5898" y="3035338"/>
            <a:ext cx="18384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vu12_st_column</a:t>
            </a:r>
            <a:endParaRPr lang="en-US" b="1" dirty="0"/>
          </a:p>
          <a:p>
            <a:r>
              <a:rPr lang="en-US" sz="1400" dirty="0" smtClean="0"/>
              <a:t>vu12_st</a:t>
            </a:r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83959" y="827123"/>
            <a:ext cx="352218" cy="3693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Elbow Connector 11"/>
          <p:cNvCxnSpPr>
            <a:stCxn id="10" idx="4"/>
            <a:endCxn id="8" idx="1"/>
          </p:cNvCxnSpPr>
          <p:nvPr/>
        </p:nvCxnSpPr>
        <p:spPr>
          <a:xfrm rot="16200000" flipH="1">
            <a:off x="665736" y="1190787"/>
            <a:ext cx="854495" cy="865830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10" idx="4"/>
            <a:endCxn id="9" idx="1"/>
          </p:cNvCxnSpPr>
          <p:nvPr/>
        </p:nvCxnSpPr>
        <p:spPr>
          <a:xfrm rot="16200000" flipH="1">
            <a:off x="-26513" y="1883036"/>
            <a:ext cx="2238993" cy="865830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25898" y="4417118"/>
            <a:ext cx="18384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vu20_column</a:t>
            </a:r>
            <a:endParaRPr lang="en-US" b="1" dirty="0"/>
          </a:p>
          <a:p>
            <a:r>
              <a:rPr lang="en-US" sz="1400" dirty="0" smtClean="0"/>
              <a:t>Vu20_st</a:t>
            </a:r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22" name="Elbow Connector 21"/>
          <p:cNvCxnSpPr>
            <a:stCxn id="10" idx="4"/>
            <a:endCxn id="18" idx="1"/>
          </p:cNvCxnSpPr>
          <p:nvPr/>
        </p:nvCxnSpPr>
        <p:spPr>
          <a:xfrm rot="16200000" flipH="1">
            <a:off x="-717403" y="2573926"/>
            <a:ext cx="3620773" cy="865830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60069" y="1189174"/>
            <a:ext cx="27042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vu6_st_column </a:t>
            </a:r>
            <a:r>
              <a:rPr lang="en-US" sz="1200" dirty="0" smtClean="0">
                <a:solidFill>
                  <a:srgbClr val="0000FF"/>
                </a:solidFill>
              </a:rPr>
              <a:t>=</a:t>
            </a:r>
          </a:p>
          <a:p>
            <a:r>
              <a:rPr lang="en-US" sz="1200" dirty="0" err="1" smtClean="0">
                <a:solidFill>
                  <a:schemeClr val="accent6"/>
                </a:solidFill>
              </a:rPr>
              <a:t>pn.f_vuX_st</a:t>
            </a:r>
            <a:r>
              <a:rPr lang="en-US" sz="1200" dirty="0" smtClean="0">
                <a:solidFill>
                  <a:srgbClr val="0000FF"/>
                </a:solidFill>
              </a:rPr>
              <a:t>(</a:t>
            </a:r>
            <a:r>
              <a:rPr lang="en-US" sz="1200" dirty="0" err="1" smtClean="0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vu_st</a:t>
            </a:r>
            <a:r>
              <a:rPr lang="en-US" sz="1200" dirty="0">
                <a:solidFill>
                  <a:srgbClr val="0000FF"/>
                </a:solidFill>
              </a:rPr>
              <a:t>'],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['d'], 6)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6833" y="2478148"/>
            <a:ext cx="2858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vu12_st_column =</a:t>
            </a:r>
          </a:p>
          <a:p>
            <a:r>
              <a:rPr lang="en-US" sz="1200" dirty="0" err="1" smtClean="0">
                <a:solidFill>
                  <a:schemeClr val="accent6"/>
                </a:solidFill>
              </a:rPr>
              <a:t>pn.f_vuX_st</a:t>
            </a:r>
            <a:r>
              <a:rPr lang="en-US" sz="1200" dirty="0" smtClean="0">
                <a:solidFill>
                  <a:srgbClr val="0000FF"/>
                </a:solidFill>
              </a:rPr>
              <a:t>(</a:t>
            </a:r>
            <a:r>
              <a:rPr lang="en-US" sz="1200" dirty="0" err="1" smtClean="0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vu_st</a:t>
            </a:r>
            <a:r>
              <a:rPr lang="en-US" sz="1200" dirty="0">
                <a:solidFill>
                  <a:srgbClr val="0000FF"/>
                </a:solidFill>
              </a:rPr>
              <a:t>'],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['d'], </a:t>
            </a:r>
            <a:r>
              <a:rPr lang="en-US" sz="1200" dirty="0" smtClean="0">
                <a:solidFill>
                  <a:srgbClr val="0000FF"/>
                </a:solidFill>
              </a:rPr>
              <a:t>12)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06833" y="3931082"/>
            <a:ext cx="2791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vu20_st_column =</a:t>
            </a:r>
          </a:p>
          <a:p>
            <a:r>
              <a:rPr lang="en-US" sz="1200" dirty="0" err="1" smtClean="0">
                <a:solidFill>
                  <a:schemeClr val="accent6"/>
                </a:solidFill>
              </a:rPr>
              <a:t>pn.f_vuX_st</a:t>
            </a:r>
            <a:r>
              <a:rPr lang="en-US" sz="1200" dirty="0" smtClean="0">
                <a:solidFill>
                  <a:srgbClr val="0000FF"/>
                </a:solidFill>
              </a:rPr>
              <a:t>(</a:t>
            </a:r>
            <a:r>
              <a:rPr lang="en-US" sz="1200" dirty="0" err="1" smtClean="0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vu_st</a:t>
            </a:r>
            <a:r>
              <a:rPr lang="en-US" sz="1200" dirty="0">
                <a:solidFill>
                  <a:srgbClr val="0000FF"/>
                </a:solidFill>
              </a:rPr>
              <a:t>'],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['d'], </a:t>
            </a:r>
            <a:r>
              <a:rPr lang="en-US" sz="1200" dirty="0" smtClean="0">
                <a:solidFill>
                  <a:srgbClr val="0000FF"/>
                </a:solidFill>
              </a:rPr>
              <a:t>20)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0067" y="5748112"/>
            <a:ext cx="1133927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</a:t>
            </a:r>
            <a:r>
              <a:rPr lang="en-US" sz="1400" dirty="0"/>
              <a:t>g, </a:t>
            </a:r>
            <a:r>
              <a:rPr lang="en-US" sz="1400" dirty="0" smtClean="0"/>
              <a:t>d^2,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N, G, dg, </a:t>
            </a:r>
            <a:r>
              <a:rPr lang="en-US" sz="1400" dirty="0" err="1" smtClean="0"/>
              <a:t>hfinal</a:t>
            </a:r>
            <a:r>
              <a:rPr lang="en-US" sz="1400" dirty="0" smtClean="0"/>
              <a:t>, v, </a:t>
            </a:r>
            <a:r>
              <a:rPr lang="en-US" sz="1400" dirty="0" err="1" smtClean="0"/>
              <a:t>vu_st</a:t>
            </a:r>
            <a:r>
              <a:rPr lang="en-US" sz="1400" dirty="0" smtClean="0"/>
              <a:t>, vu6_st, vu12_st, vu20_st</a:t>
            </a:r>
            <a:endParaRPr lang="en-US" sz="800" dirty="0" smtClean="0"/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29" name="Elbow Connector 28"/>
          <p:cNvCxnSpPr>
            <a:stCxn id="8" idx="3"/>
          </p:cNvCxnSpPr>
          <p:nvPr/>
        </p:nvCxnSpPr>
        <p:spPr>
          <a:xfrm>
            <a:off x="3364302" y="2050950"/>
            <a:ext cx="2950234" cy="3633858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9" idx="3"/>
            <a:endCxn id="27" idx="0"/>
          </p:cNvCxnSpPr>
          <p:nvPr/>
        </p:nvCxnSpPr>
        <p:spPr>
          <a:xfrm>
            <a:off x="3364302" y="3435448"/>
            <a:ext cx="2965403" cy="2312664"/>
          </a:xfrm>
          <a:prstGeom prst="bentConnector2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18" idx="3"/>
            <a:endCxn id="27" idx="0"/>
          </p:cNvCxnSpPr>
          <p:nvPr/>
        </p:nvCxnSpPr>
        <p:spPr>
          <a:xfrm>
            <a:off x="3364302" y="4817228"/>
            <a:ext cx="2965403" cy="930884"/>
          </a:xfrm>
          <a:prstGeom prst="bentConnector2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580451" y="2127339"/>
            <a:ext cx="27492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['vu6_st'] </a:t>
            </a:r>
            <a:r>
              <a:rPr lang="en-US" sz="1200" dirty="0" smtClean="0">
                <a:solidFill>
                  <a:srgbClr val="0000FF"/>
                </a:solidFill>
              </a:rPr>
              <a:t>=</a:t>
            </a:r>
          </a:p>
          <a:p>
            <a:pPr algn="r"/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vu6_st_column 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627214" y="3416313"/>
            <a:ext cx="270249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</a:t>
            </a:r>
            <a:r>
              <a:rPr lang="en-US" sz="1200" dirty="0" smtClean="0">
                <a:solidFill>
                  <a:srgbClr val="0000FF"/>
                </a:solidFill>
              </a:rPr>
              <a:t>'vu12_st</a:t>
            </a:r>
            <a:r>
              <a:rPr lang="en-US" sz="1200" dirty="0">
                <a:solidFill>
                  <a:srgbClr val="0000FF"/>
                </a:solidFill>
              </a:rPr>
              <a:t>'] =</a:t>
            </a:r>
          </a:p>
          <a:p>
            <a:pPr algn="r"/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vu12_st_column 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627214" y="4834743"/>
            <a:ext cx="2702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</a:t>
            </a:r>
            <a:r>
              <a:rPr lang="en-US" sz="1200" dirty="0" smtClean="0">
                <a:solidFill>
                  <a:srgbClr val="0000FF"/>
                </a:solidFill>
              </a:rPr>
              <a:t>'vu20_st</a:t>
            </a:r>
            <a:r>
              <a:rPr lang="en-US" sz="1200" dirty="0">
                <a:solidFill>
                  <a:srgbClr val="0000FF"/>
                </a:solidFill>
              </a:rPr>
              <a:t>'] =</a:t>
            </a:r>
          </a:p>
          <a:p>
            <a:pPr algn="r"/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vu20_st_column </a:t>
            </a:r>
            <a:endParaRPr lang="en-US" sz="1200" dirty="0">
              <a:solidFill>
                <a:srgbClr val="0000FF"/>
              </a:solidFill>
            </a:endParaRPr>
          </a:p>
        </p:txBody>
      </p:sp>
      <p:cxnSp>
        <p:nvCxnSpPr>
          <p:cNvPr id="39" name="Straight Arrow Connector 38"/>
          <p:cNvCxnSpPr>
            <a:stCxn id="4" idx="1"/>
            <a:endCxn id="24" idx="3"/>
          </p:cNvCxnSpPr>
          <p:nvPr/>
        </p:nvCxnSpPr>
        <p:spPr>
          <a:xfrm flipH="1" flipV="1">
            <a:off x="3565283" y="2708981"/>
            <a:ext cx="5069759" cy="48351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4" idx="1"/>
            <a:endCxn id="26" idx="3"/>
          </p:cNvCxnSpPr>
          <p:nvPr/>
        </p:nvCxnSpPr>
        <p:spPr>
          <a:xfrm flipH="1">
            <a:off x="3498575" y="3192495"/>
            <a:ext cx="5136467" cy="96942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314" y="3281353"/>
            <a:ext cx="2004234" cy="73158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314" y="4055286"/>
            <a:ext cx="2231329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1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90800" y="0"/>
            <a:ext cx="96012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Cálculos</a:t>
            </a:r>
            <a:r>
              <a:rPr lang="en-US" sz="2400" kern="0" dirty="0" smtClean="0">
                <a:solidFill>
                  <a:srgbClr val="4BACC6"/>
                </a:solidFill>
              </a:rPr>
              <a:t> dos volumes </a:t>
            </a:r>
            <a:r>
              <a:rPr lang="en-US" sz="2400" kern="0" dirty="0" err="1" smtClean="0">
                <a:solidFill>
                  <a:srgbClr val="4BACC6"/>
                </a:solidFill>
              </a:rPr>
              <a:t>percentuais</a:t>
            </a:r>
            <a:r>
              <a:rPr lang="en-US" sz="2400" kern="0" dirty="0" smtClean="0">
                <a:solidFill>
                  <a:srgbClr val="4BACC6"/>
                </a:solidFill>
              </a:rPr>
              <a:t>: vu6_st, vu12_st, vu20_st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2400" y="435593"/>
            <a:ext cx="4419600" cy="240065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vu6_st_column = </a:t>
            </a:r>
            <a:r>
              <a:rPr lang="en-US" sz="1000" i="1" dirty="0" err="1">
                <a:solidFill>
                  <a:srgbClr val="0000FF"/>
                </a:solidFill>
              </a:rPr>
              <a:t>pn.f_vuX_st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vu_st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['d'], 6) 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['vu6_st'] = vu6_st_column #add vu6_st column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vu12_st_column = </a:t>
            </a:r>
            <a:r>
              <a:rPr lang="en-US" sz="1000" i="1" dirty="0" err="1">
                <a:solidFill>
                  <a:srgbClr val="0000FF"/>
                </a:solidFill>
              </a:rPr>
              <a:t>pn.f_vuX_st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vu_st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['d'], 12) 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['vu12_st'] = vu12_st_column #add vu12_st column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vu20_st_column = </a:t>
            </a:r>
            <a:r>
              <a:rPr lang="en-US" sz="1000" i="1" dirty="0" err="1">
                <a:solidFill>
                  <a:srgbClr val="0000FF"/>
                </a:solidFill>
              </a:rPr>
              <a:t>pn.f_vuX_st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vu_st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['d'], 20) 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['vu20_st'] = vu20_st_column #add vu20_st column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2919740"/>
            <a:ext cx="6096000" cy="295465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Chama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função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vuX_st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3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vezes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passando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lá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dentro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vez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valor do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diâmetro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desponta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: 6, 12 e 20.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Isto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permite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obter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vu6_st, vu12_st e vu20_st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guardados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respetivas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colunas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(vu6_st_column, vu12_st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_column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vu20_st_column) é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guardada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Pb_df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igual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nome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vu6_st, vu12_st e vu20_st 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05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30034" y="368664"/>
            <a:ext cx="1133927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</a:t>
            </a:r>
            <a:r>
              <a:rPr lang="en-US" sz="1400" dirty="0"/>
              <a:t>g, </a:t>
            </a:r>
            <a:r>
              <a:rPr lang="en-US" sz="1400" dirty="0" smtClean="0"/>
              <a:t>d^2,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N, G, dg, </a:t>
            </a:r>
            <a:r>
              <a:rPr lang="en-US" sz="1400" dirty="0" err="1" smtClean="0"/>
              <a:t>hfinal</a:t>
            </a:r>
            <a:r>
              <a:rPr lang="en-US" sz="1400" dirty="0" smtClean="0"/>
              <a:t>, v, </a:t>
            </a:r>
            <a:r>
              <a:rPr lang="en-US" sz="1400" dirty="0" err="1" smtClean="0"/>
              <a:t>vu_st</a:t>
            </a:r>
            <a:r>
              <a:rPr lang="en-US" sz="1400" dirty="0" smtClean="0"/>
              <a:t>, vu6_st, vu12_st, vu20_st</a:t>
            </a:r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4" name="Rectangle 3"/>
          <p:cNvSpPr/>
          <p:nvPr/>
        </p:nvSpPr>
        <p:spPr>
          <a:xfrm>
            <a:off x="8727003" y="1520864"/>
            <a:ext cx="2942306" cy="3539430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pinhas.py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def f_di(d_column, h_column, hi): </a:t>
            </a:r>
            <a:endParaRPr lang="it-IT" sz="1200" dirty="0" smtClean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 </a:t>
            </a:r>
            <a:r>
              <a:rPr lang="it-IT" sz="1200" dirty="0" smtClean="0">
                <a:solidFill>
                  <a:srgbClr val="0000FF"/>
                </a:solidFill>
              </a:rPr>
              <a:t>   h </a:t>
            </a:r>
            <a:r>
              <a:rPr lang="it-IT" sz="1200" dirty="0">
                <a:solidFill>
                  <a:srgbClr val="0000FF"/>
                </a:solidFill>
              </a:rPr>
              <a:t>= hi/h_column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h = h - 1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h = -2.1823 * h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</a:t>
            </a:r>
            <a:r>
              <a:rPr lang="it-IT" sz="1200" dirty="0" smtClean="0">
                <a:solidFill>
                  <a:srgbClr val="0000FF"/>
                </a:solidFill>
              </a:rPr>
              <a:t>h21 </a:t>
            </a:r>
            <a:r>
              <a:rPr lang="it-IT" sz="1200" dirty="0">
                <a:solidFill>
                  <a:srgbClr val="0000FF"/>
                </a:solidFill>
              </a:rPr>
              <a:t>= </a:t>
            </a:r>
            <a:r>
              <a:rPr lang="it-IT" sz="1200" dirty="0" smtClean="0">
                <a:solidFill>
                  <a:srgbClr val="0000FF"/>
                </a:solidFill>
              </a:rPr>
              <a:t>hi**2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</a:t>
            </a:r>
            <a:r>
              <a:rPr lang="it-IT" sz="1200" dirty="0" smtClean="0">
                <a:solidFill>
                  <a:srgbClr val="0000FF"/>
                </a:solidFill>
              </a:rPr>
              <a:t>   h22=h_column**2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</a:t>
            </a:r>
            <a:r>
              <a:rPr lang="it-IT" sz="1200" dirty="0" smtClean="0">
                <a:solidFill>
                  <a:srgbClr val="0000FF"/>
                </a:solidFill>
              </a:rPr>
              <a:t>   h2=h21/h22</a:t>
            </a:r>
            <a:endParaRPr lang="it-IT" sz="1200" dirty="0">
              <a:solidFill>
                <a:srgbClr val="0000FF"/>
              </a:solidFill>
            </a:endParaRPr>
          </a:p>
          <a:p>
            <a:r>
              <a:rPr lang="it-IT" sz="1200" dirty="0" smtClean="0">
                <a:solidFill>
                  <a:srgbClr val="0000FF"/>
                </a:solidFill>
              </a:rPr>
              <a:t>    h2 = h2-1</a:t>
            </a:r>
          </a:p>
          <a:p>
            <a:r>
              <a:rPr lang="it-IT" sz="1200" dirty="0" smtClean="0">
                <a:solidFill>
                  <a:srgbClr val="0000FF"/>
                </a:solidFill>
              </a:rPr>
              <a:t>    h2=0.8591*h2</a:t>
            </a:r>
          </a:p>
          <a:p>
            <a:r>
              <a:rPr lang="it-IT" sz="1200" dirty="0" smtClean="0">
                <a:solidFill>
                  <a:srgbClr val="0000FF"/>
                </a:solidFill>
              </a:rPr>
              <a:t>    hh2=h+h2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</a:t>
            </a:r>
            <a:r>
              <a:rPr lang="it-IT" sz="1200" dirty="0" smtClean="0">
                <a:solidFill>
                  <a:srgbClr val="0000FF"/>
                </a:solidFill>
              </a:rPr>
              <a:t>   hh2=hh2**0.5</a:t>
            </a:r>
          </a:p>
          <a:p>
            <a:r>
              <a:rPr lang="it-IT" sz="1200" dirty="0" smtClean="0">
                <a:solidFill>
                  <a:srgbClr val="0000FF"/>
                </a:solidFill>
              </a:rPr>
              <a:t>    di=d_column*hh2</a:t>
            </a:r>
            <a:endParaRPr lang="it-IT" sz="1200" dirty="0">
              <a:solidFill>
                <a:srgbClr val="0000FF"/>
              </a:solidFill>
            </a:endParaRPr>
          </a:p>
          <a:p>
            <a:r>
              <a:rPr lang="it-IT" sz="1200" dirty="0" smtClean="0">
                <a:solidFill>
                  <a:srgbClr val="0000FF"/>
                </a:solidFill>
              </a:rPr>
              <a:t>    </a:t>
            </a:r>
            <a:r>
              <a:rPr lang="it-IT" sz="1200" dirty="0">
                <a:solidFill>
                  <a:srgbClr val="0000FF"/>
                </a:solidFill>
              </a:rPr>
              <a:t>return di</a:t>
            </a:r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 smtClean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 smtClean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83959" y="1012176"/>
            <a:ext cx="352218" cy="3693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Elbow Connector 13"/>
          <p:cNvCxnSpPr>
            <a:stCxn id="27" idx="1"/>
            <a:endCxn id="18" idx="2"/>
          </p:cNvCxnSpPr>
          <p:nvPr/>
        </p:nvCxnSpPr>
        <p:spPr>
          <a:xfrm rot="10800000" flipH="1" flipV="1">
            <a:off x="330033" y="876496"/>
            <a:ext cx="1425345" cy="2457004"/>
          </a:xfrm>
          <a:prstGeom prst="bentConnector4">
            <a:avLst>
              <a:gd name="adj1" fmla="val -16038"/>
              <a:gd name="adj2" fmla="val 162115"/>
            </a:avLst>
          </a:prstGeom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36177" y="2533281"/>
            <a:ext cx="18384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di_column</a:t>
            </a:r>
            <a:endParaRPr lang="en-US" b="1" dirty="0"/>
          </a:p>
          <a:p>
            <a:r>
              <a:rPr lang="en-US" sz="1400" dirty="0" smtClean="0"/>
              <a:t>di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(hi=2.15)</a:t>
            </a:r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625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22" name="Elbow Connector 21"/>
          <p:cNvCxnSpPr>
            <a:stCxn id="10" idx="4"/>
            <a:endCxn id="18" idx="1"/>
          </p:cNvCxnSpPr>
          <p:nvPr/>
        </p:nvCxnSpPr>
        <p:spPr>
          <a:xfrm rot="16200000" flipH="1">
            <a:off x="-27819" y="2069394"/>
            <a:ext cx="1551883" cy="176109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33294" y="1831486"/>
            <a:ext cx="27042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di_column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=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b="1" dirty="0" err="1">
                <a:solidFill>
                  <a:schemeClr val="accent6"/>
                </a:solidFill>
              </a:rPr>
              <a:t>pn.f_di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['d'],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hfinal</a:t>
            </a:r>
            <a:r>
              <a:rPr lang="en-US" sz="1200" dirty="0">
                <a:solidFill>
                  <a:srgbClr val="0000FF"/>
                </a:solidFill>
              </a:rPr>
              <a:t>'], hi)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36177" y="4907467"/>
            <a:ext cx="1501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</a:t>
            </a:r>
            <a:r>
              <a:rPr lang="en-US" sz="1200" dirty="0" smtClean="0">
                <a:solidFill>
                  <a:srgbClr val="0000FF"/>
                </a:solidFill>
              </a:rPr>
              <a:t>'</a:t>
            </a:r>
            <a:r>
              <a:rPr lang="en-US" sz="1200" dirty="0" err="1" smtClean="0">
                <a:solidFill>
                  <a:srgbClr val="0000FF"/>
                </a:solidFill>
              </a:rPr>
              <a:t>di‘_hi</a:t>
            </a:r>
            <a:r>
              <a:rPr lang="en-US" sz="1200" dirty="0" smtClean="0">
                <a:solidFill>
                  <a:srgbClr val="0000FF"/>
                </a:solidFill>
              </a:rPr>
              <a:t>] =</a:t>
            </a:r>
          </a:p>
          <a:p>
            <a:r>
              <a:rPr lang="en-US" sz="1200" dirty="0" err="1" smtClean="0">
                <a:solidFill>
                  <a:srgbClr val="0000FF"/>
                </a:solidFill>
              </a:rPr>
              <a:t>di_column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0033" y="5470546"/>
            <a:ext cx="1133927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</a:t>
            </a:r>
            <a:r>
              <a:rPr lang="en-US" sz="1400" dirty="0"/>
              <a:t>g, </a:t>
            </a:r>
            <a:r>
              <a:rPr lang="en-US" sz="1400" dirty="0" smtClean="0"/>
              <a:t>d^2,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N, G, dg, </a:t>
            </a:r>
            <a:r>
              <a:rPr lang="en-US" sz="1400" dirty="0" err="1" smtClean="0"/>
              <a:t>hfinal</a:t>
            </a:r>
            <a:r>
              <a:rPr lang="en-US" sz="1400" dirty="0" smtClean="0"/>
              <a:t>, v, </a:t>
            </a:r>
            <a:r>
              <a:rPr lang="en-US" sz="1400" dirty="0" err="1" smtClean="0"/>
              <a:t>vu_st</a:t>
            </a:r>
            <a:r>
              <a:rPr lang="en-US" sz="1400" dirty="0" smtClean="0"/>
              <a:t>, vu6_st, vu12_st, vu20_st, </a:t>
            </a:r>
            <a:r>
              <a:rPr lang="en-US" sz="1400" dirty="0" err="1" smtClean="0"/>
              <a:t>di_hi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68930" y="4857693"/>
            <a:ext cx="0" cy="56121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/>
          <a:srcRect t="6070" b="1"/>
          <a:stretch/>
        </p:blipFill>
        <p:spPr>
          <a:xfrm>
            <a:off x="8943151" y="4300377"/>
            <a:ext cx="2674852" cy="7086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518" y="3693839"/>
            <a:ext cx="1528485" cy="55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9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3"/>
            <a:ext cx="12192000" cy="68580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90800" y="0"/>
            <a:ext cx="96012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</a:t>
            </a:r>
            <a:r>
              <a:rPr lang="en-US" sz="2400" kern="0" dirty="0" smtClean="0">
                <a:solidFill>
                  <a:srgbClr val="4BACC6"/>
                </a:solidFill>
              </a:rPr>
              <a:t> do </a:t>
            </a:r>
            <a:r>
              <a:rPr lang="en-US" sz="2400" kern="0" dirty="0" err="1" smtClean="0">
                <a:solidFill>
                  <a:srgbClr val="4BACC6"/>
                </a:solidFill>
              </a:rPr>
              <a:t>diametro</a:t>
            </a:r>
            <a:r>
              <a:rPr lang="en-US" sz="2400" kern="0" dirty="0" smtClean="0">
                <a:solidFill>
                  <a:srgbClr val="4BACC6"/>
                </a:solidFill>
              </a:rPr>
              <a:t> a </a:t>
            </a:r>
            <a:r>
              <a:rPr lang="en-US" sz="2400" kern="0" dirty="0" err="1" smtClean="0">
                <a:solidFill>
                  <a:srgbClr val="4BACC6"/>
                </a:solidFill>
              </a:rPr>
              <a:t>uma</a:t>
            </a:r>
            <a:r>
              <a:rPr lang="en-US" sz="2400" kern="0" dirty="0" smtClean="0">
                <a:solidFill>
                  <a:srgbClr val="4BACC6"/>
                </a:solidFill>
              </a:rPr>
              <a:t> dada </a:t>
            </a:r>
            <a:r>
              <a:rPr lang="en-US" sz="2400" kern="0" dirty="0" err="1" smtClean="0">
                <a:solidFill>
                  <a:srgbClr val="4BACC6"/>
                </a:solidFill>
              </a:rPr>
              <a:t>altura</a:t>
            </a:r>
            <a:r>
              <a:rPr lang="en-US" sz="2400" kern="0" dirty="0" smtClean="0">
                <a:solidFill>
                  <a:srgbClr val="4BACC6"/>
                </a:solidFill>
              </a:rPr>
              <a:t> (hi=2.15 m)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00754" y="435593"/>
            <a:ext cx="2891246" cy="16312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hi = 2.15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di_column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pn.f_di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hfinal</a:t>
            </a:r>
            <a:r>
              <a:rPr lang="en-US" sz="1000" i="1" dirty="0">
                <a:solidFill>
                  <a:srgbClr val="0000FF"/>
                </a:solidFill>
              </a:rPr>
              <a:t>'], hi) 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['di'] = </a:t>
            </a:r>
            <a:r>
              <a:rPr lang="en-US" sz="1000" i="1" dirty="0" err="1">
                <a:solidFill>
                  <a:srgbClr val="0000FF"/>
                </a:solidFill>
              </a:rPr>
              <a:t>di_column</a:t>
            </a:r>
            <a:r>
              <a:rPr lang="en-US" sz="1000" i="1" dirty="0">
                <a:solidFill>
                  <a:srgbClr val="0000FF"/>
                </a:solidFill>
              </a:rPr>
              <a:t> #add di column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2203629"/>
            <a:ext cx="6096000" cy="252376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Define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comprimento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toro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kern="0" dirty="0">
                <a:solidFill>
                  <a:schemeClr val="accent6">
                    <a:lumMod val="75000"/>
                  </a:schemeClr>
                </a:solidFill>
              </a:rPr>
              <a:t>hi=2.15 </a:t>
            </a:r>
            <a:r>
              <a:rPr lang="en-US" kern="0" dirty="0" smtClean="0">
                <a:solidFill>
                  <a:schemeClr val="accent6">
                    <a:lumMod val="75000"/>
                  </a:schemeClr>
                </a:solidFill>
              </a:rPr>
              <a:t>m)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Calcula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diâmetro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 a 2.15 m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altura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com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função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f_di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pinhas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passando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lá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dentro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como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argumento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d,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hfinal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o valor do hi (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di_column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Acrescenta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uma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chamada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[‘di’]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Pb_df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carrega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-a com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conteúdo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di_column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1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30034" y="368664"/>
            <a:ext cx="1133927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</a:t>
            </a:r>
            <a:r>
              <a:rPr lang="en-US" sz="1400" dirty="0"/>
              <a:t>g, </a:t>
            </a:r>
            <a:r>
              <a:rPr lang="en-US" sz="1400" dirty="0" smtClean="0"/>
              <a:t>d^2,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N, G, dg, </a:t>
            </a:r>
            <a:r>
              <a:rPr lang="en-US" sz="1400" dirty="0" err="1" smtClean="0"/>
              <a:t>hfinal</a:t>
            </a:r>
            <a:r>
              <a:rPr lang="en-US" sz="1400" dirty="0" smtClean="0"/>
              <a:t>, v, </a:t>
            </a:r>
            <a:r>
              <a:rPr lang="en-US" sz="1400" dirty="0" err="1" smtClean="0"/>
              <a:t>vu_st</a:t>
            </a:r>
            <a:r>
              <a:rPr lang="en-US" sz="1400" dirty="0" smtClean="0"/>
              <a:t>, vu6_st, vu12_st, vu20_st, di</a:t>
            </a:r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4" name="Rectangle 3"/>
          <p:cNvSpPr/>
          <p:nvPr/>
        </p:nvSpPr>
        <p:spPr>
          <a:xfrm>
            <a:off x="8727003" y="1520864"/>
            <a:ext cx="2942306" cy="3724096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pinhas.py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def f_vA(di_column, vu20_st_column): </a:t>
            </a:r>
            <a:r>
              <a:rPr lang="it-IT" sz="1200" dirty="0" smtClean="0">
                <a:solidFill>
                  <a:srgbClr val="0000FF"/>
                </a:solidFill>
              </a:rPr>
              <a:t>     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</a:t>
            </a:r>
            <a:r>
              <a:rPr lang="it-IT" sz="1200" dirty="0" smtClean="0">
                <a:solidFill>
                  <a:srgbClr val="0000FF"/>
                </a:solidFill>
              </a:rPr>
              <a:t>   vA_column </a:t>
            </a:r>
            <a:r>
              <a:rPr lang="it-IT" sz="1200" dirty="0">
                <a:solidFill>
                  <a:srgbClr val="0000FF"/>
                </a:solidFill>
              </a:rPr>
              <a:t>= []  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j = 0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for d in di_column: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if(d):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if(di_column[j] &gt;= 20):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vA = vu20_st_column[j]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else: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vA = 0</a:t>
            </a:r>
          </a:p>
          <a:p>
            <a:endParaRPr lang="it-IT" sz="1200" dirty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            vA_column.append(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{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    'vA': vA,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}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)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j += 1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return pd.DataFrame(vA_column</a:t>
            </a:r>
            <a:r>
              <a:rPr lang="it-IT" sz="1200" dirty="0" smtClean="0">
                <a:solidFill>
                  <a:srgbClr val="0000FF"/>
                </a:solidFill>
              </a:rPr>
              <a:t>)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83959" y="1012176"/>
            <a:ext cx="352218" cy="3693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36177" y="2533281"/>
            <a:ext cx="18384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vA_column</a:t>
            </a:r>
            <a:endParaRPr lang="en-US" b="1" dirty="0"/>
          </a:p>
          <a:p>
            <a:r>
              <a:rPr lang="en-US" sz="1400" dirty="0" err="1" smtClean="0"/>
              <a:t>vA</a:t>
            </a:r>
            <a:endParaRPr lang="en-US" sz="14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47462" y="1790077"/>
            <a:ext cx="27042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vA_column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b="1" dirty="0" err="1" smtClean="0">
                <a:solidFill>
                  <a:schemeClr val="accent6"/>
                </a:solidFill>
              </a:rPr>
              <a:t>pn.f_vA</a:t>
            </a:r>
            <a:r>
              <a:rPr lang="en-US" sz="1200" dirty="0" smtClean="0">
                <a:solidFill>
                  <a:srgbClr val="0000FF"/>
                </a:solidFill>
              </a:rPr>
              <a:t>(</a:t>
            </a:r>
            <a:r>
              <a:rPr lang="en-US" sz="1200" dirty="0" err="1" smtClean="0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['di'],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['vu20_st'])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36177" y="4907467"/>
            <a:ext cx="1501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vA</a:t>
            </a:r>
            <a:r>
              <a:rPr lang="en-US" sz="1200" dirty="0">
                <a:solidFill>
                  <a:srgbClr val="0000FF"/>
                </a:solidFill>
              </a:rPr>
              <a:t>'] = </a:t>
            </a:r>
            <a:r>
              <a:rPr lang="en-US" sz="1200" dirty="0" err="1">
                <a:solidFill>
                  <a:srgbClr val="0000FF"/>
                </a:solidFill>
              </a:rPr>
              <a:t>vA_column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0033" y="5470546"/>
            <a:ext cx="1133927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</a:t>
            </a:r>
            <a:r>
              <a:rPr lang="en-US" sz="1400" dirty="0"/>
              <a:t>g, </a:t>
            </a:r>
            <a:r>
              <a:rPr lang="en-US" sz="1400" dirty="0" smtClean="0"/>
              <a:t>d^2,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N, G, dg, </a:t>
            </a:r>
            <a:r>
              <a:rPr lang="en-US" sz="1400" dirty="0" err="1" smtClean="0"/>
              <a:t>hfinal</a:t>
            </a:r>
            <a:r>
              <a:rPr lang="en-US" sz="1400" dirty="0" smtClean="0"/>
              <a:t>, v, </a:t>
            </a:r>
            <a:r>
              <a:rPr lang="en-US" sz="1400" dirty="0" err="1" smtClean="0"/>
              <a:t>vu_st</a:t>
            </a:r>
            <a:r>
              <a:rPr lang="en-US" sz="1400" dirty="0" smtClean="0"/>
              <a:t>, vu6_st, vu12_st, vu20_st, </a:t>
            </a:r>
            <a:r>
              <a:rPr lang="en-US" sz="1400" dirty="0" err="1" smtClean="0"/>
              <a:t>di_hi</a:t>
            </a:r>
            <a:r>
              <a:rPr lang="en-US" sz="1400" dirty="0" smtClean="0"/>
              <a:t>, </a:t>
            </a:r>
            <a:r>
              <a:rPr lang="en-US" sz="1400" dirty="0" err="1" smtClean="0"/>
              <a:t>vA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68930" y="4857693"/>
            <a:ext cx="0" cy="56121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rot="10800000" flipH="1" flipV="1">
            <a:off x="330033" y="876496"/>
            <a:ext cx="1425345" cy="2457004"/>
          </a:xfrm>
          <a:prstGeom prst="bentConnector4">
            <a:avLst>
              <a:gd name="adj1" fmla="val -16038"/>
              <a:gd name="adj2" fmla="val 162115"/>
            </a:avLst>
          </a:prstGeom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 rot="16200000" flipH="1">
            <a:off x="-27819" y="2069394"/>
            <a:ext cx="1551883" cy="176109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99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</a:t>
            </a:r>
            <a:r>
              <a:rPr lang="en-US" sz="2400" kern="0" dirty="0" smtClean="0">
                <a:solidFill>
                  <a:srgbClr val="4BACC6"/>
                </a:solidFill>
              </a:rPr>
              <a:t> do v </a:t>
            </a:r>
            <a:r>
              <a:rPr lang="en-US" sz="2400" kern="0" dirty="0" err="1" smtClean="0">
                <a:solidFill>
                  <a:srgbClr val="4BACC6"/>
                </a:solidFill>
              </a:rPr>
              <a:t>na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classe</a:t>
            </a:r>
            <a:r>
              <a:rPr lang="en-US" sz="2400" kern="0" dirty="0" smtClean="0">
                <a:solidFill>
                  <a:srgbClr val="4BACC6"/>
                </a:solidFill>
              </a:rPr>
              <a:t> de </a:t>
            </a:r>
            <a:r>
              <a:rPr lang="en-US" sz="2400" kern="0" dirty="0" err="1" smtClean="0">
                <a:solidFill>
                  <a:srgbClr val="4BACC6"/>
                </a:solidFill>
              </a:rPr>
              <a:t>aprov</a:t>
            </a:r>
            <a:r>
              <a:rPr lang="en-US" sz="2400" kern="0" dirty="0" smtClean="0">
                <a:solidFill>
                  <a:srgbClr val="4BACC6"/>
                </a:solidFill>
              </a:rPr>
              <a:t>. A com </a:t>
            </a:r>
            <a:r>
              <a:rPr lang="en-US" sz="2400" kern="0" dirty="0" err="1" smtClean="0">
                <a:solidFill>
                  <a:srgbClr val="4BACC6"/>
                </a:solidFill>
              </a:rPr>
              <a:t>restrição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ao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comprimento</a:t>
            </a:r>
            <a:r>
              <a:rPr lang="en-US" sz="2400" kern="0" dirty="0" smtClean="0">
                <a:solidFill>
                  <a:srgbClr val="4BACC6"/>
                </a:solidFill>
              </a:rPr>
              <a:t> do </a:t>
            </a:r>
            <a:r>
              <a:rPr lang="en-US" sz="2400" kern="0" dirty="0" err="1" smtClean="0">
                <a:solidFill>
                  <a:srgbClr val="4BACC6"/>
                </a:solidFill>
              </a:rPr>
              <a:t>toro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00754" y="435593"/>
            <a:ext cx="2891246" cy="86177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vA_column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pn.f_vA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['di'],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['vu20_st']) 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vA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 smtClean="0">
                <a:solidFill>
                  <a:srgbClr val="0000FF"/>
                </a:solidFill>
              </a:rPr>
              <a:t>vA_column</a:t>
            </a:r>
            <a:endParaRPr lang="en-US" sz="1000" i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1361075"/>
            <a:ext cx="6096000" cy="240065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Calcula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volume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classe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aproveitamento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definida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com base no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diâmero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(20 cm e no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comprimento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toro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2 m) com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função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f_vA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pinhas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passando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lá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dentro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como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argumentos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vu20_st e o 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Acrescenta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uma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chamada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[‘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’] à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Pb_df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carrega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-a com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conteúdo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vA_column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0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Criar os nossos próprios packages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13931" y="1716056"/>
            <a:ext cx="3730433" cy="492146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736481" y="1235733"/>
            <a:ext cx="217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Packages </a:t>
            </a:r>
            <a:r>
              <a:rPr lang="en-US" b="1" i="1" dirty="0" err="1" smtClean="0"/>
              <a:t>instalados</a:t>
            </a:r>
            <a:r>
              <a:rPr lang="en-US" b="1" i="1" dirty="0" smtClean="0"/>
              <a:t>:</a:t>
            </a:r>
            <a:endParaRPr lang="en-US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52969" y="1121651"/>
            <a:ext cx="3113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Nosso</a:t>
            </a:r>
            <a:r>
              <a:rPr lang="en-US" b="1" i="1" dirty="0" smtClean="0"/>
              <a:t> </a:t>
            </a:r>
            <a:r>
              <a:rPr lang="en-US" b="1" i="1" dirty="0" err="1" smtClean="0"/>
              <a:t>programa</a:t>
            </a:r>
            <a:r>
              <a:rPr lang="en-US" b="1" i="1" dirty="0" smtClean="0"/>
              <a:t>: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AmostEstrat_PbPmAmieira.py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89876" y="1716055"/>
            <a:ext cx="4167792" cy="206624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import </a:t>
            </a:r>
            <a:r>
              <a:rPr lang="en-US" sz="1600" b="1" dirty="0">
                <a:solidFill>
                  <a:srgbClr val="BFAF4D"/>
                </a:solidFill>
              </a:rPr>
              <a:t>pandas </a:t>
            </a:r>
            <a:r>
              <a:rPr lang="en-US" sz="1600" b="1" dirty="0">
                <a:solidFill>
                  <a:schemeClr val="bg1"/>
                </a:solidFill>
              </a:rPr>
              <a:t>as</a:t>
            </a:r>
            <a:r>
              <a:rPr lang="en-US" sz="1600" b="1" dirty="0">
                <a:solidFill>
                  <a:srgbClr val="BFAF4D"/>
                </a:solidFill>
              </a:rPr>
              <a:t> </a:t>
            </a:r>
            <a:r>
              <a:rPr lang="en-US" sz="1600" b="1" dirty="0" err="1">
                <a:solidFill>
                  <a:srgbClr val="BFAF4D"/>
                </a:solidFill>
              </a:rPr>
              <a:t>pd</a:t>
            </a:r>
            <a:endParaRPr lang="en-US" sz="1600" b="1" dirty="0">
              <a:solidFill>
                <a:srgbClr val="BFAF4D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import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numpy</a:t>
            </a: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as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np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import </a:t>
            </a:r>
            <a:r>
              <a:rPr lang="en-US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math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import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scipy.stats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as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b="1" dirty="0" smtClean="0">
                <a:solidFill>
                  <a:schemeClr val="accent5"/>
                </a:solidFill>
              </a:rPr>
              <a:t>stats</a:t>
            </a:r>
          </a:p>
          <a:p>
            <a:endParaRPr lang="en-US" sz="1600" b="1" dirty="0">
              <a:solidFill>
                <a:schemeClr val="accent5"/>
              </a:solidFill>
            </a:endParaRPr>
          </a:p>
          <a:p>
            <a:endParaRPr lang="en-US" sz="1600" b="1" dirty="0">
              <a:solidFill>
                <a:schemeClr val="accent5"/>
              </a:solidFill>
            </a:endParaRPr>
          </a:p>
          <a:p>
            <a:endParaRPr lang="en-US" sz="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n-US" sz="800" b="1" dirty="0" smtClean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5156078" y="1121651"/>
            <a:ext cx="1863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Nossos</a:t>
            </a:r>
            <a:r>
              <a:rPr lang="en-US" b="1" i="1" dirty="0" smtClean="0"/>
              <a:t> packages: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pinhas.py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3932" y="1767982"/>
            <a:ext cx="2731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import </a:t>
            </a:r>
            <a:r>
              <a:rPr lang="en-US" b="1" dirty="0" err="1" smtClean="0">
                <a:solidFill>
                  <a:srgbClr val="92D050"/>
                </a:solidFill>
              </a:rPr>
              <a:t>pinhas</a:t>
            </a:r>
            <a:r>
              <a:rPr lang="en-US" b="1" dirty="0" smtClean="0">
                <a:solidFill>
                  <a:srgbClr val="BFAF4D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as</a:t>
            </a:r>
            <a:r>
              <a:rPr lang="en-US" b="1" dirty="0">
                <a:solidFill>
                  <a:srgbClr val="BFAF4D"/>
                </a:solidFill>
              </a:rPr>
              <a:t> </a:t>
            </a:r>
            <a:r>
              <a:rPr lang="en-US" b="1" dirty="0" err="1" smtClean="0">
                <a:solidFill>
                  <a:srgbClr val="92D050"/>
                </a:solidFill>
              </a:rPr>
              <a:t>pn</a:t>
            </a:r>
            <a:endParaRPr lang="en-US" b="1" dirty="0" smtClean="0">
              <a:solidFill>
                <a:srgbClr val="92D050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import </a:t>
            </a:r>
            <a:r>
              <a:rPr lang="en-US" b="1" dirty="0" err="1" smtClean="0">
                <a:solidFill>
                  <a:srgbClr val="92D050"/>
                </a:solidFill>
              </a:rPr>
              <a:t>peniscos</a:t>
            </a:r>
            <a:r>
              <a:rPr lang="en-US" b="1" dirty="0" smtClean="0">
                <a:solidFill>
                  <a:srgbClr val="BFAF4D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as</a:t>
            </a:r>
            <a:r>
              <a:rPr lang="en-US" b="1" dirty="0">
                <a:solidFill>
                  <a:srgbClr val="BFAF4D"/>
                </a:solidFill>
              </a:rPr>
              <a:t> </a:t>
            </a:r>
            <a:r>
              <a:rPr lang="en-US" b="1" dirty="0" err="1" smtClean="0">
                <a:solidFill>
                  <a:srgbClr val="92D050"/>
                </a:solidFill>
              </a:rPr>
              <a:t>pnc</a:t>
            </a:r>
            <a:endParaRPr lang="en-US" b="1" dirty="0" smtClean="0">
              <a:solidFill>
                <a:srgbClr val="92D050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import </a:t>
            </a:r>
            <a:r>
              <a:rPr lang="en-US" b="1" dirty="0">
                <a:solidFill>
                  <a:srgbClr val="BFAF4D"/>
                </a:solidFill>
              </a:rPr>
              <a:t>pandas </a:t>
            </a:r>
            <a:r>
              <a:rPr lang="en-US" b="1" dirty="0">
                <a:solidFill>
                  <a:schemeClr val="bg1"/>
                </a:solidFill>
              </a:rPr>
              <a:t>as</a:t>
            </a:r>
            <a:r>
              <a:rPr lang="en-US" b="1" dirty="0">
                <a:solidFill>
                  <a:srgbClr val="BFAF4D"/>
                </a:solidFill>
              </a:rPr>
              <a:t> </a:t>
            </a:r>
            <a:r>
              <a:rPr lang="en-US" b="1" dirty="0" err="1">
                <a:solidFill>
                  <a:srgbClr val="BFAF4D"/>
                </a:solidFill>
              </a:rPr>
              <a:t>pd</a:t>
            </a:r>
            <a:endParaRPr lang="en-US" b="1" dirty="0">
              <a:solidFill>
                <a:srgbClr val="BFAF4D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import</a:t>
            </a:r>
            <a:r>
              <a:rPr lang="en-US" b="1" dirty="0" smtClean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chemeClr val="accent6"/>
                </a:solidFill>
              </a:rPr>
              <a:t>datatable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as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 smtClean="0">
                <a:solidFill>
                  <a:schemeClr val="accent6"/>
                </a:solidFill>
              </a:rPr>
              <a:t>dt</a:t>
            </a:r>
            <a:endParaRPr lang="en-US" b="1" dirty="0" smtClean="0">
              <a:solidFill>
                <a:schemeClr val="accent6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89876" y="4510755"/>
            <a:ext cx="4167792" cy="206624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import </a:t>
            </a:r>
            <a:r>
              <a:rPr lang="en-US" sz="1600" b="1" dirty="0" err="1">
                <a:solidFill>
                  <a:srgbClr val="C00000"/>
                </a:solidFill>
              </a:rPr>
              <a:t>pyodbc</a:t>
            </a:r>
            <a:endParaRPr lang="en-US" sz="1600" b="1" dirty="0">
              <a:solidFill>
                <a:srgbClr val="C00000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import </a:t>
            </a:r>
            <a:r>
              <a:rPr lang="en-US" sz="1600" b="1" dirty="0" err="1">
                <a:solidFill>
                  <a:srgbClr val="00B050"/>
                </a:solidFill>
              </a:rPr>
              <a:t>openpyxl</a:t>
            </a:r>
            <a:r>
              <a:rPr lang="en-US" sz="1600" b="1" dirty="0">
                <a:solidFill>
                  <a:schemeClr val="bg1"/>
                </a:solidFill>
              </a:rPr>
              <a:t> as </a:t>
            </a:r>
            <a:r>
              <a:rPr lang="en-US" sz="1600" b="1" dirty="0">
                <a:solidFill>
                  <a:srgbClr val="00B050"/>
                </a:solidFill>
              </a:rPr>
              <a:t>xl</a:t>
            </a:r>
          </a:p>
          <a:p>
            <a:endParaRPr lang="en-US" sz="1600" b="1" dirty="0" smtClean="0">
              <a:solidFill>
                <a:schemeClr val="accent5"/>
              </a:solidFill>
            </a:endParaRPr>
          </a:p>
          <a:p>
            <a:endParaRPr lang="en-US" sz="1600" b="1" dirty="0">
              <a:solidFill>
                <a:schemeClr val="accent5"/>
              </a:solidFill>
            </a:endParaRPr>
          </a:p>
          <a:p>
            <a:endParaRPr lang="en-US" sz="1600" b="1" dirty="0" smtClean="0">
              <a:solidFill>
                <a:schemeClr val="accent5"/>
              </a:solidFill>
            </a:endParaRPr>
          </a:p>
          <a:p>
            <a:endParaRPr lang="en-US" sz="1600" b="1" dirty="0">
              <a:solidFill>
                <a:schemeClr val="accent5"/>
              </a:solidFill>
            </a:endParaRPr>
          </a:p>
          <a:p>
            <a:endParaRPr lang="en-US" sz="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n-US" sz="800" b="1" dirty="0" smtClean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5156078" y="4190470"/>
            <a:ext cx="1255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peniscos.py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84378" y="5466126"/>
            <a:ext cx="4107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Lê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os</a:t>
            </a:r>
            <a:r>
              <a:rPr lang="en-US" dirty="0" smtClean="0">
                <a:solidFill>
                  <a:schemeClr val="bg1"/>
                </a:solidFill>
              </a:rPr>
              <a:t> dados EXCEL/ACCESS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Está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completo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Editar</a:t>
            </a:r>
            <a:r>
              <a:rPr lang="en-US" dirty="0" smtClean="0">
                <a:solidFill>
                  <a:schemeClr val="bg1"/>
                </a:solidFill>
              </a:rPr>
              <a:t> o </a:t>
            </a:r>
            <a:r>
              <a:rPr lang="en-US" dirty="0" err="1" smtClean="0">
                <a:solidFill>
                  <a:schemeClr val="bg1"/>
                </a:solidFill>
              </a:rPr>
              <a:t>caminho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err="1" smtClean="0">
                <a:solidFill>
                  <a:schemeClr val="bg1"/>
                </a:solidFill>
              </a:rPr>
              <a:t>MyPath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i="1" dirty="0" smtClean="0">
                <a:solidFill>
                  <a:schemeClr val="bg1"/>
                </a:solidFill>
              </a:rPr>
              <a:t>plica-a-plica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84378" y="2858972"/>
            <a:ext cx="4107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Contem</a:t>
            </a:r>
            <a:r>
              <a:rPr lang="en-US" dirty="0" smtClean="0">
                <a:solidFill>
                  <a:schemeClr val="bg1"/>
                </a:solidFill>
              </a:rPr>
              <a:t> as </a:t>
            </a:r>
            <a:r>
              <a:rPr lang="en-US" dirty="0" err="1" smtClean="0">
                <a:solidFill>
                  <a:schemeClr val="bg1"/>
                </a:solidFill>
              </a:rPr>
              <a:t>equações</a:t>
            </a:r>
            <a:r>
              <a:rPr lang="en-US" dirty="0" smtClean="0">
                <a:solidFill>
                  <a:schemeClr val="bg1"/>
                </a:solidFill>
              </a:rPr>
              <a:t> do IFN (e </a:t>
            </a:r>
            <a:r>
              <a:rPr lang="en-US" dirty="0" err="1" smtClean="0">
                <a:solidFill>
                  <a:schemeClr val="bg1"/>
                </a:solidFill>
              </a:rPr>
              <a:t>não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só</a:t>
            </a:r>
            <a:r>
              <a:rPr lang="en-US" dirty="0" smtClean="0">
                <a:solidFill>
                  <a:schemeClr val="bg1"/>
                </a:solidFill>
              </a:rPr>
              <a:t>!)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NÃO </a:t>
            </a:r>
            <a:r>
              <a:rPr lang="en-US" dirty="0" err="1" smtClean="0">
                <a:solidFill>
                  <a:schemeClr val="bg1"/>
                </a:solidFill>
              </a:rPr>
              <a:t>Está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completo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3870" y="1722262"/>
            <a:ext cx="816690" cy="184377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871" y="3603100"/>
            <a:ext cx="816690" cy="74429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55234" y="3079367"/>
            <a:ext cx="3689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if(</a:t>
            </a:r>
            <a:r>
              <a:rPr lang="en-US" sz="800" dirty="0" err="1">
                <a:solidFill>
                  <a:schemeClr val="bg1"/>
                </a:solidFill>
              </a:rPr>
              <a:t>db_source</a:t>
            </a:r>
            <a:r>
              <a:rPr lang="en-US" sz="800" dirty="0">
                <a:solidFill>
                  <a:schemeClr val="bg1"/>
                </a:solidFill>
              </a:rPr>
              <a:t> == 1</a:t>
            </a:r>
            <a:r>
              <a:rPr lang="en-US" sz="800" dirty="0" smtClean="0">
                <a:solidFill>
                  <a:schemeClr val="bg1"/>
                </a:solidFill>
              </a:rPr>
              <a:t>):  # </a:t>
            </a:r>
            <a:r>
              <a:rPr lang="en-US" sz="800" i="1" dirty="0" smtClean="0">
                <a:solidFill>
                  <a:schemeClr val="bg1"/>
                </a:solidFill>
              </a:rPr>
              <a:t>ACCESS</a:t>
            </a:r>
            <a:endParaRPr lang="en-US" sz="800" i="1" dirty="0">
              <a:solidFill>
                <a:schemeClr val="bg1"/>
              </a:solidFill>
            </a:endParaRPr>
          </a:p>
          <a:p>
            <a:r>
              <a:rPr lang="en-US" sz="800" dirty="0">
                <a:solidFill>
                  <a:schemeClr val="bg1"/>
                </a:solidFill>
              </a:rPr>
              <a:t>    tables = </a:t>
            </a:r>
            <a:r>
              <a:rPr lang="en-US" sz="800" dirty="0" err="1">
                <a:solidFill>
                  <a:schemeClr val="bg1"/>
                </a:solidFill>
              </a:rPr>
              <a:t>pnc.db_get</a:t>
            </a:r>
            <a:r>
              <a:rPr lang="en-US" sz="800" dirty="0">
                <a:solidFill>
                  <a:schemeClr val="bg1"/>
                </a:solidFill>
              </a:rPr>
              <a:t>()</a:t>
            </a:r>
          </a:p>
          <a:p>
            <a:r>
              <a:rPr lang="en-US" sz="800" dirty="0">
                <a:solidFill>
                  <a:schemeClr val="bg1"/>
                </a:solidFill>
              </a:rPr>
              <a:t>    </a:t>
            </a:r>
            <a:r>
              <a:rPr lang="en-US" sz="800" dirty="0" err="1">
                <a:solidFill>
                  <a:schemeClr val="bg1"/>
                </a:solidFill>
              </a:rPr>
              <a:t>strats</a:t>
            </a:r>
            <a:r>
              <a:rPr lang="en-US" sz="800" dirty="0">
                <a:solidFill>
                  <a:schemeClr val="bg1"/>
                </a:solidFill>
              </a:rPr>
              <a:t> = tables['</a:t>
            </a:r>
            <a:r>
              <a:rPr lang="en-US" sz="800" dirty="0" err="1">
                <a:solidFill>
                  <a:schemeClr val="bg1"/>
                </a:solidFill>
              </a:rPr>
              <a:t>strats</a:t>
            </a:r>
            <a:r>
              <a:rPr lang="en-US" sz="800" dirty="0">
                <a:solidFill>
                  <a:schemeClr val="bg1"/>
                </a:solidFill>
              </a:rPr>
              <a:t>']</a:t>
            </a:r>
          </a:p>
          <a:p>
            <a:r>
              <a:rPr lang="en-US" sz="800" dirty="0">
                <a:solidFill>
                  <a:schemeClr val="bg1"/>
                </a:solidFill>
              </a:rPr>
              <a:t>    plots = tables['plots']</a:t>
            </a:r>
          </a:p>
          <a:p>
            <a:r>
              <a:rPr lang="en-US" sz="800" dirty="0">
                <a:solidFill>
                  <a:schemeClr val="bg1"/>
                </a:solidFill>
              </a:rPr>
              <a:t>    trees = tables['trees']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>
                <a:solidFill>
                  <a:schemeClr val="bg1"/>
                </a:solidFill>
              </a:rPr>
              <a:t>if(</a:t>
            </a:r>
            <a:r>
              <a:rPr lang="en-US" sz="800" dirty="0" err="1">
                <a:solidFill>
                  <a:schemeClr val="bg1"/>
                </a:solidFill>
              </a:rPr>
              <a:t>db_source</a:t>
            </a:r>
            <a:r>
              <a:rPr lang="en-US" sz="800" dirty="0">
                <a:solidFill>
                  <a:schemeClr val="bg1"/>
                </a:solidFill>
              </a:rPr>
              <a:t> == 2</a:t>
            </a:r>
            <a:r>
              <a:rPr lang="en-US" sz="800" dirty="0" smtClean="0">
                <a:solidFill>
                  <a:schemeClr val="bg1"/>
                </a:solidFill>
              </a:rPr>
              <a:t>):  #  </a:t>
            </a:r>
            <a:r>
              <a:rPr lang="en-US" sz="800" i="1" dirty="0" smtClean="0">
                <a:solidFill>
                  <a:schemeClr val="bg1"/>
                </a:solidFill>
              </a:rPr>
              <a:t>EXCEL</a:t>
            </a:r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>
                <a:solidFill>
                  <a:schemeClr val="bg1"/>
                </a:solidFill>
              </a:rPr>
              <a:t>    </a:t>
            </a:r>
            <a:r>
              <a:rPr lang="en-US" sz="800" dirty="0" err="1">
                <a:solidFill>
                  <a:schemeClr val="bg1"/>
                </a:solidFill>
              </a:rPr>
              <a:t>strats</a:t>
            </a:r>
            <a:r>
              <a:rPr lang="en-US" sz="800" dirty="0">
                <a:solidFill>
                  <a:schemeClr val="bg1"/>
                </a:solidFill>
              </a:rPr>
              <a:t> = </a:t>
            </a:r>
            <a:r>
              <a:rPr lang="en-US" sz="800" dirty="0" err="1">
                <a:solidFill>
                  <a:schemeClr val="bg1"/>
                </a:solidFill>
              </a:rPr>
              <a:t>pnc.xl_strats</a:t>
            </a:r>
            <a:r>
              <a:rPr lang="en-US" sz="800" dirty="0">
                <a:solidFill>
                  <a:schemeClr val="bg1"/>
                </a:solidFill>
              </a:rPr>
              <a:t>()</a:t>
            </a:r>
          </a:p>
          <a:p>
            <a:r>
              <a:rPr lang="en-US" sz="800" dirty="0">
                <a:solidFill>
                  <a:schemeClr val="bg1"/>
                </a:solidFill>
              </a:rPr>
              <a:t>    plots = </a:t>
            </a:r>
            <a:r>
              <a:rPr lang="en-US" sz="800" dirty="0" err="1">
                <a:solidFill>
                  <a:schemeClr val="bg1"/>
                </a:solidFill>
              </a:rPr>
              <a:t>pnc.xl_plots</a:t>
            </a:r>
            <a:r>
              <a:rPr lang="en-US" sz="800" dirty="0">
                <a:solidFill>
                  <a:schemeClr val="bg1"/>
                </a:solidFill>
              </a:rPr>
              <a:t>()</a:t>
            </a:r>
          </a:p>
          <a:p>
            <a:r>
              <a:rPr lang="en-US" sz="800" dirty="0">
                <a:solidFill>
                  <a:schemeClr val="bg1"/>
                </a:solidFill>
              </a:rPr>
              <a:t>    trees = </a:t>
            </a:r>
            <a:r>
              <a:rPr lang="en-US" sz="800" dirty="0" err="1">
                <a:solidFill>
                  <a:schemeClr val="bg1"/>
                </a:solidFill>
              </a:rPr>
              <a:t>pnc.xl_trees</a:t>
            </a:r>
            <a:r>
              <a:rPr lang="en-US" sz="800" dirty="0">
                <a:solidFill>
                  <a:schemeClr val="bg1"/>
                </a:solidFill>
              </a:rPr>
              <a:t>()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992" y="4510755"/>
            <a:ext cx="3288439" cy="2066247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209709" y="3528951"/>
            <a:ext cx="2160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NÃO </a:t>
            </a:r>
            <a:r>
              <a:rPr lang="en-US" dirty="0" err="1" smtClean="0">
                <a:solidFill>
                  <a:schemeClr val="bg1"/>
                </a:solidFill>
              </a:rPr>
              <a:t>Está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completo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736481" y="4708634"/>
            <a:ext cx="1930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</a:rPr>
              <a:t>Descarregar</a:t>
            </a:r>
            <a:r>
              <a:rPr lang="en-US" b="1" dirty="0" smtClean="0">
                <a:solidFill>
                  <a:srgbClr val="0000FF"/>
                </a:solidFill>
              </a:rPr>
              <a:t> o ZIP</a:t>
            </a:r>
          </a:p>
          <a:p>
            <a:pPr algn="ctr"/>
            <a:endParaRPr lang="en-US" b="1" dirty="0">
              <a:solidFill>
                <a:srgbClr val="0000FF"/>
              </a:solidFill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AmosEstrat.zip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3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 animBg="1"/>
      <p:bldP spid="23" grpId="0"/>
      <p:bldP spid="32" grpId="0" animBg="1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30034" y="368664"/>
            <a:ext cx="1133927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</a:t>
            </a:r>
            <a:r>
              <a:rPr lang="en-US" sz="1400" dirty="0"/>
              <a:t>g, </a:t>
            </a:r>
            <a:r>
              <a:rPr lang="en-US" sz="1400" dirty="0" smtClean="0"/>
              <a:t>d^2,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N, G, dg, </a:t>
            </a:r>
            <a:r>
              <a:rPr lang="en-US" sz="1400" dirty="0" err="1" smtClean="0"/>
              <a:t>hfinal</a:t>
            </a:r>
            <a:r>
              <a:rPr lang="en-US" sz="1400" dirty="0" smtClean="0"/>
              <a:t>, v, </a:t>
            </a:r>
            <a:r>
              <a:rPr lang="en-US" sz="1400" dirty="0" err="1" smtClean="0"/>
              <a:t>vu_st</a:t>
            </a:r>
            <a:r>
              <a:rPr lang="en-US" sz="1400" dirty="0" smtClean="0"/>
              <a:t>, vu6_st, vu12_st, vu20_st, di, </a:t>
            </a:r>
            <a:r>
              <a:rPr lang="en-US" sz="1400" dirty="0" err="1" smtClean="0"/>
              <a:t>vA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10" name="Oval 9"/>
          <p:cNvSpPr/>
          <p:nvPr/>
        </p:nvSpPr>
        <p:spPr>
          <a:xfrm>
            <a:off x="483959" y="1012176"/>
            <a:ext cx="352218" cy="3693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30033" y="5470546"/>
            <a:ext cx="1133927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</a:t>
            </a:r>
            <a:r>
              <a:rPr lang="en-US" sz="1400" dirty="0"/>
              <a:t>g, </a:t>
            </a:r>
            <a:r>
              <a:rPr lang="en-US" sz="1400" dirty="0" smtClean="0"/>
              <a:t>d^2,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N, G, dg, </a:t>
            </a:r>
            <a:r>
              <a:rPr lang="en-US" sz="1400" dirty="0" err="1" smtClean="0"/>
              <a:t>hfinal</a:t>
            </a:r>
            <a:r>
              <a:rPr lang="en-US" sz="1400" dirty="0" smtClean="0"/>
              <a:t>, v, </a:t>
            </a:r>
            <a:r>
              <a:rPr lang="en-US" sz="1400" dirty="0" err="1" smtClean="0"/>
              <a:t>vu_st</a:t>
            </a:r>
            <a:r>
              <a:rPr lang="en-US" sz="1400" dirty="0" smtClean="0"/>
              <a:t>, vu6_st, vu12_st, vu20_st, </a:t>
            </a:r>
            <a:r>
              <a:rPr lang="en-US" sz="1400" dirty="0" err="1" smtClean="0"/>
              <a:t>di_hi</a:t>
            </a:r>
            <a:r>
              <a:rPr lang="en-US" sz="1400" dirty="0" smtClean="0"/>
              <a:t>, </a:t>
            </a:r>
            <a:r>
              <a:rPr lang="en-US" sz="1400" dirty="0" err="1" smtClean="0"/>
              <a:t>vA</a:t>
            </a:r>
            <a:r>
              <a:rPr lang="en-US" sz="1400" dirty="0" smtClean="0"/>
              <a:t>, </a:t>
            </a:r>
            <a:r>
              <a:rPr lang="en-US" sz="1400" dirty="0" err="1" smtClean="0"/>
              <a:t>vB</a:t>
            </a:r>
            <a:r>
              <a:rPr lang="en-US" sz="1400" dirty="0" smtClean="0"/>
              <a:t>, </a:t>
            </a:r>
            <a:r>
              <a:rPr lang="en-US" sz="1400" dirty="0" err="1" smtClean="0"/>
              <a:t>vC</a:t>
            </a:r>
            <a:r>
              <a:rPr lang="en-US" sz="1400" dirty="0" smtClean="0"/>
              <a:t>, </a:t>
            </a:r>
            <a:r>
              <a:rPr lang="en-US" sz="1400" dirty="0" err="1" smtClean="0"/>
              <a:t>vbicada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5898" y="1650840"/>
            <a:ext cx="18384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vuB_column</a:t>
            </a:r>
            <a:endParaRPr lang="en-US" b="1" dirty="0"/>
          </a:p>
          <a:p>
            <a:r>
              <a:rPr lang="en-US" sz="1400" dirty="0" smtClean="0"/>
              <a:t>vu6_st</a:t>
            </a:r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5898" y="3035338"/>
            <a:ext cx="18384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vuC_column</a:t>
            </a:r>
            <a:endParaRPr lang="en-US" b="1" dirty="0"/>
          </a:p>
          <a:p>
            <a:r>
              <a:rPr lang="en-US" sz="1400" dirty="0" smtClean="0"/>
              <a:t>vu12_st</a:t>
            </a:r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7" name="Elbow Connector 16"/>
          <p:cNvCxnSpPr>
            <a:endCxn id="13" idx="1"/>
          </p:cNvCxnSpPr>
          <p:nvPr/>
        </p:nvCxnSpPr>
        <p:spPr>
          <a:xfrm rot="16200000" flipH="1">
            <a:off x="665736" y="1190787"/>
            <a:ext cx="854495" cy="865830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endCxn id="14" idx="1"/>
          </p:cNvCxnSpPr>
          <p:nvPr/>
        </p:nvCxnSpPr>
        <p:spPr>
          <a:xfrm rot="16200000" flipH="1">
            <a:off x="-26513" y="1883036"/>
            <a:ext cx="2238993" cy="865830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25897" y="4417118"/>
            <a:ext cx="2039385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vubicada_column</a:t>
            </a:r>
            <a:endParaRPr lang="en-US" b="1" dirty="0"/>
          </a:p>
          <a:p>
            <a:r>
              <a:rPr lang="en-US" sz="1400" dirty="0" smtClean="0"/>
              <a:t>Vu20_st</a:t>
            </a:r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22" name="Elbow Connector 21"/>
          <p:cNvCxnSpPr>
            <a:endCxn id="21" idx="1"/>
          </p:cNvCxnSpPr>
          <p:nvPr/>
        </p:nvCxnSpPr>
        <p:spPr>
          <a:xfrm rot="16200000" flipH="1">
            <a:off x="-717404" y="2573926"/>
            <a:ext cx="3620775" cy="865828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60069" y="1189174"/>
            <a:ext cx="27042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vB_column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['vu12_st'] -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vA</a:t>
            </a:r>
            <a:r>
              <a:rPr lang="en-US" sz="1200" dirty="0">
                <a:solidFill>
                  <a:srgbClr val="0000FF"/>
                </a:solidFill>
              </a:rPr>
              <a:t>']</a:t>
            </a:r>
            <a:r>
              <a:rPr lang="en-US" sz="1200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06833" y="2478148"/>
            <a:ext cx="2858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vC_column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=</a:t>
            </a:r>
          </a:p>
          <a:p>
            <a:r>
              <a:rPr lang="en-US" sz="1200" dirty="0" err="1" smtClean="0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['vu6_st'] -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['vu12_st</a:t>
            </a:r>
            <a:r>
              <a:rPr lang="en-US" sz="1200" dirty="0" smtClean="0">
                <a:solidFill>
                  <a:srgbClr val="0000FF"/>
                </a:solidFill>
              </a:rPr>
              <a:t>']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06833" y="3931082"/>
            <a:ext cx="2791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vbicada_column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=</a:t>
            </a:r>
          </a:p>
          <a:p>
            <a:r>
              <a:rPr lang="en-US" sz="1200" dirty="0" err="1" smtClean="0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</a:t>
            </a:r>
            <a:r>
              <a:rPr lang="en-US" sz="1200" dirty="0" smtClean="0">
                <a:solidFill>
                  <a:srgbClr val="0000FF"/>
                </a:solidFill>
              </a:rPr>
              <a:t>'</a:t>
            </a:r>
            <a:r>
              <a:rPr lang="en-US" sz="1200" dirty="0" err="1" smtClean="0">
                <a:solidFill>
                  <a:srgbClr val="0000FF"/>
                </a:solidFill>
              </a:rPr>
              <a:t>vu_st</a:t>
            </a:r>
            <a:r>
              <a:rPr lang="en-US" sz="1200" dirty="0" smtClean="0">
                <a:solidFill>
                  <a:srgbClr val="0000FF"/>
                </a:solidFill>
              </a:rPr>
              <a:t>'] </a:t>
            </a:r>
            <a:r>
              <a:rPr lang="en-US" sz="1200" dirty="0">
                <a:solidFill>
                  <a:srgbClr val="0000FF"/>
                </a:solidFill>
              </a:rPr>
              <a:t>-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['vu12_st']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cxnSp>
        <p:nvCxnSpPr>
          <p:cNvPr id="29" name="Elbow Connector 28"/>
          <p:cNvCxnSpPr>
            <a:stCxn id="13" idx="3"/>
            <a:endCxn id="33" idx="0"/>
          </p:cNvCxnSpPr>
          <p:nvPr/>
        </p:nvCxnSpPr>
        <p:spPr>
          <a:xfrm>
            <a:off x="3364302" y="2050950"/>
            <a:ext cx="2635369" cy="3419596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14" idx="3"/>
            <a:endCxn id="33" idx="0"/>
          </p:cNvCxnSpPr>
          <p:nvPr/>
        </p:nvCxnSpPr>
        <p:spPr>
          <a:xfrm>
            <a:off x="3364302" y="3435448"/>
            <a:ext cx="2635369" cy="2035098"/>
          </a:xfrm>
          <a:prstGeom prst="bentConnector2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21" idx="3"/>
            <a:endCxn id="33" idx="0"/>
          </p:cNvCxnSpPr>
          <p:nvPr/>
        </p:nvCxnSpPr>
        <p:spPr>
          <a:xfrm>
            <a:off x="3565282" y="4817228"/>
            <a:ext cx="2434389" cy="653318"/>
          </a:xfrm>
          <a:prstGeom prst="bentConnector2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718678" y="2108057"/>
            <a:ext cx="1224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vB</a:t>
            </a:r>
            <a:r>
              <a:rPr lang="en-US" sz="1200" dirty="0">
                <a:solidFill>
                  <a:srgbClr val="0000FF"/>
                </a:solidFill>
              </a:rPr>
              <a:t>'] </a:t>
            </a:r>
            <a:r>
              <a:rPr lang="en-US" sz="1200" dirty="0" smtClean="0">
                <a:solidFill>
                  <a:srgbClr val="0000FF"/>
                </a:solidFill>
              </a:rPr>
              <a:t>=</a:t>
            </a:r>
          </a:p>
          <a:p>
            <a:pPr algn="r"/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vB_column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773166" y="3465013"/>
            <a:ext cx="122496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vC</a:t>
            </a:r>
            <a:r>
              <a:rPr lang="en-US" sz="1200" dirty="0">
                <a:solidFill>
                  <a:srgbClr val="0000FF"/>
                </a:solidFill>
              </a:rPr>
              <a:t>'] = </a:t>
            </a:r>
            <a:endParaRPr lang="en-US" sz="1200" dirty="0" smtClean="0">
              <a:solidFill>
                <a:srgbClr val="0000FF"/>
              </a:solidFill>
            </a:endParaRPr>
          </a:p>
          <a:p>
            <a:pPr algn="r"/>
            <a:r>
              <a:rPr lang="en-US" sz="1200" dirty="0" err="1" smtClean="0">
                <a:solidFill>
                  <a:srgbClr val="0000FF"/>
                </a:solidFill>
              </a:rPr>
              <a:t>vC_column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55068" y="4885180"/>
            <a:ext cx="13521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vbicada</a:t>
            </a:r>
            <a:r>
              <a:rPr lang="en-US" sz="1200" dirty="0">
                <a:solidFill>
                  <a:srgbClr val="0000FF"/>
                </a:solidFill>
              </a:rPr>
              <a:t>'] = </a:t>
            </a:r>
            <a:endParaRPr lang="en-US" sz="1200" dirty="0" smtClean="0">
              <a:solidFill>
                <a:srgbClr val="0000FF"/>
              </a:solidFill>
            </a:endParaRPr>
          </a:p>
          <a:p>
            <a:pPr algn="r"/>
            <a:r>
              <a:rPr lang="en-US" sz="1200" dirty="0" err="1" smtClean="0">
                <a:solidFill>
                  <a:srgbClr val="0000FF"/>
                </a:solidFill>
              </a:rPr>
              <a:t>vbicada_column</a:t>
            </a:r>
            <a:endParaRPr 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</a:t>
            </a:r>
            <a:r>
              <a:rPr lang="en-US" sz="2400" kern="0" dirty="0" smtClean="0">
                <a:solidFill>
                  <a:srgbClr val="4BACC6"/>
                </a:solidFill>
              </a:rPr>
              <a:t> do v </a:t>
            </a:r>
            <a:r>
              <a:rPr lang="en-US" sz="2400" kern="0" dirty="0" err="1" smtClean="0">
                <a:solidFill>
                  <a:srgbClr val="4BACC6"/>
                </a:solidFill>
              </a:rPr>
              <a:t>na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classe</a:t>
            </a:r>
            <a:r>
              <a:rPr lang="en-US" sz="2400" kern="0" dirty="0" smtClean="0">
                <a:solidFill>
                  <a:srgbClr val="4BACC6"/>
                </a:solidFill>
              </a:rPr>
              <a:t> de </a:t>
            </a:r>
            <a:r>
              <a:rPr lang="en-US" sz="2400" kern="0" dirty="0" err="1" smtClean="0">
                <a:solidFill>
                  <a:srgbClr val="4BACC6"/>
                </a:solidFill>
              </a:rPr>
              <a:t>aprov</a:t>
            </a:r>
            <a:r>
              <a:rPr lang="en-US" sz="2400" kern="0" dirty="0" smtClean="0">
                <a:solidFill>
                  <a:srgbClr val="4BACC6"/>
                </a:solidFill>
              </a:rPr>
              <a:t>. B, C e </a:t>
            </a:r>
            <a:r>
              <a:rPr lang="en-US" sz="2400" kern="0" dirty="0" err="1" smtClean="0">
                <a:solidFill>
                  <a:srgbClr val="4BACC6"/>
                </a:solidFill>
              </a:rPr>
              <a:t>bicada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9349" y="463750"/>
            <a:ext cx="2665863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vB_column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['vu12_st'] -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vA</a:t>
            </a:r>
            <a:r>
              <a:rPr lang="en-US" sz="1000" i="1" dirty="0">
                <a:solidFill>
                  <a:srgbClr val="0000FF"/>
                </a:solidFill>
              </a:rPr>
              <a:t>'] 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vC_column</a:t>
            </a:r>
            <a:r>
              <a:rPr lang="en-US" sz="1000" i="1" dirty="0" smtClean="0">
                <a:solidFill>
                  <a:srgbClr val="0000FF"/>
                </a:solidFill>
              </a:rPr>
              <a:t> 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['vu6_st'] -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['vu12_st</a:t>
            </a:r>
            <a:r>
              <a:rPr lang="en-US" sz="1000" i="1" dirty="0" smtClean="0">
                <a:solidFill>
                  <a:srgbClr val="0000FF"/>
                </a:solidFill>
              </a:rPr>
              <a:t>']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vbicada_column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['v'] -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['vu12_st</a:t>
            </a:r>
            <a:r>
              <a:rPr lang="en-US" sz="1000" i="1" dirty="0" smtClean="0">
                <a:solidFill>
                  <a:srgbClr val="0000FF"/>
                </a:solidFill>
              </a:rPr>
              <a:t>']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vB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vB_column</a:t>
            </a:r>
            <a:r>
              <a:rPr lang="en-US" sz="1000" i="1" dirty="0">
                <a:solidFill>
                  <a:srgbClr val="0000FF"/>
                </a:solidFill>
              </a:rPr>
              <a:t> 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vC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 smtClean="0">
                <a:solidFill>
                  <a:srgbClr val="0000FF"/>
                </a:solidFill>
              </a:rPr>
              <a:t>vC_column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vbicada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 smtClean="0">
                <a:solidFill>
                  <a:srgbClr val="0000FF"/>
                </a:solidFill>
              </a:rPr>
              <a:t>vbicada_column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 smtClean="0">
                <a:solidFill>
                  <a:srgbClr val="0000FF"/>
                </a:solidFill>
              </a:rPr>
              <a:t>)</a:t>
            </a:r>
          </a:p>
          <a:p>
            <a:endParaRPr lang="en-US" sz="1000" i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32744" y="435593"/>
            <a:ext cx="3687169" cy="200054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Calcula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volume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B, C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bicada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Acrescenta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uma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classe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carrega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valores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calculdos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: [‘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vB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’],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[‘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vC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’] 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[‘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vbicada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’]</a:t>
            </a:r>
            <a:endParaRPr lang="pt-PT" sz="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82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97027" y="2511782"/>
            <a:ext cx="4286116" cy="3908762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pinhas.py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def f_vA(di_column, vu20_st_column): </a:t>
            </a:r>
            <a:r>
              <a:rPr lang="it-IT" sz="1200" dirty="0" smtClean="0">
                <a:solidFill>
                  <a:srgbClr val="0000FF"/>
                </a:solidFill>
              </a:rPr>
              <a:t>     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</a:t>
            </a:r>
            <a:r>
              <a:rPr lang="it-IT" sz="1200" dirty="0" smtClean="0">
                <a:solidFill>
                  <a:srgbClr val="0000FF"/>
                </a:solidFill>
              </a:rPr>
              <a:t>   vA_column </a:t>
            </a:r>
            <a:r>
              <a:rPr lang="it-IT" sz="1200" dirty="0">
                <a:solidFill>
                  <a:srgbClr val="0000FF"/>
                </a:solidFill>
              </a:rPr>
              <a:t>= []  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j = 0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for d in di_column: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if(d):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if(di_column[j] &gt;= 20):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vA = vu20_st_column[j]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else: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vA = 0</a:t>
            </a:r>
          </a:p>
          <a:p>
            <a:endParaRPr lang="it-IT" sz="1200" dirty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            vA_column.append(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{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    'vA': vA,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}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)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j += 1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return pd.DataFrame(vA_column</a:t>
            </a:r>
            <a:r>
              <a:rPr lang="it-IT" sz="1200" dirty="0" smtClean="0">
                <a:solidFill>
                  <a:srgbClr val="0000FF"/>
                </a:solidFill>
              </a:rPr>
              <a:t>)</a:t>
            </a:r>
          </a:p>
          <a:p>
            <a:endParaRPr lang="en-US" sz="1200" dirty="0" smtClean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4280" y="2511782"/>
            <a:ext cx="5387240" cy="3908762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pinhas.py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200" dirty="0" err="1">
                <a:solidFill>
                  <a:srgbClr val="0000FF"/>
                </a:solidFill>
              </a:rPr>
              <a:t>def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f_Pb_hfinal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hdom_column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N_column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d_column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h_column</a:t>
            </a:r>
            <a:r>
              <a:rPr lang="en-US" sz="1200" dirty="0">
                <a:solidFill>
                  <a:srgbClr val="0000FF"/>
                </a:solidFill>
              </a:rPr>
              <a:t>):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   </a:t>
            </a:r>
            <a:r>
              <a:rPr lang="en-US" sz="1200" dirty="0" err="1" smtClean="0">
                <a:solidFill>
                  <a:srgbClr val="0000FF"/>
                </a:solidFill>
              </a:rPr>
              <a:t>hfinal_column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[]  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ix = 0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for h in </a:t>
            </a:r>
            <a:r>
              <a:rPr lang="en-US" sz="1200" dirty="0" err="1">
                <a:solidFill>
                  <a:srgbClr val="0000FF"/>
                </a:solidFill>
              </a:rPr>
              <a:t>hdom_column</a:t>
            </a:r>
            <a:r>
              <a:rPr lang="en-US" sz="1200" dirty="0">
                <a:solidFill>
                  <a:srgbClr val="0000FF"/>
                </a:solidFill>
              </a:rPr>
              <a:t>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if(h):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</a:t>
            </a:r>
            <a:r>
              <a:rPr lang="en-US" sz="1200" dirty="0" err="1">
                <a:solidFill>
                  <a:srgbClr val="0000FF"/>
                </a:solidFill>
              </a:rPr>
              <a:t>est</a:t>
            </a:r>
            <a:r>
              <a:rPr lang="en-US" sz="1200" dirty="0">
                <a:solidFill>
                  <a:srgbClr val="0000FF"/>
                </a:solidFill>
              </a:rPr>
              <a:t> =  </a:t>
            </a:r>
            <a:r>
              <a:rPr lang="en-US" sz="1200" dirty="0" err="1">
                <a:solidFill>
                  <a:srgbClr val="0000FF"/>
                </a:solidFill>
              </a:rPr>
              <a:t>hdom_column</a:t>
            </a:r>
            <a:r>
              <a:rPr lang="en-US" sz="1200" dirty="0">
                <a:solidFill>
                  <a:srgbClr val="0000FF"/>
                </a:solidFill>
              </a:rPr>
              <a:t>[ix] * (1 + (0.0795 + 0.0211 * </a:t>
            </a:r>
            <a:r>
              <a:rPr lang="en-US" sz="1200" dirty="0" err="1">
                <a:solidFill>
                  <a:srgbClr val="0000FF"/>
                </a:solidFill>
              </a:rPr>
              <a:t>N_column</a:t>
            </a:r>
            <a:r>
              <a:rPr lang="en-US" sz="1200" dirty="0">
                <a:solidFill>
                  <a:srgbClr val="0000FF"/>
                </a:solidFill>
              </a:rPr>
              <a:t>[ix]/1000) * </a:t>
            </a:r>
            <a:r>
              <a:rPr lang="en-US" sz="1200" b="1" dirty="0" err="1">
                <a:solidFill>
                  <a:schemeClr val="accent6"/>
                </a:solidFill>
              </a:rPr>
              <a:t>f_exp</a:t>
            </a:r>
            <a:r>
              <a:rPr lang="en-US" sz="1200" dirty="0">
                <a:solidFill>
                  <a:srgbClr val="0000FF"/>
                </a:solidFill>
              </a:rPr>
              <a:t>(0.0254 * </a:t>
            </a:r>
            <a:r>
              <a:rPr lang="en-US" sz="1200" dirty="0" err="1">
                <a:solidFill>
                  <a:srgbClr val="0000FF"/>
                </a:solidFill>
              </a:rPr>
              <a:t>hdom_column</a:t>
            </a:r>
            <a:r>
              <a:rPr lang="en-US" sz="1200" dirty="0">
                <a:solidFill>
                  <a:srgbClr val="0000FF"/>
                </a:solidFill>
              </a:rPr>
              <a:t>[ix])) * (1 - </a:t>
            </a:r>
            <a:r>
              <a:rPr lang="en-US" sz="1200" b="1" dirty="0" err="1">
                <a:solidFill>
                  <a:schemeClr val="accent6"/>
                </a:solidFill>
              </a:rPr>
              <a:t>f_exp</a:t>
            </a:r>
            <a:r>
              <a:rPr lang="en-US" sz="1200" dirty="0">
                <a:solidFill>
                  <a:srgbClr val="0000FF"/>
                </a:solidFill>
              </a:rPr>
              <a:t>(-1.1658 * </a:t>
            </a:r>
            <a:r>
              <a:rPr lang="en-US" sz="1200" dirty="0" err="1">
                <a:solidFill>
                  <a:srgbClr val="0000FF"/>
                </a:solidFill>
              </a:rPr>
              <a:t>d_column</a:t>
            </a:r>
            <a:r>
              <a:rPr lang="en-US" sz="1200" dirty="0">
                <a:solidFill>
                  <a:srgbClr val="0000FF"/>
                </a:solidFill>
              </a:rPr>
              <a:t>[ix]/</a:t>
            </a:r>
            <a:r>
              <a:rPr lang="en-US" sz="1200" dirty="0" err="1">
                <a:solidFill>
                  <a:srgbClr val="0000FF"/>
                </a:solidFill>
              </a:rPr>
              <a:t>hdom_column</a:t>
            </a:r>
            <a:r>
              <a:rPr lang="en-US" sz="1200" dirty="0">
                <a:solidFill>
                  <a:srgbClr val="0000FF"/>
                </a:solidFill>
              </a:rPr>
              <a:t>[ix]))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if(</a:t>
            </a:r>
            <a:r>
              <a:rPr lang="en-US" sz="1200" dirty="0" err="1">
                <a:solidFill>
                  <a:srgbClr val="0000FF"/>
                </a:solidFill>
              </a:rPr>
              <a:t>h_column</a:t>
            </a:r>
            <a:r>
              <a:rPr lang="en-US" sz="1200" dirty="0">
                <a:solidFill>
                  <a:srgbClr val="0000FF"/>
                </a:solidFill>
              </a:rPr>
              <a:t>[ix] &gt; 0):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    </a:t>
            </a:r>
            <a:r>
              <a:rPr lang="en-US" sz="1200" dirty="0" err="1">
                <a:solidFill>
                  <a:srgbClr val="0000FF"/>
                </a:solidFill>
              </a:rPr>
              <a:t>est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h_column</a:t>
            </a:r>
            <a:r>
              <a:rPr lang="en-US" sz="1200" dirty="0">
                <a:solidFill>
                  <a:srgbClr val="0000FF"/>
                </a:solidFill>
              </a:rPr>
              <a:t>[ix]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</a:t>
            </a:r>
            <a:r>
              <a:rPr lang="en-US" sz="1200" dirty="0" err="1">
                <a:solidFill>
                  <a:srgbClr val="0000FF"/>
                </a:solidFill>
              </a:rPr>
              <a:t>hfinal_column.append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    {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        '</a:t>
            </a:r>
            <a:r>
              <a:rPr lang="en-US" sz="1200" dirty="0" err="1">
                <a:solidFill>
                  <a:srgbClr val="0000FF"/>
                </a:solidFill>
              </a:rPr>
              <a:t>h_final</a:t>
            </a:r>
            <a:r>
              <a:rPr lang="en-US" sz="1200" dirty="0">
                <a:solidFill>
                  <a:srgbClr val="0000FF"/>
                </a:solidFill>
              </a:rPr>
              <a:t>': </a:t>
            </a:r>
            <a:r>
              <a:rPr lang="en-US" sz="1200" dirty="0" err="1">
                <a:solidFill>
                  <a:srgbClr val="0000FF"/>
                </a:solidFill>
              </a:rPr>
              <a:t>est</a:t>
            </a:r>
            <a:r>
              <a:rPr lang="en-US" sz="1200" dirty="0">
                <a:solidFill>
                  <a:srgbClr val="0000FF"/>
                </a:solidFill>
              </a:rPr>
              <a:t>,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    }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)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ix += 1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return </a:t>
            </a:r>
            <a:r>
              <a:rPr lang="en-US" sz="1200" dirty="0" err="1">
                <a:solidFill>
                  <a:srgbClr val="0000FF"/>
                </a:solidFill>
              </a:rPr>
              <a:t>pd.DataFrame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hfinal_column</a:t>
            </a:r>
            <a:r>
              <a:rPr lang="en-US" sz="1200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812096" y="3153103"/>
            <a:ext cx="6148552" cy="0"/>
          </a:xfrm>
          <a:prstGeom prst="straightConnector1">
            <a:avLst/>
          </a:prstGeom>
          <a:ln>
            <a:solidFill>
              <a:srgbClr val="ED7D3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62550" y="2895673"/>
            <a:ext cx="1609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accent2"/>
                </a:solidFill>
              </a:rPr>
              <a:t>cria</a:t>
            </a:r>
            <a:r>
              <a:rPr lang="en-US" sz="1200" dirty="0" smtClean="0">
                <a:solidFill>
                  <a:schemeClr val="accent2"/>
                </a:solidFill>
              </a:rPr>
              <a:t> um </a:t>
            </a:r>
            <a:r>
              <a:rPr lang="en-US" sz="1200" dirty="0" err="1" smtClean="0">
                <a:solidFill>
                  <a:schemeClr val="accent2"/>
                </a:solidFill>
              </a:rPr>
              <a:t>vetor</a:t>
            </a:r>
            <a:endParaRPr lang="en-US" sz="1200" dirty="0">
              <a:solidFill>
                <a:schemeClr val="accent2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30727" y="3363684"/>
            <a:ext cx="7029921" cy="0"/>
          </a:xfrm>
          <a:prstGeom prst="straightConnector1">
            <a:avLst/>
          </a:prstGeom>
          <a:ln>
            <a:solidFill>
              <a:srgbClr val="ED7D3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67269" y="3120444"/>
            <a:ext cx="1152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accent2"/>
                </a:solidFill>
              </a:rPr>
              <a:t>í</a:t>
            </a:r>
            <a:r>
              <a:rPr lang="en-US" sz="1200" dirty="0" err="1" smtClean="0">
                <a:solidFill>
                  <a:schemeClr val="accent2"/>
                </a:solidFill>
              </a:rPr>
              <a:t>ndice</a:t>
            </a:r>
            <a:r>
              <a:rPr lang="en-US" sz="1200" dirty="0" smtClean="0">
                <a:solidFill>
                  <a:schemeClr val="accent2"/>
                </a:solidFill>
              </a:rPr>
              <a:t> do </a:t>
            </a:r>
            <a:r>
              <a:rPr lang="en-US" sz="1200" dirty="0" err="1" smtClean="0">
                <a:solidFill>
                  <a:schemeClr val="accent2"/>
                </a:solidFill>
              </a:rPr>
              <a:t>ciclo</a:t>
            </a:r>
            <a:endParaRPr lang="en-US" sz="1200" dirty="0">
              <a:solidFill>
                <a:schemeClr val="accent2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005681" y="3516084"/>
            <a:ext cx="5940000" cy="0"/>
          </a:xfrm>
          <a:prstGeom prst="straightConnector1">
            <a:avLst/>
          </a:prstGeom>
          <a:ln>
            <a:solidFill>
              <a:srgbClr val="ED7D3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630749" y="3291602"/>
            <a:ext cx="1152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accent2"/>
                </a:solidFill>
              </a:rPr>
              <a:t>Inicio</a:t>
            </a:r>
            <a:r>
              <a:rPr lang="en-US" sz="1200" dirty="0" smtClean="0">
                <a:solidFill>
                  <a:schemeClr val="accent2"/>
                </a:solidFill>
              </a:rPr>
              <a:t> do </a:t>
            </a:r>
            <a:r>
              <a:rPr lang="en-US" sz="1200" dirty="0" err="1" smtClean="0">
                <a:solidFill>
                  <a:schemeClr val="accent2"/>
                </a:solidFill>
              </a:rPr>
              <a:t>ciclo</a:t>
            </a:r>
            <a:endParaRPr lang="en-US" sz="1200" dirty="0">
              <a:solidFill>
                <a:schemeClr val="accent2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019376" y="3717470"/>
            <a:ext cx="6984000" cy="0"/>
          </a:xfrm>
          <a:prstGeom prst="straightConnector1">
            <a:avLst/>
          </a:prstGeom>
          <a:ln>
            <a:solidFill>
              <a:srgbClr val="ED7D3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555669" y="3488939"/>
            <a:ext cx="2233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2"/>
                </a:solidFill>
              </a:rPr>
              <a:t>Se o valor (d, h) </a:t>
            </a:r>
            <a:r>
              <a:rPr lang="en-US" sz="1200" dirty="0" err="1" smtClean="0">
                <a:solidFill>
                  <a:schemeClr val="accent2"/>
                </a:solidFill>
              </a:rPr>
              <a:t>existe</a:t>
            </a:r>
            <a:r>
              <a:rPr lang="en-US" sz="1200" dirty="0" smtClean="0">
                <a:solidFill>
                  <a:schemeClr val="accent2"/>
                </a:solidFill>
              </a:rPr>
              <a:t> </a:t>
            </a:r>
            <a:r>
              <a:rPr lang="en-US" sz="1200" dirty="0" err="1" smtClean="0">
                <a:solidFill>
                  <a:schemeClr val="accent2"/>
                </a:solidFill>
              </a:rPr>
              <a:t>então</a:t>
            </a:r>
            <a:r>
              <a:rPr lang="en-US" sz="1200" dirty="0" smtClean="0">
                <a:solidFill>
                  <a:schemeClr val="accent2"/>
                </a:solidFill>
              </a:rPr>
              <a:t>: 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0" y="4096779"/>
            <a:ext cx="32696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Calcula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altura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estimada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com a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hipsométrica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e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guarda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-a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na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var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“</a:t>
            </a:r>
            <a:r>
              <a:rPr lang="en-US" sz="1200" i="1" dirty="0" err="1" smtClean="0">
                <a:solidFill>
                  <a:schemeClr val="accent2">
                    <a:lumMod val="75000"/>
                  </a:schemeClr>
                </a:solidFill>
              </a:rPr>
              <a:t>est</a:t>
            </a:r>
            <a:r>
              <a:rPr lang="en-US" sz="1200" i="1" dirty="0" smtClean="0">
                <a:solidFill>
                  <a:schemeClr val="accent2">
                    <a:lumMod val="75000"/>
                  </a:schemeClr>
                </a:solidFill>
              </a:rPr>
              <a:t>”</a:t>
            </a:r>
          </a:p>
          <a:p>
            <a:endParaRPr lang="en-US" sz="8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Vai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ver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se o valor da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coluna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h &gt;0, se for,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substitui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estimativa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pelo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valor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medido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no campo</a:t>
            </a:r>
          </a:p>
          <a:p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Guarda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o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resultado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do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est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de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cada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linha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saido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do if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na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var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“</a:t>
            </a:r>
            <a:r>
              <a:rPr lang="en-US" sz="1200" i="1" dirty="0" err="1" smtClean="0">
                <a:solidFill>
                  <a:schemeClr val="accent2">
                    <a:lumMod val="75000"/>
                  </a:schemeClr>
                </a:solidFill>
              </a:rPr>
              <a:t>h_final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” que é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carregada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no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vetor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“</a:t>
            </a:r>
            <a:r>
              <a:rPr lang="en-US" sz="1200" i="1" dirty="0" err="1" smtClean="0">
                <a:solidFill>
                  <a:schemeClr val="accent2">
                    <a:lumMod val="75000"/>
                  </a:schemeClr>
                </a:solidFill>
              </a:rPr>
              <a:t>hfinal_column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” </a:t>
            </a:r>
          </a:p>
          <a:p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Soma-se 1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ao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indice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para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avançar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para a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linha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seguinte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71524" y="4096779"/>
            <a:ext cx="242764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Se o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diâmetro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a 2.15 m de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altura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do solo for &gt;20 cm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então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o valor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nesta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categora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de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aproveitamento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vA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) = vu20_st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senão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=0</a:t>
            </a:r>
            <a:endParaRPr lang="en-US" sz="1200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8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Guarda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o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resultado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do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vA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de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cada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linha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saido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do if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na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var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“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vA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” que é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carregada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no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vetor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“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vA_</a:t>
            </a:r>
            <a:r>
              <a:rPr lang="en-US" sz="1200" i="1" dirty="0" err="1" smtClean="0">
                <a:solidFill>
                  <a:schemeClr val="accent2">
                    <a:lumMod val="75000"/>
                  </a:schemeClr>
                </a:solidFill>
              </a:rPr>
              <a:t>column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” </a:t>
            </a:r>
          </a:p>
          <a:p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Soma-se 1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ao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indice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para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avançar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para a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linha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seguinte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Interpretação</a:t>
            </a:r>
            <a:r>
              <a:rPr lang="en-US" sz="2400" kern="0" dirty="0" smtClean="0">
                <a:solidFill>
                  <a:srgbClr val="4BACC6"/>
                </a:solidFill>
              </a:rPr>
              <a:t> do </a:t>
            </a:r>
            <a:r>
              <a:rPr lang="en-US" sz="2400" kern="0" dirty="0" err="1" smtClean="0">
                <a:solidFill>
                  <a:srgbClr val="4BACC6"/>
                </a:solidFill>
              </a:rPr>
              <a:t>código</a:t>
            </a:r>
            <a:r>
              <a:rPr lang="en-US" sz="2400" kern="0" dirty="0" smtClean="0">
                <a:solidFill>
                  <a:srgbClr val="4BACC6"/>
                </a:solidFill>
              </a:rPr>
              <a:t> da </a:t>
            </a:r>
            <a:r>
              <a:rPr lang="en-US" sz="2400" kern="0" dirty="0" err="1" smtClean="0">
                <a:solidFill>
                  <a:srgbClr val="4BACC6"/>
                </a:solidFill>
              </a:rPr>
              <a:t>hipsométrica</a:t>
            </a:r>
            <a:r>
              <a:rPr lang="en-US" sz="2400" kern="0" dirty="0" smtClean="0">
                <a:solidFill>
                  <a:srgbClr val="4BACC6"/>
                </a:solidFill>
              </a:rPr>
              <a:t> e do volume da </a:t>
            </a:r>
            <a:r>
              <a:rPr lang="en-US" sz="2400" kern="0" dirty="0" err="1" smtClean="0">
                <a:solidFill>
                  <a:srgbClr val="4BACC6"/>
                </a:solidFill>
              </a:rPr>
              <a:t>categoria</a:t>
            </a:r>
            <a:r>
              <a:rPr lang="en-US" sz="2400" kern="0" dirty="0" smtClean="0">
                <a:solidFill>
                  <a:srgbClr val="4BACC6"/>
                </a:solidFill>
              </a:rPr>
              <a:t> A</a:t>
            </a:r>
            <a:endParaRPr lang="en-US" sz="2400" kern="0" dirty="0">
              <a:solidFill>
                <a:srgbClr val="4BAC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92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30034" y="368664"/>
            <a:ext cx="1133927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</a:t>
            </a:r>
            <a:r>
              <a:rPr lang="en-US" sz="1400" dirty="0"/>
              <a:t>g, </a:t>
            </a:r>
            <a:r>
              <a:rPr lang="en-US" sz="1400" dirty="0" smtClean="0"/>
              <a:t>d^2,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N, G, dg, </a:t>
            </a:r>
            <a:r>
              <a:rPr lang="en-US" sz="1400" dirty="0" err="1" smtClean="0"/>
              <a:t>hfinal</a:t>
            </a:r>
            <a:r>
              <a:rPr lang="en-US" sz="1400" dirty="0" smtClean="0"/>
              <a:t>, v, </a:t>
            </a:r>
            <a:r>
              <a:rPr lang="en-US" sz="1400" dirty="0" err="1" smtClean="0"/>
              <a:t>vu_st</a:t>
            </a:r>
            <a:r>
              <a:rPr lang="en-US" sz="1400" dirty="0" smtClean="0"/>
              <a:t>, vu6_st, vu12_st, vu20_st, di, </a:t>
            </a:r>
            <a:r>
              <a:rPr lang="en-US" sz="1400" dirty="0" err="1" smtClean="0"/>
              <a:t>vA</a:t>
            </a:r>
            <a:r>
              <a:rPr lang="en-US" sz="1400" dirty="0" smtClean="0"/>
              <a:t>, </a:t>
            </a:r>
            <a:r>
              <a:rPr lang="en-US" sz="1400" dirty="0" err="1" smtClean="0"/>
              <a:t>vB</a:t>
            </a:r>
            <a:r>
              <a:rPr lang="en-US" sz="1400" dirty="0"/>
              <a:t>, </a:t>
            </a:r>
            <a:r>
              <a:rPr lang="en-US" sz="1400" dirty="0" err="1"/>
              <a:t>vC</a:t>
            </a:r>
            <a:r>
              <a:rPr lang="en-US" sz="1400" dirty="0"/>
              <a:t>, </a:t>
            </a:r>
            <a:r>
              <a:rPr lang="en-US" sz="1400" dirty="0" err="1" smtClean="0"/>
              <a:t>vbicada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4" name="Rectangle 3"/>
          <p:cNvSpPr/>
          <p:nvPr/>
        </p:nvSpPr>
        <p:spPr>
          <a:xfrm>
            <a:off x="7569926" y="1659407"/>
            <a:ext cx="4099383" cy="3908762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pinhas.py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def f_Pb_ws(d_column, h_column, areap_column</a:t>
            </a:r>
            <a:r>
              <a:rPr lang="it-IT" sz="1200" dirty="0" smtClean="0">
                <a:solidFill>
                  <a:srgbClr val="0000FF"/>
                </a:solidFill>
              </a:rPr>
              <a:t>):</a:t>
            </a:r>
          </a:p>
          <a:p>
            <a:r>
              <a:rPr lang="it-IT" sz="1200" dirty="0" smtClean="0">
                <a:solidFill>
                  <a:srgbClr val="0000FF"/>
                </a:solidFill>
              </a:rPr>
              <a:t>    ws_fha </a:t>
            </a:r>
            <a:r>
              <a:rPr lang="it-IT" sz="1200" dirty="0">
                <a:solidFill>
                  <a:srgbClr val="0000FF"/>
                </a:solidFill>
              </a:rPr>
              <a:t>= areap_column.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</a:rPr>
              <a:t>apply</a:t>
            </a:r>
            <a:r>
              <a:rPr lang="it-IT" sz="1200" dirty="0">
                <a:solidFill>
                  <a:srgbClr val="0000FF"/>
                </a:solidFill>
              </a:rPr>
              <a:t>(</a:t>
            </a:r>
            <a:r>
              <a:rPr lang="it-IT" sz="1200" b="1" dirty="0">
                <a:solidFill>
                  <a:schemeClr val="accent6"/>
                </a:solidFill>
              </a:rPr>
              <a:t>f_fha</a:t>
            </a:r>
            <a:r>
              <a:rPr lang="it-IT" sz="1200" dirty="0">
                <a:solidFill>
                  <a:srgbClr val="0000FF"/>
                </a:solidFill>
              </a:rPr>
              <a:t>)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h = h_column**1.06577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d = d_column**1.94687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ws = 0.0146 * d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ws = ws * h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ws = ws * ws_fha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ws /= 1000 </a:t>
            </a:r>
            <a:r>
              <a:rPr lang="it-IT" sz="1200" dirty="0">
                <a:solidFill>
                  <a:schemeClr val="bg2">
                    <a:lumMod val="75000"/>
                  </a:schemeClr>
                </a:solidFill>
              </a:rPr>
              <a:t>#to ton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return </a:t>
            </a:r>
            <a:r>
              <a:rPr lang="it-IT" sz="1200" dirty="0" smtClean="0">
                <a:solidFill>
                  <a:srgbClr val="0000FF"/>
                </a:solidFill>
              </a:rPr>
              <a:t>ws</a:t>
            </a:r>
          </a:p>
          <a:p>
            <a:endParaRPr lang="it-IT" sz="1200" dirty="0">
              <a:solidFill>
                <a:srgbClr val="0000FF"/>
              </a:solidFill>
            </a:endParaRPr>
          </a:p>
          <a:p>
            <a:r>
              <a:rPr lang="en-US" sz="1200" dirty="0" err="1">
                <a:solidFill>
                  <a:srgbClr val="0000FF"/>
                </a:solidFill>
              </a:rPr>
              <a:t>def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f_Pb_wb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d_column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h_column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areap_column</a:t>
            </a:r>
            <a:r>
              <a:rPr lang="en-US" sz="1200" dirty="0">
                <a:solidFill>
                  <a:srgbClr val="0000FF"/>
                </a:solidFill>
              </a:rPr>
              <a:t>):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   </a:t>
            </a:r>
            <a:r>
              <a:rPr lang="en-US" sz="1200" dirty="0" err="1" smtClean="0">
                <a:solidFill>
                  <a:srgbClr val="0000FF"/>
                </a:solidFill>
              </a:rPr>
              <a:t>wb_fha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>
                <a:solidFill>
                  <a:srgbClr val="0000FF"/>
                </a:solidFill>
              </a:rPr>
              <a:t>areap_column.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apply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b="1" dirty="0" err="1">
                <a:solidFill>
                  <a:schemeClr val="accent6"/>
                </a:solidFill>
              </a:rPr>
              <a:t>f_fha</a:t>
            </a:r>
            <a:r>
              <a:rPr lang="en-US" sz="1200" dirty="0">
                <a:solidFill>
                  <a:srgbClr val="0000FF"/>
                </a:solidFill>
              </a:rPr>
              <a:t>)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h = </a:t>
            </a:r>
            <a:r>
              <a:rPr lang="en-US" sz="1200" dirty="0" err="1">
                <a:solidFill>
                  <a:srgbClr val="0000FF"/>
                </a:solidFill>
              </a:rPr>
              <a:t>h_column</a:t>
            </a:r>
            <a:r>
              <a:rPr lang="en-US" sz="1200" dirty="0">
                <a:solidFill>
                  <a:srgbClr val="0000FF"/>
                </a:solidFill>
              </a:rPr>
              <a:t>**0.6694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d = </a:t>
            </a:r>
            <a:r>
              <a:rPr lang="en-US" sz="1200" dirty="0" err="1">
                <a:solidFill>
                  <a:srgbClr val="0000FF"/>
                </a:solidFill>
              </a:rPr>
              <a:t>d_column</a:t>
            </a:r>
            <a:r>
              <a:rPr lang="en-US" sz="1200" dirty="0">
                <a:solidFill>
                  <a:srgbClr val="0000FF"/>
                </a:solidFill>
              </a:rPr>
              <a:t>**1.8728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wb</a:t>
            </a:r>
            <a:r>
              <a:rPr lang="en-US" sz="1200" dirty="0">
                <a:solidFill>
                  <a:srgbClr val="0000FF"/>
                </a:solidFill>
              </a:rPr>
              <a:t> = 0.0114 * d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wb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wb</a:t>
            </a:r>
            <a:r>
              <a:rPr lang="en-US" sz="1200" dirty="0">
                <a:solidFill>
                  <a:srgbClr val="0000FF"/>
                </a:solidFill>
              </a:rPr>
              <a:t> * h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wb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wb</a:t>
            </a:r>
            <a:r>
              <a:rPr lang="en-US" sz="1200" dirty="0">
                <a:solidFill>
                  <a:srgbClr val="0000FF"/>
                </a:solidFill>
              </a:rPr>
              <a:t> * </a:t>
            </a:r>
            <a:r>
              <a:rPr lang="en-US" sz="1200" dirty="0" err="1">
                <a:solidFill>
                  <a:srgbClr val="0000FF"/>
                </a:solidFill>
              </a:rPr>
              <a:t>wb_fha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wb</a:t>
            </a:r>
            <a:r>
              <a:rPr lang="en-US" sz="1200" dirty="0">
                <a:solidFill>
                  <a:srgbClr val="0000FF"/>
                </a:solidFill>
              </a:rPr>
              <a:t> /= 1000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 #to ton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return </a:t>
            </a:r>
            <a:r>
              <a:rPr lang="en-US" sz="1200" dirty="0" err="1">
                <a:solidFill>
                  <a:srgbClr val="0000FF"/>
                </a:solidFill>
              </a:rPr>
              <a:t>wb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83959" y="1012176"/>
            <a:ext cx="352218" cy="3693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30033" y="5839038"/>
            <a:ext cx="1133927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</a:t>
            </a:r>
            <a:r>
              <a:rPr lang="en-US" sz="1400" dirty="0"/>
              <a:t>g, </a:t>
            </a:r>
            <a:r>
              <a:rPr lang="en-US" sz="1400" dirty="0" smtClean="0"/>
              <a:t>d^2,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N, G, dg, </a:t>
            </a:r>
            <a:r>
              <a:rPr lang="en-US" sz="1400" dirty="0" err="1" smtClean="0"/>
              <a:t>hfinal</a:t>
            </a:r>
            <a:r>
              <a:rPr lang="en-US" sz="1400" dirty="0" smtClean="0"/>
              <a:t>, v, </a:t>
            </a:r>
            <a:r>
              <a:rPr lang="en-US" sz="1400" dirty="0" err="1" smtClean="0"/>
              <a:t>vu_st</a:t>
            </a:r>
            <a:r>
              <a:rPr lang="en-US" sz="1400" dirty="0" smtClean="0"/>
              <a:t>, vu6_st, vu12_st, vu20_st, </a:t>
            </a:r>
            <a:r>
              <a:rPr lang="en-US" sz="1400" dirty="0" err="1" smtClean="0"/>
              <a:t>di_hi</a:t>
            </a:r>
            <a:r>
              <a:rPr lang="en-US" sz="1400" dirty="0" smtClean="0"/>
              <a:t>, </a:t>
            </a:r>
            <a:r>
              <a:rPr lang="en-US" sz="1400" dirty="0" err="1" smtClean="0"/>
              <a:t>vA</a:t>
            </a:r>
            <a:r>
              <a:rPr lang="en-US" sz="1400" dirty="0" smtClean="0"/>
              <a:t>, </a:t>
            </a:r>
            <a:r>
              <a:rPr lang="en-US" sz="1400" dirty="0" err="1" smtClean="0"/>
              <a:t>vB</a:t>
            </a:r>
            <a:r>
              <a:rPr lang="en-US" sz="1400" dirty="0" smtClean="0"/>
              <a:t>, </a:t>
            </a:r>
            <a:r>
              <a:rPr lang="en-US" sz="1400" dirty="0" err="1" smtClean="0"/>
              <a:t>vC</a:t>
            </a:r>
            <a:r>
              <a:rPr lang="en-US" sz="1400" dirty="0" smtClean="0"/>
              <a:t>, </a:t>
            </a:r>
            <a:r>
              <a:rPr lang="en-US" sz="1400" dirty="0" err="1" smtClean="0"/>
              <a:t>vbicada</a:t>
            </a:r>
            <a:r>
              <a:rPr lang="en-US" sz="1400" dirty="0" smtClean="0"/>
              <a:t>, </a:t>
            </a:r>
            <a:r>
              <a:rPr lang="en-US" sz="1400" dirty="0" err="1" smtClean="0"/>
              <a:t>ws</a:t>
            </a:r>
            <a:r>
              <a:rPr lang="en-US" sz="1400" dirty="0" smtClean="0"/>
              <a:t>, </a:t>
            </a:r>
            <a:r>
              <a:rPr lang="en-US" sz="1400" dirty="0" err="1" smtClean="0"/>
              <a:t>wb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5898" y="2149601"/>
            <a:ext cx="18384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ws_column</a:t>
            </a:r>
            <a:endParaRPr lang="en-US" b="1" dirty="0"/>
          </a:p>
          <a:p>
            <a:r>
              <a:rPr lang="en-US" sz="1400" dirty="0" err="1" smtClean="0"/>
              <a:t>ws_column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5898" y="3894314"/>
            <a:ext cx="18384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wb_column</a:t>
            </a:r>
            <a:endParaRPr lang="en-US" b="1" dirty="0"/>
          </a:p>
          <a:p>
            <a:r>
              <a:rPr lang="en-US" sz="1400" dirty="0" err="1" smtClean="0"/>
              <a:t>wb_column</a:t>
            </a:r>
            <a:endParaRPr lang="en-US" sz="1400" dirty="0" smtClean="0"/>
          </a:p>
          <a:p>
            <a:r>
              <a:rPr lang="en-US" sz="1400" b="1" dirty="0" smtClean="0">
                <a:solidFill>
                  <a:schemeClr val="accent2"/>
                </a:solidFill>
              </a:rPr>
              <a:t>                                  </a:t>
            </a:r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7" name="Elbow Connector 16"/>
          <p:cNvCxnSpPr>
            <a:stCxn id="10" idx="4"/>
            <a:endCxn id="13" idx="1"/>
          </p:cNvCxnSpPr>
          <p:nvPr/>
        </p:nvCxnSpPr>
        <p:spPr>
          <a:xfrm rot="16200000" flipH="1">
            <a:off x="508882" y="1532694"/>
            <a:ext cx="1168203" cy="865830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10" idx="4"/>
            <a:endCxn id="14" idx="1"/>
          </p:cNvCxnSpPr>
          <p:nvPr/>
        </p:nvCxnSpPr>
        <p:spPr>
          <a:xfrm rot="16200000" flipH="1">
            <a:off x="-363475" y="2405051"/>
            <a:ext cx="2912916" cy="865830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706833" y="1567516"/>
            <a:ext cx="3709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ws_column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b="1" dirty="0" err="1" smtClean="0">
                <a:solidFill>
                  <a:schemeClr val="accent6"/>
                </a:solidFill>
              </a:rPr>
              <a:t>pn.f_Pb_ws</a:t>
            </a:r>
            <a:r>
              <a:rPr lang="en-US" sz="1200" dirty="0" smtClean="0">
                <a:solidFill>
                  <a:srgbClr val="0000FF"/>
                </a:solidFill>
              </a:rPr>
              <a:t>(</a:t>
            </a:r>
            <a:r>
              <a:rPr lang="en-US" sz="1200" dirty="0" err="1" smtClean="0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['d'],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hfinal</a:t>
            </a:r>
            <a:r>
              <a:rPr lang="en-US" sz="1200" dirty="0">
                <a:solidFill>
                  <a:srgbClr val="0000FF"/>
                </a:solidFill>
              </a:rPr>
              <a:t>'],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areap</a:t>
            </a:r>
            <a:r>
              <a:rPr lang="en-US" sz="1200" dirty="0">
                <a:solidFill>
                  <a:srgbClr val="0000FF"/>
                </a:solidFill>
              </a:rPr>
              <a:t>'])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6833" y="3337122"/>
            <a:ext cx="3721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wb_column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b="1" dirty="0" err="1" smtClean="0">
                <a:solidFill>
                  <a:schemeClr val="accent6"/>
                </a:solidFill>
              </a:rPr>
              <a:t>pn.f_Pb_wb</a:t>
            </a:r>
            <a:r>
              <a:rPr lang="en-US" sz="1200" dirty="0" smtClean="0">
                <a:solidFill>
                  <a:srgbClr val="0000FF"/>
                </a:solidFill>
              </a:rPr>
              <a:t>(</a:t>
            </a:r>
            <a:r>
              <a:rPr lang="en-US" sz="1200" dirty="0" err="1" smtClean="0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['d'],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hfinal</a:t>
            </a:r>
            <a:r>
              <a:rPr lang="en-US" sz="1200" dirty="0">
                <a:solidFill>
                  <a:srgbClr val="0000FF"/>
                </a:solidFill>
              </a:rPr>
              <a:t>'],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areap</a:t>
            </a:r>
            <a:r>
              <a:rPr lang="en-US" sz="1200" dirty="0">
                <a:solidFill>
                  <a:srgbClr val="0000FF"/>
                </a:solidFill>
              </a:rPr>
              <a:t>'])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cxnSp>
        <p:nvCxnSpPr>
          <p:cNvPr id="29" name="Elbow Connector 28"/>
          <p:cNvCxnSpPr>
            <a:stCxn id="13" idx="3"/>
            <a:endCxn id="33" idx="0"/>
          </p:cNvCxnSpPr>
          <p:nvPr/>
        </p:nvCxnSpPr>
        <p:spPr>
          <a:xfrm>
            <a:off x="3364302" y="2549711"/>
            <a:ext cx="2635369" cy="3289327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14" idx="3"/>
          </p:cNvCxnSpPr>
          <p:nvPr/>
        </p:nvCxnSpPr>
        <p:spPr>
          <a:xfrm>
            <a:off x="3364302" y="4294424"/>
            <a:ext cx="2672060" cy="1574179"/>
          </a:xfrm>
          <a:prstGeom prst="bentConnector3">
            <a:avLst>
              <a:gd name="adj1" fmla="val 98739"/>
            </a:avLst>
          </a:prstGeom>
          <a:ln>
            <a:solidFill>
              <a:srgbClr val="0000FF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718678" y="2606818"/>
            <a:ext cx="1224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ws</a:t>
            </a:r>
            <a:r>
              <a:rPr lang="en-US" sz="1200" dirty="0">
                <a:solidFill>
                  <a:srgbClr val="0000FF"/>
                </a:solidFill>
              </a:rPr>
              <a:t>'] = </a:t>
            </a:r>
            <a:r>
              <a:rPr lang="en-US" sz="1200" dirty="0" err="1">
                <a:solidFill>
                  <a:srgbClr val="0000FF"/>
                </a:solidFill>
              </a:rPr>
              <a:t>ws_column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681986" y="4351531"/>
            <a:ext cx="122496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wb</a:t>
            </a:r>
            <a:r>
              <a:rPr lang="en-US" sz="1200" dirty="0">
                <a:solidFill>
                  <a:srgbClr val="0000FF"/>
                </a:solidFill>
              </a:rPr>
              <a:t>'] = </a:t>
            </a:r>
            <a:r>
              <a:rPr lang="en-US" sz="1200" dirty="0" err="1">
                <a:solidFill>
                  <a:srgbClr val="0000FF"/>
                </a:solidFill>
              </a:rPr>
              <a:t>wb_column</a:t>
            </a:r>
            <a:endParaRPr lang="en-US" sz="12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313" y="2271674"/>
            <a:ext cx="1181202" cy="4115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217" y="2639127"/>
            <a:ext cx="2628752" cy="49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0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30034" y="368664"/>
            <a:ext cx="1133927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</a:t>
            </a:r>
            <a:r>
              <a:rPr lang="en-US" sz="1400" dirty="0"/>
              <a:t>g, </a:t>
            </a:r>
            <a:r>
              <a:rPr lang="en-US" sz="1400" dirty="0" smtClean="0"/>
              <a:t>d^2,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N, G, dg, </a:t>
            </a:r>
            <a:r>
              <a:rPr lang="en-US" sz="1400" dirty="0" err="1" smtClean="0"/>
              <a:t>hfinal</a:t>
            </a:r>
            <a:r>
              <a:rPr lang="en-US" sz="1400" dirty="0" smtClean="0"/>
              <a:t>, v, </a:t>
            </a:r>
            <a:r>
              <a:rPr lang="en-US" sz="1400" dirty="0" err="1" smtClean="0"/>
              <a:t>vu_st</a:t>
            </a:r>
            <a:r>
              <a:rPr lang="en-US" sz="1400" dirty="0" smtClean="0"/>
              <a:t>, vu6_st, vu12_st, vu20_st, di, </a:t>
            </a:r>
            <a:r>
              <a:rPr lang="en-US" sz="1400" dirty="0" err="1" smtClean="0"/>
              <a:t>vA</a:t>
            </a:r>
            <a:r>
              <a:rPr lang="en-US" sz="1400" dirty="0" smtClean="0"/>
              <a:t>, </a:t>
            </a:r>
            <a:r>
              <a:rPr lang="en-US" sz="1400" dirty="0" err="1" smtClean="0"/>
              <a:t>vB</a:t>
            </a:r>
            <a:r>
              <a:rPr lang="en-US" sz="1400" dirty="0"/>
              <a:t>, </a:t>
            </a:r>
            <a:r>
              <a:rPr lang="en-US" sz="1400" dirty="0" err="1"/>
              <a:t>vC</a:t>
            </a:r>
            <a:r>
              <a:rPr lang="en-US" sz="1400" dirty="0"/>
              <a:t>, </a:t>
            </a:r>
            <a:r>
              <a:rPr lang="en-US" sz="1400" dirty="0" err="1" smtClean="0"/>
              <a:t>vbicada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4" name="Rectangle 3"/>
          <p:cNvSpPr/>
          <p:nvPr/>
        </p:nvSpPr>
        <p:spPr>
          <a:xfrm>
            <a:off x="7117344" y="1114102"/>
            <a:ext cx="4099383" cy="427809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pinhas.py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def f_Pb_wbr(d_column, h_column, areap_column): </a:t>
            </a:r>
            <a:endParaRPr lang="it-IT" sz="1200" dirty="0" smtClean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 </a:t>
            </a:r>
            <a:r>
              <a:rPr lang="it-IT" sz="1200" dirty="0" smtClean="0">
                <a:solidFill>
                  <a:srgbClr val="0000FF"/>
                </a:solidFill>
              </a:rPr>
              <a:t>   wbr_fha </a:t>
            </a:r>
            <a:r>
              <a:rPr lang="it-IT" sz="1200" dirty="0">
                <a:solidFill>
                  <a:srgbClr val="0000FF"/>
                </a:solidFill>
              </a:rPr>
              <a:t>= areap_column</a:t>
            </a:r>
            <a:r>
              <a:rPr lang="it-IT" sz="1200" b="1" dirty="0">
                <a:solidFill>
                  <a:srgbClr val="0000FF"/>
                </a:solidFill>
              </a:rPr>
              <a:t>.</a:t>
            </a:r>
            <a:r>
              <a:rPr lang="it-IT" sz="1200" b="1" dirty="0">
                <a:solidFill>
                  <a:srgbClr val="CC9900"/>
                </a:solidFill>
              </a:rPr>
              <a:t>apply</a:t>
            </a:r>
            <a:r>
              <a:rPr lang="it-IT" sz="1200" dirty="0">
                <a:solidFill>
                  <a:srgbClr val="0000FF"/>
                </a:solidFill>
              </a:rPr>
              <a:t>(f_fha)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</a:t>
            </a:r>
            <a:r>
              <a:rPr lang="it-IT" sz="1200" dirty="0" smtClean="0">
                <a:solidFill>
                  <a:srgbClr val="0000FF"/>
                </a:solidFill>
              </a:rPr>
              <a:t>hh </a:t>
            </a:r>
            <a:r>
              <a:rPr lang="it-IT" sz="1200" dirty="0">
                <a:solidFill>
                  <a:srgbClr val="0000FF"/>
                </a:solidFill>
              </a:rPr>
              <a:t>= h_column / d_column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h = </a:t>
            </a:r>
            <a:r>
              <a:rPr lang="it-IT" sz="1200" dirty="0" smtClean="0">
                <a:solidFill>
                  <a:srgbClr val="0000FF"/>
                </a:solidFill>
              </a:rPr>
              <a:t>hh**-</a:t>
            </a:r>
            <a:r>
              <a:rPr lang="it-IT" sz="1200" dirty="0">
                <a:solidFill>
                  <a:srgbClr val="0000FF"/>
                </a:solidFill>
              </a:rPr>
              <a:t>0.39381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d = d_column**2.75761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wbr = 0.00308 * d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wbr = wbr * h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wbr = wbr * wbr_fha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wbr /= 1000 </a:t>
            </a:r>
            <a:r>
              <a:rPr lang="it-IT" sz="1200" dirty="0">
                <a:solidFill>
                  <a:schemeClr val="bg2">
                    <a:lumMod val="50000"/>
                  </a:schemeClr>
                </a:solidFill>
              </a:rPr>
              <a:t>#to ton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return </a:t>
            </a:r>
            <a:r>
              <a:rPr lang="it-IT" sz="1200" dirty="0" smtClean="0">
                <a:solidFill>
                  <a:srgbClr val="0000FF"/>
                </a:solidFill>
              </a:rPr>
              <a:t>wbr</a:t>
            </a:r>
          </a:p>
          <a:p>
            <a:endParaRPr lang="it-IT" sz="1200" dirty="0" smtClean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def f_Pb_wl(d_column, h_column, areap_column): </a:t>
            </a:r>
            <a:endParaRPr lang="it-IT" sz="1200" dirty="0" smtClean="0">
              <a:solidFill>
                <a:srgbClr val="0000FF"/>
              </a:solidFill>
            </a:endParaRPr>
          </a:p>
          <a:p>
            <a:r>
              <a:rPr lang="it-IT" sz="1200" dirty="0" smtClean="0">
                <a:solidFill>
                  <a:srgbClr val="0000FF"/>
                </a:solidFill>
              </a:rPr>
              <a:t>    </a:t>
            </a:r>
            <a:r>
              <a:rPr lang="it-IT" sz="1200" dirty="0">
                <a:solidFill>
                  <a:srgbClr val="0000FF"/>
                </a:solidFill>
              </a:rPr>
              <a:t>wl_fha = areap_column.</a:t>
            </a:r>
            <a:r>
              <a:rPr lang="it-IT" sz="1200" b="1" dirty="0">
                <a:solidFill>
                  <a:srgbClr val="CC9900"/>
                </a:solidFill>
              </a:rPr>
              <a:t>apply</a:t>
            </a:r>
            <a:r>
              <a:rPr lang="it-IT" sz="1200" dirty="0">
                <a:solidFill>
                  <a:srgbClr val="0000FF"/>
                </a:solidFill>
              </a:rPr>
              <a:t>(f_fha)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</a:t>
            </a:r>
            <a:r>
              <a:rPr lang="it-IT" sz="1200" dirty="0" smtClean="0">
                <a:solidFill>
                  <a:srgbClr val="0000FF"/>
                </a:solidFill>
              </a:rPr>
              <a:t>hh </a:t>
            </a:r>
            <a:r>
              <a:rPr lang="it-IT" sz="1200" dirty="0">
                <a:solidFill>
                  <a:srgbClr val="0000FF"/>
                </a:solidFill>
              </a:rPr>
              <a:t>= h_column / d_column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h = </a:t>
            </a:r>
            <a:r>
              <a:rPr lang="it-IT" sz="1200" dirty="0" smtClean="0">
                <a:solidFill>
                  <a:srgbClr val="0000FF"/>
                </a:solidFill>
              </a:rPr>
              <a:t>hh**-</a:t>
            </a:r>
            <a:r>
              <a:rPr lang="it-IT" sz="1200" dirty="0">
                <a:solidFill>
                  <a:srgbClr val="0000FF"/>
                </a:solidFill>
              </a:rPr>
              <a:t>0.71962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d = d_column**1.39252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wl = 0.09980 * d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wl = wl * h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wl = wl * wl_fha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wl /= 1000 </a:t>
            </a:r>
            <a:r>
              <a:rPr lang="it-IT" sz="1200" dirty="0">
                <a:solidFill>
                  <a:schemeClr val="bg2">
                    <a:lumMod val="50000"/>
                  </a:schemeClr>
                </a:solidFill>
              </a:rPr>
              <a:t>#to ton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return wl</a:t>
            </a:r>
          </a:p>
        </p:txBody>
      </p:sp>
      <p:sp>
        <p:nvSpPr>
          <p:cNvPr id="10" name="Oval 9"/>
          <p:cNvSpPr/>
          <p:nvPr/>
        </p:nvSpPr>
        <p:spPr>
          <a:xfrm>
            <a:off x="483959" y="1012176"/>
            <a:ext cx="352218" cy="3693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30033" y="5839038"/>
            <a:ext cx="1133927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</a:t>
            </a:r>
            <a:r>
              <a:rPr lang="en-US" sz="1400" dirty="0"/>
              <a:t>g, </a:t>
            </a:r>
            <a:r>
              <a:rPr lang="en-US" sz="1400" dirty="0" smtClean="0"/>
              <a:t>d^2,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N, G, dg, </a:t>
            </a:r>
            <a:r>
              <a:rPr lang="en-US" sz="1400" dirty="0" err="1" smtClean="0"/>
              <a:t>hfinal</a:t>
            </a:r>
            <a:r>
              <a:rPr lang="en-US" sz="1400" dirty="0" smtClean="0"/>
              <a:t>, v, </a:t>
            </a:r>
            <a:r>
              <a:rPr lang="en-US" sz="1400" dirty="0" err="1" smtClean="0"/>
              <a:t>vu_st</a:t>
            </a:r>
            <a:r>
              <a:rPr lang="en-US" sz="1400" dirty="0" smtClean="0"/>
              <a:t>, vu6_st, vu12_st, vu20_st, </a:t>
            </a:r>
            <a:r>
              <a:rPr lang="en-US" sz="1400" dirty="0" err="1" smtClean="0"/>
              <a:t>di_hi</a:t>
            </a:r>
            <a:r>
              <a:rPr lang="en-US" sz="1400" dirty="0" smtClean="0"/>
              <a:t>, </a:t>
            </a:r>
            <a:r>
              <a:rPr lang="en-US" sz="1400" dirty="0" err="1" smtClean="0"/>
              <a:t>vA</a:t>
            </a:r>
            <a:r>
              <a:rPr lang="en-US" sz="1400" dirty="0" smtClean="0"/>
              <a:t>, </a:t>
            </a:r>
            <a:r>
              <a:rPr lang="en-US" sz="1400" dirty="0" err="1" smtClean="0"/>
              <a:t>vB</a:t>
            </a:r>
            <a:r>
              <a:rPr lang="en-US" sz="1400" dirty="0" smtClean="0"/>
              <a:t>, </a:t>
            </a:r>
            <a:r>
              <a:rPr lang="en-US" sz="1400" dirty="0" err="1" smtClean="0"/>
              <a:t>vC</a:t>
            </a:r>
            <a:r>
              <a:rPr lang="en-US" sz="1400" dirty="0" smtClean="0"/>
              <a:t>, </a:t>
            </a:r>
            <a:r>
              <a:rPr lang="en-US" sz="1400" dirty="0" err="1" smtClean="0"/>
              <a:t>vbicada</a:t>
            </a:r>
            <a:r>
              <a:rPr lang="en-US" sz="1400" dirty="0" smtClean="0"/>
              <a:t>, </a:t>
            </a:r>
            <a:r>
              <a:rPr lang="en-US" sz="1400" dirty="0" err="1" smtClean="0"/>
              <a:t>ws</a:t>
            </a:r>
            <a:r>
              <a:rPr lang="en-US" sz="1400" dirty="0" smtClean="0"/>
              <a:t>, </a:t>
            </a:r>
            <a:r>
              <a:rPr lang="en-US" sz="1400" dirty="0" err="1" smtClean="0"/>
              <a:t>wb</a:t>
            </a:r>
            <a:r>
              <a:rPr lang="en-US" sz="1400" dirty="0" smtClean="0"/>
              <a:t>, </a:t>
            </a:r>
            <a:r>
              <a:rPr lang="en-US" sz="1400" dirty="0" err="1" smtClean="0"/>
              <a:t>wbr</a:t>
            </a:r>
            <a:r>
              <a:rPr lang="en-US" sz="1400" dirty="0" smtClean="0"/>
              <a:t>, </a:t>
            </a:r>
            <a:r>
              <a:rPr lang="en-US" sz="1400" dirty="0" err="1" smtClean="0"/>
              <a:t>wl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5898" y="2149601"/>
            <a:ext cx="18384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wbr_column</a:t>
            </a:r>
            <a:endParaRPr lang="en-US" b="1" dirty="0"/>
          </a:p>
          <a:p>
            <a:r>
              <a:rPr lang="en-US" sz="1400" dirty="0" err="1" smtClean="0"/>
              <a:t>wbr_column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5898" y="3894314"/>
            <a:ext cx="18384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wl_column</a:t>
            </a:r>
            <a:endParaRPr lang="en-US" b="1" dirty="0"/>
          </a:p>
          <a:p>
            <a:r>
              <a:rPr lang="en-US" sz="1400" dirty="0" err="1" smtClean="0"/>
              <a:t>wl_column</a:t>
            </a:r>
            <a:endParaRPr lang="en-US" sz="1400" dirty="0" smtClean="0"/>
          </a:p>
          <a:p>
            <a:r>
              <a:rPr lang="en-US" sz="1400" b="1" dirty="0" smtClean="0">
                <a:solidFill>
                  <a:schemeClr val="accent2"/>
                </a:solidFill>
              </a:rPr>
              <a:t>                                  </a:t>
            </a:r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7" name="Elbow Connector 16"/>
          <p:cNvCxnSpPr>
            <a:stCxn id="10" idx="4"/>
            <a:endCxn id="13" idx="1"/>
          </p:cNvCxnSpPr>
          <p:nvPr/>
        </p:nvCxnSpPr>
        <p:spPr>
          <a:xfrm rot="16200000" flipH="1">
            <a:off x="508882" y="1532694"/>
            <a:ext cx="1168203" cy="865830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10" idx="4"/>
            <a:endCxn id="14" idx="1"/>
          </p:cNvCxnSpPr>
          <p:nvPr/>
        </p:nvCxnSpPr>
        <p:spPr>
          <a:xfrm rot="16200000" flipH="1">
            <a:off x="-363475" y="2405051"/>
            <a:ext cx="2912916" cy="865830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3" idx="3"/>
            <a:endCxn id="33" idx="0"/>
          </p:cNvCxnSpPr>
          <p:nvPr/>
        </p:nvCxnSpPr>
        <p:spPr>
          <a:xfrm>
            <a:off x="3364302" y="2549711"/>
            <a:ext cx="2635369" cy="3289327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14" idx="3"/>
          </p:cNvCxnSpPr>
          <p:nvPr/>
        </p:nvCxnSpPr>
        <p:spPr>
          <a:xfrm>
            <a:off x="3364302" y="4294424"/>
            <a:ext cx="2672060" cy="1574179"/>
          </a:xfrm>
          <a:prstGeom prst="bentConnector3">
            <a:avLst>
              <a:gd name="adj1" fmla="val 98739"/>
            </a:avLst>
          </a:prstGeom>
          <a:ln>
            <a:solidFill>
              <a:srgbClr val="0000FF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718678" y="2606818"/>
            <a:ext cx="1224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</a:t>
            </a:r>
            <a:r>
              <a:rPr lang="en-US" sz="1200" dirty="0" smtClean="0">
                <a:solidFill>
                  <a:srgbClr val="0000FF"/>
                </a:solidFill>
              </a:rPr>
              <a:t>'</a:t>
            </a:r>
            <a:r>
              <a:rPr lang="en-US" sz="1200" dirty="0" err="1" smtClean="0">
                <a:solidFill>
                  <a:srgbClr val="0000FF"/>
                </a:solidFill>
              </a:rPr>
              <a:t>wbr</a:t>
            </a:r>
            <a:r>
              <a:rPr lang="en-US" sz="1200" dirty="0" smtClean="0">
                <a:solidFill>
                  <a:srgbClr val="0000FF"/>
                </a:solidFill>
              </a:rPr>
              <a:t>']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 smtClean="0">
                <a:solidFill>
                  <a:srgbClr val="0000FF"/>
                </a:solidFill>
              </a:rPr>
              <a:t>wbr_column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681986" y="4351531"/>
            <a:ext cx="122496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</a:t>
            </a:r>
            <a:r>
              <a:rPr lang="en-US" sz="1200" dirty="0" smtClean="0">
                <a:solidFill>
                  <a:srgbClr val="0000FF"/>
                </a:solidFill>
              </a:rPr>
              <a:t>'</a:t>
            </a:r>
            <a:r>
              <a:rPr lang="en-US" sz="1200" dirty="0" err="1" smtClean="0">
                <a:solidFill>
                  <a:srgbClr val="0000FF"/>
                </a:solidFill>
              </a:rPr>
              <a:t>wl</a:t>
            </a:r>
            <a:r>
              <a:rPr lang="en-US" sz="1200" dirty="0" smtClean="0">
                <a:solidFill>
                  <a:srgbClr val="0000FF"/>
                </a:solidFill>
              </a:rPr>
              <a:t>']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 smtClean="0">
                <a:solidFill>
                  <a:srgbClr val="0000FF"/>
                </a:solidFill>
              </a:rPr>
              <a:t>wl_column</a:t>
            </a:r>
            <a:endParaRPr lang="en-US" sz="12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3010" y="1683644"/>
            <a:ext cx="1234547" cy="5639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4378" y="2251748"/>
            <a:ext cx="2574793" cy="51192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60066" y="1657159"/>
            <a:ext cx="3721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wbr_column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b="1" dirty="0" err="1" smtClean="0">
                <a:solidFill>
                  <a:schemeClr val="accent6"/>
                </a:solidFill>
              </a:rPr>
              <a:t>pn.f_Pb_wbr</a:t>
            </a:r>
            <a:r>
              <a:rPr lang="en-US" sz="1200" dirty="0" smtClean="0">
                <a:solidFill>
                  <a:srgbClr val="0000FF"/>
                </a:solidFill>
              </a:rPr>
              <a:t>(</a:t>
            </a:r>
            <a:r>
              <a:rPr lang="en-US" sz="1200" dirty="0" err="1" smtClean="0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['d'],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hfinal</a:t>
            </a:r>
            <a:r>
              <a:rPr lang="en-US" sz="1200" dirty="0">
                <a:solidFill>
                  <a:srgbClr val="0000FF"/>
                </a:solidFill>
              </a:rPr>
              <a:t>'],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areap</a:t>
            </a:r>
            <a:r>
              <a:rPr lang="en-US" sz="1200" dirty="0">
                <a:solidFill>
                  <a:srgbClr val="0000FF"/>
                </a:solidFill>
              </a:rPr>
              <a:t>'])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0066" y="3344765"/>
            <a:ext cx="3721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wbr_column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b="1" dirty="0" err="1" smtClean="0">
                <a:solidFill>
                  <a:schemeClr val="accent6"/>
                </a:solidFill>
              </a:rPr>
              <a:t>pn.f_Pb_wbr</a:t>
            </a:r>
            <a:r>
              <a:rPr lang="en-US" sz="1200" dirty="0" smtClean="0">
                <a:solidFill>
                  <a:srgbClr val="0000FF"/>
                </a:solidFill>
              </a:rPr>
              <a:t>(</a:t>
            </a:r>
            <a:r>
              <a:rPr lang="en-US" sz="1200" dirty="0" err="1" smtClean="0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['d'],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hfinal</a:t>
            </a:r>
            <a:r>
              <a:rPr lang="en-US" sz="1200" dirty="0">
                <a:solidFill>
                  <a:srgbClr val="0000FF"/>
                </a:solidFill>
              </a:rPr>
              <a:t>'],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areap</a:t>
            </a:r>
            <a:r>
              <a:rPr lang="en-US" sz="1200" dirty="0">
                <a:solidFill>
                  <a:srgbClr val="0000FF"/>
                </a:solidFill>
              </a:rPr>
              <a:t>'])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84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30034" y="368664"/>
            <a:ext cx="1133927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</a:t>
            </a:r>
            <a:r>
              <a:rPr lang="en-US" sz="1400" dirty="0"/>
              <a:t>g, </a:t>
            </a:r>
            <a:r>
              <a:rPr lang="en-US" sz="1400" dirty="0" smtClean="0"/>
              <a:t>d^2,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N, G, dg, </a:t>
            </a:r>
            <a:r>
              <a:rPr lang="en-US" sz="1400" dirty="0" err="1" smtClean="0"/>
              <a:t>hfinal</a:t>
            </a:r>
            <a:r>
              <a:rPr lang="en-US" sz="1400" dirty="0" smtClean="0"/>
              <a:t>, v, </a:t>
            </a:r>
            <a:r>
              <a:rPr lang="en-US" sz="1400" dirty="0" err="1" smtClean="0"/>
              <a:t>vu_st</a:t>
            </a:r>
            <a:r>
              <a:rPr lang="en-US" sz="1400" dirty="0" smtClean="0"/>
              <a:t>, vu6_st, vu12_st, vu20_st, di, </a:t>
            </a:r>
            <a:r>
              <a:rPr lang="en-US" sz="1400" dirty="0" err="1" smtClean="0"/>
              <a:t>vA</a:t>
            </a:r>
            <a:r>
              <a:rPr lang="en-US" sz="1400" dirty="0" smtClean="0"/>
              <a:t>, </a:t>
            </a:r>
            <a:r>
              <a:rPr lang="en-US" sz="1400" dirty="0" err="1" smtClean="0"/>
              <a:t>vB</a:t>
            </a:r>
            <a:r>
              <a:rPr lang="en-US" sz="1400" dirty="0"/>
              <a:t>, </a:t>
            </a:r>
            <a:r>
              <a:rPr lang="en-US" sz="1400" dirty="0" err="1"/>
              <a:t>vC</a:t>
            </a:r>
            <a:r>
              <a:rPr lang="en-US" sz="1400" dirty="0"/>
              <a:t>, </a:t>
            </a:r>
            <a:r>
              <a:rPr lang="en-US" sz="1400" dirty="0" err="1" smtClean="0"/>
              <a:t>vbicada</a:t>
            </a:r>
            <a:r>
              <a:rPr lang="en-US" sz="1400" dirty="0" smtClean="0"/>
              <a:t>, </a:t>
            </a:r>
            <a:r>
              <a:rPr lang="en-US" sz="1400" dirty="0" err="1"/>
              <a:t>ws</a:t>
            </a:r>
            <a:r>
              <a:rPr lang="en-US" sz="1400" dirty="0"/>
              <a:t>, </a:t>
            </a:r>
            <a:r>
              <a:rPr lang="en-US" sz="1400" dirty="0" err="1"/>
              <a:t>wb</a:t>
            </a:r>
            <a:r>
              <a:rPr lang="en-US" sz="1400" dirty="0"/>
              <a:t>, </a:t>
            </a:r>
            <a:r>
              <a:rPr lang="en-US" sz="1400" dirty="0" err="1"/>
              <a:t>wbr</a:t>
            </a:r>
            <a:r>
              <a:rPr lang="en-US" sz="1400" dirty="0"/>
              <a:t>, </a:t>
            </a:r>
            <a:r>
              <a:rPr lang="en-US" sz="1400" dirty="0" err="1" smtClean="0"/>
              <a:t>wl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10" name="Oval 9"/>
          <p:cNvSpPr/>
          <p:nvPr/>
        </p:nvSpPr>
        <p:spPr>
          <a:xfrm>
            <a:off x="483959" y="1012176"/>
            <a:ext cx="352218" cy="3693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30033" y="5839038"/>
            <a:ext cx="1133927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</a:t>
            </a:r>
            <a:r>
              <a:rPr lang="en-US" sz="1400" dirty="0"/>
              <a:t>g, </a:t>
            </a:r>
            <a:r>
              <a:rPr lang="en-US" sz="1400" dirty="0" smtClean="0"/>
              <a:t>d^2,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N, G, dg, </a:t>
            </a:r>
            <a:r>
              <a:rPr lang="en-US" sz="1400" dirty="0" err="1" smtClean="0"/>
              <a:t>hfinal</a:t>
            </a:r>
            <a:r>
              <a:rPr lang="en-US" sz="1400" dirty="0" smtClean="0"/>
              <a:t>, v, </a:t>
            </a:r>
            <a:r>
              <a:rPr lang="en-US" sz="1400" dirty="0" err="1" smtClean="0"/>
              <a:t>vu_st</a:t>
            </a:r>
            <a:r>
              <a:rPr lang="en-US" sz="1400" dirty="0" smtClean="0"/>
              <a:t>, vu6_st, vu12_st, vu20_st, </a:t>
            </a:r>
            <a:r>
              <a:rPr lang="en-US" sz="1400" dirty="0" err="1" smtClean="0"/>
              <a:t>di_hi</a:t>
            </a:r>
            <a:r>
              <a:rPr lang="en-US" sz="1400" dirty="0" smtClean="0"/>
              <a:t>, </a:t>
            </a:r>
            <a:r>
              <a:rPr lang="en-US" sz="1400" dirty="0" err="1" smtClean="0"/>
              <a:t>vA</a:t>
            </a:r>
            <a:r>
              <a:rPr lang="en-US" sz="1400" dirty="0" smtClean="0"/>
              <a:t>, </a:t>
            </a:r>
            <a:r>
              <a:rPr lang="en-US" sz="1400" dirty="0" err="1" smtClean="0"/>
              <a:t>vB</a:t>
            </a:r>
            <a:r>
              <a:rPr lang="en-US" sz="1400" dirty="0" smtClean="0"/>
              <a:t>, </a:t>
            </a:r>
            <a:r>
              <a:rPr lang="en-US" sz="1400" dirty="0" err="1" smtClean="0"/>
              <a:t>vC</a:t>
            </a:r>
            <a:r>
              <a:rPr lang="en-US" sz="1400" dirty="0" smtClean="0"/>
              <a:t>, </a:t>
            </a:r>
            <a:r>
              <a:rPr lang="en-US" sz="1400" dirty="0" err="1" smtClean="0"/>
              <a:t>vbicada</a:t>
            </a:r>
            <a:r>
              <a:rPr lang="en-US" sz="1400" dirty="0" smtClean="0"/>
              <a:t>, </a:t>
            </a:r>
            <a:r>
              <a:rPr lang="en-US" sz="1400" dirty="0" err="1" smtClean="0"/>
              <a:t>ws</a:t>
            </a:r>
            <a:r>
              <a:rPr lang="en-US" sz="1400" dirty="0" smtClean="0"/>
              <a:t>, </a:t>
            </a:r>
            <a:r>
              <a:rPr lang="en-US" sz="1400" dirty="0" err="1" smtClean="0"/>
              <a:t>wb</a:t>
            </a:r>
            <a:r>
              <a:rPr lang="en-US" sz="1400" dirty="0" smtClean="0"/>
              <a:t>, </a:t>
            </a:r>
            <a:r>
              <a:rPr lang="en-US" sz="1400" dirty="0" err="1" smtClean="0"/>
              <a:t>wbr</a:t>
            </a:r>
            <a:r>
              <a:rPr lang="en-US" sz="1400" dirty="0" smtClean="0"/>
              <a:t>, </a:t>
            </a:r>
            <a:r>
              <a:rPr lang="en-US" sz="1400" dirty="0" err="1" smtClean="0"/>
              <a:t>wl</a:t>
            </a:r>
            <a:r>
              <a:rPr lang="en-US" sz="1400" dirty="0" smtClean="0"/>
              <a:t>, </a:t>
            </a:r>
            <a:r>
              <a:rPr lang="en-US" sz="1400" dirty="0" err="1" smtClean="0"/>
              <a:t>wa</a:t>
            </a:r>
            <a:r>
              <a:rPr lang="en-US" sz="1400" dirty="0" smtClean="0"/>
              <a:t>, </a:t>
            </a:r>
            <a:r>
              <a:rPr lang="en-US" sz="1400" dirty="0" err="1" smtClean="0"/>
              <a:t>wr</a:t>
            </a:r>
            <a:r>
              <a:rPr lang="en-US" sz="1400" dirty="0" smtClean="0"/>
              <a:t>, w</a:t>
            </a:r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5898" y="2008196"/>
            <a:ext cx="18384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wa_column</a:t>
            </a:r>
            <a:endParaRPr lang="en-US" b="1" dirty="0"/>
          </a:p>
          <a:p>
            <a:r>
              <a:rPr lang="en-US" sz="1400" dirty="0" err="1" smtClean="0"/>
              <a:t>wa_column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5898" y="3413537"/>
            <a:ext cx="18384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wr_column</a:t>
            </a:r>
            <a:endParaRPr lang="en-US" b="1" dirty="0"/>
          </a:p>
          <a:p>
            <a:r>
              <a:rPr lang="en-US" sz="1400" dirty="0" err="1" smtClean="0"/>
              <a:t>wr_column</a:t>
            </a:r>
            <a:endParaRPr lang="en-US" sz="1400" dirty="0" smtClean="0"/>
          </a:p>
          <a:p>
            <a:r>
              <a:rPr lang="en-US" sz="1400" b="1" dirty="0" smtClean="0">
                <a:solidFill>
                  <a:schemeClr val="accent2"/>
                </a:solidFill>
              </a:rPr>
              <a:t>                                  </a:t>
            </a:r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7" name="Elbow Connector 16"/>
          <p:cNvCxnSpPr>
            <a:stCxn id="10" idx="4"/>
            <a:endCxn id="13" idx="1"/>
          </p:cNvCxnSpPr>
          <p:nvPr/>
        </p:nvCxnSpPr>
        <p:spPr>
          <a:xfrm rot="16200000" flipH="1">
            <a:off x="579584" y="1461992"/>
            <a:ext cx="1026798" cy="865830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10" idx="4"/>
            <a:endCxn id="14" idx="1"/>
          </p:cNvCxnSpPr>
          <p:nvPr/>
        </p:nvCxnSpPr>
        <p:spPr>
          <a:xfrm rot="16200000" flipH="1">
            <a:off x="-123086" y="2164662"/>
            <a:ext cx="2432139" cy="865830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3" idx="3"/>
            <a:endCxn id="33" idx="0"/>
          </p:cNvCxnSpPr>
          <p:nvPr/>
        </p:nvCxnSpPr>
        <p:spPr>
          <a:xfrm>
            <a:off x="3364302" y="2549711"/>
            <a:ext cx="2635369" cy="3289327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14" idx="3"/>
          </p:cNvCxnSpPr>
          <p:nvPr/>
        </p:nvCxnSpPr>
        <p:spPr>
          <a:xfrm>
            <a:off x="3364302" y="3813647"/>
            <a:ext cx="2672060" cy="2054956"/>
          </a:xfrm>
          <a:prstGeom prst="bentConnector3">
            <a:avLst>
              <a:gd name="adj1" fmla="val 98332"/>
            </a:avLst>
          </a:prstGeom>
          <a:ln>
            <a:solidFill>
              <a:srgbClr val="0000FF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734396" y="1983547"/>
            <a:ext cx="1224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</a:t>
            </a:r>
            <a:r>
              <a:rPr lang="en-US" sz="1200" dirty="0" smtClean="0">
                <a:solidFill>
                  <a:srgbClr val="0000FF"/>
                </a:solidFill>
              </a:rPr>
              <a:t>'</a:t>
            </a:r>
            <a:r>
              <a:rPr lang="en-US" sz="1200" dirty="0" err="1" smtClean="0">
                <a:solidFill>
                  <a:srgbClr val="0000FF"/>
                </a:solidFill>
              </a:rPr>
              <a:t>wa</a:t>
            </a:r>
            <a:r>
              <a:rPr lang="en-US" sz="1200" dirty="0" smtClean="0">
                <a:solidFill>
                  <a:srgbClr val="0000FF"/>
                </a:solidFill>
              </a:rPr>
              <a:t>']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 smtClean="0">
                <a:solidFill>
                  <a:srgbClr val="0000FF"/>
                </a:solidFill>
              </a:rPr>
              <a:t>wa_column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700332" y="3342453"/>
            <a:ext cx="122496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</a:t>
            </a:r>
            <a:r>
              <a:rPr lang="en-US" sz="1200" dirty="0" smtClean="0">
                <a:solidFill>
                  <a:srgbClr val="0000FF"/>
                </a:solidFill>
              </a:rPr>
              <a:t>'</a:t>
            </a:r>
            <a:r>
              <a:rPr lang="en-US" sz="1200" dirty="0" err="1" smtClean="0">
                <a:solidFill>
                  <a:srgbClr val="0000FF"/>
                </a:solidFill>
              </a:rPr>
              <a:t>wr</a:t>
            </a:r>
            <a:r>
              <a:rPr lang="en-US" sz="1200" dirty="0" smtClean="0">
                <a:solidFill>
                  <a:srgbClr val="0000FF"/>
                </a:solidFill>
              </a:rPr>
              <a:t>]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 smtClean="0">
                <a:solidFill>
                  <a:srgbClr val="0000FF"/>
                </a:solidFill>
              </a:rPr>
              <a:t>wr_column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0066" y="1515754"/>
            <a:ext cx="3721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wa_column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=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b="1" dirty="0" err="1">
                <a:solidFill>
                  <a:schemeClr val="accent6"/>
                </a:solidFill>
              </a:rPr>
              <a:t>pn.f_Pb_wa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ws</a:t>
            </a:r>
            <a:r>
              <a:rPr lang="en-US" sz="1200" dirty="0">
                <a:solidFill>
                  <a:srgbClr val="0000FF"/>
                </a:solidFill>
              </a:rPr>
              <a:t>'],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wbr</a:t>
            </a:r>
            <a:r>
              <a:rPr lang="en-US" sz="1200" dirty="0">
                <a:solidFill>
                  <a:srgbClr val="0000FF"/>
                </a:solidFill>
              </a:rPr>
              <a:t>'],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wl</a:t>
            </a:r>
            <a:r>
              <a:rPr lang="en-US" sz="1200" dirty="0">
                <a:solidFill>
                  <a:srgbClr val="0000FF"/>
                </a:solidFill>
              </a:rPr>
              <a:t>'])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0066" y="2863988"/>
            <a:ext cx="3721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wr_column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b="1" dirty="0" err="1" smtClean="0">
                <a:solidFill>
                  <a:schemeClr val="accent6"/>
                </a:solidFill>
              </a:rPr>
              <a:t>pn.f_Pb_wr</a:t>
            </a:r>
            <a:r>
              <a:rPr lang="en-US" sz="1200" dirty="0" smtClean="0">
                <a:solidFill>
                  <a:srgbClr val="0000FF"/>
                </a:solidFill>
              </a:rPr>
              <a:t>(</a:t>
            </a:r>
            <a:r>
              <a:rPr lang="en-US" sz="1200" dirty="0" err="1" smtClean="0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</a:t>
            </a:r>
            <a:r>
              <a:rPr lang="en-US" sz="1200" dirty="0" smtClean="0">
                <a:solidFill>
                  <a:srgbClr val="0000FF"/>
                </a:solidFill>
              </a:rPr>
              <a:t>'</a:t>
            </a:r>
            <a:r>
              <a:rPr lang="en-US" sz="1200" dirty="0" err="1" smtClean="0">
                <a:solidFill>
                  <a:srgbClr val="0000FF"/>
                </a:solidFill>
              </a:rPr>
              <a:t>wr</a:t>
            </a:r>
            <a:r>
              <a:rPr lang="en-US" sz="1200" dirty="0" smtClean="0">
                <a:solidFill>
                  <a:srgbClr val="0000FF"/>
                </a:solidFill>
              </a:rPr>
              <a:t>'])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25898" y="4913430"/>
            <a:ext cx="18384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w_column</a:t>
            </a:r>
            <a:endParaRPr lang="en-US" b="1" dirty="0"/>
          </a:p>
          <a:p>
            <a:r>
              <a:rPr lang="en-US" sz="1400" dirty="0" err="1" smtClean="0"/>
              <a:t>w_column</a:t>
            </a:r>
            <a:endParaRPr lang="en-US" sz="1400" dirty="0" smtClean="0"/>
          </a:p>
          <a:p>
            <a:r>
              <a:rPr lang="en-US" sz="1400" b="1" dirty="0" smtClean="0">
                <a:solidFill>
                  <a:schemeClr val="accent2"/>
                </a:solidFill>
              </a:rPr>
              <a:t>                                  </a:t>
            </a:r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34396" y="4842346"/>
            <a:ext cx="122496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</a:t>
            </a:r>
            <a:r>
              <a:rPr lang="en-US" sz="1200" dirty="0" smtClean="0">
                <a:solidFill>
                  <a:srgbClr val="0000FF"/>
                </a:solidFill>
              </a:rPr>
              <a:t>'w]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 smtClean="0">
                <a:solidFill>
                  <a:srgbClr val="0000FF"/>
                </a:solidFill>
              </a:rPr>
              <a:t>w_column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0066" y="4420988"/>
            <a:ext cx="3721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w_column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b="1" dirty="0" err="1" smtClean="0">
                <a:solidFill>
                  <a:schemeClr val="accent6"/>
                </a:solidFill>
              </a:rPr>
              <a:t>pn.f_w</a:t>
            </a:r>
            <a:r>
              <a:rPr lang="en-US" sz="1200" dirty="0" smtClean="0">
                <a:solidFill>
                  <a:srgbClr val="0000FF"/>
                </a:solidFill>
              </a:rPr>
              <a:t>(</a:t>
            </a:r>
            <a:r>
              <a:rPr lang="en-US" sz="1200" dirty="0" err="1" smtClean="0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wa</a:t>
            </a:r>
            <a:r>
              <a:rPr lang="en-US" sz="1200" dirty="0">
                <a:solidFill>
                  <a:srgbClr val="0000FF"/>
                </a:solidFill>
              </a:rPr>
              <a:t>'], </a:t>
            </a:r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wr</a:t>
            </a:r>
            <a:r>
              <a:rPr lang="en-US" sz="1200" dirty="0">
                <a:solidFill>
                  <a:srgbClr val="0000FF"/>
                </a:solidFill>
              </a:rPr>
              <a:t>'])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cxnSp>
        <p:nvCxnSpPr>
          <p:cNvPr id="26" name="Elbow Connector 25"/>
          <p:cNvCxnSpPr>
            <a:endCxn id="21" idx="1"/>
          </p:cNvCxnSpPr>
          <p:nvPr/>
        </p:nvCxnSpPr>
        <p:spPr>
          <a:xfrm rot="16200000" flipH="1">
            <a:off x="-844253" y="2943389"/>
            <a:ext cx="3874468" cy="865833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21" idx="3"/>
            <a:endCxn id="33" idx="0"/>
          </p:cNvCxnSpPr>
          <p:nvPr/>
        </p:nvCxnSpPr>
        <p:spPr>
          <a:xfrm>
            <a:off x="3364302" y="5313540"/>
            <a:ext cx="2635369" cy="525498"/>
          </a:xfrm>
          <a:prstGeom prst="bentConnector2">
            <a:avLst/>
          </a:prstGeom>
          <a:ln>
            <a:solidFill>
              <a:srgbClr val="0000FF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569926" y="1511132"/>
            <a:ext cx="4099383" cy="2616101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pinhas.py</a:t>
            </a:r>
          </a:p>
          <a:p>
            <a:endParaRPr lang="en-US" sz="800" i="1" dirty="0" smtClean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def f_Pb_wa(ws_column, wbr_column, wl_column): </a:t>
            </a:r>
            <a:endParaRPr lang="it-IT" sz="1200" dirty="0" smtClean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 </a:t>
            </a:r>
            <a:r>
              <a:rPr lang="it-IT" sz="1200" dirty="0" smtClean="0">
                <a:solidFill>
                  <a:srgbClr val="0000FF"/>
                </a:solidFill>
              </a:rPr>
              <a:t>   wa </a:t>
            </a:r>
            <a:r>
              <a:rPr lang="it-IT" sz="1200" dirty="0">
                <a:solidFill>
                  <a:srgbClr val="0000FF"/>
                </a:solidFill>
              </a:rPr>
              <a:t>= ws_column + wbr_column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wa = wa + wl_column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return </a:t>
            </a:r>
            <a:r>
              <a:rPr lang="it-IT" sz="1200" dirty="0" smtClean="0">
                <a:solidFill>
                  <a:srgbClr val="0000FF"/>
                </a:solidFill>
              </a:rPr>
              <a:t>wa</a:t>
            </a:r>
          </a:p>
          <a:p>
            <a:endParaRPr lang="it-IT" sz="1200" dirty="0" smtClean="0">
              <a:solidFill>
                <a:srgbClr val="0000FF"/>
              </a:solidFill>
            </a:endParaRPr>
          </a:p>
          <a:p>
            <a:r>
              <a:rPr lang="en-US" sz="1200" dirty="0" err="1">
                <a:solidFill>
                  <a:srgbClr val="0000FF"/>
                </a:solidFill>
              </a:rPr>
              <a:t>def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f_Pb_wr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wa_column</a:t>
            </a:r>
            <a:r>
              <a:rPr lang="en-US" sz="1200" dirty="0" smtClean="0">
                <a:solidFill>
                  <a:srgbClr val="0000FF"/>
                </a:solidFill>
              </a:rPr>
              <a:t>):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wr</a:t>
            </a:r>
            <a:r>
              <a:rPr lang="en-US" sz="1200" dirty="0">
                <a:solidFill>
                  <a:srgbClr val="0000FF"/>
                </a:solidFill>
              </a:rPr>
              <a:t> = 0.2756 * </a:t>
            </a:r>
            <a:r>
              <a:rPr lang="en-US" sz="1200" dirty="0" err="1">
                <a:solidFill>
                  <a:srgbClr val="0000FF"/>
                </a:solidFill>
              </a:rPr>
              <a:t>wa_column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  return </a:t>
            </a:r>
            <a:r>
              <a:rPr lang="en-US" sz="1200" dirty="0" err="1" smtClean="0">
                <a:solidFill>
                  <a:srgbClr val="0000FF"/>
                </a:solidFill>
              </a:rPr>
              <a:t>wr</a:t>
            </a:r>
            <a:endParaRPr lang="en-US" sz="1200" dirty="0" smtClean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 err="1">
                <a:solidFill>
                  <a:srgbClr val="0000FF"/>
                </a:solidFill>
              </a:rPr>
              <a:t>def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f_w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wa_column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wr_column</a:t>
            </a:r>
            <a:r>
              <a:rPr lang="en-US" sz="1200" dirty="0" smtClean="0">
                <a:solidFill>
                  <a:srgbClr val="0000FF"/>
                </a:solidFill>
              </a:rPr>
              <a:t>):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  w = </a:t>
            </a:r>
            <a:r>
              <a:rPr lang="en-US" sz="1200" dirty="0" err="1">
                <a:solidFill>
                  <a:srgbClr val="0000FF"/>
                </a:solidFill>
              </a:rPr>
              <a:t>wa_column</a:t>
            </a:r>
            <a:r>
              <a:rPr lang="en-US" sz="1200" dirty="0">
                <a:solidFill>
                  <a:srgbClr val="0000FF"/>
                </a:solidFill>
              </a:rPr>
              <a:t> + </a:t>
            </a:r>
            <a:r>
              <a:rPr lang="en-US" sz="1200" dirty="0" err="1">
                <a:solidFill>
                  <a:srgbClr val="0000FF"/>
                </a:solidFill>
              </a:rPr>
              <a:t>wr_column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  return w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631" y="2568949"/>
            <a:ext cx="1143099" cy="3657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5569" y="2863988"/>
            <a:ext cx="989161" cy="4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5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</a:t>
            </a:r>
            <a:r>
              <a:rPr lang="en-US" sz="2400" kern="0" dirty="0" smtClean="0">
                <a:solidFill>
                  <a:srgbClr val="4BACC6"/>
                </a:solidFill>
              </a:rPr>
              <a:t> da </a:t>
            </a:r>
            <a:r>
              <a:rPr lang="en-US" sz="2400" kern="0" dirty="0" err="1" smtClean="0">
                <a:solidFill>
                  <a:srgbClr val="4BACC6"/>
                </a:solidFill>
              </a:rPr>
              <a:t>biomassa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por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componente</a:t>
            </a:r>
            <a:r>
              <a:rPr lang="en-US" sz="2400" kern="0" dirty="0" smtClean="0">
                <a:solidFill>
                  <a:srgbClr val="4BACC6"/>
                </a:solidFill>
              </a:rPr>
              <a:t>: </a:t>
            </a:r>
            <a:r>
              <a:rPr lang="en-US" sz="2400" kern="0" dirty="0" err="1" smtClean="0">
                <a:solidFill>
                  <a:srgbClr val="4BACC6"/>
                </a:solidFill>
              </a:rPr>
              <a:t>ws</a:t>
            </a:r>
            <a:r>
              <a:rPr lang="en-US" sz="2400" kern="0" dirty="0" smtClean="0">
                <a:solidFill>
                  <a:srgbClr val="4BACC6"/>
                </a:solidFill>
              </a:rPr>
              <a:t>, </a:t>
            </a:r>
            <a:r>
              <a:rPr lang="en-US" sz="2400" kern="0" dirty="0" err="1" smtClean="0">
                <a:solidFill>
                  <a:srgbClr val="4BACC6"/>
                </a:solidFill>
              </a:rPr>
              <a:t>wb</a:t>
            </a:r>
            <a:r>
              <a:rPr lang="en-US" sz="2400" kern="0" dirty="0" smtClean="0">
                <a:solidFill>
                  <a:srgbClr val="4BACC6"/>
                </a:solidFill>
              </a:rPr>
              <a:t>, </a:t>
            </a:r>
            <a:r>
              <a:rPr lang="en-US" sz="2400" kern="0" dirty="0" err="1" smtClean="0">
                <a:solidFill>
                  <a:srgbClr val="4BACC6"/>
                </a:solidFill>
              </a:rPr>
              <a:t>wbr</a:t>
            </a:r>
            <a:r>
              <a:rPr lang="en-US" sz="2400" kern="0" dirty="0" smtClean="0">
                <a:solidFill>
                  <a:srgbClr val="4BACC6"/>
                </a:solidFill>
              </a:rPr>
              <a:t>, </a:t>
            </a:r>
            <a:r>
              <a:rPr lang="en-US" sz="2400" kern="0" dirty="0" err="1" smtClean="0">
                <a:solidFill>
                  <a:srgbClr val="4BACC6"/>
                </a:solidFill>
              </a:rPr>
              <a:t>wl</a:t>
            </a:r>
            <a:r>
              <a:rPr lang="en-US" sz="2400" kern="0" dirty="0" smtClean="0">
                <a:solidFill>
                  <a:srgbClr val="4BACC6"/>
                </a:solidFill>
              </a:rPr>
              <a:t>, </a:t>
            </a:r>
            <a:r>
              <a:rPr lang="en-US" sz="2400" kern="0" dirty="0" err="1" smtClean="0">
                <a:solidFill>
                  <a:srgbClr val="4BACC6"/>
                </a:solidFill>
              </a:rPr>
              <a:t>wa</a:t>
            </a:r>
            <a:r>
              <a:rPr lang="en-US" sz="2400" kern="0" dirty="0" smtClean="0">
                <a:solidFill>
                  <a:srgbClr val="4BACC6"/>
                </a:solidFill>
              </a:rPr>
              <a:t>, </a:t>
            </a:r>
            <a:r>
              <a:rPr lang="en-US" sz="2400" kern="0" dirty="0" err="1" smtClean="0">
                <a:solidFill>
                  <a:srgbClr val="4BACC6"/>
                </a:solidFill>
              </a:rPr>
              <a:t>wr</a:t>
            </a:r>
            <a:r>
              <a:rPr lang="en-US" sz="2400" kern="0" dirty="0" smtClean="0">
                <a:solidFill>
                  <a:srgbClr val="4BACC6"/>
                </a:solidFill>
              </a:rPr>
              <a:t>, </a:t>
            </a:r>
            <a:r>
              <a:rPr lang="en-US" sz="2400" kern="0" dirty="0" err="1" smtClean="0">
                <a:solidFill>
                  <a:srgbClr val="4BACC6"/>
                </a:solidFill>
              </a:rPr>
              <a:t>wt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29349" y="463750"/>
            <a:ext cx="4262651" cy="375487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</a:t>
            </a:r>
            <a:r>
              <a:rPr lang="en-US" sz="1000" i="1" dirty="0" err="1">
                <a:solidFill>
                  <a:srgbClr val="0000FF"/>
                </a:solidFill>
              </a:rPr>
              <a:t>Pb</a:t>
            </a:r>
            <a:r>
              <a:rPr lang="en-US" sz="1000" i="1" dirty="0">
                <a:solidFill>
                  <a:srgbClr val="0000FF"/>
                </a:solidFill>
              </a:rPr>
              <a:t>: biomasses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ws_column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pn.f_Pb_ws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hfinal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wb_column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pn.f_Pb_wb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hfinal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ws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 smtClean="0">
                <a:solidFill>
                  <a:srgbClr val="0000FF"/>
                </a:solidFill>
              </a:rPr>
              <a:t>ws_column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wb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 smtClean="0">
                <a:solidFill>
                  <a:srgbClr val="0000FF"/>
                </a:solidFill>
              </a:rPr>
              <a:t>wb_column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wbr_column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pn.f_Pb_wbr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hfinal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wl_column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pn.f_Pb_wl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hfinal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wbr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wbr_column</a:t>
            </a:r>
            <a:r>
              <a:rPr lang="en-US" sz="1000" i="1" dirty="0">
                <a:solidFill>
                  <a:srgbClr val="0000FF"/>
                </a:solidFill>
              </a:rPr>
              <a:t> 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wl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 smtClean="0">
                <a:solidFill>
                  <a:srgbClr val="0000FF"/>
                </a:solidFill>
              </a:rPr>
              <a:t>wl_column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wa_column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pn.f_Pb_wa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ws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wbr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wl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wa_column</a:t>
            </a:r>
            <a:r>
              <a:rPr lang="en-US" sz="1000" i="1" dirty="0">
                <a:solidFill>
                  <a:srgbClr val="0000FF"/>
                </a:solidFill>
              </a:rPr>
              <a:t> #add 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 column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wr_column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pn.f_Pb_wr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wr_column</a:t>
            </a:r>
            <a:r>
              <a:rPr lang="en-US" sz="1000" i="1" dirty="0">
                <a:solidFill>
                  <a:srgbClr val="0000FF"/>
                </a:solidFill>
              </a:rPr>
              <a:t> #add 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 column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w_column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pn.f_w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['w'] = </a:t>
            </a:r>
            <a:r>
              <a:rPr lang="en-US" sz="1000" i="1" dirty="0" err="1">
                <a:solidFill>
                  <a:srgbClr val="0000FF"/>
                </a:solidFill>
              </a:rPr>
              <a:t>w_column</a:t>
            </a:r>
            <a:r>
              <a:rPr lang="en-US" sz="1000" i="1" dirty="0">
                <a:solidFill>
                  <a:srgbClr val="0000FF"/>
                </a:solidFill>
              </a:rPr>
              <a:t> #add w column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Pb_df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29349" y="4325616"/>
            <a:ext cx="4262651" cy="200054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Calcula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as components da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biomassa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Acrescenta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uma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uma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carrega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valores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calculdos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: [‘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ws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’], [‘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wb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], [‘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wbr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’], [‘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wl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’], [‘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wa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’],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[‘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wr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’],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[‘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w’] </a:t>
            </a:r>
            <a:endParaRPr lang="pt-PT" sz="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76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204" y="368664"/>
            <a:ext cx="1133927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</a:t>
            </a:r>
            <a:r>
              <a:rPr lang="en-US" sz="1400" dirty="0"/>
              <a:t>g, </a:t>
            </a:r>
            <a:r>
              <a:rPr lang="en-US" sz="1400" dirty="0" smtClean="0"/>
              <a:t>d^2,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N, G, dg, </a:t>
            </a:r>
            <a:r>
              <a:rPr lang="en-US" sz="1400" dirty="0" err="1" smtClean="0"/>
              <a:t>hfinal</a:t>
            </a:r>
            <a:r>
              <a:rPr lang="en-US" sz="1400" dirty="0" smtClean="0"/>
              <a:t>, v, </a:t>
            </a:r>
            <a:r>
              <a:rPr lang="en-US" sz="1400" dirty="0" err="1" smtClean="0"/>
              <a:t>vu_st</a:t>
            </a:r>
            <a:r>
              <a:rPr lang="en-US" sz="1400" dirty="0" smtClean="0"/>
              <a:t>, vu6_st, vu12_st, vu20_st, di, </a:t>
            </a:r>
            <a:r>
              <a:rPr lang="en-US" sz="1400" dirty="0" err="1" smtClean="0"/>
              <a:t>vA</a:t>
            </a:r>
            <a:r>
              <a:rPr lang="en-US" sz="1400" dirty="0" smtClean="0"/>
              <a:t>, </a:t>
            </a:r>
            <a:r>
              <a:rPr lang="en-US" sz="1400" dirty="0" err="1" smtClean="0"/>
              <a:t>vB</a:t>
            </a:r>
            <a:r>
              <a:rPr lang="en-US" sz="1400" dirty="0"/>
              <a:t>, </a:t>
            </a:r>
            <a:r>
              <a:rPr lang="en-US" sz="1400" dirty="0" err="1"/>
              <a:t>vC</a:t>
            </a:r>
            <a:r>
              <a:rPr lang="en-US" sz="1400" dirty="0"/>
              <a:t>, </a:t>
            </a:r>
            <a:r>
              <a:rPr lang="en-US" sz="1400" dirty="0" err="1" smtClean="0"/>
              <a:t>vbicada</a:t>
            </a:r>
            <a:r>
              <a:rPr lang="en-US" sz="1400" dirty="0" smtClean="0"/>
              <a:t>, </a:t>
            </a:r>
            <a:r>
              <a:rPr lang="en-US" sz="1400" dirty="0" err="1"/>
              <a:t>ws</a:t>
            </a:r>
            <a:r>
              <a:rPr lang="en-US" sz="1400" dirty="0"/>
              <a:t>, </a:t>
            </a:r>
            <a:r>
              <a:rPr lang="en-US" sz="1400" dirty="0" err="1"/>
              <a:t>wb</a:t>
            </a:r>
            <a:r>
              <a:rPr lang="en-US" sz="1400" dirty="0"/>
              <a:t>, </a:t>
            </a:r>
            <a:r>
              <a:rPr lang="en-US" sz="1400" dirty="0" err="1"/>
              <a:t>wbr</a:t>
            </a:r>
            <a:r>
              <a:rPr lang="en-US" sz="1400" dirty="0"/>
              <a:t>, </a:t>
            </a:r>
            <a:r>
              <a:rPr lang="en-US" sz="1400" dirty="0" err="1" smtClean="0"/>
              <a:t>wl</a:t>
            </a:r>
            <a:r>
              <a:rPr lang="en-US" sz="1400" dirty="0" smtClean="0"/>
              <a:t>, </a:t>
            </a:r>
            <a:r>
              <a:rPr lang="en-US" sz="1400" dirty="0" err="1" smtClean="0"/>
              <a:t>wa</a:t>
            </a:r>
            <a:r>
              <a:rPr lang="en-US" sz="1400" dirty="0" smtClean="0"/>
              <a:t>, </a:t>
            </a:r>
            <a:r>
              <a:rPr lang="en-US" sz="1400" dirty="0" err="1" smtClean="0"/>
              <a:t>wr</a:t>
            </a:r>
            <a:r>
              <a:rPr lang="en-US" sz="1400" dirty="0" smtClean="0"/>
              <a:t>, w</a:t>
            </a:r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3204" y="2337060"/>
            <a:ext cx="5621587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StandPlotsPb_df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</a:t>
            </a:r>
            <a:r>
              <a:rPr lang="en-US" sz="1400" dirty="0" err="1" smtClean="0"/>
              <a:t>areap</a:t>
            </a:r>
            <a:r>
              <a:rPr lang="en-US" sz="1400" dirty="0" smtClean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Area_ha</a:t>
            </a:r>
            <a:r>
              <a:rPr lang="en-US" sz="1400" dirty="0" smtClean="0"/>
              <a:t>,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N, G, dg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36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017" y="1645363"/>
            <a:ext cx="5619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StandPlotsPb_df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</a:rPr>
              <a:t>Pb_df.</a:t>
            </a:r>
            <a:r>
              <a:rPr lang="en-US" sz="1200" b="1" dirty="0" err="1" smtClean="0">
                <a:solidFill>
                  <a:srgbClr val="CC9900"/>
                </a:solidFill>
              </a:rPr>
              <a:t>groupby</a:t>
            </a:r>
            <a:r>
              <a:rPr lang="en-US" sz="1200" dirty="0">
                <a:solidFill>
                  <a:srgbClr val="0000FF"/>
                </a:solidFill>
              </a:rPr>
              <a:t>('</a:t>
            </a:r>
            <a:r>
              <a:rPr lang="en-US" sz="1200" dirty="0" err="1">
                <a:solidFill>
                  <a:srgbClr val="0000FF"/>
                </a:solidFill>
              </a:rPr>
              <a:t>ID_parc</a:t>
            </a:r>
            <a:r>
              <a:rPr lang="en-US" sz="1200" dirty="0">
                <a:solidFill>
                  <a:srgbClr val="0000FF"/>
                </a:solidFill>
              </a:rPr>
              <a:t>')</a:t>
            </a:r>
            <a:r>
              <a:rPr lang="en-US" sz="1200" b="1" dirty="0">
                <a:solidFill>
                  <a:srgbClr val="CC9900"/>
                </a:solidFill>
              </a:rPr>
              <a:t>.</a:t>
            </a:r>
            <a:r>
              <a:rPr lang="en-US" sz="1200" b="1" dirty="0" err="1">
                <a:solidFill>
                  <a:srgbClr val="CC9900"/>
                </a:solidFill>
              </a:rPr>
              <a:t>agg</a:t>
            </a:r>
            <a:r>
              <a:rPr lang="en-US" sz="1200" dirty="0">
                <a:solidFill>
                  <a:srgbClr val="0000FF"/>
                </a:solidFill>
              </a:rPr>
              <a:t>({'</a:t>
            </a:r>
            <a:r>
              <a:rPr lang="en-US" sz="1200" dirty="0" err="1">
                <a:solidFill>
                  <a:srgbClr val="0000FF"/>
                </a:solidFill>
              </a:rPr>
              <a:t>areap</a:t>
            </a:r>
            <a:r>
              <a:rPr lang="en-US" sz="1200" dirty="0">
                <a:solidFill>
                  <a:srgbClr val="0000FF"/>
                </a:solidFill>
              </a:rPr>
              <a:t>':'</a:t>
            </a:r>
            <a:r>
              <a:rPr lang="en-US" sz="1200" dirty="0">
                <a:solidFill>
                  <a:schemeClr val="accent6"/>
                </a:solidFill>
              </a:rPr>
              <a:t>first</a:t>
            </a:r>
            <a:r>
              <a:rPr lang="en-US" sz="1200" dirty="0">
                <a:solidFill>
                  <a:srgbClr val="0000FF"/>
                </a:solidFill>
              </a:rPr>
              <a:t>', 'ID_</a:t>
            </a:r>
            <a:r>
              <a:rPr lang="en-US" sz="1200" dirty="0" err="1">
                <a:solidFill>
                  <a:srgbClr val="0000FF"/>
                </a:solidFill>
              </a:rPr>
              <a:t>pov</a:t>
            </a:r>
            <a:r>
              <a:rPr lang="en-US" sz="1200" dirty="0">
                <a:solidFill>
                  <a:srgbClr val="0000FF"/>
                </a:solidFill>
              </a:rPr>
              <a:t>':'</a:t>
            </a:r>
            <a:r>
              <a:rPr lang="en-US" sz="1200" dirty="0">
                <a:solidFill>
                  <a:schemeClr val="accent6"/>
                </a:solidFill>
              </a:rPr>
              <a:t>first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Area_ha':'</a:t>
            </a:r>
            <a:r>
              <a:rPr lang="en-US" sz="1200" dirty="0" err="1">
                <a:solidFill>
                  <a:schemeClr val="accent6"/>
                </a:solidFill>
              </a:rPr>
              <a:t>first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especie</a:t>
            </a:r>
            <a:r>
              <a:rPr lang="en-US" sz="1200" dirty="0">
                <a:solidFill>
                  <a:srgbClr val="0000FF"/>
                </a:solidFill>
              </a:rPr>
              <a:t>':'</a:t>
            </a:r>
            <a:r>
              <a:rPr lang="en-US" sz="1200" dirty="0">
                <a:solidFill>
                  <a:schemeClr val="accent6"/>
                </a:solidFill>
              </a:rPr>
              <a:t>first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tdom</a:t>
            </a:r>
            <a:r>
              <a:rPr lang="en-US" sz="1200" dirty="0">
                <a:solidFill>
                  <a:srgbClr val="0000FF"/>
                </a:solidFill>
              </a:rPr>
              <a:t>':'</a:t>
            </a:r>
            <a:r>
              <a:rPr lang="en-US" sz="1200" dirty="0">
                <a:solidFill>
                  <a:schemeClr val="accent6"/>
                </a:solidFill>
              </a:rPr>
              <a:t>first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ddom</a:t>
            </a:r>
            <a:r>
              <a:rPr lang="en-US" sz="1200" dirty="0">
                <a:solidFill>
                  <a:srgbClr val="0000FF"/>
                </a:solidFill>
              </a:rPr>
              <a:t>':'</a:t>
            </a:r>
            <a:r>
              <a:rPr lang="en-US" sz="1200" dirty="0">
                <a:solidFill>
                  <a:schemeClr val="accent6"/>
                </a:solidFill>
              </a:rPr>
              <a:t>first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hdom</a:t>
            </a:r>
            <a:r>
              <a:rPr lang="en-US" sz="1200" dirty="0">
                <a:solidFill>
                  <a:srgbClr val="0000FF"/>
                </a:solidFill>
              </a:rPr>
              <a:t>':'</a:t>
            </a:r>
            <a:r>
              <a:rPr lang="en-US" sz="1200" dirty="0">
                <a:solidFill>
                  <a:schemeClr val="accent6"/>
                </a:solidFill>
              </a:rPr>
              <a:t>first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N':'</a:t>
            </a:r>
            <a:r>
              <a:rPr lang="en-US" sz="1200" dirty="0" err="1">
                <a:solidFill>
                  <a:schemeClr val="accent6"/>
                </a:solidFill>
              </a:rPr>
              <a:t>first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G':'</a:t>
            </a:r>
            <a:r>
              <a:rPr lang="en-US" sz="1200" dirty="0" err="1">
                <a:solidFill>
                  <a:schemeClr val="accent6"/>
                </a:solidFill>
              </a:rPr>
              <a:t>first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dg':'</a:t>
            </a:r>
            <a:r>
              <a:rPr lang="en-US" sz="1200" dirty="0" err="1">
                <a:solidFill>
                  <a:schemeClr val="accent6"/>
                </a:solidFill>
              </a:rPr>
              <a:t>first</a:t>
            </a:r>
            <a:r>
              <a:rPr lang="en-US" sz="1200" dirty="0">
                <a:solidFill>
                  <a:srgbClr val="0000FF"/>
                </a:solidFill>
              </a:rPr>
              <a:t>'})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cxnSp>
        <p:nvCxnSpPr>
          <p:cNvPr id="7" name="Elbow Connector 6"/>
          <p:cNvCxnSpPr>
            <a:stCxn id="2" idx="1"/>
            <a:endCxn id="4" idx="1"/>
          </p:cNvCxnSpPr>
          <p:nvPr/>
        </p:nvCxnSpPr>
        <p:spPr>
          <a:xfrm rot="10800000" flipV="1">
            <a:off x="463204" y="876496"/>
            <a:ext cx="12700" cy="1860674"/>
          </a:xfrm>
          <a:prstGeom prst="bentConnector3">
            <a:avLst>
              <a:gd name="adj1" fmla="val 1800000"/>
            </a:avLst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0854" y="3828976"/>
            <a:ext cx="4626052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StvarsPb_df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v, </a:t>
            </a:r>
            <a:r>
              <a:rPr lang="en-US" sz="1400" dirty="0" err="1" smtClean="0"/>
              <a:t>vA</a:t>
            </a:r>
            <a:r>
              <a:rPr lang="en-US" sz="1400" dirty="0" smtClean="0"/>
              <a:t>, </a:t>
            </a:r>
            <a:r>
              <a:rPr lang="en-US" sz="1400" dirty="0" err="1" smtClean="0"/>
              <a:t>vB</a:t>
            </a:r>
            <a:r>
              <a:rPr lang="en-US" sz="1400" dirty="0" smtClean="0"/>
              <a:t>, </a:t>
            </a:r>
            <a:r>
              <a:rPr lang="en-US" sz="1400" dirty="0" err="1" smtClean="0"/>
              <a:t>vC</a:t>
            </a:r>
            <a:r>
              <a:rPr lang="en-US" sz="1400" dirty="0" smtClean="0"/>
              <a:t>, </a:t>
            </a:r>
            <a:r>
              <a:rPr lang="en-US" sz="1400" dirty="0" err="1" smtClean="0"/>
              <a:t>vbicada</a:t>
            </a:r>
            <a:r>
              <a:rPr lang="en-US" sz="1400" dirty="0" smtClean="0"/>
              <a:t>, </a:t>
            </a:r>
            <a:r>
              <a:rPr lang="en-US" sz="1400" dirty="0" err="1" smtClean="0"/>
              <a:t>ws</a:t>
            </a:r>
            <a:r>
              <a:rPr lang="en-US" sz="1400" dirty="0" smtClean="0"/>
              <a:t>, </a:t>
            </a:r>
            <a:r>
              <a:rPr lang="en-US" sz="1400" dirty="0" err="1" smtClean="0"/>
              <a:t>wb</a:t>
            </a:r>
            <a:r>
              <a:rPr lang="en-US" sz="1400" dirty="0" smtClean="0"/>
              <a:t>, </a:t>
            </a:r>
            <a:r>
              <a:rPr lang="en-US" sz="1400" dirty="0" err="1" smtClean="0"/>
              <a:t>wbr</a:t>
            </a:r>
            <a:r>
              <a:rPr lang="en-US" sz="1400" dirty="0" smtClean="0"/>
              <a:t>, </a:t>
            </a:r>
            <a:r>
              <a:rPr lang="en-US" sz="1400" dirty="0" err="1" smtClean="0"/>
              <a:t>wl</a:t>
            </a:r>
            <a:r>
              <a:rPr lang="en-US" sz="1400" dirty="0" smtClean="0"/>
              <a:t>, </a:t>
            </a:r>
            <a:r>
              <a:rPr lang="en-US" sz="1400" dirty="0" err="1" smtClean="0"/>
              <a:t>wa</a:t>
            </a:r>
            <a:r>
              <a:rPr lang="en-US" sz="1400" dirty="0" smtClean="0"/>
              <a:t>, </a:t>
            </a:r>
            <a:r>
              <a:rPr lang="en-US" sz="1400" dirty="0" err="1" smtClean="0"/>
              <a:t>wr</a:t>
            </a:r>
            <a:r>
              <a:rPr lang="en-US" sz="1400" dirty="0" smtClean="0"/>
              <a:t>, w</a:t>
            </a:r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621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07" y="3182644"/>
            <a:ext cx="4611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StvarsPb_df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=</a:t>
            </a:r>
          </a:p>
          <a:p>
            <a:r>
              <a:rPr lang="en-US" sz="1200" dirty="0" err="1" smtClean="0">
                <a:solidFill>
                  <a:srgbClr val="0000FF"/>
                </a:solidFill>
              </a:rPr>
              <a:t>Pb_df</a:t>
            </a:r>
            <a:r>
              <a:rPr lang="en-US" sz="1200" dirty="0" err="1" smtClean="0"/>
              <a:t>.</a:t>
            </a:r>
            <a:r>
              <a:rPr lang="en-US" sz="1200" b="1" dirty="0" err="1" smtClean="0">
                <a:solidFill>
                  <a:srgbClr val="CC9900"/>
                </a:solidFill>
              </a:rPr>
              <a:t>filter</a:t>
            </a:r>
            <a:r>
              <a:rPr lang="en-US" sz="1200" dirty="0" smtClean="0"/>
              <a:t>(</a:t>
            </a:r>
            <a:r>
              <a:rPr lang="en-US" sz="1200" dirty="0" smtClean="0">
                <a:solidFill>
                  <a:srgbClr val="0000FF"/>
                </a:solidFill>
              </a:rPr>
              <a:t>items=['</a:t>
            </a:r>
            <a:r>
              <a:rPr lang="en-US" sz="1200" dirty="0" err="1" smtClean="0">
                <a:solidFill>
                  <a:srgbClr val="0000FF"/>
                </a:solidFill>
              </a:rPr>
              <a:t>ID_parc</a:t>
            </a:r>
            <a:r>
              <a:rPr lang="en-US" sz="1200" dirty="0" smtClean="0">
                <a:solidFill>
                  <a:srgbClr val="0000FF"/>
                </a:solidFill>
              </a:rPr>
              <a:t>', </a:t>
            </a:r>
            <a:r>
              <a:rPr lang="en-US" sz="1200" dirty="0">
                <a:solidFill>
                  <a:srgbClr val="0000FF"/>
                </a:solidFill>
              </a:rPr>
              <a:t>'v', '</a:t>
            </a:r>
            <a:r>
              <a:rPr lang="en-US" sz="1200" dirty="0" err="1">
                <a:solidFill>
                  <a:srgbClr val="0000FF"/>
                </a:solidFill>
              </a:rPr>
              <a:t>vA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vB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vC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vbicada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ws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wb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wbr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wl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wa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wr</a:t>
            </a:r>
            <a:r>
              <a:rPr lang="en-US" sz="1200" dirty="0">
                <a:solidFill>
                  <a:srgbClr val="0000FF"/>
                </a:solidFill>
              </a:rPr>
              <a:t>', 'w'])</a:t>
            </a:r>
          </a:p>
        </p:txBody>
      </p:sp>
      <p:cxnSp>
        <p:nvCxnSpPr>
          <p:cNvPr id="11" name="Elbow Connector 10"/>
          <p:cNvCxnSpPr>
            <a:stCxn id="2" idx="1"/>
            <a:endCxn id="8" idx="1"/>
          </p:cNvCxnSpPr>
          <p:nvPr/>
        </p:nvCxnSpPr>
        <p:spPr>
          <a:xfrm rot="10800000" flipV="1">
            <a:off x="460854" y="876496"/>
            <a:ext cx="2350" cy="3352590"/>
          </a:xfrm>
          <a:prstGeom prst="bentConnector3">
            <a:avLst>
              <a:gd name="adj1" fmla="val 9827660"/>
            </a:avLst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233293" y="5432163"/>
            <a:ext cx="1796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StvarsPb_df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Stock_C</a:t>
            </a:r>
            <a:r>
              <a:rPr lang="en-US" sz="1200" dirty="0">
                <a:solidFill>
                  <a:srgbClr val="0000FF"/>
                </a:solidFill>
              </a:rPr>
              <a:t>']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b="1" dirty="0" smtClean="0">
                <a:solidFill>
                  <a:schemeClr val="accent2"/>
                </a:solidFill>
              </a:rPr>
              <a:t>0.5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* </a:t>
            </a:r>
            <a:r>
              <a:rPr lang="en-US" sz="1200" dirty="0" err="1">
                <a:solidFill>
                  <a:srgbClr val="0000FF"/>
                </a:solidFill>
              </a:rPr>
              <a:t>StvarsPb_df</a:t>
            </a:r>
            <a:r>
              <a:rPr lang="en-US" sz="1200" dirty="0">
                <a:solidFill>
                  <a:srgbClr val="0000FF"/>
                </a:solidFill>
              </a:rPr>
              <a:t>['W']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76427" y="3828975"/>
            <a:ext cx="4626052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StvarsPb_df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v, </a:t>
            </a:r>
            <a:r>
              <a:rPr lang="en-US" sz="1400" dirty="0" err="1" smtClean="0"/>
              <a:t>vA</a:t>
            </a:r>
            <a:r>
              <a:rPr lang="en-US" sz="1400" dirty="0" smtClean="0"/>
              <a:t>, </a:t>
            </a:r>
            <a:r>
              <a:rPr lang="en-US" sz="1400" dirty="0" err="1" smtClean="0"/>
              <a:t>vB</a:t>
            </a:r>
            <a:r>
              <a:rPr lang="en-US" sz="1400" dirty="0" smtClean="0"/>
              <a:t>, </a:t>
            </a:r>
            <a:r>
              <a:rPr lang="en-US" sz="1400" dirty="0" err="1" smtClean="0"/>
              <a:t>vC</a:t>
            </a:r>
            <a:r>
              <a:rPr lang="en-US" sz="1400" dirty="0" smtClean="0"/>
              <a:t>, </a:t>
            </a:r>
            <a:r>
              <a:rPr lang="en-US" sz="1400" dirty="0" err="1" smtClean="0"/>
              <a:t>vbicada</a:t>
            </a:r>
            <a:r>
              <a:rPr lang="en-US" sz="1400" dirty="0" smtClean="0"/>
              <a:t>, </a:t>
            </a:r>
            <a:r>
              <a:rPr lang="en-US" sz="1400" dirty="0" err="1" smtClean="0"/>
              <a:t>ws</a:t>
            </a:r>
            <a:r>
              <a:rPr lang="en-US" sz="1400" dirty="0" smtClean="0"/>
              <a:t>, </a:t>
            </a:r>
            <a:r>
              <a:rPr lang="en-US" sz="1400" dirty="0" err="1" smtClean="0"/>
              <a:t>wb</a:t>
            </a:r>
            <a:r>
              <a:rPr lang="en-US" sz="1400" dirty="0" smtClean="0"/>
              <a:t>, </a:t>
            </a:r>
            <a:r>
              <a:rPr lang="en-US" sz="1400" dirty="0" err="1" smtClean="0"/>
              <a:t>wbr</a:t>
            </a:r>
            <a:r>
              <a:rPr lang="en-US" sz="1400" dirty="0" smtClean="0"/>
              <a:t>, </a:t>
            </a:r>
            <a:r>
              <a:rPr lang="en-US" sz="1400" dirty="0" err="1" smtClean="0"/>
              <a:t>wl</a:t>
            </a:r>
            <a:r>
              <a:rPr lang="en-US" sz="1400" dirty="0" smtClean="0"/>
              <a:t>, </a:t>
            </a:r>
            <a:r>
              <a:rPr lang="en-US" sz="1400" dirty="0" err="1" smtClean="0"/>
              <a:t>wa</a:t>
            </a:r>
            <a:r>
              <a:rPr lang="en-US" sz="1400" dirty="0" smtClean="0"/>
              <a:t>, </a:t>
            </a:r>
            <a:r>
              <a:rPr lang="en-US" sz="1400" dirty="0" err="1" smtClean="0"/>
              <a:t>wr</a:t>
            </a:r>
            <a:r>
              <a:rPr lang="en-US" sz="1400" dirty="0" smtClean="0"/>
              <a:t>, w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36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19" name="Straight Arrow Connector 18"/>
          <p:cNvCxnSpPr>
            <a:stCxn id="8" idx="3"/>
            <a:endCxn id="17" idx="1"/>
          </p:cNvCxnSpPr>
          <p:nvPr/>
        </p:nvCxnSpPr>
        <p:spPr>
          <a:xfrm flipV="1">
            <a:off x="5086906" y="4229085"/>
            <a:ext cx="2089521" cy="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851484" y="4764006"/>
            <a:ext cx="38771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StvarsPb_df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</a:rPr>
              <a:t>StvarsPb_df.</a:t>
            </a:r>
            <a:r>
              <a:rPr lang="en-US" sz="1200" b="1" dirty="0" err="1" smtClean="0">
                <a:solidFill>
                  <a:srgbClr val="CC9900"/>
                </a:solidFill>
              </a:rPr>
              <a:t>rename</a:t>
            </a:r>
            <a:r>
              <a:rPr lang="en-US" sz="1200" dirty="0" smtClean="0">
                <a:solidFill>
                  <a:srgbClr val="0000FF"/>
                </a:solidFill>
              </a:rPr>
              <a:t>(columns</a:t>
            </a:r>
            <a:r>
              <a:rPr lang="en-US" sz="1200" dirty="0">
                <a:solidFill>
                  <a:srgbClr val="0000FF"/>
                </a:solidFill>
              </a:rPr>
              <a:t>={"v": "V", "</a:t>
            </a:r>
            <a:r>
              <a:rPr lang="en-US" sz="1200" dirty="0" err="1">
                <a:solidFill>
                  <a:srgbClr val="0000FF"/>
                </a:solidFill>
              </a:rPr>
              <a:t>vA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VcatA</a:t>
            </a:r>
            <a:r>
              <a:rPr lang="en-US" sz="1200" dirty="0">
                <a:solidFill>
                  <a:srgbClr val="0000FF"/>
                </a:solidFill>
              </a:rPr>
              <a:t>", "</a:t>
            </a:r>
            <a:r>
              <a:rPr lang="en-US" sz="1200" dirty="0" err="1">
                <a:solidFill>
                  <a:srgbClr val="0000FF"/>
                </a:solidFill>
              </a:rPr>
              <a:t>vB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VcatB</a:t>
            </a:r>
            <a:r>
              <a:rPr lang="en-US" sz="1200" dirty="0">
                <a:solidFill>
                  <a:srgbClr val="0000FF"/>
                </a:solidFill>
              </a:rPr>
              <a:t>", "</a:t>
            </a:r>
            <a:r>
              <a:rPr lang="en-US" sz="1200" dirty="0" err="1">
                <a:solidFill>
                  <a:srgbClr val="0000FF"/>
                </a:solidFill>
              </a:rPr>
              <a:t>vC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VcatC</a:t>
            </a:r>
            <a:r>
              <a:rPr lang="en-US" sz="1200" dirty="0">
                <a:solidFill>
                  <a:srgbClr val="0000FF"/>
                </a:solidFill>
              </a:rPr>
              <a:t>", "</a:t>
            </a:r>
            <a:r>
              <a:rPr lang="en-US" sz="1200" dirty="0" err="1">
                <a:solidFill>
                  <a:srgbClr val="0000FF"/>
                </a:solidFill>
              </a:rPr>
              <a:t>vbicada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Vbicada</a:t>
            </a:r>
            <a:r>
              <a:rPr lang="en-US" sz="1200" dirty="0">
                <a:solidFill>
                  <a:srgbClr val="0000FF"/>
                </a:solidFill>
              </a:rPr>
              <a:t>", "</a:t>
            </a:r>
            <a:r>
              <a:rPr lang="en-US" sz="1200" dirty="0" err="1">
                <a:solidFill>
                  <a:srgbClr val="0000FF"/>
                </a:solidFill>
              </a:rPr>
              <a:t>ws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Ws</a:t>
            </a:r>
            <a:r>
              <a:rPr lang="en-US" sz="1200" dirty="0">
                <a:solidFill>
                  <a:srgbClr val="0000FF"/>
                </a:solidFill>
              </a:rPr>
              <a:t>", "</a:t>
            </a:r>
            <a:r>
              <a:rPr lang="en-US" sz="1200" dirty="0" err="1">
                <a:solidFill>
                  <a:srgbClr val="0000FF"/>
                </a:solidFill>
              </a:rPr>
              <a:t>wb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Wb</a:t>
            </a:r>
            <a:r>
              <a:rPr lang="en-US" sz="1200" dirty="0">
                <a:solidFill>
                  <a:srgbClr val="0000FF"/>
                </a:solidFill>
              </a:rPr>
              <a:t>", "</a:t>
            </a:r>
            <a:r>
              <a:rPr lang="en-US" sz="1200" dirty="0" err="1">
                <a:solidFill>
                  <a:srgbClr val="0000FF"/>
                </a:solidFill>
              </a:rPr>
              <a:t>wbr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Wbr</a:t>
            </a:r>
            <a:r>
              <a:rPr lang="en-US" sz="1200" dirty="0">
                <a:solidFill>
                  <a:srgbClr val="0000FF"/>
                </a:solidFill>
              </a:rPr>
              <a:t>", "</a:t>
            </a:r>
            <a:r>
              <a:rPr lang="en-US" sz="1200" dirty="0" err="1">
                <a:solidFill>
                  <a:srgbClr val="0000FF"/>
                </a:solidFill>
              </a:rPr>
              <a:t>wl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Wl</a:t>
            </a:r>
            <a:r>
              <a:rPr lang="en-US" sz="1200" dirty="0">
                <a:solidFill>
                  <a:srgbClr val="0000FF"/>
                </a:solidFill>
              </a:rPr>
              <a:t>", "</a:t>
            </a:r>
            <a:r>
              <a:rPr lang="en-US" sz="1200" dirty="0" err="1">
                <a:solidFill>
                  <a:srgbClr val="0000FF"/>
                </a:solidFill>
              </a:rPr>
              <a:t>wa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Wa</a:t>
            </a:r>
            <a:r>
              <a:rPr lang="en-US" sz="1200" dirty="0">
                <a:solidFill>
                  <a:srgbClr val="0000FF"/>
                </a:solidFill>
              </a:rPr>
              <a:t>", "</a:t>
            </a:r>
            <a:r>
              <a:rPr lang="en-US" sz="1200" dirty="0" err="1">
                <a:solidFill>
                  <a:srgbClr val="0000FF"/>
                </a:solidFill>
              </a:rPr>
              <a:t>wr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Wr</a:t>
            </a:r>
            <a:r>
              <a:rPr lang="en-US" sz="1200" dirty="0">
                <a:solidFill>
                  <a:srgbClr val="0000FF"/>
                </a:solidFill>
              </a:rPr>
              <a:t>", "w": "W"})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06624" y="5914483"/>
            <a:ext cx="5395855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StvarsPb_df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V, </a:t>
            </a:r>
            <a:r>
              <a:rPr lang="en-US" sz="1400" dirty="0" err="1" smtClean="0"/>
              <a:t>VcatA</a:t>
            </a:r>
            <a:r>
              <a:rPr lang="en-US" sz="1400" dirty="0" smtClean="0"/>
              <a:t>, </a:t>
            </a:r>
            <a:r>
              <a:rPr lang="en-US" sz="1400" dirty="0" err="1" smtClean="0"/>
              <a:t>VcatB</a:t>
            </a:r>
            <a:r>
              <a:rPr lang="en-US" sz="1400" dirty="0" smtClean="0"/>
              <a:t>, </a:t>
            </a:r>
            <a:r>
              <a:rPr lang="en-US" sz="1400" dirty="0" err="1" smtClean="0"/>
              <a:t>VcatC</a:t>
            </a:r>
            <a:r>
              <a:rPr lang="en-US" sz="1400" dirty="0" smtClean="0"/>
              <a:t>, </a:t>
            </a:r>
            <a:r>
              <a:rPr lang="en-US" sz="1400" dirty="0" err="1"/>
              <a:t>V</a:t>
            </a:r>
            <a:r>
              <a:rPr lang="en-US" sz="1400" dirty="0" err="1" smtClean="0"/>
              <a:t>bicada</a:t>
            </a:r>
            <a:r>
              <a:rPr lang="en-US" sz="1400" dirty="0" smtClean="0"/>
              <a:t>, </a:t>
            </a:r>
            <a:r>
              <a:rPr lang="en-US" sz="1400" dirty="0" err="1" smtClean="0"/>
              <a:t>Ws</a:t>
            </a:r>
            <a:r>
              <a:rPr lang="en-US" sz="1400" dirty="0" smtClean="0"/>
              <a:t>, </a:t>
            </a:r>
            <a:r>
              <a:rPr lang="en-US" sz="1400" dirty="0" err="1"/>
              <a:t>W</a:t>
            </a:r>
            <a:r>
              <a:rPr lang="en-US" sz="1400" dirty="0" err="1" smtClean="0"/>
              <a:t>b</a:t>
            </a:r>
            <a:r>
              <a:rPr lang="en-US" sz="1400" dirty="0" smtClean="0"/>
              <a:t>, </a:t>
            </a:r>
            <a:r>
              <a:rPr lang="en-US" sz="1400" dirty="0" err="1"/>
              <a:t>W</a:t>
            </a:r>
            <a:r>
              <a:rPr lang="en-US" sz="1400" dirty="0" err="1" smtClean="0"/>
              <a:t>br</a:t>
            </a:r>
            <a:r>
              <a:rPr lang="en-US" sz="1400" dirty="0" smtClean="0"/>
              <a:t>, </a:t>
            </a:r>
            <a:r>
              <a:rPr lang="en-US" sz="1400" dirty="0" err="1"/>
              <a:t>W</a:t>
            </a:r>
            <a:r>
              <a:rPr lang="en-US" sz="1400" dirty="0" err="1" smtClean="0"/>
              <a:t>l</a:t>
            </a:r>
            <a:r>
              <a:rPr lang="en-US" sz="1400" dirty="0" smtClean="0"/>
              <a:t>, </a:t>
            </a:r>
            <a:r>
              <a:rPr lang="en-US" sz="1400" dirty="0" err="1"/>
              <a:t>W</a:t>
            </a:r>
            <a:r>
              <a:rPr lang="en-US" sz="1400" dirty="0" err="1" smtClean="0"/>
              <a:t>a</a:t>
            </a:r>
            <a:r>
              <a:rPr lang="en-US" sz="1400" dirty="0" smtClean="0"/>
              <a:t>, </a:t>
            </a:r>
            <a:r>
              <a:rPr lang="en-US" sz="1400" dirty="0" err="1"/>
              <a:t>W</a:t>
            </a:r>
            <a:r>
              <a:rPr lang="en-US" sz="1400" dirty="0" err="1" smtClean="0"/>
              <a:t>r</a:t>
            </a:r>
            <a:r>
              <a:rPr lang="en-US" sz="1400" dirty="0" smtClean="0"/>
              <a:t>, W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36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851484" y="4629194"/>
            <a:ext cx="0" cy="1285289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9057" y="5915703"/>
            <a:ext cx="586540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StvarsPb_df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V, </a:t>
            </a:r>
            <a:r>
              <a:rPr lang="en-US" sz="1400" dirty="0" err="1" smtClean="0"/>
              <a:t>VcatA</a:t>
            </a:r>
            <a:r>
              <a:rPr lang="en-US" sz="1400" dirty="0" smtClean="0"/>
              <a:t>, </a:t>
            </a:r>
            <a:r>
              <a:rPr lang="en-US" sz="1400" dirty="0" err="1" smtClean="0"/>
              <a:t>VcatB</a:t>
            </a:r>
            <a:r>
              <a:rPr lang="en-US" sz="1400" dirty="0" smtClean="0"/>
              <a:t>, </a:t>
            </a:r>
            <a:r>
              <a:rPr lang="en-US" sz="1400" dirty="0" err="1" smtClean="0"/>
              <a:t>VcatC</a:t>
            </a:r>
            <a:r>
              <a:rPr lang="en-US" sz="1400" dirty="0" smtClean="0"/>
              <a:t>, </a:t>
            </a:r>
            <a:r>
              <a:rPr lang="en-US" sz="1400" dirty="0" err="1"/>
              <a:t>V</a:t>
            </a:r>
            <a:r>
              <a:rPr lang="en-US" sz="1400" dirty="0" err="1" smtClean="0"/>
              <a:t>bicada</a:t>
            </a:r>
            <a:r>
              <a:rPr lang="en-US" sz="1400" dirty="0" smtClean="0"/>
              <a:t>, </a:t>
            </a:r>
            <a:r>
              <a:rPr lang="en-US" sz="1400" dirty="0" err="1" smtClean="0"/>
              <a:t>Ws</a:t>
            </a:r>
            <a:r>
              <a:rPr lang="en-US" sz="1400" dirty="0" smtClean="0"/>
              <a:t>, </a:t>
            </a:r>
            <a:r>
              <a:rPr lang="en-US" sz="1400" dirty="0" err="1"/>
              <a:t>W</a:t>
            </a:r>
            <a:r>
              <a:rPr lang="en-US" sz="1400" dirty="0" err="1" smtClean="0"/>
              <a:t>b</a:t>
            </a:r>
            <a:r>
              <a:rPr lang="en-US" sz="1400" dirty="0" smtClean="0"/>
              <a:t>, </a:t>
            </a:r>
            <a:r>
              <a:rPr lang="en-US" sz="1400" dirty="0" err="1"/>
              <a:t>W</a:t>
            </a:r>
            <a:r>
              <a:rPr lang="en-US" sz="1400" dirty="0" err="1" smtClean="0"/>
              <a:t>br</a:t>
            </a:r>
            <a:r>
              <a:rPr lang="en-US" sz="1400" dirty="0" smtClean="0"/>
              <a:t>, </a:t>
            </a:r>
            <a:r>
              <a:rPr lang="en-US" sz="1400" dirty="0" err="1"/>
              <a:t>W</a:t>
            </a:r>
            <a:r>
              <a:rPr lang="en-US" sz="1400" dirty="0" err="1" smtClean="0"/>
              <a:t>l</a:t>
            </a:r>
            <a:r>
              <a:rPr lang="en-US" sz="1400" dirty="0" smtClean="0"/>
              <a:t>, </a:t>
            </a:r>
            <a:r>
              <a:rPr lang="en-US" sz="1400" dirty="0" err="1"/>
              <a:t>W</a:t>
            </a:r>
            <a:r>
              <a:rPr lang="en-US" sz="1400" dirty="0" err="1" smtClean="0"/>
              <a:t>a</a:t>
            </a:r>
            <a:r>
              <a:rPr lang="en-US" sz="1400" dirty="0" smtClean="0"/>
              <a:t>, </a:t>
            </a:r>
            <a:r>
              <a:rPr lang="en-US" sz="1400" dirty="0" err="1"/>
              <a:t>W</a:t>
            </a:r>
            <a:r>
              <a:rPr lang="en-US" sz="1400" dirty="0" err="1" smtClean="0"/>
              <a:t>r</a:t>
            </a:r>
            <a:r>
              <a:rPr lang="en-US" sz="1400" dirty="0" smtClean="0"/>
              <a:t>, W, </a:t>
            </a:r>
            <a:r>
              <a:rPr lang="en-US" sz="1400" dirty="0" err="1" smtClean="0"/>
              <a:t>Cstock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36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28" name="Straight Arrow Connector 27"/>
          <p:cNvCxnSpPr>
            <a:stCxn id="21" idx="1"/>
            <a:endCxn id="25" idx="3"/>
          </p:cNvCxnSpPr>
          <p:nvPr/>
        </p:nvCxnSpPr>
        <p:spPr>
          <a:xfrm flipH="1">
            <a:off x="5974466" y="6314593"/>
            <a:ext cx="432158" cy="122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992344" y="3571816"/>
            <a:ext cx="2184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StvarsPb_df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StvarsPb_df.</a:t>
            </a:r>
            <a:r>
              <a:rPr lang="en-US" sz="1200" b="1" dirty="0" err="1">
                <a:solidFill>
                  <a:srgbClr val="CC9900"/>
                </a:solidFill>
              </a:rPr>
              <a:t>groupby</a:t>
            </a:r>
            <a:r>
              <a:rPr lang="en-US" sz="1200" dirty="0">
                <a:solidFill>
                  <a:srgbClr val="0000FF"/>
                </a:solidFill>
              </a:rPr>
              <a:t>('</a:t>
            </a:r>
            <a:r>
              <a:rPr lang="en-US" sz="1200" dirty="0" err="1">
                <a:solidFill>
                  <a:srgbClr val="0000FF"/>
                </a:solidFill>
              </a:rPr>
              <a:t>ID_parc</a:t>
            </a:r>
            <a:r>
              <a:rPr lang="en-US" sz="1200" dirty="0">
                <a:solidFill>
                  <a:srgbClr val="0000FF"/>
                </a:solidFill>
              </a:rPr>
              <a:t>').</a:t>
            </a:r>
            <a:r>
              <a:rPr lang="en-US" sz="1200" b="1" dirty="0">
                <a:solidFill>
                  <a:srgbClr val="CC9900"/>
                </a:solidFill>
              </a:rPr>
              <a:t>sum</a:t>
            </a:r>
            <a:r>
              <a:rPr lang="en-US" sz="1200" dirty="0">
                <a:solidFill>
                  <a:srgbClr val="0000FF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55206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0600" y="516649"/>
            <a:ext cx="5621587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StandPlotsPb_df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</a:t>
            </a:r>
            <a:r>
              <a:rPr lang="en-US" sz="1400" dirty="0" err="1" smtClean="0"/>
              <a:t>areap</a:t>
            </a:r>
            <a:r>
              <a:rPr lang="en-US" sz="1400" dirty="0" smtClean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Area_ha</a:t>
            </a:r>
            <a:r>
              <a:rPr lang="en-US" sz="1400" dirty="0" smtClean="0"/>
              <a:t>,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N, G, dg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36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90499" y="1414467"/>
            <a:ext cx="5227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StandPlotsPb_df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</a:rPr>
              <a:t>StandPlotsPb_df.</a:t>
            </a:r>
            <a:r>
              <a:rPr lang="en-US" sz="1200" b="1" dirty="0" err="1" smtClean="0">
                <a:solidFill>
                  <a:srgbClr val="CC9900"/>
                </a:solidFill>
              </a:rPr>
              <a:t>merge</a:t>
            </a:r>
            <a:r>
              <a:rPr lang="en-US" sz="1200" dirty="0" smtClean="0">
                <a:solidFill>
                  <a:srgbClr val="0000FF"/>
                </a:solidFill>
              </a:rPr>
              <a:t>(</a:t>
            </a:r>
            <a:r>
              <a:rPr lang="en-US" sz="1200" dirty="0" err="1" smtClean="0">
                <a:solidFill>
                  <a:srgbClr val="0000FF"/>
                </a:solidFill>
              </a:rPr>
              <a:t>StvarsPb_df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left_on</a:t>
            </a:r>
            <a:r>
              <a:rPr lang="en-US" sz="1200" dirty="0">
                <a:solidFill>
                  <a:srgbClr val="0000FF"/>
                </a:solidFill>
              </a:rPr>
              <a:t>='</a:t>
            </a:r>
            <a:r>
              <a:rPr lang="en-US" sz="1200" dirty="0" err="1">
                <a:solidFill>
                  <a:srgbClr val="0000FF"/>
                </a:solidFill>
              </a:rPr>
              <a:t>ID_parc</a:t>
            </a:r>
            <a:r>
              <a:rPr lang="en-US" sz="1200" dirty="0">
                <a:solidFill>
                  <a:srgbClr val="0000FF"/>
                </a:solidFill>
              </a:rPr>
              <a:t>', </a:t>
            </a:r>
            <a:r>
              <a:rPr lang="en-US" sz="1200" dirty="0" err="1">
                <a:solidFill>
                  <a:srgbClr val="0000FF"/>
                </a:solidFill>
              </a:rPr>
              <a:t>right_on</a:t>
            </a:r>
            <a:r>
              <a:rPr lang="en-US" sz="1200" dirty="0">
                <a:solidFill>
                  <a:srgbClr val="0000FF"/>
                </a:solidFill>
              </a:rPr>
              <a:t>='</a:t>
            </a:r>
            <a:r>
              <a:rPr lang="en-US" sz="1200" dirty="0" err="1">
                <a:solidFill>
                  <a:srgbClr val="0000FF"/>
                </a:solidFill>
              </a:rPr>
              <a:t>ID_parc</a:t>
            </a:r>
            <a:r>
              <a:rPr lang="en-US" sz="1200" dirty="0">
                <a:solidFill>
                  <a:srgbClr val="0000FF"/>
                </a:solidFill>
              </a:rPr>
              <a:t>')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71846" y="516649"/>
            <a:ext cx="586540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StvarsPb_df</a:t>
            </a:r>
            <a:endParaRPr lang="en-US" b="1" dirty="0"/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V, </a:t>
            </a:r>
            <a:r>
              <a:rPr lang="en-US" sz="1400" dirty="0" err="1" smtClean="0"/>
              <a:t>VcatA</a:t>
            </a:r>
            <a:r>
              <a:rPr lang="en-US" sz="1400" dirty="0" smtClean="0"/>
              <a:t>, </a:t>
            </a:r>
            <a:r>
              <a:rPr lang="en-US" sz="1400" dirty="0" err="1" smtClean="0"/>
              <a:t>VcatB</a:t>
            </a:r>
            <a:r>
              <a:rPr lang="en-US" sz="1400" dirty="0" smtClean="0"/>
              <a:t>, </a:t>
            </a:r>
            <a:r>
              <a:rPr lang="en-US" sz="1400" dirty="0" err="1" smtClean="0"/>
              <a:t>VcatC</a:t>
            </a:r>
            <a:r>
              <a:rPr lang="en-US" sz="1400" dirty="0" smtClean="0"/>
              <a:t>, </a:t>
            </a:r>
            <a:r>
              <a:rPr lang="en-US" sz="1400" dirty="0" err="1"/>
              <a:t>V</a:t>
            </a:r>
            <a:r>
              <a:rPr lang="en-US" sz="1400" dirty="0" err="1" smtClean="0"/>
              <a:t>bicada</a:t>
            </a:r>
            <a:r>
              <a:rPr lang="en-US" sz="1400" dirty="0" smtClean="0"/>
              <a:t>, </a:t>
            </a:r>
            <a:r>
              <a:rPr lang="en-US" sz="1400" dirty="0" err="1" smtClean="0"/>
              <a:t>Ws</a:t>
            </a:r>
            <a:r>
              <a:rPr lang="en-US" sz="1400" dirty="0" smtClean="0"/>
              <a:t>, </a:t>
            </a:r>
            <a:r>
              <a:rPr lang="en-US" sz="1400" dirty="0" err="1"/>
              <a:t>W</a:t>
            </a:r>
            <a:r>
              <a:rPr lang="en-US" sz="1400" dirty="0" err="1" smtClean="0"/>
              <a:t>b</a:t>
            </a:r>
            <a:r>
              <a:rPr lang="en-US" sz="1400" dirty="0" smtClean="0"/>
              <a:t>, </a:t>
            </a:r>
            <a:r>
              <a:rPr lang="en-US" sz="1400" dirty="0" err="1"/>
              <a:t>W</a:t>
            </a:r>
            <a:r>
              <a:rPr lang="en-US" sz="1400" dirty="0" err="1" smtClean="0"/>
              <a:t>br</a:t>
            </a:r>
            <a:r>
              <a:rPr lang="en-US" sz="1400" dirty="0" smtClean="0"/>
              <a:t>, </a:t>
            </a:r>
            <a:r>
              <a:rPr lang="en-US" sz="1400" dirty="0" err="1"/>
              <a:t>W</a:t>
            </a:r>
            <a:r>
              <a:rPr lang="en-US" sz="1400" dirty="0" err="1" smtClean="0"/>
              <a:t>l</a:t>
            </a:r>
            <a:r>
              <a:rPr lang="en-US" sz="1400" dirty="0" smtClean="0"/>
              <a:t>, </a:t>
            </a:r>
            <a:r>
              <a:rPr lang="en-US" sz="1400" dirty="0" err="1"/>
              <a:t>W</a:t>
            </a:r>
            <a:r>
              <a:rPr lang="en-US" sz="1400" dirty="0" err="1" smtClean="0"/>
              <a:t>a</a:t>
            </a:r>
            <a:r>
              <a:rPr lang="en-US" sz="1400" dirty="0" smtClean="0"/>
              <a:t>, </a:t>
            </a:r>
            <a:r>
              <a:rPr lang="en-US" sz="1400" dirty="0" err="1"/>
              <a:t>W</a:t>
            </a:r>
            <a:r>
              <a:rPr lang="en-US" sz="1400" dirty="0" err="1" smtClean="0"/>
              <a:t>r</a:t>
            </a:r>
            <a:r>
              <a:rPr lang="en-US" sz="1400" dirty="0" smtClean="0"/>
              <a:t>, W, </a:t>
            </a:r>
            <a:r>
              <a:rPr lang="en-US" sz="1400" dirty="0" err="1" smtClean="0"/>
              <a:t>Cstock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36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0600" y="2682407"/>
            <a:ext cx="1177665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StandPlotsPb_df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</a:t>
            </a:r>
            <a:r>
              <a:rPr lang="en-US" sz="1400" dirty="0" err="1" smtClean="0"/>
              <a:t>areap</a:t>
            </a:r>
            <a:r>
              <a:rPr lang="en-US" sz="1400" dirty="0" smtClean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Area_ha</a:t>
            </a:r>
            <a:r>
              <a:rPr lang="en-US" sz="1400" dirty="0" smtClean="0"/>
              <a:t>,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N, G, dg, </a:t>
            </a:r>
            <a:r>
              <a:rPr lang="en-US" sz="1400" dirty="0"/>
              <a:t>V, </a:t>
            </a:r>
            <a:r>
              <a:rPr lang="en-US" sz="1400" dirty="0" err="1"/>
              <a:t>VcatA</a:t>
            </a:r>
            <a:r>
              <a:rPr lang="en-US" sz="1400" dirty="0"/>
              <a:t>, </a:t>
            </a:r>
            <a:r>
              <a:rPr lang="en-US" sz="1400" dirty="0" err="1"/>
              <a:t>VcatB</a:t>
            </a:r>
            <a:r>
              <a:rPr lang="en-US" sz="1400" dirty="0"/>
              <a:t>, </a:t>
            </a:r>
            <a:r>
              <a:rPr lang="en-US" sz="1400" dirty="0" err="1"/>
              <a:t>VcatC</a:t>
            </a:r>
            <a:r>
              <a:rPr lang="en-US" sz="1400" dirty="0"/>
              <a:t>, </a:t>
            </a:r>
            <a:r>
              <a:rPr lang="en-US" sz="1400" dirty="0" err="1"/>
              <a:t>Vbicada</a:t>
            </a:r>
            <a:r>
              <a:rPr lang="en-US" sz="1400" dirty="0"/>
              <a:t>, </a:t>
            </a:r>
            <a:r>
              <a:rPr lang="en-US" sz="1400" dirty="0" err="1"/>
              <a:t>Ws</a:t>
            </a:r>
            <a:r>
              <a:rPr lang="en-US" sz="1400" dirty="0"/>
              <a:t>, </a:t>
            </a:r>
            <a:r>
              <a:rPr lang="en-US" sz="1400" dirty="0" err="1"/>
              <a:t>Wb</a:t>
            </a:r>
            <a:r>
              <a:rPr lang="en-US" sz="1400" dirty="0"/>
              <a:t>, </a:t>
            </a:r>
            <a:r>
              <a:rPr lang="en-US" sz="1400" dirty="0" err="1"/>
              <a:t>Wbr</a:t>
            </a:r>
            <a:r>
              <a:rPr lang="en-US" sz="1400" dirty="0"/>
              <a:t>, </a:t>
            </a:r>
            <a:r>
              <a:rPr lang="en-US" sz="1400" dirty="0" err="1"/>
              <a:t>Wl</a:t>
            </a:r>
            <a:r>
              <a:rPr lang="en-US" sz="1400" dirty="0"/>
              <a:t>, </a:t>
            </a:r>
            <a:r>
              <a:rPr lang="en-US" sz="1400" dirty="0" err="1"/>
              <a:t>Wa</a:t>
            </a:r>
            <a:r>
              <a:rPr lang="en-US" sz="1400" dirty="0"/>
              <a:t>, </a:t>
            </a:r>
            <a:r>
              <a:rPr lang="en-US" sz="1400" dirty="0" err="1"/>
              <a:t>Wr</a:t>
            </a:r>
            <a:r>
              <a:rPr lang="en-US" sz="1400" dirty="0"/>
              <a:t>, W, </a:t>
            </a:r>
            <a:r>
              <a:rPr lang="en-US" sz="1400" dirty="0" err="1"/>
              <a:t>Cstock</a:t>
            </a:r>
            <a:endParaRPr lang="en-US" sz="1400" dirty="0"/>
          </a:p>
          <a:p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36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9" name="Elbow Connector 8"/>
          <p:cNvCxnSpPr>
            <a:stCxn id="4" idx="2"/>
            <a:endCxn id="25" idx="2"/>
          </p:cNvCxnSpPr>
          <p:nvPr/>
        </p:nvCxnSpPr>
        <p:spPr>
          <a:xfrm rot="16200000" flipH="1">
            <a:off x="6087972" y="-1699711"/>
            <a:ext cx="12700" cy="6033157"/>
          </a:xfrm>
          <a:prstGeom prst="bentConnector3">
            <a:avLst>
              <a:gd name="adj1" fmla="val 5433031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8" idx="0"/>
          </p:cNvCxnSpPr>
          <p:nvPr/>
        </p:nvCxnSpPr>
        <p:spPr>
          <a:xfrm>
            <a:off x="6096000" y="1993287"/>
            <a:ext cx="0" cy="68912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36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Remates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finais</a:t>
            </a:r>
            <a:r>
              <a:rPr lang="en-US" sz="2400" kern="0" dirty="0" smtClean="0">
                <a:solidFill>
                  <a:srgbClr val="4BACC6"/>
                </a:solidFill>
              </a:rPr>
              <a:t> para o </a:t>
            </a:r>
            <a:r>
              <a:rPr lang="en-US" sz="2400" kern="0" dirty="0" err="1" smtClean="0">
                <a:solidFill>
                  <a:srgbClr val="4BACC6"/>
                </a:solidFill>
              </a:rPr>
              <a:t>cálculo</a:t>
            </a:r>
            <a:r>
              <a:rPr lang="en-US" sz="2400" kern="0" dirty="0" smtClean="0">
                <a:solidFill>
                  <a:srgbClr val="4BACC6"/>
                </a:solidFill>
              </a:rPr>
              <a:t> das </a:t>
            </a:r>
            <a:r>
              <a:rPr lang="en-US" sz="2400" kern="0" dirty="0" err="1" smtClean="0">
                <a:solidFill>
                  <a:srgbClr val="4BACC6"/>
                </a:solidFill>
              </a:rPr>
              <a:t>variáveis</a:t>
            </a:r>
            <a:r>
              <a:rPr lang="en-US" sz="2400" kern="0" dirty="0" smtClean="0">
                <a:solidFill>
                  <a:srgbClr val="4BACC6"/>
                </a:solidFill>
              </a:rPr>
              <a:t> de </a:t>
            </a:r>
            <a:r>
              <a:rPr lang="en-US" sz="2400" kern="0" dirty="0" err="1" smtClean="0">
                <a:solidFill>
                  <a:srgbClr val="4BACC6"/>
                </a:solidFill>
              </a:rPr>
              <a:t>interesse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por</a:t>
            </a:r>
            <a:r>
              <a:rPr lang="en-US" sz="2400" kern="0" dirty="0" smtClean="0">
                <a:solidFill>
                  <a:srgbClr val="4BACC6"/>
                </a:solidFill>
              </a:rPr>
              <a:t> ha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9822" y="463750"/>
            <a:ext cx="5712179" cy="252376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StandPlotsPb_df</a:t>
            </a:r>
            <a:r>
              <a:rPr lang="en-US" sz="1000" i="1" dirty="0" smtClean="0">
                <a:solidFill>
                  <a:srgbClr val="0000FF"/>
                </a:solidFill>
              </a:rPr>
              <a:t> 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Pb_df.groupby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').</a:t>
            </a:r>
            <a:r>
              <a:rPr lang="en-US" sz="1000" i="1" dirty="0" err="1">
                <a:solidFill>
                  <a:srgbClr val="0000FF"/>
                </a:solidFill>
              </a:rPr>
              <a:t>agg</a:t>
            </a:r>
            <a:r>
              <a:rPr lang="en-US" sz="1000" i="1" dirty="0">
                <a:solidFill>
                  <a:srgbClr val="0000FF"/>
                </a:solidFill>
              </a:rPr>
              <a:t>({'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':'first', 'ID_</a:t>
            </a:r>
            <a:r>
              <a:rPr lang="en-US" sz="1000" i="1" dirty="0" err="1">
                <a:solidFill>
                  <a:srgbClr val="0000FF"/>
                </a:solidFill>
              </a:rPr>
              <a:t>pov</a:t>
            </a:r>
            <a:r>
              <a:rPr lang="en-US" sz="1000" i="1" dirty="0">
                <a:solidFill>
                  <a:srgbClr val="0000FF"/>
                </a:solidFill>
              </a:rPr>
              <a:t>':'first', '</a:t>
            </a:r>
            <a:r>
              <a:rPr lang="en-US" sz="1000" i="1" dirty="0" err="1">
                <a:solidFill>
                  <a:srgbClr val="0000FF"/>
                </a:solidFill>
              </a:rPr>
              <a:t>Area_ha':'first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especie</a:t>
            </a:r>
            <a:r>
              <a:rPr lang="en-US" sz="1000" i="1" dirty="0">
                <a:solidFill>
                  <a:srgbClr val="0000FF"/>
                </a:solidFill>
              </a:rPr>
              <a:t>':'first', '</a:t>
            </a:r>
            <a:r>
              <a:rPr lang="en-US" sz="1000" i="1" dirty="0" err="1">
                <a:solidFill>
                  <a:srgbClr val="0000FF"/>
                </a:solidFill>
              </a:rPr>
              <a:t>tdom</a:t>
            </a:r>
            <a:r>
              <a:rPr lang="en-US" sz="1000" i="1" dirty="0">
                <a:solidFill>
                  <a:srgbClr val="0000FF"/>
                </a:solidFill>
              </a:rPr>
              <a:t>':'first', '</a:t>
            </a:r>
            <a:r>
              <a:rPr lang="en-US" sz="1000" i="1" dirty="0" err="1">
                <a:solidFill>
                  <a:srgbClr val="0000FF"/>
                </a:solidFill>
              </a:rPr>
              <a:t>ddom</a:t>
            </a:r>
            <a:r>
              <a:rPr lang="en-US" sz="1000" i="1" dirty="0">
                <a:solidFill>
                  <a:srgbClr val="0000FF"/>
                </a:solidFill>
              </a:rPr>
              <a:t>':'first', '</a:t>
            </a:r>
            <a:r>
              <a:rPr lang="en-US" sz="1000" i="1" dirty="0" err="1">
                <a:solidFill>
                  <a:srgbClr val="0000FF"/>
                </a:solidFill>
              </a:rPr>
              <a:t>hdom</a:t>
            </a:r>
            <a:r>
              <a:rPr lang="en-US" sz="1000" i="1" dirty="0">
                <a:solidFill>
                  <a:srgbClr val="0000FF"/>
                </a:solidFill>
              </a:rPr>
              <a:t>':'first', '</a:t>
            </a:r>
            <a:r>
              <a:rPr lang="en-US" sz="1000" i="1" dirty="0" err="1">
                <a:solidFill>
                  <a:srgbClr val="0000FF"/>
                </a:solidFill>
              </a:rPr>
              <a:t>N':'first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G':'first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dg':'first</a:t>
            </a:r>
            <a:r>
              <a:rPr lang="en-US" sz="1000" i="1" dirty="0" smtClean="0">
                <a:solidFill>
                  <a:srgbClr val="0000FF"/>
                </a:solidFill>
              </a:rPr>
              <a:t>'})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StvarsPb_df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Pb_df.filter</a:t>
            </a:r>
            <a:r>
              <a:rPr lang="en-US" sz="1000" i="1" dirty="0">
                <a:solidFill>
                  <a:srgbClr val="0000FF"/>
                </a:solidFill>
              </a:rPr>
              <a:t>(items=['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', 'v', '</a:t>
            </a:r>
            <a:r>
              <a:rPr lang="en-US" sz="1000" i="1" dirty="0" err="1">
                <a:solidFill>
                  <a:srgbClr val="0000FF"/>
                </a:solidFill>
              </a:rPr>
              <a:t>vA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vB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vC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vbicada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ws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wb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wbr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wl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', 'w</a:t>
            </a:r>
            <a:r>
              <a:rPr lang="en-US" sz="1000" i="1" dirty="0" smtClean="0">
                <a:solidFill>
                  <a:srgbClr val="0000FF"/>
                </a:solidFill>
              </a:rPr>
              <a:t>'])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StvarsPb_df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StvarsPb_df.groupby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').sum</a:t>
            </a:r>
            <a:r>
              <a:rPr lang="en-US" sz="1000" i="1" dirty="0" smtClean="0">
                <a:solidFill>
                  <a:srgbClr val="0000FF"/>
                </a:solidFill>
              </a:rPr>
              <a:t>()</a:t>
            </a:r>
          </a:p>
          <a:p>
            <a:r>
              <a:rPr lang="en-US" sz="800" i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StvarsPb_df</a:t>
            </a:r>
            <a:r>
              <a:rPr lang="en-US" sz="1000" i="1" dirty="0" smtClean="0">
                <a:solidFill>
                  <a:srgbClr val="0000FF"/>
                </a:solidFill>
              </a:rPr>
              <a:t> 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StvarsPb_df.rename</a:t>
            </a:r>
            <a:r>
              <a:rPr lang="en-US" sz="1000" i="1" dirty="0">
                <a:solidFill>
                  <a:srgbClr val="0000FF"/>
                </a:solidFill>
              </a:rPr>
              <a:t>(columns={"v": "V", "</a:t>
            </a:r>
            <a:r>
              <a:rPr lang="en-US" sz="1000" i="1" dirty="0" err="1">
                <a:solidFill>
                  <a:srgbClr val="0000FF"/>
                </a:solidFill>
              </a:rPr>
              <a:t>vA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VcatA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vB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VcatB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vC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VcatC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vbicada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Vbicada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ws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Ws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wb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Wb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wbr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Wbr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wl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Wl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", "w": "</a:t>
            </a:r>
            <a:r>
              <a:rPr lang="en-US" sz="1000" i="1" dirty="0" smtClean="0">
                <a:solidFill>
                  <a:srgbClr val="0000FF"/>
                </a:solidFill>
              </a:rPr>
              <a:t>W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StvarsPb_df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Stock_C</a:t>
            </a:r>
            <a:r>
              <a:rPr lang="en-US" sz="1000" i="1" dirty="0">
                <a:solidFill>
                  <a:srgbClr val="0000FF"/>
                </a:solidFill>
              </a:rPr>
              <a:t>'] = 0.5 * </a:t>
            </a:r>
            <a:r>
              <a:rPr lang="en-US" sz="1000" i="1" dirty="0" err="1">
                <a:solidFill>
                  <a:srgbClr val="0000FF"/>
                </a:solidFill>
              </a:rPr>
              <a:t>StvarsPb_df</a:t>
            </a:r>
            <a:r>
              <a:rPr lang="en-US" sz="1000" i="1" dirty="0">
                <a:solidFill>
                  <a:srgbClr val="0000FF"/>
                </a:solidFill>
              </a:rPr>
              <a:t>['W'] #calculate stock C from biomass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StandPlotsPb_df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StandPlotsPb_df.merge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StvarsPb_df</a:t>
            </a:r>
            <a:r>
              <a:rPr lang="en-US" sz="1000" i="1" dirty="0">
                <a:solidFill>
                  <a:srgbClr val="0000FF"/>
                </a:solidFill>
              </a:rPr>
              <a:t>, </a:t>
            </a:r>
            <a:r>
              <a:rPr lang="en-US" sz="1000" i="1" dirty="0" err="1">
                <a:solidFill>
                  <a:srgbClr val="0000FF"/>
                </a:solidFill>
              </a:rPr>
              <a:t>left_on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', </a:t>
            </a:r>
            <a:r>
              <a:rPr lang="en-US" sz="1000" i="1" dirty="0" err="1">
                <a:solidFill>
                  <a:srgbClr val="0000FF"/>
                </a:solidFill>
              </a:rPr>
              <a:t>right_on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 smtClean="0">
                <a:solidFill>
                  <a:srgbClr val="0000FF"/>
                </a:solidFill>
              </a:rPr>
              <a:t>')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StandPlotsPb_df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 smtClean="0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9821" y="1230750"/>
            <a:ext cx="5774701" cy="227754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parcela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groupby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ID_parc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 )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agregar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agg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 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variáveis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listadas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operando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sobre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elas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neste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caso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operação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é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mesma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todas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elas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consiste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buscar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1º valor da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variável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parcela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(first), mas podia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umas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variáveis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buscar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first e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outras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fazer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média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i="1" dirty="0" err="1" smtClean="0">
                <a:solidFill>
                  <a:srgbClr val="C00000"/>
                </a:solidFill>
              </a:rPr>
              <a:t>ver</a:t>
            </a:r>
            <a:r>
              <a:rPr lang="en-US" i="1" dirty="0" smtClean="0">
                <a:solidFill>
                  <a:srgbClr val="C00000"/>
                </a:solidFill>
              </a:rPr>
              <a:t> slides 42 e 43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199" y="2231024"/>
            <a:ext cx="6022622" cy="236896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5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73369" y="493962"/>
            <a:ext cx="3316490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t</a:t>
            </a:r>
            <a:r>
              <a:rPr lang="en-US" b="1" dirty="0" err="1" smtClean="0"/>
              <a:t>rees_df</a:t>
            </a:r>
            <a:endParaRPr lang="en-US" b="1" dirty="0" smtClean="0"/>
          </a:p>
          <a:p>
            <a:r>
              <a:rPr lang="en-US" sz="1400" dirty="0" err="1" smtClean="0"/>
              <a:t>ID_par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,…, </a:t>
            </a:r>
            <a:r>
              <a:rPr lang="en-US" sz="1400" dirty="0" err="1" smtClean="0"/>
              <a:t>obs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815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3370" y="1988032"/>
            <a:ext cx="1548000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d1_column</a:t>
            </a:r>
          </a:p>
          <a:p>
            <a:r>
              <a:rPr lang="en-US" sz="1400" dirty="0" smtClean="0"/>
              <a:t>d1</a:t>
            </a:r>
          </a:p>
          <a:p>
            <a:pPr algn="r"/>
            <a:r>
              <a:rPr lang="en-US" sz="1400" dirty="0" smtClean="0"/>
              <a:t> </a:t>
            </a:r>
            <a:r>
              <a:rPr lang="en-US" sz="1400" b="1" dirty="0" smtClean="0">
                <a:solidFill>
                  <a:schemeClr val="accent2"/>
                </a:solidFill>
              </a:rPr>
              <a:t>815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6630" y="3489288"/>
            <a:ext cx="14786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d_column</a:t>
            </a:r>
            <a:endParaRPr lang="en-US" b="1" dirty="0" smtClean="0"/>
          </a:p>
          <a:p>
            <a:r>
              <a:rPr lang="en-US" sz="1400" dirty="0" smtClean="0"/>
              <a:t>d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61977" y="1977760"/>
            <a:ext cx="1548000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d2_column</a:t>
            </a:r>
          </a:p>
          <a:p>
            <a:r>
              <a:rPr lang="en-US" sz="1400" dirty="0" smtClean="0"/>
              <a:t>d2</a:t>
            </a:r>
          </a:p>
          <a:p>
            <a:pPr algn="r"/>
            <a:r>
              <a:rPr lang="pt-PT" sz="1400" b="1" dirty="0" smtClean="0">
                <a:solidFill>
                  <a:schemeClr val="accent2"/>
                </a:solidFill>
              </a:rPr>
              <a:t>815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13" name="Elbow Connector 12"/>
          <p:cNvCxnSpPr>
            <a:stCxn id="5" idx="2"/>
            <a:endCxn id="9" idx="2"/>
          </p:cNvCxnSpPr>
          <p:nvPr/>
        </p:nvCxnSpPr>
        <p:spPr>
          <a:xfrm rot="5400000" flipH="1" flipV="1">
            <a:off x="3636537" y="1888811"/>
            <a:ext cx="10272" cy="1788607"/>
          </a:xfrm>
          <a:prstGeom prst="bentConnector3">
            <a:avLst>
              <a:gd name="adj1" fmla="val -2225467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646977" y="3037391"/>
            <a:ext cx="0" cy="44827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70709" y="5345116"/>
            <a:ext cx="28451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0000FF"/>
                </a:solidFill>
              </a:rPr>
              <a:t>ftrees_df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>
                <a:solidFill>
                  <a:srgbClr val="0000FF"/>
                </a:solidFill>
              </a:rPr>
              <a:t>trees_df</a:t>
            </a:r>
            <a:r>
              <a:rPr lang="en-US" sz="1200" dirty="0">
                <a:solidFill>
                  <a:srgbClr val="0000FF"/>
                </a:solidFill>
              </a:rPr>
              <a:t>[</a:t>
            </a:r>
            <a:r>
              <a:rPr lang="en-US" sz="1200" dirty="0" err="1">
                <a:solidFill>
                  <a:srgbClr val="0000FF"/>
                </a:solidFill>
              </a:rPr>
              <a:t>trees_df</a:t>
            </a:r>
            <a:r>
              <a:rPr lang="en-US" sz="1200" dirty="0">
                <a:solidFill>
                  <a:srgbClr val="0000FF"/>
                </a:solidFill>
              </a:rPr>
              <a:t>['COD_ESTADO'] == 0</a:t>
            </a:r>
            <a:r>
              <a:rPr lang="en-US" sz="1200" dirty="0" smtClean="0">
                <a:solidFill>
                  <a:srgbClr val="0000FF"/>
                </a:solidFill>
              </a:rPr>
              <a:t>]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26385" y="1411913"/>
            <a:ext cx="1316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0000FF"/>
                </a:solidFill>
              </a:rPr>
              <a:t>d1_column = </a:t>
            </a:r>
            <a:r>
              <a:rPr lang="en-US" sz="1200" dirty="0" err="1">
                <a:solidFill>
                  <a:srgbClr val="0000FF"/>
                </a:solidFill>
              </a:rPr>
              <a:t>trees_df</a:t>
            </a:r>
            <a:r>
              <a:rPr lang="en-US" sz="1200" dirty="0">
                <a:solidFill>
                  <a:srgbClr val="0000FF"/>
                </a:solidFill>
              </a:rPr>
              <a:t>['d1']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761977" y="3025812"/>
            <a:ext cx="1964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d_column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smtClean="0">
                <a:solidFill>
                  <a:srgbClr val="0000FF"/>
                </a:solidFill>
              </a:rPr>
              <a:t>(</a:t>
            </a:r>
            <a:r>
              <a:rPr lang="en-US" sz="1200" dirty="0">
                <a:solidFill>
                  <a:srgbClr val="0000FF"/>
                </a:solidFill>
              </a:rPr>
              <a:t>d1_column + d2_column)/2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716770" y="1300746"/>
            <a:ext cx="0" cy="684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425234" y="1300746"/>
            <a:ext cx="0" cy="684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4475712" y="1415132"/>
            <a:ext cx="1316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d2_column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>
                <a:solidFill>
                  <a:srgbClr val="0000FF"/>
                </a:solidFill>
              </a:rPr>
              <a:t>trees_df</a:t>
            </a:r>
            <a:r>
              <a:rPr lang="en-US" sz="1200" dirty="0">
                <a:solidFill>
                  <a:srgbClr val="0000FF"/>
                </a:solidFill>
              </a:rPr>
              <a:t>[</a:t>
            </a:r>
            <a:r>
              <a:rPr lang="en-US" sz="1200" dirty="0" smtClean="0">
                <a:solidFill>
                  <a:srgbClr val="0000FF"/>
                </a:solidFill>
              </a:rPr>
              <a:t>'d2']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845016" y="4423016"/>
            <a:ext cx="3316490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t</a:t>
            </a:r>
            <a:r>
              <a:rPr lang="en-US" b="1" dirty="0" err="1" smtClean="0"/>
              <a:t>rees_df</a:t>
            </a:r>
            <a:endParaRPr lang="en-US" b="1" dirty="0" smtClean="0"/>
          </a:p>
          <a:p>
            <a:r>
              <a:rPr lang="en-US" sz="1400" dirty="0" err="1" smtClean="0"/>
              <a:t>ID_par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,…, </a:t>
            </a:r>
            <a:r>
              <a:rPr lang="en-US" sz="1400" dirty="0" err="1" smtClean="0"/>
              <a:t>obs</a:t>
            </a:r>
            <a:r>
              <a:rPr lang="en-US" sz="1400" dirty="0" smtClean="0"/>
              <a:t>, d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815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56" name="Elbow Connector 55"/>
          <p:cNvCxnSpPr>
            <a:stCxn id="3" idx="1"/>
            <a:endCxn id="8" idx="1"/>
          </p:cNvCxnSpPr>
          <p:nvPr/>
        </p:nvCxnSpPr>
        <p:spPr>
          <a:xfrm rot="10800000" flipH="1" flipV="1">
            <a:off x="1973368" y="894072"/>
            <a:ext cx="973261" cy="2995326"/>
          </a:xfrm>
          <a:prstGeom prst="bentConnector3">
            <a:avLst>
              <a:gd name="adj1" fmla="val -49299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1477992" y="2221836"/>
            <a:ext cx="330249" cy="332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Elbow Connector 60"/>
          <p:cNvCxnSpPr>
            <a:stCxn id="59" idx="1"/>
            <a:endCxn id="54" idx="1"/>
          </p:cNvCxnSpPr>
          <p:nvPr/>
        </p:nvCxnSpPr>
        <p:spPr>
          <a:xfrm rot="10800000" flipH="1" flipV="1">
            <a:off x="1477992" y="2388140"/>
            <a:ext cx="367024" cy="2434985"/>
          </a:xfrm>
          <a:prstGeom prst="bentConnector3">
            <a:avLst>
              <a:gd name="adj1" fmla="val -62285"/>
            </a:avLst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-60868" y="4423016"/>
            <a:ext cx="1316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trees_df</a:t>
            </a:r>
            <a:r>
              <a:rPr lang="en-US" sz="1200" dirty="0">
                <a:solidFill>
                  <a:srgbClr val="0000FF"/>
                </a:solidFill>
              </a:rPr>
              <a:t>['d'] = </a:t>
            </a:r>
            <a:r>
              <a:rPr lang="en-US" sz="1200" dirty="0" err="1">
                <a:solidFill>
                  <a:srgbClr val="0000FF"/>
                </a:solidFill>
              </a:rPr>
              <a:t>d_column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857581" y="5932281"/>
            <a:ext cx="3316490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trees_df</a:t>
            </a:r>
            <a:endParaRPr lang="en-US" b="1" dirty="0" smtClean="0"/>
          </a:p>
          <a:p>
            <a:r>
              <a:rPr lang="en-US" sz="1400" dirty="0" err="1" smtClean="0"/>
              <a:t>ID_par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,…, </a:t>
            </a:r>
            <a:r>
              <a:rPr lang="en-US" sz="1400" dirty="0" err="1" smtClean="0"/>
              <a:t>obs</a:t>
            </a:r>
            <a:r>
              <a:rPr lang="en-US" sz="1400" dirty="0" smtClean="0"/>
              <a:t>, d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811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3531134" y="5252858"/>
            <a:ext cx="0" cy="684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330462" y="5932281"/>
            <a:ext cx="4823211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ftrees_df</a:t>
            </a:r>
            <a:endParaRPr lang="en-US" b="1" dirty="0" smtClean="0"/>
          </a:p>
          <a:p>
            <a:r>
              <a:rPr lang="en-US" sz="1400" dirty="0"/>
              <a:t>'ID_ARV', 'ID_VARA', 'ESPECIE', 'IDADE', 'd', 'h', '</a:t>
            </a:r>
            <a:r>
              <a:rPr lang="en-US" sz="1400" dirty="0" err="1"/>
              <a:t>hbc</a:t>
            </a:r>
            <a:r>
              <a:rPr lang="en-US" sz="1400" dirty="0"/>
              <a:t>', </a:t>
            </a:r>
            <a:r>
              <a:rPr lang="en-US" sz="1400" dirty="0" smtClean="0"/>
              <a:t>'COD_DOM</a:t>
            </a:r>
          </a:p>
          <a:p>
            <a:r>
              <a:rPr lang="en-US" sz="1400" b="1" dirty="0" smtClean="0">
                <a:solidFill>
                  <a:schemeClr val="accent2"/>
                </a:solidFill>
              </a:rPr>
              <a:t>811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70" name="Straight Arrow Connector 69"/>
          <p:cNvCxnSpPr>
            <a:stCxn id="65" idx="3"/>
            <a:endCxn id="68" idx="1"/>
          </p:cNvCxnSpPr>
          <p:nvPr/>
        </p:nvCxnSpPr>
        <p:spPr>
          <a:xfrm>
            <a:off x="5174071" y="6332391"/>
            <a:ext cx="1156391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121370" y="4783806"/>
            <a:ext cx="16530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ftrees_df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= </a:t>
            </a:r>
            <a:r>
              <a:rPr lang="en-US" sz="1200" dirty="0" err="1">
                <a:solidFill>
                  <a:srgbClr val="0000FF"/>
                </a:solidFill>
              </a:rPr>
              <a:t>ftrees_df.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filter</a:t>
            </a:r>
            <a:r>
              <a:rPr lang="en-US" sz="1200" b="1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en-US" sz="1200" dirty="0">
                <a:solidFill>
                  <a:srgbClr val="0000FF"/>
                </a:solidFill>
              </a:rPr>
              <a:t>items=['ID_PARC', 'ID_ARV', 'ID_VARA', 'ESPECIE', 'IDADE', 'd', 'h', '</a:t>
            </a:r>
            <a:r>
              <a:rPr lang="en-US" sz="1200" dirty="0" err="1">
                <a:solidFill>
                  <a:srgbClr val="0000FF"/>
                </a:solidFill>
              </a:rPr>
              <a:t>hbc</a:t>
            </a:r>
            <a:r>
              <a:rPr lang="en-US" sz="1200" dirty="0">
                <a:solidFill>
                  <a:srgbClr val="0000FF"/>
                </a:solidFill>
              </a:rPr>
              <a:t>', 'COD_DOM'])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774374" y="3256644"/>
            <a:ext cx="4596130" cy="800219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ftrees_df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811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74" name="Elbow Connector 73"/>
          <p:cNvCxnSpPr>
            <a:stCxn id="68" idx="3"/>
            <a:endCxn id="73" idx="3"/>
          </p:cNvCxnSpPr>
          <p:nvPr/>
        </p:nvCxnSpPr>
        <p:spPr>
          <a:xfrm flipV="1">
            <a:off x="11153673" y="3656754"/>
            <a:ext cx="216831" cy="2675637"/>
          </a:xfrm>
          <a:prstGeom prst="bentConnector3">
            <a:avLst>
              <a:gd name="adj1" fmla="val 205428"/>
            </a:avLst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7867859" y="4112406"/>
            <a:ext cx="36075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ftrees_df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pPr algn="r"/>
            <a:r>
              <a:rPr lang="en-US" sz="1200" dirty="0" err="1" smtClean="0">
                <a:solidFill>
                  <a:srgbClr val="0000FF"/>
                </a:solidFill>
              </a:rPr>
              <a:t>ftrees_df.</a:t>
            </a:r>
            <a:r>
              <a:rPr lang="en-US" sz="1200" b="1" dirty="0" err="1" smtClean="0">
                <a:solidFill>
                  <a:schemeClr val="accent4">
                    <a:lumMod val="75000"/>
                  </a:schemeClr>
                </a:solidFill>
              </a:rPr>
              <a:t>rename</a:t>
            </a:r>
            <a:r>
              <a:rPr lang="en-US" sz="1200" dirty="0" smtClean="0">
                <a:solidFill>
                  <a:srgbClr val="0000FF"/>
                </a:solidFill>
              </a:rPr>
              <a:t>(columns</a:t>
            </a:r>
            <a:r>
              <a:rPr lang="en-US" sz="1200" dirty="0">
                <a:solidFill>
                  <a:srgbClr val="0000FF"/>
                </a:solidFill>
              </a:rPr>
              <a:t>={"ID_PARC": "</a:t>
            </a:r>
            <a:r>
              <a:rPr lang="en-US" sz="1200" dirty="0" err="1">
                <a:solidFill>
                  <a:srgbClr val="0000FF"/>
                </a:solidFill>
              </a:rPr>
              <a:t>ID_parc</a:t>
            </a:r>
            <a:r>
              <a:rPr lang="en-US" sz="1200" dirty="0">
                <a:solidFill>
                  <a:srgbClr val="0000FF"/>
                </a:solidFill>
              </a:rPr>
              <a:t>", "ID_ARV": "</a:t>
            </a:r>
            <a:r>
              <a:rPr lang="en-US" sz="1200" dirty="0" err="1">
                <a:solidFill>
                  <a:srgbClr val="0000FF"/>
                </a:solidFill>
              </a:rPr>
              <a:t>ID_arv</a:t>
            </a:r>
            <a:r>
              <a:rPr lang="en-US" sz="1200" dirty="0">
                <a:solidFill>
                  <a:srgbClr val="0000FF"/>
                </a:solidFill>
              </a:rPr>
              <a:t>", "ID_VARA": "</a:t>
            </a:r>
            <a:r>
              <a:rPr lang="en-US" sz="1200" dirty="0" err="1">
                <a:solidFill>
                  <a:srgbClr val="0000FF"/>
                </a:solidFill>
              </a:rPr>
              <a:t>ID_vara</a:t>
            </a:r>
            <a:r>
              <a:rPr lang="en-US" sz="1200" dirty="0">
                <a:solidFill>
                  <a:srgbClr val="0000FF"/>
                </a:solidFill>
              </a:rPr>
              <a:t>", "ESPECIE": "</a:t>
            </a:r>
            <a:r>
              <a:rPr lang="en-US" sz="1200" dirty="0" err="1">
                <a:solidFill>
                  <a:srgbClr val="0000FF"/>
                </a:solidFill>
              </a:rPr>
              <a:t>especie</a:t>
            </a:r>
            <a:r>
              <a:rPr lang="en-US" sz="1200" dirty="0">
                <a:solidFill>
                  <a:srgbClr val="0000FF"/>
                </a:solidFill>
              </a:rPr>
              <a:t>", "IDADE": "t", "COD_DOM": "</a:t>
            </a:r>
            <a:r>
              <a:rPr lang="en-US" sz="1200" dirty="0" err="1">
                <a:solidFill>
                  <a:srgbClr val="0000FF"/>
                </a:solidFill>
              </a:rPr>
              <a:t>cod_dom</a:t>
            </a:r>
            <a:r>
              <a:rPr lang="en-US" sz="1200" dirty="0">
                <a:solidFill>
                  <a:srgbClr val="0000FF"/>
                </a:solidFill>
              </a:rPr>
              <a:t>"})</a:t>
            </a:r>
          </a:p>
        </p:txBody>
      </p:sp>
    </p:spTree>
    <p:extLst>
      <p:ext uri="{BB962C8B-B14F-4D97-AF65-F5344CB8AC3E}">
        <p14:creationId xmlns:p14="http://schemas.microsoft.com/office/powerpoint/2010/main" val="298389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Remates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finais</a:t>
            </a:r>
            <a:r>
              <a:rPr lang="en-US" sz="2400" kern="0" dirty="0" smtClean="0">
                <a:solidFill>
                  <a:srgbClr val="4BACC6"/>
                </a:solidFill>
              </a:rPr>
              <a:t> para o </a:t>
            </a:r>
            <a:r>
              <a:rPr lang="en-US" sz="2400" kern="0" dirty="0" err="1" smtClean="0">
                <a:solidFill>
                  <a:srgbClr val="4BACC6"/>
                </a:solidFill>
              </a:rPr>
              <a:t>cálculo</a:t>
            </a:r>
            <a:r>
              <a:rPr lang="en-US" sz="2400" kern="0" dirty="0" smtClean="0">
                <a:solidFill>
                  <a:srgbClr val="4BACC6"/>
                </a:solidFill>
              </a:rPr>
              <a:t> das </a:t>
            </a:r>
            <a:r>
              <a:rPr lang="en-US" sz="2400" kern="0" dirty="0" err="1" smtClean="0">
                <a:solidFill>
                  <a:srgbClr val="4BACC6"/>
                </a:solidFill>
              </a:rPr>
              <a:t>variáveis</a:t>
            </a:r>
            <a:r>
              <a:rPr lang="en-US" sz="2400" kern="0" dirty="0" smtClean="0">
                <a:solidFill>
                  <a:srgbClr val="4BACC6"/>
                </a:solidFill>
              </a:rPr>
              <a:t> de </a:t>
            </a:r>
            <a:r>
              <a:rPr lang="en-US" sz="2400" kern="0" dirty="0" err="1" smtClean="0">
                <a:solidFill>
                  <a:srgbClr val="4BACC6"/>
                </a:solidFill>
              </a:rPr>
              <a:t>interesse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por</a:t>
            </a:r>
            <a:r>
              <a:rPr lang="en-US" sz="2400" kern="0" dirty="0" smtClean="0">
                <a:solidFill>
                  <a:srgbClr val="4BACC6"/>
                </a:solidFill>
              </a:rPr>
              <a:t> ha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9822" y="463750"/>
            <a:ext cx="5712179" cy="283154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StandPlotsPb_df</a:t>
            </a:r>
            <a:r>
              <a:rPr lang="en-US" sz="1000" i="1" dirty="0" smtClean="0">
                <a:solidFill>
                  <a:srgbClr val="0000FF"/>
                </a:solidFill>
              </a:rPr>
              <a:t> 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Pb_df.groupby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').</a:t>
            </a:r>
            <a:r>
              <a:rPr lang="en-US" sz="1000" i="1" dirty="0" err="1">
                <a:solidFill>
                  <a:srgbClr val="0000FF"/>
                </a:solidFill>
              </a:rPr>
              <a:t>agg</a:t>
            </a:r>
            <a:r>
              <a:rPr lang="en-US" sz="1000" i="1" dirty="0">
                <a:solidFill>
                  <a:srgbClr val="0000FF"/>
                </a:solidFill>
              </a:rPr>
              <a:t>({'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':'first', 'ID_</a:t>
            </a:r>
            <a:r>
              <a:rPr lang="en-US" sz="1000" i="1" dirty="0" err="1">
                <a:solidFill>
                  <a:srgbClr val="0000FF"/>
                </a:solidFill>
              </a:rPr>
              <a:t>pov</a:t>
            </a:r>
            <a:r>
              <a:rPr lang="en-US" sz="1000" i="1" dirty="0">
                <a:solidFill>
                  <a:srgbClr val="0000FF"/>
                </a:solidFill>
              </a:rPr>
              <a:t>':'first', '</a:t>
            </a:r>
            <a:r>
              <a:rPr lang="en-US" sz="1000" i="1" dirty="0" err="1">
                <a:solidFill>
                  <a:srgbClr val="0000FF"/>
                </a:solidFill>
              </a:rPr>
              <a:t>Area_ha':'first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especie</a:t>
            </a:r>
            <a:r>
              <a:rPr lang="en-US" sz="1000" i="1" dirty="0">
                <a:solidFill>
                  <a:srgbClr val="0000FF"/>
                </a:solidFill>
              </a:rPr>
              <a:t>':'first', '</a:t>
            </a:r>
            <a:r>
              <a:rPr lang="en-US" sz="1000" i="1" dirty="0" err="1">
                <a:solidFill>
                  <a:srgbClr val="0000FF"/>
                </a:solidFill>
              </a:rPr>
              <a:t>tdom</a:t>
            </a:r>
            <a:r>
              <a:rPr lang="en-US" sz="1000" i="1" dirty="0">
                <a:solidFill>
                  <a:srgbClr val="0000FF"/>
                </a:solidFill>
              </a:rPr>
              <a:t>':'first', '</a:t>
            </a:r>
            <a:r>
              <a:rPr lang="en-US" sz="1000" i="1" dirty="0" err="1">
                <a:solidFill>
                  <a:srgbClr val="0000FF"/>
                </a:solidFill>
              </a:rPr>
              <a:t>ddom</a:t>
            </a:r>
            <a:r>
              <a:rPr lang="en-US" sz="1000" i="1" dirty="0">
                <a:solidFill>
                  <a:srgbClr val="0000FF"/>
                </a:solidFill>
              </a:rPr>
              <a:t>':'first', '</a:t>
            </a:r>
            <a:r>
              <a:rPr lang="en-US" sz="1000" i="1" dirty="0" err="1">
                <a:solidFill>
                  <a:srgbClr val="0000FF"/>
                </a:solidFill>
              </a:rPr>
              <a:t>hdom</a:t>
            </a:r>
            <a:r>
              <a:rPr lang="en-US" sz="1000" i="1" dirty="0">
                <a:solidFill>
                  <a:srgbClr val="0000FF"/>
                </a:solidFill>
              </a:rPr>
              <a:t>':'first', '</a:t>
            </a:r>
            <a:r>
              <a:rPr lang="en-US" sz="1000" i="1" dirty="0" err="1">
                <a:solidFill>
                  <a:srgbClr val="0000FF"/>
                </a:solidFill>
              </a:rPr>
              <a:t>N':'first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G':'first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dg':'first</a:t>
            </a:r>
            <a:r>
              <a:rPr lang="en-US" sz="1000" i="1" dirty="0" smtClean="0">
                <a:solidFill>
                  <a:srgbClr val="0000FF"/>
                </a:solidFill>
              </a:rPr>
              <a:t>'})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StvarsPb_df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Pb_df.filter</a:t>
            </a:r>
            <a:r>
              <a:rPr lang="en-US" sz="1000" i="1" dirty="0">
                <a:solidFill>
                  <a:srgbClr val="0000FF"/>
                </a:solidFill>
              </a:rPr>
              <a:t>(items=['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', 'v', '</a:t>
            </a:r>
            <a:r>
              <a:rPr lang="en-US" sz="1000" i="1" dirty="0" err="1">
                <a:solidFill>
                  <a:srgbClr val="0000FF"/>
                </a:solidFill>
              </a:rPr>
              <a:t>vA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vB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vC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vbicada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ws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wb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wbr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wl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', 'w</a:t>
            </a:r>
            <a:r>
              <a:rPr lang="en-US" sz="1000" i="1" dirty="0" smtClean="0">
                <a:solidFill>
                  <a:srgbClr val="0000FF"/>
                </a:solidFill>
              </a:rPr>
              <a:t>'])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StvarsPb_df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StvarsPb_df.groupby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').sum</a:t>
            </a:r>
            <a:r>
              <a:rPr lang="en-US" sz="1000" i="1" dirty="0" smtClean="0">
                <a:solidFill>
                  <a:srgbClr val="0000FF"/>
                </a:solidFill>
              </a:rPr>
              <a:t>()</a:t>
            </a:r>
          </a:p>
          <a:p>
            <a:r>
              <a:rPr lang="en-US" sz="800" i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StvarsPb_df</a:t>
            </a:r>
            <a:r>
              <a:rPr lang="en-US" sz="1000" i="1" dirty="0" smtClean="0">
                <a:solidFill>
                  <a:srgbClr val="0000FF"/>
                </a:solidFill>
              </a:rPr>
              <a:t> 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StvarsPb_df.rename</a:t>
            </a:r>
            <a:r>
              <a:rPr lang="en-US" sz="1000" i="1" dirty="0">
                <a:solidFill>
                  <a:srgbClr val="0000FF"/>
                </a:solidFill>
              </a:rPr>
              <a:t>(columns={"v": "V", "</a:t>
            </a:r>
            <a:r>
              <a:rPr lang="en-US" sz="1000" i="1" dirty="0" err="1">
                <a:solidFill>
                  <a:srgbClr val="0000FF"/>
                </a:solidFill>
              </a:rPr>
              <a:t>vA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VcatA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vB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VcatB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vC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VcatC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vbicada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Vbicada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ws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Ws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wb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Wb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wbr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Wbr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wl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Wl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", "w</a:t>
            </a:r>
            <a:r>
              <a:rPr lang="en-US" sz="1000" i="1" dirty="0" smtClean="0">
                <a:solidFill>
                  <a:srgbClr val="0000FF"/>
                </a:solidFill>
              </a:rPr>
              <a:t>":</a:t>
            </a:r>
            <a:r>
              <a:rPr lang="en-US" sz="1000" i="1" dirty="0" smtClean="0">
                <a:solidFill>
                  <a:srgbClr val="0000FF"/>
                </a:solidFill>
              </a:rPr>
              <a:t> </a:t>
            </a:r>
            <a:r>
              <a:rPr lang="en-US" sz="1000" i="1" dirty="0">
                <a:solidFill>
                  <a:srgbClr val="0000FF"/>
                </a:solidFill>
              </a:rPr>
              <a:t>"W” })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StvarsPb_df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Stock_C</a:t>
            </a:r>
            <a:r>
              <a:rPr lang="en-US" sz="1000" i="1" dirty="0">
                <a:solidFill>
                  <a:srgbClr val="0000FF"/>
                </a:solidFill>
              </a:rPr>
              <a:t>'] = 0.5 * </a:t>
            </a:r>
            <a:r>
              <a:rPr lang="en-US" sz="1000" i="1" dirty="0" err="1">
                <a:solidFill>
                  <a:srgbClr val="0000FF"/>
                </a:solidFill>
              </a:rPr>
              <a:t>StvarsPb_df</a:t>
            </a:r>
            <a:r>
              <a:rPr lang="en-US" sz="1000" i="1" dirty="0">
                <a:solidFill>
                  <a:srgbClr val="0000FF"/>
                </a:solidFill>
              </a:rPr>
              <a:t>['W'] #calculate stock C from biomass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StandPlotsPb_df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StandPlotsPb_df.merge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StvarsPb_df</a:t>
            </a:r>
            <a:r>
              <a:rPr lang="en-US" sz="1000" i="1" dirty="0">
                <a:solidFill>
                  <a:srgbClr val="0000FF"/>
                </a:solidFill>
              </a:rPr>
              <a:t>, </a:t>
            </a:r>
            <a:r>
              <a:rPr lang="en-US" sz="1000" i="1" dirty="0" err="1">
                <a:solidFill>
                  <a:srgbClr val="0000FF"/>
                </a:solidFill>
              </a:rPr>
              <a:t>left_on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', </a:t>
            </a:r>
            <a:r>
              <a:rPr lang="en-US" sz="1000" i="1" dirty="0" err="1">
                <a:solidFill>
                  <a:srgbClr val="0000FF"/>
                </a:solidFill>
              </a:rPr>
              <a:t>right_on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 smtClean="0">
                <a:solidFill>
                  <a:srgbClr val="0000FF"/>
                </a:solidFill>
              </a:rPr>
              <a:t>')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StandPlotsPb_df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 smtClean="0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198" y="3015675"/>
            <a:ext cx="9573209" cy="172616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79822" y="2364389"/>
            <a:ext cx="5774701" cy="252376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Isola 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variáveis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volume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biomassa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numa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nova (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StvarsPb_df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Cáclula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somatórios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as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variáveis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do volume e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biomassa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isoladas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anteriormente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Faz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rename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destas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variáveis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ficarem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com 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maiusculas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indicam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valores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ha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91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Remates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finais</a:t>
            </a:r>
            <a:r>
              <a:rPr lang="en-US" sz="2400" kern="0" dirty="0" smtClean="0">
                <a:solidFill>
                  <a:srgbClr val="4BACC6"/>
                </a:solidFill>
              </a:rPr>
              <a:t> para o </a:t>
            </a:r>
            <a:r>
              <a:rPr lang="en-US" sz="2400" kern="0" dirty="0" err="1" smtClean="0">
                <a:solidFill>
                  <a:srgbClr val="4BACC6"/>
                </a:solidFill>
              </a:rPr>
              <a:t>cálculo</a:t>
            </a:r>
            <a:r>
              <a:rPr lang="en-US" sz="2400" kern="0" dirty="0" smtClean="0">
                <a:solidFill>
                  <a:srgbClr val="4BACC6"/>
                </a:solidFill>
              </a:rPr>
              <a:t> das </a:t>
            </a:r>
            <a:r>
              <a:rPr lang="en-US" sz="2400" kern="0" dirty="0" err="1" smtClean="0">
                <a:solidFill>
                  <a:srgbClr val="4BACC6"/>
                </a:solidFill>
              </a:rPr>
              <a:t>variáveis</a:t>
            </a:r>
            <a:r>
              <a:rPr lang="en-US" sz="2400" kern="0" dirty="0" smtClean="0">
                <a:solidFill>
                  <a:srgbClr val="4BACC6"/>
                </a:solidFill>
              </a:rPr>
              <a:t> de </a:t>
            </a:r>
            <a:r>
              <a:rPr lang="en-US" sz="2400" kern="0" dirty="0" err="1" smtClean="0">
                <a:solidFill>
                  <a:srgbClr val="4BACC6"/>
                </a:solidFill>
              </a:rPr>
              <a:t>interesse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por</a:t>
            </a:r>
            <a:r>
              <a:rPr lang="en-US" sz="2400" kern="0" dirty="0" smtClean="0">
                <a:solidFill>
                  <a:srgbClr val="4BACC6"/>
                </a:solidFill>
              </a:rPr>
              <a:t> ha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9822" y="463750"/>
            <a:ext cx="5712179" cy="267765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StandPlotsPb_df</a:t>
            </a:r>
            <a:r>
              <a:rPr lang="en-US" sz="1000" i="1" dirty="0" smtClean="0">
                <a:solidFill>
                  <a:srgbClr val="0000FF"/>
                </a:solidFill>
              </a:rPr>
              <a:t> 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Pb_df.groupby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').</a:t>
            </a:r>
            <a:r>
              <a:rPr lang="en-US" sz="1000" i="1" dirty="0" err="1">
                <a:solidFill>
                  <a:srgbClr val="0000FF"/>
                </a:solidFill>
              </a:rPr>
              <a:t>agg</a:t>
            </a:r>
            <a:r>
              <a:rPr lang="en-US" sz="1000" i="1" dirty="0">
                <a:solidFill>
                  <a:srgbClr val="0000FF"/>
                </a:solidFill>
              </a:rPr>
              <a:t>({'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':'first', 'ID_</a:t>
            </a:r>
            <a:r>
              <a:rPr lang="en-US" sz="1000" i="1" dirty="0" err="1">
                <a:solidFill>
                  <a:srgbClr val="0000FF"/>
                </a:solidFill>
              </a:rPr>
              <a:t>pov</a:t>
            </a:r>
            <a:r>
              <a:rPr lang="en-US" sz="1000" i="1" dirty="0">
                <a:solidFill>
                  <a:srgbClr val="0000FF"/>
                </a:solidFill>
              </a:rPr>
              <a:t>':'first', '</a:t>
            </a:r>
            <a:r>
              <a:rPr lang="en-US" sz="1000" i="1" dirty="0" err="1">
                <a:solidFill>
                  <a:srgbClr val="0000FF"/>
                </a:solidFill>
              </a:rPr>
              <a:t>Area_ha':'first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especie</a:t>
            </a:r>
            <a:r>
              <a:rPr lang="en-US" sz="1000" i="1" dirty="0">
                <a:solidFill>
                  <a:srgbClr val="0000FF"/>
                </a:solidFill>
              </a:rPr>
              <a:t>':'first', '</a:t>
            </a:r>
            <a:r>
              <a:rPr lang="en-US" sz="1000" i="1" dirty="0" err="1">
                <a:solidFill>
                  <a:srgbClr val="0000FF"/>
                </a:solidFill>
              </a:rPr>
              <a:t>tdom</a:t>
            </a:r>
            <a:r>
              <a:rPr lang="en-US" sz="1000" i="1" dirty="0">
                <a:solidFill>
                  <a:srgbClr val="0000FF"/>
                </a:solidFill>
              </a:rPr>
              <a:t>':'first', '</a:t>
            </a:r>
            <a:r>
              <a:rPr lang="en-US" sz="1000" i="1" dirty="0" err="1">
                <a:solidFill>
                  <a:srgbClr val="0000FF"/>
                </a:solidFill>
              </a:rPr>
              <a:t>ddom</a:t>
            </a:r>
            <a:r>
              <a:rPr lang="en-US" sz="1000" i="1" dirty="0">
                <a:solidFill>
                  <a:srgbClr val="0000FF"/>
                </a:solidFill>
              </a:rPr>
              <a:t>':'first', '</a:t>
            </a:r>
            <a:r>
              <a:rPr lang="en-US" sz="1000" i="1" dirty="0" err="1">
                <a:solidFill>
                  <a:srgbClr val="0000FF"/>
                </a:solidFill>
              </a:rPr>
              <a:t>hdom</a:t>
            </a:r>
            <a:r>
              <a:rPr lang="en-US" sz="1000" i="1" dirty="0">
                <a:solidFill>
                  <a:srgbClr val="0000FF"/>
                </a:solidFill>
              </a:rPr>
              <a:t>':'first', '</a:t>
            </a:r>
            <a:r>
              <a:rPr lang="en-US" sz="1000" i="1" dirty="0" err="1">
                <a:solidFill>
                  <a:srgbClr val="0000FF"/>
                </a:solidFill>
              </a:rPr>
              <a:t>N':'first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G':'first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dg':'first</a:t>
            </a:r>
            <a:r>
              <a:rPr lang="en-US" sz="1000" i="1" dirty="0" smtClean="0">
                <a:solidFill>
                  <a:srgbClr val="0000FF"/>
                </a:solidFill>
              </a:rPr>
              <a:t>'})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StvarsPb_df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Pb_df.filter</a:t>
            </a:r>
            <a:r>
              <a:rPr lang="en-US" sz="1000" i="1" dirty="0">
                <a:solidFill>
                  <a:srgbClr val="0000FF"/>
                </a:solidFill>
              </a:rPr>
              <a:t>(items=['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', 'v', '</a:t>
            </a:r>
            <a:r>
              <a:rPr lang="en-US" sz="1000" i="1" dirty="0" err="1">
                <a:solidFill>
                  <a:srgbClr val="0000FF"/>
                </a:solidFill>
              </a:rPr>
              <a:t>vA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vB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vC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vbicada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ws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wb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wbr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wl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', 'w</a:t>
            </a:r>
            <a:r>
              <a:rPr lang="en-US" sz="1000" i="1" dirty="0" smtClean="0">
                <a:solidFill>
                  <a:srgbClr val="0000FF"/>
                </a:solidFill>
              </a:rPr>
              <a:t>'])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StvarsPb_df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StvarsPb_df.groupby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').sum</a:t>
            </a:r>
            <a:r>
              <a:rPr lang="en-US" sz="1000" i="1" dirty="0" smtClean="0">
                <a:solidFill>
                  <a:srgbClr val="0000FF"/>
                </a:solidFill>
              </a:rPr>
              <a:t>()</a:t>
            </a:r>
          </a:p>
          <a:p>
            <a:r>
              <a:rPr lang="en-US" sz="800" i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StvarsPb_df</a:t>
            </a:r>
            <a:r>
              <a:rPr lang="en-US" sz="1000" i="1" dirty="0" smtClean="0">
                <a:solidFill>
                  <a:srgbClr val="0000FF"/>
                </a:solidFill>
              </a:rPr>
              <a:t> 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StvarsPb_df.rename</a:t>
            </a:r>
            <a:r>
              <a:rPr lang="en-US" sz="1000" i="1" dirty="0">
                <a:solidFill>
                  <a:srgbClr val="0000FF"/>
                </a:solidFill>
              </a:rPr>
              <a:t>(columns={"v": "V", "</a:t>
            </a:r>
            <a:r>
              <a:rPr lang="en-US" sz="1000" i="1" dirty="0" err="1">
                <a:solidFill>
                  <a:srgbClr val="0000FF"/>
                </a:solidFill>
              </a:rPr>
              <a:t>vA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VcatA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vB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VcatB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vC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VcatC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vbicada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Vbicada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ws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Ws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wb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Wb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wbr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Wbr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wl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Wl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", "w": "W” })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StvarsPb_df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Stock_C</a:t>
            </a:r>
            <a:r>
              <a:rPr lang="en-US" sz="1000" i="1" dirty="0">
                <a:solidFill>
                  <a:srgbClr val="0000FF"/>
                </a:solidFill>
              </a:rPr>
              <a:t>'] = 0.5 * </a:t>
            </a:r>
            <a:r>
              <a:rPr lang="en-US" sz="1000" i="1" dirty="0" err="1">
                <a:solidFill>
                  <a:srgbClr val="0000FF"/>
                </a:solidFill>
              </a:rPr>
              <a:t>StvarsPb_df</a:t>
            </a:r>
            <a:r>
              <a:rPr lang="en-US" sz="1000" i="1" dirty="0">
                <a:solidFill>
                  <a:srgbClr val="0000FF"/>
                </a:solidFill>
              </a:rPr>
              <a:t>['W'] #calculate stock C from biomass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StandPlotsPb_df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StandPlotsPb_df.merge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StvarsPb_df</a:t>
            </a:r>
            <a:r>
              <a:rPr lang="en-US" sz="1000" i="1" dirty="0">
                <a:solidFill>
                  <a:srgbClr val="0000FF"/>
                </a:solidFill>
              </a:rPr>
              <a:t>, </a:t>
            </a:r>
            <a:r>
              <a:rPr lang="en-US" sz="1000" i="1" dirty="0" err="1">
                <a:solidFill>
                  <a:srgbClr val="0000FF"/>
                </a:solidFill>
              </a:rPr>
              <a:t>left_on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', </a:t>
            </a:r>
            <a:r>
              <a:rPr lang="en-US" sz="1000" i="1" dirty="0" err="1">
                <a:solidFill>
                  <a:srgbClr val="0000FF"/>
                </a:solidFill>
              </a:rPr>
              <a:t>right_on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 smtClean="0">
                <a:solidFill>
                  <a:srgbClr val="0000FF"/>
                </a:solidFill>
              </a:rPr>
              <a:t>')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StandPlotsPb_df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 smtClean="0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198" y="3825551"/>
            <a:ext cx="9573209" cy="57850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79821" y="2780084"/>
            <a:ext cx="5774701" cy="32624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Cálcula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carbono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total do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partir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biomassa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Faz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merge da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variáveis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tinham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sido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isoladas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às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quais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se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aplicou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com 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variáveis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dos V, W e C  resultants do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sum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C00000"/>
                </a:solidFill>
              </a:rPr>
              <a:t>ALTERNATIVAMENTE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C00000"/>
                </a:solidFill>
              </a:rPr>
              <a:t>Podia </a:t>
            </a:r>
            <a:r>
              <a:rPr lang="en-US" b="1" i="1" dirty="0" err="1" smtClean="0">
                <a:solidFill>
                  <a:srgbClr val="C00000"/>
                </a:solidFill>
              </a:rPr>
              <a:t>ter</a:t>
            </a:r>
            <a:r>
              <a:rPr lang="en-US" b="1" i="1" dirty="0" smtClean="0">
                <a:solidFill>
                  <a:srgbClr val="C00000"/>
                </a:solidFill>
              </a:rPr>
              <a:t>-se </a:t>
            </a:r>
            <a:r>
              <a:rPr lang="en-US" b="1" i="1" dirty="0" err="1" smtClean="0">
                <a:solidFill>
                  <a:srgbClr val="C00000"/>
                </a:solidFill>
              </a:rPr>
              <a:t>conseguido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tudo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isto</a:t>
            </a:r>
            <a:r>
              <a:rPr lang="en-US" b="1" i="1" dirty="0" smtClean="0">
                <a:solidFill>
                  <a:srgbClr val="C00000"/>
                </a:solidFill>
              </a:rPr>
              <a:t> com </a:t>
            </a:r>
            <a:r>
              <a:rPr lang="en-US" b="1" i="1" dirty="0" err="1" smtClean="0">
                <a:solidFill>
                  <a:srgbClr val="C00000"/>
                </a:solidFill>
              </a:rPr>
              <a:t>muito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menos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código</a:t>
            </a:r>
            <a:r>
              <a:rPr lang="en-US" b="1" i="1" dirty="0" smtClean="0">
                <a:solidFill>
                  <a:srgbClr val="C00000"/>
                </a:solidFill>
              </a:rPr>
              <a:t> -&gt; </a:t>
            </a:r>
            <a:r>
              <a:rPr lang="en-US" b="1" i="1" dirty="0" err="1" smtClean="0">
                <a:solidFill>
                  <a:srgbClr val="C00000"/>
                </a:solidFill>
              </a:rPr>
              <a:t>ver</a:t>
            </a:r>
            <a:r>
              <a:rPr lang="en-US" b="1" i="1" dirty="0" smtClean="0">
                <a:solidFill>
                  <a:srgbClr val="C00000"/>
                </a:solidFill>
              </a:rPr>
              <a:t> slide </a:t>
            </a:r>
            <a:r>
              <a:rPr lang="en-US" b="1" i="1" dirty="0" smtClean="0">
                <a:solidFill>
                  <a:srgbClr val="C00000"/>
                </a:solidFill>
              </a:rPr>
              <a:t>(43)</a:t>
            </a:r>
            <a:endParaRPr lang="en-US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90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204" y="368664"/>
            <a:ext cx="1133927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</a:t>
            </a:r>
            <a:r>
              <a:rPr lang="en-US" sz="1400" dirty="0"/>
              <a:t>g, </a:t>
            </a:r>
            <a:r>
              <a:rPr lang="en-US" sz="1400" dirty="0" smtClean="0"/>
              <a:t>d^2,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N, G, dg, </a:t>
            </a:r>
            <a:r>
              <a:rPr lang="en-US" sz="1400" dirty="0" err="1" smtClean="0"/>
              <a:t>hfinal</a:t>
            </a:r>
            <a:r>
              <a:rPr lang="en-US" sz="1400" dirty="0" smtClean="0"/>
              <a:t>, v, </a:t>
            </a:r>
            <a:r>
              <a:rPr lang="en-US" sz="1400" dirty="0" err="1" smtClean="0"/>
              <a:t>vu_st</a:t>
            </a:r>
            <a:r>
              <a:rPr lang="en-US" sz="1400" dirty="0" smtClean="0"/>
              <a:t>, vu6_st, vu12_st, vu20_st, di, </a:t>
            </a:r>
            <a:r>
              <a:rPr lang="en-US" sz="1400" dirty="0" err="1" smtClean="0"/>
              <a:t>vA</a:t>
            </a:r>
            <a:r>
              <a:rPr lang="en-US" sz="1400" dirty="0" smtClean="0"/>
              <a:t>, </a:t>
            </a:r>
            <a:r>
              <a:rPr lang="en-US" sz="1400" dirty="0" err="1" smtClean="0"/>
              <a:t>vB</a:t>
            </a:r>
            <a:r>
              <a:rPr lang="en-US" sz="1400" dirty="0"/>
              <a:t>, </a:t>
            </a:r>
            <a:r>
              <a:rPr lang="en-US" sz="1400" dirty="0" err="1"/>
              <a:t>vC</a:t>
            </a:r>
            <a:r>
              <a:rPr lang="en-US" sz="1400" dirty="0"/>
              <a:t>, </a:t>
            </a:r>
            <a:r>
              <a:rPr lang="en-US" sz="1400" dirty="0" err="1" smtClean="0"/>
              <a:t>vbicada</a:t>
            </a:r>
            <a:r>
              <a:rPr lang="en-US" sz="1400" dirty="0" smtClean="0"/>
              <a:t>, </a:t>
            </a:r>
            <a:r>
              <a:rPr lang="en-US" sz="1400" dirty="0" err="1"/>
              <a:t>ws</a:t>
            </a:r>
            <a:r>
              <a:rPr lang="en-US" sz="1400" dirty="0"/>
              <a:t>, </a:t>
            </a:r>
            <a:r>
              <a:rPr lang="en-US" sz="1400" dirty="0" err="1"/>
              <a:t>wb</a:t>
            </a:r>
            <a:r>
              <a:rPr lang="en-US" sz="1400" dirty="0"/>
              <a:t>, </a:t>
            </a:r>
            <a:r>
              <a:rPr lang="en-US" sz="1400" dirty="0" err="1"/>
              <a:t>wbr</a:t>
            </a:r>
            <a:r>
              <a:rPr lang="en-US" sz="1400" dirty="0"/>
              <a:t>, </a:t>
            </a:r>
            <a:r>
              <a:rPr lang="en-US" sz="1400" dirty="0" err="1" smtClean="0"/>
              <a:t>wl</a:t>
            </a:r>
            <a:r>
              <a:rPr lang="en-US" sz="1400" dirty="0" smtClean="0"/>
              <a:t>, </a:t>
            </a:r>
            <a:r>
              <a:rPr lang="en-US" sz="1400" dirty="0" err="1" smtClean="0"/>
              <a:t>wa</a:t>
            </a:r>
            <a:r>
              <a:rPr lang="en-US" sz="1400" dirty="0" smtClean="0"/>
              <a:t>, </a:t>
            </a:r>
            <a:r>
              <a:rPr lang="en-US" sz="1400" dirty="0" err="1" smtClean="0"/>
              <a:t>wr</a:t>
            </a:r>
            <a:r>
              <a:rPr lang="en-US" sz="1400" dirty="0" smtClean="0"/>
              <a:t>, w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621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3204" y="2337060"/>
            <a:ext cx="11339275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StandPlotsPb_df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</a:t>
            </a:r>
            <a:r>
              <a:rPr lang="en-US" sz="1400" dirty="0" err="1" smtClean="0"/>
              <a:t>areap</a:t>
            </a:r>
            <a:r>
              <a:rPr lang="en-US" sz="1400" dirty="0" smtClean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Area_ha</a:t>
            </a:r>
            <a:r>
              <a:rPr lang="en-US" sz="1400" dirty="0" smtClean="0"/>
              <a:t>,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N, G, </a:t>
            </a:r>
            <a:r>
              <a:rPr lang="en-US" sz="1400" dirty="0"/>
              <a:t>dg, v, </a:t>
            </a:r>
            <a:r>
              <a:rPr lang="en-US" sz="1400" dirty="0" err="1"/>
              <a:t>vA</a:t>
            </a:r>
            <a:r>
              <a:rPr lang="en-US" sz="1400" dirty="0"/>
              <a:t>, </a:t>
            </a:r>
            <a:r>
              <a:rPr lang="en-US" sz="1400" dirty="0" err="1"/>
              <a:t>vB</a:t>
            </a:r>
            <a:r>
              <a:rPr lang="en-US" sz="1400" dirty="0"/>
              <a:t>, </a:t>
            </a:r>
            <a:r>
              <a:rPr lang="en-US" sz="1400" dirty="0" err="1"/>
              <a:t>vC</a:t>
            </a:r>
            <a:r>
              <a:rPr lang="en-US" sz="1400" dirty="0"/>
              <a:t>, </a:t>
            </a:r>
            <a:r>
              <a:rPr lang="en-US" sz="1400" dirty="0" err="1"/>
              <a:t>vbicada</a:t>
            </a:r>
            <a:r>
              <a:rPr lang="en-US" sz="1400" dirty="0"/>
              <a:t>, </a:t>
            </a:r>
            <a:r>
              <a:rPr lang="en-US" sz="1400" dirty="0" err="1"/>
              <a:t>ws</a:t>
            </a:r>
            <a:r>
              <a:rPr lang="en-US" sz="1400" dirty="0"/>
              <a:t>, </a:t>
            </a:r>
            <a:r>
              <a:rPr lang="en-US" sz="1400" dirty="0" err="1"/>
              <a:t>wb</a:t>
            </a:r>
            <a:r>
              <a:rPr lang="en-US" sz="1400" dirty="0"/>
              <a:t>, </a:t>
            </a:r>
            <a:r>
              <a:rPr lang="en-US" sz="1400" dirty="0" err="1"/>
              <a:t>wbr</a:t>
            </a:r>
            <a:r>
              <a:rPr lang="en-US" sz="1400" dirty="0"/>
              <a:t>, </a:t>
            </a:r>
            <a:r>
              <a:rPr lang="en-US" sz="1400" dirty="0" err="1"/>
              <a:t>wl</a:t>
            </a:r>
            <a:r>
              <a:rPr lang="en-US" sz="1400" dirty="0"/>
              <a:t>, </a:t>
            </a:r>
            <a:r>
              <a:rPr lang="en-US" sz="1400" dirty="0" err="1"/>
              <a:t>wa</a:t>
            </a:r>
            <a:r>
              <a:rPr lang="en-US" sz="1400" dirty="0"/>
              <a:t>, </a:t>
            </a:r>
            <a:r>
              <a:rPr lang="en-US" sz="1400" dirty="0" err="1"/>
              <a:t>wr</a:t>
            </a:r>
            <a:r>
              <a:rPr lang="en-US" sz="1400" dirty="0"/>
              <a:t>, </a:t>
            </a:r>
            <a:r>
              <a:rPr lang="en-US" sz="1400" dirty="0" smtClean="0"/>
              <a:t>w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36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016" y="1567906"/>
            <a:ext cx="105105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StandPlotsPb_df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</a:rPr>
              <a:t>Pb_df.</a:t>
            </a:r>
            <a:r>
              <a:rPr lang="en-US" sz="1200" b="1" dirty="0" err="1" smtClean="0">
                <a:solidFill>
                  <a:srgbClr val="CC9900"/>
                </a:solidFill>
              </a:rPr>
              <a:t>groupby</a:t>
            </a:r>
            <a:r>
              <a:rPr lang="en-US" sz="1200" dirty="0">
                <a:solidFill>
                  <a:srgbClr val="0000FF"/>
                </a:solidFill>
              </a:rPr>
              <a:t>('</a:t>
            </a:r>
            <a:r>
              <a:rPr lang="en-US" sz="1200" dirty="0" err="1">
                <a:solidFill>
                  <a:srgbClr val="0000FF"/>
                </a:solidFill>
              </a:rPr>
              <a:t>ID_parc</a:t>
            </a:r>
            <a:r>
              <a:rPr lang="en-US" sz="1200" dirty="0">
                <a:solidFill>
                  <a:srgbClr val="0000FF"/>
                </a:solidFill>
              </a:rPr>
              <a:t>')</a:t>
            </a:r>
            <a:r>
              <a:rPr lang="en-US" sz="1200" b="1" dirty="0">
                <a:solidFill>
                  <a:srgbClr val="CC9900"/>
                </a:solidFill>
              </a:rPr>
              <a:t>.</a:t>
            </a:r>
            <a:r>
              <a:rPr lang="en-US" sz="1200" b="1" dirty="0" err="1">
                <a:solidFill>
                  <a:srgbClr val="CC9900"/>
                </a:solidFill>
              </a:rPr>
              <a:t>agg</a:t>
            </a:r>
            <a:r>
              <a:rPr lang="en-US" sz="1200" dirty="0">
                <a:solidFill>
                  <a:srgbClr val="0000FF"/>
                </a:solidFill>
              </a:rPr>
              <a:t>({'</a:t>
            </a:r>
            <a:r>
              <a:rPr lang="en-US" sz="1200" dirty="0" err="1">
                <a:solidFill>
                  <a:srgbClr val="0000FF"/>
                </a:solidFill>
              </a:rPr>
              <a:t>areap</a:t>
            </a:r>
            <a:r>
              <a:rPr lang="en-US" sz="1200" dirty="0">
                <a:solidFill>
                  <a:srgbClr val="0000FF"/>
                </a:solidFill>
              </a:rPr>
              <a:t>':'</a:t>
            </a:r>
            <a:r>
              <a:rPr lang="en-US" sz="1200" dirty="0">
                <a:solidFill>
                  <a:schemeClr val="accent6"/>
                </a:solidFill>
              </a:rPr>
              <a:t>first</a:t>
            </a:r>
            <a:r>
              <a:rPr lang="en-US" sz="1200" dirty="0">
                <a:solidFill>
                  <a:srgbClr val="0000FF"/>
                </a:solidFill>
              </a:rPr>
              <a:t>', 'ID_</a:t>
            </a:r>
            <a:r>
              <a:rPr lang="en-US" sz="1200" dirty="0" err="1">
                <a:solidFill>
                  <a:srgbClr val="0000FF"/>
                </a:solidFill>
              </a:rPr>
              <a:t>pov</a:t>
            </a:r>
            <a:r>
              <a:rPr lang="en-US" sz="1200" dirty="0">
                <a:solidFill>
                  <a:srgbClr val="0000FF"/>
                </a:solidFill>
              </a:rPr>
              <a:t>':'</a:t>
            </a:r>
            <a:r>
              <a:rPr lang="en-US" sz="1200" dirty="0">
                <a:solidFill>
                  <a:schemeClr val="accent6"/>
                </a:solidFill>
              </a:rPr>
              <a:t>first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Area_ha':'</a:t>
            </a:r>
            <a:r>
              <a:rPr lang="en-US" sz="1200" dirty="0" err="1">
                <a:solidFill>
                  <a:schemeClr val="accent6"/>
                </a:solidFill>
              </a:rPr>
              <a:t>first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especie</a:t>
            </a:r>
            <a:r>
              <a:rPr lang="en-US" sz="1200" dirty="0">
                <a:solidFill>
                  <a:srgbClr val="0000FF"/>
                </a:solidFill>
              </a:rPr>
              <a:t>':'</a:t>
            </a:r>
            <a:r>
              <a:rPr lang="en-US" sz="1200" dirty="0">
                <a:solidFill>
                  <a:schemeClr val="accent6"/>
                </a:solidFill>
              </a:rPr>
              <a:t>first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tdom</a:t>
            </a:r>
            <a:r>
              <a:rPr lang="en-US" sz="1200" dirty="0">
                <a:solidFill>
                  <a:srgbClr val="0000FF"/>
                </a:solidFill>
              </a:rPr>
              <a:t>':'</a:t>
            </a:r>
            <a:r>
              <a:rPr lang="en-US" sz="1200" dirty="0">
                <a:solidFill>
                  <a:schemeClr val="accent6"/>
                </a:solidFill>
              </a:rPr>
              <a:t>first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ddom</a:t>
            </a:r>
            <a:r>
              <a:rPr lang="en-US" sz="1200" dirty="0">
                <a:solidFill>
                  <a:srgbClr val="0000FF"/>
                </a:solidFill>
              </a:rPr>
              <a:t>':'</a:t>
            </a:r>
            <a:r>
              <a:rPr lang="en-US" sz="1200" dirty="0">
                <a:solidFill>
                  <a:schemeClr val="accent6"/>
                </a:solidFill>
              </a:rPr>
              <a:t>first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hdom</a:t>
            </a:r>
            <a:r>
              <a:rPr lang="en-US" sz="1200" dirty="0">
                <a:solidFill>
                  <a:srgbClr val="0000FF"/>
                </a:solidFill>
              </a:rPr>
              <a:t>':'</a:t>
            </a:r>
            <a:r>
              <a:rPr lang="en-US" sz="1200" dirty="0">
                <a:solidFill>
                  <a:schemeClr val="accent6"/>
                </a:solidFill>
              </a:rPr>
              <a:t>first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N':'</a:t>
            </a:r>
            <a:r>
              <a:rPr lang="en-US" sz="1200" dirty="0" err="1">
                <a:solidFill>
                  <a:schemeClr val="accent6"/>
                </a:solidFill>
              </a:rPr>
              <a:t>first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G':'</a:t>
            </a:r>
            <a:r>
              <a:rPr lang="en-US" sz="1200" dirty="0" err="1">
                <a:solidFill>
                  <a:schemeClr val="accent6"/>
                </a:solidFill>
              </a:rPr>
              <a:t>first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dg':</a:t>
            </a:r>
            <a:r>
              <a:rPr lang="en-US" sz="1200" dirty="0" err="1" smtClean="0">
                <a:solidFill>
                  <a:srgbClr val="0000FF"/>
                </a:solidFill>
              </a:rPr>
              <a:t>'</a:t>
            </a:r>
            <a:r>
              <a:rPr lang="en-US" sz="1200" dirty="0" err="1" smtClean="0">
                <a:solidFill>
                  <a:schemeClr val="accent6"/>
                </a:solidFill>
              </a:rPr>
              <a:t>first</a:t>
            </a:r>
            <a:r>
              <a:rPr lang="en-US" sz="1200" dirty="0" smtClean="0">
                <a:solidFill>
                  <a:srgbClr val="0000FF"/>
                </a:solidFill>
              </a:rPr>
              <a:t>‘, 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'v‘: ‘</a:t>
            </a:r>
            <a:r>
              <a:rPr lang="en-US" sz="1200" b="1" dirty="0" smtClean="0">
                <a:solidFill>
                  <a:schemeClr val="accent6"/>
                </a:solidFill>
              </a:rPr>
              <a:t>sum</a:t>
            </a:r>
            <a:r>
              <a:rPr lang="en-US" sz="1200" dirty="0" smtClean="0">
                <a:solidFill>
                  <a:srgbClr val="0000FF"/>
                </a:solidFill>
              </a:rPr>
              <a:t>’, '</a:t>
            </a:r>
            <a:r>
              <a:rPr lang="en-US" sz="1200" dirty="0" err="1" smtClean="0">
                <a:solidFill>
                  <a:srgbClr val="0000FF"/>
                </a:solidFill>
              </a:rPr>
              <a:t>vA</a:t>
            </a:r>
            <a:r>
              <a:rPr lang="en-US" sz="1200" dirty="0">
                <a:solidFill>
                  <a:srgbClr val="0000FF"/>
                </a:solidFill>
              </a:rPr>
              <a:t> ‘: ‘</a:t>
            </a:r>
            <a:r>
              <a:rPr lang="en-US" sz="1200" b="1" dirty="0">
                <a:solidFill>
                  <a:schemeClr val="accent6"/>
                </a:solidFill>
              </a:rPr>
              <a:t>sum</a:t>
            </a:r>
            <a:r>
              <a:rPr lang="en-US" sz="1200" dirty="0">
                <a:solidFill>
                  <a:srgbClr val="0000FF"/>
                </a:solidFill>
              </a:rPr>
              <a:t>’,</a:t>
            </a:r>
            <a:r>
              <a:rPr lang="en-US" sz="1200" dirty="0" smtClean="0">
                <a:solidFill>
                  <a:srgbClr val="0000FF"/>
                </a:solidFill>
              </a:rPr>
              <a:t> '</a:t>
            </a:r>
            <a:r>
              <a:rPr lang="en-US" sz="1200" dirty="0" err="1" smtClean="0">
                <a:solidFill>
                  <a:srgbClr val="0000FF"/>
                </a:solidFill>
              </a:rPr>
              <a:t>vB</a:t>
            </a:r>
            <a:r>
              <a:rPr lang="en-US" sz="1200" dirty="0">
                <a:solidFill>
                  <a:srgbClr val="0000FF"/>
                </a:solidFill>
              </a:rPr>
              <a:t> ‘: ‘</a:t>
            </a:r>
            <a:r>
              <a:rPr lang="en-US" sz="1200" b="1" dirty="0">
                <a:solidFill>
                  <a:schemeClr val="accent6"/>
                </a:solidFill>
              </a:rPr>
              <a:t>sum</a:t>
            </a:r>
            <a:r>
              <a:rPr lang="en-US" sz="1200" dirty="0">
                <a:solidFill>
                  <a:srgbClr val="0000FF"/>
                </a:solidFill>
              </a:rPr>
              <a:t>’,</a:t>
            </a:r>
            <a:r>
              <a:rPr lang="en-US" sz="1200" dirty="0" smtClean="0">
                <a:solidFill>
                  <a:srgbClr val="0000FF"/>
                </a:solidFill>
              </a:rPr>
              <a:t> '</a:t>
            </a:r>
            <a:r>
              <a:rPr lang="en-US" sz="1200" dirty="0" err="1" smtClean="0">
                <a:solidFill>
                  <a:srgbClr val="0000FF"/>
                </a:solidFill>
              </a:rPr>
              <a:t>vC</a:t>
            </a:r>
            <a:r>
              <a:rPr lang="en-US" sz="1200" dirty="0">
                <a:solidFill>
                  <a:srgbClr val="0000FF"/>
                </a:solidFill>
              </a:rPr>
              <a:t> ‘: ‘</a:t>
            </a:r>
            <a:r>
              <a:rPr lang="en-US" sz="1200" b="1" dirty="0">
                <a:solidFill>
                  <a:schemeClr val="accent6"/>
                </a:solidFill>
              </a:rPr>
              <a:t>sum</a:t>
            </a:r>
            <a:r>
              <a:rPr lang="en-US" sz="1200" dirty="0">
                <a:solidFill>
                  <a:srgbClr val="0000FF"/>
                </a:solidFill>
              </a:rPr>
              <a:t>’,</a:t>
            </a:r>
            <a:r>
              <a:rPr lang="en-US" sz="1200" dirty="0" smtClean="0">
                <a:solidFill>
                  <a:srgbClr val="0000FF"/>
                </a:solidFill>
              </a:rPr>
              <a:t> '</a:t>
            </a:r>
            <a:r>
              <a:rPr lang="en-US" sz="1200" dirty="0" err="1" smtClean="0">
                <a:solidFill>
                  <a:srgbClr val="0000FF"/>
                </a:solidFill>
              </a:rPr>
              <a:t>vbicada</a:t>
            </a:r>
            <a:r>
              <a:rPr lang="en-US" sz="1200" dirty="0">
                <a:solidFill>
                  <a:srgbClr val="0000FF"/>
                </a:solidFill>
              </a:rPr>
              <a:t> ‘: ‘</a:t>
            </a:r>
            <a:r>
              <a:rPr lang="en-US" sz="1200" b="1" dirty="0">
                <a:solidFill>
                  <a:schemeClr val="accent6"/>
                </a:solidFill>
              </a:rPr>
              <a:t>sum</a:t>
            </a:r>
            <a:r>
              <a:rPr lang="en-US" sz="1200" dirty="0">
                <a:solidFill>
                  <a:srgbClr val="0000FF"/>
                </a:solidFill>
              </a:rPr>
              <a:t>’,</a:t>
            </a:r>
            <a:r>
              <a:rPr lang="en-US" sz="1200" dirty="0" smtClean="0">
                <a:solidFill>
                  <a:srgbClr val="0000FF"/>
                </a:solidFill>
              </a:rPr>
              <a:t> '</a:t>
            </a:r>
            <a:r>
              <a:rPr lang="en-US" sz="1200" dirty="0" err="1" smtClean="0">
                <a:solidFill>
                  <a:srgbClr val="0000FF"/>
                </a:solidFill>
              </a:rPr>
              <a:t>ws</a:t>
            </a:r>
            <a:r>
              <a:rPr lang="en-US" sz="1200" dirty="0">
                <a:solidFill>
                  <a:srgbClr val="0000FF"/>
                </a:solidFill>
              </a:rPr>
              <a:t> ‘: ‘</a:t>
            </a:r>
            <a:r>
              <a:rPr lang="en-US" sz="1200" b="1" dirty="0">
                <a:solidFill>
                  <a:schemeClr val="accent6"/>
                </a:solidFill>
              </a:rPr>
              <a:t>sum</a:t>
            </a:r>
            <a:r>
              <a:rPr lang="en-US" sz="1200" dirty="0">
                <a:solidFill>
                  <a:srgbClr val="0000FF"/>
                </a:solidFill>
              </a:rPr>
              <a:t>’,</a:t>
            </a:r>
            <a:r>
              <a:rPr lang="en-US" sz="1200" dirty="0" smtClean="0">
                <a:solidFill>
                  <a:srgbClr val="0000FF"/>
                </a:solidFill>
              </a:rPr>
              <a:t> '</a:t>
            </a:r>
            <a:r>
              <a:rPr lang="en-US" sz="1200" dirty="0" err="1" smtClean="0">
                <a:solidFill>
                  <a:srgbClr val="0000FF"/>
                </a:solidFill>
              </a:rPr>
              <a:t>wb</a:t>
            </a:r>
            <a:r>
              <a:rPr lang="en-US" sz="1200" dirty="0">
                <a:solidFill>
                  <a:srgbClr val="0000FF"/>
                </a:solidFill>
              </a:rPr>
              <a:t> ‘: ‘</a:t>
            </a:r>
            <a:r>
              <a:rPr lang="en-US" sz="1200" b="1" dirty="0">
                <a:solidFill>
                  <a:schemeClr val="accent6"/>
                </a:solidFill>
              </a:rPr>
              <a:t>sum</a:t>
            </a:r>
            <a:r>
              <a:rPr lang="en-US" sz="1200" dirty="0">
                <a:solidFill>
                  <a:srgbClr val="0000FF"/>
                </a:solidFill>
              </a:rPr>
              <a:t>’,</a:t>
            </a:r>
            <a:r>
              <a:rPr lang="en-US" sz="1200" dirty="0" smtClean="0">
                <a:solidFill>
                  <a:srgbClr val="0000FF"/>
                </a:solidFill>
              </a:rPr>
              <a:t> '</a:t>
            </a:r>
            <a:r>
              <a:rPr lang="en-US" sz="1200" dirty="0" err="1" smtClean="0">
                <a:solidFill>
                  <a:srgbClr val="0000FF"/>
                </a:solidFill>
              </a:rPr>
              <a:t>wbr</a:t>
            </a:r>
            <a:r>
              <a:rPr lang="en-US" sz="1200" dirty="0">
                <a:solidFill>
                  <a:srgbClr val="0000FF"/>
                </a:solidFill>
              </a:rPr>
              <a:t> ‘: ‘</a:t>
            </a:r>
            <a:r>
              <a:rPr lang="en-US" sz="1200" b="1" dirty="0">
                <a:solidFill>
                  <a:schemeClr val="accent6"/>
                </a:solidFill>
              </a:rPr>
              <a:t>sum</a:t>
            </a:r>
            <a:r>
              <a:rPr lang="en-US" sz="1200" dirty="0">
                <a:solidFill>
                  <a:srgbClr val="0000FF"/>
                </a:solidFill>
              </a:rPr>
              <a:t>’,</a:t>
            </a:r>
            <a:r>
              <a:rPr lang="en-US" sz="1200" dirty="0" smtClean="0">
                <a:solidFill>
                  <a:srgbClr val="0000FF"/>
                </a:solidFill>
              </a:rPr>
              <a:t> '</a:t>
            </a:r>
            <a:r>
              <a:rPr lang="en-US" sz="1200" dirty="0" err="1" smtClean="0">
                <a:solidFill>
                  <a:srgbClr val="0000FF"/>
                </a:solidFill>
              </a:rPr>
              <a:t>wl</a:t>
            </a:r>
            <a:r>
              <a:rPr lang="en-US" sz="1200" dirty="0">
                <a:solidFill>
                  <a:srgbClr val="0000FF"/>
                </a:solidFill>
              </a:rPr>
              <a:t> ‘: ‘</a:t>
            </a:r>
            <a:r>
              <a:rPr lang="en-US" sz="1200" b="1" dirty="0">
                <a:solidFill>
                  <a:schemeClr val="accent6"/>
                </a:solidFill>
              </a:rPr>
              <a:t>sum</a:t>
            </a:r>
            <a:r>
              <a:rPr lang="en-US" sz="1200" dirty="0">
                <a:solidFill>
                  <a:srgbClr val="0000FF"/>
                </a:solidFill>
              </a:rPr>
              <a:t>’,</a:t>
            </a:r>
            <a:r>
              <a:rPr lang="en-US" sz="1200" dirty="0" smtClean="0">
                <a:solidFill>
                  <a:srgbClr val="0000FF"/>
                </a:solidFill>
              </a:rPr>
              <a:t> '</a:t>
            </a:r>
            <a:r>
              <a:rPr lang="en-US" sz="1200" dirty="0" err="1" smtClean="0">
                <a:solidFill>
                  <a:srgbClr val="0000FF"/>
                </a:solidFill>
              </a:rPr>
              <a:t>wa</a:t>
            </a:r>
            <a:r>
              <a:rPr lang="en-US" sz="1200" dirty="0">
                <a:solidFill>
                  <a:srgbClr val="0000FF"/>
                </a:solidFill>
              </a:rPr>
              <a:t> ‘: ‘</a:t>
            </a:r>
            <a:r>
              <a:rPr lang="en-US" sz="1200" b="1" dirty="0">
                <a:solidFill>
                  <a:schemeClr val="accent6"/>
                </a:solidFill>
              </a:rPr>
              <a:t>sum</a:t>
            </a:r>
            <a:r>
              <a:rPr lang="en-US" sz="1200" dirty="0">
                <a:solidFill>
                  <a:srgbClr val="0000FF"/>
                </a:solidFill>
              </a:rPr>
              <a:t>’,</a:t>
            </a:r>
            <a:r>
              <a:rPr lang="en-US" sz="1200" dirty="0" smtClean="0">
                <a:solidFill>
                  <a:srgbClr val="0000FF"/>
                </a:solidFill>
              </a:rPr>
              <a:t> '</a:t>
            </a:r>
            <a:r>
              <a:rPr lang="en-US" sz="1200" dirty="0" err="1" smtClean="0">
                <a:solidFill>
                  <a:srgbClr val="0000FF"/>
                </a:solidFill>
              </a:rPr>
              <a:t>wr</a:t>
            </a:r>
            <a:r>
              <a:rPr lang="en-US" sz="1200" dirty="0">
                <a:solidFill>
                  <a:srgbClr val="0000FF"/>
                </a:solidFill>
              </a:rPr>
              <a:t> ‘: ‘</a:t>
            </a:r>
            <a:r>
              <a:rPr lang="en-US" sz="1200" b="1" dirty="0">
                <a:solidFill>
                  <a:schemeClr val="accent6"/>
                </a:solidFill>
              </a:rPr>
              <a:t>sum</a:t>
            </a:r>
            <a:r>
              <a:rPr lang="en-US" sz="1200" dirty="0">
                <a:solidFill>
                  <a:srgbClr val="0000FF"/>
                </a:solidFill>
              </a:rPr>
              <a:t>’,</a:t>
            </a:r>
            <a:r>
              <a:rPr lang="en-US" sz="1200" dirty="0" smtClean="0">
                <a:solidFill>
                  <a:srgbClr val="0000FF"/>
                </a:solidFill>
              </a:rPr>
              <a:t> 'w</a:t>
            </a:r>
            <a:r>
              <a:rPr lang="en-US" sz="1200" dirty="0">
                <a:solidFill>
                  <a:srgbClr val="0000FF"/>
                </a:solidFill>
              </a:rPr>
              <a:t> ‘: ‘</a:t>
            </a:r>
            <a:r>
              <a:rPr lang="en-US" sz="1200" b="1" dirty="0">
                <a:solidFill>
                  <a:schemeClr val="accent6"/>
                </a:solidFill>
              </a:rPr>
              <a:t>sum</a:t>
            </a:r>
            <a:r>
              <a:rPr lang="en-US" sz="1200" dirty="0" smtClean="0">
                <a:solidFill>
                  <a:srgbClr val="0000FF"/>
                </a:solidFill>
              </a:rPr>
              <a:t>’})</a:t>
            </a:r>
          </a:p>
        </p:txBody>
      </p:sp>
      <p:cxnSp>
        <p:nvCxnSpPr>
          <p:cNvPr id="7" name="Elbow Connector 6"/>
          <p:cNvCxnSpPr>
            <a:stCxn id="2" idx="1"/>
            <a:endCxn id="4" idx="1"/>
          </p:cNvCxnSpPr>
          <p:nvPr/>
        </p:nvCxnSpPr>
        <p:spPr>
          <a:xfrm rot="10800000" flipV="1">
            <a:off x="463204" y="876496"/>
            <a:ext cx="12700" cy="1860674"/>
          </a:xfrm>
          <a:prstGeom prst="bentConnector3">
            <a:avLst>
              <a:gd name="adj1" fmla="val 1800000"/>
            </a:avLst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628042" y="5085461"/>
            <a:ext cx="4974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rgbClr val="0000FF"/>
                </a:solidFill>
              </a:rPr>
              <a:t>StandPlotsPb_df</a:t>
            </a:r>
            <a:r>
              <a:rPr lang="en-US" sz="1200" dirty="0" smtClean="0">
                <a:solidFill>
                  <a:srgbClr val="0000FF"/>
                </a:solidFill>
              </a:rPr>
              <a:t>[</a:t>
            </a:r>
            <a:r>
              <a:rPr lang="en-US" sz="1200" dirty="0">
                <a:solidFill>
                  <a:srgbClr val="0000FF"/>
                </a:solidFill>
              </a:rPr>
              <a:t>'</a:t>
            </a:r>
            <a:r>
              <a:rPr lang="en-US" sz="1200" dirty="0" err="1">
                <a:solidFill>
                  <a:srgbClr val="0000FF"/>
                </a:solidFill>
              </a:rPr>
              <a:t>Stock_C</a:t>
            </a:r>
            <a:r>
              <a:rPr lang="en-US" sz="1200" dirty="0">
                <a:solidFill>
                  <a:srgbClr val="0000FF"/>
                </a:solidFill>
              </a:rPr>
              <a:t>']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b="1" dirty="0" smtClean="0">
                <a:solidFill>
                  <a:schemeClr val="accent2"/>
                </a:solidFill>
              </a:rPr>
              <a:t>0.5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* </a:t>
            </a:r>
            <a:r>
              <a:rPr lang="en-US" sz="1200" dirty="0" err="1" smtClean="0">
                <a:solidFill>
                  <a:srgbClr val="0000FF"/>
                </a:solidFill>
              </a:rPr>
              <a:t>StandPlotsPb_df</a:t>
            </a:r>
            <a:r>
              <a:rPr lang="en-US" sz="1200" dirty="0" smtClean="0">
                <a:solidFill>
                  <a:srgbClr val="0000FF"/>
                </a:solidFill>
              </a:rPr>
              <a:t>[</a:t>
            </a:r>
            <a:r>
              <a:rPr lang="en-US" sz="1200" dirty="0">
                <a:solidFill>
                  <a:srgbClr val="0000FF"/>
                </a:solidFill>
              </a:rPr>
              <a:t>'W']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70892" y="3198849"/>
            <a:ext cx="10231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rgbClr val="0000FF"/>
                </a:solidFill>
              </a:rPr>
              <a:t>StandPlotsPb_df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err="1">
                <a:solidFill>
                  <a:srgbClr val="0000FF"/>
                </a:solidFill>
              </a:rPr>
              <a:t>StandPlotsPb_df.</a:t>
            </a:r>
            <a:r>
              <a:rPr lang="en-US" sz="1200" b="1" dirty="0" err="1" smtClean="0">
                <a:solidFill>
                  <a:srgbClr val="CC9900"/>
                </a:solidFill>
              </a:rPr>
              <a:t>rename</a:t>
            </a:r>
            <a:r>
              <a:rPr lang="en-US" sz="1200" dirty="0" smtClean="0">
                <a:solidFill>
                  <a:srgbClr val="0000FF"/>
                </a:solidFill>
              </a:rPr>
              <a:t>(columns</a:t>
            </a:r>
            <a:r>
              <a:rPr lang="en-US" sz="1200" dirty="0">
                <a:solidFill>
                  <a:srgbClr val="0000FF"/>
                </a:solidFill>
              </a:rPr>
              <a:t>={"v": "V", "</a:t>
            </a:r>
            <a:r>
              <a:rPr lang="en-US" sz="1200" dirty="0" err="1">
                <a:solidFill>
                  <a:srgbClr val="0000FF"/>
                </a:solidFill>
              </a:rPr>
              <a:t>vA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VcatA</a:t>
            </a:r>
            <a:r>
              <a:rPr lang="en-US" sz="1200" dirty="0">
                <a:solidFill>
                  <a:srgbClr val="0000FF"/>
                </a:solidFill>
              </a:rPr>
              <a:t>", "</a:t>
            </a:r>
            <a:r>
              <a:rPr lang="en-US" sz="1200" dirty="0" err="1">
                <a:solidFill>
                  <a:srgbClr val="0000FF"/>
                </a:solidFill>
              </a:rPr>
              <a:t>vB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VcatB</a:t>
            </a:r>
            <a:r>
              <a:rPr lang="en-US" sz="1200" dirty="0">
                <a:solidFill>
                  <a:srgbClr val="0000FF"/>
                </a:solidFill>
              </a:rPr>
              <a:t>", "</a:t>
            </a:r>
            <a:r>
              <a:rPr lang="en-US" sz="1200" dirty="0" err="1">
                <a:solidFill>
                  <a:srgbClr val="0000FF"/>
                </a:solidFill>
              </a:rPr>
              <a:t>vC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VcatC</a:t>
            </a:r>
            <a:r>
              <a:rPr lang="en-US" sz="1200" dirty="0">
                <a:solidFill>
                  <a:srgbClr val="0000FF"/>
                </a:solidFill>
              </a:rPr>
              <a:t>", "</a:t>
            </a:r>
            <a:r>
              <a:rPr lang="en-US" sz="1200" dirty="0" err="1">
                <a:solidFill>
                  <a:srgbClr val="0000FF"/>
                </a:solidFill>
              </a:rPr>
              <a:t>vbicada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Vbicada</a:t>
            </a:r>
            <a:r>
              <a:rPr lang="en-US" sz="1200" dirty="0">
                <a:solidFill>
                  <a:srgbClr val="0000FF"/>
                </a:solidFill>
              </a:rPr>
              <a:t>", "</a:t>
            </a:r>
            <a:r>
              <a:rPr lang="en-US" sz="1200" dirty="0" err="1">
                <a:solidFill>
                  <a:srgbClr val="0000FF"/>
                </a:solidFill>
              </a:rPr>
              <a:t>ws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Ws</a:t>
            </a:r>
            <a:r>
              <a:rPr lang="en-US" sz="1200" dirty="0">
                <a:solidFill>
                  <a:srgbClr val="0000FF"/>
                </a:solidFill>
              </a:rPr>
              <a:t>", "</a:t>
            </a:r>
            <a:r>
              <a:rPr lang="en-US" sz="1200" dirty="0" err="1">
                <a:solidFill>
                  <a:srgbClr val="0000FF"/>
                </a:solidFill>
              </a:rPr>
              <a:t>wb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Wb</a:t>
            </a:r>
            <a:r>
              <a:rPr lang="en-US" sz="1200" dirty="0">
                <a:solidFill>
                  <a:srgbClr val="0000FF"/>
                </a:solidFill>
              </a:rPr>
              <a:t>", "</a:t>
            </a:r>
            <a:r>
              <a:rPr lang="en-US" sz="1200" dirty="0" err="1">
                <a:solidFill>
                  <a:srgbClr val="0000FF"/>
                </a:solidFill>
              </a:rPr>
              <a:t>wbr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Wbr</a:t>
            </a:r>
            <a:r>
              <a:rPr lang="en-US" sz="1200" dirty="0">
                <a:solidFill>
                  <a:srgbClr val="0000FF"/>
                </a:solidFill>
              </a:rPr>
              <a:t>", "</a:t>
            </a:r>
            <a:r>
              <a:rPr lang="en-US" sz="1200" dirty="0" err="1">
                <a:solidFill>
                  <a:srgbClr val="0000FF"/>
                </a:solidFill>
              </a:rPr>
              <a:t>wl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Wl</a:t>
            </a:r>
            <a:r>
              <a:rPr lang="en-US" sz="1200" dirty="0">
                <a:solidFill>
                  <a:srgbClr val="0000FF"/>
                </a:solidFill>
              </a:rPr>
              <a:t>", "</a:t>
            </a:r>
            <a:r>
              <a:rPr lang="en-US" sz="1200" dirty="0" err="1">
                <a:solidFill>
                  <a:srgbClr val="0000FF"/>
                </a:solidFill>
              </a:rPr>
              <a:t>wa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Wa</a:t>
            </a:r>
            <a:r>
              <a:rPr lang="en-US" sz="1200" dirty="0">
                <a:solidFill>
                  <a:srgbClr val="0000FF"/>
                </a:solidFill>
              </a:rPr>
              <a:t>", "</a:t>
            </a:r>
            <a:r>
              <a:rPr lang="en-US" sz="1200" dirty="0" err="1">
                <a:solidFill>
                  <a:srgbClr val="0000FF"/>
                </a:solidFill>
              </a:rPr>
              <a:t>wr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Wr</a:t>
            </a:r>
            <a:r>
              <a:rPr lang="en-US" sz="1200" dirty="0">
                <a:solidFill>
                  <a:srgbClr val="0000FF"/>
                </a:solidFill>
              </a:rPr>
              <a:t>", "w": "W"})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560099" y="4959328"/>
            <a:ext cx="0" cy="648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570892" y="3137279"/>
            <a:ext cx="0" cy="792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5906" y="3943814"/>
            <a:ext cx="1132657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StandPlotsPb_df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</a:t>
            </a:r>
            <a:r>
              <a:rPr lang="en-US" sz="1400" dirty="0" err="1" smtClean="0"/>
              <a:t>areap</a:t>
            </a:r>
            <a:r>
              <a:rPr lang="en-US" sz="1400" dirty="0" smtClean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Area_ha</a:t>
            </a:r>
            <a:r>
              <a:rPr lang="en-US" sz="1400" dirty="0" smtClean="0"/>
              <a:t>,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N, G, dg, </a:t>
            </a:r>
            <a:r>
              <a:rPr lang="en-US" sz="1400" dirty="0"/>
              <a:t>V, </a:t>
            </a:r>
            <a:r>
              <a:rPr lang="en-US" sz="1400" dirty="0" err="1"/>
              <a:t>VcatA</a:t>
            </a:r>
            <a:r>
              <a:rPr lang="en-US" sz="1400" dirty="0"/>
              <a:t>, </a:t>
            </a:r>
            <a:r>
              <a:rPr lang="en-US" sz="1400" dirty="0" err="1"/>
              <a:t>VcatB</a:t>
            </a:r>
            <a:r>
              <a:rPr lang="en-US" sz="1400" dirty="0"/>
              <a:t>, </a:t>
            </a:r>
            <a:r>
              <a:rPr lang="en-US" sz="1400" dirty="0" err="1"/>
              <a:t>VcatC</a:t>
            </a:r>
            <a:r>
              <a:rPr lang="en-US" sz="1400" dirty="0"/>
              <a:t>, </a:t>
            </a:r>
            <a:r>
              <a:rPr lang="en-US" sz="1400" dirty="0" err="1"/>
              <a:t>Vbicada</a:t>
            </a:r>
            <a:r>
              <a:rPr lang="en-US" sz="1400" dirty="0"/>
              <a:t>, </a:t>
            </a:r>
            <a:r>
              <a:rPr lang="en-US" sz="1400" dirty="0" err="1"/>
              <a:t>Ws</a:t>
            </a:r>
            <a:r>
              <a:rPr lang="en-US" sz="1400" dirty="0"/>
              <a:t>, </a:t>
            </a:r>
            <a:r>
              <a:rPr lang="en-US" sz="1400" dirty="0" err="1"/>
              <a:t>Wb</a:t>
            </a:r>
            <a:r>
              <a:rPr lang="en-US" sz="1400" dirty="0"/>
              <a:t>, </a:t>
            </a:r>
            <a:r>
              <a:rPr lang="en-US" sz="1400" dirty="0" err="1"/>
              <a:t>Wbr</a:t>
            </a:r>
            <a:r>
              <a:rPr lang="en-US" sz="1400" dirty="0"/>
              <a:t>, </a:t>
            </a:r>
            <a:r>
              <a:rPr lang="en-US" sz="1400" dirty="0" err="1"/>
              <a:t>Wl</a:t>
            </a:r>
            <a:r>
              <a:rPr lang="en-US" sz="1400" dirty="0"/>
              <a:t>, </a:t>
            </a:r>
            <a:r>
              <a:rPr lang="en-US" sz="1400" dirty="0" err="1"/>
              <a:t>Wa</a:t>
            </a:r>
            <a:r>
              <a:rPr lang="en-US" sz="1400" dirty="0"/>
              <a:t>, </a:t>
            </a:r>
            <a:r>
              <a:rPr lang="en-US" sz="1400" dirty="0" err="1"/>
              <a:t>Wr</a:t>
            </a:r>
            <a:r>
              <a:rPr lang="en-US" sz="1400" dirty="0"/>
              <a:t>, </a:t>
            </a:r>
            <a:r>
              <a:rPr lang="en-US" sz="1400" dirty="0" smtClean="0"/>
              <a:t>W</a:t>
            </a:r>
            <a:endParaRPr lang="en-US" sz="1400" dirty="0"/>
          </a:p>
          <a:p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36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3204" y="5673110"/>
            <a:ext cx="1133927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StandPlotsPb_df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</a:t>
            </a:r>
            <a:r>
              <a:rPr lang="en-US" sz="1400" dirty="0" err="1" smtClean="0"/>
              <a:t>areap</a:t>
            </a:r>
            <a:r>
              <a:rPr lang="en-US" sz="1400" dirty="0" smtClean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Area_ha</a:t>
            </a:r>
            <a:r>
              <a:rPr lang="en-US" sz="1400" dirty="0" smtClean="0"/>
              <a:t>,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N, G, dg, </a:t>
            </a:r>
            <a:r>
              <a:rPr lang="en-US" sz="1400" dirty="0"/>
              <a:t>V, </a:t>
            </a:r>
            <a:r>
              <a:rPr lang="en-US" sz="1400" dirty="0" err="1"/>
              <a:t>VcatA</a:t>
            </a:r>
            <a:r>
              <a:rPr lang="en-US" sz="1400" dirty="0"/>
              <a:t>, </a:t>
            </a:r>
            <a:r>
              <a:rPr lang="en-US" sz="1400" dirty="0" err="1"/>
              <a:t>VcatB</a:t>
            </a:r>
            <a:r>
              <a:rPr lang="en-US" sz="1400" dirty="0"/>
              <a:t>, </a:t>
            </a:r>
            <a:r>
              <a:rPr lang="en-US" sz="1400" dirty="0" err="1"/>
              <a:t>VcatC</a:t>
            </a:r>
            <a:r>
              <a:rPr lang="en-US" sz="1400" dirty="0"/>
              <a:t>, </a:t>
            </a:r>
            <a:r>
              <a:rPr lang="en-US" sz="1400" dirty="0" err="1"/>
              <a:t>Vbicada</a:t>
            </a:r>
            <a:r>
              <a:rPr lang="en-US" sz="1400" dirty="0"/>
              <a:t>, </a:t>
            </a:r>
            <a:r>
              <a:rPr lang="en-US" sz="1400" dirty="0" err="1"/>
              <a:t>Ws</a:t>
            </a:r>
            <a:r>
              <a:rPr lang="en-US" sz="1400" dirty="0"/>
              <a:t>, </a:t>
            </a:r>
            <a:r>
              <a:rPr lang="en-US" sz="1400" dirty="0" err="1"/>
              <a:t>Wb</a:t>
            </a:r>
            <a:r>
              <a:rPr lang="en-US" sz="1400" dirty="0"/>
              <a:t>, </a:t>
            </a:r>
            <a:r>
              <a:rPr lang="en-US" sz="1400" dirty="0" err="1"/>
              <a:t>Wbr</a:t>
            </a:r>
            <a:r>
              <a:rPr lang="en-US" sz="1400" dirty="0"/>
              <a:t>, </a:t>
            </a:r>
            <a:r>
              <a:rPr lang="en-US" sz="1400" dirty="0" err="1"/>
              <a:t>Wl</a:t>
            </a:r>
            <a:r>
              <a:rPr lang="en-US" sz="1400" dirty="0"/>
              <a:t>, </a:t>
            </a:r>
            <a:r>
              <a:rPr lang="en-US" sz="1400" dirty="0" err="1"/>
              <a:t>Wa</a:t>
            </a:r>
            <a:r>
              <a:rPr lang="en-US" sz="1400" dirty="0"/>
              <a:t>, </a:t>
            </a:r>
            <a:r>
              <a:rPr lang="en-US" sz="1400" dirty="0" err="1"/>
              <a:t>Wr</a:t>
            </a:r>
            <a:r>
              <a:rPr lang="en-US" sz="1400" dirty="0"/>
              <a:t>, </a:t>
            </a:r>
            <a:r>
              <a:rPr lang="en-US" sz="1400" dirty="0" smtClean="0"/>
              <a:t>W, </a:t>
            </a:r>
            <a:r>
              <a:rPr lang="en-US" sz="1400" dirty="0" err="1" smtClean="0"/>
              <a:t>Cstock</a:t>
            </a:r>
            <a:endParaRPr lang="en-US" sz="1400" dirty="0"/>
          </a:p>
          <a:p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36</a:t>
            </a:r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6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Remates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finais</a:t>
            </a:r>
            <a:r>
              <a:rPr lang="en-US" sz="2400" kern="0" dirty="0" smtClean="0">
                <a:solidFill>
                  <a:srgbClr val="4BACC6"/>
                </a:solidFill>
              </a:rPr>
              <a:t> para o </a:t>
            </a:r>
            <a:r>
              <a:rPr lang="en-US" sz="2400" kern="0" dirty="0" err="1" smtClean="0">
                <a:solidFill>
                  <a:srgbClr val="4BACC6"/>
                </a:solidFill>
              </a:rPr>
              <a:t>cálculo</a:t>
            </a:r>
            <a:r>
              <a:rPr lang="en-US" sz="2400" kern="0" dirty="0" smtClean="0">
                <a:solidFill>
                  <a:srgbClr val="4BACC6"/>
                </a:solidFill>
              </a:rPr>
              <a:t> das </a:t>
            </a:r>
            <a:r>
              <a:rPr lang="en-US" sz="2400" kern="0" dirty="0" err="1" smtClean="0">
                <a:solidFill>
                  <a:srgbClr val="4BACC6"/>
                </a:solidFill>
              </a:rPr>
              <a:t>variáveis</a:t>
            </a:r>
            <a:r>
              <a:rPr lang="en-US" sz="2400" kern="0" dirty="0" smtClean="0">
                <a:solidFill>
                  <a:srgbClr val="4BACC6"/>
                </a:solidFill>
              </a:rPr>
              <a:t> de </a:t>
            </a:r>
            <a:r>
              <a:rPr lang="en-US" sz="2400" kern="0" dirty="0" err="1" smtClean="0">
                <a:solidFill>
                  <a:srgbClr val="4BACC6"/>
                </a:solidFill>
              </a:rPr>
              <a:t>interesse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por</a:t>
            </a:r>
            <a:r>
              <a:rPr lang="en-US" sz="2400" kern="0" dirty="0" smtClean="0">
                <a:solidFill>
                  <a:srgbClr val="4BACC6"/>
                </a:solidFill>
              </a:rPr>
              <a:t> ha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9822" y="463750"/>
            <a:ext cx="5712179" cy="295465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StandPlotsPb_df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Pb_df.groupby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').</a:t>
            </a:r>
            <a:r>
              <a:rPr lang="en-US" sz="1000" i="1" dirty="0" err="1">
                <a:solidFill>
                  <a:srgbClr val="0000FF"/>
                </a:solidFill>
              </a:rPr>
              <a:t>agg</a:t>
            </a:r>
            <a:r>
              <a:rPr lang="en-US" sz="1000" i="1" dirty="0">
                <a:solidFill>
                  <a:srgbClr val="0000FF"/>
                </a:solidFill>
              </a:rPr>
              <a:t>({'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':'first', 'ID_</a:t>
            </a:r>
            <a:r>
              <a:rPr lang="en-US" sz="1000" i="1" dirty="0" err="1">
                <a:solidFill>
                  <a:srgbClr val="0000FF"/>
                </a:solidFill>
              </a:rPr>
              <a:t>pov</a:t>
            </a:r>
            <a:r>
              <a:rPr lang="en-US" sz="1000" i="1" dirty="0">
                <a:solidFill>
                  <a:srgbClr val="0000FF"/>
                </a:solidFill>
              </a:rPr>
              <a:t>':'first', '</a:t>
            </a:r>
            <a:r>
              <a:rPr lang="en-US" sz="1000" i="1" dirty="0" err="1">
                <a:solidFill>
                  <a:srgbClr val="0000FF"/>
                </a:solidFill>
              </a:rPr>
              <a:t>Area_ha':'first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especie</a:t>
            </a:r>
            <a:r>
              <a:rPr lang="en-US" sz="1000" i="1" dirty="0">
                <a:solidFill>
                  <a:srgbClr val="0000FF"/>
                </a:solidFill>
              </a:rPr>
              <a:t>':'first',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                                                '</a:t>
            </a:r>
            <a:r>
              <a:rPr lang="en-US" sz="1000" i="1" dirty="0" err="1">
                <a:solidFill>
                  <a:srgbClr val="0000FF"/>
                </a:solidFill>
              </a:rPr>
              <a:t>tdom</a:t>
            </a:r>
            <a:r>
              <a:rPr lang="en-US" sz="1000" i="1" dirty="0">
                <a:solidFill>
                  <a:srgbClr val="0000FF"/>
                </a:solidFill>
              </a:rPr>
              <a:t>':'first', '</a:t>
            </a:r>
            <a:r>
              <a:rPr lang="en-US" sz="1000" i="1" dirty="0" err="1">
                <a:solidFill>
                  <a:srgbClr val="0000FF"/>
                </a:solidFill>
              </a:rPr>
              <a:t>ddom</a:t>
            </a:r>
            <a:r>
              <a:rPr lang="en-US" sz="1000" i="1" dirty="0">
                <a:solidFill>
                  <a:srgbClr val="0000FF"/>
                </a:solidFill>
              </a:rPr>
              <a:t>':'first', '</a:t>
            </a:r>
            <a:r>
              <a:rPr lang="en-US" sz="1000" i="1" dirty="0" err="1">
                <a:solidFill>
                  <a:srgbClr val="0000FF"/>
                </a:solidFill>
              </a:rPr>
              <a:t>hdom</a:t>
            </a:r>
            <a:r>
              <a:rPr lang="en-US" sz="1000" i="1" dirty="0">
                <a:solidFill>
                  <a:srgbClr val="0000FF"/>
                </a:solidFill>
              </a:rPr>
              <a:t>':'first', '</a:t>
            </a:r>
            <a:r>
              <a:rPr lang="en-US" sz="1000" i="1" dirty="0" err="1">
                <a:solidFill>
                  <a:srgbClr val="0000FF"/>
                </a:solidFill>
              </a:rPr>
              <a:t>N':'first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G':'first</a:t>
            </a:r>
            <a:r>
              <a:rPr lang="en-US" sz="1000" i="1" dirty="0">
                <a:solidFill>
                  <a:srgbClr val="0000FF"/>
                </a:solidFill>
              </a:rPr>
              <a:t>',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                                                '</a:t>
            </a:r>
            <a:r>
              <a:rPr lang="en-US" sz="1000" i="1" dirty="0" err="1">
                <a:solidFill>
                  <a:srgbClr val="0000FF"/>
                </a:solidFill>
              </a:rPr>
              <a:t>dg':'first</a:t>
            </a:r>
            <a:r>
              <a:rPr lang="en-US" sz="1000" i="1" dirty="0">
                <a:solidFill>
                  <a:srgbClr val="0000FF"/>
                </a:solidFill>
              </a:rPr>
              <a:t>', 'v': 'sum', '</a:t>
            </a:r>
            <a:r>
              <a:rPr lang="en-US" sz="1000" i="1" dirty="0" err="1">
                <a:solidFill>
                  <a:srgbClr val="0000FF"/>
                </a:solidFill>
              </a:rPr>
              <a:t>vA</a:t>
            </a:r>
            <a:r>
              <a:rPr lang="en-US" sz="1000" i="1" dirty="0">
                <a:solidFill>
                  <a:srgbClr val="0000FF"/>
                </a:solidFill>
              </a:rPr>
              <a:t>': 'sum', '</a:t>
            </a:r>
            <a:r>
              <a:rPr lang="en-US" sz="1000" i="1" dirty="0" err="1">
                <a:solidFill>
                  <a:srgbClr val="0000FF"/>
                </a:solidFill>
              </a:rPr>
              <a:t>vB</a:t>
            </a:r>
            <a:r>
              <a:rPr lang="en-US" sz="1000" i="1" dirty="0">
                <a:solidFill>
                  <a:srgbClr val="0000FF"/>
                </a:solidFill>
              </a:rPr>
              <a:t>': 'sum', '</a:t>
            </a:r>
            <a:r>
              <a:rPr lang="en-US" sz="1000" i="1" dirty="0" err="1">
                <a:solidFill>
                  <a:srgbClr val="0000FF"/>
                </a:solidFill>
              </a:rPr>
              <a:t>vC</a:t>
            </a:r>
            <a:r>
              <a:rPr lang="en-US" sz="1000" i="1" dirty="0">
                <a:solidFill>
                  <a:srgbClr val="0000FF"/>
                </a:solidFill>
              </a:rPr>
              <a:t>': 'sum',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                                                '</a:t>
            </a:r>
            <a:r>
              <a:rPr lang="en-US" sz="1000" i="1" dirty="0" err="1">
                <a:solidFill>
                  <a:srgbClr val="0000FF"/>
                </a:solidFill>
              </a:rPr>
              <a:t>vbicada</a:t>
            </a:r>
            <a:r>
              <a:rPr lang="en-US" sz="1000" i="1" dirty="0">
                <a:solidFill>
                  <a:srgbClr val="0000FF"/>
                </a:solidFill>
              </a:rPr>
              <a:t>': 'sum', '</a:t>
            </a:r>
            <a:r>
              <a:rPr lang="en-US" sz="1000" i="1" dirty="0" err="1">
                <a:solidFill>
                  <a:srgbClr val="0000FF"/>
                </a:solidFill>
              </a:rPr>
              <a:t>ws</a:t>
            </a:r>
            <a:r>
              <a:rPr lang="en-US" sz="1000" i="1" dirty="0">
                <a:solidFill>
                  <a:srgbClr val="0000FF"/>
                </a:solidFill>
              </a:rPr>
              <a:t>': 'sum', '</a:t>
            </a:r>
            <a:r>
              <a:rPr lang="en-US" sz="1000" i="1" dirty="0" err="1">
                <a:solidFill>
                  <a:srgbClr val="0000FF"/>
                </a:solidFill>
              </a:rPr>
              <a:t>wb</a:t>
            </a:r>
            <a:r>
              <a:rPr lang="en-US" sz="1000" i="1" dirty="0">
                <a:solidFill>
                  <a:srgbClr val="0000FF"/>
                </a:solidFill>
              </a:rPr>
              <a:t>': 'sum', '</a:t>
            </a:r>
            <a:r>
              <a:rPr lang="en-US" sz="1000" i="1" dirty="0" err="1">
                <a:solidFill>
                  <a:srgbClr val="0000FF"/>
                </a:solidFill>
              </a:rPr>
              <a:t>wbr</a:t>
            </a:r>
            <a:r>
              <a:rPr lang="en-US" sz="1000" i="1" dirty="0">
                <a:solidFill>
                  <a:srgbClr val="0000FF"/>
                </a:solidFill>
              </a:rPr>
              <a:t>': 'sum', '</a:t>
            </a:r>
            <a:r>
              <a:rPr lang="en-US" sz="1000" i="1" dirty="0" err="1">
                <a:solidFill>
                  <a:srgbClr val="0000FF"/>
                </a:solidFill>
              </a:rPr>
              <a:t>wl</a:t>
            </a:r>
            <a:r>
              <a:rPr lang="en-US" sz="1000" i="1" dirty="0">
                <a:solidFill>
                  <a:srgbClr val="0000FF"/>
                </a:solidFill>
              </a:rPr>
              <a:t>': 'sum',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                                                '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': 'sum', '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': 'sum', 'w': 'sum' })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                                                #aggregate by plot the calculated Stand variables columns to </a:t>
            </a:r>
            <a:r>
              <a:rPr lang="en-US" sz="1000" i="1" dirty="0" err="1">
                <a:solidFill>
                  <a:srgbClr val="0000FF"/>
                </a:solidFill>
              </a:rPr>
              <a:t>StandPb_df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StandPlotsPb_df</a:t>
            </a:r>
            <a:r>
              <a:rPr lang="en-US" sz="1000" i="1" dirty="0" smtClean="0">
                <a:solidFill>
                  <a:srgbClr val="0000FF"/>
                </a:solidFill>
              </a:rPr>
              <a:t> 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StandPlotsPb_df.rename</a:t>
            </a:r>
            <a:r>
              <a:rPr lang="en-US" sz="1000" i="1" dirty="0">
                <a:solidFill>
                  <a:srgbClr val="0000FF"/>
                </a:solidFill>
              </a:rPr>
              <a:t>(columns={"v": "V", "</a:t>
            </a:r>
            <a:r>
              <a:rPr lang="en-US" sz="1000" i="1" dirty="0" err="1">
                <a:solidFill>
                  <a:srgbClr val="0000FF"/>
                </a:solidFill>
              </a:rPr>
              <a:t>vA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VcatA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vB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VcatB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vC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VcatC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vbicada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Vbicada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ws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Ws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wb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Wb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wbr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Wbr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wl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Wl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", "w": "W"}) 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StandPlotsPb_df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Stock_C</a:t>
            </a:r>
            <a:r>
              <a:rPr lang="en-US" sz="1000" i="1" dirty="0">
                <a:solidFill>
                  <a:srgbClr val="0000FF"/>
                </a:solidFill>
              </a:rPr>
              <a:t>'] = 0.5 * </a:t>
            </a:r>
            <a:r>
              <a:rPr lang="en-US" sz="1000" i="1" dirty="0" err="1">
                <a:solidFill>
                  <a:srgbClr val="0000FF"/>
                </a:solidFill>
              </a:rPr>
              <a:t>StandPlotsPb_df</a:t>
            </a:r>
            <a:r>
              <a:rPr lang="en-US" sz="1000" i="1" dirty="0">
                <a:solidFill>
                  <a:srgbClr val="0000FF"/>
                </a:solidFill>
              </a:rPr>
              <a:t>['W</a:t>
            </a:r>
            <a:r>
              <a:rPr lang="en-US" sz="1000" i="1" dirty="0" smtClean="0">
                <a:solidFill>
                  <a:srgbClr val="0000FF"/>
                </a:solidFill>
              </a:rPr>
              <a:t>']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StandPlotsPb_df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 smtClean="0">
                <a:solidFill>
                  <a:srgbClr val="0000FF"/>
                </a:solidFill>
              </a:rPr>
              <a:t>DataFrame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9822" y="3522375"/>
            <a:ext cx="5774701" cy="32316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Para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cada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parcela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groupby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ID_parc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) )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vai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agregar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agg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) as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variáveis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listadas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operando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sobre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elas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para 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calculadas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ha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anteriormente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buscar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 1º valor da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variável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por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parcela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first)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V e W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fazer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soma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Cálcula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carbono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total do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partir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biomassa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Faz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o rename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das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variáveis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alvo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somatório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continuam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com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nomes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minusculas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indicativos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cálculos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ao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nível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 da 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árvore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34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35360" y="2514600"/>
            <a:ext cx="964684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Font typeface="Wingdings" pitchFamily="2" charset="2"/>
              <a:buNone/>
            </a:pPr>
            <a:r>
              <a:rPr lang="en-US" dirty="0" err="1"/>
              <a:t>C</a:t>
            </a:r>
            <a:r>
              <a:rPr lang="en-US" dirty="0" err="1" smtClean="0"/>
              <a:t>álculos</a:t>
            </a:r>
            <a:r>
              <a:rPr lang="en-US" dirty="0" smtClean="0"/>
              <a:t> de </a:t>
            </a:r>
            <a:r>
              <a:rPr lang="en-US" dirty="0" err="1" smtClean="0"/>
              <a:t>inventário</a:t>
            </a: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35360" y="3533091"/>
            <a:ext cx="9001000" cy="1969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Cálculo</a:t>
            </a:r>
            <a:r>
              <a:rPr lang="en-US" sz="2400" kern="0" dirty="0" smtClean="0">
                <a:solidFill>
                  <a:schemeClr val="accent5"/>
                </a:solidFill>
              </a:rPr>
              <a:t> do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erro</a:t>
            </a:r>
            <a:r>
              <a:rPr lang="en-US" sz="2400" kern="0" dirty="0" smtClean="0">
                <a:solidFill>
                  <a:schemeClr val="accent5"/>
                </a:solidFill>
              </a:rPr>
              <a:t>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amostragem</a:t>
            </a:r>
            <a:r>
              <a:rPr lang="en-US" sz="2400" kern="0" dirty="0" smtClean="0">
                <a:solidFill>
                  <a:schemeClr val="accent5"/>
                </a:solidFill>
              </a:rPr>
              <a:t> para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efeitos</a:t>
            </a:r>
            <a:r>
              <a:rPr lang="en-US" sz="2400" kern="0" dirty="0" smtClean="0">
                <a:solidFill>
                  <a:schemeClr val="accent5"/>
                </a:solidFill>
              </a:rPr>
              <a:t>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gestão</a:t>
            </a:r>
            <a:r>
              <a:rPr lang="en-US" sz="2400" kern="0" dirty="0" smtClean="0">
                <a:solidFill>
                  <a:schemeClr val="accent5"/>
                </a:solidFill>
              </a:rPr>
              <a:t> dos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povoamentos</a:t>
            </a:r>
            <a:r>
              <a:rPr lang="en-US" sz="2400" kern="0" dirty="0" smtClean="0">
                <a:solidFill>
                  <a:schemeClr val="accent5"/>
                </a:solidFill>
              </a:rPr>
              <a:t>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Pb</a:t>
            </a:r>
            <a:r>
              <a:rPr lang="en-US" sz="2400" kern="0" dirty="0" smtClean="0">
                <a:solidFill>
                  <a:schemeClr val="accent5"/>
                </a:solidFill>
              </a:rPr>
              <a:t>: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PbPbJv</a:t>
            </a:r>
            <a:r>
              <a:rPr lang="en-US" sz="2400" kern="0" dirty="0" smtClean="0">
                <a:solidFill>
                  <a:schemeClr val="accent5"/>
                </a:solidFill>
              </a:rPr>
              <a:t>, PbPb30, PbPb50</a:t>
            </a:r>
          </a:p>
          <a:p>
            <a:pPr algn="l"/>
            <a:endParaRPr lang="pt-PT" sz="2400" kern="0" dirty="0">
              <a:solidFill>
                <a:schemeClr val="accent5"/>
              </a:solidFill>
            </a:endParaRPr>
          </a:p>
          <a:p>
            <a:pPr algn="l"/>
            <a:r>
              <a:rPr lang="pt-PT" sz="2400" b="0" kern="0" dirty="0" smtClean="0">
                <a:solidFill>
                  <a:schemeClr val="accent5"/>
                </a:solidFill>
              </a:rPr>
              <a:t>Variáveis: N e G</a:t>
            </a:r>
            <a:endParaRPr lang="en-US" sz="2400" b="0" kern="0" dirty="0" smtClean="0">
              <a:solidFill>
                <a:schemeClr val="accent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7423" y="2918274"/>
            <a:ext cx="649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</a:rPr>
              <a:t>Pb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6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4996734" y="2293455"/>
            <a:ext cx="801378" cy="100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7" name="Rectangle 6"/>
          <p:cNvSpPr/>
          <p:nvPr/>
        </p:nvSpPr>
        <p:spPr>
          <a:xfrm>
            <a:off x="434689" y="1630176"/>
            <a:ext cx="3564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CountPovPb_df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StandPlotsPb_df.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groupby</a:t>
            </a:r>
            <a:r>
              <a:rPr lang="en-US" sz="1200" dirty="0">
                <a:solidFill>
                  <a:srgbClr val="0000FF"/>
                </a:solidFill>
              </a:rPr>
              <a:t>('</a:t>
            </a:r>
            <a:r>
              <a:rPr lang="en-US" sz="1200" dirty="0" err="1">
                <a:solidFill>
                  <a:srgbClr val="0000FF"/>
                </a:solidFill>
              </a:rPr>
              <a:t>ID_pov</a:t>
            </a:r>
            <a:r>
              <a:rPr lang="en-US" sz="1200" dirty="0">
                <a:solidFill>
                  <a:srgbClr val="0000FF"/>
                </a:solidFill>
              </a:rPr>
              <a:t>').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agg</a:t>
            </a:r>
            <a:r>
              <a:rPr lang="en-US" sz="1200" dirty="0">
                <a:solidFill>
                  <a:srgbClr val="0000FF"/>
                </a:solidFill>
              </a:rPr>
              <a:t>({'</a:t>
            </a:r>
            <a:r>
              <a:rPr lang="en-US" sz="1200" dirty="0" err="1">
                <a:solidFill>
                  <a:srgbClr val="0000FF"/>
                </a:solidFill>
              </a:rPr>
              <a:t>N':'count</a:t>
            </a:r>
            <a:r>
              <a:rPr lang="en-US" sz="1200" dirty="0">
                <a:solidFill>
                  <a:srgbClr val="0000FF"/>
                </a:solidFill>
              </a:rPr>
              <a:t>' })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34689" y="1537009"/>
            <a:ext cx="0" cy="648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2286" y="521346"/>
            <a:ext cx="1133927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StandPlotsPb_df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</a:t>
            </a:r>
            <a:r>
              <a:rPr lang="en-US" sz="1400" dirty="0" err="1" smtClean="0"/>
              <a:t>areap</a:t>
            </a:r>
            <a:r>
              <a:rPr lang="en-US" sz="1400" dirty="0" smtClean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Area_ha</a:t>
            </a:r>
            <a:r>
              <a:rPr lang="en-US" sz="1400" dirty="0" smtClean="0"/>
              <a:t>,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N, G, dg, </a:t>
            </a:r>
            <a:r>
              <a:rPr lang="en-US" sz="1400" dirty="0"/>
              <a:t>V, </a:t>
            </a:r>
            <a:r>
              <a:rPr lang="en-US" sz="1400" dirty="0" err="1"/>
              <a:t>VcatA</a:t>
            </a:r>
            <a:r>
              <a:rPr lang="en-US" sz="1400" dirty="0"/>
              <a:t>, </a:t>
            </a:r>
            <a:r>
              <a:rPr lang="en-US" sz="1400" dirty="0" err="1"/>
              <a:t>VcatB</a:t>
            </a:r>
            <a:r>
              <a:rPr lang="en-US" sz="1400" dirty="0"/>
              <a:t>, </a:t>
            </a:r>
            <a:r>
              <a:rPr lang="en-US" sz="1400" dirty="0" err="1"/>
              <a:t>VcatC</a:t>
            </a:r>
            <a:r>
              <a:rPr lang="en-US" sz="1400" dirty="0"/>
              <a:t>, </a:t>
            </a:r>
            <a:r>
              <a:rPr lang="en-US" sz="1400" dirty="0" err="1"/>
              <a:t>Vbicada</a:t>
            </a:r>
            <a:r>
              <a:rPr lang="en-US" sz="1400" dirty="0"/>
              <a:t>, </a:t>
            </a:r>
            <a:r>
              <a:rPr lang="en-US" sz="1400" dirty="0" err="1"/>
              <a:t>Ws</a:t>
            </a:r>
            <a:r>
              <a:rPr lang="en-US" sz="1400" dirty="0"/>
              <a:t>, </a:t>
            </a:r>
            <a:r>
              <a:rPr lang="en-US" sz="1400" dirty="0" err="1"/>
              <a:t>Wb</a:t>
            </a:r>
            <a:r>
              <a:rPr lang="en-US" sz="1400" dirty="0"/>
              <a:t>, </a:t>
            </a:r>
            <a:r>
              <a:rPr lang="en-US" sz="1400" dirty="0" err="1"/>
              <a:t>Wbr</a:t>
            </a:r>
            <a:r>
              <a:rPr lang="en-US" sz="1400" dirty="0"/>
              <a:t>, </a:t>
            </a:r>
            <a:r>
              <a:rPr lang="en-US" sz="1400" dirty="0" err="1"/>
              <a:t>Wl</a:t>
            </a:r>
            <a:r>
              <a:rPr lang="en-US" sz="1400" dirty="0"/>
              <a:t>, </a:t>
            </a:r>
            <a:r>
              <a:rPr lang="en-US" sz="1400" dirty="0" err="1"/>
              <a:t>Wa</a:t>
            </a:r>
            <a:r>
              <a:rPr lang="en-US" sz="1400" dirty="0"/>
              <a:t>, </a:t>
            </a:r>
            <a:r>
              <a:rPr lang="en-US" sz="1400" dirty="0" err="1"/>
              <a:t>Wr</a:t>
            </a:r>
            <a:r>
              <a:rPr lang="en-US" sz="1400" dirty="0"/>
              <a:t>, </a:t>
            </a:r>
            <a:r>
              <a:rPr lang="en-US" sz="1400" dirty="0" smtClean="0"/>
              <a:t>W, </a:t>
            </a:r>
            <a:r>
              <a:rPr lang="en-US" sz="1400" dirty="0" err="1" smtClean="0"/>
              <a:t>Cstock</a:t>
            </a:r>
            <a:endParaRPr lang="en-US" sz="1400" dirty="0"/>
          </a:p>
          <a:p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36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47079" y="1537009"/>
            <a:ext cx="0" cy="648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1422874" y="1563418"/>
            <a:ext cx="0" cy="648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1664" y="2185009"/>
            <a:ext cx="18384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CountPovPb_df</a:t>
            </a:r>
            <a:endParaRPr lang="en-US" b="1" dirty="0" smtClean="0"/>
          </a:p>
          <a:p>
            <a:r>
              <a:rPr lang="en-US" sz="1400" dirty="0" err="1" smtClean="0"/>
              <a:t>ID_pov</a:t>
            </a:r>
            <a:r>
              <a:rPr lang="en-US" sz="1400" dirty="0" smtClean="0"/>
              <a:t>, N</a:t>
            </a:r>
          </a:p>
          <a:p>
            <a:r>
              <a:rPr lang="en-US" sz="1400" b="1" dirty="0" smtClean="0">
                <a:solidFill>
                  <a:schemeClr val="accent2"/>
                </a:solidFill>
              </a:rPr>
              <a:t>                                  5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97260" y="2211418"/>
            <a:ext cx="18384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MeansPovPb_df</a:t>
            </a:r>
            <a:endParaRPr lang="en-US" b="1" dirty="0" smtClean="0"/>
          </a:p>
          <a:p>
            <a:r>
              <a:rPr lang="en-US" sz="1400" dirty="0" err="1" smtClean="0"/>
              <a:t>ID_pov</a:t>
            </a:r>
            <a:r>
              <a:rPr lang="en-US" sz="1400" dirty="0" smtClean="0"/>
              <a:t>, N, G</a:t>
            </a:r>
          </a:p>
          <a:p>
            <a:r>
              <a:rPr lang="en-US" sz="1400" b="1" dirty="0" smtClean="0">
                <a:solidFill>
                  <a:schemeClr val="accent2"/>
                </a:solidFill>
              </a:rPr>
              <a:t>                                  5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71647" y="1515475"/>
            <a:ext cx="2451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MeansPovPb_df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StandPlotsPb_df.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groupby</a:t>
            </a:r>
            <a:r>
              <a:rPr lang="en-US" sz="1200" dirty="0">
                <a:solidFill>
                  <a:srgbClr val="0000FF"/>
                </a:solidFill>
              </a:rPr>
              <a:t>('</a:t>
            </a:r>
            <a:r>
              <a:rPr lang="en-US" sz="1200" dirty="0" err="1">
                <a:solidFill>
                  <a:srgbClr val="0000FF"/>
                </a:solidFill>
              </a:rPr>
              <a:t>ID_pov</a:t>
            </a:r>
            <a:r>
              <a:rPr lang="en-US" sz="1200" dirty="0">
                <a:solidFill>
                  <a:srgbClr val="0000FF"/>
                </a:solidFill>
              </a:rPr>
              <a:t>').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agg</a:t>
            </a:r>
            <a:r>
              <a:rPr lang="en-US" sz="1200" dirty="0">
                <a:solidFill>
                  <a:srgbClr val="0000FF"/>
                </a:solidFill>
              </a:rPr>
              <a:t>({'</a:t>
            </a:r>
            <a:r>
              <a:rPr lang="en-US" sz="1200" dirty="0" err="1">
                <a:solidFill>
                  <a:srgbClr val="0000FF"/>
                </a:solidFill>
              </a:rPr>
              <a:t>N':'mean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G':'mean</a:t>
            </a:r>
            <a:r>
              <a:rPr lang="en-US" sz="1200" dirty="0">
                <a:solidFill>
                  <a:srgbClr val="0000FF"/>
                </a:solidFill>
              </a:rPr>
              <a:t>' })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047079" y="1597389"/>
            <a:ext cx="4186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rgbClr val="0000FF"/>
                </a:solidFill>
              </a:rPr>
              <a:t>DesvPovPb_df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>
                <a:solidFill>
                  <a:srgbClr val="0000FF"/>
                </a:solidFill>
              </a:rPr>
              <a:t>StandPlotsPb_df.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groupby</a:t>
            </a:r>
            <a:r>
              <a:rPr lang="en-US" sz="1200" dirty="0">
                <a:solidFill>
                  <a:srgbClr val="0000FF"/>
                </a:solidFill>
              </a:rPr>
              <a:t>('</a:t>
            </a:r>
            <a:r>
              <a:rPr lang="en-US" sz="1200" dirty="0" err="1">
                <a:solidFill>
                  <a:srgbClr val="0000FF"/>
                </a:solidFill>
              </a:rPr>
              <a:t>ID_pov</a:t>
            </a:r>
            <a:r>
              <a:rPr lang="en-US" sz="1200" dirty="0">
                <a:solidFill>
                  <a:srgbClr val="0000FF"/>
                </a:solidFill>
              </a:rPr>
              <a:t>').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agg</a:t>
            </a:r>
            <a:r>
              <a:rPr lang="en-US" sz="1200" dirty="0">
                <a:solidFill>
                  <a:srgbClr val="0000FF"/>
                </a:solidFill>
              </a:rPr>
              <a:t>({'N</a:t>
            </a:r>
            <a:r>
              <a:rPr lang="en-US" sz="1200" dirty="0" smtClean="0">
                <a:solidFill>
                  <a:srgbClr val="0000FF"/>
                </a:solidFill>
              </a:rPr>
              <a:t>':‘</a:t>
            </a:r>
            <a:r>
              <a:rPr lang="en-US" sz="1200" dirty="0" err="1" smtClean="0">
                <a:solidFill>
                  <a:srgbClr val="0000FF"/>
                </a:solidFill>
              </a:rPr>
              <a:t>std</a:t>
            </a:r>
            <a:r>
              <a:rPr lang="en-US" sz="1200" dirty="0" smtClean="0">
                <a:solidFill>
                  <a:srgbClr val="0000FF"/>
                </a:solidFill>
              </a:rPr>
              <a:t>', </a:t>
            </a:r>
            <a:r>
              <a:rPr lang="en-US" sz="1200" dirty="0">
                <a:solidFill>
                  <a:srgbClr val="0000FF"/>
                </a:solidFill>
              </a:rPr>
              <a:t>'G</a:t>
            </a:r>
            <a:r>
              <a:rPr lang="en-US" sz="1200" dirty="0" smtClean="0">
                <a:solidFill>
                  <a:srgbClr val="0000FF"/>
                </a:solidFill>
              </a:rPr>
              <a:t>':‘</a:t>
            </a:r>
            <a:r>
              <a:rPr lang="en-US" sz="1200" dirty="0" err="1" smtClean="0">
                <a:solidFill>
                  <a:srgbClr val="0000FF"/>
                </a:solidFill>
              </a:rPr>
              <a:t>std</a:t>
            </a:r>
            <a:r>
              <a:rPr lang="en-US" sz="1200" dirty="0" smtClean="0">
                <a:solidFill>
                  <a:srgbClr val="0000FF"/>
                </a:solidFill>
              </a:rPr>
              <a:t>' </a:t>
            </a:r>
            <a:r>
              <a:rPr lang="en-US" sz="1200" dirty="0">
                <a:solidFill>
                  <a:srgbClr val="0000FF"/>
                </a:solidFill>
              </a:rPr>
              <a:t>})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88602" y="2152562"/>
            <a:ext cx="18384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DesvPovPb_df</a:t>
            </a:r>
            <a:endParaRPr lang="en-US" b="1" dirty="0" smtClean="0"/>
          </a:p>
          <a:p>
            <a:r>
              <a:rPr lang="en-US" sz="1400" dirty="0" err="1" smtClean="0"/>
              <a:t>ID_pov</a:t>
            </a:r>
            <a:r>
              <a:rPr lang="en-US" sz="1400" dirty="0" smtClean="0"/>
              <a:t>, N, G</a:t>
            </a:r>
          </a:p>
          <a:p>
            <a:r>
              <a:rPr lang="en-US" sz="1400" b="1" dirty="0" smtClean="0">
                <a:solidFill>
                  <a:schemeClr val="accent2"/>
                </a:solidFill>
              </a:rPr>
              <a:t>                                  5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21" name="Elbow Connector 20"/>
          <p:cNvCxnSpPr>
            <a:stCxn id="15" idx="2"/>
            <a:endCxn id="19" idx="2"/>
          </p:cNvCxnSpPr>
          <p:nvPr/>
        </p:nvCxnSpPr>
        <p:spPr>
          <a:xfrm rot="5400000" flipH="1" flipV="1">
            <a:off x="2918111" y="1095536"/>
            <a:ext cx="32447" cy="3746938"/>
          </a:xfrm>
          <a:prstGeom prst="bentConnector3">
            <a:avLst>
              <a:gd name="adj1" fmla="val -704534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335202" y="3210865"/>
            <a:ext cx="0" cy="648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68210" y="3832766"/>
            <a:ext cx="1620913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absErrs_df</a:t>
            </a:r>
            <a:endParaRPr lang="en-US" b="1" dirty="0" smtClean="0"/>
          </a:p>
          <a:p>
            <a:r>
              <a:rPr lang="en-US" sz="1400" dirty="0" err="1" smtClean="0"/>
              <a:t>ID_pov</a:t>
            </a:r>
            <a:r>
              <a:rPr lang="en-US" sz="1400" dirty="0" smtClean="0"/>
              <a:t>, N, G</a:t>
            </a:r>
          </a:p>
          <a:p>
            <a:r>
              <a:rPr lang="en-US" sz="1400" b="1" dirty="0" smtClean="0">
                <a:solidFill>
                  <a:schemeClr val="accent2"/>
                </a:solidFill>
              </a:rPr>
              <a:t>                                 5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99496" y="3186434"/>
            <a:ext cx="4698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absErrs_df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=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b="1" dirty="0" err="1">
                <a:solidFill>
                  <a:schemeClr val="accent6"/>
                </a:solidFill>
              </a:rPr>
              <a:t>pn.f_absErr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CountPovPb_df.index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CountPovPb_df</a:t>
            </a:r>
            <a:r>
              <a:rPr lang="en-US" sz="1200" dirty="0">
                <a:solidFill>
                  <a:srgbClr val="0000FF"/>
                </a:solidFill>
              </a:rPr>
              <a:t>['N'], </a:t>
            </a:r>
            <a:r>
              <a:rPr lang="en-US" sz="1200" dirty="0" err="1">
                <a:solidFill>
                  <a:srgbClr val="0000FF"/>
                </a:solidFill>
              </a:rPr>
              <a:t>DesvPovPb_df</a:t>
            </a:r>
            <a:r>
              <a:rPr lang="en-US" sz="1200" dirty="0">
                <a:solidFill>
                  <a:srgbClr val="0000FF"/>
                </a:solidFill>
              </a:rPr>
              <a:t>['N'], </a:t>
            </a:r>
            <a:r>
              <a:rPr lang="en-US" sz="1200" dirty="0" err="1">
                <a:solidFill>
                  <a:srgbClr val="0000FF"/>
                </a:solidFill>
              </a:rPr>
              <a:t>DesvPovPb_df</a:t>
            </a:r>
            <a:r>
              <a:rPr lang="en-US" sz="1200" dirty="0">
                <a:solidFill>
                  <a:srgbClr val="0000FF"/>
                </a:solidFill>
              </a:rPr>
              <a:t>['G'])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885483" y="2152562"/>
            <a:ext cx="4099383" cy="477053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pinhas.py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def </a:t>
            </a:r>
            <a:r>
              <a:rPr lang="it-IT" sz="1200" b="1" dirty="0">
                <a:solidFill>
                  <a:schemeClr val="accent6"/>
                </a:solidFill>
              </a:rPr>
              <a:t>f_absErr</a:t>
            </a:r>
            <a:r>
              <a:rPr lang="it-IT" sz="1200" dirty="0">
                <a:solidFill>
                  <a:srgbClr val="0000FF"/>
                </a:solidFill>
              </a:rPr>
              <a:t>(pov_idxs, n_plots_column, sdN_column, sdG_column): 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absErr_columns = []  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i = 0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for err in sdG_column: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if(err):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sample_n = n_plots_column.iloc[i] </a:t>
            </a:r>
            <a:r>
              <a:rPr lang="it-IT" sz="1200" dirty="0">
                <a:solidFill>
                  <a:schemeClr val="bg2">
                    <a:lumMod val="50000"/>
                  </a:schemeClr>
                </a:solidFill>
              </a:rPr>
              <a:t>#plots sample size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df = sample_n - 1 </a:t>
            </a:r>
            <a:r>
              <a:rPr lang="it-IT" sz="1200" dirty="0">
                <a:solidFill>
                  <a:schemeClr val="bg2">
                    <a:lumMod val="50000"/>
                  </a:schemeClr>
                </a:solidFill>
              </a:rPr>
              <a:t>#degrees of freedom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a = 0.05 </a:t>
            </a:r>
            <a:r>
              <a:rPr lang="it-IT" sz="1200" dirty="0">
                <a:solidFill>
                  <a:schemeClr val="bg2">
                    <a:lumMod val="50000"/>
                  </a:schemeClr>
                </a:solidFill>
              </a:rPr>
              <a:t>#alfa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t_cv = stats.t.ppf(1.0 - a/2, df) </a:t>
            </a:r>
            <a:r>
              <a:rPr lang="it-IT" sz="1200" dirty="0">
                <a:solidFill>
                  <a:schemeClr val="bg2">
                    <a:lumMod val="50000"/>
                  </a:schemeClr>
                </a:solidFill>
              </a:rPr>
              <a:t># Student's T-test critical </a:t>
            </a:r>
            <a:r>
              <a:rPr lang="it-IT" sz="1200" dirty="0" smtClean="0">
                <a:solidFill>
                  <a:srgbClr val="0000FF"/>
                </a:solidFill>
              </a:rPr>
              <a:t>value</a:t>
            </a:r>
            <a:endParaRPr lang="it-IT" sz="1200" dirty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            N = sdN_column.iloc[i] / math.sqrt(sample_n) * t_cv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G = sdG_column.iloc[i] / math.sqrt(sample_n) * t_cv</a:t>
            </a:r>
          </a:p>
          <a:p>
            <a:endParaRPr lang="it-IT" sz="800" dirty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            absErr_columns.append(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{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    'ID_pov': pov_idxs[i],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    'N': N,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    'G': G,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}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)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i += 1</a:t>
            </a:r>
          </a:p>
          <a:p>
            <a:r>
              <a:rPr lang="it-IT" sz="800" dirty="0">
                <a:solidFill>
                  <a:srgbClr val="0000FF"/>
                </a:solidFill>
              </a:rPr>
              <a:t>        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return pd.DataFrame(absErr_columns)   </a:t>
            </a:r>
          </a:p>
        </p:txBody>
      </p:sp>
      <p:cxnSp>
        <p:nvCxnSpPr>
          <p:cNvPr id="29" name="Straight Arrow Connector 28"/>
          <p:cNvCxnSpPr>
            <a:stCxn id="27" idx="1"/>
            <a:endCxn id="26" idx="2"/>
          </p:cNvCxnSpPr>
          <p:nvPr/>
        </p:nvCxnSpPr>
        <p:spPr>
          <a:xfrm flipH="1" flipV="1">
            <a:off x="3748668" y="3832765"/>
            <a:ext cx="2136815" cy="705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8137542" y="5250734"/>
                <a:ext cx="1389098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7542" y="5250734"/>
                <a:ext cx="1389098" cy="6646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505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367" y="5119263"/>
            <a:ext cx="2237425" cy="11059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883" y="5142559"/>
            <a:ext cx="2578024" cy="1065668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</a:t>
            </a:r>
            <a:r>
              <a:rPr lang="en-US" sz="2400" kern="0" dirty="0" smtClean="0">
                <a:solidFill>
                  <a:srgbClr val="4BACC6"/>
                </a:solidFill>
              </a:rPr>
              <a:t> das </a:t>
            </a:r>
            <a:r>
              <a:rPr lang="en-US" sz="2400" kern="0" dirty="0" err="1" smtClean="0">
                <a:solidFill>
                  <a:srgbClr val="4BACC6"/>
                </a:solidFill>
              </a:rPr>
              <a:t>médias</a:t>
            </a:r>
            <a:r>
              <a:rPr lang="en-US" sz="2400" kern="0" dirty="0" smtClean="0">
                <a:solidFill>
                  <a:srgbClr val="4BACC6"/>
                </a:solidFill>
              </a:rPr>
              <a:t> e </a:t>
            </a:r>
            <a:r>
              <a:rPr lang="en-US" sz="2400" kern="0" dirty="0" err="1" smtClean="0">
                <a:solidFill>
                  <a:srgbClr val="4BACC6"/>
                </a:solidFill>
              </a:rPr>
              <a:t>desvios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padrão</a:t>
            </a:r>
            <a:r>
              <a:rPr lang="en-US" sz="2400" kern="0" dirty="0" smtClean="0">
                <a:solidFill>
                  <a:srgbClr val="4BACC6"/>
                </a:solidFill>
              </a:rPr>
              <a:t> para N e G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9822" y="463750"/>
            <a:ext cx="5712179" cy="249299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print('##### </a:t>
            </a:r>
            <a:r>
              <a:rPr lang="en-US" sz="1000" b="1" i="1" dirty="0" err="1">
                <a:solidFill>
                  <a:srgbClr val="0000FF"/>
                </a:solidFill>
              </a:rPr>
              <a:t>Pb</a:t>
            </a:r>
            <a:r>
              <a:rPr lang="en-US" sz="1000" b="1" i="1" dirty="0">
                <a:solidFill>
                  <a:srgbClr val="0000FF"/>
                </a:solidFill>
              </a:rPr>
              <a:t>: count plots /</a:t>
            </a:r>
            <a:r>
              <a:rPr lang="en-US" sz="1000" b="1" i="1" dirty="0" err="1">
                <a:solidFill>
                  <a:srgbClr val="0000FF"/>
                </a:solidFill>
              </a:rPr>
              <a:t>pov</a:t>
            </a:r>
            <a:r>
              <a:rPr lang="en-US" sz="1000" b="1" i="1" dirty="0">
                <a:solidFill>
                  <a:srgbClr val="0000FF"/>
                </a:solidFill>
              </a:rPr>
              <a:t> </a:t>
            </a:r>
            <a:r>
              <a:rPr lang="en-US" sz="1000" i="1" dirty="0">
                <a:solidFill>
                  <a:srgbClr val="0000FF"/>
                </a:solidFill>
              </a:rPr>
              <a:t>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CountPovPb_df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StandPlotsPb_df.groupby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ID_pov</a:t>
            </a:r>
            <a:r>
              <a:rPr lang="en-US" sz="1000" i="1" dirty="0">
                <a:solidFill>
                  <a:srgbClr val="0000FF"/>
                </a:solidFill>
              </a:rPr>
              <a:t>').</a:t>
            </a:r>
            <a:r>
              <a:rPr lang="en-US" sz="1000" i="1" dirty="0" err="1">
                <a:solidFill>
                  <a:srgbClr val="0000FF"/>
                </a:solidFill>
              </a:rPr>
              <a:t>agg</a:t>
            </a:r>
            <a:r>
              <a:rPr lang="en-US" sz="1000" i="1" dirty="0">
                <a:solidFill>
                  <a:srgbClr val="0000FF"/>
                </a:solidFill>
              </a:rPr>
              <a:t>({'</a:t>
            </a:r>
            <a:r>
              <a:rPr lang="en-US" sz="1000" i="1" dirty="0" err="1">
                <a:solidFill>
                  <a:srgbClr val="0000FF"/>
                </a:solidFill>
              </a:rPr>
              <a:t>N':'count</a:t>
            </a:r>
            <a:r>
              <a:rPr lang="en-US" sz="1000" i="1" dirty="0">
                <a:solidFill>
                  <a:srgbClr val="0000FF"/>
                </a:solidFill>
              </a:rPr>
              <a:t>' })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</a:t>
            </a:r>
            <a:r>
              <a:rPr lang="en-US" sz="1000" i="1" dirty="0" err="1">
                <a:solidFill>
                  <a:srgbClr val="0000FF"/>
                </a:solidFill>
              </a:rPr>
              <a:t>CountPovPb_df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CountPovPb_df.rename</a:t>
            </a:r>
            <a:r>
              <a:rPr lang="en-US" sz="1000" i="1" dirty="0">
                <a:solidFill>
                  <a:srgbClr val="0000FF"/>
                </a:solidFill>
              </a:rPr>
              <a:t>(columns={"N": "</a:t>
            </a:r>
            <a:r>
              <a:rPr lang="en-US" sz="1000" i="1" dirty="0" err="1">
                <a:solidFill>
                  <a:srgbClr val="0000FF"/>
                </a:solidFill>
              </a:rPr>
              <a:t>n_plots</a:t>
            </a:r>
            <a:r>
              <a:rPr lang="en-US" sz="1000" i="1" dirty="0">
                <a:solidFill>
                  <a:srgbClr val="0000FF"/>
                </a:solidFill>
              </a:rPr>
              <a:t>"})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CountPovPb_df</a:t>
            </a:r>
            <a:r>
              <a:rPr lang="en-US" sz="1000" i="1" dirty="0" smtClean="0">
                <a:solidFill>
                  <a:srgbClr val="0000FF"/>
                </a:solidFill>
              </a:rPr>
              <a:t>)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</a:t>
            </a:r>
            <a:r>
              <a:rPr lang="en-US" sz="1000" b="1" i="1" dirty="0" err="1">
                <a:solidFill>
                  <a:srgbClr val="0000FF"/>
                </a:solidFill>
              </a:rPr>
              <a:t>Pb</a:t>
            </a:r>
            <a:r>
              <a:rPr lang="en-US" sz="1000" b="1" i="1" dirty="0">
                <a:solidFill>
                  <a:srgbClr val="0000FF"/>
                </a:solidFill>
              </a:rPr>
              <a:t>: Stand means </a:t>
            </a:r>
            <a:r>
              <a:rPr lang="en-US" sz="1000" i="1" dirty="0">
                <a:solidFill>
                  <a:srgbClr val="0000FF"/>
                </a:solidFill>
              </a:rPr>
              <a:t>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MeansPovPb_df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StandPlotsPb_df.groupby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ID_pov</a:t>
            </a:r>
            <a:r>
              <a:rPr lang="en-US" sz="1000" i="1" dirty="0">
                <a:solidFill>
                  <a:srgbClr val="0000FF"/>
                </a:solidFill>
              </a:rPr>
              <a:t>').</a:t>
            </a:r>
            <a:r>
              <a:rPr lang="en-US" sz="1000" i="1" dirty="0" err="1">
                <a:solidFill>
                  <a:srgbClr val="0000FF"/>
                </a:solidFill>
              </a:rPr>
              <a:t>agg</a:t>
            </a:r>
            <a:r>
              <a:rPr lang="en-US" sz="1000" i="1" dirty="0">
                <a:solidFill>
                  <a:srgbClr val="0000FF"/>
                </a:solidFill>
              </a:rPr>
              <a:t>({'</a:t>
            </a:r>
            <a:r>
              <a:rPr lang="en-US" sz="1000" i="1" dirty="0" err="1">
                <a:solidFill>
                  <a:srgbClr val="0000FF"/>
                </a:solidFill>
              </a:rPr>
              <a:t>N':'mean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G':'mean</a:t>
            </a:r>
            <a:r>
              <a:rPr lang="en-US" sz="1000" i="1" dirty="0">
                <a:solidFill>
                  <a:srgbClr val="0000FF"/>
                </a:solidFill>
              </a:rPr>
              <a:t>' })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</a:t>
            </a:r>
            <a:r>
              <a:rPr lang="en-US" sz="1000" i="1" dirty="0" err="1">
                <a:solidFill>
                  <a:srgbClr val="0000FF"/>
                </a:solidFill>
              </a:rPr>
              <a:t>MeansPovPb_df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MeansPovPb_df.rename</a:t>
            </a:r>
            <a:r>
              <a:rPr lang="en-US" sz="1000" i="1" dirty="0">
                <a:solidFill>
                  <a:srgbClr val="0000FF"/>
                </a:solidFill>
              </a:rPr>
              <a:t>(columns={"N": "</a:t>
            </a:r>
            <a:r>
              <a:rPr lang="en-US" sz="1000" i="1" dirty="0" err="1">
                <a:solidFill>
                  <a:srgbClr val="0000FF"/>
                </a:solidFill>
              </a:rPr>
              <a:t>Navg</a:t>
            </a:r>
            <a:r>
              <a:rPr lang="en-US" sz="1000" i="1" dirty="0">
                <a:solidFill>
                  <a:srgbClr val="0000FF"/>
                </a:solidFill>
              </a:rPr>
              <a:t>", "G": "</a:t>
            </a:r>
            <a:r>
              <a:rPr lang="en-US" sz="1000" i="1" dirty="0" err="1">
                <a:solidFill>
                  <a:srgbClr val="0000FF"/>
                </a:solidFill>
              </a:rPr>
              <a:t>Gavg</a:t>
            </a:r>
            <a:r>
              <a:rPr lang="en-US" sz="1000" i="1" dirty="0">
                <a:solidFill>
                  <a:srgbClr val="0000FF"/>
                </a:solidFill>
              </a:rPr>
              <a:t>" })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MeansPovPb_df</a:t>
            </a:r>
            <a:r>
              <a:rPr lang="en-US" sz="1000" i="1" dirty="0" smtClean="0">
                <a:solidFill>
                  <a:srgbClr val="0000FF"/>
                </a:solidFill>
              </a:rPr>
              <a:t>)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</a:t>
            </a:r>
            <a:r>
              <a:rPr lang="en-US" sz="1000" b="1" i="1" dirty="0" err="1">
                <a:solidFill>
                  <a:srgbClr val="0000FF"/>
                </a:solidFill>
              </a:rPr>
              <a:t>Pb</a:t>
            </a:r>
            <a:r>
              <a:rPr lang="en-US" sz="1000" b="1" i="1" dirty="0">
                <a:solidFill>
                  <a:srgbClr val="0000FF"/>
                </a:solidFill>
              </a:rPr>
              <a:t>: standard deviations </a:t>
            </a:r>
            <a:r>
              <a:rPr lang="en-US" sz="1000" i="1" dirty="0">
                <a:solidFill>
                  <a:srgbClr val="0000FF"/>
                </a:solidFill>
              </a:rPr>
              <a:t>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DesvPovPb_df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StandPlotsPb_df.groupby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ID_pov</a:t>
            </a:r>
            <a:r>
              <a:rPr lang="en-US" sz="1000" i="1" dirty="0">
                <a:solidFill>
                  <a:srgbClr val="0000FF"/>
                </a:solidFill>
              </a:rPr>
              <a:t>').</a:t>
            </a:r>
            <a:r>
              <a:rPr lang="en-US" sz="1000" i="1" dirty="0" err="1">
                <a:solidFill>
                  <a:srgbClr val="0000FF"/>
                </a:solidFill>
              </a:rPr>
              <a:t>agg</a:t>
            </a:r>
            <a:r>
              <a:rPr lang="en-US" sz="1000" i="1" dirty="0">
                <a:solidFill>
                  <a:srgbClr val="0000FF"/>
                </a:solidFill>
              </a:rPr>
              <a:t>({'N':'</a:t>
            </a:r>
            <a:r>
              <a:rPr lang="en-US" sz="1000" i="1" dirty="0" err="1">
                <a:solidFill>
                  <a:srgbClr val="0000FF"/>
                </a:solidFill>
              </a:rPr>
              <a:t>std</a:t>
            </a:r>
            <a:r>
              <a:rPr lang="en-US" sz="1000" i="1" dirty="0">
                <a:solidFill>
                  <a:srgbClr val="0000FF"/>
                </a:solidFill>
              </a:rPr>
              <a:t>', 'G':'</a:t>
            </a:r>
            <a:r>
              <a:rPr lang="en-US" sz="1000" i="1" dirty="0" err="1">
                <a:solidFill>
                  <a:srgbClr val="0000FF"/>
                </a:solidFill>
              </a:rPr>
              <a:t>std</a:t>
            </a:r>
            <a:r>
              <a:rPr lang="en-US" sz="1000" i="1" dirty="0">
                <a:solidFill>
                  <a:srgbClr val="0000FF"/>
                </a:solidFill>
              </a:rPr>
              <a:t>' })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DesvPovPb_df</a:t>
            </a:r>
            <a:r>
              <a:rPr lang="en-US" sz="1000" i="1" dirty="0" smtClean="0">
                <a:solidFill>
                  <a:srgbClr val="0000FF"/>
                </a:solidFill>
              </a:rPr>
              <a:t>)</a:t>
            </a:r>
            <a:endParaRPr lang="en-US" sz="800" i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9822" y="3052019"/>
            <a:ext cx="5774701" cy="196977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Criar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onde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se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conta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nº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parcelas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estrato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pov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Criar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calcula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médias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N e G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estrato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pov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Criar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calcula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desvios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 N e G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por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estrato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pov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Imprime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calculos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4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</a:t>
            </a:r>
            <a:r>
              <a:rPr lang="en-US" sz="2400" kern="0" dirty="0" smtClean="0">
                <a:solidFill>
                  <a:srgbClr val="4BACC6"/>
                </a:solidFill>
              </a:rPr>
              <a:t> do </a:t>
            </a:r>
            <a:r>
              <a:rPr lang="en-US" sz="2400" kern="0" dirty="0" err="1" smtClean="0">
                <a:solidFill>
                  <a:srgbClr val="4BACC6"/>
                </a:solidFill>
              </a:rPr>
              <a:t>erro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absoluto</a:t>
            </a:r>
            <a:r>
              <a:rPr lang="en-US" sz="2400" kern="0" dirty="0" smtClean="0">
                <a:solidFill>
                  <a:srgbClr val="4BACC6"/>
                </a:solidFill>
              </a:rPr>
              <a:t> para N e G (</a:t>
            </a:r>
            <a:r>
              <a:rPr lang="en-US" sz="2400" kern="0" dirty="0" err="1" smtClean="0">
                <a:solidFill>
                  <a:srgbClr val="4BACC6"/>
                </a:solidFill>
              </a:rPr>
              <a:t>pequenas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amostras</a:t>
            </a:r>
            <a:r>
              <a:rPr lang="en-US" sz="2400" kern="0" dirty="0" smtClean="0">
                <a:solidFill>
                  <a:srgbClr val="4BACC6"/>
                </a:solidFill>
              </a:rPr>
              <a:t>)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9822" y="463750"/>
            <a:ext cx="5712179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</a:t>
            </a:r>
            <a:r>
              <a:rPr lang="en-US" sz="1000" i="1" dirty="0" err="1">
                <a:solidFill>
                  <a:srgbClr val="0000FF"/>
                </a:solidFill>
              </a:rPr>
              <a:t>Pb</a:t>
            </a:r>
            <a:r>
              <a:rPr lang="en-US" sz="1000" i="1" dirty="0">
                <a:solidFill>
                  <a:srgbClr val="0000FF"/>
                </a:solidFill>
              </a:rPr>
              <a:t>: </a:t>
            </a:r>
            <a:r>
              <a:rPr lang="en-US" sz="1000" i="1" dirty="0" err="1">
                <a:solidFill>
                  <a:srgbClr val="0000FF"/>
                </a:solidFill>
              </a:rPr>
              <a:t>AbsErr</a:t>
            </a:r>
            <a:r>
              <a:rPr lang="en-US" sz="1000" i="1" dirty="0">
                <a:solidFill>
                  <a:srgbClr val="0000FF"/>
                </a:solidFill>
              </a:rPr>
              <a:t> (N, G)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absErrs_df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pn.f_absErr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CountPovPb_df.index</a:t>
            </a:r>
            <a:r>
              <a:rPr lang="en-US" sz="1000" i="1" dirty="0">
                <a:solidFill>
                  <a:srgbClr val="0000FF"/>
                </a:solidFill>
              </a:rPr>
              <a:t>, </a:t>
            </a:r>
            <a:r>
              <a:rPr lang="en-US" sz="1000" i="1" dirty="0" err="1">
                <a:solidFill>
                  <a:srgbClr val="0000FF"/>
                </a:solidFill>
              </a:rPr>
              <a:t>CountPovPb_df</a:t>
            </a:r>
            <a:r>
              <a:rPr lang="en-US" sz="1000" i="1" dirty="0">
                <a:solidFill>
                  <a:srgbClr val="0000FF"/>
                </a:solidFill>
              </a:rPr>
              <a:t>['N'], </a:t>
            </a:r>
            <a:r>
              <a:rPr lang="en-US" sz="1000" i="1" dirty="0" err="1">
                <a:solidFill>
                  <a:srgbClr val="0000FF"/>
                </a:solidFill>
              </a:rPr>
              <a:t>DesvPovPb_df</a:t>
            </a:r>
            <a:r>
              <a:rPr lang="en-US" sz="1000" i="1" dirty="0">
                <a:solidFill>
                  <a:srgbClr val="0000FF"/>
                </a:solidFill>
              </a:rPr>
              <a:t>['N'], </a:t>
            </a:r>
            <a:r>
              <a:rPr lang="en-US" sz="1000" i="1" dirty="0" err="1">
                <a:solidFill>
                  <a:srgbClr val="0000FF"/>
                </a:solidFill>
              </a:rPr>
              <a:t>DesvPovPb_df</a:t>
            </a:r>
            <a:r>
              <a:rPr lang="en-US" sz="1000" i="1" dirty="0">
                <a:solidFill>
                  <a:srgbClr val="0000FF"/>
                </a:solidFill>
              </a:rPr>
              <a:t>['G'])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absErrs_df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  <a:endParaRPr lang="en-US" sz="800" i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17299" y="1483774"/>
            <a:ext cx="5774701" cy="492442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Chama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função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erro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absolute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está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no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pinhas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passa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lá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dentro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valores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nº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parcelas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estrato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Desvio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pradrão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Desvio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pradrão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Index (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usar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groupby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no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passo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anterior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calc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médias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desvios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o count o </a:t>
            </a:r>
            <a:r>
              <a:rPr lang="en-US" dirty="0" err="1" smtClean="0">
                <a:solidFill>
                  <a:schemeClr val="accent1"/>
                </a:solidFill>
              </a:rPr>
              <a:t>ID_pov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ficou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como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indice</a:t>
            </a:r>
            <a:r>
              <a:rPr lang="en-US" dirty="0" smtClean="0">
                <a:solidFill>
                  <a:schemeClr val="accent1"/>
                </a:solidFill>
              </a:rPr>
              <a:t> das </a:t>
            </a:r>
            <a:r>
              <a:rPr lang="en-US" dirty="0" err="1" smtClean="0">
                <a:solidFill>
                  <a:schemeClr val="accent1"/>
                </a:solidFill>
              </a:rPr>
              <a:t>linhas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ou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seja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deixou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ser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uma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matriz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como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quero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mantê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-lo 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vou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ter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passer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proprio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incex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matriz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dentro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função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122567" y="4752963"/>
            <a:ext cx="2712956" cy="1752752"/>
            <a:chOff x="8122567" y="4752963"/>
            <a:chExt cx="2712956" cy="17527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2568" y="4752963"/>
              <a:ext cx="2712955" cy="175275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8122567" y="5022936"/>
              <a:ext cx="2505767" cy="311063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9" idx="1"/>
              <a:endCxn id="9" idx="3"/>
            </p:cNvCxnSpPr>
            <p:nvPr/>
          </p:nvCxnSpPr>
          <p:spPr>
            <a:xfrm>
              <a:off x="8122567" y="5178468"/>
              <a:ext cx="2505767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342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Elbow Connector 21"/>
          <p:cNvCxnSpPr>
            <a:stCxn id="10" idx="4"/>
            <a:endCxn id="16" idx="2"/>
          </p:cNvCxnSpPr>
          <p:nvPr/>
        </p:nvCxnSpPr>
        <p:spPr>
          <a:xfrm rot="5400000" flipH="1" flipV="1">
            <a:off x="6567850" y="-1339245"/>
            <a:ext cx="197730" cy="8899493"/>
          </a:xfrm>
          <a:prstGeom prst="bentConnector3">
            <a:avLst>
              <a:gd name="adj1" fmla="val -571055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7" name="Rectangle 6"/>
          <p:cNvSpPr/>
          <p:nvPr/>
        </p:nvSpPr>
        <p:spPr>
          <a:xfrm>
            <a:off x="434689" y="1630176"/>
            <a:ext cx="3564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CountPovPb_df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StandPlotsPb_df.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groupby</a:t>
            </a:r>
            <a:r>
              <a:rPr lang="en-US" sz="1200" dirty="0">
                <a:solidFill>
                  <a:srgbClr val="0000FF"/>
                </a:solidFill>
              </a:rPr>
              <a:t>('</a:t>
            </a:r>
            <a:r>
              <a:rPr lang="en-US" sz="1200" dirty="0" err="1">
                <a:solidFill>
                  <a:srgbClr val="0000FF"/>
                </a:solidFill>
              </a:rPr>
              <a:t>ID_pov</a:t>
            </a:r>
            <a:r>
              <a:rPr lang="en-US" sz="1200" dirty="0">
                <a:solidFill>
                  <a:srgbClr val="0000FF"/>
                </a:solidFill>
              </a:rPr>
              <a:t>').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agg</a:t>
            </a:r>
            <a:r>
              <a:rPr lang="en-US" sz="1200" dirty="0">
                <a:solidFill>
                  <a:srgbClr val="0000FF"/>
                </a:solidFill>
              </a:rPr>
              <a:t>({'</a:t>
            </a:r>
            <a:r>
              <a:rPr lang="en-US" sz="1200" dirty="0" err="1">
                <a:solidFill>
                  <a:srgbClr val="0000FF"/>
                </a:solidFill>
              </a:rPr>
              <a:t>N':'count</a:t>
            </a:r>
            <a:r>
              <a:rPr lang="en-US" sz="1200" dirty="0">
                <a:solidFill>
                  <a:srgbClr val="0000FF"/>
                </a:solidFill>
              </a:rPr>
              <a:t>' })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34689" y="1537009"/>
            <a:ext cx="0" cy="648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2286" y="521346"/>
            <a:ext cx="1133927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StandPlotsPb_df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</a:t>
            </a:r>
            <a:r>
              <a:rPr lang="en-US" sz="1400" dirty="0" err="1" smtClean="0"/>
              <a:t>areap</a:t>
            </a:r>
            <a:r>
              <a:rPr lang="en-US" sz="1400" dirty="0" smtClean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Area_ha</a:t>
            </a:r>
            <a:r>
              <a:rPr lang="en-US" sz="1400" dirty="0" smtClean="0"/>
              <a:t>,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N, G, dg, </a:t>
            </a:r>
            <a:r>
              <a:rPr lang="en-US" sz="1400" dirty="0"/>
              <a:t>V, </a:t>
            </a:r>
            <a:r>
              <a:rPr lang="en-US" sz="1400" dirty="0" err="1"/>
              <a:t>VcatA</a:t>
            </a:r>
            <a:r>
              <a:rPr lang="en-US" sz="1400" dirty="0"/>
              <a:t>, </a:t>
            </a:r>
            <a:r>
              <a:rPr lang="en-US" sz="1400" dirty="0" err="1"/>
              <a:t>VcatB</a:t>
            </a:r>
            <a:r>
              <a:rPr lang="en-US" sz="1400" dirty="0"/>
              <a:t>, </a:t>
            </a:r>
            <a:r>
              <a:rPr lang="en-US" sz="1400" dirty="0" err="1"/>
              <a:t>VcatC</a:t>
            </a:r>
            <a:r>
              <a:rPr lang="en-US" sz="1400" dirty="0"/>
              <a:t>, </a:t>
            </a:r>
            <a:r>
              <a:rPr lang="en-US" sz="1400" dirty="0" err="1"/>
              <a:t>Vbicada</a:t>
            </a:r>
            <a:r>
              <a:rPr lang="en-US" sz="1400" dirty="0"/>
              <a:t>, </a:t>
            </a:r>
            <a:r>
              <a:rPr lang="en-US" sz="1400" dirty="0" err="1"/>
              <a:t>Ws</a:t>
            </a:r>
            <a:r>
              <a:rPr lang="en-US" sz="1400" dirty="0"/>
              <a:t>, </a:t>
            </a:r>
            <a:r>
              <a:rPr lang="en-US" sz="1400" dirty="0" err="1"/>
              <a:t>Wb</a:t>
            </a:r>
            <a:r>
              <a:rPr lang="en-US" sz="1400" dirty="0"/>
              <a:t>, </a:t>
            </a:r>
            <a:r>
              <a:rPr lang="en-US" sz="1400" dirty="0" err="1"/>
              <a:t>Wbr</a:t>
            </a:r>
            <a:r>
              <a:rPr lang="en-US" sz="1400" dirty="0"/>
              <a:t>, </a:t>
            </a:r>
            <a:r>
              <a:rPr lang="en-US" sz="1400" dirty="0" err="1"/>
              <a:t>Wl</a:t>
            </a:r>
            <a:r>
              <a:rPr lang="en-US" sz="1400" dirty="0"/>
              <a:t>, </a:t>
            </a:r>
            <a:r>
              <a:rPr lang="en-US" sz="1400" dirty="0" err="1"/>
              <a:t>Wa</a:t>
            </a:r>
            <a:r>
              <a:rPr lang="en-US" sz="1400" dirty="0"/>
              <a:t>, </a:t>
            </a:r>
            <a:r>
              <a:rPr lang="en-US" sz="1400" dirty="0" err="1"/>
              <a:t>Wr</a:t>
            </a:r>
            <a:r>
              <a:rPr lang="en-US" sz="1400" dirty="0"/>
              <a:t>, </a:t>
            </a:r>
            <a:r>
              <a:rPr lang="en-US" sz="1400" dirty="0" smtClean="0"/>
              <a:t>W, </a:t>
            </a:r>
            <a:r>
              <a:rPr lang="en-US" sz="1400" dirty="0" err="1" smtClean="0"/>
              <a:t>Cstock</a:t>
            </a:r>
            <a:endParaRPr lang="en-US" sz="1400" dirty="0"/>
          </a:p>
          <a:p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36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47079" y="1537009"/>
            <a:ext cx="0" cy="648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1422874" y="1563418"/>
            <a:ext cx="0" cy="648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1664" y="2185009"/>
            <a:ext cx="18384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CountPovPb_df</a:t>
            </a:r>
            <a:endParaRPr lang="en-US" b="1" dirty="0" smtClean="0"/>
          </a:p>
          <a:p>
            <a:r>
              <a:rPr lang="en-US" sz="1400" dirty="0" err="1" smtClean="0"/>
              <a:t>ID_pov</a:t>
            </a:r>
            <a:r>
              <a:rPr lang="en-US" sz="1400" dirty="0" smtClean="0"/>
              <a:t>, N</a:t>
            </a:r>
          </a:p>
          <a:p>
            <a:r>
              <a:rPr lang="en-US" sz="1400" b="1" dirty="0" smtClean="0">
                <a:solidFill>
                  <a:schemeClr val="accent2"/>
                </a:solidFill>
              </a:rPr>
              <a:t>                                  5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97260" y="2211418"/>
            <a:ext cx="18384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MeansPovPb_df</a:t>
            </a:r>
            <a:endParaRPr lang="en-US" b="1" dirty="0" smtClean="0"/>
          </a:p>
          <a:p>
            <a:r>
              <a:rPr lang="en-US" sz="1400" dirty="0" err="1" smtClean="0"/>
              <a:t>ID_pov</a:t>
            </a:r>
            <a:r>
              <a:rPr lang="en-US" sz="1400" dirty="0" smtClean="0"/>
              <a:t>, N, G</a:t>
            </a:r>
          </a:p>
          <a:p>
            <a:r>
              <a:rPr lang="en-US" sz="1400" b="1" dirty="0" smtClean="0">
                <a:solidFill>
                  <a:schemeClr val="accent2"/>
                </a:solidFill>
              </a:rPr>
              <a:t>                                  5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71647" y="1515475"/>
            <a:ext cx="2451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MeansPovPb_df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StandPlotsPb_df.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groupby</a:t>
            </a:r>
            <a:r>
              <a:rPr lang="en-US" sz="1200" dirty="0">
                <a:solidFill>
                  <a:srgbClr val="0000FF"/>
                </a:solidFill>
              </a:rPr>
              <a:t>('</a:t>
            </a:r>
            <a:r>
              <a:rPr lang="en-US" sz="1200" dirty="0" err="1">
                <a:solidFill>
                  <a:srgbClr val="0000FF"/>
                </a:solidFill>
              </a:rPr>
              <a:t>ID_pov</a:t>
            </a:r>
            <a:r>
              <a:rPr lang="en-US" sz="1200" dirty="0">
                <a:solidFill>
                  <a:srgbClr val="0000FF"/>
                </a:solidFill>
              </a:rPr>
              <a:t>').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agg</a:t>
            </a:r>
            <a:r>
              <a:rPr lang="en-US" sz="1200" dirty="0">
                <a:solidFill>
                  <a:srgbClr val="0000FF"/>
                </a:solidFill>
              </a:rPr>
              <a:t>({'</a:t>
            </a:r>
            <a:r>
              <a:rPr lang="en-US" sz="1200" dirty="0" err="1">
                <a:solidFill>
                  <a:srgbClr val="0000FF"/>
                </a:solidFill>
              </a:rPr>
              <a:t>N':'mean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G':'mean</a:t>
            </a:r>
            <a:r>
              <a:rPr lang="en-US" sz="1200" dirty="0">
                <a:solidFill>
                  <a:srgbClr val="0000FF"/>
                </a:solidFill>
              </a:rPr>
              <a:t>' })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047079" y="1597389"/>
            <a:ext cx="4186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rgbClr val="0000FF"/>
                </a:solidFill>
              </a:rPr>
              <a:t>DesvPovPb_df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>
                <a:solidFill>
                  <a:srgbClr val="0000FF"/>
                </a:solidFill>
              </a:rPr>
              <a:t>StandPlotsPb_df.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groupby</a:t>
            </a:r>
            <a:r>
              <a:rPr lang="en-US" sz="1200" dirty="0">
                <a:solidFill>
                  <a:srgbClr val="0000FF"/>
                </a:solidFill>
              </a:rPr>
              <a:t>('</a:t>
            </a:r>
            <a:r>
              <a:rPr lang="en-US" sz="1200" dirty="0" err="1">
                <a:solidFill>
                  <a:srgbClr val="0000FF"/>
                </a:solidFill>
              </a:rPr>
              <a:t>ID_pov</a:t>
            </a:r>
            <a:r>
              <a:rPr lang="en-US" sz="1200" dirty="0">
                <a:solidFill>
                  <a:srgbClr val="0000FF"/>
                </a:solidFill>
              </a:rPr>
              <a:t>').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agg</a:t>
            </a:r>
            <a:r>
              <a:rPr lang="en-US" sz="1200" dirty="0">
                <a:solidFill>
                  <a:srgbClr val="0000FF"/>
                </a:solidFill>
              </a:rPr>
              <a:t>({'N</a:t>
            </a:r>
            <a:r>
              <a:rPr lang="en-US" sz="1200" dirty="0" smtClean="0">
                <a:solidFill>
                  <a:srgbClr val="0000FF"/>
                </a:solidFill>
              </a:rPr>
              <a:t>':‘</a:t>
            </a:r>
            <a:r>
              <a:rPr lang="en-US" sz="1200" dirty="0" err="1" smtClean="0">
                <a:solidFill>
                  <a:srgbClr val="0000FF"/>
                </a:solidFill>
              </a:rPr>
              <a:t>std</a:t>
            </a:r>
            <a:r>
              <a:rPr lang="en-US" sz="1200" dirty="0" smtClean="0">
                <a:solidFill>
                  <a:srgbClr val="0000FF"/>
                </a:solidFill>
              </a:rPr>
              <a:t>', </a:t>
            </a:r>
            <a:r>
              <a:rPr lang="en-US" sz="1200" dirty="0">
                <a:solidFill>
                  <a:srgbClr val="0000FF"/>
                </a:solidFill>
              </a:rPr>
              <a:t>'G</a:t>
            </a:r>
            <a:r>
              <a:rPr lang="en-US" sz="1200" dirty="0" smtClean="0">
                <a:solidFill>
                  <a:srgbClr val="0000FF"/>
                </a:solidFill>
              </a:rPr>
              <a:t>':‘</a:t>
            </a:r>
            <a:r>
              <a:rPr lang="en-US" sz="1200" dirty="0" err="1" smtClean="0">
                <a:solidFill>
                  <a:srgbClr val="0000FF"/>
                </a:solidFill>
              </a:rPr>
              <a:t>std</a:t>
            </a:r>
            <a:r>
              <a:rPr lang="en-US" sz="1200" dirty="0" smtClean="0">
                <a:solidFill>
                  <a:srgbClr val="0000FF"/>
                </a:solidFill>
              </a:rPr>
              <a:t>' </a:t>
            </a:r>
            <a:r>
              <a:rPr lang="en-US" sz="1200" dirty="0">
                <a:solidFill>
                  <a:srgbClr val="0000FF"/>
                </a:solidFill>
              </a:rPr>
              <a:t>})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88602" y="2152562"/>
            <a:ext cx="18384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DesvPovPb_df</a:t>
            </a:r>
            <a:endParaRPr lang="en-US" b="1" dirty="0" smtClean="0"/>
          </a:p>
          <a:p>
            <a:r>
              <a:rPr lang="en-US" sz="1400" dirty="0" err="1" smtClean="0"/>
              <a:t>ID_pov</a:t>
            </a:r>
            <a:r>
              <a:rPr lang="en-US" sz="1400" dirty="0" smtClean="0"/>
              <a:t>, N, G</a:t>
            </a:r>
          </a:p>
          <a:p>
            <a:r>
              <a:rPr lang="en-US" sz="1400" b="1" dirty="0" smtClean="0">
                <a:solidFill>
                  <a:schemeClr val="accent2"/>
                </a:solidFill>
              </a:rPr>
              <a:t>                                  5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21" name="Elbow Connector 20"/>
          <p:cNvCxnSpPr>
            <a:stCxn id="15" idx="2"/>
            <a:endCxn id="19" idx="2"/>
          </p:cNvCxnSpPr>
          <p:nvPr/>
        </p:nvCxnSpPr>
        <p:spPr>
          <a:xfrm rot="5400000" flipH="1" flipV="1">
            <a:off x="2918111" y="1095536"/>
            <a:ext cx="32447" cy="3746938"/>
          </a:xfrm>
          <a:prstGeom prst="bentConnector3">
            <a:avLst>
              <a:gd name="adj1" fmla="val -704534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629675" y="2059054"/>
            <a:ext cx="4637951" cy="501675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pinhas.py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def </a:t>
            </a:r>
            <a:r>
              <a:rPr lang="it-IT" sz="1200" b="1" dirty="0">
                <a:solidFill>
                  <a:schemeClr val="accent6"/>
                </a:solidFill>
              </a:rPr>
              <a:t>f_percErr</a:t>
            </a:r>
            <a:r>
              <a:rPr lang="it-IT" sz="1200" dirty="0">
                <a:solidFill>
                  <a:srgbClr val="0000FF"/>
                </a:solidFill>
              </a:rPr>
              <a:t>(pov_idxs, sdN_column, sdG_column, n_plots_column, meanN_column, meanG_column): #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percErr_columns = []  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i = 0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for err in meanN_column: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if(err):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sample_n = n_plots_column.iloc[i</a:t>
            </a:r>
            <a:r>
              <a:rPr lang="it-IT" sz="1200" dirty="0">
                <a:solidFill>
                  <a:schemeClr val="bg2">
                    <a:lumMod val="50000"/>
                  </a:schemeClr>
                </a:solidFill>
              </a:rPr>
              <a:t>] #plots sample size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df = sample_n - 1 </a:t>
            </a:r>
            <a:r>
              <a:rPr lang="it-IT" sz="1200" dirty="0">
                <a:solidFill>
                  <a:schemeClr val="bg2">
                    <a:lumMod val="50000"/>
                  </a:schemeClr>
                </a:solidFill>
              </a:rPr>
              <a:t>#degrees of freedom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a = 0.05 </a:t>
            </a:r>
            <a:r>
              <a:rPr lang="it-IT" sz="1200" dirty="0">
                <a:solidFill>
                  <a:schemeClr val="bg2">
                    <a:lumMod val="50000"/>
                  </a:schemeClr>
                </a:solidFill>
              </a:rPr>
              <a:t>#alfa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t_cv = stats.t.ppf(1.0 - a/2, df) </a:t>
            </a:r>
            <a:r>
              <a:rPr lang="it-IT" sz="1200" dirty="0">
                <a:solidFill>
                  <a:schemeClr val="bg2">
                    <a:lumMod val="50000"/>
                  </a:schemeClr>
                </a:solidFill>
              </a:rPr>
              <a:t># Student's T-test critical value</a:t>
            </a:r>
          </a:p>
          <a:p>
            <a:r>
              <a:rPr lang="it-IT" sz="800" dirty="0">
                <a:solidFill>
                  <a:srgbClr val="0000FF"/>
                </a:solidFill>
              </a:rPr>
              <a:t>            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N = (sdN_column.iloc[i] / math.sqrt(sample_n) * t_cv) / meanN_column.iloc[i] * 100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G = (sdG_column.iloc[i] / math.sqrt(sample_n) * t_cv) / meanG_column.iloc[i] * 100</a:t>
            </a:r>
          </a:p>
          <a:p>
            <a:endParaRPr lang="it-IT" sz="800" dirty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            percErr_columns.append(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{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    'ID_pov': pov_idxs[i],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    'N': N,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    'G': G,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}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)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i += 1</a:t>
            </a:r>
          </a:p>
          <a:p>
            <a:r>
              <a:rPr lang="it-IT" sz="800" dirty="0">
                <a:solidFill>
                  <a:srgbClr val="0000FF"/>
                </a:solidFill>
              </a:rPr>
              <a:t>        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return pd.DataFrame(percErr_columns)</a:t>
            </a:r>
          </a:p>
        </p:txBody>
      </p:sp>
      <p:cxnSp>
        <p:nvCxnSpPr>
          <p:cNvPr id="29" name="Straight Arrow Connector 28"/>
          <p:cNvCxnSpPr>
            <a:stCxn id="27" idx="1"/>
            <a:endCxn id="32" idx="3"/>
          </p:cNvCxnSpPr>
          <p:nvPr/>
        </p:nvCxnSpPr>
        <p:spPr>
          <a:xfrm flipH="1">
            <a:off x="3831100" y="4567433"/>
            <a:ext cx="1798575" cy="371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7314941" y="5674736"/>
                <a:ext cx="1440138" cy="51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941" y="5674736"/>
                <a:ext cx="1440138" cy="519886"/>
              </a:xfrm>
              <a:prstGeom prst="rect">
                <a:avLst/>
              </a:prstGeom>
              <a:blipFill>
                <a:blip r:embed="rId2"/>
                <a:stretch>
                  <a:fillRect l="-3814"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3074963" y="5924935"/>
            <a:ext cx="1620913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percErrs_df</a:t>
            </a:r>
            <a:endParaRPr lang="en-US" b="1" dirty="0" smtClean="0"/>
          </a:p>
          <a:p>
            <a:r>
              <a:rPr lang="en-US" sz="1400" dirty="0" err="1" smtClean="0"/>
              <a:t>ID_pov</a:t>
            </a:r>
            <a:r>
              <a:rPr lang="en-US" sz="1400" dirty="0" smtClean="0"/>
              <a:t>, N, G</a:t>
            </a:r>
          </a:p>
          <a:p>
            <a:r>
              <a:rPr lang="en-US" sz="1400" b="1" dirty="0" smtClean="0">
                <a:solidFill>
                  <a:schemeClr val="accent2"/>
                </a:solidFill>
              </a:rPr>
              <a:t>                                 5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885420" y="4386679"/>
            <a:ext cx="0" cy="1548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10557" y="4523484"/>
            <a:ext cx="3720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percErrs_df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pPr algn="r"/>
            <a:r>
              <a:rPr lang="en-US" sz="1200" b="1" dirty="0" err="1" smtClean="0">
                <a:solidFill>
                  <a:schemeClr val="accent6"/>
                </a:solidFill>
              </a:rPr>
              <a:t>pn.f_percErr</a:t>
            </a:r>
            <a:r>
              <a:rPr lang="en-US" sz="1200" b="1" dirty="0" smtClean="0">
                <a:solidFill>
                  <a:srgbClr val="0000FF"/>
                </a:solidFill>
              </a:rPr>
              <a:t>(</a:t>
            </a:r>
            <a:r>
              <a:rPr lang="en-US" sz="1200" dirty="0" err="1" smtClean="0">
                <a:solidFill>
                  <a:srgbClr val="0000FF"/>
                </a:solidFill>
              </a:rPr>
              <a:t>DesvPovPb_df.index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DesvPovPb_df</a:t>
            </a:r>
            <a:r>
              <a:rPr lang="en-US" sz="1200" dirty="0">
                <a:solidFill>
                  <a:srgbClr val="0000FF"/>
                </a:solidFill>
              </a:rPr>
              <a:t>['N'], </a:t>
            </a:r>
            <a:r>
              <a:rPr lang="en-US" sz="1200" dirty="0" err="1">
                <a:solidFill>
                  <a:srgbClr val="0000FF"/>
                </a:solidFill>
              </a:rPr>
              <a:t>DesvPovPb_df</a:t>
            </a:r>
            <a:r>
              <a:rPr lang="en-US" sz="1200" dirty="0">
                <a:solidFill>
                  <a:srgbClr val="0000FF"/>
                </a:solidFill>
              </a:rPr>
              <a:t>['G'], </a:t>
            </a:r>
            <a:r>
              <a:rPr lang="en-US" sz="1200" dirty="0" err="1">
                <a:solidFill>
                  <a:srgbClr val="0000FF"/>
                </a:solidFill>
              </a:rPr>
              <a:t>CountPovPb_df</a:t>
            </a:r>
            <a:r>
              <a:rPr lang="en-US" sz="1200" dirty="0">
                <a:solidFill>
                  <a:srgbClr val="0000FF"/>
                </a:solidFill>
              </a:rPr>
              <a:t>['N'], </a:t>
            </a:r>
            <a:r>
              <a:rPr lang="en-US" sz="1200" dirty="0" err="1">
                <a:solidFill>
                  <a:srgbClr val="0000FF"/>
                </a:solidFill>
              </a:rPr>
              <a:t>MeansPovPb_df</a:t>
            </a:r>
            <a:r>
              <a:rPr lang="en-US" sz="1200" dirty="0">
                <a:solidFill>
                  <a:srgbClr val="0000FF"/>
                </a:solidFill>
              </a:rPr>
              <a:t>['N'], </a:t>
            </a:r>
            <a:r>
              <a:rPr lang="en-US" sz="1200" dirty="0" err="1">
                <a:solidFill>
                  <a:srgbClr val="0000FF"/>
                </a:solidFill>
              </a:rPr>
              <a:t>MeansPovPb_df</a:t>
            </a:r>
            <a:r>
              <a:rPr lang="en-US" sz="1200" dirty="0">
                <a:solidFill>
                  <a:srgbClr val="0000FF"/>
                </a:solidFill>
              </a:rPr>
              <a:t>['G</a:t>
            </a:r>
            <a:r>
              <a:rPr lang="en-US" sz="1200" dirty="0" smtClean="0">
                <a:solidFill>
                  <a:srgbClr val="0000FF"/>
                </a:solidFill>
              </a:rPr>
              <a:t>'])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069824" y="2969005"/>
            <a:ext cx="294289" cy="2403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8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</a:t>
            </a:r>
            <a:r>
              <a:rPr lang="en-US" sz="2400" kern="0" dirty="0" smtClean="0">
                <a:solidFill>
                  <a:srgbClr val="4BACC6"/>
                </a:solidFill>
              </a:rPr>
              <a:t> do </a:t>
            </a:r>
            <a:r>
              <a:rPr lang="en-US" sz="2400" kern="0" dirty="0" err="1" smtClean="0">
                <a:solidFill>
                  <a:srgbClr val="4BACC6"/>
                </a:solidFill>
              </a:rPr>
              <a:t>erro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percentual</a:t>
            </a:r>
            <a:r>
              <a:rPr lang="en-US" sz="2400" kern="0" dirty="0" smtClean="0">
                <a:solidFill>
                  <a:srgbClr val="4BACC6"/>
                </a:solidFill>
              </a:rPr>
              <a:t> para N e G (</a:t>
            </a:r>
            <a:r>
              <a:rPr lang="en-US" sz="2400" kern="0" dirty="0" err="1" smtClean="0">
                <a:solidFill>
                  <a:srgbClr val="4BACC6"/>
                </a:solidFill>
              </a:rPr>
              <a:t>pequenas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amostras</a:t>
            </a:r>
            <a:r>
              <a:rPr lang="en-US" sz="2400" kern="0" dirty="0" smtClean="0">
                <a:solidFill>
                  <a:srgbClr val="4BACC6"/>
                </a:solidFill>
              </a:rPr>
              <a:t>)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9822" y="463750"/>
            <a:ext cx="5712179" cy="116955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smtClean="0">
                <a:solidFill>
                  <a:srgbClr val="0000FF"/>
                </a:solidFill>
              </a:rPr>
              <a:t>print</a:t>
            </a:r>
            <a:r>
              <a:rPr lang="en-US" sz="1000" i="1" dirty="0">
                <a:solidFill>
                  <a:srgbClr val="0000FF"/>
                </a:solidFill>
              </a:rPr>
              <a:t>('##### </a:t>
            </a:r>
            <a:r>
              <a:rPr lang="en-US" sz="1000" i="1" dirty="0" err="1">
                <a:solidFill>
                  <a:srgbClr val="0000FF"/>
                </a:solidFill>
              </a:rPr>
              <a:t>Pb</a:t>
            </a:r>
            <a:r>
              <a:rPr lang="en-US" sz="1000" i="1" dirty="0">
                <a:solidFill>
                  <a:srgbClr val="0000FF"/>
                </a:solidFill>
              </a:rPr>
              <a:t>: </a:t>
            </a:r>
            <a:r>
              <a:rPr lang="en-US" sz="1000" i="1" dirty="0" err="1">
                <a:solidFill>
                  <a:srgbClr val="0000FF"/>
                </a:solidFill>
              </a:rPr>
              <a:t>PercErr</a:t>
            </a:r>
            <a:r>
              <a:rPr lang="en-US" sz="1000" i="1" dirty="0">
                <a:solidFill>
                  <a:srgbClr val="0000FF"/>
                </a:solidFill>
              </a:rPr>
              <a:t> (N, G)#####')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percErrs_df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pn.f_percErr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MeansPovPb_df.index</a:t>
            </a:r>
            <a:r>
              <a:rPr lang="en-US" sz="1000" i="1" dirty="0">
                <a:solidFill>
                  <a:srgbClr val="0000FF"/>
                </a:solidFill>
              </a:rPr>
              <a:t>, </a:t>
            </a:r>
            <a:r>
              <a:rPr lang="en-US" sz="1000" i="1" dirty="0" err="1">
                <a:solidFill>
                  <a:srgbClr val="0000FF"/>
                </a:solidFill>
              </a:rPr>
              <a:t>DesvPovPb_df</a:t>
            </a:r>
            <a:r>
              <a:rPr lang="en-US" sz="1000" i="1" dirty="0">
                <a:solidFill>
                  <a:srgbClr val="0000FF"/>
                </a:solidFill>
              </a:rPr>
              <a:t>['N'], </a:t>
            </a:r>
            <a:r>
              <a:rPr lang="en-US" sz="1000" i="1" dirty="0" err="1">
                <a:solidFill>
                  <a:srgbClr val="0000FF"/>
                </a:solidFill>
              </a:rPr>
              <a:t>DesvPovPb_df</a:t>
            </a:r>
            <a:r>
              <a:rPr lang="en-US" sz="1000" i="1" dirty="0">
                <a:solidFill>
                  <a:srgbClr val="0000FF"/>
                </a:solidFill>
              </a:rPr>
              <a:t>['G'], </a:t>
            </a:r>
            <a:r>
              <a:rPr lang="en-US" sz="1000" i="1" dirty="0" err="1">
                <a:solidFill>
                  <a:srgbClr val="0000FF"/>
                </a:solidFill>
              </a:rPr>
              <a:t>CountPovPb_df</a:t>
            </a:r>
            <a:r>
              <a:rPr lang="en-US" sz="1000" i="1" dirty="0">
                <a:solidFill>
                  <a:srgbClr val="0000FF"/>
                </a:solidFill>
              </a:rPr>
              <a:t>['N</a:t>
            </a:r>
            <a:r>
              <a:rPr lang="en-US" sz="1000" i="1" dirty="0" smtClean="0">
                <a:solidFill>
                  <a:srgbClr val="0000FF"/>
                </a:solidFill>
              </a:rPr>
              <a:t>'], </a:t>
            </a:r>
            <a:r>
              <a:rPr lang="en-US" sz="1000" i="1" dirty="0" err="1" smtClean="0">
                <a:solidFill>
                  <a:srgbClr val="0000FF"/>
                </a:solidFill>
              </a:rPr>
              <a:t>MeansPovPb_df</a:t>
            </a:r>
            <a:r>
              <a:rPr lang="en-US" sz="1000" i="1" dirty="0">
                <a:solidFill>
                  <a:srgbClr val="0000FF"/>
                </a:solidFill>
              </a:rPr>
              <a:t>['N'], </a:t>
            </a:r>
            <a:r>
              <a:rPr lang="en-US" sz="1000" i="1" dirty="0" err="1">
                <a:solidFill>
                  <a:srgbClr val="0000FF"/>
                </a:solidFill>
              </a:rPr>
              <a:t>MeansPovPb_df</a:t>
            </a:r>
            <a:r>
              <a:rPr lang="en-US" sz="1000" i="1" dirty="0">
                <a:solidFill>
                  <a:srgbClr val="0000FF"/>
                </a:solidFill>
              </a:rPr>
              <a:t>['G'])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percErrs_df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9645" y="1483774"/>
            <a:ext cx="7252356" cy="54476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Chama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função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erro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percentual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está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no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pinhas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passa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lá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dentro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valores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nº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parcelas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estrato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Desvio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pradrão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Desvio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pradrão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Média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Média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Index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efeitos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gestão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iriamos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concentrar-nos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estratos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PbPbJv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PbPb30 e PbPb50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O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estrato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manso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PmPm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não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nteressa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aparece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aqui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porque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ha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algumas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parcelas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embora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classificadas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com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puras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de Pm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apresentam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algumas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arvores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Pb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lá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dentro</a:t>
            </a:r>
            <a:endParaRPr lang="en-US" sz="1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O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estrato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de PbPb90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ocupa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uma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área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demasiado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pequena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apenas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duas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parcelas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dai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erros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muito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elevados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). Na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prática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não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deveria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ter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sido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amostrado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mas sim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medidas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todas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as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suas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árvores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uma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caracterização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correta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(se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totalmente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medido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não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apresentaria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erro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amostragem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).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707929" y="2612273"/>
                <a:ext cx="1389098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7929" y="2612273"/>
                <a:ext cx="1389098" cy="6646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033764" y="3783951"/>
                <a:ext cx="1440138" cy="51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3764" y="3783951"/>
                <a:ext cx="1440138" cy="519886"/>
              </a:xfrm>
              <a:prstGeom prst="rect">
                <a:avLst/>
              </a:prstGeom>
              <a:blipFill>
                <a:blip r:embed="rId4"/>
                <a:stretch>
                  <a:fillRect l="-3814"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loud Callout 8"/>
          <p:cNvSpPr/>
          <p:nvPr/>
        </p:nvSpPr>
        <p:spPr>
          <a:xfrm>
            <a:off x="9162854" y="2407423"/>
            <a:ext cx="2479249" cy="1191365"/>
          </a:xfrm>
          <a:prstGeom prst="cloudCallou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1" y="410131"/>
            <a:ext cx="121920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Importação</a:t>
            </a:r>
            <a:r>
              <a:rPr lang="en-US" sz="2400" kern="0" dirty="0" smtClean="0">
                <a:solidFill>
                  <a:srgbClr val="4BACC6"/>
                </a:solidFill>
              </a:rPr>
              <a:t> dos dados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6629" y="551942"/>
            <a:ext cx="6545371" cy="215443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Transforma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o que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foi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lido a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partir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da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Tabela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Estratos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”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dataframe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 e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imprime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Fez-se o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mesmo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para o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conteúdo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das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tabelas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Tabela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parcelas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” e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Tabela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arvores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” 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7448" y="2352043"/>
            <a:ext cx="948232" cy="892705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35360" y="2514600"/>
            <a:ext cx="964684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Font typeface="Wingdings" pitchFamily="2" charset="2"/>
              <a:buNone/>
            </a:pPr>
            <a:r>
              <a:rPr lang="en-US" dirty="0" err="1"/>
              <a:t>C</a:t>
            </a:r>
            <a:r>
              <a:rPr lang="en-US" dirty="0" err="1" smtClean="0"/>
              <a:t>álculos</a:t>
            </a:r>
            <a:r>
              <a:rPr lang="en-US" dirty="0" smtClean="0"/>
              <a:t> de </a:t>
            </a:r>
            <a:r>
              <a:rPr lang="en-US" dirty="0" err="1" smtClean="0"/>
              <a:t>inventário</a:t>
            </a:r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35360" y="3533091"/>
            <a:ext cx="9001000" cy="1969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endParaRPr lang="en-US" sz="2400" kern="0" dirty="0" smtClean="0">
              <a:solidFill>
                <a:schemeClr val="accent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7423" y="2918274"/>
            <a:ext cx="805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Pm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35360" y="3533092"/>
            <a:ext cx="9001000" cy="13405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Cálculos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relacionados</a:t>
            </a:r>
            <a:r>
              <a:rPr lang="en-US" sz="2400" kern="0" dirty="0" smtClean="0">
                <a:solidFill>
                  <a:schemeClr val="accent5"/>
                </a:solidFill>
              </a:rPr>
              <a:t> com as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árvores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dominantes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Cálculos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relacionados</a:t>
            </a:r>
            <a:r>
              <a:rPr lang="en-US" sz="2400" kern="0" dirty="0" smtClean="0">
                <a:solidFill>
                  <a:schemeClr val="accent5"/>
                </a:solidFill>
              </a:rPr>
              <a:t> com as var.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povoamento</a:t>
            </a:r>
            <a:r>
              <a:rPr lang="en-US" sz="2400" kern="0" dirty="0" smtClean="0">
                <a:solidFill>
                  <a:schemeClr val="accent5"/>
                </a:solidFill>
              </a:rPr>
              <a:t>: N, G, dg</a:t>
            </a: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Estimativa</a:t>
            </a:r>
            <a:r>
              <a:rPr lang="en-US" sz="2400" kern="0" dirty="0" smtClean="0">
                <a:solidFill>
                  <a:schemeClr val="accent5"/>
                </a:solidFill>
              </a:rPr>
              <a:t> da h, volumes 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biomassas</a:t>
            </a:r>
            <a:endParaRPr lang="en-US" sz="2400" kern="0" dirty="0" smtClean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0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24716" y="2905547"/>
            <a:ext cx="628913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ftrees_df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g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811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91991" y="4105876"/>
            <a:ext cx="26137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Pb_df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</a:rPr>
              <a:t>ftrees_df</a:t>
            </a:r>
            <a:r>
              <a:rPr lang="en-US" sz="1200" dirty="0">
                <a:solidFill>
                  <a:srgbClr val="0000FF"/>
                </a:solidFill>
              </a:rPr>
              <a:t>[(</a:t>
            </a:r>
            <a:r>
              <a:rPr lang="en-US" sz="1200" dirty="0" err="1">
                <a:solidFill>
                  <a:srgbClr val="0000FF"/>
                </a:solidFill>
              </a:rPr>
              <a:t>ftrees_df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especie</a:t>
            </a:r>
            <a:r>
              <a:rPr lang="en-US" sz="1200" dirty="0">
                <a:solidFill>
                  <a:srgbClr val="0000FF"/>
                </a:solidFill>
              </a:rPr>
              <a:t>'] == '</a:t>
            </a:r>
            <a:r>
              <a:rPr lang="en-US" sz="1200" dirty="0" err="1">
                <a:solidFill>
                  <a:srgbClr val="0000FF"/>
                </a:solidFill>
              </a:rPr>
              <a:t>Pb</a:t>
            </a:r>
            <a:r>
              <a:rPr lang="en-US" sz="1200" dirty="0">
                <a:solidFill>
                  <a:srgbClr val="0000FF"/>
                </a:solidFill>
              </a:rPr>
              <a:t>')]</a:t>
            </a:r>
          </a:p>
        </p:txBody>
      </p:sp>
      <p:sp>
        <p:nvSpPr>
          <p:cNvPr id="6" name="Rectangle 5"/>
          <p:cNvSpPr/>
          <p:nvPr/>
        </p:nvSpPr>
        <p:spPr>
          <a:xfrm>
            <a:off x="6561574" y="2007437"/>
            <a:ext cx="2680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Pm_df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pPr algn="r"/>
            <a:r>
              <a:rPr lang="en-US" sz="1200" dirty="0" err="1" smtClean="0">
                <a:solidFill>
                  <a:srgbClr val="0000FF"/>
                </a:solidFill>
              </a:rPr>
              <a:t>ftrees_df</a:t>
            </a:r>
            <a:r>
              <a:rPr lang="en-US" sz="1200" dirty="0">
                <a:solidFill>
                  <a:srgbClr val="0000FF"/>
                </a:solidFill>
              </a:rPr>
              <a:t>[(</a:t>
            </a:r>
            <a:r>
              <a:rPr lang="en-US" sz="1200" dirty="0" err="1">
                <a:solidFill>
                  <a:srgbClr val="0000FF"/>
                </a:solidFill>
              </a:rPr>
              <a:t>ftrees_df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especie</a:t>
            </a:r>
            <a:r>
              <a:rPr lang="en-US" sz="1200" dirty="0">
                <a:solidFill>
                  <a:srgbClr val="0000FF"/>
                </a:solidFill>
              </a:rPr>
              <a:t>'] == 'Pm')]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25907" y="4932439"/>
            <a:ext cx="628913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g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625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8" name="Elbow Connector 7"/>
          <p:cNvCxnSpPr>
            <a:stCxn id="4" idx="1"/>
            <a:endCxn id="7" idx="1"/>
          </p:cNvCxnSpPr>
          <p:nvPr/>
        </p:nvCxnSpPr>
        <p:spPr>
          <a:xfrm rot="10800000" flipV="1">
            <a:off x="2725908" y="3305657"/>
            <a:ext cx="98809" cy="2026892"/>
          </a:xfrm>
          <a:prstGeom prst="bentConnector3">
            <a:avLst>
              <a:gd name="adj1" fmla="val 331355"/>
            </a:avLst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4" idx="3"/>
            <a:endCxn id="10" idx="3"/>
          </p:cNvCxnSpPr>
          <p:nvPr/>
        </p:nvCxnSpPr>
        <p:spPr>
          <a:xfrm flipH="1" flipV="1">
            <a:off x="9113854" y="1275490"/>
            <a:ext cx="1" cy="2030167"/>
          </a:xfrm>
          <a:prstGeom prst="bentConnector3">
            <a:avLst>
              <a:gd name="adj1" fmla="val -22860000000"/>
            </a:avLst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24715" y="875380"/>
            <a:ext cx="628913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Pm_df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g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186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1219372" y="693627"/>
            <a:ext cx="1272619" cy="112179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3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</a:t>
            </a:r>
            <a:r>
              <a:rPr lang="en-US" sz="2400" kern="0" dirty="0" smtClean="0">
                <a:solidFill>
                  <a:srgbClr val="4BACC6"/>
                </a:solidFill>
              </a:rPr>
              <a:t> das </a:t>
            </a:r>
            <a:r>
              <a:rPr lang="en-US" sz="2400" kern="0" dirty="0" err="1" smtClean="0">
                <a:solidFill>
                  <a:srgbClr val="4BACC6"/>
                </a:solidFill>
              </a:rPr>
              <a:t>variáveis</a:t>
            </a:r>
            <a:r>
              <a:rPr lang="en-US" sz="2400" kern="0" dirty="0">
                <a:solidFill>
                  <a:srgbClr val="4BACC6"/>
                </a:solidFill>
              </a:rPr>
              <a:t> </a:t>
            </a:r>
            <a:r>
              <a:rPr lang="en-US" sz="2400" kern="0" dirty="0" smtClean="0">
                <a:solidFill>
                  <a:srgbClr val="4BACC6"/>
                </a:solidFill>
              </a:rPr>
              <a:t>das </a:t>
            </a:r>
            <a:r>
              <a:rPr lang="en-US" sz="2400" kern="0" dirty="0" err="1" smtClean="0">
                <a:solidFill>
                  <a:srgbClr val="4BACC6"/>
                </a:solidFill>
              </a:rPr>
              <a:t>árvores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dominantes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463750"/>
            <a:ext cx="6096001" cy="532453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 Pm 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print('##### Pm: dominant trees, d^2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domPm_df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pn.f_dominants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) #filter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 rows to only dominant trees </a:t>
            </a:r>
            <a:r>
              <a:rPr lang="en-US" sz="1000" i="1" dirty="0" err="1">
                <a:solidFill>
                  <a:srgbClr val="0000FF"/>
                </a:solidFill>
              </a:rPr>
              <a:t>domPm_df</a:t>
            </a:r>
            <a:r>
              <a:rPr lang="en-US" sz="1000" i="1" dirty="0">
                <a:solidFill>
                  <a:srgbClr val="0000FF"/>
                </a:solidFill>
              </a:rPr>
              <a:t> (using </a:t>
            </a:r>
            <a:r>
              <a:rPr lang="en-US" sz="1000" i="1" dirty="0" err="1">
                <a:solidFill>
                  <a:srgbClr val="0000FF"/>
                </a:solidFill>
              </a:rPr>
              <a:t>pn.f_dominants</a:t>
            </a:r>
            <a:r>
              <a:rPr lang="en-US" sz="1000" i="1" dirty="0">
                <a:solidFill>
                  <a:srgbClr val="0000FF"/>
                </a:solidFill>
              </a:rPr>
              <a:t> function)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d2Pm_df = </a:t>
            </a:r>
            <a:r>
              <a:rPr lang="en-US" sz="1000" i="1" dirty="0" err="1">
                <a:solidFill>
                  <a:srgbClr val="0000FF"/>
                </a:solidFill>
              </a:rPr>
              <a:t>domPm_df</a:t>
            </a:r>
            <a:r>
              <a:rPr lang="en-US" sz="1000" i="1" dirty="0">
                <a:solidFill>
                  <a:srgbClr val="0000FF"/>
                </a:solidFill>
              </a:rPr>
              <a:t>['d'].apply(</a:t>
            </a:r>
            <a:r>
              <a:rPr lang="en-US" sz="1000" i="1" dirty="0" err="1">
                <a:solidFill>
                  <a:srgbClr val="0000FF"/>
                </a:solidFill>
              </a:rPr>
              <a:t>pn.f_squared</a:t>
            </a:r>
            <a:r>
              <a:rPr lang="en-US" sz="1000" i="1" dirty="0">
                <a:solidFill>
                  <a:srgbClr val="0000FF"/>
                </a:solidFill>
              </a:rPr>
              <a:t>) #calculate 'd^2' values (using </a:t>
            </a:r>
            <a:r>
              <a:rPr lang="en-US" sz="1000" i="1" dirty="0" err="1">
                <a:solidFill>
                  <a:srgbClr val="0000FF"/>
                </a:solidFill>
              </a:rPr>
              <a:t>pn.f_squared</a:t>
            </a:r>
            <a:r>
              <a:rPr lang="en-US" sz="1000" i="1" dirty="0">
                <a:solidFill>
                  <a:srgbClr val="0000FF"/>
                </a:solidFill>
              </a:rPr>
              <a:t> function)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domPm_df</a:t>
            </a:r>
            <a:r>
              <a:rPr lang="en-US" sz="1000" i="1" dirty="0">
                <a:solidFill>
                  <a:srgbClr val="0000FF"/>
                </a:solidFill>
              </a:rPr>
              <a:t>['d^2'] = d2Pm_df #add d^2 column to dominant </a:t>
            </a:r>
            <a:r>
              <a:rPr lang="en-US" sz="1000" i="1" dirty="0" err="1">
                <a:solidFill>
                  <a:srgbClr val="0000FF"/>
                </a:solidFill>
              </a:rPr>
              <a:t>Pb</a:t>
            </a:r>
            <a:r>
              <a:rPr lang="en-US" sz="1000" i="1" dirty="0">
                <a:solidFill>
                  <a:srgbClr val="0000FF"/>
                </a:solidFill>
              </a:rPr>
              <a:t>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domPm_df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Pm: means -&gt; </a:t>
            </a:r>
            <a:r>
              <a:rPr lang="en-US" sz="1000" i="1" dirty="0" err="1">
                <a:solidFill>
                  <a:srgbClr val="0000FF"/>
                </a:solidFill>
              </a:rPr>
              <a:t>hdom</a:t>
            </a:r>
            <a:r>
              <a:rPr lang="en-US" sz="1000" i="1" dirty="0">
                <a:solidFill>
                  <a:srgbClr val="0000FF"/>
                </a:solidFill>
              </a:rPr>
              <a:t>, </a:t>
            </a:r>
            <a:r>
              <a:rPr lang="en-US" sz="1000" i="1" dirty="0" err="1">
                <a:solidFill>
                  <a:srgbClr val="0000FF"/>
                </a:solidFill>
              </a:rPr>
              <a:t>ddom</a:t>
            </a:r>
            <a:r>
              <a:rPr lang="en-US" sz="1000" i="1" dirty="0">
                <a:solidFill>
                  <a:srgbClr val="0000FF"/>
                </a:solidFill>
              </a:rPr>
              <a:t>, d^2dom, </a:t>
            </a:r>
            <a:r>
              <a:rPr lang="en-US" sz="1000" i="1" dirty="0" err="1">
                <a:solidFill>
                  <a:srgbClr val="0000FF"/>
                </a:solidFill>
              </a:rPr>
              <a:t>tdom</a:t>
            </a:r>
            <a:r>
              <a:rPr lang="en-US" sz="1000" i="1" dirty="0">
                <a:solidFill>
                  <a:srgbClr val="0000FF"/>
                </a:solidFill>
              </a:rPr>
              <a:t>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meansPm_df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domPm_df.filter</a:t>
            </a:r>
            <a:r>
              <a:rPr lang="en-US" sz="1000" i="1" dirty="0">
                <a:solidFill>
                  <a:srgbClr val="0000FF"/>
                </a:solidFill>
              </a:rPr>
              <a:t>(items=['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', 'h', 'd', 'd^2', 't']) #filter columns to mean calculation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meansPm_df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meansPm_df.groupby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').mean() # mean dominant height (</a:t>
            </a:r>
            <a:r>
              <a:rPr lang="en-US" sz="1000" i="1" dirty="0" err="1">
                <a:solidFill>
                  <a:srgbClr val="0000FF"/>
                </a:solidFill>
              </a:rPr>
              <a:t>hdom</a:t>
            </a:r>
            <a:r>
              <a:rPr lang="en-US" sz="1000" i="1" dirty="0">
                <a:solidFill>
                  <a:srgbClr val="0000FF"/>
                </a:solidFill>
              </a:rPr>
              <a:t>), mean dominant diameter (</a:t>
            </a:r>
            <a:r>
              <a:rPr lang="en-US" sz="1000" i="1" dirty="0" err="1">
                <a:solidFill>
                  <a:srgbClr val="0000FF"/>
                </a:solidFill>
              </a:rPr>
              <a:t>ddom</a:t>
            </a:r>
            <a:r>
              <a:rPr lang="en-US" sz="1000" i="1" dirty="0">
                <a:solidFill>
                  <a:srgbClr val="0000FF"/>
                </a:solidFill>
              </a:rPr>
              <a:t>) and mean dominant squared diameter for each plot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meansPm_df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meansPm_df.rename</a:t>
            </a:r>
            <a:r>
              <a:rPr lang="en-US" sz="1000" i="1" dirty="0">
                <a:solidFill>
                  <a:srgbClr val="0000FF"/>
                </a:solidFill>
              </a:rPr>
              <a:t>(columns={"h": "</a:t>
            </a:r>
            <a:r>
              <a:rPr lang="en-US" sz="1000" i="1" dirty="0" err="1">
                <a:solidFill>
                  <a:srgbClr val="0000FF"/>
                </a:solidFill>
              </a:rPr>
              <a:t>hdom</a:t>
            </a:r>
            <a:r>
              <a:rPr lang="en-US" sz="1000" i="1" dirty="0">
                <a:solidFill>
                  <a:srgbClr val="0000FF"/>
                </a:solidFill>
              </a:rPr>
              <a:t>","d": "ddom","d^2": "d^2dom","t": "</a:t>
            </a:r>
            <a:r>
              <a:rPr lang="en-US" sz="1000" i="1" dirty="0" err="1">
                <a:solidFill>
                  <a:srgbClr val="0000FF"/>
                </a:solidFill>
              </a:rPr>
              <a:t>tdom</a:t>
            </a:r>
            <a:r>
              <a:rPr lang="en-US" sz="1000" i="1" dirty="0">
                <a:solidFill>
                  <a:srgbClr val="0000FF"/>
                </a:solidFill>
              </a:rPr>
              <a:t>"}) #rename </a:t>
            </a:r>
            <a:r>
              <a:rPr lang="en-US" sz="1000" i="1" dirty="0" err="1">
                <a:solidFill>
                  <a:srgbClr val="0000FF"/>
                </a:solidFill>
              </a:rPr>
              <a:t>meansPm_df</a:t>
            </a:r>
            <a:r>
              <a:rPr lang="en-US" sz="1000" i="1" dirty="0">
                <a:solidFill>
                  <a:srgbClr val="0000FF"/>
                </a:solidFill>
              </a:rPr>
              <a:t> columns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meansPm_df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Pm: </a:t>
            </a:r>
            <a:r>
              <a:rPr lang="en-US" sz="1000" i="1" dirty="0" err="1">
                <a:solidFill>
                  <a:srgbClr val="0000FF"/>
                </a:solidFill>
              </a:rPr>
              <a:t>dgdom</a:t>
            </a:r>
            <a:r>
              <a:rPr lang="en-US" sz="1000" i="1" dirty="0">
                <a:solidFill>
                  <a:srgbClr val="0000FF"/>
                </a:solidFill>
              </a:rPr>
              <a:t> #####')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d2dom_column = </a:t>
            </a:r>
            <a:r>
              <a:rPr lang="en-US" sz="1000" i="1" dirty="0" err="1">
                <a:solidFill>
                  <a:srgbClr val="0000FF"/>
                </a:solidFill>
              </a:rPr>
              <a:t>meansPm_df</a:t>
            </a:r>
            <a:r>
              <a:rPr lang="en-US" sz="1000" i="1" dirty="0">
                <a:solidFill>
                  <a:srgbClr val="0000FF"/>
                </a:solidFill>
              </a:rPr>
              <a:t>['d^2dom'] #get 'd^2dom' column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dgdom_column</a:t>
            </a:r>
            <a:r>
              <a:rPr lang="en-US" sz="1000" i="1" dirty="0">
                <a:solidFill>
                  <a:srgbClr val="0000FF"/>
                </a:solidFill>
              </a:rPr>
              <a:t> = d2dom_column.apply(</a:t>
            </a:r>
            <a:r>
              <a:rPr lang="en-US" sz="1000" i="1" dirty="0" err="1">
                <a:solidFill>
                  <a:srgbClr val="0000FF"/>
                </a:solidFill>
              </a:rPr>
              <a:t>pn.f_sqrt</a:t>
            </a:r>
            <a:r>
              <a:rPr lang="en-US" sz="1000" i="1" dirty="0">
                <a:solidFill>
                  <a:srgbClr val="0000FF"/>
                </a:solidFill>
              </a:rPr>
              <a:t>) #calculate square root from column values (using </a:t>
            </a:r>
            <a:r>
              <a:rPr lang="en-US" sz="1000" i="1" dirty="0" err="1">
                <a:solidFill>
                  <a:srgbClr val="0000FF"/>
                </a:solidFill>
              </a:rPr>
              <a:t>pn.f_sqrt</a:t>
            </a:r>
            <a:r>
              <a:rPr lang="en-US" sz="1000" i="1" dirty="0">
                <a:solidFill>
                  <a:srgbClr val="0000FF"/>
                </a:solidFill>
              </a:rPr>
              <a:t> function)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meansPm_df</a:t>
            </a:r>
            <a:r>
              <a:rPr lang="en-US" sz="1000" i="1" dirty="0">
                <a:solidFill>
                  <a:srgbClr val="0000FF"/>
                </a:solidFill>
              </a:rPr>
              <a:t>['d^2dom'] = </a:t>
            </a:r>
            <a:r>
              <a:rPr lang="en-US" sz="1000" i="1" dirty="0" err="1">
                <a:solidFill>
                  <a:srgbClr val="0000FF"/>
                </a:solidFill>
              </a:rPr>
              <a:t>dgdom_column</a:t>
            </a:r>
            <a:r>
              <a:rPr lang="en-US" sz="1000" i="1" dirty="0">
                <a:solidFill>
                  <a:srgbClr val="0000FF"/>
                </a:solidFill>
              </a:rPr>
              <a:t> #replace column with final calculations for </a:t>
            </a:r>
            <a:r>
              <a:rPr lang="en-US" sz="1000" i="1" dirty="0" err="1">
                <a:solidFill>
                  <a:srgbClr val="0000FF"/>
                </a:solidFill>
              </a:rPr>
              <a:t>dgdom</a:t>
            </a:r>
            <a:r>
              <a:rPr lang="en-US" sz="1000" i="1" dirty="0">
                <a:solidFill>
                  <a:srgbClr val="0000FF"/>
                </a:solidFill>
              </a:rPr>
              <a:t> values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meansPm_df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meansPm_df.rename</a:t>
            </a:r>
            <a:r>
              <a:rPr lang="en-US" sz="1000" i="1" dirty="0">
                <a:solidFill>
                  <a:srgbClr val="0000FF"/>
                </a:solidFill>
              </a:rPr>
              <a:t>(columns={"d^2dom": "</a:t>
            </a:r>
            <a:r>
              <a:rPr lang="en-US" sz="1000" i="1" dirty="0" err="1">
                <a:solidFill>
                  <a:srgbClr val="0000FF"/>
                </a:solidFill>
              </a:rPr>
              <a:t>dgdom</a:t>
            </a:r>
            <a:r>
              <a:rPr lang="en-US" sz="1000" i="1" dirty="0">
                <a:solidFill>
                  <a:srgbClr val="0000FF"/>
                </a:solidFill>
              </a:rPr>
              <a:t>"}) ##rename </a:t>
            </a:r>
            <a:r>
              <a:rPr lang="en-US" sz="1000" i="1" dirty="0" err="1">
                <a:solidFill>
                  <a:srgbClr val="0000FF"/>
                </a:solidFill>
              </a:rPr>
              <a:t>meansPm_df</a:t>
            </a:r>
            <a:r>
              <a:rPr lang="en-US" sz="1000" i="1" dirty="0">
                <a:solidFill>
                  <a:srgbClr val="0000FF"/>
                </a:solidFill>
              </a:rPr>
              <a:t> column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meansPm_df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9644" y="5788285"/>
            <a:ext cx="7252356" cy="104644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calculos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identicos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realizados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basta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trocar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nome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2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</a:t>
            </a:r>
            <a:r>
              <a:rPr lang="en-US" sz="2400" kern="0" dirty="0" smtClean="0">
                <a:solidFill>
                  <a:srgbClr val="4BACC6"/>
                </a:solidFill>
              </a:rPr>
              <a:t> das </a:t>
            </a:r>
            <a:r>
              <a:rPr lang="en-US" sz="2400" kern="0" dirty="0" err="1" smtClean="0">
                <a:solidFill>
                  <a:srgbClr val="4BACC6"/>
                </a:solidFill>
              </a:rPr>
              <a:t>variáveis</a:t>
            </a:r>
            <a:r>
              <a:rPr lang="en-US" sz="2400" kern="0" dirty="0">
                <a:solidFill>
                  <a:srgbClr val="4BACC6"/>
                </a:solidFill>
              </a:rPr>
              <a:t> N, G, </a:t>
            </a:r>
            <a:r>
              <a:rPr lang="en-US" sz="2400" kern="0" dirty="0" smtClean="0">
                <a:solidFill>
                  <a:srgbClr val="4BACC6"/>
                </a:solidFill>
              </a:rPr>
              <a:t>dg e </a:t>
            </a:r>
            <a:r>
              <a:rPr lang="en-US" sz="2400" kern="0" dirty="0" err="1" smtClean="0">
                <a:solidFill>
                  <a:srgbClr val="4BACC6"/>
                </a:solidFill>
              </a:rPr>
              <a:t>estimativa</a:t>
            </a:r>
            <a:r>
              <a:rPr lang="en-US" sz="2400" kern="0" dirty="0" smtClean="0">
                <a:solidFill>
                  <a:srgbClr val="4BACC6"/>
                </a:solidFill>
              </a:rPr>
              <a:t> da </a:t>
            </a:r>
            <a:r>
              <a:rPr lang="en-US" sz="2400" kern="0" dirty="0" err="1" smtClean="0">
                <a:solidFill>
                  <a:srgbClr val="4BACC6"/>
                </a:solidFill>
              </a:rPr>
              <a:t>altura</a:t>
            </a:r>
            <a:r>
              <a:rPr lang="en-US" sz="2400" kern="0" dirty="0" smtClean="0">
                <a:solidFill>
                  <a:srgbClr val="4BACC6"/>
                </a:solidFill>
              </a:rPr>
              <a:t> e volume </a:t>
            </a:r>
            <a:r>
              <a:rPr lang="en-US" sz="2400" kern="0" dirty="0">
                <a:solidFill>
                  <a:srgbClr val="4BACC6"/>
                </a:solidFill>
              </a:rPr>
              <a:t>da </a:t>
            </a:r>
            <a:r>
              <a:rPr lang="en-US" sz="2400" kern="0" dirty="0" err="1" smtClean="0">
                <a:solidFill>
                  <a:srgbClr val="4BACC6"/>
                </a:solidFill>
              </a:rPr>
              <a:t>árvore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463750"/>
            <a:ext cx="6096001" cy="57861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print('##### Pm: N, G, dg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Pm_df.merge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meansPm_df</a:t>
            </a:r>
            <a:r>
              <a:rPr lang="en-US" sz="1000" i="1" dirty="0">
                <a:solidFill>
                  <a:srgbClr val="0000FF"/>
                </a:solidFill>
              </a:rPr>
              <a:t>, </a:t>
            </a:r>
            <a:r>
              <a:rPr lang="en-US" sz="1000" i="1" dirty="0" err="1">
                <a:solidFill>
                  <a:srgbClr val="0000FF"/>
                </a:solidFill>
              </a:rPr>
              <a:t>left_on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', </a:t>
            </a:r>
            <a:r>
              <a:rPr lang="en-US" sz="1000" i="1" dirty="0" err="1">
                <a:solidFill>
                  <a:srgbClr val="0000FF"/>
                </a:solidFill>
              </a:rPr>
              <a:t>right_on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') #merge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 with </a:t>
            </a:r>
            <a:r>
              <a:rPr lang="en-US" sz="1000" i="1" dirty="0" err="1">
                <a:solidFill>
                  <a:srgbClr val="0000FF"/>
                </a:solidFill>
              </a:rPr>
              <a:t>vaiables</a:t>
            </a:r>
            <a:r>
              <a:rPr lang="en-US" sz="1000" i="1" dirty="0">
                <a:solidFill>
                  <a:srgbClr val="0000FF"/>
                </a:solidFill>
              </a:rPr>
              <a:t> calculated to </a:t>
            </a:r>
            <a:r>
              <a:rPr lang="en-US" sz="1000" i="1" dirty="0" err="1">
                <a:solidFill>
                  <a:srgbClr val="0000FF"/>
                </a:solidFill>
              </a:rPr>
              <a:t>meansPm_df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filterPm_df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Pm_df.filter</a:t>
            </a:r>
            <a:r>
              <a:rPr lang="en-US" sz="1000" i="1" dirty="0">
                <a:solidFill>
                  <a:srgbClr val="0000FF"/>
                </a:solidFill>
              </a:rPr>
              <a:t>(items=['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', 'n', 'g']) #filter columns n &amp; g to </a:t>
            </a:r>
            <a:r>
              <a:rPr lang="en-US" sz="1000" i="1" dirty="0" err="1">
                <a:solidFill>
                  <a:srgbClr val="0000FF"/>
                </a:solidFill>
              </a:rPr>
              <a:t>filterPm_df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filterPm_df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filterPm_df.groupby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').sum() # sum trees n (N) and sum trees g (G) for each plot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filterPm_df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filterPm_df.rename</a:t>
            </a:r>
            <a:r>
              <a:rPr lang="en-US" sz="1000" i="1" dirty="0">
                <a:solidFill>
                  <a:srgbClr val="0000FF"/>
                </a:solidFill>
              </a:rPr>
              <a:t>(columns={"n": "N", "g": "G"}) #rename columns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dg_column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pn.f_dg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filterPm_df</a:t>
            </a:r>
            <a:r>
              <a:rPr lang="en-US" sz="1000" i="1" dirty="0">
                <a:solidFill>
                  <a:srgbClr val="0000FF"/>
                </a:solidFill>
              </a:rPr>
              <a:t>['N'], </a:t>
            </a:r>
            <a:r>
              <a:rPr lang="en-US" sz="1000" i="1" dirty="0" err="1">
                <a:solidFill>
                  <a:srgbClr val="0000FF"/>
                </a:solidFill>
              </a:rPr>
              <a:t>filterPm_df</a:t>
            </a:r>
            <a:r>
              <a:rPr lang="en-US" sz="1000" i="1" dirty="0">
                <a:solidFill>
                  <a:srgbClr val="0000FF"/>
                </a:solidFill>
              </a:rPr>
              <a:t>['G']) #calculate dg for each plot with columns N and G using </a:t>
            </a:r>
            <a:r>
              <a:rPr lang="en-US" sz="1000" i="1" dirty="0" err="1">
                <a:solidFill>
                  <a:srgbClr val="0000FF"/>
                </a:solidFill>
              </a:rPr>
              <a:t>f_dg</a:t>
            </a:r>
            <a:r>
              <a:rPr lang="en-US" sz="1000" i="1" dirty="0">
                <a:solidFill>
                  <a:srgbClr val="0000FF"/>
                </a:solidFill>
              </a:rPr>
              <a:t> function 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filterPm_df</a:t>
            </a:r>
            <a:r>
              <a:rPr lang="en-US" sz="1000" i="1" dirty="0">
                <a:solidFill>
                  <a:srgbClr val="0000FF"/>
                </a:solidFill>
              </a:rPr>
              <a:t>['dg'] = </a:t>
            </a:r>
            <a:r>
              <a:rPr lang="en-US" sz="1000" i="1" dirty="0" err="1">
                <a:solidFill>
                  <a:srgbClr val="0000FF"/>
                </a:solidFill>
              </a:rPr>
              <a:t>dg_column</a:t>
            </a:r>
            <a:r>
              <a:rPr lang="en-US" sz="1000" i="1" dirty="0">
                <a:solidFill>
                  <a:srgbClr val="0000FF"/>
                </a:solidFill>
              </a:rPr>
              <a:t> #add dg column to </a:t>
            </a:r>
            <a:r>
              <a:rPr lang="en-US" sz="1000" i="1" dirty="0" err="1">
                <a:solidFill>
                  <a:srgbClr val="0000FF"/>
                </a:solidFill>
              </a:rPr>
              <a:t>filterPm_df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Pm_df.merge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filterPm_df</a:t>
            </a:r>
            <a:r>
              <a:rPr lang="en-US" sz="1000" i="1" dirty="0">
                <a:solidFill>
                  <a:srgbClr val="0000FF"/>
                </a:solidFill>
              </a:rPr>
              <a:t>, </a:t>
            </a:r>
            <a:r>
              <a:rPr lang="en-US" sz="1000" i="1" dirty="0" err="1">
                <a:solidFill>
                  <a:srgbClr val="0000FF"/>
                </a:solidFill>
              </a:rPr>
              <a:t>left_on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', </a:t>
            </a:r>
            <a:r>
              <a:rPr lang="en-US" sz="1000" i="1" dirty="0" err="1">
                <a:solidFill>
                  <a:srgbClr val="0000FF"/>
                </a:solidFill>
              </a:rPr>
              <a:t>right_on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') #merge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 with </a:t>
            </a:r>
            <a:r>
              <a:rPr lang="en-US" sz="1000" i="1" dirty="0" err="1">
                <a:solidFill>
                  <a:srgbClr val="0000FF"/>
                </a:solidFill>
              </a:rPr>
              <a:t>vaiables</a:t>
            </a:r>
            <a:r>
              <a:rPr lang="en-US" sz="1000" i="1" dirty="0">
                <a:solidFill>
                  <a:srgbClr val="0000FF"/>
                </a:solidFill>
              </a:rPr>
              <a:t> calculated to </a:t>
            </a:r>
            <a:r>
              <a:rPr lang="en-US" sz="1000" i="1" dirty="0" err="1">
                <a:solidFill>
                  <a:srgbClr val="0000FF"/>
                </a:solidFill>
              </a:rPr>
              <a:t>filterPm_df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print('##### Pm: estimated h &amp; volume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hest_column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pn.f_Pm_hest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hdom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ddom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['h']) #estimate trees h with equation in </a:t>
            </a:r>
            <a:r>
              <a:rPr lang="en-US" sz="1000" i="1" dirty="0" err="1">
                <a:solidFill>
                  <a:srgbClr val="0000FF"/>
                </a:solidFill>
              </a:rPr>
              <a:t>pn.f_Pm_hest</a:t>
            </a:r>
            <a:r>
              <a:rPr lang="en-US" sz="1000" i="1" dirty="0">
                <a:solidFill>
                  <a:srgbClr val="0000FF"/>
                </a:solidFill>
              </a:rPr>
              <a:t> function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['h'] = </a:t>
            </a:r>
            <a:r>
              <a:rPr lang="en-US" sz="1000" i="1" dirty="0" err="1">
                <a:solidFill>
                  <a:srgbClr val="0000FF"/>
                </a:solidFill>
              </a:rPr>
              <a:t>hest_column</a:t>
            </a:r>
            <a:r>
              <a:rPr lang="en-US" sz="1000" i="1" dirty="0">
                <a:solidFill>
                  <a:srgbClr val="0000FF"/>
                </a:solidFill>
              </a:rPr>
              <a:t> #replace dominants heights with estimated values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Pm_df.rename</a:t>
            </a:r>
            <a:r>
              <a:rPr lang="en-US" sz="1000" i="1" dirty="0">
                <a:solidFill>
                  <a:srgbClr val="0000FF"/>
                </a:solidFill>
              </a:rPr>
              <a:t>(columns={"h": "</a:t>
            </a:r>
            <a:r>
              <a:rPr lang="en-US" sz="1000" i="1" dirty="0" err="1">
                <a:solidFill>
                  <a:srgbClr val="0000FF"/>
                </a:solidFill>
              </a:rPr>
              <a:t>hest</a:t>
            </a:r>
            <a:r>
              <a:rPr lang="en-US" sz="1000" i="1" dirty="0">
                <a:solidFill>
                  <a:srgbClr val="0000FF"/>
                </a:solidFill>
              </a:rPr>
              <a:t>"}) #rename column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v_column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pn.f_Pm_v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hest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']) #v with equation in </a:t>
            </a:r>
            <a:r>
              <a:rPr lang="en-US" sz="1000" i="1" dirty="0" err="1">
                <a:solidFill>
                  <a:srgbClr val="0000FF"/>
                </a:solidFill>
              </a:rPr>
              <a:t>pn.f_Pm_v</a:t>
            </a:r>
            <a:r>
              <a:rPr lang="en-US" sz="1000" i="1" dirty="0">
                <a:solidFill>
                  <a:srgbClr val="0000FF"/>
                </a:solidFill>
              </a:rPr>
              <a:t> function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['v'] = </a:t>
            </a:r>
            <a:r>
              <a:rPr lang="en-US" sz="1000" i="1" dirty="0" err="1">
                <a:solidFill>
                  <a:srgbClr val="0000FF"/>
                </a:solidFill>
              </a:rPr>
              <a:t>v_column</a:t>
            </a:r>
            <a:r>
              <a:rPr lang="en-US" sz="1000" i="1" dirty="0">
                <a:solidFill>
                  <a:srgbClr val="0000FF"/>
                </a:solidFill>
              </a:rPr>
              <a:t> #add v column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9644" y="5507535"/>
            <a:ext cx="7252356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cálculos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identicos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realizados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basta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trocar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nome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chamar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hipsométrica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especifica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do Pm (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pn.f_Pm_hest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 e da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equação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 volume (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pn.f_Pm_v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9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</a:t>
            </a:r>
            <a:r>
              <a:rPr lang="en-US" sz="2400" kern="0" dirty="0" smtClean="0">
                <a:solidFill>
                  <a:srgbClr val="4BACC6"/>
                </a:solidFill>
              </a:rPr>
              <a:t> das </a:t>
            </a:r>
            <a:r>
              <a:rPr lang="en-US" sz="2400" kern="0" dirty="0" err="1" smtClean="0">
                <a:solidFill>
                  <a:srgbClr val="4BACC6"/>
                </a:solidFill>
              </a:rPr>
              <a:t>variáveis</a:t>
            </a:r>
            <a:r>
              <a:rPr lang="en-US" sz="2400" kern="0" dirty="0">
                <a:solidFill>
                  <a:srgbClr val="4BACC6"/>
                </a:solidFill>
              </a:rPr>
              <a:t> N, G, </a:t>
            </a:r>
            <a:r>
              <a:rPr lang="en-US" sz="2400" kern="0" dirty="0" smtClean="0">
                <a:solidFill>
                  <a:srgbClr val="4BACC6"/>
                </a:solidFill>
              </a:rPr>
              <a:t>dg e </a:t>
            </a:r>
            <a:r>
              <a:rPr lang="en-US" sz="2400" kern="0" dirty="0" err="1" smtClean="0">
                <a:solidFill>
                  <a:srgbClr val="4BACC6"/>
                </a:solidFill>
              </a:rPr>
              <a:t>estimativa</a:t>
            </a:r>
            <a:r>
              <a:rPr lang="en-US" sz="2400" kern="0" dirty="0" smtClean="0">
                <a:solidFill>
                  <a:srgbClr val="4BACC6"/>
                </a:solidFill>
              </a:rPr>
              <a:t> da </a:t>
            </a:r>
            <a:r>
              <a:rPr lang="en-US" sz="2400" kern="0" dirty="0" err="1" smtClean="0">
                <a:solidFill>
                  <a:srgbClr val="4BACC6"/>
                </a:solidFill>
              </a:rPr>
              <a:t>altura</a:t>
            </a:r>
            <a:r>
              <a:rPr lang="en-US" sz="2400" kern="0" dirty="0" smtClean="0">
                <a:solidFill>
                  <a:srgbClr val="4BACC6"/>
                </a:solidFill>
              </a:rPr>
              <a:t> e volume da </a:t>
            </a:r>
            <a:r>
              <a:rPr lang="en-US" sz="2400" kern="0" dirty="0" err="1" smtClean="0">
                <a:solidFill>
                  <a:srgbClr val="4BACC6"/>
                </a:solidFill>
              </a:rPr>
              <a:t>árvore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463750"/>
            <a:ext cx="6096001" cy="57861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print('##### Pm: N, G, dg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Pm_df.merge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meansPm_df</a:t>
            </a:r>
            <a:r>
              <a:rPr lang="en-US" sz="1000" i="1" dirty="0">
                <a:solidFill>
                  <a:srgbClr val="0000FF"/>
                </a:solidFill>
              </a:rPr>
              <a:t>, </a:t>
            </a:r>
            <a:r>
              <a:rPr lang="en-US" sz="1000" i="1" dirty="0" err="1">
                <a:solidFill>
                  <a:srgbClr val="0000FF"/>
                </a:solidFill>
              </a:rPr>
              <a:t>left_on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', </a:t>
            </a:r>
            <a:r>
              <a:rPr lang="en-US" sz="1000" i="1" dirty="0" err="1">
                <a:solidFill>
                  <a:srgbClr val="0000FF"/>
                </a:solidFill>
              </a:rPr>
              <a:t>right_on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') #merge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 with </a:t>
            </a:r>
            <a:r>
              <a:rPr lang="en-US" sz="1000" i="1" dirty="0" err="1">
                <a:solidFill>
                  <a:srgbClr val="0000FF"/>
                </a:solidFill>
              </a:rPr>
              <a:t>vaiables</a:t>
            </a:r>
            <a:r>
              <a:rPr lang="en-US" sz="1000" i="1" dirty="0">
                <a:solidFill>
                  <a:srgbClr val="0000FF"/>
                </a:solidFill>
              </a:rPr>
              <a:t> calculated to </a:t>
            </a:r>
            <a:r>
              <a:rPr lang="en-US" sz="1000" i="1" dirty="0" err="1">
                <a:solidFill>
                  <a:srgbClr val="0000FF"/>
                </a:solidFill>
              </a:rPr>
              <a:t>meansPm_df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filterPm_df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Pm_df.filter</a:t>
            </a:r>
            <a:r>
              <a:rPr lang="en-US" sz="1000" i="1" dirty="0">
                <a:solidFill>
                  <a:srgbClr val="0000FF"/>
                </a:solidFill>
              </a:rPr>
              <a:t>(items=['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', 'n', 'g']) #filter columns n &amp; g to </a:t>
            </a:r>
            <a:r>
              <a:rPr lang="en-US" sz="1000" i="1" dirty="0" err="1">
                <a:solidFill>
                  <a:srgbClr val="0000FF"/>
                </a:solidFill>
              </a:rPr>
              <a:t>filterPm_df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filterPm_df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filterPm_df.groupby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').sum() # sum trees n (N) and sum trees g (G) for each plot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filterPm_df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filterPm_df.rename</a:t>
            </a:r>
            <a:r>
              <a:rPr lang="en-US" sz="1000" i="1" dirty="0">
                <a:solidFill>
                  <a:srgbClr val="0000FF"/>
                </a:solidFill>
              </a:rPr>
              <a:t>(columns={"n": "N", "g": "G"}) #rename columns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dg_column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pn.f_dg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filterPm_df</a:t>
            </a:r>
            <a:r>
              <a:rPr lang="en-US" sz="1000" i="1" dirty="0">
                <a:solidFill>
                  <a:srgbClr val="0000FF"/>
                </a:solidFill>
              </a:rPr>
              <a:t>['N'], </a:t>
            </a:r>
            <a:r>
              <a:rPr lang="en-US" sz="1000" i="1" dirty="0" err="1">
                <a:solidFill>
                  <a:srgbClr val="0000FF"/>
                </a:solidFill>
              </a:rPr>
              <a:t>filterPm_df</a:t>
            </a:r>
            <a:r>
              <a:rPr lang="en-US" sz="1000" i="1" dirty="0">
                <a:solidFill>
                  <a:srgbClr val="0000FF"/>
                </a:solidFill>
              </a:rPr>
              <a:t>['G']) #calculate dg for each plot with columns N and G using </a:t>
            </a:r>
            <a:r>
              <a:rPr lang="en-US" sz="1000" i="1" dirty="0" err="1">
                <a:solidFill>
                  <a:srgbClr val="0000FF"/>
                </a:solidFill>
              </a:rPr>
              <a:t>f_dg</a:t>
            </a:r>
            <a:r>
              <a:rPr lang="en-US" sz="1000" i="1" dirty="0">
                <a:solidFill>
                  <a:srgbClr val="0000FF"/>
                </a:solidFill>
              </a:rPr>
              <a:t> function 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filterPm_df</a:t>
            </a:r>
            <a:r>
              <a:rPr lang="en-US" sz="1000" i="1" dirty="0">
                <a:solidFill>
                  <a:srgbClr val="0000FF"/>
                </a:solidFill>
              </a:rPr>
              <a:t>['dg'] = </a:t>
            </a:r>
            <a:r>
              <a:rPr lang="en-US" sz="1000" i="1" dirty="0" err="1">
                <a:solidFill>
                  <a:srgbClr val="0000FF"/>
                </a:solidFill>
              </a:rPr>
              <a:t>dg_column</a:t>
            </a:r>
            <a:r>
              <a:rPr lang="en-US" sz="1000" i="1" dirty="0">
                <a:solidFill>
                  <a:srgbClr val="0000FF"/>
                </a:solidFill>
              </a:rPr>
              <a:t> #add dg column to </a:t>
            </a:r>
            <a:r>
              <a:rPr lang="en-US" sz="1000" i="1" dirty="0" err="1">
                <a:solidFill>
                  <a:srgbClr val="0000FF"/>
                </a:solidFill>
              </a:rPr>
              <a:t>filterPm_df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Pm_df.merge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filterPm_df</a:t>
            </a:r>
            <a:r>
              <a:rPr lang="en-US" sz="1000" i="1" dirty="0">
                <a:solidFill>
                  <a:srgbClr val="0000FF"/>
                </a:solidFill>
              </a:rPr>
              <a:t>, </a:t>
            </a:r>
            <a:r>
              <a:rPr lang="en-US" sz="1000" i="1" dirty="0" err="1">
                <a:solidFill>
                  <a:srgbClr val="0000FF"/>
                </a:solidFill>
              </a:rPr>
              <a:t>left_on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', </a:t>
            </a:r>
            <a:r>
              <a:rPr lang="en-US" sz="1000" i="1" dirty="0" err="1">
                <a:solidFill>
                  <a:srgbClr val="0000FF"/>
                </a:solidFill>
              </a:rPr>
              <a:t>right_on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') #merge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 with </a:t>
            </a:r>
            <a:r>
              <a:rPr lang="en-US" sz="1000" i="1" dirty="0" err="1">
                <a:solidFill>
                  <a:srgbClr val="0000FF"/>
                </a:solidFill>
              </a:rPr>
              <a:t>vaiables</a:t>
            </a:r>
            <a:r>
              <a:rPr lang="en-US" sz="1000" i="1" dirty="0">
                <a:solidFill>
                  <a:srgbClr val="0000FF"/>
                </a:solidFill>
              </a:rPr>
              <a:t> calculated to </a:t>
            </a:r>
            <a:r>
              <a:rPr lang="en-US" sz="1000" i="1" dirty="0" err="1">
                <a:solidFill>
                  <a:srgbClr val="0000FF"/>
                </a:solidFill>
              </a:rPr>
              <a:t>filterPm_df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print('##### Pm: estimated h &amp; volume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hest_column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pn.f_Pm_hest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hdom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ddom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['h']) #estimate trees h with equation in </a:t>
            </a:r>
            <a:r>
              <a:rPr lang="en-US" sz="1000" i="1" dirty="0" err="1">
                <a:solidFill>
                  <a:srgbClr val="0000FF"/>
                </a:solidFill>
              </a:rPr>
              <a:t>pn.f_Pm_hest</a:t>
            </a:r>
            <a:r>
              <a:rPr lang="en-US" sz="1000" i="1" dirty="0">
                <a:solidFill>
                  <a:srgbClr val="0000FF"/>
                </a:solidFill>
              </a:rPr>
              <a:t> function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['h'] = </a:t>
            </a:r>
            <a:r>
              <a:rPr lang="en-US" sz="1000" i="1" dirty="0" err="1">
                <a:solidFill>
                  <a:srgbClr val="0000FF"/>
                </a:solidFill>
              </a:rPr>
              <a:t>hest_column</a:t>
            </a:r>
            <a:r>
              <a:rPr lang="en-US" sz="1000" i="1" dirty="0">
                <a:solidFill>
                  <a:srgbClr val="0000FF"/>
                </a:solidFill>
              </a:rPr>
              <a:t> #replace dominants heights with estimated values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Pm_df.rename</a:t>
            </a:r>
            <a:r>
              <a:rPr lang="en-US" sz="1000" i="1" dirty="0">
                <a:solidFill>
                  <a:srgbClr val="0000FF"/>
                </a:solidFill>
              </a:rPr>
              <a:t>(columns={"h": "</a:t>
            </a:r>
            <a:r>
              <a:rPr lang="en-US" sz="1000" i="1" dirty="0" err="1">
                <a:solidFill>
                  <a:srgbClr val="0000FF"/>
                </a:solidFill>
              </a:rPr>
              <a:t>hest</a:t>
            </a:r>
            <a:r>
              <a:rPr lang="en-US" sz="1000" i="1" dirty="0">
                <a:solidFill>
                  <a:srgbClr val="0000FF"/>
                </a:solidFill>
              </a:rPr>
              <a:t>"}) #rename column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v_column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pn.f_Pm_v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hest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']) #v with equation in </a:t>
            </a:r>
            <a:r>
              <a:rPr lang="en-US" sz="1000" i="1" dirty="0" err="1">
                <a:solidFill>
                  <a:srgbClr val="0000FF"/>
                </a:solidFill>
              </a:rPr>
              <a:t>pn.f_Pm_v</a:t>
            </a:r>
            <a:r>
              <a:rPr lang="en-US" sz="1000" i="1" dirty="0">
                <a:solidFill>
                  <a:srgbClr val="0000FF"/>
                </a:solidFill>
              </a:rPr>
              <a:t> function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['v'] = </a:t>
            </a:r>
            <a:r>
              <a:rPr lang="en-US" sz="1000" i="1" dirty="0" err="1">
                <a:solidFill>
                  <a:srgbClr val="0000FF"/>
                </a:solidFill>
              </a:rPr>
              <a:t>v_column</a:t>
            </a:r>
            <a:r>
              <a:rPr lang="en-US" sz="1000" i="1" dirty="0">
                <a:solidFill>
                  <a:srgbClr val="0000FF"/>
                </a:solidFill>
              </a:rPr>
              <a:t> #add v column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9644" y="5507535"/>
            <a:ext cx="7252356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cálculos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identicos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realizados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basta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trocar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nome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chamar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hipsométrica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especifica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do Pm (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pn.f_Pm_hest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 e da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equação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 volume (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pn.f_Pm_v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418" y="463750"/>
            <a:ext cx="11304771" cy="353943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pinhas.py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def </a:t>
            </a:r>
            <a:r>
              <a:rPr lang="it-IT" sz="1200" b="1" dirty="0">
                <a:solidFill>
                  <a:schemeClr val="accent6"/>
                </a:solidFill>
              </a:rPr>
              <a:t>f_Pm_hest</a:t>
            </a:r>
            <a:r>
              <a:rPr lang="it-IT" sz="1200" dirty="0">
                <a:solidFill>
                  <a:srgbClr val="0000FF"/>
                </a:solidFill>
              </a:rPr>
              <a:t>(hdom_column, d_column, ddom_column, h_column</a:t>
            </a:r>
            <a:r>
              <a:rPr lang="it-IT" sz="1200" dirty="0" smtClean="0">
                <a:solidFill>
                  <a:srgbClr val="0000FF"/>
                </a:solidFill>
              </a:rPr>
              <a:t>):</a:t>
            </a:r>
          </a:p>
          <a:p>
            <a:r>
              <a:rPr lang="it-IT" sz="1200" dirty="0" smtClean="0">
                <a:solidFill>
                  <a:srgbClr val="0000FF"/>
                </a:solidFill>
              </a:rPr>
              <a:t>    hest_column </a:t>
            </a:r>
            <a:r>
              <a:rPr lang="it-IT" sz="1200" dirty="0">
                <a:solidFill>
                  <a:srgbClr val="0000FF"/>
                </a:solidFill>
              </a:rPr>
              <a:t>= []  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ix = 0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for h in hdom_column: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if(h):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est =  hdom_column[ix] * (1 + 0.004056 * hdom_column[ix] * f_exp(-0.00884 * hdom_column[ix])) * (1 - f_exp(-2.05189 * d_column[ix]/ddom_column[ix]))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if(h_column[ix] &gt; 0):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est = h_column[ix]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hest_column.append(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{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    'h_est': est,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    }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)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    ix += 1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    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return pd.DataFrame(hest_column)</a:t>
            </a:r>
          </a:p>
        </p:txBody>
      </p:sp>
      <p:sp>
        <p:nvSpPr>
          <p:cNvPr id="8" name="Rectangle 7"/>
          <p:cNvSpPr/>
          <p:nvPr/>
        </p:nvSpPr>
        <p:spPr>
          <a:xfrm>
            <a:off x="197418" y="4137929"/>
            <a:ext cx="11304771" cy="187743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pinhas.py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def </a:t>
            </a:r>
            <a:r>
              <a:rPr lang="it-IT" sz="1200" b="1" dirty="0">
                <a:solidFill>
                  <a:schemeClr val="accent6"/>
                </a:solidFill>
              </a:rPr>
              <a:t>f_Pm_v</a:t>
            </a:r>
            <a:r>
              <a:rPr lang="it-IT" sz="1200" dirty="0">
                <a:solidFill>
                  <a:srgbClr val="0000FF"/>
                </a:solidFill>
              </a:rPr>
              <a:t>(d_column, h_column, areap_column): #v =  0.000094 * d**1.9693 * h**0.6530 * fha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v_fha = areap_column.apply(f_fha)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v_h = h_column**0.6530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v_d = d_column**1.9693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v = 0.000094*v_d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v = v * v_h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v = v * v_fha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return 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095" y="2131490"/>
            <a:ext cx="4503810" cy="71634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080275" y="2786670"/>
            <a:ext cx="3932261" cy="638835"/>
            <a:chOff x="4129869" y="2057281"/>
            <a:chExt cx="3932261" cy="6388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b="87118"/>
            <a:stretch/>
          </p:blipFill>
          <p:spPr>
            <a:xfrm>
              <a:off x="4129869" y="2057281"/>
              <a:ext cx="3932261" cy="35341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t="88229"/>
            <a:stretch/>
          </p:blipFill>
          <p:spPr>
            <a:xfrm>
              <a:off x="4129869" y="2373186"/>
              <a:ext cx="3932261" cy="32293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102" y="4756579"/>
            <a:ext cx="1287892" cy="640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b="84270"/>
          <a:stretch/>
        </p:blipFill>
        <p:spPr>
          <a:xfrm>
            <a:off x="4326102" y="5281084"/>
            <a:ext cx="2865368" cy="3296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t="83656"/>
          <a:stretch/>
        </p:blipFill>
        <p:spPr>
          <a:xfrm>
            <a:off x="4326102" y="5593493"/>
            <a:ext cx="2865368" cy="34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1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</a:t>
            </a:r>
            <a:r>
              <a:rPr lang="en-US" sz="2400" kern="0" dirty="0" smtClean="0">
                <a:solidFill>
                  <a:srgbClr val="4BACC6"/>
                </a:solidFill>
              </a:rPr>
              <a:t> das </a:t>
            </a:r>
            <a:r>
              <a:rPr lang="en-US" sz="2400" kern="0" dirty="0" err="1" smtClean="0">
                <a:solidFill>
                  <a:srgbClr val="4BACC6"/>
                </a:solidFill>
              </a:rPr>
              <a:t>biomassas</a:t>
            </a:r>
            <a:r>
              <a:rPr lang="en-US" sz="2400" kern="0" dirty="0" smtClean="0">
                <a:solidFill>
                  <a:srgbClr val="4BACC6"/>
                </a:solidFill>
              </a:rPr>
              <a:t> da </a:t>
            </a:r>
            <a:r>
              <a:rPr lang="en-US" sz="2400" kern="0" dirty="0" err="1" smtClean="0">
                <a:solidFill>
                  <a:srgbClr val="4BACC6"/>
                </a:solidFill>
              </a:rPr>
              <a:t>árvore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97521" y="463750"/>
            <a:ext cx="4394480" cy="455509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Pm: biomasses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ww_column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pn.f_Pm_ww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hest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ww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ww_column</a:t>
            </a:r>
            <a:r>
              <a:rPr lang="en-US" sz="1000" i="1" dirty="0">
                <a:solidFill>
                  <a:srgbClr val="0000FF"/>
                </a:solidFill>
              </a:rPr>
              <a:t> #add </a:t>
            </a:r>
            <a:r>
              <a:rPr lang="en-US" sz="1000" i="1" dirty="0" err="1">
                <a:solidFill>
                  <a:srgbClr val="0000FF"/>
                </a:solidFill>
              </a:rPr>
              <a:t>ww</a:t>
            </a:r>
            <a:r>
              <a:rPr lang="en-US" sz="1000" i="1" dirty="0">
                <a:solidFill>
                  <a:srgbClr val="0000FF"/>
                </a:solidFill>
              </a:rPr>
              <a:t> column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wb_column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pn.f_Pm_wb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hest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wb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wb_column</a:t>
            </a:r>
            <a:r>
              <a:rPr lang="en-US" sz="1000" i="1" dirty="0">
                <a:solidFill>
                  <a:srgbClr val="0000FF"/>
                </a:solidFill>
              </a:rPr>
              <a:t> #add </a:t>
            </a:r>
            <a:r>
              <a:rPr lang="en-US" sz="1000" i="1" dirty="0" err="1">
                <a:solidFill>
                  <a:srgbClr val="0000FF"/>
                </a:solidFill>
              </a:rPr>
              <a:t>wb</a:t>
            </a:r>
            <a:r>
              <a:rPr lang="en-US" sz="1000" i="1" dirty="0">
                <a:solidFill>
                  <a:srgbClr val="0000FF"/>
                </a:solidFill>
              </a:rPr>
              <a:t> column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wbr_column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pn.f_Pm_wbr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wbr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wbr_column</a:t>
            </a:r>
            <a:r>
              <a:rPr lang="en-US" sz="1000" i="1" dirty="0">
                <a:solidFill>
                  <a:srgbClr val="0000FF"/>
                </a:solidFill>
              </a:rPr>
              <a:t> #add </a:t>
            </a:r>
            <a:r>
              <a:rPr lang="en-US" sz="1000" i="1" dirty="0" err="1">
                <a:solidFill>
                  <a:srgbClr val="0000FF"/>
                </a:solidFill>
              </a:rPr>
              <a:t>wbr</a:t>
            </a:r>
            <a:r>
              <a:rPr lang="en-US" sz="1000" i="1" dirty="0">
                <a:solidFill>
                  <a:srgbClr val="0000FF"/>
                </a:solidFill>
              </a:rPr>
              <a:t> column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wl_column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pn.f_Pm_wl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hest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wl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wl_column</a:t>
            </a:r>
            <a:r>
              <a:rPr lang="en-US" sz="1000" i="1" dirty="0">
                <a:solidFill>
                  <a:srgbClr val="0000FF"/>
                </a:solidFill>
              </a:rPr>
              <a:t> #add </a:t>
            </a:r>
            <a:r>
              <a:rPr lang="en-US" sz="1000" i="1" dirty="0" err="1">
                <a:solidFill>
                  <a:srgbClr val="0000FF"/>
                </a:solidFill>
              </a:rPr>
              <a:t>wl</a:t>
            </a:r>
            <a:r>
              <a:rPr lang="en-US" sz="1000" i="1" dirty="0">
                <a:solidFill>
                  <a:srgbClr val="0000FF"/>
                </a:solidFill>
              </a:rPr>
              <a:t> column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wa_column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pn.f_Pm_wa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ww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wb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wbr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wl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wa_column</a:t>
            </a:r>
            <a:r>
              <a:rPr lang="en-US" sz="1000" i="1" dirty="0">
                <a:solidFill>
                  <a:srgbClr val="0000FF"/>
                </a:solidFill>
              </a:rPr>
              <a:t> #add 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 column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wr_column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pn.f_Pm_wr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wr_column</a:t>
            </a:r>
            <a:r>
              <a:rPr lang="en-US" sz="1000" i="1" dirty="0">
                <a:solidFill>
                  <a:srgbClr val="0000FF"/>
                </a:solidFill>
              </a:rPr>
              <a:t> #add 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 column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w_column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pn.f_w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['w'] = </a:t>
            </a:r>
            <a:r>
              <a:rPr lang="en-US" sz="1000" i="1" dirty="0" err="1">
                <a:solidFill>
                  <a:srgbClr val="0000FF"/>
                </a:solidFill>
              </a:rPr>
              <a:t>w_column</a:t>
            </a:r>
            <a:r>
              <a:rPr lang="en-US" sz="1000" i="1" dirty="0">
                <a:solidFill>
                  <a:srgbClr val="0000FF"/>
                </a:solidFill>
              </a:rPr>
              <a:t> #add w column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97521" y="4689141"/>
            <a:ext cx="4453315" cy="160043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cálculos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identicos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realizados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basta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trocar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nome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chamar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equações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biomassa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espécie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5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</a:t>
            </a:r>
            <a:r>
              <a:rPr lang="en-US" sz="2400" kern="0" dirty="0" smtClean="0">
                <a:solidFill>
                  <a:srgbClr val="4BACC6"/>
                </a:solidFill>
              </a:rPr>
              <a:t> das </a:t>
            </a:r>
            <a:r>
              <a:rPr lang="en-US" sz="2400" kern="0" dirty="0" err="1" smtClean="0">
                <a:solidFill>
                  <a:srgbClr val="4BACC6"/>
                </a:solidFill>
              </a:rPr>
              <a:t>biomassas</a:t>
            </a:r>
            <a:r>
              <a:rPr lang="en-US" sz="2400" kern="0" dirty="0" smtClean="0">
                <a:solidFill>
                  <a:srgbClr val="4BACC6"/>
                </a:solidFill>
              </a:rPr>
              <a:t> da </a:t>
            </a:r>
            <a:r>
              <a:rPr lang="en-US" sz="2400" kern="0" dirty="0" err="1" smtClean="0">
                <a:solidFill>
                  <a:srgbClr val="4BACC6"/>
                </a:solidFill>
              </a:rPr>
              <a:t>árvore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97521" y="463750"/>
            <a:ext cx="4394480" cy="455509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Pm: biomasses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ww_column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pn.f_Pm_ww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hest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ww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ww_column</a:t>
            </a:r>
            <a:r>
              <a:rPr lang="en-US" sz="1000" i="1" dirty="0">
                <a:solidFill>
                  <a:srgbClr val="0000FF"/>
                </a:solidFill>
              </a:rPr>
              <a:t> #add </a:t>
            </a:r>
            <a:r>
              <a:rPr lang="en-US" sz="1000" i="1" dirty="0" err="1">
                <a:solidFill>
                  <a:srgbClr val="0000FF"/>
                </a:solidFill>
              </a:rPr>
              <a:t>ww</a:t>
            </a:r>
            <a:r>
              <a:rPr lang="en-US" sz="1000" i="1" dirty="0">
                <a:solidFill>
                  <a:srgbClr val="0000FF"/>
                </a:solidFill>
              </a:rPr>
              <a:t> column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wb_column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pn.f_Pm_wb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hest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wb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wb_column</a:t>
            </a:r>
            <a:r>
              <a:rPr lang="en-US" sz="1000" i="1" dirty="0">
                <a:solidFill>
                  <a:srgbClr val="0000FF"/>
                </a:solidFill>
              </a:rPr>
              <a:t> #add </a:t>
            </a:r>
            <a:r>
              <a:rPr lang="en-US" sz="1000" i="1" dirty="0" err="1">
                <a:solidFill>
                  <a:srgbClr val="0000FF"/>
                </a:solidFill>
              </a:rPr>
              <a:t>wb</a:t>
            </a:r>
            <a:r>
              <a:rPr lang="en-US" sz="1000" i="1" dirty="0">
                <a:solidFill>
                  <a:srgbClr val="0000FF"/>
                </a:solidFill>
              </a:rPr>
              <a:t> column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wbr_column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pn.f_Pm_wbr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wbr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wbr_column</a:t>
            </a:r>
            <a:r>
              <a:rPr lang="en-US" sz="1000" i="1" dirty="0">
                <a:solidFill>
                  <a:srgbClr val="0000FF"/>
                </a:solidFill>
              </a:rPr>
              <a:t> #add </a:t>
            </a:r>
            <a:r>
              <a:rPr lang="en-US" sz="1000" i="1" dirty="0" err="1">
                <a:solidFill>
                  <a:srgbClr val="0000FF"/>
                </a:solidFill>
              </a:rPr>
              <a:t>wbr</a:t>
            </a:r>
            <a:r>
              <a:rPr lang="en-US" sz="1000" i="1" dirty="0">
                <a:solidFill>
                  <a:srgbClr val="0000FF"/>
                </a:solidFill>
              </a:rPr>
              <a:t> column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wl_column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pn.f_Pm_wl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hest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wl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wl_column</a:t>
            </a:r>
            <a:r>
              <a:rPr lang="en-US" sz="1000" i="1" dirty="0">
                <a:solidFill>
                  <a:srgbClr val="0000FF"/>
                </a:solidFill>
              </a:rPr>
              <a:t> #add </a:t>
            </a:r>
            <a:r>
              <a:rPr lang="en-US" sz="1000" i="1" dirty="0" err="1">
                <a:solidFill>
                  <a:srgbClr val="0000FF"/>
                </a:solidFill>
              </a:rPr>
              <a:t>wl</a:t>
            </a:r>
            <a:r>
              <a:rPr lang="en-US" sz="1000" i="1" dirty="0">
                <a:solidFill>
                  <a:srgbClr val="0000FF"/>
                </a:solidFill>
              </a:rPr>
              <a:t> column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wa_column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pn.f_Pm_wa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ww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wb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wbr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wl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wa_column</a:t>
            </a:r>
            <a:r>
              <a:rPr lang="en-US" sz="1000" i="1" dirty="0">
                <a:solidFill>
                  <a:srgbClr val="0000FF"/>
                </a:solidFill>
              </a:rPr>
              <a:t> #add 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 column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wr_column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pn.f_Pm_wr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wr_column</a:t>
            </a:r>
            <a:r>
              <a:rPr lang="en-US" sz="1000" i="1" dirty="0">
                <a:solidFill>
                  <a:srgbClr val="0000FF"/>
                </a:solidFill>
              </a:rPr>
              <a:t> #add 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 column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w_column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pn.f_w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['w'] = </a:t>
            </a:r>
            <a:r>
              <a:rPr lang="en-US" sz="1000" i="1" dirty="0" err="1">
                <a:solidFill>
                  <a:srgbClr val="0000FF"/>
                </a:solidFill>
              </a:rPr>
              <a:t>w_column</a:t>
            </a:r>
            <a:r>
              <a:rPr lang="en-US" sz="1000" i="1" dirty="0">
                <a:solidFill>
                  <a:srgbClr val="0000FF"/>
                </a:solidFill>
              </a:rPr>
              <a:t> #add w column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Pm_df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97521" y="4689141"/>
            <a:ext cx="4453315" cy="160043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cálculos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identicos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realizados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basta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trocar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nome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chamar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equações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biomassa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espécie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7419" y="463750"/>
            <a:ext cx="4233904" cy="612475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pinhas.py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def </a:t>
            </a:r>
            <a:r>
              <a:rPr lang="it-IT" sz="1200" b="1" dirty="0">
                <a:solidFill>
                  <a:schemeClr val="accent6"/>
                </a:solidFill>
              </a:rPr>
              <a:t>f_Pm_ww</a:t>
            </a:r>
            <a:r>
              <a:rPr lang="it-IT" sz="1200" dirty="0">
                <a:solidFill>
                  <a:srgbClr val="0000FF"/>
                </a:solidFill>
              </a:rPr>
              <a:t>(d_column, h_column, areap_column): </a:t>
            </a:r>
            <a:endParaRPr lang="it-IT" sz="1200" dirty="0" smtClean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 </a:t>
            </a:r>
            <a:r>
              <a:rPr lang="it-IT" sz="1200" dirty="0" smtClean="0">
                <a:solidFill>
                  <a:srgbClr val="0000FF"/>
                </a:solidFill>
              </a:rPr>
              <a:t>   ww_fha </a:t>
            </a:r>
            <a:r>
              <a:rPr lang="it-IT" sz="1200" dirty="0">
                <a:solidFill>
                  <a:srgbClr val="0000FF"/>
                </a:solidFill>
              </a:rPr>
              <a:t>= areap_column.apply(f_fha)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h = h_column**0.9485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c = f_perimeter(d_column)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d = c**1.6755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ww = 18.8544 * d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ww = ww * h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ww = ww * ww_fha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ww /= 1000 </a:t>
            </a:r>
            <a:r>
              <a:rPr lang="it-IT" sz="1200" dirty="0">
                <a:solidFill>
                  <a:schemeClr val="bg2">
                    <a:lumMod val="50000"/>
                  </a:schemeClr>
                </a:solidFill>
              </a:rPr>
              <a:t>#to ton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return </a:t>
            </a:r>
            <a:r>
              <a:rPr lang="it-IT" sz="1200" dirty="0" smtClean="0">
                <a:solidFill>
                  <a:srgbClr val="0000FF"/>
                </a:solidFill>
              </a:rPr>
              <a:t>ww</a:t>
            </a:r>
          </a:p>
          <a:p>
            <a:endParaRPr lang="it-IT" sz="1200" dirty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def </a:t>
            </a:r>
            <a:r>
              <a:rPr lang="it-IT" sz="1200" b="1" dirty="0">
                <a:solidFill>
                  <a:schemeClr val="accent6"/>
                </a:solidFill>
              </a:rPr>
              <a:t>f_Pm_wb</a:t>
            </a:r>
            <a:r>
              <a:rPr lang="it-IT" sz="1200" dirty="0">
                <a:solidFill>
                  <a:srgbClr val="0000FF"/>
                </a:solidFill>
              </a:rPr>
              <a:t>(d_column, h_column, areap_column</a:t>
            </a:r>
            <a:r>
              <a:rPr lang="it-IT" sz="1200" dirty="0" smtClean="0">
                <a:solidFill>
                  <a:srgbClr val="0000FF"/>
                </a:solidFill>
              </a:rPr>
              <a:t>):</a:t>
            </a:r>
            <a:endParaRPr lang="it-IT" sz="1200" dirty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    wb_fha = areap_column.apply(f_fha)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h = h_column**0.4702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c = f_perimeter(d_column)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d = c**1.5549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wb = 8.0810 * d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wb = wb * h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wb = wb * wb_fha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wb /= 1000 </a:t>
            </a:r>
            <a:r>
              <a:rPr lang="it-IT" sz="1200" dirty="0">
                <a:solidFill>
                  <a:schemeClr val="bg2">
                    <a:lumMod val="50000"/>
                  </a:schemeClr>
                </a:solidFill>
              </a:rPr>
              <a:t>#to ton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return </a:t>
            </a:r>
            <a:r>
              <a:rPr lang="it-IT" sz="1200" dirty="0" smtClean="0">
                <a:solidFill>
                  <a:srgbClr val="0000FF"/>
                </a:solidFill>
              </a:rPr>
              <a:t>wb</a:t>
            </a:r>
          </a:p>
          <a:p>
            <a:endParaRPr lang="it-IT" sz="1200" dirty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def </a:t>
            </a:r>
            <a:r>
              <a:rPr lang="it-IT" sz="1200" b="1" dirty="0">
                <a:solidFill>
                  <a:schemeClr val="accent6"/>
                </a:solidFill>
              </a:rPr>
              <a:t>f_Pm_wbr</a:t>
            </a:r>
            <a:r>
              <a:rPr lang="it-IT" sz="1200" dirty="0">
                <a:solidFill>
                  <a:srgbClr val="0000FF"/>
                </a:solidFill>
              </a:rPr>
              <a:t>(d_column, areap_column): </a:t>
            </a:r>
            <a:endParaRPr lang="it-IT" sz="1200" dirty="0" smtClean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 </a:t>
            </a:r>
            <a:r>
              <a:rPr lang="it-IT" sz="1200" dirty="0" smtClean="0">
                <a:solidFill>
                  <a:srgbClr val="0000FF"/>
                </a:solidFill>
              </a:rPr>
              <a:t>   wbr_fha </a:t>
            </a:r>
            <a:r>
              <a:rPr lang="it-IT" sz="1200" dirty="0">
                <a:solidFill>
                  <a:srgbClr val="0000FF"/>
                </a:solidFill>
              </a:rPr>
              <a:t>= areap_column.apply(f_fha)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c = f_perimeter(d_column)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d = c**3.0344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wbr = 184.9365 * d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wbr = wbr * wbr_fha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wbr /= 1000 </a:t>
            </a:r>
            <a:r>
              <a:rPr lang="it-IT" sz="1200" dirty="0">
                <a:solidFill>
                  <a:schemeClr val="bg2">
                    <a:lumMod val="50000"/>
                  </a:schemeClr>
                </a:solidFill>
              </a:rPr>
              <a:t>#to ton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return wbr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572" y="2236806"/>
            <a:ext cx="2339543" cy="571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39667"/>
          <a:stretch/>
        </p:blipFill>
        <p:spPr>
          <a:xfrm>
            <a:off x="1698982" y="3679962"/>
            <a:ext cx="2451800" cy="6593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087" y="5180952"/>
            <a:ext cx="1242168" cy="54868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828800" y="5777923"/>
            <a:ext cx="2529813" cy="493290"/>
            <a:chOff x="4438506" y="2708847"/>
            <a:chExt cx="3314987" cy="61343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/>
            <a:srcRect b="78081"/>
            <a:stretch/>
          </p:blipFill>
          <p:spPr>
            <a:xfrm>
              <a:off x="4438506" y="2708847"/>
              <a:ext cx="3314987" cy="3157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t="59228" b="17750"/>
            <a:stretch/>
          </p:blipFill>
          <p:spPr>
            <a:xfrm>
              <a:off x="4438506" y="2990687"/>
              <a:ext cx="3314987" cy="331596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4548995" y="504477"/>
            <a:ext cx="3750943" cy="538609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pinhas.py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def </a:t>
            </a:r>
            <a:r>
              <a:rPr lang="it-IT" sz="1200" b="1" dirty="0">
                <a:solidFill>
                  <a:schemeClr val="accent6"/>
                </a:solidFill>
              </a:rPr>
              <a:t>f_Pm_wl</a:t>
            </a:r>
            <a:r>
              <a:rPr lang="it-IT" sz="1200" dirty="0">
                <a:solidFill>
                  <a:srgbClr val="0000FF"/>
                </a:solidFill>
              </a:rPr>
              <a:t>(d_column, h_column, </a:t>
            </a:r>
            <a:r>
              <a:rPr lang="it-IT" sz="1200" dirty="0" smtClean="0">
                <a:solidFill>
                  <a:srgbClr val="0000FF"/>
                </a:solidFill>
              </a:rPr>
              <a:t>areap_column:</a:t>
            </a:r>
          </a:p>
          <a:p>
            <a:r>
              <a:rPr lang="it-IT" sz="1200" dirty="0" smtClean="0">
                <a:solidFill>
                  <a:srgbClr val="0000FF"/>
                </a:solidFill>
              </a:rPr>
              <a:t>    </a:t>
            </a:r>
            <a:r>
              <a:rPr lang="it-IT" sz="1200" dirty="0">
                <a:solidFill>
                  <a:srgbClr val="0000FF"/>
                </a:solidFill>
              </a:rPr>
              <a:t>wl_fha = areap_column.apply(f_fha)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hi = h_column / d_column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h = hi**-0.5003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c = f_perimeter(d_column)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d = c**1.7607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wl = 22.2677 * d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wl = wl * h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wl = wl * wl_fha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wl /= 1000 </a:t>
            </a:r>
            <a:r>
              <a:rPr lang="it-IT" sz="1200" dirty="0">
                <a:solidFill>
                  <a:schemeClr val="bg2">
                    <a:lumMod val="50000"/>
                  </a:schemeClr>
                </a:solidFill>
              </a:rPr>
              <a:t>#to ton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return </a:t>
            </a:r>
            <a:r>
              <a:rPr lang="it-IT" sz="1200" dirty="0" smtClean="0">
                <a:solidFill>
                  <a:srgbClr val="0000FF"/>
                </a:solidFill>
              </a:rPr>
              <a:t>wl</a:t>
            </a:r>
          </a:p>
          <a:p>
            <a:endParaRPr lang="it-IT" sz="1200" dirty="0" smtClean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def </a:t>
            </a:r>
            <a:r>
              <a:rPr lang="it-IT" sz="1200" b="1" dirty="0">
                <a:solidFill>
                  <a:schemeClr val="accent6"/>
                </a:solidFill>
              </a:rPr>
              <a:t>f_Pm_wa</a:t>
            </a:r>
            <a:r>
              <a:rPr lang="it-IT" sz="1200" dirty="0">
                <a:solidFill>
                  <a:srgbClr val="0000FF"/>
                </a:solidFill>
              </a:rPr>
              <a:t>(ww_column, wb_column, wbr_column, wl_column): </a:t>
            </a:r>
            <a:endParaRPr lang="it-IT" sz="1200" dirty="0" smtClean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 </a:t>
            </a:r>
            <a:r>
              <a:rPr lang="it-IT" sz="1200" dirty="0" smtClean="0">
                <a:solidFill>
                  <a:srgbClr val="0000FF"/>
                </a:solidFill>
              </a:rPr>
              <a:t>   wa </a:t>
            </a:r>
            <a:r>
              <a:rPr lang="it-IT" sz="1200" dirty="0">
                <a:solidFill>
                  <a:srgbClr val="0000FF"/>
                </a:solidFill>
              </a:rPr>
              <a:t>= ww_column + wb_column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wa = wa + wbr_column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wa = wa + wl_column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return </a:t>
            </a:r>
            <a:r>
              <a:rPr lang="it-IT" sz="1200" dirty="0" smtClean="0">
                <a:solidFill>
                  <a:srgbClr val="0000FF"/>
                </a:solidFill>
              </a:rPr>
              <a:t>wa</a:t>
            </a:r>
          </a:p>
          <a:p>
            <a:endParaRPr lang="it-IT" sz="1200" dirty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def </a:t>
            </a:r>
            <a:r>
              <a:rPr lang="it-IT" sz="1200" b="1" dirty="0">
                <a:solidFill>
                  <a:schemeClr val="accent6"/>
                </a:solidFill>
              </a:rPr>
              <a:t>f_Pm_wr</a:t>
            </a:r>
            <a:r>
              <a:rPr lang="it-IT" sz="1200" dirty="0">
                <a:solidFill>
                  <a:srgbClr val="0000FF"/>
                </a:solidFill>
              </a:rPr>
              <a:t>(d_column, areap_column): </a:t>
            </a:r>
            <a:endParaRPr lang="it-IT" sz="1200" dirty="0" smtClean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FF"/>
                </a:solidFill>
              </a:rPr>
              <a:t> </a:t>
            </a:r>
            <a:r>
              <a:rPr lang="it-IT" sz="1200" dirty="0" smtClean="0">
                <a:solidFill>
                  <a:srgbClr val="0000FF"/>
                </a:solidFill>
              </a:rPr>
              <a:t>   wr_fha </a:t>
            </a:r>
            <a:r>
              <a:rPr lang="it-IT" sz="1200" dirty="0">
                <a:solidFill>
                  <a:srgbClr val="0000FF"/>
                </a:solidFill>
              </a:rPr>
              <a:t>= areap_column.apply(f_fha)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d = d_column**1.1294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wr = 0.4522 * d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wr = wr * wr_fha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wr /= 1000 </a:t>
            </a:r>
            <a:r>
              <a:rPr lang="it-IT" sz="1200" dirty="0">
                <a:solidFill>
                  <a:schemeClr val="bg2">
                    <a:lumMod val="50000"/>
                  </a:schemeClr>
                </a:solidFill>
              </a:rPr>
              <a:t>#to ton</a:t>
            </a:r>
          </a:p>
          <a:p>
            <a:r>
              <a:rPr lang="it-IT" sz="1200" dirty="0">
                <a:solidFill>
                  <a:srgbClr val="0000FF"/>
                </a:solidFill>
              </a:rPr>
              <a:t>    return wr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3173" y="1898682"/>
            <a:ext cx="1668925" cy="65537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095999" y="5163046"/>
            <a:ext cx="2085231" cy="566594"/>
            <a:chOff x="12448309" y="2741296"/>
            <a:chExt cx="2283628" cy="66296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8"/>
            <a:srcRect l="1002" t="83728" r="31204" b="-1731"/>
            <a:stretch/>
          </p:blipFill>
          <p:spPr>
            <a:xfrm>
              <a:off x="12469091" y="3032475"/>
              <a:ext cx="2262846" cy="37178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l="-497" r="31323" b="73909"/>
            <a:stretch/>
          </p:blipFill>
          <p:spPr>
            <a:xfrm>
              <a:off x="12448309" y="2741296"/>
              <a:ext cx="2282575" cy="383741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777476" y="2544163"/>
            <a:ext cx="2402792" cy="465737"/>
            <a:chOff x="12462062" y="1970011"/>
            <a:chExt cx="3302396" cy="64223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b="75441"/>
            <a:stretch/>
          </p:blipFill>
          <p:spPr>
            <a:xfrm>
              <a:off x="12464712" y="1970011"/>
              <a:ext cx="3299746" cy="36120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/>
            <a:srcRect l="861" t="57454" r="537" b="28938"/>
            <a:stretch/>
          </p:blipFill>
          <p:spPr>
            <a:xfrm>
              <a:off x="12462062" y="2331218"/>
              <a:ext cx="3291167" cy="281024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0514" y="4720842"/>
            <a:ext cx="1089754" cy="4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2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97521" y="463750"/>
            <a:ext cx="4394480" cy="30162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Pm: Stand volumes and Stand biomass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StandPlotsPm_df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Pm_df.groupby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').</a:t>
            </a:r>
            <a:r>
              <a:rPr lang="en-US" sz="1000" i="1" dirty="0" err="1">
                <a:solidFill>
                  <a:srgbClr val="0000FF"/>
                </a:solidFill>
              </a:rPr>
              <a:t>agg</a:t>
            </a:r>
            <a:r>
              <a:rPr lang="en-US" sz="1000" i="1" dirty="0">
                <a:solidFill>
                  <a:srgbClr val="0000FF"/>
                </a:solidFill>
              </a:rPr>
              <a:t>({'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':'first', 'ID_</a:t>
            </a:r>
            <a:r>
              <a:rPr lang="en-US" sz="1000" i="1" dirty="0" err="1">
                <a:solidFill>
                  <a:srgbClr val="0000FF"/>
                </a:solidFill>
              </a:rPr>
              <a:t>pov</a:t>
            </a:r>
            <a:r>
              <a:rPr lang="en-US" sz="1000" i="1" dirty="0">
                <a:solidFill>
                  <a:srgbClr val="0000FF"/>
                </a:solidFill>
              </a:rPr>
              <a:t>':'first', '</a:t>
            </a:r>
            <a:r>
              <a:rPr lang="en-US" sz="1000" i="1" dirty="0" err="1">
                <a:solidFill>
                  <a:srgbClr val="0000FF"/>
                </a:solidFill>
              </a:rPr>
              <a:t>Area_ha':'first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especie</a:t>
            </a:r>
            <a:r>
              <a:rPr lang="en-US" sz="1000" i="1" dirty="0">
                <a:solidFill>
                  <a:srgbClr val="0000FF"/>
                </a:solidFill>
              </a:rPr>
              <a:t>':'first</a:t>
            </a:r>
            <a:r>
              <a:rPr lang="en-US" sz="1000" i="1" dirty="0" smtClean="0">
                <a:solidFill>
                  <a:srgbClr val="0000FF"/>
                </a:solidFill>
              </a:rPr>
              <a:t>', '</a:t>
            </a:r>
            <a:r>
              <a:rPr lang="en-US" sz="1000" i="1" dirty="0" err="1" smtClean="0">
                <a:solidFill>
                  <a:srgbClr val="0000FF"/>
                </a:solidFill>
              </a:rPr>
              <a:t>tdom</a:t>
            </a:r>
            <a:r>
              <a:rPr lang="en-US" sz="1000" i="1" dirty="0">
                <a:solidFill>
                  <a:srgbClr val="0000FF"/>
                </a:solidFill>
              </a:rPr>
              <a:t>':'first', '</a:t>
            </a:r>
            <a:r>
              <a:rPr lang="en-US" sz="1000" i="1" dirty="0" err="1">
                <a:solidFill>
                  <a:srgbClr val="0000FF"/>
                </a:solidFill>
              </a:rPr>
              <a:t>ddom</a:t>
            </a:r>
            <a:r>
              <a:rPr lang="en-US" sz="1000" i="1" dirty="0">
                <a:solidFill>
                  <a:srgbClr val="0000FF"/>
                </a:solidFill>
              </a:rPr>
              <a:t>':'first', '</a:t>
            </a:r>
            <a:r>
              <a:rPr lang="en-US" sz="1000" i="1" dirty="0" err="1">
                <a:solidFill>
                  <a:srgbClr val="0000FF"/>
                </a:solidFill>
              </a:rPr>
              <a:t>hdom</a:t>
            </a:r>
            <a:r>
              <a:rPr lang="en-US" sz="1000" i="1" dirty="0">
                <a:solidFill>
                  <a:srgbClr val="0000FF"/>
                </a:solidFill>
              </a:rPr>
              <a:t>':'first', '</a:t>
            </a:r>
            <a:r>
              <a:rPr lang="en-US" sz="1000" i="1" dirty="0" err="1">
                <a:solidFill>
                  <a:srgbClr val="0000FF"/>
                </a:solidFill>
              </a:rPr>
              <a:t>N':'first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G':'first</a:t>
            </a:r>
            <a:r>
              <a:rPr lang="en-US" sz="1000" i="1" dirty="0" smtClean="0">
                <a:solidFill>
                  <a:srgbClr val="0000FF"/>
                </a:solidFill>
              </a:rPr>
              <a:t>', '</a:t>
            </a:r>
            <a:r>
              <a:rPr lang="en-US" sz="1000" i="1" dirty="0" err="1" smtClean="0">
                <a:solidFill>
                  <a:srgbClr val="0000FF"/>
                </a:solidFill>
              </a:rPr>
              <a:t>dg</a:t>
            </a:r>
            <a:r>
              <a:rPr lang="en-US" sz="1000" i="1" dirty="0" err="1">
                <a:solidFill>
                  <a:srgbClr val="0000FF"/>
                </a:solidFill>
              </a:rPr>
              <a:t>':'first</a:t>
            </a:r>
            <a:r>
              <a:rPr lang="en-US" sz="1000" i="1" dirty="0">
                <a:solidFill>
                  <a:srgbClr val="0000FF"/>
                </a:solidFill>
              </a:rPr>
              <a:t>', 'v': 'sum', '</a:t>
            </a:r>
            <a:r>
              <a:rPr lang="en-US" sz="1000" i="1" dirty="0" err="1">
                <a:solidFill>
                  <a:srgbClr val="0000FF"/>
                </a:solidFill>
              </a:rPr>
              <a:t>ww</a:t>
            </a:r>
            <a:r>
              <a:rPr lang="en-US" sz="1000" i="1" dirty="0">
                <a:solidFill>
                  <a:srgbClr val="0000FF"/>
                </a:solidFill>
              </a:rPr>
              <a:t>': 'sum', '</a:t>
            </a:r>
            <a:r>
              <a:rPr lang="en-US" sz="1000" i="1" dirty="0" err="1">
                <a:solidFill>
                  <a:srgbClr val="0000FF"/>
                </a:solidFill>
              </a:rPr>
              <a:t>wb</a:t>
            </a:r>
            <a:r>
              <a:rPr lang="en-US" sz="1000" i="1" dirty="0">
                <a:solidFill>
                  <a:srgbClr val="0000FF"/>
                </a:solidFill>
              </a:rPr>
              <a:t>': 'sum', '</a:t>
            </a:r>
            <a:r>
              <a:rPr lang="en-US" sz="1000" i="1" dirty="0" err="1">
                <a:solidFill>
                  <a:srgbClr val="0000FF"/>
                </a:solidFill>
              </a:rPr>
              <a:t>wbr</a:t>
            </a:r>
            <a:r>
              <a:rPr lang="en-US" sz="1000" i="1" dirty="0">
                <a:solidFill>
                  <a:srgbClr val="0000FF"/>
                </a:solidFill>
              </a:rPr>
              <a:t>': 'sum', '</a:t>
            </a:r>
            <a:r>
              <a:rPr lang="en-US" sz="1000" i="1" dirty="0" err="1">
                <a:solidFill>
                  <a:srgbClr val="0000FF"/>
                </a:solidFill>
              </a:rPr>
              <a:t>wl</a:t>
            </a:r>
            <a:r>
              <a:rPr lang="en-US" sz="1000" i="1" dirty="0">
                <a:solidFill>
                  <a:srgbClr val="0000FF"/>
                </a:solidFill>
              </a:rPr>
              <a:t>': 'sum</a:t>
            </a:r>
            <a:r>
              <a:rPr lang="en-US" sz="1000" i="1" dirty="0" smtClean="0">
                <a:solidFill>
                  <a:srgbClr val="0000FF"/>
                </a:solidFill>
              </a:rPr>
              <a:t>',                                                 </a:t>
            </a:r>
            <a:r>
              <a:rPr lang="en-US" sz="1000" i="1" dirty="0">
                <a:solidFill>
                  <a:srgbClr val="0000FF"/>
                </a:solidFill>
              </a:rPr>
              <a:t>'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': 'sum', '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': 'sum', 'w': 'sum' })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                                                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StandPlotsPm_df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StandPlotsPm_df.rename</a:t>
            </a:r>
            <a:r>
              <a:rPr lang="en-US" sz="1000" i="1" dirty="0">
                <a:solidFill>
                  <a:srgbClr val="0000FF"/>
                </a:solidFill>
              </a:rPr>
              <a:t>(columns={"v": "V", "</a:t>
            </a:r>
            <a:r>
              <a:rPr lang="en-US" sz="1000" i="1" dirty="0" err="1">
                <a:solidFill>
                  <a:srgbClr val="0000FF"/>
                </a:solidFill>
              </a:rPr>
              <a:t>ww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Ww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wb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Wb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wbr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Wbr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wl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Wl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Wa</a:t>
            </a:r>
            <a:r>
              <a:rPr lang="en-US" sz="1000" i="1" dirty="0" smtClean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Wr</a:t>
            </a:r>
            <a:r>
              <a:rPr lang="en-US" sz="1000" i="1" dirty="0">
                <a:solidFill>
                  <a:srgbClr val="0000FF"/>
                </a:solidFill>
              </a:rPr>
              <a:t>", "w": "W"}) #rename </a:t>
            </a:r>
            <a:r>
              <a:rPr lang="en-US" sz="1000" i="1" dirty="0" smtClean="0">
                <a:solidFill>
                  <a:srgbClr val="0000FF"/>
                </a:solidFill>
              </a:rPr>
              <a:t>columns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StandPlotsPm_df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Stock_C</a:t>
            </a:r>
            <a:r>
              <a:rPr lang="en-US" sz="1000" i="1" dirty="0">
                <a:solidFill>
                  <a:srgbClr val="0000FF"/>
                </a:solidFill>
              </a:rPr>
              <a:t>'] = 0.5 * </a:t>
            </a:r>
            <a:r>
              <a:rPr lang="en-US" sz="1000" i="1" dirty="0" err="1">
                <a:solidFill>
                  <a:srgbClr val="0000FF"/>
                </a:solidFill>
              </a:rPr>
              <a:t>StandPlotsPm_df</a:t>
            </a:r>
            <a:r>
              <a:rPr lang="en-US" sz="1000" i="1" dirty="0">
                <a:solidFill>
                  <a:srgbClr val="0000FF"/>
                </a:solidFill>
              </a:rPr>
              <a:t>['W'] #calculate stock C from </a:t>
            </a:r>
            <a:r>
              <a:rPr lang="en-US" sz="1000" i="1" dirty="0" smtClean="0">
                <a:solidFill>
                  <a:srgbClr val="0000FF"/>
                </a:solidFill>
              </a:rPr>
              <a:t>biomass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StandPlotsPm_df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</a:t>
            </a:r>
            <a:r>
              <a:rPr lang="en-US" sz="2400" kern="0" dirty="0" smtClean="0">
                <a:solidFill>
                  <a:srgbClr val="4BACC6"/>
                </a:solidFill>
              </a:rPr>
              <a:t> das </a:t>
            </a:r>
            <a:r>
              <a:rPr lang="en-US" sz="2400" kern="0" dirty="0" err="1" smtClean="0">
                <a:solidFill>
                  <a:srgbClr val="4BACC6"/>
                </a:solidFill>
              </a:rPr>
              <a:t>variáveis</a:t>
            </a:r>
            <a:r>
              <a:rPr lang="en-US" sz="2400" kern="0" dirty="0" smtClean="0">
                <a:solidFill>
                  <a:srgbClr val="4BACC6"/>
                </a:solidFill>
              </a:rPr>
              <a:t> do </a:t>
            </a:r>
            <a:r>
              <a:rPr lang="en-US" sz="2400" kern="0" dirty="0" err="1" smtClean="0">
                <a:solidFill>
                  <a:srgbClr val="4BACC6"/>
                </a:solidFill>
              </a:rPr>
              <a:t>povoamento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endParaRPr lang="en-US" sz="2400" kern="0" dirty="0">
              <a:solidFill>
                <a:srgbClr val="4BAC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8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7448" y="2352043"/>
            <a:ext cx="948232" cy="892705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35360" y="2514600"/>
            <a:ext cx="964684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Font typeface="Wingdings" pitchFamily="2" charset="2"/>
              <a:buNone/>
            </a:pPr>
            <a:r>
              <a:rPr lang="en-US" dirty="0" err="1"/>
              <a:t>C</a:t>
            </a:r>
            <a:r>
              <a:rPr lang="en-US" dirty="0" err="1" smtClean="0"/>
              <a:t>álculos</a:t>
            </a:r>
            <a:r>
              <a:rPr lang="en-US" dirty="0" smtClean="0"/>
              <a:t> de </a:t>
            </a:r>
            <a:r>
              <a:rPr lang="en-US" dirty="0" err="1" smtClean="0"/>
              <a:t>inventário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97423" y="2918274"/>
            <a:ext cx="805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Pm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35360" y="3533091"/>
            <a:ext cx="9001000" cy="1969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Cálculo</a:t>
            </a:r>
            <a:r>
              <a:rPr lang="en-US" sz="2400" kern="0" dirty="0" smtClean="0">
                <a:solidFill>
                  <a:schemeClr val="accent5"/>
                </a:solidFill>
              </a:rPr>
              <a:t> do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erro</a:t>
            </a:r>
            <a:r>
              <a:rPr lang="en-US" sz="2400" kern="0" dirty="0" smtClean="0">
                <a:solidFill>
                  <a:schemeClr val="accent5"/>
                </a:solidFill>
              </a:rPr>
              <a:t>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amostragem</a:t>
            </a:r>
            <a:r>
              <a:rPr lang="en-US" sz="2400" kern="0" dirty="0" smtClean="0">
                <a:solidFill>
                  <a:schemeClr val="accent5"/>
                </a:solidFill>
              </a:rPr>
              <a:t> para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efeitos</a:t>
            </a:r>
            <a:r>
              <a:rPr lang="en-US" sz="2400" kern="0" dirty="0" smtClean="0">
                <a:solidFill>
                  <a:schemeClr val="accent5"/>
                </a:solidFill>
              </a:rPr>
              <a:t>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gestão</a:t>
            </a:r>
            <a:r>
              <a:rPr lang="en-US" sz="2400" kern="0" dirty="0" smtClean="0">
                <a:solidFill>
                  <a:schemeClr val="accent5"/>
                </a:solidFill>
              </a:rPr>
              <a:t> do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povoamento</a:t>
            </a:r>
            <a:r>
              <a:rPr lang="en-US" sz="2400" kern="0" dirty="0" smtClean="0">
                <a:solidFill>
                  <a:schemeClr val="accent5"/>
                </a:solidFill>
              </a:rPr>
              <a:t>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PmPm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endParaRPr lang="pt-PT" sz="2400" kern="0" dirty="0">
              <a:solidFill>
                <a:schemeClr val="accent5"/>
              </a:solidFill>
            </a:endParaRPr>
          </a:p>
          <a:p>
            <a:pPr algn="l"/>
            <a:r>
              <a:rPr lang="pt-PT" sz="2400" b="0" kern="0" dirty="0">
                <a:solidFill>
                  <a:schemeClr val="accent5"/>
                </a:solidFill>
              </a:rPr>
              <a:t>Variáveis: N e G</a:t>
            </a:r>
            <a:endParaRPr lang="en-US" sz="2400" b="0" kern="0" dirty="0">
              <a:solidFill>
                <a:schemeClr val="accent5"/>
              </a:solidFill>
            </a:endParaRPr>
          </a:p>
          <a:p>
            <a:pPr algn="l"/>
            <a:endParaRPr lang="en-US" sz="2400" kern="0" dirty="0" smtClean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56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882" y="5406009"/>
            <a:ext cx="2361538" cy="1004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516" y="5406009"/>
            <a:ext cx="2633006" cy="748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68710" y="463750"/>
            <a:ext cx="5123291" cy="440120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print('##### Pm: count plots /</a:t>
            </a:r>
            <a:r>
              <a:rPr lang="en-US" sz="1000" i="1" dirty="0" err="1">
                <a:solidFill>
                  <a:srgbClr val="0000FF"/>
                </a:solidFill>
              </a:rPr>
              <a:t>pov</a:t>
            </a:r>
            <a:r>
              <a:rPr lang="en-US" sz="1000" i="1" dirty="0">
                <a:solidFill>
                  <a:srgbClr val="0000FF"/>
                </a:solidFill>
              </a:rPr>
              <a:t>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CountPovPm_df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StandPlotsPm_df.groupby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ID_pov</a:t>
            </a:r>
            <a:r>
              <a:rPr lang="en-US" sz="1000" i="1" dirty="0">
                <a:solidFill>
                  <a:srgbClr val="0000FF"/>
                </a:solidFill>
              </a:rPr>
              <a:t>').</a:t>
            </a:r>
            <a:r>
              <a:rPr lang="en-US" sz="1000" i="1" dirty="0" err="1">
                <a:solidFill>
                  <a:srgbClr val="0000FF"/>
                </a:solidFill>
              </a:rPr>
              <a:t>agg</a:t>
            </a:r>
            <a:r>
              <a:rPr lang="en-US" sz="1000" i="1" dirty="0">
                <a:solidFill>
                  <a:srgbClr val="0000FF"/>
                </a:solidFill>
              </a:rPr>
              <a:t>({'</a:t>
            </a:r>
            <a:r>
              <a:rPr lang="en-US" sz="1000" i="1" dirty="0" err="1">
                <a:solidFill>
                  <a:srgbClr val="0000FF"/>
                </a:solidFill>
              </a:rPr>
              <a:t>N':'count</a:t>
            </a:r>
            <a:r>
              <a:rPr lang="en-US" sz="1000" i="1" dirty="0">
                <a:solidFill>
                  <a:srgbClr val="0000FF"/>
                </a:solidFill>
              </a:rPr>
              <a:t>' })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</a:t>
            </a:r>
            <a:r>
              <a:rPr lang="en-US" sz="1000" i="1" dirty="0" err="1">
                <a:solidFill>
                  <a:srgbClr val="0000FF"/>
                </a:solidFill>
              </a:rPr>
              <a:t>CountPovPm_df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CountPovPm_df.rename</a:t>
            </a:r>
            <a:r>
              <a:rPr lang="en-US" sz="1000" i="1" dirty="0">
                <a:solidFill>
                  <a:srgbClr val="0000FF"/>
                </a:solidFill>
              </a:rPr>
              <a:t>(columns={"N": "</a:t>
            </a:r>
            <a:r>
              <a:rPr lang="en-US" sz="1000" i="1" dirty="0" err="1">
                <a:solidFill>
                  <a:srgbClr val="0000FF"/>
                </a:solidFill>
              </a:rPr>
              <a:t>n_plots</a:t>
            </a:r>
            <a:r>
              <a:rPr lang="en-US" sz="1000" i="1" dirty="0">
                <a:solidFill>
                  <a:srgbClr val="0000FF"/>
                </a:solidFill>
              </a:rPr>
              <a:t>"})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CountPovPm_df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Pm: Stand means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MeansPovPm_df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StandPlotsPm_df.groupby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ID_pov</a:t>
            </a:r>
            <a:r>
              <a:rPr lang="en-US" sz="1000" i="1" dirty="0">
                <a:solidFill>
                  <a:srgbClr val="0000FF"/>
                </a:solidFill>
              </a:rPr>
              <a:t>').</a:t>
            </a:r>
            <a:r>
              <a:rPr lang="en-US" sz="1000" i="1" dirty="0" err="1">
                <a:solidFill>
                  <a:srgbClr val="0000FF"/>
                </a:solidFill>
              </a:rPr>
              <a:t>agg</a:t>
            </a:r>
            <a:r>
              <a:rPr lang="en-US" sz="1000" i="1" dirty="0">
                <a:solidFill>
                  <a:srgbClr val="0000FF"/>
                </a:solidFill>
              </a:rPr>
              <a:t>({'</a:t>
            </a:r>
            <a:r>
              <a:rPr lang="en-US" sz="1000" i="1" dirty="0" err="1">
                <a:solidFill>
                  <a:srgbClr val="0000FF"/>
                </a:solidFill>
              </a:rPr>
              <a:t>N':'mean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G':'mean</a:t>
            </a:r>
            <a:r>
              <a:rPr lang="en-US" sz="1000" i="1" dirty="0">
                <a:solidFill>
                  <a:srgbClr val="0000FF"/>
                </a:solidFill>
              </a:rPr>
              <a:t>' })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</a:t>
            </a:r>
            <a:r>
              <a:rPr lang="en-US" sz="1000" i="1" dirty="0" err="1">
                <a:solidFill>
                  <a:srgbClr val="0000FF"/>
                </a:solidFill>
              </a:rPr>
              <a:t>MeansPovPm_df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MeansPovPm_df.rename</a:t>
            </a:r>
            <a:r>
              <a:rPr lang="en-US" sz="1000" i="1" dirty="0">
                <a:solidFill>
                  <a:srgbClr val="0000FF"/>
                </a:solidFill>
              </a:rPr>
              <a:t>(columns={"N": "</a:t>
            </a:r>
            <a:r>
              <a:rPr lang="en-US" sz="1000" i="1" dirty="0" err="1">
                <a:solidFill>
                  <a:srgbClr val="0000FF"/>
                </a:solidFill>
              </a:rPr>
              <a:t>Navg</a:t>
            </a:r>
            <a:r>
              <a:rPr lang="en-US" sz="1000" i="1" dirty="0">
                <a:solidFill>
                  <a:srgbClr val="0000FF"/>
                </a:solidFill>
              </a:rPr>
              <a:t>", "G": "</a:t>
            </a:r>
            <a:r>
              <a:rPr lang="en-US" sz="1000" i="1" dirty="0" err="1">
                <a:solidFill>
                  <a:srgbClr val="0000FF"/>
                </a:solidFill>
              </a:rPr>
              <a:t>Gavg</a:t>
            </a:r>
            <a:r>
              <a:rPr lang="en-US" sz="1000" i="1" dirty="0">
                <a:solidFill>
                  <a:srgbClr val="0000FF"/>
                </a:solidFill>
              </a:rPr>
              <a:t>" })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MeansPovPm_df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 '</a:t>
            </a:r>
            <a:r>
              <a:rPr lang="en-US" sz="1000" i="1" dirty="0" err="1">
                <a:solidFill>
                  <a:srgbClr val="0000FF"/>
                </a:solidFill>
              </a:rPr>
              <a:t>matriz</a:t>
            </a:r>
            <a:r>
              <a:rPr lang="en-US" sz="1000" i="1" dirty="0">
                <a:solidFill>
                  <a:srgbClr val="0000FF"/>
                </a:solidFill>
              </a:rPr>
              <a:t>: ' + </a:t>
            </a:r>
            <a:r>
              <a:rPr lang="en-US" sz="1000" i="1" dirty="0" err="1">
                <a:solidFill>
                  <a:srgbClr val="0000FF"/>
                </a:solidFill>
              </a:rPr>
              <a:t>str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len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MeansPovPm_df</a:t>
            </a:r>
            <a:r>
              <a:rPr lang="en-US" sz="1000" i="1" dirty="0">
                <a:solidFill>
                  <a:srgbClr val="0000FF"/>
                </a:solidFill>
              </a:rPr>
              <a:t>)) + ' x ' + </a:t>
            </a:r>
            <a:r>
              <a:rPr lang="en-US" sz="1000" i="1" dirty="0" err="1">
                <a:solidFill>
                  <a:srgbClr val="0000FF"/>
                </a:solidFill>
              </a:rPr>
              <a:t>str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len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MeansPovPm_df.columns</a:t>
            </a:r>
            <a:r>
              <a:rPr lang="en-US" sz="1000" i="1" dirty="0">
                <a:solidFill>
                  <a:srgbClr val="0000FF"/>
                </a:solidFill>
              </a:rPr>
              <a:t>)))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Pm: standard deviations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DesvPovPm_df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StandPlotsPm_df.groupby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ID_pov</a:t>
            </a:r>
            <a:r>
              <a:rPr lang="en-US" sz="1000" i="1" dirty="0">
                <a:solidFill>
                  <a:srgbClr val="0000FF"/>
                </a:solidFill>
              </a:rPr>
              <a:t>').</a:t>
            </a:r>
            <a:r>
              <a:rPr lang="en-US" sz="1000" i="1" dirty="0" err="1">
                <a:solidFill>
                  <a:srgbClr val="0000FF"/>
                </a:solidFill>
              </a:rPr>
              <a:t>agg</a:t>
            </a:r>
            <a:r>
              <a:rPr lang="en-US" sz="1000" i="1" dirty="0">
                <a:solidFill>
                  <a:srgbClr val="0000FF"/>
                </a:solidFill>
              </a:rPr>
              <a:t>({'N':'</a:t>
            </a:r>
            <a:r>
              <a:rPr lang="en-US" sz="1000" i="1" dirty="0" err="1">
                <a:solidFill>
                  <a:srgbClr val="0000FF"/>
                </a:solidFill>
              </a:rPr>
              <a:t>std</a:t>
            </a:r>
            <a:r>
              <a:rPr lang="en-US" sz="1000" i="1" dirty="0">
                <a:solidFill>
                  <a:srgbClr val="0000FF"/>
                </a:solidFill>
              </a:rPr>
              <a:t>', 'G':'</a:t>
            </a:r>
            <a:r>
              <a:rPr lang="en-US" sz="1000" i="1" dirty="0" err="1">
                <a:solidFill>
                  <a:srgbClr val="0000FF"/>
                </a:solidFill>
              </a:rPr>
              <a:t>std</a:t>
            </a:r>
            <a:r>
              <a:rPr lang="en-US" sz="1000" i="1" dirty="0">
                <a:solidFill>
                  <a:srgbClr val="0000FF"/>
                </a:solidFill>
              </a:rPr>
              <a:t>' })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DesvPovPm_df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>
                <a:solidFill>
                  <a:srgbClr val="4BACC6"/>
                </a:solidFill>
              </a:rPr>
              <a:t>Cálculo</a:t>
            </a:r>
            <a:r>
              <a:rPr lang="en-US" sz="2400" kern="0" dirty="0">
                <a:solidFill>
                  <a:srgbClr val="4BACC6"/>
                </a:solidFill>
              </a:rPr>
              <a:t> das </a:t>
            </a:r>
            <a:r>
              <a:rPr lang="en-US" sz="2400" kern="0" dirty="0" err="1">
                <a:solidFill>
                  <a:srgbClr val="4BACC6"/>
                </a:solidFill>
              </a:rPr>
              <a:t>médias</a:t>
            </a:r>
            <a:r>
              <a:rPr lang="en-US" sz="2400" kern="0" dirty="0">
                <a:solidFill>
                  <a:srgbClr val="4BACC6"/>
                </a:solidFill>
              </a:rPr>
              <a:t> e </a:t>
            </a:r>
            <a:r>
              <a:rPr lang="en-US" sz="2400" kern="0" dirty="0" err="1">
                <a:solidFill>
                  <a:srgbClr val="4BACC6"/>
                </a:solidFill>
              </a:rPr>
              <a:t>desvios</a:t>
            </a:r>
            <a:r>
              <a:rPr lang="en-US" sz="2400" kern="0" dirty="0">
                <a:solidFill>
                  <a:srgbClr val="4BACC6"/>
                </a:solidFill>
              </a:rPr>
              <a:t> </a:t>
            </a:r>
            <a:r>
              <a:rPr lang="en-US" sz="2400" kern="0" dirty="0" err="1">
                <a:solidFill>
                  <a:srgbClr val="4BACC6"/>
                </a:solidFill>
              </a:rPr>
              <a:t>padrão</a:t>
            </a:r>
            <a:r>
              <a:rPr lang="en-US" sz="2400" kern="0" dirty="0">
                <a:solidFill>
                  <a:srgbClr val="4BACC6"/>
                </a:solidFill>
              </a:rPr>
              <a:t> para N e G</a:t>
            </a:r>
          </a:p>
        </p:txBody>
      </p:sp>
    </p:spTree>
    <p:extLst>
      <p:ext uri="{BB962C8B-B14F-4D97-AF65-F5344CB8AC3E}">
        <p14:creationId xmlns:p14="http://schemas.microsoft.com/office/powerpoint/2010/main" val="368949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92481" y="412790"/>
            <a:ext cx="4699519" cy="286232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Plots: filter </a:t>
            </a:r>
            <a:r>
              <a:rPr lang="en-US" sz="1000" i="1" dirty="0" err="1">
                <a:solidFill>
                  <a:srgbClr val="0000FF"/>
                </a:solidFill>
              </a:rPr>
              <a:t>plots_df</a:t>
            </a:r>
            <a:r>
              <a:rPr lang="en-US" sz="1000" i="1" dirty="0">
                <a:solidFill>
                  <a:srgbClr val="0000FF"/>
                </a:solidFill>
              </a:rPr>
              <a:t> columns to </a:t>
            </a:r>
            <a:r>
              <a:rPr lang="en-US" sz="1000" i="1" dirty="0" err="1">
                <a:solidFill>
                  <a:srgbClr val="0000FF"/>
                </a:solidFill>
              </a:rPr>
              <a:t>fplots_df</a:t>
            </a:r>
            <a:r>
              <a:rPr lang="en-US" sz="1000" i="1" dirty="0">
                <a:solidFill>
                  <a:srgbClr val="0000FF"/>
                </a:solidFill>
              </a:rPr>
              <a:t>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fplots_df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plots_df.filter</a:t>
            </a:r>
            <a:r>
              <a:rPr lang="en-US" sz="1000" i="1" dirty="0">
                <a:solidFill>
                  <a:srgbClr val="0000FF"/>
                </a:solidFill>
              </a:rPr>
              <a:t>(items=['ID_PARC', 'Area', 'TP_PARC', '</a:t>
            </a:r>
            <a:r>
              <a:rPr lang="en-US" sz="1000" i="1" dirty="0" err="1">
                <a:solidFill>
                  <a:srgbClr val="0000FF"/>
                </a:solidFill>
              </a:rPr>
              <a:t>Estrato</a:t>
            </a:r>
            <a:r>
              <a:rPr lang="en-US" sz="1000" i="1" dirty="0">
                <a:solidFill>
                  <a:srgbClr val="0000FF"/>
                </a:solidFill>
              </a:rPr>
              <a:t>']) #filter </a:t>
            </a:r>
            <a:r>
              <a:rPr lang="en-US" sz="1000" i="1" dirty="0" smtClean="0">
                <a:solidFill>
                  <a:srgbClr val="0000FF"/>
                </a:solidFill>
              </a:rPr>
              <a:t>these </a:t>
            </a:r>
            <a:r>
              <a:rPr lang="en-US" sz="1000" i="1" dirty="0">
                <a:solidFill>
                  <a:srgbClr val="0000FF"/>
                </a:solidFill>
              </a:rPr>
              <a:t>4 columns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fplots_df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fplots_df.rename</a:t>
            </a:r>
            <a:r>
              <a:rPr lang="en-US" sz="1000" i="1" dirty="0">
                <a:solidFill>
                  <a:srgbClr val="0000FF"/>
                </a:solidFill>
              </a:rPr>
              <a:t>(columns={"ID_PARC": "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", "Area": "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", "TP_PARC": "</a:t>
            </a:r>
            <a:r>
              <a:rPr lang="en-US" sz="1000" i="1" dirty="0" err="1">
                <a:solidFill>
                  <a:srgbClr val="0000FF"/>
                </a:solidFill>
              </a:rPr>
              <a:t>TP_parc</a:t>
            </a:r>
            <a:r>
              <a:rPr lang="en-US" sz="1000" i="1" dirty="0">
                <a:solidFill>
                  <a:srgbClr val="0000FF"/>
                </a:solidFill>
              </a:rPr>
              <a:t>", "</a:t>
            </a:r>
            <a:r>
              <a:rPr lang="en-US" sz="1000" i="1" dirty="0" err="1">
                <a:solidFill>
                  <a:srgbClr val="0000FF"/>
                </a:solidFill>
              </a:rPr>
              <a:t>Estrato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ID_pov</a:t>
            </a:r>
            <a:r>
              <a:rPr lang="en-US" sz="1000" i="1" dirty="0">
                <a:solidFill>
                  <a:srgbClr val="0000FF"/>
                </a:solidFill>
              </a:rPr>
              <a:t>"}) #rename columns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fplots_df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Plots: merge </a:t>
            </a:r>
            <a:r>
              <a:rPr lang="en-US" sz="1000" i="1" dirty="0" err="1">
                <a:solidFill>
                  <a:srgbClr val="0000FF"/>
                </a:solidFill>
              </a:rPr>
              <a:t>strats_df</a:t>
            </a:r>
            <a:r>
              <a:rPr lang="en-US" sz="1000" i="1" dirty="0">
                <a:solidFill>
                  <a:srgbClr val="0000FF"/>
                </a:solidFill>
              </a:rPr>
              <a:t> with </a:t>
            </a:r>
            <a:r>
              <a:rPr lang="en-US" sz="1000" i="1" dirty="0" err="1">
                <a:solidFill>
                  <a:srgbClr val="0000FF"/>
                </a:solidFill>
              </a:rPr>
              <a:t>fplots_df</a:t>
            </a:r>
            <a:r>
              <a:rPr lang="en-US" sz="1000" i="1" dirty="0">
                <a:solidFill>
                  <a:srgbClr val="0000FF"/>
                </a:solidFill>
              </a:rPr>
              <a:t> to </a:t>
            </a:r>
            <a:r>
              <a:rPr lang="en-US" sz="1000" i="1" dirty="0" err="1">
                <a:solidFill>
                  <a:srgbClr val="0000FF"/>
                </a:solidFill>
              </a:rPr>
              <a:t>pplots_df</a:t>
            </a:r>
            <a:r>
              <a:rPr lang="en-US" sz="1000" i="1" dirty="0">
                <a:solidFill>
                  <a:srgbClr val="0000FF"/>
                </a:solidFill>
              </a:rPr>
              <a:t>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pplots_df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strats_df.merge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fplots_df</a:t>
            </a:r>
            <a:r>
              <a:rPr lang="en-US" sz="1000" i="1" dirty="0">
                <a:solidFill>
                  <a:srgbClr val="0000FF"/>
                </a:solidFill>
              </a:rPr>
              <a:t>, </a:t>
            </a:r>
            <a:r>
              <a:rPr lang="en-US" sz="1000" i="1" dirty="0" err="1">
                <a:solidFill>
                  <a:srgbClr val="0000FF"/>
                </a:solidFill>
              </a:rPr>
              <a:t>left_on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ID_pov</a:t>
            </a:r>
            <a:r>
              <a:rPr lang="en-US" sz="1000" i="1" dirty="0">
                <a:solidFill>
                  <a:srgbClr val="0000FF"/>
                </a:solidFill>
              </a:rPr>
              <a:t>', </a:t>
            </a:r>
            <a:r>
              <a:rPr lang="en-US" sz="1000" i="1" dirty="0" err="1">
                <a:solidFill>
                  <a:srgbClr val="0000FF"/>
                </a:solidFill>
              </a:rPr>
              <a:t>right_on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ID_pov</a:t>
            </a:r>
            <a:r>
              <a:rPr lang="en-US" sz="1000" i="1" dirty="0">
                <a:solidFill>
                  <a:srgbClr val="0000FF"/>
                </a:solidFill>
              </a:rPr>
              <a:t>') #merge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pplots_df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  <a:endParaRPr lang="en-US" sz="1000" dirty="0" smtClean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92481" y="3377416"/>
            <a:ext cx="4699519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Filtra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muda-lhes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nomes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ficarem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parecidos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com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nomes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usados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no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exercicio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anterior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2481" y="4700855"/>
            <a:ext cx="4699519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Junta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informação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parcelas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dos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estratos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53810"/>
          <a:stretch/>
        </p:blipFill>
        <p:spPr>
          <a:xfrm>
            <a:off x="2741372" y="3648075"/>
            <a:ext cx="4751109" cy="2751891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191000" y="0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Preparação</a:t>
            </a:r>
            <a:r>
              <a:rPr lang="en-US" sz="2400" kern="0" dirty="0" smtClean="0">
                <a:solidFill>
                  <a:srgbClr val="4BACC6"/>
                </a:solidFill>
              </a:rPr>
              <a:t> dos dados</a:t>
            </a:r>
            <a:endParaRPr lang="en-US" sz="2400" kern="0" dirty="0">
              <a:solidFill>
                <a:srgbClr val="4BAC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1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68710" y="463750"/>
            <a:ext cx="5123291" cy="286232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print('##### Pm: </a:t>
            </a:r>
            <a:r>
              <a:rPr lang="en-US" sz="1000" i="1" dirty="0" err="1">
                <a:solidFill>
                  <a:srgbClr val="0000FF"/>
                </a:solidFill>
              </a:rPr>
              <a:t>AbsErr</a:t>
            </a:r>
            <a:r>
              <a:rPr lang="en-US" sz="1000" i="1" dirty="0">
                <a:solidFill>
                  <a:srgbClr val="0000FF"/>
                </a:solidFill>
              </a:rPr>
              <a:t> (N, G)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absErrsPm_df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pn.f_absErr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CountPovPm_df.index</a:t>
            </a:r>
            <a:r>
              <a:rPr lang="en-US" sz="1000" i="1" dirty="0">
                <a:solidFill>
                  <a:srgbClr val="0000FF"/>
                </a:solidFill>
              </a:rPr>
              <a:t>, </a:t>
            </a:r>
            <a:r>
              <a:rPr lang="en-US" sz="1000" i="1" dirty="0" err="1">
                <a:solidFill>
                  <a:srgbClr val="0000FF"/>
                </a:solidFill>
              </a:rPr>
              <a:t>CountPovPm_df</a:t>
            </a:r>
            <a:r>
              <a:rPr lang="en-US" sz="1000" i="1" dirty="0">
                <a:solidFill>
                  <a:srgbClr val="0000FF"/>
                </a:solidFill>
              </a:rPr>
              <a:t>['N'], </a:t>
            </a:r>
            <a:r>
              <a:rPr lang="en-US" sz="1000" i="1" dirty="0" err="1">
                <a:solidFill>
                  <a:srgbClr val="0000FF"/>
                </a:solidFill>
              </a:rPr>
              <a:t>DesvPovPm_df</a:t>
            </a:r>
            <a:r>
              <a:rPr lang="en-US" sz="1000" i="1" dirty="0">
                <a:solidFill>
                  <a:srgbClr val="0000FF"/>
                </a:solidFill>
              </a:rPr>
              <a:t>['N'], </a:t>
            </a:r>
            <a:r>
              <a:rPr lang="en-US" sz="1000" i="1" dirty="0" err="1">
                <a:solidFill>
                  <a:srgbClr val="0000FF"/>
                </a:solidFill>
              </a:rPr>
              <a:t>DesvPovPm_df</a:t>
            </a:r>
            <a:r>
              <a:rPr lang="en-US" sz="1000" i="1" dirty="0">
                <a:solidFill>
                  <a:srgbClr val="0000FF"/>
                </a:solidFill>
              </a:rPr>
              <a:t>['G'])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absErrsPm_df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print('##### Pm: </a:t>
            </a:r>
            <a:r>
              <a:rPr lang="en-US" sz="1000" i="1" dirty="0" err="1">
                <a:solidFill>
                  <a:srgbClr val="0000FF"/>
                </a:solidFill>
              </a:rPr>
              <a:t>PercErr</a:t>
            </a:r>
            <a:r>
              <a:rPr lang="en-US" sz="1000" i="1" dirty="0">
                <a:solidFill>
                  <a:srgbClr val="0000FF"/>
                </a:solidFill>
              </a:rPr>
              <a:t> (N, G)#####')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percErrsPm_df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pn.f_percErr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MeansPovPm_df.index</a:t>
            </a:r>
            <a:r>
              <a:rPr lang="en-US" sz="1000" i="1" dirty="0">
                <a:solidFill>
                  <a:srgbClr val="0000FF"/>
                </a:solidFill>
              </a:rPr>
              <a:t>, </a:t>
            </a:r>
            <a:r>
              <a:rPr lang="en-US" sz="1000" i="1" dirty="0" err="1">
                <a:solidFill>
                  <a:srgbClr val="0000FF"/>
                </a:solidFill>
              </a:rPr>
              <a:t>DesvPovPm_df</a:t>
            </a:r>
            <a:r>
              <a:rPr lang="en-US" sz="1000" i="1" dirty="0">
                <a:solidFill>
                  <a:srgbClr val="0000FF"/>
                </a:solidFill>
              </a:rPr>
              <a:t>['N'], </a:t>
            </a:r>
            <a:r>
              <a:rPr lang="en-US" sz="1000" i="1" dirty="0" err="1">
                <a:solidFill>
                  <a:srgbClr val="0000FF"/>
                </a:solidFill>
              </a:rPr>
              <a:t>DesvPovPm_df</a:t>
            </a:r>
            <a:r>
              <a:rPr lang="en-US" sz="1000" i="1" dirty="0">
                <a:solidFill>
                  <a:srgbClr val="0000FF"/>
                </a:solidFill>
              </a:rPr>
              <a:t>['G'], </a:t>
            </a:r>
            <a:r>
              <a:rPr lang="en-US" sz="1000" i="1" dirty="0" err="1">
                <a:solidFill>
                  <a:srgbClr val="0000FF"/>
                </a:solidFill>
              </a:rPr>
              <a:t>CountPovPm_df</a:t>
            </a:r>
            <a:r>
              <a:rPr lang="en-US" sz="1000" i="1" dirty="0">
                <a:solidFill>
                  <a:srgbClr val="0000FF"/>
                </a:solidFill>
              </a:rPr>
              <a:t>['N'],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                           </a:t>
            </a:r>
            <a:r>
              <a:rPr lang="en-US" sz="1000" i="1" dirty="0" err="1">
                <a:solidFill>
                  <a:srgbClr val="0000FF"/>
                </a:solidFill>
              </a:rPr>
              <a:t>MeansPovPm_df</a:t>
            </a:r>
            <a:r>
              <a:rPr lang="en-US" sz="1000" i="1" dirty="0">
                <a:solidFill>
                  <a:srgbClr val="0000FF"/>
                </a:solidFill>
              </a:rPr>
              <a:t>['N'], </a:t>
            </a:r>
            <a:r>
              <a:rPr lang="en-US" sz="1000" i="1" dirty="0" err="1">
                <a:solidFill>
                  <a:srgbClr val="0000FF"/>
                </a:solidFill>
              </a:rPr>
              <a:t>MeansPovPm_df</a:t>
            </a:r>
            <a:r>
              <a:rPr lang="en-US" sz="1000" i="1" dirty="0">
                <a:solidFill>
                  <a:srgbClr val="0000FF"/>
                </a:solidFill>
              </a:rPr>
              <a:t>['G'])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percErrsPm_df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pt-PT" sz="2400" kern="0" dirty="0">
                <a:solidFill>
                  <a:srgbClr val="4BACC6"/>
                </a:solidFill>
              </a:rPr>
              <a:t>Cálculo do erro </a:t>
            </a:r>
            <a:r>
              <a:rPr lang="pt-PT" sz="2400" kern="0" dirty="0" smtClean="0">
                <a:solidFill>
                  <a:srgbClr val="4BACC6"/>
                </a:solidFill>
              </a:rPr>
              <a:t>absoluto e percentual </a:t>
            </a:r>
            <a:r>
              <a:rPr lang="pt-PT" sz="2400" kern="0" dirty="0">
                <a:solidFill>
                  <a:srgbClr val="4BACC6"/>
                </a:solidFill>
              </a:rPr>
              <a:t>para N e G (pequenas amostras)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68710" y="3429000"/>
            <a:ext cx="5123290" cy="295465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cálculos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identicos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realizados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basta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trocar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nome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variáveis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devem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entrar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como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argumento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funções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dirty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r>
              <a:rPr lang="pt-PT" sz="1400" dirty="0" smtClean="0">
                <a:solidFill>
                  <a:schemeClr val="accent6">
                    <a:lumMod val="75000"/>
                  </a:schemeClr>
                </a:solidFill>
              </a:rPr>
              <a:t>O único estrato de interesse para efeitos de gestão do povoamento puro de pinheiro-manso é o </a:t>
            </a:r>
            <a:r>
              <a:rPr lang="pt-PT" sz="1400" dirty="0" err="1" smtClean="0">
                <a:solidFill>
                  <a:schemeClr val="accent6">
                    <a:lumMod val="75000"/>
                  </a:schemeClr>
                </a:solidFill>
              </a:rPr>
              <a:t>PmPm</a:t>
            </a:r>
            <a:r>
              <a:rPr lang="pt-PT" sz="1400" dirty="0" smtClean="0">
                <a:solidFill>
                  <a:schemeClr val="accent6">
                    <a:lumMod val="75000"/>
                  </a:schemeClr>
                </a:solidFill>
              </a:rPr>
              <a:t>, porque no outro estrato (PbPb50) aparecem uns </a:t>
            </a:r>
            <a:r>
              <a:rPr lang="pt-PT" sz="1400" dirty="0" err="1" smtClean="0">
                <a:solidFill>
                  <a:schemeClr val="accent6">
                    <a:lumMod val="75000"/>
                  </a:schemeClr>
                </a:solidFill>
              </a:rPr>
              <a:t>Pm</a:t>
            </a:r>
            <a:r>
              <a:rPr lang="pt-PT" sz="1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PT" sz="1400" dirty="0" smtClean="0">
                <a:solidFill>
                  <a:schemeClr val="accent6">
                    <a:lumMod val="75000"/>
                  </a:schemeClr>
                </a:solidFill>
              </a:rPr>
              <a:t>no </a:t>
            </a:r>
            <a:r>
              <a:rPr lang="pt-PT" sz="1400" dirty="0" err="1" smtClean="0">
                <a:solidFill>
                  <a:schemeClr val="accent6">
                    <a:lumMod val="75000"/>
                  </a:schemeClr>
                </a:solidFill>
              </a:rPr>
              <a:t>meioda</a:t>
            </a:r>
            <a:r>
              <a:rPr lang="pt-PT" sz="1400" dirty="0" smtClean="0">
                <a:solidFill>
                  <a:schemeClr val="accent6">
                    <a:lumMod val="75000"/>
                  </a:schemeClr>
                </a:solidFill>
              </a:rPr>
              <a:t> mancha de pinheiros-bravos e não serão tidos em conta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95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5846" y="2352043"/>
            <a:ext cx="948232" cy="892705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35360" y="2514600"/>
            <a:ext cx="964684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Font typeface="Wingdings" pitchFamily="2" charset="2"/>
              <a:buNone/>
            </a:pPr>
            <a:r>
              <a:rPr lang="en-US" dirty="0" err="1"/>
              <a:t>C</a:t>
            </a:r>
            <a:r>
              <a:rPr lang="en-US" dirty="0" err="1" smtClean="0"/>
              <a:t>álculos</a:t>
            </a:r>
            <a:r>
              <a:rPr lang="en-US" dirty="0" smtClean="0"/>
              <a:t> de </a:t>
            </a:r>
            <a:r>
              <a:rPr lang="en-US" dirty="0" err="1" smtClean="0"/>
              <a:t>inventário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85821" y="2918274"/>
            <a:ext cx="805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Pm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7423" y="2918274"/>
            <a:ext cx="649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</a:rPr>
              <a:t>Pb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Picture 8" descr="pb_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4996734" y="2293455"/>
            <a:ext cx="801378" cy="1004186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35360" y="3533091"/>
            <a:ext cx="9001000" cy="1969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Cálculo</a:t>
            </a:r>
            <a:r>
              <a:rPr lang="en-US" sz="2400" kern="0" dirty="0" smtClean="0">
                <a:solidFill>
                  <a:schemeClr val="accent5"/>
                </a:solidFill>
              </a:rPr>
              <a:t> do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erro</a:t>
            </a:r>
            <a:r>
              <a:rPr lang="en-US" sz="2400" kern="0" dirty="0" smtClean="0">
                <a:solidFill>
                  <a:schemeClr val="accent5"/>
                </a:solidFill>
              </a:rPr>
              <a:t>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amostragem</a:t>
            </a:r>
            <a:r>
              <a:rPr lang="en-US" sz="2400" kern="0" dirty="0" smtClean="0">
                <a:solidFill>
                  <a:schemeClr val="accent5"/>
                </a:solidFill>
              </a:rPr>
              <a:t> para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avaliação</a:t>
            </a:r>
            <a:r>
              <a:rPr lang="en-US" sz="2400" kern="0" dirty="0" smtClean="0">
                <a:solidFill>
                  <a:schemeClr val="accent5"/>
                </a:solidFill>
              </a:rPr>
              <a:t> do stock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carbono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endParaRPr lang="pt-PT" sz="2400" kern="0" dirty="0">
              <a:solidFill>
                <a:schemeClr val="accent5"/>
              </a:solidFill>
            </a:endParaRPr>
          </a:p>
          <a:p>
            <a:pPr algn="l"/>
            <a:r>
              <a:rPr lang="pt-PT" sz="2400" b="0" kern="0" dirty="0">
                <a:solidFill>
                  <a:schemeClr val="accent5"/>
                </a:solidFill>
              </a:rPr>
              <a:t>Variáveis: </a:t>
            </a:r>
            <a:r>
              <a:rPr lang="pt-PT" sz="2400" b="0" kern="0" dirty="0" err="1" smtClean="0">
                <a:solidFill>
                  <a:schemeClr val="accent5"/>
                </a:solidFill>
              </a:rPr>
              <a:t>Stock_C</a:t>
            </a:r>
            <a:endParaRPr lang="en-US" sz="2400" b="0" kern="0" dirty="0">
              <a:solidFill>
                <a:schemeClr val="accent5"/>
              </a:solidFill>
            </a:endParaRPr>
          </a:p>
          <a:p>
            <a:pPr algn="l"/>
            <a:endParaRPr lang="en-US" sz="2400" kern="0" dirty="0" smtClean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6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0236" y="487821"/>
            <a:ext cx="5571923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StandPlotsPb_df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</a:t>
            </a:r>
            <a:r>
              <a:rPr lang="en-US" sz="1400" dirty="0" err="1" smtClean="0"/>
              <a:t>areap</a:t>
            </a:r>
            <a:r>
              <a:rPr lang="en-US" sz="1400" dirty="0" smtClean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Area_ha</a:t>
            </a:r>
            <a:r>
              <a:rPr lang="en-US" sz="1400" dirty="0" smtClean="0"/>
              <a:t>,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N, G, dg, </a:t>
            </a:r>
            <a:r>
              <a:rPr lang="en-US" sz="1400" dirty="0"/>
              <a:t>V, </a:t>
            </a:r>
            <a:r>
              <a:rPr lang="en-US" sz="1400" dirty="0" err="1"/>
              <a:t>VcatA</a:t>
            </a:r>
            <a:r>
              <a:rPr lang="en-US" sz="1400" dirty="0"/>
              <a:t>, </a:t>
            </a:r>
            <a:r>
              <a:rPr lang="en-US" sz="1400" dirty="0" err="1"/>
              <a:t>VcatB</a:t>
            </a:r>
            <a:r>
              <a:rPr lang="en-US" sz="1400" dirty="0"/>
              <a:t>, </a:t>
            </a:r>
            <a:r>
              <a:rPr lang="en-US" sz="1400" dirty="0" err="1"/>
              <a:t>VcatC</a:t>
            </a:r>
            <a:r>
              <a:rPr lang="en-US" sz="1400" dirty="0"/>
              <a:t>, </a:t>
            </a:r>
            <a:r>
              <a:rPr lang="en-US" sz="1400" dirty="0" err="1"/>
              <a:t>Vbicada</a:t>
            </a:r>
            <a:r>
              <a:rPr lang="en-US" sz="1400" dirty="0"/>
              <a:t>, </a:t>
            </a:r>
            <a:r>
              <a:rPr lang="en-US" sz="1400" dirty="0" err="1"/>
              <a:t>Ws</a:t>
            </a:r>
            <a:r>
              <a:rPr lang="en-US" sz="1400" dirty="0"/>
              <a:t>, </a:t>
            </a:r>
            <a:r>
              <a:rPr lang="en-US" sz="1400" dirty="0" err="1"/>
              <a:t>Wb</a:t>
            </a:r>
            <a:r>
              <a:rPr lang="en-US" sz="1400" dirty="0"/>
              <a:t>, </a:t>
            </a:r>
            <a:r>
              <a:rPr lang="en-US" sz="1400" dirty="0" err="1"/>
              <a:t>Wbr</a:t>
            </a:r>
            <a:r>
              <a:rPr lang="en-US" sz="1400" dirty="0"/>
              <a:t>, </a:t>
            </a:r>
            <a:r>
              <a:rPr lang="en-US" sz="1400" dirty="0" err="1"/>
              <a:t>Wl</a:t>
            </a:r>
            <a:r>
              <a:rPr lang="en-US" sz="1400" dirty="0"/>
              <a:t>, </a:t>
            </a:r>
            <a:r>
              <a:rPr lang="en-US" sz="1400" dirty="0" err="1"/>
              <a:t>Wa</a:t>
            </a:r>
            <a:r>
              <a:rPr lang="en-US" sz="1400" dirty="0"/>
              <a:t>, </a:t>
            </a:r>
            <a:r>
              <a:rPr lang="en-US" sz="1400" dirty="0" err="1"/>
              <a:t>Wr</a:t>
            </a:r>
            <a:r>
              <a:rPr lang="en-US" sz="1400" dirty="0"/>
              <a:t>, </a:t>
            </a:r>
            <a:r>
              <a:rPr lang="en-US" sz="1400" dirty="0" smtClean="0"/>
              <a:t>W</a:t>
            </a:r>
            <a:r>
              <a:rPr lang="en-US" sz="1400" dirty="0"/>
              <a:t>, </a:t>
            </a:r>
            <a:r>
              <a:rPr lang="en-US" sz="1400" dirty="0" err="1" smtClean="0"/>
              <a:t>Stock_C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36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19862" y="487821"/>
            <a:ext cx="470523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StandPlotsPm_df</a:t>
            </a:r>
            <a:r>
              <a:rPr lang="en-US" b="1" dirty="0" smtClean="0"/>
              <a:t> </a:t>
            </a:r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</a:t>
            </a:r>
            <a:r>
              <a:rPr lang="en-US" sz="1400" dirty="0" err="1" smtClean="0"/>
              <a:t>areap</a:t>
            </a:r>
            <a:r>
              <a:rPr lang="en-US" sz="1400" dirty="0" smtClean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Area_ha</a:t>
            </a:r>
            <a:r>
              <a:rPr lang="en-US" sz="1400" dirty="0" smtClean="0"/>
              <a:t>,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</a:t>
            </a:r>
            <a:r>
              <a:rPr lang="en-US" sz="1400" dirty="0" err="1" smtClean="0"/>
              <a:t>tdom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N, G, dg, </a:t>
            </a:r>
            <a:r>
              <a:rPr lang="en-US" sz="1400" dirty="0"/>
              <a:t>V</a:t>
            </a:r>
            <a:r>
              <a:rPr lang="en-US" sz="1400" dirty="0" smtClean="0"/>
              <a:t>, </a:t>
            </a:r>
            <a:r>
              <a:rPr lang="en-US" sz="1400" dirty="0" err="1" smtClean="0"/>
              <a:t>Ww</a:t>
            </a:r>
            <a:r>
              <a:rPr lang="en-US" sz="1400" dirty="0" smtClean="0"/>
              <a:t>, </a:t>
            </a:r>
            <a:r>
              <a:rPr lang="en-US" sz="1400" dirty="0" err="1"/>
              <a:t>Wb</a:t>
            </a:r>
            <a:r>
              <a:rPr lang="en-US" sz="1400" dirty="0"/>
              <a:t>, </a:t>
            </a:r>
            <a:r>
              <a:rPr lang="en-US" sz="1400" dirty="0" err="1"/>
              <a:t>Wbr</a:t>
            </a:r>
            <a:r>
              <a:rPr lang="en-US" sz="1400" dirty="0"/>
              <a:t>, </a:t>
            </a:r>
            <a:r>
              <a:rPr lang="en-US" sz="1400" dirty="0" err="1"/>
              <a:t>Wl</a:t>
            </a:r>
            <a:r>
              <a:rPr lang="en-US" sz="1400" dirty="0"/>
              <a:t>, </a:t>
            </a:r>
            <a:r>
              <a:rPr lang="en-US" sz="1400" dirty="0" err="1"/>
              <a:t>Wa</a:t>
            </a:r>
            <a:r>
              <a:rPr lang="en-US" sz="1400" dirty="0"/>
              <a:t>, </a:t>
            </a:r>
            <a:r>
              <a:rPr lang="en-US" sz="1400" dirty="0" err="1"/>
              <a:t>Wr</a:t>
            </a:r>
            <a:r>
              <a:rPr lang="en-US" sz="1400" dirty="0"/>
              <a:t>, </a:t>
            </a:r>
            <a:r>
              <a:rPr lang="en-US" sz="1400" dirty="0" smtClean="0"/>
              <a:t>W</a:t>
            </a:r>
            <a:r>
              <a:rPr lang="en-US" sz="1400" dirty="0"/>
              <a:t>, </a:t>
            </a:r>
            <a:r>
              <a:rPr lang="en-US" sz="1400" dirty="0" err="1" smtClean="0"/>
              <a:t>Stock_C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24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236" y="2929141"/>
            <a:ext cx="5571923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filterPlotsPb_df</a:t>
            </a:r>
            <a:r>
              <a:rPr lang="en-US" b="1" dirty="0" smtClean="0"/>
              <a:t> </a:t>
            </a:r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ID_</a:t>
            </a:r>
            <a:r>
              <a:rPr lang="en-US" sz="1400" dirty="0" err="1" smtClean="0"/>
              <a:t>pov</a:t>
            </a:r>
            <a:r>
              <a:rPr lang="en-US" sz="1400" dirty="0" smtClean="0"/>
              <a:t>,_</a:t>
            </a:r>
            <a:r>
              <a:rPr lang="en-US" sz="1400" dirty="0" err="1" smtClean="0"/>
              <a:t>withPb</a:t>
            </a:r>
            <a:r>
              <a:rPr lang="en-US" sz="1400" dirty="0" smtClean="0"/>
              <a:t>, </a:t>
            </a:r>
            <a:r>
              <a:rPr lang="en-US" sz="1400" dirty="0" err="1" smtClean="0"/>
              <a:t>A_haPb</a:t>
            </a:r>
            <a:r>
              <a:rPr lang="en-US" sz="1400" dirty="0" smtClean="0"/>
              <a:t>, 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</a:t>
            </a:r>
            <a:r>
              <a:rPr lang="en-US" sz="1400" dirty="0" err="1" smtClean="0"/>
              <a:t>Pb_C</a:t>
            </a:r>
            <a:endParaRPr lang="en-US" sz="1400" dirty="0" smtClean="0"/>
          </a:p>
          <a:p>
            <a:pPr algn="r"/>
            <a:r>
              <a:rPr lang="pt-PT" sz="1400" b="1" dirty="0" smtClean="0">
                <a:solidFill>
                  <a:schemeClr val="accent2"/>
                </a:solidFill>
              </a:rPr>
              <a:t>36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19862" y="2929141"/>
            <a:ext cx="4705230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filterPlotsPm_df</a:t>
            </a:r>
            <a:r>
              <a:rPr lang="en-US" b="1" dirty="0" smtClean="0"/>
              <a:t> </a:t>
            </a:r>
          </a:p>
          <a:p>
            <a:r>
              <a:rPr lang="en-US" sz="1400" dirty="0" err="1"/>
              <a:t>ID_parc</a:t>
            </a:r>
            <a:r>
              <a:rPr lang="en-US" sz="1400" dirty="0"/>
              <a:t>, </a:t>
            </a:r>
            <a:r>
              <a:rPr lang="en-US" sz="1400" dirty="0" err="1" smtClean="0"/>
              <a:t>ID_pov_withPm</a:t>
            </a:r>
            <a:r>
              <a:rPr lang="en-US" sz="1400" dirty="0" smtClean="0"/>
              <a:t>, </a:t>
            </a:r>
            <a:r>
              <a:rPr lang="en-US" sz="1400" dirty="0" err="1" smtClean="0"/>
              <a:t>A_haPm</a:t>
            </a:r>
            <a:r>
              <a:rPr lang="en-US" sz="1400" dirty="0" smtClean="0"/>
              <a:t>, </a:t>
            </a:r>
            <a:r>
              <a:rPr lang="en-US" sz="1400" dirty="0" err="1" smtClean="0"/>
              <a:t>especie</a:t>
            </a:r>
            <a:r>
              <a:rPr lang="en-US" sz="1400" dirty="0"/>
              <a:t>, </a:t>
            </a:r>
            <a:r>
              <a:rPr lang="en-US" sz="1400" dirty="0" err="1" smtClean="0"/>
              <a:t>Pm_C</a:t>
            </a:r>
            <a:endParaRPr lang="en-US" sz="1400" dirty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24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25147" y="1503270"/>
            <a:ext cx="0" cy="1440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544897" y="1503270"/>
            <a:ext cx="0" cy="1440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25147" y="1503271"/>
            <a:ext cx="547085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filterPlotsPb_df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</a:rPr>
              <a:t>StandPlotsPb_df.</a:t>
            </a:r>
            <a:r>
              <a:rPr lang="en-US" sz="1200" b="1" dirty="0" err="1" smtClean="0">
                <a:solidFill>
                  <a:srgbClr val="CC9900"/>
                </a:solidFill>
              </a:rPr>
              <a:t>filter</a:t>
            </a:r>
            <a:r>
              <a:rPr lang="en-US" sz="1200" dirty="0" smtClean="0">
                <a:solidFill>
                  <a:srgbClr val="0000FF"/>
                </a:solidFill>
              </a:rPr>
              <a:t>(items</a:t>
            </a:r>
            <a:r>
              <a:rPr lang="en-US" sz="1200" dirty="0">
                <a:solidFill>
                  <a:srgbClr val="0000FF"/>
                </a:solidFill>
              </a:rPr>
              <a:t>=['</a:t>
            </a:r>
            <a:r>
              <a:rPr lang="en-US" sz="1200" dirty="0" err="1">
                <a:solidFill>
                  <a:srgbClr val="0000FF"/>
                </a:solidFill>
              </a:rPr>
              <a:t>ID_parc</a:t>
            </a:r>
            <a:r>
              <a:rPr lang="en-US" sz="1200" dirty="0">
                <a:solidFill>
                  <a:srgbClr val="0000FF"/>
                </a:solidFill>
              </a:rPr>
              <a:t>', </a:t>
            </a:r>
            <a:r>
              <a:rPr lang="en-US" sz="1200" dirty="0" smtClean="0">
                <a:solidFill>
                  <a:srgbClr val="0000FF"/>
                </a:solidFill>
              </a:rPr>
              <a:t>'</a:t>
            </a:r>
            <a:r>
              <a:rPr lang="en-US" sz="1200" dirty="0" err="1" smtClean="0">
                <a:solidFill>
                  <a:srgbClr val="0000FF"/>
                </a:solidFill>
              </a:rPr>
              <a:t>ID_pov</a:t>
            </a:r>
            <a:r>
              <a:rPr lang="en-US" sz="1200" dirty="0" smtClean="0">
                <a:solidFill>
                  <a:srgbClr val="0000FF"/>
                </a:solidFill>
              </a:rPr>
              <a:t>', </a:t>
            </a:r>
            <a:r>
              <a:rPr lang="en-US" sz="1200" dirty="0">
                <a:solidFill>
                  <a:srgbClr val="0000FF"/>
                </a:solidFill>
              </a:rPr>
              <a:t>‘</a:t>
            </a:r>
            <a:r>
              <a:rPr lang="en-US" sz="1200" dirty="0" err="1">
                <a:solidFill>
                  <a:srgbClr val="0000FF"/>
                </a:solidFill>
              </a:rPr>
              <a:t>Area_ha</a:t>
            </a:r>
            <a:r>
              <a:rPr lang="en-US" sz="1200" dirty="0">
                <a:solidFill>
                  <a:srgbClr val="0000FF"/>
                </a:solidFill>
              </a:rPr>
              <a:t>’, 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'</a:t>
            </a:r>
            <a:r>
              <a:rPr lang="en-US" sz="1200" dirty="0" err="1">
                <a:solidFill>
                  <a:srgbClr val="0000FF"/>
                </a:solidFill>
              </a:rPr>
              <a:t>especie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Stock_C</a:t>
            </a:r>
            <a:r>
              <a:rPr lang="en-US" sz="1200" dirty="0" smtClean="0">
                <a:solidFill>
                  <a:srgbClr val="0000FF"/>
                </a:solidFill>
              </a:rPr>
              <a:t>'])</a:t>
            </a:r>
          </a:p>
          <a:p>
            <a:endParaRPr lang="en-US" sz="800" dirty="0" smtClean="0">
              <a:solidFill>
                <a:srgbClr val="0000FF"/>
              </a:solidFill>
            </a:endParaRPr>
          </a:p>
          <a:p>
            <a:r>
              <a:rPr lang="en-US" sz="1200" dirty="0" err="1">
                <a:solidFill>
                  <a:srgbClr val="0000FF"/>
                </a:solidFill>
              </a:rPr>
              <a:t>filterPlotsPb_df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=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filterPlotsPb_df.</a:t>
            </a:r>
            <a:r>
              <a:rPr lang="en-US" sz="1200" b="1" dirty="0" err="1">
                <a:solidFill>
                  <a:srgbClr val="CC9900"/>
                </a:solidFill>
              </a:rPr>
              <a:t>rename</a:t>
            </a:r>
            <a:r>
              <a:rPr lang="en-US" sz="1200" dirty="0">
                <a:solidFill>
                  <a:srgbClr val="0000FF"/>
                </a:solidFill>
              </a:rPr>
              <a:t>(columns={"</a:t>
            </a:r>
            <a:r>
              <a:rPr lang="en-US" sz="1200" dirty="0" err="1">
                <a:solidFill>
                  <a:srgbClr val="0000FF"/>
                </a:solidFill>
              </a:rPr>
              <a:t>ID_pov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ID_pov_withPb</a:t>
            </a:r>
            <a:r>
              <a:rPr lang="en-US" sz="1200" dirty="0">
                <a:solidFill>
                  <a:srgbClr val="0000FF"/>
                </a:solidFill>
              </a:rPr>
              <a:t>", "</a:t>
            </a:r>
            <a:r>
              <a:rPr lang="en-US" sz="1200" dirty="0" err="1">
                <a:solidFill>
                  <a:srgbClr val="0000FF"/>
                </a:solidFill>
              </a:rPr>
              <a:t>Area_ha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 smtClean="0">
                <a:solidFill>
                  <a:srgbClr val="0000FF"/>
                </a:solidFill>
              </a:rPr>
              <a:t>A_haPb</a:t>
            </a:r>
            <a:r>
              <a:rPr lang="en-US" sz="1200" dirty="0" smtClean="0">
                <a:solidFill>
                  <a:srgbClr val="0000FF"/>
                </a:solidFill>
              </a:rPr>
              <a:t>“, "</a:t>
            </a:r>
            <a:r>
              <a:rPr lang="en-US" sz="1200" dirty="0" err="1">
                <a:solidFill>
                  <a:srgbClr val="0000FF"/>
                </a:solidFill>
              </a:rPr>
              <a:t>Stock_C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Pb_C</a:t>
            </a:r>
            <a:r>
              <a:rPr lang="en-US" sz="1200" dirty="0">
                <a:solidFill>
                  <a:srgbClr val="0000FF"/>
                </a:solidFill>
              </a:rPr>
              <a:t>"})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76701" y="1530216"/>
            <a:ext cx="55251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filterPlotsPm_df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</a:rPr>
              <a:t>StandPlotsPm_df.</a:t>
            </a:r>
            <a:r>
              <a:rPr lang="en-US" sz="1200" b="1" dirty="0" err="1" smtClean="0">
                <a:solidFill>
                  <a:schemeClr val="accent4">
                    <a:lumMod val="75000"/>
                  </a:schemeClr>
                </a:solidFill>
              </a:rPr>
              <a:t>filter</a:t>
            </a:r>
            <a:r>
              <a:rPr lang="en-US" sz="1200" dirty="0" smtClean="0">
                <a:solidFill>
                  <a:srgbClr val="0000FF"/>
                </a:solidFill>
              </a:rPr>
              <a:t>(items</a:t>
            </a:r>
            <a:r>
              <a:rPr lang="en-US" sz="1200" dirty="0">
                <a:solidFill>
                  <a:srgbClr val="0000FF"/>
                </a:solidFill>
              </a:rPr>
              <a:t>=['</a:t>
            </a:r>
            <a:r>
              <a:rPr lang="en-US" sz="1200" dirty="0" err="1">
                <a:solidFill>
                  <a:srgbClr val="0000FF"/>
                </a:solidFill>
              </a:rPr>
              <a:t>ID_parc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ID_pov</a:t>
            </a:r>
            <a:r>
              <a:rPr lang="en-US" sz="1200" dirty="0">
                <a:solidFill>
                  <a:srgbClr val="0000FF"/>
                </a:solidFill>
              </a:rPr>
              <a:t>', </a:t>
            </a:r>
            <a:r>
              <a:rPr lang="en-US" sz="1200" dirty="0" smtClean="0">
                <a:solidFill>
                  <a:srgbClr val="0000FF"/>
                </a:solidFill>
              </a:rPr>
              <a:t>‘</a:t>
            </a:r>
            <a:r>
              <a:rPr lang="en-US" sz="1200" dirty="0" err="1" smtClean="0">
                <a:solidFill>
                  <a:srgbClr val="0000FF"/>
                </a:solidFill>
              </a:rPr>
              <a:t>Area_ha</a:t>
            </a:r>
            <a:r>
              <a:rPr lang="en-US" sz="1200" dirty="0" smtClean="0">
                <a:solidFill>
                  <a:srgbClr val="0000FF"/>
                </a:solidFill>
              </a:rPr>
              <a:t>’, '</a:t>
            </a:r>
            <a:r>
              <a:rPr lang="en-US" sz="1200" dirty="0" err="1" smtClean="0">
                <a:solidFill>
                  <a:srgbClr val="0000FF"/>
                </a:solidFill>
              </a:rPr>
              <a:t>especie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Stock_C</a:t>
            </a:r>
            <a:r>
              <a:rPr lang="en-US" sz="1200" dirty="0">
                <a:solidFill>
                  <a:srgbClr val="0000FF"/>
                </a:solidFill>
              </a:rPr>
              <a:t>']) </a:t>
            </a:r>
            <a:endParaRPr lang="en-US" sz="1200" dirty="0" smtClean="0">
              <a:solidFill>
                <a:srgbClr val="0000FF"/>
              </a:solidFill>
            </a:endParaRPr>
          </a:p>
          <a:p>
            <a:endParaRPr lang="en-US" sz="800" dirty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</a:rPr>
              <a:t>filterPlotsPm_df</a:t>
            </a:r>
            <a:r>
              <a:rPr lang="en-US" sz="1200" dirty="0" smtClean="0">
                <a:solidFill>
                  <a:srgbClr val="0000FF"/>
                </a:solidFill>
              </a:rPr>
              <a:t> =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filterPlotsPm_df.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rename</a:t>
            </a:r>
            <a:r>
              <a:rPr lang="en-US" sz="1200" dirty="0">
                <a:solidFill>
                  <a:srgbClr val="0000FF"/>
                </a:solidFill>
              </a:rPr>
              <a:t>(columns={"</a:t>
            </a:r>
            <a:r>
              <a:rPr lang="en-US" sz="1200" dirty="0" err="1">
                <a:solidFill>
                  <a:srgbClr val="0000FF"/>
                </a:solidFill>
              </a:rPr>
              <a:t>ID_pov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ID_pov_withPm</a:t>
            </a:r>
            <a:r>
              <a:rPr lang="en-US" sz="1200" dirty="0">
                <a:solidFill>
                  <a:srgbClr val="0000FF"/>
                </a:solidFill>
              </a:rPr>
              <a:t>", "</a:t>
            </a:r>
            <a:r>
              <a:rPr lang="en-US" sz="1200" dirty="0" err="1">
                <a:solidFill>
                  <a:srgbClr val="0000FF"/>
                </a:solidFill>
              </a:rPr>
              <a:t>Area_ha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 smtClean="0">
                <a:solidFill>
                  <a:srgbClr val="0000FF"/>
                </a:solidFill>
              </a:rPr>
              <a:t>A_haPm</a:t>
            </a:r>
            <a:r>
              <a:rPr lang="en-US" sz="1200" dirty="0" smtClean="0">
                <a:solidFill>
                  <a:srgbClr val="0000FF"/>
                </a:solidFill>
              </a:rPr>
              <a:t>“, "</a:t>
            </a:r>
            <a:r>
              <a:rPr lang="en-US" sz="1200" dirty="0" err="1">
                <a:solidFill>
                  <a:srgbClr val="0000FF"/>
                </a:solidFill>
              </a:rPr>
              <a:t>Stock_C</a:t>
            </a:r>
            <a:r>
              <a:rPr lang="en-US" sz="1200" dirty="0">
                <a:solidFill>
                  <a:srgbClr val="0000FF"/>
                </a:solidFill>
              </a:rPr>
              <a:t>": "</a:t>
            </a:r>
            <a:r>
              <a:rPr lang="en-US" sz="1200" dirty="0" err="1">
                <a:solidFill>
                  <a:srgbClr val="0000FF"/>
                </a:solidFill>
              </a:rPr>
              <a:t>Pm_C</a:t>
            </a:r>
            <a:r>
              <a:rPr lang="en-US" sz="1200" dirty="0">
                <a:solidFill>
                  <a:srgbClr val="0000FF"/>
                </a:solidFill>
              </a:rPr>
              <a:t>"})</a:t>
            </a:r>
          </a:p>
        </p:txBody>
      </p:sp>
      <p:cxnSp>
        <p:nvCxnSpPr>
          <p:cNvPr id="14" name="Elbow Connector 13"/>
          <p:cNvCxnSpPr>
            <a:stCxn id="5" idx="2"/>
            <a:endCxn id="6" idx="2"/>
          </p:cNvCxnSpPr>
          <p:nvPr/>
        </p:nvCxnSpPr>
        <p:spPr>
          <a:xfrm rot="16200000" flipH="1">
            <a:off x="5819337" y="976220"/>
            <a:ext cx="12700" cy="5506279"/>
          </a:xfrm>
          <a:prstGeom prst="bentConnector3">
            <a:avLst>
              <a:gd name="adj1" fmla="val 3633961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294378" y="4252367"/>
            <a:ext cx="6883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Stand_df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filterPlotsPb_df.</a:t>
            </a:r>
            <a:r>
              <a:rPr lang="en-US" sz="1200" b="1" dirty="0" err="1">
                <a:solidFill>
                  <a:srgbClr val="CC9900"/>
                </a:solidFill>
              </a:rPr>
              <a:t>merge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filterPlotsPm_df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b="1" dirty="0">
                <a:solidFill>
                  <a:srgbClr val="CC9900"/>
                </a:solidFill>
              </a:rPr>
              <a:t>how</a:t>
            </a:r>
            <a:r>
              <a:rPr lang="en-US" sz="1200" dirty="0">
                <a:solidFill>
                  <a:srgbClr val="0000FF"/>
                </a:solidFill>
              </a:rPr>
              <a:t>='outer', </a:t>
            </a:r>
            <a:r>
              <a:rPr lang="en-US" sz="1200" dirty="0" err="1">
                <a:solidFill>
                  <a:srgbClr val="CC9900"/>
                </a:solidFill>
              </a:rPr>
              <a:t>left_on</a:t>
            </a:r>
            <a:r>
              <a:rPr lang="en-US" sz="1200" dirty="0">
                <a:solidFill>
                  <a:srgbClr val="0000FF"/>
                </a:solidFill>
              </a:rPr>
              <a:t>= '</a:t>
            </a:r>
            <a:r>
              <a:rPr lang="en-US" sz="1200" dirty="0" err="1">
                <a:solidFill>
                  <a:srgbClr val="0000FF"/>
                </a:solidFill>
              </a:rPr>
              <a:t>ID_parc</a:t>
            </a:r>
            <a:r>
              <a:rPr lang="en-US" sz="1200" dirty="0">
                <a:solidFill>
                  <a:srgbClr val="0000FF"/>
                </a:solidFill>
              </a:rPr>
              <a:t>', </a:t>
            </a:r>
            <a:r>
              <a:rPr lang="en-US" sz="1200" dirty="0" err="1">
                <a:solidFill>
                  <a:srgbClr val="CC9900"/>
                </a:solidFill>
              </a:rPr>
              <a:t>right_on</a:t>
            </a:r>
            <a:r>
              <a:rPr lang="en-US" sz="1200" dirty="0">
                <a:solidFill>
                  <a:srgbClr val="0000FF"/>
                </a:solidFill>
              </a:rPr>
              <a:t>= '</a:t>
            </a:r>
            <a:r>
              <a:rPr lang="en-US" sz="1200" dirty="0" err="1">
                <a:solidFill>
                  <a:srgbClr val="0000FF"/>
                </a:solidFill>
              </a:rPr>
              <a:t>ID_parc</a:t>
            </a:r>
            <a:r>
              <a:rPr lang="en-US" sz="1200" dirty="0">
                <a:solidFill>
                  <a:srgbClr val="0000FF"/>
                </a:solidFill>
              </a:rPr>
              <a:t>')</a:t>
            </a:r>
          </a:p>
          <a:p>
            <a:r>
              <a:rPr lang="en-US" sz="1200" dirty="0" err="1">
                <a:solidFill>
                  <a:srgbClr val="0000FF"/>
                </a:solidFill>
              </a:rPr>
              <a:t>Stand_df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Stand_df.</a:t>
            </a:r>
            <a:r>
              <a:rPr lang="en-US" sz="1200" b="1" dirty="0" err="1">
                <a:solidFill>
                  <a:srgbClr val="CC9900"/>
                </a:solidFill>
              </a:rPr>
              <a:t>sort</a:t>
            </a:r>
            <a:r>
              <a:rPr lang="en-US" sz="1200" dirty="0" err="1">
                <a:solidFill>
                  <a:srgbClr val="0000FF"/>
                </a:solidFill>
              </a:rPr>
              <a:t>_values</a:t>
            </a:r>
            <a:r>
              <a:rPr lang="en-US" sz="1200" dirty="0">
                <a:solidFill>
                  <a:srgbClr val="0000FF"/>
                </a:solidFill>
              </a:rPr>
              <a:t>(by=['</a:t>
            </a:r>
            <a:r>
              <a:rPr lang="en-US" sz="1200" dirty="0" err="1">
                <a:solidFill>
                  <a:srgbClr val="0000FF"/>
                </a:solidFill>
              </a:rPr>
              <a:t>ID_pov_withPb</a:t>
            </a:r>
            <a:r>
              <a:rPr lang="en-US" sz="1200" dirty="0" smtClean="0">
                <a:solidFill>
                  <a:srgbClr val="0000FF"/>
                </a:solidFill>
              </a:rPr>
              <a:t>'])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 err="1">
                <a:solidFill>
                  <a:srgbClr val="0000FF"/>
                </a:solidFill>
              </a:rPr>
              <a:t>Stand_df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Stand_df</a:t>
            </a:r>
            <a:r>
              <a:rPr lang="en-US" sz="1200" dirty="0">
                <a:solidFill>
                  <a:srgbClr val="0000FF"/>
                </a:solidFill>
              </a:rPr>
              <a:t>[</a:t>
            </a:r>
            <a:r>
              <a:rPr lang="en-US" sz="1200" dirty="0" err="1">
                <a:solidFill>
                  <a:srgbClr val="0000FF"/>
                </a:solidFill>
              </a:rPr>
              <a:t>Stand_df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ID_pov</a:t>
            </a:r>
            <a:r>
              <a:rPr lang="en-US" sz="1200" dirty="0" smtClean="0">
                <a:solidFill>
                  <a:srgbClr val="0000FF"/>
                </a:solidFill>
              </a:rPr>
              <a:t>'] </a:t>
            </a:r>
            <a:r>
              <a:rPr lang="en-US" sz="1200" b="1" dirty="0" smtClean="0">
                <a:solidFill>
                  <a:srgbClr val="CC9900"/>
                </a:solidFill>
              </a:rPr>
              <a:t>!=</a:t>
            </a:r>
            <a:r>
              <a:rPr lang="en-US" sz="1200" b="1" dirty="0" smtClean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'PbPb90'] 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6442" y="4997045"/>
            <a:ext cx="5709371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Stand_df</a:t>
            </a:r>
            <a:r>
              <a:rPr lang="en-US" b="1" dirty="0" smtClean="0"/>
              <a:t> </a:t>
            </a:r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</a:t>
            </a:r>
            <a:r>
              <a:rPr lang="en-US" sz="1400" dirty="0" err="1" smtClean="0"/>
              <a:t>ID_pov_withPb</a:t>
            </a:r>
            <a:r>
              <a:rPr lang="en-US" sz="1400" dirty="0" smtClean="0"/>
              <a:t>, </a:t>
            </a:r>
            <a:r>
              <a:rPr lang="en-US" sz="1400" dirty="0" err="1" smtClean="0"/>
              <a:t>A_haPb</a:t>
            </a:r>
            <a:r>
              <a:rPr lang="en-US" sz="1400" dirty="0" smtClean="0"/>
              <a:t>, </a:t>
            </a:r>
            <a:r>
              <a:rPr lang="en-US" sz="1400" dirty="0" err="1" smtClean="0"/>
              <a:t>especie_x</a:t>
            </a:r>
            <a:r>
              <a:rPr lang="en-US" sz="1400" dirty="0" smtClean="0"/>
              <a:t>, </a:t>
            </a:r>
            <a:r>
              <a:rPr lang="en-US" sz="1400" dirty="0" err="1" smtClean="0"/>
              <a:t>Pb_C</a:t>
            </a:r>
            <a:r>
              <a:rPr lang="en-US" sz="1400" dirty="0" smtClean="0"/>
              <a:t>, </a:t>
            </a:r>
            <a:r>
              <a:rPr lang="en-US" sz="1400" dirty="0" err="1"/>
              <a:t>ID_pov_withPm</a:t>
            </a:r>
            <a:r>
              <a:rPr lang="en-US" sz="1400" dirty="0"/>
              <a:t>, </a:t>
            </a:r>
            <a:r>
              <a:rPr lang="en-US" sz="1400" dirty="0" err="1" smtClean="0"/>
              <a:t>A_haPm</a:t>
            </a:r>
            <a:r>
              <a:rPr lang="en-US" sz="1400" dirty="0" smtClean="0"/>
              <a:t>, </a:t>
            </a:r>
            <a:r>
              <a:rPr lang="en-US" sz="1400" dirty="0" err="1" smtClean="0"/>
              <a:t>especie_y</a:t>
            </a:r>
            <a:r>
              <a:rPr lang="en-US" sz="1400" dirty="0" smtClean="0"/>
              <a:t>, </a:t>
            </a:r>
            <a:r>
              <a:rPr lang="en-US" sz="1400" dirty="0" err="1"/>
              <a:t>Pm_C</a:t>
            </a:r>
            <a:endParaRPr lang="en-US" sz="1400" dirty="0"/>
          </a:p>
          <a:p>
            <a:pPr algn="r"/>
            <a:r>
              <a:rPr lang="pt-PT" sz="1400" b="1" dirty="0" smtClean="0">
                <a:solidFill>
                  <a:schemeClr val="accent2"/>
                </a:solidFill>
              </a:rPr>
              <a:t>51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169758" y="4168298"/>
            <a:ext cx="0" cy="792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</p:spTree>
    <p:extLst>
      <p:ext uri="{BB962C8B-B14F-4D97-AF65-F5344CB8AC3E}">
        <p14:creationId xmlns:p14="http://schemas.microsoft.com/office/powerpoint/2010/main" val="12971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68710" y="463750"/>
            <a:ext cx="5123291" cy="33239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Stand: Carbon Simple Random Sample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filterPlotsPb_df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StandPlotsPb_df.filter</a:t>
            </a:r>
            <a:r>
              <a:rPr lang="en-US" sz="1000" i="1" dirty="0">
                <a:solidFill>
                  <a:srgbClr val="0000FF"/>
                </a:solidFill>
              </a:rPr>
              <a:t>(items=['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ID_pov</a:t>
            </a:r>
            <a:r>
              <a:rPr lang="en-US" sz="1000" i="1" dirty="0">
                <a:solidFill>
                  <a:srgbClr val="0000FF"/>
                </a:solidFill>
              </a:rPr>
              <a:t>', </a:t>
            </a:r>
            <a:r>
              <a:rPr lang="en-US" sz="1000" i="1" dirty="0" smtClean="0">
                <a:solidFill>
                  <a:srgbClr val="FF0000"/>
                </a:solidFill>
              </a:rPr>
              <a:t>‘</a:t>
            </a:r>
            <a:r>
              <a:rPr lang="en-US" sz="1000" i="1" dirty="0" err="1" smtClean="0">
                <a:solidFill>
                  <a:srgbClr val="FF0000"/>
                </a:solidFill>
              </a:rPr>
              <a:t>Area_ha</a:t>
            </a:r>
            <a:r>
              <a:rPr lang="en-US" sz="1000" i="1" dirty="0" smtClean="0">
                <a:solidFill>
                  <a:srgbClr val="FF0000"/>
                </a:solidFill>
              </a:rPr>
              <a:t>', </a:t>
            </a:r>
            <a:r>
              <a:rPr lang="en-US" sz="1000" i="1" dirty="0">
                <a:solidFill>
                  <a:srgbClr val="0000FF"/>
                </a:solidFill>
              </a:rPr>
              <a:t>'</a:t>
            </a:r>
            <a:r>
              <a:rPr lang="en-US" sz="1000" i="1" dirty="0" err="1">
                <a:solidFill>
                  <a:srgbClr val="0000FF"/>
                </a:solidFill>
              </a:rPr>
              <a:t>especie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Stock_C</a:t>
            </a:r>
            <a:r>
              <a:rPr lang="en-US" sz="1000" i="1" dirty="0">
                <a:solidFill>
                  <a:srgbClr val="0000FF"/>
                </a:solidFill>
              </a:rPr>
              <a:t>']) </a:t>
            </a:r>
            <a:r>
              <a:rPr lang="en-US" sz="1000" i="1" dirty="0" smtClean="0">
                <a:solidFill>
                  <a:srgbClr val="0000FF"/>
                </a:solidFill>
              </a:rPr>
              <a:t>#get plots </a:t>
            </a:r>
            <a:r>
              <a:rPr lang="en-US" sz="1000" i="1" dirty="0" err="1" smtClean="0">
                <a:solidFill>
                  <a:srgbClr val="0000FF"/>
                </a:solidFill>
              </a:rPr>
              <a:t>Pb</a:t>
            </a:r>
            <a:r>
              <a:rPr lang="en-US" sz="1000" i="1" dirty="0" smtClean="0">
                <a:solidFill>
                  <a:srgbClr val="0000FF"/>
                </a:solidFill>
              </a:rPr>
              <a:t> </a:t>
            </a:r>
            <a:r>
              <a:rPr lang="en-US" sz="1000" i="1" dirty="0" err="1" smtClean="0">
                <a:solidFill>
                  <a:srgbClr val="0000FF"/>
                </a:solidFill>
              </a:rPr>
              <a:t>Stock_C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filterPlotsPb_df</a:t>
            </a:r>
            <a:r>
              <a:rPr lang="en-US" sz="1000" i="1" dirty="0" smtClean="0">
                <a:solidFill>
                  <a:srgbClr val="0000FF"/>
                </a:solidFill>
              </a:rPr>
              <a:t> = </a:t>
            </a:r>
            <a:r>
              <a:rPr lang="en-US" sz="1000" i="1" dirty="0" err="1" smtClean="0">
                <a:solidFill>
                  <a:srgbClr val="0000FF"/>
                </a:solidFill>
              </a:rPr>
              <a:t>filterPlotsPb_df.rename</a:t>
            </a:r>
            <a:r>
              <a:rPr lang="en-US" sz="1000" i="1" dirty="0" smtClean="0">
                <a:solidFill>
                  <a:srgbClr val="0000FF"/>
                </a:solidFill>
              </a:rPr>
              <a:t>(columns={"</a:t>
            </a:r>
            <a:r>
              <a:rPr lang="en-US" sz="1000" i="1" dirty="0" err="1" smtClean="0">
                <a:solidFill>
                  <a:srgbClr val="0000FF"/>
                </a:solidFill>
              </a:rPr>
              <a:t>ID_pov</a:t>
            </a:r>
            <a:r>
              <a:rPr lang="en-US" sz="1000" i="1" dirty="0" smtClean="0">
                <a:solidFill>
                  <a:srgbClr val="0000FF"/>
                </a:solidFill>
              </a:rPr>
              <a:t>": "</a:t>
            </a:r>
            <a:r>
              <a:rPr lang="en-US" sz="1000" i="1" dirty="0" err="1" smtClean="0">
                <a:solidFill>
                  <a:srgbClr val="0000FF"/>
                </a:solidFill>
              </a:rPr>
              <a:t>ID_pov_withPb</a:t>
            </a:r>
            <a:r>
              <a:rPr lang="en-US" sz="1000" i="1" dirty="0">
                <a:solidFill>
                  <a:srgbClr val="0000FF"/>
                </a:solidFill>
              </a:rPr>
              <a:t>", </a:t>
            </a:r>
            <a:r>
              <a:rPr lang="en-US" sz="1000" i="1" dirty="0" smtClean="0">
                <a:solidFill>
                  <a:srgbClr val="0000FF"/>
                </a:solidFill>
              </a:rPr>
              <a:t>‘</a:t>
            </a:r>
            <a:r>
              <a:rPr lang="en-US" sz="1000" i="1" dirty="0" err="1" smtClean="0">
                <a:solidFill>
                  <a:srgbClr val="FF0000"/>
                </a:solidFill>
              </a:rPr>
              <a:t>Area_ha</a:t>
            </a:r>
            <a:r>
              <a:rPr lang="en-US" sz="1000" i="1" dirty="0" smtClean="0">
                <a:solidFill>
                  <a:srgbClr val="FF0000"/>
                </a:solidFill>
              </a:rPr>
              <a:t>‘: “</a:t>
            </a:r>
            <a:r>
              <a:rPr lang="en-US" sz="1000" i="1" dirty="0" err="1" smtClean="0">
                <a:solidFill>
                  <a:srgbClr val="FF0000"/>
                </a:solidFill>
              </a:rPr>
              <a:t>A_haPb</a:t>
            </a:r>
            <a:r>
              <a:rPr lang="en-US" sz="1000" i="1" dirty="0" smtClean="0">
                <a:solidFill>
                  <a:srgbClr val="FF0000"/>
                </a:solidFill>
              </a:rPr>
              <a:t>” </a:t>
            </a:r>
            <a:r>
              <a:rPr lang="en-US" sz="1000" i="1" dirty="0" smtClean="0">
                <a:solidFill>
                  <a:srgbClr val="0000FF"/>
                </a:solidFill>
              </a:rPr>
              <a:t>,"</a:t>
            </a:r>
            <a:r>
              <a:rPr lang="en-US" sz="1000" i="1" dirty="0" err="1" smtClean="0">
                <a:solidFill>
                  <a:srgbClr val="0000FF"/>
                </a:solidFill>
              </a:rPr>
              <a:t>Stock_C</a:t>
            </a:r>
            <a:r>
              <a:rPr lang="en-US" sz="1000" i="1" dirty="0" smtClean="0">
                <a:solidFill>
                  <a:srgbClr val="0000FF"/>
                </a:solidFill>
              </a:rPr>
              <a:t>": "</a:t>
            </a:r>
            <a:r>
              <a:rPr lang="en-US" sz="1000" i="1" dirty="0" err="1" smtClean="0">
                <a:solidFill>
                  <a:srgbClr val="0000FF"/>
                </a:solidFill>
              </a:rPr>
              <a:t>Pb_C</a:t>
            </a:r>
            <a:r>
              <a:rPr lang="en-US" sz="1000" i="1" dirty="0" smtClean="0">
                <a:solidFill>
                  <a:srgbClr val="0000FF"/>
                </a:solidFill>
              </a:rPr>
              <a:t>"}) #rename col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filterPlotsPm_df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StandPlotsPm_df.filter</a:t>
            </a:r>
            <a:r>
              <a:rPr lang="en-US" sz="1000" i="1" dirty="0">
                <a:solidFill>
                  <a:srgbClr val="0000FF"/>
                </a:solidFill>
              </a:rPr>
              <a:t>(items=['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ID_pov</a:t>
            </a:r>
            <a:r>
              <a:rPr lang="en-US" sz="1000" i="1" dirty="0">
                <a:solidFill>
                  <a:srgbClr val="0000FF"/>
                </a:solidFill>
              </a:rPr>
              <a:t>', </a:t>
            </a:r>
            <a:r>
              <a:rPr lang="en-US" sz="1000" i="1" dirty="0">
                <a:solidFill>
                  <a:srgbClr val="0000FF"/>
                </a:solidFill>
              </a:rPr>
              <a:t>‘</a:t>
            </a:r>
            <a:r>
              <a:rPr lang="en-US" sz="1000" i="1" dirty="0" err="1">
                <a:solidFill>
                  <a:srgbClr val="FF0000"/>
                </a:solidFill>
              </a:rPr>
              <a:t>Area_ha</a:t>
            </a:r>
            <a:r>
              <a:rPr lang="en-US" sz="1000" i="1" dirty="0">
                <a:solidFill>
                  <a:srgbClr val="FF0000"/>
                </a:solidFill>
              </a:rPr>
              <a:t>'</a:t>
            </a:r>
            <a:r>
              <a:rPr lang="en-US" sz="1000" i="1" dirty="0">
                <a:solidFill>
                  <a:srgbClr val="0000FF"/>
                </a:solidFill>
              </a:rPr>
              <a:t>, '</a:t>
            </a:r>
            <a:r>
              <a:rPr lang="en-US" sz="1000" i="1" dirty="0" err="1">
                <a:solidFill>
                  <a:srgbClr val="0000FF"/>
                </a:solidFill>
              </a:rPr>
              <a:t>especie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Stock_C</a:t>
            </a:r>
            <a:r>
              <a:rPr lang="en-US" sz="1000" i="1" dirty="0">
                <a:solidFill>
                  <a:srgbClr val="0000FF"/>
                </a:solidFill>
              </a:rPr>
              <a:t>']) #get plots Pm </a:t>
            </a:r>
            <a:r>
              <a:rPr lang="en-US" sz="1000" i="1" dirty="0" err="1">
                <a:solidFill>
                  <a:srgbClr val="0000FF"/>
                </a:solidFill>
              </a:rPr>
              <a:t>Stock_C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filterPlotsPm_df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filterPlotsPm_df.rename</a:t>
            </a:r>
            <a:r>
              <a:rPr lang="en-US" sz="1000" i="1" dirty="0">
                <a:solidFill>
                  <a:srgbClr val="0000FF"/>
                </a:solidFill>
              </a:rPr>
              <a:t>(columns={"</a:t>
            </a:r>
            <a:r>
              <a:rPr lang="en-US" sz="1000" i="1" dirty="0" err="1">
                <a:solidFill>
                  <a:srgbClr val="0000FF"/>
                </a:solidFill>
              </a:rPr>
              <a:t>ID_pov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ID_pov_withPm</a:t>
            </a:r>
            <a:r>
              <a:rPr lang="en-US" sz="1000" i="1" dirty="0">
                <a:solidFill>
                  <a:srgbClr val="0000FF"/>
                </a:solidFill>
              </a:rPr>
              <a:t>", </a:t>
            </a:r>
            <a:r>
              <a:rPr lang="en-US" sz="1000" i="1" dirty="0" smtClean="0">
                <a:solidFill>
                  <a:srgbClr val="0000FF"/>
                </a:solidFill>
              </a:rPr>
              <a:t>“</a:t>
            </a:r>
            <a:r>
              <a:rPr lang="en-US" sz="1000" i="1" dirty="0" err="1" smtClean="0">
                <a:solidFill>
                  <a:srgbClr val="FF0000"/>
                </a:solidFill>
              </a:rPr>
              <a:t>Area_ha</a:t>
            </a:r>
            <a:r>
              <a:rPr lang="en-US" sz="1000" i="1" dirty="0" smtClean="0">
                <a:solidFill>
                  <a:srgbClr val="FF0000"/>
                </a:solidFill>
              </a:rPr>
              <a:t>”: “</a:t>
            </a:r>
            <a:r>
              <a:rPr lang="en-US" sz="1000" i="1" dirty="0" err="1" smtClean="0">
                <a:solidFill>
                  <a:srgbClr val="FF0000"/>
                </a:solidFill>
              </a:rPr>
              <a:t>A_haPm</a:t>
            </a:r>
            <a:r>
              <a:rPr lang="en-US" sz="1000" i="1" dirty="0" smtClean="0">
                <a:solidFill>
                  <a:srgbClr val="FF0000"/>
                </a:solidFill>
              </a:rPr>
              <a:t>”</a:t>
            </a:r>
            <a:r>
              <a:rPr lang="en-US" sz="1000" i="1" dirty="0" smtClean="0">
                <a:solidFill>
                  <a:srgbClr val="0000FF"/>
                </a:solidFill>
              </a:rPr>
              <a:t> ,"</a:t>
            </a:r>
            <a:r>
              <a:rPr lang="en-US" sz="1000" i="1" dirty="0" err="1">
                <a:solidFill>
                  <a:srgbClr val="0000FF"/>
                </a:solidFill>
              </a:rPr>
              <a:t>Stock_C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Pm_C</a:t>
            </a:r>
            <a:r>
              <a:rPr lang="en-US" sz="1000" i="1" dirty="0">
                <a:solidFill>
                  <a:srgbClr val="0000FF"/>
                </a:solidFill>
              </a:rPr>
              <a:t>"}) #rename cols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filterPlotsPb_df.merge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filterPlotsPm_df</a:t>
            </a:r>
            <a:r>
              <a:rPr lang="en-US" sz="1000" i="1" dirty="0">
                <a:solidFill>
                  <a:srgbClr val="0000FF"/>
                </a:solidFill>
              </a:rPr>
              <a:t>, how='outer', </a:t>
            </a:r>
            <a:r>
              <a:rPr lang="en-US" sz="1000" i="1" dirty="0" err="1">
                <a:solidFill>
                  <a:srgbClr val="0000FF"/>
                </a:solidFill>
              </a:rPr>
              <a:t>left_on</a:t>
            </a:r>
            <a:r>
              <a:rPr lang="en-US" sz="1000" i="1" dirty="0">
                <a:solidFill>
                  <a:srgbClr val="0000FF"/>
                </a:solidFill>
              </a:rPr>
              <a:t>= 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', </a:t>
            </a:r>
            <a:r>
              <a:rPr lang="en-US" sz="1000" i="1" dirty="0" err="1">
                <a:solidFill>
                  <a:srgbClr val="0000FF"/>
                </a:solidFill>
              </a:rPr>
              <a:t>right_on</a:t>
            </a:r>
            <a:r>
              <a:rPr lang="en-US" sz="1000" i="1" dirty="0">
                <a:solidFill>
                  <a:srgbClr val="0000FF"/>
                </a:solidFill>
              </a:rPr>
              <a:t>= 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Stand_df.sort_values</a:t>
            </a:r>
            <a:r>
              <a:rPr lang="en-US" sz="1000" i="1" dirty="0">
                <a:solidFill>
                  <a:srgbClr val="0000FF"/>
                </a:solidFill>
              </a:rPr>
              <a:t>(by=['</a:t>
            </a:r>
            <a:r>
              <a:rPr lang="en-US" sz="1000" i="1" dirty="0" err="1">
                <a:solidFill>
                  <a:srgbClr val="0000FF"/>
                </a:solidFill>
              </a:rPr>
              <a:t>ID_pov_withPb</a:t>
            </a:r>
            <a:r>
              <a:rPr lang="en-US" sz="1000" i="1" dirty="0">
                <a:solidFill>
                  <a:srgbClr val="0000FF"/>
                </a:solidFill>
              </a:rPr>
              <a:t>'])# order by </a:t>
            </a:r>
            <a:r>
              <a:rPr lang="en-US" sz="1000" i="1" dirty="0" err="1">
                <a:solidFill>
                  <a:srgbClr val="0000FF"/>
                </a:solidFill>
              </a:rPr>
              <a:t>ID_pov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[</a:t>
            </a:r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[</a:t>
            </a:r>
            <a:r>
              <a:rPr lang="en-US" sz="1000" i="1" dirty="0" smtClean="0">
                <a:solidFill>
                  <a:srgbClr val="FF0000"/>
                </a:solidFill>
              </a:rPr>
              <a:t>'</a:t>
            </a:r>
            <a:r>
              <a:rPr lang="en-US" sz="1000" i="1" dirty="0" err="1" smtClean="0">
                <a:solidFill>
                  <a:srgbClr val="FF0000"/>
                </a:solidFill>
              </a:rPr>
              <a:t>ID_pov_withPb</a:t>
            </a:r>
            <a:r>
              <a:rPr lang="en-US" sz="1000" i="1" dirty="0" smtClean="0">
                <a:solidFill>
                  <a:srgbClr val="FF0000"/>
                </a:solidFill>
              </a:rPr>
              <a:t>'] </a:t>
            </a:r>
            <a:r>
              <a:rPr lang="en-US" sz="1000" i="1" dirty="0">
                <a:solidFill>
                  <a:srgbClr val="0000FF"/>
                </a:solidFill>
              </a:rPr>
              <a:t>!= 'PbPb90'] #remove ID-</a:t>
            </a:r>
            <a:r>
              <a:rPr lang="en-US" sz="1000" i="1" dirty="0" err="1">
                <a:solidFill>
                  <a:srgbClr val="0000FF"/>
                </a:solidFill>
              </a:rPr>
              <a:t>pov</a:t>
            </a:r>
            <a:r>
              <a:rPr lang="en-US" sz="1000" i="1" dirty="0">
                <a:solidFill>
                  <a:srgbClr val="0000FF"/>
                </a:solidFill>
              </a:rPr>
              <a:t> with the only two plots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len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))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pt-PT" sz="2400" kern="0" dirty="0" smtClean="0">
                <a:solidFill>
                  <a:srgbClr val="4BACC6"/>
                </a:solidFill>
              </a:rPr>
              <a:t>Junta o carbono de ambas as espécies presentes na mesma parcela</a:t>
            </a:r>
            <a:endParaRPr lang="pt-PT" sz="2400" kern="0" dirty="0">
              <a:solidFill>
                <a:srgbClr val="4BACC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0111" y="3758217"/>
            <a:ext cx="6331889" cy="375487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às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Pm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seleciona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variáveis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interesse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DI_parc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ID_pov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Area_ha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especie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Stock_C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Muda os nomes a algumas das variáveis para não ficar com colunas com nomes repetidos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sz="800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Une as duas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 (Pb e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Pm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) através do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ID_parc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 usando o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merge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 indicando que queremos fazer a união das parcelas todas (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how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=‘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outer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’): as que só têm Pb, as que só têm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Pm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 e as que têm ambas as espécies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sz="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Ordena por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ID_pov</a:t>
            </a:r>
            <a:endParaRPr lang="pt-PT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sz="800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Elimina o estrato PbPb90 que só tem duas parcelas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0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3410" y="690516"/>
            <a:ext cx="7228267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Stand_df</a:t>
            </a:r>
            <a:r>
              <a:rPr lang="en-US" b="1" dirty="0" smtClean="0"/>
              <a:t> </a:t>
            </a:r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</a:t>
            </a:r>
            <a:r>
              <a:rPr lang="en-US" sz="1400" dirty="0" err="1" smtClean="0"/>
              <a:t>ID_pov_withPb</a:t>
            </a:r>
            <a:r>
              <a:rPr lang="en-US" sz="1400" dirty="0" smtClean="0"/>
              <a:t>, </a:t>
            </a:r>
            <a:r>
              <a:rPr lang="en-US" sz="1400" dirty="0" err="1" smtClean="0"/>
              <a:t>A_haPb</a:t>
            </a:r>
            <a:r>
              <a:rPr lang="en-US" sz="1400" dirty="0" smtClean="0"/>
              <a:t>, </a:t>
            </a:r>
            <a:r>
              <a:rPr lang="en-US" sz="1400" dirty="0" err="1" smtClean="0"/>
              <a:t>especie_x</a:t>
            </a:r>
            <a:r>
              <a:rPr lang="en-US" sz="1400" dirty="0" smtClean="0"/>
              <a:t>, </a:t>
            </a:r>
            <a:r>
              <a:rPr lang="en-US" sz="1400" dirty="0" err="1" smtClean="0"/>
              <a:t>Pb_C</a:t>
            </a:r>
            <a:r>
              <a:rPr lang="en-US" sz="1400" dirty="0" smtClean="0"/>
              <a:t>, </a:t>
            </a:r>
            <a:r>
              <a:rPr lang="en-US" sz="1400" dirty="0" err="1"/>
              <a:t>ID_pov_withPm</a:t>
            </a:r>
            <a:r>
              <a:rPr lang="en-US" sz="1400" dirty="0"/>
              <a:t>, </a:t>
            </a:r>
            <a:r>
              <a:rPr lang="en-US" sz="1400" dirty="0" err="1" smtClean="0"/>
              <a:t>A_haPm</a:t>
            </a:r>
            <a:r>
              <a:rPr lang="en-US" sz="1400" dirty="0" smtClean="0"/>
              <a:t>, </a:t>
            </a:r>
            <a:r>
              <a:rPr lang="en-US" sz="1400" dirty="0" err="1" smtClean="0"/>
              <a:t>especie_y</a:t>
            </a:r>
            <a:r>
              <a:rPr lang="en-US" sz="1400" dirty="0" smtClean="0"/>
              <a:t>, </a:t>
            </a:r>
            <a:r>
              <a:rPr lang="en-US" sz="1400" dirty="0" err="1"/>
              <a:t>Pm_C</a:t>
            </a:r>
            <a:endParaRPr lang="en-US" sz="1400" dirty="0"/>
          </a:p>
          <a:p>
            <a:pPr algn="r"/>
            <a:r>
              <a:rPr lang="pt-PT" sz="1400" b="1" dirty="0" smtClean="0">
                <a:solidFill>
                  <a:schemeClr val="accent2"/>
                </a:solidFill>
              </a:rPr>
              <a:t>51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618" y="3925995"/>
            <a:ext cx="2964204" cy="40316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796" y="26904"/>
            <a:ext cx="2964204" cy="40018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410" y="1616926"/>
            <a:ext cx="667657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Ficamos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com 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variáveis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repetidas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provêm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dataframe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preenchidas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com:</a:t>
            </a:r>
          </a:p>
          <a:p>
            <a:endParaRPr lang="en-US" sz="800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nan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provêm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 DF de Pm no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caso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parcelas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só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terem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provinham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filterPlotsPb_df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nan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nas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colunas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provêm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da DF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no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caso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das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parcelas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só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terem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Pm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 que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provinham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filterPlotsPm_df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99" y="4028799"/>
            <a:ext cx="5444296" cy="27237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492" y="2649418"/>
            <a:ext cx="3172766" cy="500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2106" y="3513936"/>
            <a:ext cx="3143152" cy="4961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0" y="4360127"/>
            <a:ext cx="28492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Precisamos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juntá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-las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conseguir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somar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carbonos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ambas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especies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mesma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parcela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que se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encontram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DF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distintas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podemos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somar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nºs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com 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nans</a:t>
            </a:r>
            <a:endParaRPr lang="en-US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51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134" y="2307166"/>
            <a:ext cx="3097844" cy="38260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12612" y="1490735"/>
            <a:ext cx="28687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Pb_C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=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Stand_df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Pb_C</a:t>
            </a:r>
            <a:r>
              <a:rPr lang="en-US" sz="1200" dirty="0">
                <a:solidFill>
                  <a:srgbClr val="0000FF"/>
                </a:solidFill>
              </a:rPr>
              <a:t>'].</a:t>
            </a:r>
            <a:r>
              <a:rPr lang="en-US" sz="1200" b="1" dirty="0" err="1">
                <a:solidFill>
                  <a:srgbClr val="CC9900"/>
                </a:solidFill>
              </a:rPr>
              <a:t>fillna</a:t>
            </a:r>
            <a:r>
              <a:rPr lang="en-US" sz="1200" dirty="0">
                <a:solidFill>
                  <a:srgbClr val="0000FF"/>
                </a:solidFill>
              </a:rPr>
              <a:t>(0</a:t>
            </a:r>
            <a:r>
              <a:rPr lang="en-US" sz="1200" dirty="0" smtClean="0">
                <a:solidFill>
                  <a:srgbClr val="0000FF"/>
                </a:solidFill>
              </a:rPr>
              <a:t>)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3410" y="690516"/>
            <a:ext cx="7228267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Stand_df</a:t>
            </a:r>
            <a:r>
              <a:rPr lang="en-US" b="1" dirty="0" smtClean="0"/>
              <a:t> </a:t>
            </a:r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</a:t>
            </a:r>
            <a:r>
              <a:rPr lang="en-US" sz="1400" dirty="0" err="1" smtClean="0"/>
              <a:t>ID_pov_withPb</a:t>
            </a:r>
            <a:r>
              <a:rPr lang="en-US" sz="1400" dirty="0" smtClean="0"/>
              <a:t>, </a:t>
            </a:r>
            <a:r>
              <a:rPr lang="en-US" sz="1400" dirty="0" err="1" smtClean="0"/>
              <a:t>A_haPb</a:t>
            </a:r>
            <a:r>
              <a:rPr lang="en-US" sz="1400" dirty="0" smtClean="0"/>
              <a:t>, </a:t>
            </a:r>
            <a:r>
              <a:rPr lang="en-US" sz="1400" dirty="0" err="1" smtClean="0"/>
              <a:t>especie_x</a:t>
            </a:r>
            <a:r>
              <a:rPr lang="en-US" sz="1400" dirty="0" smtClean="0"/>
              <a:t>, </a:t>
            </a:r>
            <a:r>
              <a:rPr lang="en-US" sz="1400" dirty="0" err="1" smtClean="0"/>
              <a:t>Pb_C</a:t>
            </a:r>
            <a:r>
              <a:rPr lang="en-US" sz="1400" dirty="0" smtClean="0"/>
              <a:t>, </a:t>
            </a:r>
            <a:r>
              <a:rPr lang="en-US" sz="1400" dirty="0" err="1"/>
              <a:t>ID_pov_withPm</a:t>
            </a:r>
            <a:r>
              <a:rPr lang="en-US" sz="1400" dirty="0"/>
              <a:t>, </a:t>
            </a:r>
            <a:r>
              <a:rPr lang="en-US" sz="1400" dirty="0" err="1" smtClean="0"/>
              <a:t>A_haPm</a:t>
            </a:r>
            <a:r>
              <a:rPr lang="en-US" sz="1400" dirty="0" smtClean="0"/>
              <a:t>, </a:t>
            </a:r>
            <a:r>
              <a:rPr lang="en-US" sz="1400" dirty="0" err="1" smtClean="0"/>
              <a:t>especie_y</a:t>
            </a:r>
            <a:r>
              <a:rPr lang="en-US" sz="1400" dirty="0" smtClean="0"/>
              <a:t>, </a:t>
            </a:r>
            <a:r>
              <a:rPr lang="en-US" sz="1400" dirty="0" err="1"/>
              <a:t>Pm_C</a:t>
            </a:r>
            <a:endParaRPr lang="en-US" sz="1400" dirty="0"/>
          </a:p>
          <a:p>
            <a:pPr algn="r"/>
            <a:r>
              <a:rPr lang="pt-PT" sz="1400" b="1" dirty="0" smtClean="0">
                <a:solidFill>
                  <a:schemeClr val="accent2"/>
                </a:solidFill>
              </a:rPr>
              <a:t>51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410" y="2175176"/>
            <a:ext cx="18384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Pb_C</a:t>
            </a:r>
            <a:endParaRPr lang="en-US" b="1" dirty="0" smtClean="0"/>
          </a:p>
          <a:p>
            <a:r>
              <a:rPr lang="en-US" sz="1400" dirty="0" err="1" smtClean="0"/>
              <a:t>Pb_C</a:t>
            </a:r>
            <a:endParaRPr lang="en-US" sz="1400" dirty="0" smtClean="0"/>
          </a:p>
          <a:p>
            <a:r>
              <a:rPr lang="en-US" sz="1400" b="1" dirty="0" smtClean="0">
                <a:solidFill>
                  <a:schemeClr val="accent2"/>
                </a:solidFill>
              </a:rPr>
              <a:t>                                  51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40348" y="2142729"/>
            <a:ext cx="18384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Pm_C</a:t>
            </a:r>
            <a:endParaRPr lang="en-US" b="1" dirty="0" smtClean="0"/>
          </a:p>
          <a:p>
            <a:r>
              <a:rPr lang="en-US" sz="1400" dirty="0" err="1" smtClean="0"/>
              <a:t>Pm_C</a:t>
            </a:r>
            <a:endParaRPr lang="en-US" sz="1400" dirty="0" smtClean="0"/>
          </a:p>
          <a:p>
            <a:r>
              <a:rPr lang="en-US" sz="1400" b="1" dirty="0" smtClean="0">
                <a:solidFill>
                  <a:schemeClr val="accent2"/>
                </a:solidFill>
              </a:rPr>
              <a:t>                                  51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7" name="Straight Arrow Connector 6"/>
          <p:cNvCxnSpPr>
            <a:endCxn id="18" idx="0"/>
          </p:cNvCxnSpPr>
          <p:nvPr/>
        </p:nvCxnSpPr>
        <p:spPr>
          <a:xfrm>
            <a:off x="1170039" y="1490735"/>
            <a:ext cx="0" cy="68444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980039" y="1490735"/>
            <a:ext cx="0" cy="68444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021018" y="1554182"/>
            <a:ext cx="28687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rgbClr val="0000FF"/>
                </a:solidFill>
              </a:rPr>
              <a:t>Pm_C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</a:rPr>
              <a:t>Stand_df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Pm_C</a:t>
            </a:r>
            <a:r>
              <a:rPr lang="en-US" sz="1200" dirty="0">
                <a:solidFill>
                  <a:srgbClr val="0000FF"/>
                </a:solidFill>
              </a:rPr>
              <a:t>'].</a:t>
            </a:r>
            <a:r>
              <a:rPr lang="en-US" sz="1200" b="1" dirty="0" err="1">
                <a:solidFill>
                  <a:srgbClr val="CC9900"/>
                </a:solidFill>
              </a:rPr>
              <a:t>fillna</a:t>
            </a:r>
            <a:r>
              <a:rPr lang="en-US" sz="1200" dirty="0">
                <a:solidFill>
                  <a:srgbClr val="0000FF"/>
                </a:solidFill>
              </a:rPr>
              <a:t>(0)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13588" y="3237737"/>
            <a:ext cx="28687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total_C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</a:rPr>
              <a:t>Pb_C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+ </a:t>
            </a:r>
            <a:r>
              <a:rPr lang="en-US" sz="1200" dirty="0" err="1" smtClean="0">
                <a:solidFill>
                  <a:srgbClr val="0000FF"/>
                </a:solidFill>
              </a:rPr>
              <a:t>Pm_C</a:t>
            </a:r>
            <a:endParaRPr lang="en-US" sz="1200" dirty="0" smtClean="0">
              <a:solidFill>
                <a:srgbClr val="0000FF"/>
              </a:solidFill>
            </a:endParaRPr>
          </a:p>
          <a:p>
            <a:endParaRPr lang="en-US" sz="800" dirty="0">
              <a:solidFill>
                <a:srgbClr val="0000FF"/>
              </a:solidFill>
            </a:endParaRPr>
          </a:p>
          <a:p>
            <a:r>
              <a:rPr lang="en-US" sz="1200" dirty="0" err="1">
                <a:solidFill>
                  <a:srgbClr val="0000FF"/>
                </a:solidFill>
              </a:rPr>
              <a:t>Stand_df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total_C</a:t>
            </a:r>
            <a:r>
              <a:rPr lang="en-US" sz="1200" dirty="0">
                <a:solidFill>
                  <a:srgbClr val="0000FF"/>
                </a:solidFill>
              </a:rPr>
              <a:t>'] </a:t>
            </a:r>
            <a:r>
              <a:rPr lang="en-US" sz="1200" dirty="0" smtClean="0">
                <a:solidFill>
                  <a:srgbClr val="0000FF"/>
                </a:solidFill>
              </a:rPr>
              <a:t>=</a:t>
            </a:r>
          </a:p>
          <a:p>
            <a:r>
              <a:rPr lang="en-US" sz="1200" dirty="0" err="1" smtClean="0">
                <a:solidFill>
                  <a:srgbClr val="0000FF"/>
                </a:solidFill>
              </a:rPr>
              <a:t>total_C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5591" y="4278817"/>
            <a:ext cx="8683441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Stand_df</a:t>
            </a:r>
            <a:r>
              <a:rPr lang="en-US" b="1" dirty="0" smtClean="0"/>
              <a:t> </a:t>
            </a:r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</a:t>
            </a:r>
            <a:r>
              <a:rPr lang="en-US" sz="1400" dirty="0" err="1" smtClean="0"/>
              <a:t>ID_pov_withPb</a:t>
            </a:r>
            <a:r>
              <a:rPr lang="en-US" sz="1400" dirty="0" smtClean="0"/>
              <a:t>, </a:t>
            </a:r>
            <a:r>
              <a:rPr lang="en-US" sz="1400" dirty="0" err="1" smtClean="0"/>
              <a:t>A_haPb</a:t>
            </a:r>
            <a:r>
              <a:rPr lang="en-US" sz="1400" dirty="0" smtClean="0"/>
              <a:t>, </a:t>
            </a:r>
            <a:r>
              <a:rPr lang="en-US" sz="1400" dirty="0" err="1" smtClean="0"/>
              <a:t>especie_x</a:t>
            </a:r>
            <a:r>
              <a:rPr lang="en-US" sz="1400" dirty="0" smtClean="0"/>
              <a:t>, </a:t>
            </a:r>
            <a:r>
              <a:rPr lang="en-US" sz="1400" dirty="0" err="1" smtClean="0"/>
              <a:t>Pb_C</a:t>
            </a:r>
            <a:r>
              <a:rPr lang="en-US" sz="1400" dirty="0" smtClean="0"/>
              <a:t>, </a:t>
            </a:r>
            <a:r>
              <a:rPr lang="en-US" sz="1400" dirty="0" err="1"/>
              <a:t>ID_pov_withPm</a:t>
            </a:r>
            <a:r>
              <a:rPr lang="en-US" sz="1400" dirty="0"/>
              <a:t>, </a:t>
            </a:r>
            <a:r>
              <a:rPr lang="en-US" sz="1400" dirty="0" err="1" smtClean="0"/>
              <a:t>A_haPm</a:t>
            </a:r>
            <a:r>
              <a:rPr lang="en-US" sz="1400" dirty="0" smtClean="0"/>
              <a:t>, </a:t>
            </a:r>
            <a:r>
              <a:rPr lang="en-US" sz="1400" dirty="0" err="1" smtClean="0"/>
              <a:t>especie_y</a:t>
            </a:r>
            <a:r>
              <a:rPr lang="en-US" sz="1400" dirty="0" smtClean="0"/>
              <a:t>, </a:t>
            </a:r>
            <a:r>
              <a:rPr lang="en-US" sz="1400" dirty="0" err="1" smtClean="0"/>
              <a:t>Pm_C</a:t>
            </a:r>
            <a:r>
              <a:rPr lang="en-US" sz="1400" dirty="0" smtClean="0"/>
              <a:t>, </a:t>
            </a:r>
            <a:r>
              <a:rPr lang="en-US" sz="1400" b="1" dirty="0" err="1" smtClean="0"/>
              <a:t>total_C</a:t>
            </a:r>
            <a:endParaRPr lang="en-US" sz="1400" b="1" dirty="0"/>
          </a:p>
          <a:p>
            <a:pPr algn="r"/>
            <a:r>
              <a:rPr lang="pt-PT" sz="1400" b="1" dirty="0" smtClean="0">
                <a:solidFill>
                  <a:schemeClr val="accent2"/>
                </a:solidFill>
              </a:rPr>
              <a:t>51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13" name="Elbow Connector 12"/>
          <p:cNvCxnSpPr>
            <a:stCxn id="18" idx="2"/>
            <a:endCxn id="19" idx="2"/>
          </p:cNvCxnSpPr>
          <p:nvPr/>
        </p:nvCxnSpPr>
        <p:spPr>
          <a:xfrm rot="5400000" flipH="1" flipV="1">
            <a:off x="3069857" y="1085703"/>
            <a:ext cx="32447" cy="3746938"/>
          </a:xfrm>
          <a:prstGeom prst="bentConnector3">
            <a:avLst>
              <a:gd name="adj1" fmla="val -7045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013588" y="3199626"/>
            <a:ext cx="0" cy="1080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194567" y="2079294"/>
            <a:ext cx="2849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Primeiro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temos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converter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nans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a zero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2134" y="26904"/>
            <a:ext cx="3097575" cy="242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0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5591" y="563164"/>
            <a:ext cx="8683441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Stand_df</a:t>
            </a:r>
            <a:r>
              <a:rPr lang="en-US" b="1" dirty="0" smtClean="0"/>
              <a:t> </a:t>
            </a:r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</a:t>
            </a:r>
            <a:r>
              <a:rPr lang="en-US" sz="1400" dirty="0" err="1" smtClean="0"/>
              <a:t>ID_pov_withPb</a:t>
            </a:r>
            <a:r>
              <a:rPr lang="en-US" sz="1400" dirty="0" smtClean="0"/>
              <a:t>, </a:t>
            </a:r>
            <a:r>
              <a:rPr lang="en-US" sz="1400" dirty="0" err="1" smtClean="0"/>
              <a:t>A_haPb</a:t>
            </a:r>
            <a:r>
              <a:rPr lang="en-US" sz="1400" dirty="0" smtClean="0"/>
              <a:t>, </a:t>
            </a:r>
            <a:r>
              <a:rPr lang="en-US" sz="1400" dirty="0" err="1" smtClean="0"/>
              <a:t>especie_x</a:t>
            </a:r>
            <a:r>
              <a:rPr lang="en-US" sz="1400" dirty="0" smtClean="0"/>
              <a:t>, </a:t>
            </a:r>
            <a:r>
              <a:rPr lang="en-US" sz="1400" dirty="0" err="1" smtClean="0"/>
              <a:t>Pb_C</a:t>
            </a:r>
            <a:r>
              <a:rPr lang="en-US" sz="1400" dirty="0" smtClean="0"/>
              <a:t>, </a:t>
            </a:r>
            <a:r>
              <a:rPr lang="en-US" sz="1400" dirty="0" err="1"/>
              <a:t>ID_pov_withPm</a:t>
            </a:r>
            <a:r>
              <a:rPr lang="en-US" sz="1400" dirty="0"/>
              <a:t>, </a:t>
            </a:r>
            <a:r>
              <a:rPr lang="en-US" sz="1400" dirty="0" err="1" smtClean="0"/>
              <a:t>A_haPm</a:t>
            </a:r>
            <a:r>
              <a:rPr lang="en-US" sz="1400" dirty="0" smtClean="0"/>
              <a:t>, </a:t>
            </a:r>
            <a:r>
              <a:rPr lang="en-US" sz="1400" dirty="0" err="1" smtClean="0"/>
              <a:t>especie_y</a:t>
            </a:r>
            <a:r>
              <a:rPr lang="en-US" sz="1400" dirty="0" smtClean="0"/>
              <a:t>, </a:t>
            </a:r>
            <a:r>
              <a:rPr lang="en-US" sz="1400" dirty="0" err="1" smtClean="0"/>
              <a:t>Pm_C</a:t>
            </a:r>
            <a:r>
              <a:rPr lang="en-US" sz="1400" dirty="0" smtClean="0"/>
              <a:t>, </a:t>
            </a:r>
            <a:r>
              <a:rPr lang="en-US" sz="1400" b="1" dirty="0" err="1" smtClean="0"/>
              <a:t>total_C</a:t>
            </a:r>
            <a:endParaRPr lang="en-US" sz="1400" b="1" dirty="0"/>
          </a:p>
          <a:p>
            <a:pPr algn="r"/>
            <a:r>
              <a:rPr lang="pt-PT" sz="1400" b="1" dirty="0" smtClean="0">
                <a:solidFill>
                  <a:schemeClr val="accent2"/>
                </a:solidFill>
              </a:rPr>
              <a:t>51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86298" y="1335006"/>
            <a:ext cx="9831" cy="460176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83959" y="1530311"/>
            <a:ext cx="53923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ID_strat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Stand_df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ID_pov_withPb</a:t>
            </a:r>
            <a:r>
              <a:rPr lang="en-US" sz="1200" dirty="0">
                <a:solidFill>
                  <a:srgbClr val="0000FF"/>
                </a:solidFill>
              </a:rPr>
              <a:t>'].</a:t>
            </a:r>
            <a:r>
              <a:rPr lang="en-US" sz="1200" dirty="0" err="1">
                <a:solidFill>
                  <a:srgbClr val="0000FF"/>
                </a:solidFill>
              </a:rPr>
              <a:t>c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ombine_first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Stand_df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ID_pov_withPm</a:t>
            </a:r>
            <a:r>
              <a:rPr lang="en-US" sz="1200" dirty="0">
                <a:solidFill>
                  <a:srgbClr val="0000FF"/>
                </a:solidFill>
              </a:rPr>
              <a:t>'])</a:t>
            </a:r>
          </a:p>
          <a:p>
            <a:r>
              <a:rPr lang="en-US" sz="1200" dirty="0" err="1">
                <a:solidFill>
                  <a:srgbClr val="0000FF"/>
                </a:solidFill>
              </a:rPr>
              <a:t>Stand_df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ID_strat</a:t>
            </a:r>
            <a:r>
              <a:rPr lang="en-US" sz="1200" dirty="0">
                <a:solidFill>
                  <a:srgbClr val="0000FF"/>
                </a:solidFill>
              </a:rPr>
              <a:t>'] = </a:t>
            </a:r>
            <a:r>
              <a:rPr lang="en-US" sz="1200" dirty="0" err="1" smtClean="0">
                <a:solidFill>
                  <a:srgbClr val="0000FF"/>
                </a:solidFill>
              </a:rPr>
              <a:t>ID_strat</a:t>
            </a:r>
            <a:endParaRPr lang="en-US" sz="1200" dirty="0" smtClean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Area = </a:t>
            </a:r>
            <a:r>
              <a:rPr lang="en-US" sz="1200" dirty="0" err="1">
                <a:solidFill>
                  <a:srgbClr val="0000FF"/>
                </a:solidFill>
              </a:rPr>
              <a:t>Stand_df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A_haPb</a:t>
            </a:r>
            <a:r>
              <a:rPr lang="en-US" sz="1200" dirty="0">
                <a:solidFill>
                  <a:srgbClr val="0000FF"/>
                </a:solidFill>
              </a:rPr>
              <a:t>'].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combine_first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Stand_df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A_haPm</a:t>
            </a:r>
            <a:r>
              <a:rPr lang="en-US" sz="1200" dirty="0">
                <a:solidFill>
                  <a:srgbClr val="0000FF"/>
                </a:solidFill>
              </a:rPr>
              <a:t>'])</a:t>
            </a:r>
          </a:p>
          <a:p>
            <a:r>
              <a:rPr lang="en-US" sz="1200" dirty="0" err="1">
                <a:solidFill>
                  <a:srgbClr val="0000FF"/>
                </a:solidFill>
              </a:rPr>
              <a:t>Stand_df</a:t>
            </a:r>
            <a:r>
              <a:rPr lang="en-US" sz="1200" dirty="0">
                <a:solidFill>
                  <a:srgbClr val="0000FF"/>
                </a:solidFill>
              </a:rPr>
              <a:t>['Area'] = </a:t>
            </a:r>
            <a:r>
              <a:rPr lang="en-US" sz="1200" dirty="0" smtClean="0">
                <a:solidFill>
                  <a:srgbClr val="0000FF"/>
                </a:solidFill>
              </a:rPr>
              <a:t>Area</a:t>
            </a:r>
          </a:p>
          <a:p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 err="1">
                <a:solidFill>
                  <a:srgbClr val="0000FF"/>
                </a:solidFill>
              </a:rPr>
              <a:t>Stand_df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Stand_df.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drop</a:t>
            </a:r>
            <a:r>
              <a:rPr lang="en-US" sz="1200" dirty="0">
                <a:solidFill>
                  <a:srgbClr val="0000FF"/>
                </a:solidFill>
              </a:rPr>
              <a:t>(columns=['</a:t>
            </a:r>
            <a:r>
              <a:rPr lang="en-US" sz="1200" dirty="0" err="1">
                <a:solidFill>
                  <a:srgbClr val="0000FF"/>
                </a:solidFill>
              </a:rPr>
              <a:t>ID_pov_withPb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A_haPb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ID_pov_withPm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A_haPm</a:t>
            </a:r>
            <a:r>
              <a:rPr lang="en-US" sz="1200" dirty="0" smtClean="0">
                <a:solidFill>
                  <a:srgbClr val="0000FF"/>
                </a:solidFill>
              </a:rPr>
              <a:t>', 'especie_x</a:t>
            </a:r>
            <a:r>
              <a:rPr lang="en-US" sz="1200" dirty="0">
                <a:solidFill>
                  <a:srgbClr val="0000FF"/>
                </a:solidFill>
              </a:rPr>
              <a:t>','especie_y','</a:t>
            </a:r>
            <a:r>
              <a:rPr lang="en-US" sz="1200" dirty="0" err="1">
                <a:solidFill>
                  <a:srgbClr val="0000FF"/>
                </a:solidFill>
              </a:rPr>
              <a:t>Pb_C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Pm_C</a:t>
            </a:r>
            <a:r>
              <a:rPr lang="en-US" sz="1200" dirty="0">
                <a:solidFill>
                  <a:srgbClr val="0000FF"/>
                </a:solidFill>
              </a:rPr>
              <a:t>'])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5591" y="5936772"/>
            <a:ext cx="2738576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Stand_df</a:t>
            </a:r>
            <a:r>
              <a:rPr lang="en-US" b="1" dirty="0" smtClean="0"/>
              <a:t> </a:t>
            </a:r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</a:rPr>
              <a:t>ID_strat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, Area</a:t>
            </a:r>
            <a:r>
              <a:rPr lang="en-US" sz="1400" dirty="0" smtClean="0"/>
              <a:t>, </a:t>
            </a:r>
            <a:r>
              <a:rPr lang="en-US" sz="1400" dirty="0" err="1" smtClean="0"/>
              <a:t>total_C</a:t>
            </a:r>
            <a:endParaRPr lang="en-US" sz="1400" dirty="0"/>
          </a:p>
          <a:p>
            <a:pPr algn="r"/>
            <a:r>
              <a:rPr lang="pt-PT" sz="1400" b="1" dirty="0" smtClean="0">
                <a:solidFill>
                  <a:schemeClr val="accent2"/>
                </a:solidFill>
              </a:rPr>
              <a:t>51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332" y="26904"/>
            <a:ext cx="4777359" cy="5017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703" y="882147"/>
            <a:ext cx="4777359" cy="53774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261" y="1685176"/>
            <a:ext cx="4777359" cy="49387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7186" y="1899643"/>
            <a:ext cx="1893224" cy="563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3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95303" y="463750"/>
            <a:ext cx="4296698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Pb_C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Pb_C</a:t>
            </a:r>
            <a:r>
              <a:rPr lang="en-US" sz="1000" i="1" dirty="0">
                <a:solidFill>
                  <a:srgbClr val="0000FF"/>
                </a:solidFill>
              </a:rPr>
              <a:t>'].</a:t>
            </a:r>
            <a:r>
              <a:rPr lang="en-US" sz="1000" i="1" dirty="0" err="1">
                <a:solidFill>
                  <a:srgbClr val="0000FF"/>
                </a:solidFill>
              </a:rPr>
              <a:t>fillna</a:t>
            </a:r>
            <a:r>
              <a:rPr lang="en-US" sz="1000" i="1" dirty="0">
                <a:solidFill>
                  <a:srgbClr val="0000FF"/>
                </a:solidFill>
              </a:rPr>
              <a:t>(0)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Pm_C</a:t>
            </a:r>
            <a:r>
              <a:rPr lang="en-US" sz="1000" i="1" dirty="0">
                <a:solidFill>
                  <a:srgbClr val="0000FF"/>
                </a:solidFill>
              </a:rPr>
              <a:t> =  </a:t>
            </a:r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Pm_C</a:t>
            </a:r>
            <a:r>
              <a:rPr lang="en-US" sz="1000" i="1" dirty="0">
                <a:solidFill>
                  <a:srgbClr val="0000FF"/>
                </a:solidFill>
              </a:rPr>
              <a:t>'].</a:t>
            </a:r>
            <a:r>
              <a:rPr lang="en-US" sz="1000" i="1" dirty="0" err="1">
                <a:solidFill>
                  <a:srgbClr val="0000FF"/>
                </a:solidFill>
              </a:rPr>
              <a:t>fillna</a:t>
            </a:r>
            <a:r>
              <a:rPr lang="en-US" sz="1000" i="1" dirty="0">
                <a:solidFill>
                  <a:srgbClr val="0000FF"/>
                </a:solidFill>
              </a:rPr>
              <a:t>(0)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total_C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Pb_C</a:t>
            </a:r>
            <a:r>
              <a:rPr lang="en-US" sz="1000" i="1" dirty="0">
                <a:solidFill>
                  <a:srgbClr val="0000FF"/>
                </a:solidFill>
              </a:rPr>
              <a:t> + </a:t>
            </a:r>
            <a:r>
              <a:rPr lang="en-US" sz="1000" i="1" dirty="0" err="1">
                <a:solidFill>
                  <a:srgbClr val="0000FF"/>
                </a:solidFill>
              </a:rPr>
              <a:t>Pm_C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total_C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total_C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len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))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  <a:endParaRPr lang="en-US" sz="1000" i="1" dirty="0" smtClean="0">
              <a:solidFill>
                <a:srgbClr val="0000FF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pt-PT" sz="2400" kern="0" dirty="0" smtClean="0">
                <a:solidFill>
                  <a:srgbClr val="4BACC6"/>
                </a:solidFill>
              </a:rPr>
              <a:t>Junta o carbono de ambas as espécies presentes na mesma parcela</a:t>
            </a:r>
            <a:endParaRPr lang="pt-PT" sz="2400" kern="0" dirty="0">
              <a:solidFill>
                <a:srgbClr val="4BACC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95303" y="2576431"/>
            <a:ext cx="4129548" cy="267765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à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Pb_C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Pm_C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onde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aparece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NAN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substituir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nulo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zero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permitir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somar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ambos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carbonos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Soma os carbonos e carrega esse valor (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total_C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) na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 Stand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sz="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2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29231" y="463750"/>
            <a:ext cx="4962770" cy="209288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ID_strat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ID_pov_withPb</a:t>
            </a:r>
            <a:r>
              <a:rPr lang="en-US" sz="1000" i="1" dirty="0">
                <a:solidFill>
                  <a:srgbClr val="0000FF"/>
                </a:solidFill>
              </a:rPr>
              <a:t>'].</a:t>
            </a:r>
            <a:r>
              <a:rPr lang="en-US" sz="1000" i="1" dirty="0" err="1">
                <a:solidFill>
                  <a:srgbClr val="0000FF"/>
                </a:solidFill>
              </a:rPr>
              <a:t>combine_first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ID_pov_withPm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ID_strat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ID_strat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Area = </a:t>
            </a:r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A_haPb</a:t>
            </a:r>
            <a:r>
              <a:rPr lang="en-US" sz="1000" i="1" dirty="0">
                <a:solidFill>
                  <a:srgbClr val="0000FF"/>
                </a:solidFill>
              </a:rPr>
              <a:t>'].</a:t>
            </a:r>
            <a:r>
              <a:rPr lang="en-US" sz="1000" i="1" dirty="0" err="1">
                <a:solidFill>
                  <a:srgbClr val="0000FF"/>
                </a:solidFill>
              </a:rPr>
              <a:t>combine_first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A_haPm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['Area'] = Area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Stand_df.drop</a:t>
            </a:r>
            <a:r>
              <a:rPr lang="en-US" sz="1000" i="1" dirty="0">
                <a:solidFill>
                  <a:srgbClr val="0000FF"/>
                </a:solidFill>
              </a:rPr>
              <a:t>(columns=['</a:t>
            </a:r>
            <a:r>
              <a:rPr lang="en-US" sz="1000" i="1" dirty="0" err="1">
                <a:solidFill>
                  <a:srgbClr val="0000FF"/>
                </a:solidFill>
              </a:rPr>
              <a:t>ID_pov_withPb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A_haPb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ID_pov_withPm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A_haPm</a:t>
            </a:r>
            <a:r>
              <a:rPr lang="en-US" sz="1000" i="1" dirty="0">
                <a:solidFill>
                  <a:srgbClr val="0000FF"/>
                </a:solidFill>
              </a:rPr>
              <a:t>',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                                  'especie_x','especie_y','</a:t>
            </a:r>
            <a:r>
              <a:rPr lang="en-US" sz="1000" i="1" dirty="0" err="1">
                <a:solidFill>
                  <a:srgbClr val="0000FF"/>
                </a:solidFill>
              </a:rPr>
              <a:t>Pb_C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Pm_C</a:t>
            </a:r>
            <a:r>
              <a:rPr lang="en-US" sz="1000" i="1" dirty="0">
                <a:solidFill>
                  <a:srgbClr val="0000FF"/>
                </a:solidFill>
              </a:rPr>
              <a:t>'])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len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))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  <a:endParaRPr lang="en-US" sz="1000" i="1" dirty="0" smtClean="0">
              <a:solidFill>
                <a:srgbClr val="0000FF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pt-PT" sz="2400" kern="0" dirty="0" smtClean="0">
                <a:solidFill>
                  <a:srgbClr val="4BACC6"/>
                </a:solidFill>
              </a:rPr>
              <a:t>Junta o carbono de ambas as espécies presentes na mesma parcela</a:t>
            </a:r>
            <a:endParaRPr lang="pt-PT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9014" y="2576431"/>
            <a:ext cx="8932985" cy="390876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Cria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nova (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ID_strat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onde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combina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2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uma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preenchendo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valores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nulos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uma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ID_pov_withPb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 com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não-nulos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outra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ID_pov_withPm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usando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combine_first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Cria na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Stand_df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 uma coluna com o nome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ID_strat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carrega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lá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dentro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resultado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combine_first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sz="800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Repete o processo agora com as áreas dos estratos associadas a cada parcela (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A_haPb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A_haPm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) e carrega o resultado numa coluna nova (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Area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) na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Stand_df</a:t>
            </a:r>
            <a:endParaRPr lang="pt-PT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Elimina as colunas da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Stand_df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 onde aparecem NAN com o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drop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 de modo a ficar com o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total_C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ID_Strat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Area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 (sem NAN)</a:t>
            </a:r>
            <a:endParaRPr lang="pt-PT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3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5846" y="2352043"/>
            <a:ext cx="948232" cy="892705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35360" y="2514600"/>
            <a:ext cx="964684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Font typeface="Wingdings" pitchFamily="2" charset="2"/>
              <a:buNone/>
            </a:pPr>
            <a:r>
              <a:rPr lang="en-US" dirty="0" err="1"/>
              <a:t>C</a:t>
            </a:r>
            <a:r>
              <a:rPr lang="en-US" dirty="0" err="1" smtClean="0"/>
              <a:t>álculos</a:t>
            </a:r>
            <a:r>
              <a:rPr lang="en-US" dirty="0" smtClean="0"/>
              <a:t> de </a:t>
            </a:r>
            <a:r>
              <a:rPr lang="en-US" dirty="0" err="1" smtClean="0"/>
              <a:t>inventário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85821" y="2918274"/>
            <a:ext cx="805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Pm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7423" y="2918274"/>
            <a:ext cx="649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</a:rPr>
              <a:t>Pb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6" descr="pb_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4996734" y="2293455"/>
            <a:ext cx="801378" cy="100418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35360" y="3533091"/>
            <a:ext cx="9001000" cy="1969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Cálculo</a:t>
            </a:r>
            <a:r>
              <a:rPr lang="en-US" sz="2400" kern="0" dirty="0" smtClean="0">
                <a:solidFill>
                  <a:schemeClr val="accent5"/>
                </a:solidFill>
              </a:rPr>
              <a:t> do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erro</a:t>
            </a:r>
            <a:r>
              <a:rPr lang="en-US" sz="2400" kern="0" dirty="0" smtClean="0">
                <a:solidFill>
                  <a:schemeClr val="accent5"/>
                </a:solidFill>
              </a:rPr>
              <a:t>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amostragem</a:t>
            </a:r>
            <a:r>
              <a:rPr lang="en-US" sz="2400" kern="0" dirty="0" smtClean="0">
                <a:solidFill>
                  <a:schemeClr val="accent5"/>
                </a:solidFill>
              </a:rPr>
              <a:t> para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avaliação</a:t>
            </a:r>
            <a:r>
              <a:rPr lang="en-US" sz="2400" kern="0" dirty="0" smtClean="0">
                <a:solidFill>
                  <a:schemeClr val="accent5"/>
                </a:solidFill>
              </a:rPr>
              <a:t> do stock de carbon ns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povoamentos</a:t>
            </a:r>
            <a:r>
              <a:rPr lang="en-US" sz="2400" kern="0" dirty="0" smtClean="0">
                <a:solidFill>
                  <a:schemeClr val="accent5"/>
                </a:solidFill>
              </a:rPr>
              <a:t>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PbPbJv</a:t>
            </a:r>
            <a:r>
              <a:rPr lang="en-US" sz="2400" kern="0" dirty="0" smtClean="0">
                <a:solidFill>
                  <a:schemeClr val="accent5"/>
                </a:solidFill>
              </a:rPr>
              <a:t>, PbPb30, PbPb50 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PmPm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endParaRPr lang="pt-PT" sz="2400" kern="0" dirty="0">
              <a:solidFill>
                <a:schemeClr val="accent5"/>
              </a:solidFill>
            </a:endParaRPr>
          </a:p>
          <a:p>
            <a:pPr algn="l"/>
            <a:r>
              <a:rPr lang="pt-PT" sz="2400" b="0" kern="0" dirty="0">
                <a:solidFill>
                  <a:schemeClr val="accent5"/>
                </a:solidFill>
              </a:rPr>
              <a:t>Variáveis: </a:t>
            </a:r>
            <a:r>
              <a:rPr lang="pt-PT" sz="2400" b="0" kern="0" dirty="0" err="1" smtClean="0">
                <a:solidFill>
                  <a:schemeClr val="accent5"/>
                </a:solidFill>
              </a:rPr>
              <a:t>Stock_C</a:t>
            </a:r>
            <a:endParaRPr lang="en-US" sz="2400" b="0" kern="0" dirty="0">
              <a:solidFill>
                <a:schemeClr val="accent5"/>
              </a:solidFill>
            </a:endParaRPr>
          </a:p>
          <a:p>
            <a:pPr algn="l"/>
            <a:endParaRPr lang="en-US" sz="2400" kern="0" dirty="0" smtClean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9698715">
            <a:off x="8206155" y="1360790"/>
            <a:ext cx="2885090" cy="17499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000" dirty="0" smtClean="0"/>
              <a:t>Amostragem Simples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8650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1" y="412790"/>
            <a:ext cx="6096000" cy="286232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Trees: filter </a:t>
            </a:r>
            <a:r>
              <a:rPr lang="en-US" sz="1000" i="1" dirty="0" err="1">
                <a:solidFill>
                  <a:srgbClr val="0000FF"/>
                </a:solidFill>
              </a:rPr>
              <a:t>trees_df</a:t>
            </a:r>
            <a:r>
              <a:rPr lang="en-US" sz="1000" i="1" dirty="0">
                <a:solidFill>
                  <a:srgbClr val="0000FF"/>
                </a:solidFill>
              </a:rPr>
              <a:t> to </a:t>
            </a:r>
            <a:r>
              <a:rPr lang="en-US" sz="1000" i="1" dirty="0" err="1">
                <a:solidFill>
                  <a:srgbClr val="0000FF"/>
                </a:solidFill>
              </a:rPr>
              <a:t>ftrees_df</a:t>
            </a:r>
            <a:r>
              <a:rPr lang="en-US" sz="1000" i="1" dirty="0">
                <a:solidFill>
                  <a:srgbClr val="0000FF"/>
                </a:solidFill>
              </a:rPr>
              <a:t> #####')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d1_column = </a:t>
            </a:r>
            <a:r>
              <a:rPr lang="en-US" sz="1000" i="1" dirty="0" err="1">
                <a:solidFill>
                  <a:srgbClr val="0000FF"/>
                </a:solidFill>
              </a:rPr>
              <a:t>trees_df</a:t>
            </a:r>
            <a:r>
              <a:rPr lang="en-US" sz="1000" i="1" dirty="0">
                <a:solidFill>
                  <a:srgbClr val="0000FF"/>
                </a:solidFill>
              </a:rPr>
              <a:t>['d1'] #get d1 column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d2_column = </a:t>
            </a:r>
            <a:r>
              <a:rPr lang="en-US" sz="1000" i="1" dirty="0" err="1">
                <a:solidFill>
                  <a:srgbClr val="0000FF"/>
                </a:solidFill>
              </a:rPr>
              <a:t>trees_df</a:t>
            </a:r>
            <a:r>
              <a:rPr lang="en-US" sz="1000" i="1" dirty="0">
                <a:solidFill>
                  <a:srgbClr val="0000FF"/>
                </a:solidFill>
              </a:rPr>
              <a:t>['d2'] #get d2 column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d_column</a:t>
            </a:r>
            <a:r>
              <a:rPr lang="en-US" sz="1000" i="1" dirty="0">
                <a:solidFill>
                  <a:srgbClr val="0000FF"/>
                </a:solidFill>
              </a:rPr>
              <a:t> = (d1_column + d2_column)/2 #calculate d column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trees_df</a:t>
            </a:r>
            <a:r>
              <a:rPr lang="en-US" sz="1000" i="1" dirty="0">
                <a:solidFill>
                  <a:srgbClr val="0000FF"/>
                </a:solidFill>
              </a:rPr>
              <a:t>['d'] = </a:t>
            </a:r>
            <a:r>
              <a:rPr lang="en-US" sz="1000" i="1" dirty="0" err="1">
                <a:solidFill>
                  <a:srgbClr val="0000FF"/>
                </a:solidFill>
              </a:rPr>
              <a:t>d_column</a:t>
            </a:r>
            <a:r>
              <a:rPr lang="en-US" sz="1000" i="1" dirty="0">
                <a:solidFill>
                  <a:srgbClr val="0000FF"/>
                </a:solidFill>
              </a:rPr>
              <a:t> #add d column to </a:t>
            </a:r>
            <a:r>
              <a:rPr lang="en-US" sz="1000" i="1" dirty="0" err="1">
                <a:solidFill>
                  <a:srgbClr val="0000FF"/>
                </a:solidFill>
              </a:rPr>
              <a:t>trees_df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ftrees_df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trees_df</a:t>
            </a:r>
            <a:r>
              <a:rPr lang="en-US" sz="1000" i="1" dirty="0">
                <a:solidFill>
                  <a:srgbClr val="0000FF"/>
                </a:solidFill>
              </a:rPr>
              <a:t>[</a:t>
            </a:r>
            <a:r>
              <a:rPr lang="en-US" sz="1000" i="1" dirty="0" err="1">
                <a:solidFill>
                  <a:srgbClr val="0000FF"/>
                </a:solidFill>
              </a:rPr>
              <a:t>trees_df</a:t>
            </a:r>
            <a:r>
              <a:rPr lang="en-US" sz="1000" i="1" dirty="0">
                <a:solidFill>
                  <a:srgbClr val="0000FF"/>
                </a:solidFill>
              </a:rPr>
              <a:t>['COD_ESTADO'] == 0] #create new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r>
              <a:rPr lang="en-US" sz="1000" i="1" dirty="0">
                <a:solidFill>
                  <a:srgbClr val="0000FF"/>
                </a:solidFill>
              </a:rPr>
              <a:t> from </a:t>
            </a:r>
            <a:r>
              <a:rPr lang="en-US" sz="1000" i="1" dirty="0" err="1">
                <a:solidFill>
                  <a:srgbClr val="0000FF"/>
                </a:solidFill>
              </a:rPr>
              <a:t>trees_df</a:t>
            </a:r>
            <a:r>
              <a:rPr lang="en-US" sz="1000" i="1" dirty="0">
                <a:solidFill>
                  <a:srgbClr val="0000FF"/>
                </a:solidFill>
              </a:rPr>
              <a:t> with removed dead trees 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ftrees_df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ftrees_df.filter</a:t>
            </a:r>
            <a:r>
              <a:rPr lang="en-US" sz="1000" i="1" dirty="0">
                <a:solidFill>
                  <a:srgbClr val="0000FF"/>
                </a:solidFill>
              </a:rPr>
              <a:t>(items=['ID_PARC', 'ID_ARV', 'ID_VARA', 'ESPECIE', 'IDADE', 'd', 'h', '</a:t>
            </a:r>
            <a:r>
              <a:rPr lang="en-US" sz="1000" i="1" dirty="0" err="1">
                <a:solidFill>
                  <a:srgbClr val="0000FF"/>
                </a:solidFill>
              </a:rPr>
              <a:t>hbc</a:t>
            </a:r>
            <a:r>
              <a:rPr lang="en-US" sz="1000" i="1" dirty="0">
                <a:solidFill>
                  <a:srgbClr val="0000FF"/>
                </a:solidFill>
              </a:rPr>
              <a:t>', 'COD_DOM']) #filter this 8 columns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ftrees_df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ftrees_df.rename</a:t>
            </a:r>
            <a:r>
              <a:rPr lang="en-US" sz="1000" i="1" dirty="0">
                <a:solidFill>
                  <a:srgbClr val="0000FF"/>
                </a:solidFill>
              </a:rPr>
              <a:t>(columns={"ID_PARC": "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", "ID_ARV": "</a:t>
            </a:r>
            <a:r>
              <a:rPr lang="en-US" sz="1000" i="1" dirty="0" err="1">
                <a:solidFill>
                  <a:srgbClr val="0000FF"/>
                </a:solidFill>
              </a:rPr>
              <a:t>ID_arv</a:t>
            </a:r>
            <a:r>
              <a:rPr lang="en-US" sz="1000" i="1" dirty="0">
                <a:solidFill>
                  <a:srgbClr val="0000FF"/>
                </a:solidFill>
              </a:rPr>
              <a:t>", "ID_VARA": "</a:t>
            </a:r>
            <a:r>
              <a:rPr lang="en-US" sz="1000" i="1" dirty="0" err="1">
                <a:solidFill>
                  <a:srgbClr val="0000FF"/>
                </a:solidFill>
              </a:rPr>
              <a:t>ID_vara</a:t>
            </a:r>
            <a:r>
              <a:rPr lang="en-US" sz="1000" i="1" dirty="0">
                <a:solidFill>
                  <a:srgbClr val="0000FF"/>
                </a:solidFill>
              </a:rPr>
              <a:t>", "ESPECIE": "</a:t>
            </a:r>
            <a:r>
              <a:rPr lang="en-US" sz="1000" i="1" dirty="0" err="1">
                <a:solidFill>
                  <a:srgbClr val="0000FF"/>
                </a:solidFill>
              </a:rPr>
              <a:t>especie</a:t>
            </a:r>
            <a:r>
              <a:rPr lang="en-US" sz="1000" i="1" dirty="0">
                <a:solidFill>
                  <a:srgbClr val="0000FF"/>
                </a:solidFill>
              </a:rPr>
              <a:t>", "IDADE": "t", "COD_DOM": "</a:t>
            </a:r>
            <a:r>
              <a:rPr lang="en-US" sz="1000" i="1" dirty="0" err="1">
                <a:solidFill>
                  <a:srgbClr val="0000FF"/>
                </a:solidFill>
              </a:rPr>
              <a:t>cod_dom</a:t>
            </a:r>
            <a:r>
              <a:rPr lang="en-US" sz="1000" i="1" dirty="0">
                <a:solidFill>
                  <a:srgbClr val="0000FF"/>
                </a:solidFill>
              </a:rPr>
              <a:t>"}) #rename columns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ftrees_df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  <a:endParaRPr lang="en-US" sz="1000" dirty="0" smtClean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4301" y="3377416"/>
            <a:ext cx="6177699" cy="215443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Isola 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d1 e d2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2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vetores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Chama os vetores d1 e d2 e faz a média de ambos que guarda na variável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d_column</a:t>
            </a:r>
            <a:endParaRPr lang="pt-PT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Carrega a variável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d_column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 na variável d criada na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trees_df</a:t>
            </a:r>
            <a:endParaRPr lang="pt-PT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Elimina as árvores mortas</a:t>
            </a:r>
          </a:p>
          <a:p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Seleciona as var. de interesse e dá-lhes novos nomes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191000" y="0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Inicia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os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cálculos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comuns</a:t>
            </a:r>
            <a:r>
              <a:rPr lang="en-US" sz="2400" kern="0" dirty="0" smtClean="0">
                <a:solidFill>
                  <a:srgbClr val="4BACC6"/>
                </a:solidFill>
              </a:rPr>
              <a:t> a </a:t>
            </a:r>
            <a:r>
              <a:rPr lang="en-US" sz="2400" kern="0" dirty="0" err="1" smtClean="0">
                <a:solidFill>
                  <a:srgbClr val="4BACC6"/>
                </a:solidFill>
              </a:rPr>
              <a:t>ambas</a:t>
            </a:r>
            <a:r>
              <a:rPr lang="en-US" sz="2400" kern="0" dirty="0" smtClean="0">
                <a:solidFill>
                  <a:srgbClr val="4BACC6"/>
                </a:solidFill>
              </a:rPr>
              <a:t> as </a:t>
            </a:r>
            <a:r>
              <a:rPr lang="en-US" sz="2400" kern="0" dirty="0" err="1" smtClean="0">
                <a:solidFill>
                  <a:srgbClr val="4BACC6"/>
                </a:solidFill>
              </a:rPr>
              <a:t>espécies</a:t>
            </a:r>
            <a:endParaRPr lang="en-US" sz="2400" kern="0" dirty="0">
              <a:solidFill>
                <a:srgbClr val="4BAC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0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95303" y="463750"/>
            <a:ext cx="4296698" cy="270843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Stand: </a:t>
            </a:r>
            <a:r>
              <a:rPr lang="en-US" sz="1000" i="1" dirty="0" err="1">
                <a:solidFill>
                  <a:srgbClr val="0000FF"/>
                </a:solidFill>
              </a:rPr>
              <a:t>Stock_C</a:t>
            </a:r>
            <a:r>
              <a:rPr lang="en-US" sz="1000" i="1" dirty="0">
                <a:solidFill>
                  <a:srgbClr val="0000FF"/>
                </a:solidFill>
              </a:rPr>
              <a:t> mean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meanStand_df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total_C</a:t>
            </a:r>
            <a:r>
              <a:rPr lang="en-US" sz="1000" i="1" dirty="0">
                <a:solidFill>
                  <a:srgbClr val="0000FF"/>
                </a:solidFill>
              </a:rPr>
              <a:t>'].mean() #calculate Stand </a:t>
            </a:r>
            <a:r>
              <a:rPr lang="en-US" sz="1000" i="1" dirty="0" err="1">
                <a:solidFill>
                  <a:srgbClr val="0000FF"/>
                </a:solidFill>
              </a:rPr>
              <a:t>Stock_C</a:t>
            </a:r>
            <a:r>
              <a:rPr lang="en-US" sz="1000" i="1" dirty="0">
                <a:solidFill>
                  <a:srgbClr val="0000FF"/>
                </a:solidFill>
              </a:rPr>
              <a:t> mean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meanStand_df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Stand: </a:t>
            </a:r>
            <a:r>
              <a:rPr lang="en-US" sz="1000" i="1" dirty="0" err="1">
                <a:solidFill>
                  <a:srgbClr val="0000FF"/>
                </a:solidFill>
              </a:rPr>
              <a:t>Stock_C</a:t>
            </a:r>
            <a:r>
              <a:rPr lang="en-US" sz="1000" i="1" dirty="0">
                <a:solidFill>
                  <a:srgbClr val="0000FF"/>
                </a:solidFill>
              </a:rPr>
              <a:t> standard deviations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sdStand_df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total_C</a:t>
            </a:r>
            <a:r>
              <a:rPr lang="en-US" sz="1000" i="1" dirty="0">
                <a:solidFill>
                  <a:srgbClr val="0000FF"/>
                </a:solidFill>
              </a:rPr>
              <a:t>'].</a:t>
            </a:r>
            <a:r>
              <a:rPr lang="en-US" sz="1000" i="1" dirty="0" err="1">
                <a:solidFill>
                  <a:srgbClr val="0000FF"/>
                </a:solidFill>
              </a:rPr>
              <a:t>std</a:t>
            </a:r>
            <a:r>
              <a:rPr lang="en-US" sz="1000" i="1" dirty="0">
                <a:solidFill>
                  <a:srgbClr val="0000FF"/>
                </a:solidFill>
              </a:rPr>
              <a:t>() #calculate standard deviation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sdStand_df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pt-PT" sz="2400" kern="0" dirty="0" smtClean="0">
                <a:solidFill>
                  <a:srgbClr val="4BACC6"/>
                </a:solidFill>
              </a:rPr>
              <a:t>Médias e desvios p. (considerando amostragem simples)</a:t>
            </a:r>
            <a:endParaRPr lang="pt-PT" sz="2400" kern="0" dirty="0">
              <a:solidFill>
                <a:srgbClr val="4BACC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2338" y="3272000"/>
            <a:ext cx="7468482" cy="184665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Faz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média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carbono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total das 51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parcelas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independentemente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estrato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Calcula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desvio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padrão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carbono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total das 51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parcelas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independentemente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estrato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sz="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8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36792" y="463750"/>
            <a:ext cx="5855207" cy="36317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print('##### Stand: </a:t>
            </a:r>
            <a:r>
              <a:rPr lang="en-US" sz="1000" i="1" dirty="0" err="1">
                <a:solidFill>
                  <a:srgbClr val="0000FF"/>
                </a:solidFill>
              </a:rPr>
              <a:t>Stock_C</a:t>
            </a:r>
            <a:r>
              <a:rPr lang="en-US" sz="1000" i="1" dirty="0">
                <a:solidFill>
                  <a:srgbClr val="0000FF"/>
                </a:solidFill>
              </a:rPr>
              <a:t> </a:t>
            </a:r>
            <a:r>
              <a:rPr lang="en-US" sz="1000" i="1" dirty="0" err="1">
                <a:solidFill>
                  <a:srgbClr val="0000FF"/>
                </a:solidFill>
              </a:rPr>
              <a:t>AbsErr</a:t>
            </a:r>
            <a:r>
              <a:rPr lang="en-US" sz="1000" i="1" dirty="0">
                <a:solidFill>
                  <a:srgbClr val="0000FF"/>
                </a:solidFill>
              </a:rPr>
              <a:t>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strata_df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strats_df</a:t>
            </a:r>
            <a:r>
              <a:rPr lang="en-US" sz="1000" i="1" dirty="0">
                <a:solidFill>
                  <a:srgbClr val="0000FF"/>
                </a:solidFill>
              </a:rPr>
              <a:t>[</a:t>
            </a:r>
            <a:r>
              <a:rPr lang="en-US" sz="1000" i="1" dirty="0" err="1">
                <a:solidFill>
                  <a:srgbClr val="0000FF"/>
                </a:solidFill>
              </a:rPr>
              <a:t>strats_df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ID_pov</a:t>
            </a:r>
            <a:r>
              <a:rPr lang="en-US" sz="1000" i="1" dirty="0">
                <a:solidFill>
                  <a:srgbClr val="0000FF"/>
                </a:solidFill>
              </a:rPr>
              <a:t>'] != 'PbPb90']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totArea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strata_df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Area_ha</a:t>
            </a:r>
            <a:r>
              <a:rPr lang="en-US" sz="1000" i="1" dirty="0">
                <a:solidFill>
                  <a:srgbClr val="0000FF"/>
                </a:solidFill>
              </a:rPr>
              <a:t>'].sum()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totN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totArea</a:t>
            </a:r>
            <a:r>
              <a:rPr lang="en-US" sz="1000" i="1" dirty="0">
                <a:solidFill>
                  <a:srgbClr val="0000FF"/>
                </a:solidFill>
              </a:rPr>
              <a:t> * 10000 / 500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total_C_column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total_C</a:t>
            </a:r>
            <a:r>
              <a:rPr lang="en-US" sz="1000" i="1" dirty="0">
                <a:solidFill>
                  <a:srgbClr val="0000FF"/>
                </a:solidFill>
              </a:rPr>
              <a:t>']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n_sample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len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total_C_column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nSqrt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pn.f_sqrt</a:t>
            </a:r>
            <a:r>
              <a:rPr lang="en-US" sz="1000" i="1" dirty="0">
                <a:solidFill>
                  <a:srgbClr val="0000FF"/>
                </a:solidFill>
              </a:rPr>
              <a:t>((</a:t>
            </a:r>
            <a:r>
              <a:rPr lang="en-US" sz="1000" i="1" dirty="0" err="1">
                <a:solidFill>
                  <a:srgbClr val="0000FF"/>
                </a:solidFill>
              </a:rPr>
              <a:t>totN</a:t>
            </a:r>
            <a:r>
              <a:rPr lang="en-US" sz="1000" i="1" dirty="0">
                <a:solidFill>
                  <a:srgbClr val="0000FF"/>
                </a:solidFill>
              </a:rPr>
              <a:t> - </a:t>
            </a:r>
            <a:r>
              <a:rPr lang="en-US" sz="1000" i="1" dirty="0" err="1">
                <a:solidFill>
                  <a:srgbClr val="0000FF"/>
                </a:solidFill>
              </a:rPr>
              <a:t>n_sample</a:t>
            </a:r>
            <a:r>
              <a:rPr lang="en-US" sz="1000" i="1" dirty="0">
                <a:solidFill>
                  <a:srgbClr val="0000FF"/>
                </a:solidFill>
              </a:rPr>
              <a:t>)/</a:t>
            </a:r>
            <a:r>
              <a:rPr lang="en-US" sz="1000" i="1" dirty="0" err="1">
                <a:solidFill>
                  <a:srgbClr val="0000FF"/>
                </a:solidFill>
              </a:rPr>
              <a:t>totN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 = 0.975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z = </a:t>
            </a:r>
            <a:r>
              <a:rPr lang="en-US" sz="1000" i="1" dirty="0" err="1">
                <a:solidFill>
                  <a:srgbClr val="0000FF"/>
                </a:solidFill>
              </a:rPr>
              <a:t>pn.f_norm_s_inv</a:t>
            </a:r>
            <a:r>
              <a:rPr lang="en-US" sz="1000" i="1" dirty="0">
                <a:solidFill>
                  <a:srgbClr val="0000FF"/>
                </a:solidFill>
              </a:rPr>
              <a:t>(p)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C_absErr</a:t>
            </a:r>
            <a:r>
              <a:rPr lang="en-US" sz="1000" i="1" dirty="0">
                <a:solidFill>
                  <a:srgbClr val="0000FF"/>
                </a:solidFill>
              </a:rPr>
              <a:t> = z * (</a:t>
            </a:r>
            <a:r>
              <a:rPr lang="en-US" sz="1000" i="1" dirty="0" err="1">
                <a:solidFill>
                  <a:srgbClr val="0000FF"/>
                </a:solidFill>
              </a:rPr>
              <a:t>sdStand_df</a:t>
            </a:r>
            <a:r>
              <a:rPr lang="en-US" sz="1000" i="1" dirty="0">
                <a:solidFill>
                  <a:srgbClr val="0000FF"/>
                </a:solidFill>
              </a:rPr>
              <a:t> / </a:t>
            </a:r>
            <a:r>
              <a:rPr lang="en-US" sz="1000" i="1" dirty="0" err="1">
                <a:solidFill>
                  <a:srgbClr val="0000FF"/>
                </a:solidFill>
              </a:rPr>
              <a:t>pn.f_sqrt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n_sample</a:t>
            </a:r>
            <a:r>
              <a:rPr lang="en-US" sz="1000" i="1" dirty="0">
                <a:solidFill>
                  <a:srgbClr val="0000FF"/>
                </a:solidFill>
              </a:rPr>
              <a:t>)) * </a:t>
            </a:r>
            <a:r>
              <a:rPr lang="en-US" sz="1000" i="1" dirty="0" err="1">
                <a:solidFill>
                  <a:srgbClr val="0000FF"/>
                </a:solidFill>
              </a:rPr>
              <a:t>nSqrt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C_absErr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  <a:endParaRPr lang="en-US" sz="1000" i="1" dirty="0" smtClean="0">
              <a:solidFill>
                <a:srgbClr val="0000FF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pt-PT" sz="2400" kern="0" dirty="0" smtClean="0">
                <a:solidFill>
                  <a:srgbClr val="4BACC6"/>
                </a:solidFill>
              </a:rPr>
              <a:t>Erro </a:t>
            </a:r>
            <a:r>
              <a:rPr lang="pt-PT" sz="2400" kern="0" dirty="0" err="1" smtClean="0">
                <a:solidFill>
                  <a:srgbClr val="4BACC6"/>
                </a:solidFill>
              </a:rPr>
              <a:t>abs</a:t>
            </a:r>
            <a:r>
              <a:rPr lang="pt-PT" sz="2400" kern="0" dirty="0" smtClean="0">
                <a:solidFill>
                  <a:srgbClr val="4BACC6"/>
                </a:solidFill>
              </a:rPr>
              <a:t> considerando amostragem simples</a:t>
            </a:r>
            <a:endParaRPr lang="pt-PT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6792" y="3574914"/>
            <a:ext cx="5870134" cy="31085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Calcula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erro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absoluto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o C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42221"/>
          <a:stretch/>
        </p:blipFill>
        <p:spPr>
          <a:xfrm>
            <a:off x="7260335" y="4869940"/>
            <a:ext cx="2795287" cy="104622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93192" y="1947672"/>
            <a:ext cx="3017520" cy="50292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429000" y="2231136"/>
            <a:ext cx="6309360" cy="2889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393192" y="1289304"/>
            <a:ext cx="4261104" cy="545592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654296" y="1609344"/>
            <a:ext cx="4590288" cy="351129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02336" y="2752345"/>
            <a:ext cx="1755648" cy="39319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20" idx="3"/>
          </p:cNvCxnSpPr>
          <p:nvPr/>
        </p:nvCxnSpPr>
        <p:spPr>
          <a:xfrm>
            <a:off x="2157984" y="2948941"/>
            <a:ext cx="5961888" cy="239115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41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36792" y="463750"/>
            <a:ext cx="5855207" cy="36317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print('##### Stand: </a:t>
            </a:r>
            <a:r>
              <a:rPr lang="en-US" sz="1000" i="1" dirty="0" err="1">
                <a:solidFill>
                  <a:srgbClr val="0000FF"/>
                </a:solidFill>
              </a:rPr>
              <a:t>Stock_C</a:t>
            </a:r>
            <a:r>
              <a:rPr lang="en-US" sz="1000" i="1" dirty="0">
                <a:solidFill>
                  <a:srgbClr val="0000FF"/>
                </a:solidFill>
              </a:rPr>
              <a:t> </a:t>
            </a:r>
            <a:r>
              <a:rPr lang="en-US" sz="1000" i="1" dirty="0" err="1">
                <a:solidFill>
                  <a:srgbClr val="0000FF"/>
                </a:solidFill>
              </a:rPr>
              <a:t>AbsErr</a:t>
            </a:r>
            <a:r>
              <a:rPr lang="en-US" sz="1000" i="1" dirty="0">
                <a:solidFill>
                  <a:srgbClr val="0000FF"/>
                </a:solidFill>
              </a:rPr>
              <a:t>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strata_df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strats_df</a:t>
            </a:r>
            <a:r>
              <a:rPr lang="en-US" sz="1000" i="1" dirty="0">
                <a:solidFill>
                  <a:srgbClr val="0000FF"/>
                </a:solidFill>
              </a:rPr>
              <a:t>[</a:t>
            </a:r>
            <a:r>
              <a:rPr lang="en-US" sz="1000" i="1" dirty="0" err="1">
                <a:solidFill>
                  <a:srgbClr val="0000FF"/>
                </a:solidFill>
              </a:rPr>
              <a:t>strats_df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ID_pov</a:t>
            </a:r>
            <a:r>
              <a:rPr lang="en-US" sz="1000" i="1" dirty="0">
                <a:solidFill>
                  <a:srgbClr val="0000FF"/>
                </a:solidFill>
              </a:rPr>
              <a:t>'] != 'PbPb90']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totArea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strata_df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Area_ha</a:t>
            </a:r>
            <a:r>
              <a:rPr lang="en-US" sz="1000" i="1" dirty="0">
                <a:solidFill>
                  <a:srgbClr val="0000FF"/>
                </a:solidFill>
              </a:rPr>
              <a:t>'].sum()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totN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totArea</a:t>
            </a:r>
            <a:r>
              <a:rPr lang="en-US" sz="1000" i="1" dirty="0">
                <a:solidFill>
                  <a:srgbClr val="0000FF"/>
                </a:solidFill>
              </a:rPr>
              <a:t> * 10000 / 500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total_C_column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total_C</a:t>
            </a:r>
            <a:r>
              <a:rPr lang="en-US" sz="1000" i="1" dirty="0">
                <a:solidFill>
                  <a:srgbClr val="0000FF"/>
                </a:solidFill>
              </a:rPr>
              <a:t>']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n_sample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len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total_C_column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nSqrt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pn.f_sqrt</a:t>
            </a:r>
            <a:r>
              <a:rPr lang="en-US" sz="1000" i="1" dirty="0">
                <a:solidFill>
                  <a:srgbClr val="0000FF"/>
                </a:solidFill>
              </a:rPr>
              <a:t>((</a:t>
            </a:r>
            <a:r>
              <a:rPr lang="en-US" sz="1000" i="1" dirty="0" err="1">
                <a:solidFill>
                  <a:srgbClr val="0000FF"/>
                </a:solidFill>
              </a:rPr>
              <a:t>totN</a:t>
            </a:r>
            <a:r>
              <a:rPr lang="en-US" sz="1000" i="1" dirty="0">
                <a:solidFill>
                  <a:srgbClr val="0000FF"/>
                </a:solidFill>
              </a:rPr>
              <a:t> - </a:t>
            </a:r>
            <a:r>
              <a:rPr lang="en-US" sz="1000" i="1" dirty="0" err="1">
                <a:solidFill>
                  <a:srgbClr val="0000FF"/>
                </a:solidFill>
              </a:rPr>
              <a:t>n_sample</a:t>
            </a:r>
            <a:r>
              <a:rPr lang="en-US" sz="1000" i="1" dirty="0">
                <a:solidFill>
                  <a:srgbClr val="0000FF"/>
                </a:solidFill>
              </a:rPr>
              <a:t>)/</a:t>
            </a:r>
            <a:r>
              <a:rPr lang="en-US" sz="1000" i="1" dirty="0" err="1">
                <a:solidFill>
                  <a:srgbClr val="0000FF"/>
                </a:solidFill>
              </a:rPr>
              <a:t>totN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 = 0.975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z = </a:t>
            </a:r>
            <a:r>
              <a:rPr lang="en-US" sz="1000" i="1" dirty="0" err="1">
                <a:solidFill>
                  <a:srgbClr val="0000FF"/>
                </a:solidFill>
              </a:rPr>
              <a:t>pn.f_norm_s_inv</a:t>
            </a:r>
            <a:r>
              <a:rPr lang="en-US" sz="1000" i="1" dirty="0">
                <a:solidFill>
                  <a:srgbClr val="0000FF"/>
                </a:solidFill>
              </a:rPr>
              <a:t>(p)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C_absErr</a:t>
            </a:r>
            <a:r>
              <a:rPr lang="en-US" sz="1000" i="1" dirty="0">
                <a:solidFill>
                  <a:srgbClr val="0000FF"/>
                </a:solidFill>
              </a:rPr>
              <a:t> = z * (</a:t>
            </a:r>
            <a:r>
              <a:rPr lang="en-US" sz="1000" i="1" dirty="0" err="1">
                <a:solidFill>
                  <a:srgbClr val="0000FF"/>
                </a:solidFill>
              </a:rPr>
              <a:t>sdStand_df</a:t>
            </a:r>
            <a:r>
              <a:rPr lang="en-US" sz="1000" i="1" dirty="0">
                <a:solidFill>
                  <a:srgbClr val="0000FF"/>
                </a:solidFill>
              </a:rPr>
              <a:t> / </a:t>
            </a:r>
            <a:r>
              <a:rPr lang="en-US" sz="1000" i="1" dirty="0" err="1">
                <a:solidFill>
                  <a:srgbClr val="0000FF"/>
                </a:solidFill>
              </a:rPr>
              <a:t>pn.f_sqrt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n_sample</a:t>
            </a:r>
            <a:r>
              <a:rPr lang="en-US" sz="1000" i="1" dirty="0">
                <a:solidFill>
                  <a:srgbClr val="0000FF"/>
                </a:solidFill>
              </a:rPr>
              <a:t>)) * </a:t>
            </a:r>
            <a:r>
              <a:rPr lang="en-US" sz="1000" i="1" dirty="0" err="1">
                <a:solidFill>
                  <a:srgbClr val="0000FF"/>
                </a:solidFill>
              </a:rPr>
              <a:t>nSqrt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C_absErr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  <a:endParaRPr lang="en-US" sz="1000" i="1" dirty="0" smtClean="0">
              <a:solidFill>
                <a:srgbClr val="0000FF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42417" y="0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pt-PT" sz="2400" kern="0" dirty="0" smtClean="0">
                <a:solidFill>
                  <a:srgbClr val="4BACC6"/>
                </a:solidFill>
              </a:rPr>
              <a:t>Erro % considerando amostragem simples</a:t>
            </a:r>
            <a:endParaRPr lang="pt-PT" sz="2400" kern="0" dirty="0">
              <a:solidFill>
                <a:srgbClr val="4BACC6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1865" y="4400282"/>
            <a:ext cx="5870134" cy="25545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Calcula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erro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%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para o C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8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Calcula o intervalo de confiança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89192" y="616150"/>
            <a:ext cx="5855207" cy="37856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Stand: </a:t>
            </a:r>
            <a:r>
              <a:rPr lang="en-US" sz="1000" i="1" dirty="0" err="1">
                <a:solidFill>
                  <a:srgbClr val="0000FF"/>
                </a:solidFill>
              </a:rPr>
              <a:t>Stock_C</a:t>
            </a:r>
            <a:r>
              <a:rPr lang="en-US" sz="1000" i="1" dirty="0">
                <a:solidFill>
                  <a:srgbClr val="0000FF"/>
                </a:solidFill>
              </a:rPr>
              <a:t> </a:t>
            </a:r>
            <a:r>
              <a:rPr lang="en-US" sz="1000" i="1" dirty="0" err="1">
                <a:solidFill>
                  <a:srgbClr val="0000FF"/>
                </a:solidFill>
              </a:rPr>
              <a:t>PercErr</a:t>
            </a:r>
            <a:r>
              <a:rPr lang="en-US" sz="1000" i="1" dirty="0">
                <a:solidFill>
                  <a:srgbClr val="0000FF"/>
                </a:solidFill>
              </a:rPr>
              <a:t>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C_percErr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C_absErr</a:t>
            </a:r>
            <a:r>
              <a:rPr lang="en-US" sz="1000" i="1" dirty="0">
                <a:solidFill>
                  <a:srgbClr val="0000FF"/>
                </a:solidFill>
              </a:rPr>
              <a:t> / </a:t>
            </a:r>
            <a:r>
              <a:rPr lang="en-US" sz="1000" i="1" dirty="0" err="1">
                <a:solidFill>
                  <a:srgbClr val="0000FF"/>
                </a:solidFill>
              </a:rPr>
              <a:t>meanStand_df</a:t>
            </a:r>
            <a:r>
              <a:rPr lang="en-US" sz="1000" i="1" dirty="0">
                <a:solidFill>
                  <a:srgbClr val="0000FF"/>
                </a:solidFill>
              </a:rPr>
              <a:t> * 100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C_percErr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print('##### Stand: </a:t>
            </a:r>
            <a:r>
              <a:rPr lang="en-US" sz="1000" i="1" dirty="0" err="1">
                <a:solidFill>
                  <a:srgbClr val="0000FF"/>
                </a:solidFill>
              </a:rPr>
              <a:t>Stock_C</a:t>
            </a:r>
            <a:r>
              <a:rPr lang="en-US" sz="1000" i="1" dirty="0">
                <a:solidFill>
                  <a:srgbClr val="0000FF"/>
                </a:solidFill>
              </a:rPr>
              <a:t> </a:t>
            </a:r>
            <a:r>
              <a:rPr lang="en-US" sz="1000" i="1" dirty="0" err="1">
                <a:solidFill>
                  <a:srgbClr val="0000FF"/>
                </a:solidFill>
              </a:rPr>
              <a:t>limInf</a:t>
            </a:r>
            <a:r>
              <a:rPr lang="en-US" sz="1000" i="1" dirty="0">
                <a:solidFill>
                  <a:srgbClr val="0000FF"/>
                </a:solidFill>
              </a:rPr>
              <a:t> #####')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meanStand_df</a:t>
            </a:r>
            <a:r>
              <a:rPr lang="en-US" sz="1000" i="1" dirty="0">
                <a:solidFill>
                  <a:srgbClr val="0000FF"/>
                </a:solidFill>
              </a:rPr>
              <a:t> - </a:t>
            </a:r>
            <a:r>
              <a:rPr lang="en-US" sz="1000" i="1" dirty="0" err="1">
                <a:solidFill>
                  <a:srgbClr val="0000FF"/>
                </a:solidFill>
              </a:rPr>
              <a:t>C_absErr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print('##### Stand: </a:t>
            </a:r>
            <a:r>
              <a:rPr lang="en-US" sz="1000" i="1" dirty="0" err="1">
                <a:solidFill>
                  <a:srgbClr val="0000FF"/>
                </a:solidFill>
              </a:rPr>
              <a:t>Stock_C</a:t>
            </a:r>
            <a:r>
              <a:rPr lang="en-US" sz="1000" i="1" dirty="0">
                <a:solidFill>
                  <a:srgbClr val="0000FF"/>
                </a:solidFill>
              </a:rPr>
              <a:t> </a:t>
            </a:r>
            <a:r>
              <a:rPr lang="en-US" sz="1000" i="1" dirty="0" err="1">
                <a:solidFill>
                  <a:srgbClr val="0000FF"/>
                </a:solidFill>
              </a:rPr>
              <a:t>limSup</a:t>
            </a:r>
            <a:r>
              <a:rPr lang="en-US" sz="1000" i="1" dirty="0">
                <a:solidFill>
                  <a:srgbClr val="0000FF"/>
                </a:solidFill>
              </a:rPr>
              <a:t> #####')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meanStand_df</a:t>
            </a:r>
            <a:r>
              <a:rPr lang="en-US" sz="1000" i="1" dirty="0">
                <a:solidFill>
                  <a:srgbClr val="0000FF"/>
                </a:solidFill>
              </a:rPr>
              <a:t> + </a:t>
            </a:r>
            <a:r>
              <a:rPr lang="en-US" sz="1000" i="1" dirty="0" err="1">
                <a:solidFill>
                  <a:srgbClr val="0000FF"/>
                </a:solidFill>
              </a:rPr>
              <a:t>C_absErr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357343" y="30209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pt-PT" sz="2400" kern="0" dirty="0" smtClean="0">
                <a:solidFill>
                  <a:srgbClr val="4BACC6"/>
                </a:solidFill>
              </a:rPr>
              <a:t>Erro % e intervalo de confiança (considerando amostragem simples)</a:t>
            </a:r>
            <a:endParaRPr lang="pt-PT" sz="2400" kern="0" dirty="0">
              <a:solidFill>
                <a:srgbClr val="4BACC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9714017" y="4685283"/>
                <a:ext cx="1440138" cy="51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017" y="4685283"/>
                <a:ext cx="1440138" cy="519886"/>
              </a:xfrm>
              <a:prstGeom prst="rect">
                <a:avLst/>
              </a:prstGeom>
              <a:blipFill>
                <a:blip r:embed="rId3"/>
                <a:stretch>
                  <a:fillRect l="-3814"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192" y="5753966"/>
            <a:ext cx="6700085" cy="91447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333488" y="5753966"/>
            <a:ext cx="1792224" cy="103088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0258043" y="5682903"/>
            <a:ext cx="1792224" cy="103088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243117" y="5308222"/>
            <a:ext cx="158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Erro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absoluto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77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5846" y="2352043"/>
            <a:ext cx="948232" cy="892705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35360" y="2514600"/>
            <a:ext cx="964684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Font typeface="Wingdings" pitchFamily="2" charset="2"/>
              <a:buNone/>
            </a:pPr>
            <a:r>
              <a:rPr lang="en-US" dirty="0" err="1"/>
              <a:t>C</a:t>
            </a:r>
            <a:r>
              <a:rPr lang="en-US" dirty="0" err="1" smtClean="0"/>
              <a:t>álculos</a:t>
            </a:r>
            <a:r>
              <a:rPr lang="en-US" dirty="0" smtClean="0"/>
              <a:t> de </a:t>
            </a:r>
            <a:r>
              <a:rPr lang="en-US" dirty="0" err="1" smtClean="0"/>
              <a:t>inventário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85821" y="2918274"/>
            <a:ext cx="805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Pm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7423" y="2918274"/>
            <a:ext cx="649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</a:rPr>
              <a:t>Pb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6" descr="pb_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4996734" y="2293455"/>
            <a:ext cx="801378" cy="100418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35360" y="3533091"/>
            <a:ext cx="9001000" cy="1969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Cálculo</a:t>
            </a:r>
            <a:r>
              <a:rPr lang="en-US" sz="2400" kern="0" dirty="0" smtClean="0">
                <a:solidFill>
                  <a:schemeClr val="accent5"/>
                </a:solidFill>
              </a:rPr>
              <a:t> do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erro</a:t>
            </a:r>
            <a:r>
              <a:rPr lang="en-US" sz="2400" kern="0" dirty="0" smtClean="0">
                <a:solidFill>
                  <a:schemeClr val="accent5"/>
                </a:solidFill>
              </a:rPr>
              <a:t>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amostragem</a:t>
            </a:r>
            <a:r>
              <a:rPr lang="en-US" sz="2400" kern="0" dirty="0" smtClean="0">
                <a:solidFill>
                  <a:schemeClr val="accent5"/>
                </a:solidFill>
              </a:rPr>
              <a:t> para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avaliação</a:t>
            </a:r>
            <a:r>
              <a:rPr lang="en-US" sz="2400" kern="0" dirty="0" smtClean="0">
                <a:solidFill>
                  <a:schemeClr val="accent5"/>
                </a:solidFill>
              </a:rPr>
              <a:t> do stock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carbono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endParaRPr lang="pt-PT" sz="2400" kern="0" dirty="0">
              <a:solidFill>
                <a:schemeClr val="accent5"/>
              </a:solidFill>
            </a:endParaRPr>
          </a:p>
          <a:p>
            <a:pPr algn="l"/>
            <a:r>
              <a:rPr lang="pt-PT" sz="2400" b="0" kern="0" dirty="0">
                <a:solidFill>
                  <a:schemeClr val="accent5"/>
                </a:solidFill>
              </a:rPr>
              <a:t>Variáveis: </a:t>
            </a:r>
            <a:r>
              <a:rPr lang="pt-PT" sz="2400" b="0" kern="0" dirty="0" err="1" smtClean="0">
                <a:solidFill>
                  <a:schemeClr val="accent5"/>
                </a:solidFill>
              </a:rPr>
              <a:t>Stock_C</a:t>
            </a:r>
            <a:endParaRPr lang="en-US" sz="2400" b="0" kern="0" dirty="0">
              <a:solidFill>
                <a:schemeClr val="accent5"/>
              </a:solidFill>
            </a:endParaRPr>
          </a:p>
          <a:p>
            <a:pPr algn="l"/>
            <a:endParaRPr lang="en-US" sz="2400" kern="0" dirty="0" smtClean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9698715">
            <a:off x="8216736" y="1110001"/>
            <a:ext cx="2885090" cy="17499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000" dirty="0" smtClean="0"/>
              <a:t>Amostragem Estratificada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2838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1865" y="4400282"/>
            <a:ext cx="5870134" cy="25545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Calcula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erro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%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para o C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8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Calcula o intervalo de confiança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89192" y="616150"/>
            <a:ext cx="5855207" cy="36317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print('##### Stand: Carbon - values by </a:t>
            </a:r>
            <a:r>
              <a:rPr lang="en-US" sz="1000" i="1" dirty="0" err="1">
                <a:solidFill>
                  <a:srgbClr val="0000FF"/>
                </a:solidFill>
              </a:rPr>
              <a:t>strat</a:t>
            </a:r>
            <a:r>
              <a:rPr lang="en-US" sz="1000" i="1" dirty="0">
                <a:solidFill>
                  <a:srgbClr val="0000FF"/>
                </a:solidFill>
              </a:rPr>
              <a:t>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n_strat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Stand_df.index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ID_strat</a:t>
            </a:r>
            <a:r>
              <a:rPr lang="en-US" sz="1000" i="1" dirty="0">
                <a:solidFill>
                  <a:srgbClr val="0000FF"/>
                </a:solidFill>
              </a:rPr>
              <a:t>').</a:t>
            </a:r>
            <a:r>
              <a:rPr lang="en-US" sz="1000" i="1" dirty="0" err="1">
                <a:solidFill>
                  <a:srgbClr val="0000FF"/>
                </a:solidFill>
              </a:rPr>
              <a:t>agg</a:t>
            </a:r>
            <a:r>
              <a:rPr lang="en-US" sz="1000" i="1" dirty="0">
                <a:solidFill>
                  <a:srgbClr val="0000FF"/>
                </a:solidFill>
              </a:rPr>
              <a:t>({'</a:t>
            </a:r>
            <a:r>
              <a:rPr lang="en-US" sz="1000" i="1" dirty="0" err="1">
                <a:solidFill>
                  <a:srgbClr val="0000FF"/>
                </a:solidFill>
              </a:rPr>
              <a:t>Area':'first</a:t>
            </a:r>
            <a:r>
              <a:rPr lang="en-US" sz="1000" i="1" dirty="0">
                <a:solidFill>
                  <a:srgbClr val="0000FF"/>
                </a:solidFill>
              </a:rPr>
              <a:t>', 'n_</a:t>
            </a:r>
            <a:r>
              <a:rPr lang="en-US" sz="1000" i="1" dirty="0" err="1">
                <a:solidFill>
                  <a:srgbClr val="0000FF"/>
                </a:solidFill>
              </a:rPr>
              <a:t>strat</a:t>
            </a:r>
            <a:r>
              <a:rPr lang="en-US" sz="1000" i="1" dirty="0">
                <a:solidFill>
                  <a:srgbClr val="0000FF"/>
                </a:solidFill>
              </a:rPr>
              <a:t>':'count', '</a:t>
            </a:r>
            <a:r>
              <a:rPr lang="en-US" sz="1000" i="1" dirty="0" err="1">
                <a:solidFill>
                  <a:srgbClr val="0000FF"/>
                </a:solidFill>
              </a:rPr>
              <a:t>total_C':'mean</a:t>
            </a:r>
            <a:r>
              <a:rPr lang="en-US" sz="1000" i="1" dirty="0">
                <a:solidFill>
                  <a:srgbClr val="0000FF"/>
                </a:solidFill>
              </a:rPr>
              <a:t>'}) #aggregate by </a:t>
            </a:r>
            <a:r>
              <a:rPr lang="en-US" sz="1000" i="1" dirty="0" err="1">
                <a:solidFill>
                  <a:srgbClr val="0000FF"/>
                </a:solidFill>
              </a:rPr>
              <a:t>strat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aggStr_df.rename</a:t>
            </a:r>
            <a:r>
              <a:rPr lang="en-US" sz="1000" i="1" dirty="0">
                <a:solidFill>
                  <a:srgbClr val="0000FF"/>
                </a:solidFill>
              </a:rPr>
              <a:t>(columns={"</a:t>
            </a:r>
            <a:r>
              <a:rPr lang="en-US" sz="1000" i="1" dirty="0" err="1">
                <a:solidFill>
                  <a:srgbClr val="0000FF"/>
                </a:solidFill>
              </a:rPr>
              <a:t>total_C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Ctotal_mean</a:t>
            </a:r>
            <a:r>
              <a:rPr lang="en-US" sz="1000" i="1" dirty="0">
                <a:solidFill>
                  <a:srgbClr val="0000FF"/>
                </a:solidFill>
              </a:rPr>
              <a:t>"}) #rename col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sdStr_df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ID_strat</a:t>
            </a:r>
            <a:r>
              <a:rPr lang="en-US" sz="1000" i="1" dirty="0">
                <a:solidFill>
                  <a:srgbClr val="0000FF"/>
                </a:solidFill>
              </a:rPr>
              <a:t>').</a:t>
            </a:r>
            <a:r>
              <a:rPr lang="en-US" sz="1000" i="1" dirty="0" err="1">
                <a:solidFill>
                  <a:srgbClr val="0000FF"/>
                </a:solidFill>
              </a:rPr>
              <a:t>agg</a:t>
            </a:r>
            <a:r>
              <a:rPr lang="en-US" sz="1000" i="1" dirty="0">
                <a:solidFill>
                  <a:srgbClr val="0000FF"/>
                </a:solidFill>
              </a:rPr>
              <a:t>({'total_C':'</a:t>
            </a:r>
            <a:r>
              <a:rPr lang="en-US" sz="1000" i="1" dirty="0" err="1">
                <a:solidFill>
                  <a:srgbClr val="0000FF"/>
                </a:solidFill>
              </a:rPr>
              <a:t>std</a:t>
            </a:r>
            <a:r>
              <a:rPr lang="en-US" sz="1000" i="1" dirty="0">
                <a:solidFill>
                  <a:srgbClr val="0000FF"/>
                </a:solidFill>
              </a:rPr>
              <a:t>'}) #aggregate to C standard deviations by </a:t>
            </a:r>
            <a:r>
              <a:rPr lang="en-US" sz="1000" i="1" dirty="0" err="1">
                <a:solidFill>
                  <a:srgbClr val="0000FF"/>
                </a:solidFill>
              </a:rPr>
              <a:t>strat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Ctotal_sd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sdStr_df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total_C</a:t>
            </a:r>
            <a:r>
              <a:rPr lang="en-US" sz="1000" i="1" dirty="0">
                <a:solidFill>
                  <a:srgbClr val="0000FF"/>
                </a:solidFill>
              </a:rPr>
              <a:t>']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</a:t>
            </a:r>
            <a:r>
              <a:rPr lang="en-US" sz="1000" i="1" dirty="0" smtClean="0">
                <a:solidFill>
                  <a:srgbClr val="0000FF"/>
                </a:solidFill>
              </a:rPr>
              <a:t>('')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357343" y="30209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pt-PT" sz="2400" kern="0" dirty="0" smtClean="0">
                <a:solidFill>
                  <a:srgbClr val="4BACC6"/>
                </a:solidFill>
              </a:rPr>
              <a:t>Cálculo dos valores por estrato (considerando amostragem estratificada)</a:t>
            </a:r>
            <a:endParaRPr lang="pt-PT" sz="2400" kern="0" dirty="0">
              <a:solidFill>
                <a:srgbClr val="4BACC6"/>
              </a:solidFill>
            </a:endParaRPr>
          </a:p>
        </p:txBody>
      </p:sp>
      <p:pic>
        <p:nvPicPr>
          <p:cNvPr id="4" name="Object 1">
            <a:extLst>
              <a:ext uri="{63B3BB69-23CF-44E3-9099-C40C66FF867C}">
                <a14:compatExt xmlns:a14="http://schemas.microsoft.com/office/drawing/2010/main" spid="_x0000_s1025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751" y="5809014"/>
            <a:ext cx="2792529" cy="9693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23601" y="5940359"/>
            <a:ext cx="352525" cy="70665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6" name="Rectangle 5"/>
          <p:cNvSpPr/>
          <p:nvPr/>
        </p:nvSpPr>
        <p:spPr>
          <a:xfrm>
            <a:off x="8582806" y="5887019"/>
            <a:ext cx="480863" cy="4219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47145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357343" y="30209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pt-PT" sz="2400" kern="0" dirty="0" smtClean="0">
                <a:solidFill>
                  <a:srgbClr val="4BACC6"/>
                </a:solidFill>
              </a:rPr>
              <a:t>Cálculo dos valores por estrato (considerando amostragem estratificada)</a:t>
            </a:r>
            <a:endParaRPr lang="pt-PT" sz="2400" kern="0" dirty="0">
              <a:solidFill>
                <a:srgbClr val="4BACC6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3313" y="3599013"/>
            <a:ext cx="9701219" cy="8713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43350" y="469393"/>
            <a:ext cx="6701050" cy="424731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print('##### Stand: Carbon - more values by </a:t>
            </a:r>
            <a:r>
              <a:rPr lang="en-US" sz="1000" i="1" dirty="0" err="1">
                <a:solidFill>
                  <a:srgbClr val="0000FF"/>
                </a:solidFill>
              </a:rPr>
              <a:t>strat</a:t>
            </a:r>
            <a:r>
              <a:rPr lang="en-US" sz="1000" i="1" dirty="0">
                <a:solidFill>
                  <a:srgbClr val="0000FF"/>
                </a:solidFill>
              </a:rPr>
              <a:t>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totalArea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['Area'].sum()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area_proportion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['Area'] / </a:t>
            </a:r>
            <a:r>
              <a:rPr lang="en-US" sz="1000" i="1" dirty="0" err="1">
                <a:solidFill>
                  <a:srgbClr val="0000FF"/>
                </a:solidFill>
              </a:rPr>
              <a:t>totalArea</a:t>
            </a:r>
            <a:r>
              <a:rPr lang="en-US" sz="1000" i="1" dirty="0">
                <a:solidFill>
                  <a:srgbClr val="0000FF"/>
                </a:solidFill>
              </a:rPr>
              <a:t> # </a:t>
            </a:r>
            <a:r>
              <a:rPr lang="en-US" sz="1000" i="1" dirty="0" err="1">
                <a:solidFill>
                  <a:srgbClr val="0000FF"/>
                </a:solidFill>
              </a:rPr>
              <a:t>strat_area</a:t>
            </a:r>
            <a:r>
              <a:rPr lang="en-US" sz="1000" i="1" dirty="0">
                <a:solidFill>
                  <a:srgbClr val="0000FF"/>
                </a:solidFill>
              </a:rPr>
              <a:t>/</a:t>
            </a:r>
            <a:r>
              <a:rPr lang="en-US" sz="1000" i="1" dirty="0" err="1">
                <a:solidFill>
                  <a:srgbClr val="0000FF"/>
                </a:solidFill>
              </a:rPr>
              <a:t>total_area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C_proportion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Ctotal_mean</a:t>
            </a:r>
            <a:r>
              <a:rPr lang="en-US" sz="1000" i="1" dirty="0">
                <a:solidFill>
                  <a:srgbClr val="0000FF"/>
                </a:solidFill>
              </a:rPr>
              <a:t>'] * </a:t>
            </a:r>
            <a:r>
              <a:rPr lang="en-US" sz="1000" i="1" dirty="0" err="1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area_proportion</a:t>
            </a:r>
            <a:r>
              <a:rPr lang="en-US" sz="1000" i="1" dirty="0">
                <a:solidFill>
                  <a:srgbClr val="0000FF"/>
                </a:solidFill>
              </a:rPr>
              <a:t>'] # </a:t>
            </a:r>
            <a:r>
              <a:rPr lang="en-US" sz="1000" i="1" dirty="0" err="1">
                <a:solidFill>
                  <a:srgbClr val="0000FF"/>
                </a:solidFill>
              </a:rPr>
              <a:t>Cmean</a:t>
            </a:r>
            <a:r>
              <a:rPr lang="en-US" sz="1000" i="1" dirty="0">
                <a:solidFill>
                  <a:srgbClr val="0000FF"/>
                </a:solidFill>
              </a:rPr>
              <a:t>*</a:t>
            </a:r>
            <a:r>
              <a:rPr lang="en-US" sz="1000" i="1" dirty="0" err="1">
                <a:solidFill>
                  <a:srgbClr val="0000FF"/>
                </a:solidFill>
              </a:rPr>
              <a:t>area_proportion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['area_prop^2'] = </a:t>
            </a:r>
            <a:r>
              <a:rPr lang="en-US" sz="1000" i="1" dirty="0" err="1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area_proportion</a:t>
            </a:r>
            <a:r>
              <a:rPr lang="en-US" sz="1000" i="1" dirty="0">
                <a:solidFill>
                  <a:srgbClr val="0000FF"/>
                </a:solidFill>
              </a:rPr>
              <a:t>'].apply(</a:t>
            </a:r>
            <a:r>
              <a:rPr lang="en-US" sz="1000" i="1" dirty="0" err="1">
                <a:solidFill>
                  <a:srgbClr val="0000FF"/>
                </a:solidFill>
              </a:rPr>
              <a:t>pn.f_squared</a:t>
            </a:r>
            <a:r>
              <a:rPr lang="en-US" sz="1000" i="1" dirty="0">
                <a:solidFill>
                  <a:srgbClr val="0000FF"/>
                </a:solidFill>
              </a:rPr>
              <a:t>) # area_proportion^2</a:t>
            </a: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['Ctot_sd^2'] = </a:t>
            </a:r>
            <a:r>
              <a:rPr lang="en-US" sz="1000" i="1" dirty="0" err="1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Ctotal_sd</a:t>
            </a:r>
            <a:r>
              <a:rPr lang="en-US" sz="1000" i="1" dirty="0">
                <a:solidFill>
                  <a:srgbClr val="0000FF"/>
                </a:solidFill>
              </a:rPr>
              <a:t>'].apply(</a:t>
            </a:r>
            <a:r>
              <a:rPr lang="en-US" sz="1000" i="1" dirty="0" err="1">
                <a:solidFill>
                  <a:srgbClr val="0000FF"/>
                </a:solidFill>
              </a:rPr>
              <a:t>pn.f_squared</a:t>
            </a:r>
            <a:r>
              <a:rPr lang="en-US" sz="1000" i="1" dirty="0">
                <a:solidFill>
                  <a:srgbClr val="0000FF"/>
                </a:solidFill>
              </a:rPr>
              <a:t>) # Csd^2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################################### area*10000/500 -&gt; 500 = plot area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AREA = </a:t>
            </a:r>
            <a:r>
              <a:rPr lang="en-US" sz="1000" i="1" dirty="0" err="1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['Area'] * 10000 ## area*10000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AREA /= 500 #######################           /500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['AREA'] = AREA #########################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############################################################## area_prop^2 * Ctot_sd^2/</a:t>
            </a:r>
            <a:r>
              <a:rPr lang="en-US" sz="1000" i="1" dirty="0" err="1">
                <a:solidFill>
                  <a:srgbClr val="0000FF"/>
                </a:solidFill>
              </a:rPr>
              <a:t>n_samples</a:t>
            </a:r>
            <a:r>
              <a:rPr lang="en-US" sz="1000" i="1" dirty="0">
                <a:solidFill>
                  <a:srgbClr val="0000FF"/>
                </a:solidFill>
              </a:rPr>
              <a:t> * (AREA - </a:t>
            </a:r>
            <a:r>
              <a:rPr lang="en-US" sz="1000" i="1" dirty="0" err="1">
                <a:solidFill>
                  <a:srgbClr val="0000FF"/>
                </a:solidFill>
              </a:rPr>
              <a:t>n_samples</a:t>
            </a:r>
            <a:r>
              <a:rPr lang="en-US" sz="1000" i="1" dirty="0">
                <a:solidFill>
                  <a:srgbClr val="0000FF"/>
                </a:solidFill>
              </a:rPr>
              <a:t>)/AREA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C_sd_str2 = </a:t>
            </a:r>
            <a:r>
              <a:rPr lang="en-US" sz="1000" i="1" dirty="0" err="1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['Ctot_sd^2'] / </a:t>
            </a:r>
            <a:r>
              <a:rPr lang="en-US" sz="1000" i="1" dirty="0" err="1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n_strat</a:t>
            </a:r>
            <a:r>
              <a:rPr lang="en-US" sz="1000" i="1" dirty="0">
                <a:solidFill>
                  <a:srgbClr val="0000FF"/>
                </a:solidFill>
              </a:rPr>
              <a:t>'] ####               Ctot_sd^2/</a:t>
            </a:r>
            <a:r>
              <a:rPr lang="en-US" sz="1000" i="1" dirty="0" err="1">
                <a:solidFill>
                  <a:srgbClr val="0000FF"/>
                </a:solidFill>
              </a:rPr>
              <a:t>n_samples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C_sd_str2 = </a:t>
            </a:r>
            <a:r>
              <a:rPr lang="en-US" sz="1000" i="1" dirty="0" err="1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['area_prop^2'] * C_sd_str2 ############# area_prop^2 *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AREAm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['AREA'] - </a:t>
            </a:r>
            <a:r>
              <a:rPr lang="en-US" sz="1000" i="1" dirty="0" err="1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n_strat</a:t>
            </a:r>
            <a:r>
              <a:rPr lang="en-US" sz="1000" i="1" dirty="0">
                <a:solidFill>
                  <a:srgbClr val="0000FF"/>
                </a:solidFill>
              </a:rPr>
              <a:t>'] #############                                      (AREA - </a:t>
            </a:r>
            <a:r>
              <a:rPr lang="en-US" sz="1000" i="1" dirty="0" err="1">
                <a:solidFill>
                  <a:srgbClr val="0000FF"/>
                </a:solidFill>
              </a:rPr>
              <a:t>n_samples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AREAm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AREAm</a:t>
            </a:r>
            <a:r>
              <a:rPr lang="en-US" sz="1000" i="1" dirty="0">
                <a:solidFill>
                  <a:srgbClr val="0000FF"/>
                </a:solidFill>
              </a:rPr>
              <a:t> / </a:t>
            </a:r>
            <a:r>
              <a:rPr lang="en-US" sz="1000" i="1" dirty="0" err="1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['AREA'] ############################                                                       /AREA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['C_sd_str^2'] = C_sd_str2 * </a:t>
            </a:r>
            <a:r>
              <a:rPr lang="en-US" sz="1000" i="1" dirty="0" err="1">
                <a:solidFill>
                  <a:srgbClr val="0000FF"/>
                </a:solidFill>
              </a:rPr>
              <a:t>AREAm</a:t>
            </a:r>
            <a:r>
              <a:rPr lang="en-US" sz="1000" i="1" dirty="0">
                <a:solidFill>
                  <a:srgbClr val="0000FF"/>
                </a:solidFill>
              </a:rPr>
              <a:t> ##################                                   * 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</a:t>
            </a:r>
            <a:r>
              <a:rPr lang="en-US" sz="1000" i="1" dirty="0" smtClean="0">
                <a:solidFill>
                  <a:srgbClr val="0000FF"/>
                </a:solidFill>
              </a:rPr>
              <a:t>('')</a:t>
            </a:r>
            <a:endParaRPr lang="en-US" sz="1000" i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3350" y="4253525"/>
            <a:ext cx="6548649" cy="387798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Soma as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áreas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dos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estratos</a:t>
            </a:r>
            <a:endParaRPr lang="en-US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 smtClean="0">
                <a:solidFill>
                  <a:schemeClr val="accent6">
                    <a:lumMod val="75000"/>
                  </a:schemeClr>
                </a:solidFill>
              </a:rPr>
              <a:t>Calcula o </a:t>
            </a:r>
            <a:r>
              <a:rPr lang="pt-PT" sz="1600" dirty="0" err="1" smtClean="0">
                <a:solidFill>
                  <a:schemeClr val="accent6">
                    <a:lumMod val="75000"/>
                  </a:schemeClr>
                </a:solidFill>
              </a:rPr>
              <a:t>Pj</a:t>
            </a:r>
            <a:r>
              <a:rPr lang="pt-PT" sz="1600" dirty="0" smtClean="0">
                <a:solidFill>
                  <a:schemeClr val="accent6">
                    <a:lumMod val="75000"/>
                  </a:schemeClr>
                </a:solidFill>
              </a:rPr>
              <a:t> fazendo a proporção da área de cada estrato face ao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 smtClean="0">
                <a:solidFill>
                  <a:schemeClr val="accent6">
                    <a:lumMod val="75000"/>
                  </a:schemeClr>
                </a:solidFill>
              </a:rPr>
              <a:t>Calcula a média ponderada (</a:t>
            </a:r>
            <a:r>
              <a:rPr lang="pt-PT" sz="1600" dirty="0" err="1" smtClean="0">
                <a:solidFill>
                  <a:schemeClr val="accent6">
                    <a:lumMod val="75000"/>
                  </a:schemeClr>
                </a:solidFill>
              </a:rPr>
              <a:t>pj</a:t>
            </a:r>
            <a:r>
              <a:rPr lang="pt-PT" sz="1600" dirty="0" smtClean="0">
                <a:solidFill>
                  <a:schemeClr val="accent6">
                    <a:lumMod val="75000"/>
                  </a:schemeClr>
                </a:solidFill>
              </a:rPr>
              <a:t> * </a:t>
            </a:r>
            <a:r>
              <a:rPr lang="pt-PT" sz="1600" dirty="0" err="1" smtClean="0">
                <a:solidFill>
                  <a:schemeClr val="accent6">
                    <a:lumMod val="75000"/>
                  </a:schemeClr>
                </a:solidFill>
              </a:rPr>
              <a:t>Ctotal_mean</a:t>
            </a:r>
            <a:r>
              <a:rPr lang="pt-PT" sz="16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 smtClean="0">
                <a:solidFill>
                  <a:schemeClr val="accent6">
                    <a:lumMod val="75000"/>
                  </a:schemeClr>
                </a:solidFill>
              </a:rPr>
              <a:t>Calcula o Pj^2 (area_prop^2)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accent6">
                    <a:lumMod val="75000"/>
                  </a:schemeClr>
                </a:solidFill>
              </a:rPr>
              <a:t>Calcula </a:t>
            </a:r>
            <a:r>
              <a:rPr lang="pt-PT" sz="1600" dirty="0" smtClean="0">
                <a:solidFill>
                  <a:schemeClr val="accent6">
                    <a:lumMod val="75000"/>
                  </a:schemeClr>
                </a:solidFill>
              </a:rPr>
              <a:t>o desvio padrão^2 (Ctotal_sd^2)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 smtClean="0">
                <a:solidFill>
                  <a:schemeClr val="accent6">
                    <a:lumMod val="75000"/>
                  </a:schemeClr>
                </a:solidFill>
              </a:rPr>
              <a:t>Calcula quantas </a:t>
            </a:r>
            <a:r>
              <a:rPr lang="pt-PT" sz="1600" dirty="0" err="1" smtClean="0">
                <a:solidFill>
                  <a:schemeClr val="accent6">
                    <a:lumMod val="75000"/>
                  </a:schemeClr>
                </a:solidFill>
              </a:rPr>
              <a:t>plots</a:t>
            </a:r>
            <a:r>
              <a:rPr lang="pt-PT" sz="1600" dirty="0" smtClean="0">
                <a:solidFill>
                  <a:schemeClr val="accent6">
                    <a:lumMod val="75000"/>
                  </a:schemeClr>
                </a:solidFill>
              </a:rPr>
              <a:t> cabem na área da mata </a:t>
            </a:r>
            <a:r>
              <a:rPr lang="pt-PT" sz="1600" dirty="0" err="1" smtClean="0">
                <a:solidFill>
                  <a:schemeClr val="accent6">
                    <a:lumMod val="75000"/>
                  </a:schemeClr>
                </a:solidFill>
              </a:rPr>
              <a:t>A_estrato</a:t>
            </a:r>
            <a:r>
              <a:rPr lang="pt-PT" sz="1600" dirty="0" smtClean="0">
                <a:solidFill>
                  <a:schemeClr val="accent6">
                    <a:lumMod val="75000"/>
                  </a:schemeClr>
                </a:solidFill>
              </a:rPr>
              <a:t>*10000/</a:t>
            </a:r>
            <a:r>
              <a:rPr lang="pt-PT" sz="1600" dirty="0" err="1" smtClean="0">
                <a:solidFill>
                  <a:schemeClr val="accent6">
                    <a:lumMod val="75000"/>
                  </a:schemeClr>
                </a:solidFill>
              </a:rPr>
              <a:t>Aplot</a:t>
            </a:r>
            <a:endParaRPr lang="pt-PT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 smtClean="0">
                <a:solidFill>
                  <a:srgbClr val="FF0000"/>
                </a:solidFill>
              </a:rPr>
              <a:t>Calcula a variância para cada estrato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9285268"/>
              </p:ext>
            </p:extLst>
          </p:nvPr>
        </p:nvGraphicFramePr>
        <p:xfrm>
          <a:off x="8554415" y="6166151"/>
          <a:ext cx="1875250" cy="661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4" imgW="1651000" imgH="584200" progId="Equation.3">
                  <p:embed/>
                </p:oleObj>
              </mc:Choice>
              <mc:Fallback>
                <p:oleObj name="Equation" r:id="rId4" imgW="1651000" imgH="584200" progId="Equation.3">
                  <p:embed/>
                  <p:pic>
                    <p:nvPicPr>
                      <p:cNvPr id="9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4415" y="6166151"/>
                        <a:ext cx="1875250" cy="6615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9213312" y="6109767"/>
            <a:ext cx="1193775" cy="71795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57343" y="30209"/>
            <a:ext cx="10849583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pt-PT" sz="2400" kern="0" dirty="0" smtClean="0">
                <a:solidFill>
                  <a:srgbClr val="4BACC6"/>
                </a:solidFill>
              </a:rPr>
              <a:t>Cálculo dos erros </a:t>
            </a:r>
            <a:r>
              <a:rPr lang="pt-PT" sz="2400" kern="0" dirty="0" err="1" smtClean="0">
                <a:solidFill>
                  <a:srgbClr val="4BACC6"/>
                </a:solidFill>
              </a:rPr>
              <a:t>abs</a:t>
            </a:r>
            <a:r>
              <a:rPr lang="pt-PT" sz="2400" kern="0" dirty="0" smtClean="0">
                <a:solidFill>
                  <a:srgbClr val="4BACC6"/>
                </a:solidFill>
              </a:rPr>
              <a:t> e % (considerando amostragem estratificada)</a:t>
            </a:r>
            <a:endParaRPr lang="pt-PT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43350" y="469393"/>
            <a:ext cx="6701050" cy="424731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print('##### Stand: </a:t>
            </a:r>
            <a:r>
              <a:rPr lang="en-US" sz="1000" i="1" dirty="0" err="1">
                <a:solidFill>
                  <a:srgbClr val="0000FF"/>
                </a:solidFill>
              </a:rPr>
              <a:t>Stock_C</a:t>
            </a:r>
            <a:r>
              <a:rPr lang="en-US" sz="1000" i="1" dirty="0">
                <a:solidFill>
                  <a:srgbClr val="0000FF"/>
                </a:solidFill>
              </a:rPr>
              <a:t> Stratified Sampling standard deviation #####')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sdStrStand2 = </a:t>
            </a:r>
            <a:r>
              <a:rPr lang="en-US" sz="1000" i="1" dirty="0" err="1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['C_sd_str^2'].sum() #calculate squared standard deviation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sdStrStand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pn.f_sqrt</a:t>
            </a:r>
            <a:r>
              <a:rPr lang="en-US" sz="1000" i="1" dirty="0">
                <a:solidFill>
                  <a:srgbClr val="0000FF"/>
                </a:solidFill>
              </a:rPr>
              <a:t>(sdStrStand2) #calculate standard deviation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sdStrStand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print('##### Stand: </a:t>
            </a:r>
            <a:r>
              <a:rPr lang="en-US" sz="1000" i="1" dirty="0" err="1">
                <a:solidFill>
                  <a:srgbClr val="0000FF"/>
                </a:solidFill>
              </a:rPr>
              <a:t>Stock_C</a:t>
            </a:r>
            <a:r>
              <a:rPr lang="en-US" sz="1000" i="1" dirty="0">
                <a:solidFill>
                  <a:srgbClr val="0000FF"/>
                </a:solidFill>
              </a:rPr>
              <a:t> Stratified Sampling </a:t>
            </a:r>
            <a:r>
              <a:rPr lang="en-US" sz="1000" i="1" dirty="0" err="1">
                <a:solidFill>
                  <a:srgbClr val="0000FF"/>
                </a:solidFill>
              </a:rPr>
              <a:t>absErr</a:t>
            </a:r>
            <a:r>
              <a:rPr lang="en-US" sz="1000" i="1" dirty="0">
                <a:solidFill>
                  <a:srgbClr val="0000FF"/>
                </a:solidFill>
              </a:rPr>
              <a:t> #####')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 = 0.975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z = </a:t>
            </a:r>
            <a:r>
              <a:rPr lang="en-US" sz="1000" i="1" dirty="0" err="1">
                <a:solidFill>
                  <a:srgbClr val="0000FF"/>
                </a:solidFill>
              </a:rPr>
              <a:t>pn.f_norm_s_inv</a:t>
            </a:r>
            <a:r>
              <a:rPr lang="en-US" sz="1000" i="1" dirty="0">
                <a:solidFill>
                  <a:srgbClr val="0000FF"/>
                </a:solidFill>
              </a:rPr>
              <a:t>(p)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absErr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sdStrStand</a:t>
            </a:r>
            <a:r>
              <a:rPr lang="en-US" sz="1000" i="1" dirty="0">
                <a:solidFill>
                  <a:srgbClr val="0000FF"/>
                </a:solidFill>
              </a:rPr>
              <a:t> * z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absErr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print('##### Stand: </a:t>
            </a:r>
            <a:r>
              <a:rPr lang="en-US" sz="1000" i="1" dirty="0" err="1">
                <a:solidFill>
                  <a:srgbClr val="0000FF"/>
                </a:solidFill>
              </a:rPr>
              <a:t>Stock_C</a:t>
            </a:r>
            <a:r>
              <a:rPr lang="en-US" sz="1000" i="1" dirty="0">
                <a:solidFill>
                  <a:srgbClr val="0000FF"/>
                </a:solidFill>
              </a:rPr>
              <a:t> Stratified Sampling </a:t>
            </a:r>
            <a:r>
              <a:rPr lang="en-US" sz="1000" i="1" dirty="0" err="1">
                <a:solidFill>
                  <a:srgbClr val="0000FF"/>
                </a:solidFill>
              </a:rPr>
              <a:t>percErr</a:t>
            </a:r>
            <a:r>
              <a:rPr lang="en-US" sz="1000" i="1" dirty="0">
                <a:solidFill>
                  <a:srgbClr val="0000FF"/>
                </a:solidFill>
              </a:rPr>
              <a:t>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sumC_proportion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aggStr_df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C_proportion</a:t>
            </a:r>
            <a:r>
              <a:rPr lang="en-US" sz="1000" i="1" dirty="0">
                <a:solidFill>
                  <a:srgbClr val="0000FF"/>
                </a:solidFill>
              </a:rPr>
              <a:t>'].sum()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percErr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absErr</a:t>
            </a:r>
            <a:r>
              <a:rPr lang="en-US" sz="1000" i="1" dirty="0">
                <a:solidFill>
                  <a:srgbClr val="0000FF"/>
                </a:solidFill>
              </a:rPr>
              <a:t> / </a:t>
            </a:r>
            <a:r>
              <a:rPr lang="en-US" sz="1000" i="1" dirty="0" err="1">
                <a:solidFill>
                  <a:srgbClr val="0000FF"/>
                </a:solidFill>
              </a:rPr>
              <a:t>sumC_proportion</a:t>
            </a:r>
            <a:r>
              <a:rPr lang="en-US" sz="1000" i="1" dirty="0">
                <a:solidFill>
                  <a:srgbClr val="0000FF"/>
                </a:solidFill>
              </a:rPr>
              <a:t> * 100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percErr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43350" y="4253525"/>
            <a:ext cx="6548649" cy="338554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 smtClean="0">
                <a:solidFill>
                  <a:srgbClr val="FF0000"/>
                </a:solidFill>
              </a:rPr>
              <a:t>Calcula o somatório dos estratos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 smtClean="0">
                <a:solidFill>
                  <a:schemeClr val="accent6">
                    <a:lumMod val="75000"/>
                  </a:schemeClr>
                </a:solidFill>
              </a:rPr>
              <a:t>Faz a raiz quadrada do somatório anterior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 smtClean="0">
                <a:solidFill>
                  <a:schemeClr val="accent6">
                    <a:lumMod val="75000"/>
                  </a:schemeClr>
                </a:solidFill>
              </a:rPr>
              <a:t>Calcula o erro absoluto (raiz anterior *Z)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 smtClean="0">
                <a:solidFill>
                  <a:schemeClr val="accent6">
                    <a:lumMod val="75000"/>
                  </a:schemeClr>
                </a:solidFill>
              </a:rPr>
              <a:t>Faz o somatório do </a:t>
            </a:r>
            <a:r>
              <a:rPr lang="pt-PT" sz="1600" dirty="0" err="1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pt-PT" sz="1600" dirty="0" err="1" smtClean="0">
                <a:solidFill>
                  <a:schemeClr val="accent6">
                    <a:lumMod val="75000"/>
                  </a:schemeClr>
                </a:solidFill>
              </a:rPr>
              <a:t>_proportion</a:t>
            </a:r>
            <a:r>
              <a:rPr lang="pt-PT" sz="1600" dirty="0" smtClean="0">
                <a:solidFill>
                  <a:schemeClr val="accent6">
                    <a:lumMod val="75000"/>
                  </a:schemeClr>
                </a:solidFill>
              </a:rPr>
              <a:t> (slide anterior) </a:t>
            </a:r>
            <a:r>
              <a:rPr lang="pt-PT" sz="1600" dirty="0" err="1" smtClean="0">
                <a:solidFill>
                  <a:schemeClr val="accent6">
                    <a:lumMod val="75000"/>
                  </a:schemeClr>
                </a:solidFill>
              </a:rPr>
              <a:t>ie</a:t>
            </a:r>
            <a:r>
              <a:rPr lang="pt-PT" sz="1600" dirty="0" smtClean="0">
                <a:solidFill>
                  <a:schemeClr val="accent6">
                    <a:lumMod val="75000"/>
                  </a:schemeClr>
                </a:solidFill>
              </a:rPr>
              <a:t> calcula a média ponderada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6">
                    <a:lumMod val="75000"/>
                  </a:schemeClr>
                </a:solidFill>
              </a:rPr>
              <a:t>Calcula o erro 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%: erro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abs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 / media ponderada *100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796063"/>
              </p:ext>
            </p:extLst>
          </p:nvPr>
        </p:nvGraphicFramePr>
        <p:xfrm>
          <a:off x="8993875" y="4249934"/>
          <a:ext cx="1875250" cy="661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Equation" r:id="rId4" imgW="1651000" imgH="584200" progId="Equation.3">
                  <p:embed/>
                </p:oleObj>
              </mc:Choice>
              <mc:Fallback>
                <p:oleObj name="Equation" r:id="rId4" imgW="1651000" imgH="584200" progId="Equation.3">
                  <p:embed/>
                  <p:pic>
                    <p:nvPicPr>
                      <p:cNvPr id="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3875" y="4249934"/>
                        <a:ext cx="1875250" cy="66157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1703239"/>
              </p:ext>
            </p:extLst>
          </p:nvPr>
        </p:nvGraphicFramePr>
        <p:xfrm>
          <a:off x="9717125" y="5162274"/>
          <a:ext cx="1152000" cy="367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Equation" r:id="rId6" imgW="837836" imgH="266584" progId="Equation.3">
                  <p:embed/>
                </p:oleObj>
              </mc:Choice>
              <mc:Fallback>
                <p:oleObj name="Equation" r:id="rId6" imgW="837836" imgH="266584" progId="Equation.3">
                  <p:embed/>
                  <p:pic>
                    <p:nvPicPr>
                      <p:cNvPr id="9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7125" y="5162274"/>
                        <a:ext cx="1152000" cy="3670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Object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8031" y="6288302"/>
            <a:ext cx="2095500" cy="670560"/>
          </a:xfrm>
          <a:prstGeom prst="rect">
            <a:avLst/>
          </a:prstGeom>
        </p:spPr>
      </p:pic>
      <p:pic>
        <p:nvPicPr>
          <p:cNvPr id="12" name="Object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8865" y="6166382"/>
            <a:ext cx="208026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4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3801886"/>
            <a:ext cx="12192000" cy="2948870"/>
            <a:chOff x="0" y="3237437"/>
            <a:chExt cx="12192000" cy="294887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237437"/>
              <a:ext cx="12192000" cy="278021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0" y="5508978"/>
              <a:ext cx="7473244" cy="677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260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352" y="956309"/>
            <a:ext cx="3101876" cy="67079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02352" y="0"/>
            <a:ext cx="1673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Amostragem</a:t>
            </a:r>
            <a:r>
              <a:rPr lang="en-US" sz="1200" dirty="0" smtClean="0"/>
              <a:t> simples (</a:t>
            </a:r>
            <a:r>
              <a:rPr lang="en-US" sz="1200" dirty="0" err="1" smtClean="0"/>
              <a:t>grandes</a:t>
            </a:r>
            <a:r>
              <a:rPr lang="en-US" sz="1200" dirty="0" smtClean="0"/>
              <a:t> </a:t>
            </a:r>
            <a:r>
              <a:rPr lang="en-US" sz="1200" dirty="0" err="1" smtClean="0"/>
              <a:t>amostras</a:t>
            </a:r>
            <a:r>
              <a:rPr lang="en-US" sz="1200" dirty="0" smtClean="0"/>
              <a:t> </a:t>
            </a:r>
            <a:r>
              <a:rPr lang="en-US" sz="1200" b="1" dirty="0" smtClean="0"/>
              <a:t>n&gt;=30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6950469" y="-30069"/>
            <a:ext cx="1673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Amostragem</a:t>
            </a:r>
            <a:r>
              <a:rPr lang="en-US" sz="1200" dirty="0" smtClean="0"/>
              <a:t> simples (</a:t>
            </a:r>
            <a:r>
              <a:rPr lang="en-US" sz="1200" dirty="0" err="1" smtClean="0"/>
              <a:t>pequenas</a:t>
            </a:r>
            <a:r>
              <a:rPr lang="en-US" sz="1200" dirty="0" smtClean="0"/>
              <a:t> </a:t>
            </a:r>
            <a:r>
              <a:rPr lang="en-US" sz="1200" dirty="0" err="1" smtClean="0"/>
              <a:t>amostras</a:t>
            </a:r>
            <a:r>
              <a:rPr lang="en-US" sz="1200" dirty="0" smtClean="0"/>
              <a:t> </a:t>
            </a:r>
            <a:r>
              <a:rPr lang="en-US" sz="1200" b="1" dirty="0" smtClean="0"/>
              <a:t>n&lt;30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2676277" y="3275321"/>
            <a:ext cx="1007431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PbPbJv</a:t>
            </a:r>
            <a:endParaRPr lang="en-US" b="1" dirty="0"/>
          </a:p>
          <a:p>
            <a:pPr algn="ctr"/>
            <a:r>
              <a:rPr lang="en-US" b="1" dirty="0"/>
              <a:t>(11)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76279" y="4197844"/>
            <a:ext cx="100742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PbPb30</a:t>
            </a:r>
          </a:p>
          <a:p>
            <a:pPr algn="ctr"/>
            <a:r>
              <a:rPr lang="en-US" b="1" dirty="0"/>
              <a:t>(5)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76278" y="5120367"/>
            <a:ext cx="1007429" cy="646331"/>
          </a:xfrm>
          <a:prstGeom prst="rect">
            <a:avLst/>
          </a:prstGeom>
          <a:solidFill>
            <a:srgbClr val="ACEBF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PbPb50</a:t>
            </a:r>
          </a:p>
          <a:p>
            <a:pPr algn="ctr"/>
            <a:r>
              <a:rPr lang="en-US" b="1" dirty="0"/>
              <a:t>(12)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76277" y="6050910"/>
            <a:ext cx="1007429" cy="646331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PmPm</a:t>
            </a:r>
            <a:endParaRPr lang="en-US" b="1" dirty="0"/>
          </a:p>
          <a:p>
            <a:pPr algn="ctr"/>
            <a:r>
              <a:rPr lang="en-US" b="1" dirty="0"/>
              <a:t>(22-1)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76275" y="2352798"/>
            <a:ext cx="1007431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EcEc</a:t>
            </a:r>
            <a:endParaRPr lang="en-US" b="1" dirty="0"/>
          </a:p>
          <a:p>
            <a:pPr algn="ctr"/>
            <a:r>
              <a:rPr lang="en-US" b="1" dirty="0" smtClean="0"/>
              <a:t>(27)</a:t>
            </a:r>
            <a:endParaRPr lang="en-US" b="1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-64008" y="3108960"/>
            <a:ext cx="1225600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64008" y="6818376"/>
            <a:ext cx="1225600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-64008" y="2255520"/>
            <a:ext cx="1225600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07264" y="2352168"/>
            <a:ext cx="1673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Um </a:t>
            </a:r>
            <a:r>
              <a:rPr lang="en-US" sz="1200" dirty="0" err="1" smtClean="0"/>
              <a:t>povoamento</a:t>
            </a:r>
            <a:r>
              <a:rPr lang="en-US" sz="1200" dirty="0" smtClean="0"/>
              <a:t> </a:t>
            </a:r>
            <a:r>
              <a:rPr lang="en-US" sz="1200" dirty="0" err="1" smtClean="0"/>
              <a:t>puro</a:t>
            </a:r>
            <a:r>
              <a:rPr lang="en-US" sz="1200" dirty="0" smtClean="0"/>
              <a:t> de </a:t>
            </a:r>
            <a:r>
              <a:rPr lang="en-US" sz="1200" dirty="0" err="1" smtClean="0"/>
              <a:t>eucalipto</a:t>
            </a:r>
            <a:r>
              <a:rPr lang="en-US" sz="1200" dirty="0" smtClean="0"/>
              <a:t> com 27 </a:t>
            </a:r>
            <a:r>
              <a:rPr lang="en-US" sz="1200" dirty="0" err="1" smtClean="0"/>
              <a:t>parcelas</a:t>
            </a:r>
            <a:r>
              <a:rPr lang="en-US" sz="1200" dirty="0" smtClean="0"/>
              <a:t> </a:t>
            </a:r>
            <a:r>
              <a:rPr lang="en-US" sz="1200" dirty="0" err="1" smtClean="0"/>
              <a:t>medidas</a:t>
            </a:r>
            <a:endParaRPr lang="en-US" sz="1200" dirty="0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3179990" y="3995928"/>
            <a:ext cx="901201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179990" y="4934712"/>
            <a:ext cx="901201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179990" y="5885688"/>
            <a:ext cx="901201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0" y="3229279"/>
            <a:ext cx="2587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Mata </a:t>
            </a:r>
            <a:r>
              <a:rPr lang="en-US" sz="1200" dirty="0" err="1" smtClean="0"/>
              <a:t>constituida</a:t>
            </a:r>
            <a:r>
              <a:rPr lang="en-US" sz="1200" dirty="0" smtClean="0"/>
              <a:t> </a:t>
            </a:r>
            <a:r>
              <a:rPr lang="en-US" sz="1200" dirty="0" err="1" smtClean="0"/>
              <a:t>por</a:t>
            </a:r>
            <a:r>
              <a:rPr lang="en-US" sz="1200" dirty="0" smtClean="0"/>
              <a:t> 4 </a:t>
            </a:r>
            <a:r>
              <a:rPr lang="en-US" sz="1200" dirty="0" err="1" smtClean="0"/>
              <a:t>povoamentos</a:t>
            </a:r>
            <a:r>
              <a:rPr lang="en-US" sz="1200" dirty="0" smtClean="0"/>
              <a:t> </a:t>
            </a:r>
            <a:r>
              <a:rPr lang="en-US" sz="1200" dirty="0" err="1" smtClean="0"/>
              <a:t>distintos</a:t>
            </a:r>
            <a:r>
              <a:rPr lang="en-US" sz="1200" dirty="0" smtClean="0"/>
              <a:t> :</a:t>
            </a:r>
          </a:p>
          <a:p>
            <a:pPr algn="ctr"/>
            <a:endParaRPr lang="en-US" sz="1200" dirty="0"/>
          </a:p>
          <a:p>
            <a:r>
              <a:rPr lang="en-US" sz="1200" dirty="0" smtClean="0"/>
              <a:t>P bravo </a:t>
            </a:r>
            <a:r>
              <a:rPr lang="en-US" sz="1200" dirty="0" err="1" smtClean="0"/>
              <a:t>puro</a:t>
            </a:r>
            <a:r>
              <a:rPr lang="en-US" sz="1200" dirty="0" smtClean="0"/>
              <a:t> </a:t>
            </a:r>
            <a:r>
              <a:rPr lang="en-US" sz="1200" dirty="0" err="1" smtClean="0"/>
              <a:t>juvenil</a:t>
            </a:r>
            <a:r>
              <a:rPr lang="en-US" sz="1200" dirty="0" smtClean="0"/>
              <a:t> - 11 </a:t>
            </a:r>
            <a:r>
              <a:rPr lang="en-US" sz="1200" dirty="0" err="1" smtClean="0"/>
              <a:t>parcelas</a:t>
            </a:r>
            <a:endParaRPr lang="en-US" sz="1200" dirty="0" smtClean="0"/>
          </a:p>
          <a:p>
            <a:r>
              <a:rPr lang="en-US" sz="1200" dirty="0" smtClean="0"/>
              <a:t>P bravo </a:t>
            </a:r>
            <a:r>
              <a:rPr lang="en-US" sz="1200" dirty="0" err="1" smtClean="0"/>
              <a:t>puro</a:t>
            </a:r>
            <a:r>
              <a:rPr lang="en-US" sz="1200" dirty="0" smtClean="0"/>
              <a:t> 30 </a:t>
            </a:r>
            <a:r>
              <a:rPr lang="en-US" sz="1200" dirty="0" err="1"/>
              <a:t>a</a:t>
            </a:r>
            <a:r>
              <a:rPr lang="en-US" sz="1200" dirty="0" err="1" smtClean="0"/>
              <a:t>nos</a:t>
            </a:r>
            <a:r>
              <a:rPr lang="en-US" sz="1200" dirty="0" smtClean="0"/>
              <a:t> – 5 </a:t>
            </a:r>
            <a:r>
              <a:rPr lang="en-US" sz="1200" dirty="0" err="1" smtClean="0"/>
              <a:t>parcelas</a:t>
            </a:r>
            <a:endParaRPr lang="en-US" sz="1200" dirty="0"/>
          </a:p>
          <a:p>
            <a:r>
              <a:rPr lang="en-US" sz="1200" dirty="0" smtClean="0"/>
              <a:t>P bravo </a:t>
            </a:r>
            <a:r>
              <a:rPr lang="en-US" sz="1200" dirty="0" err="1" smtClean="0"/>
              <a:t>puro</a:t>
            </a:r>
            <a:r>
              <a:rPr lang="en-US" sz="1200" dirty="0" smtClean="0"/>
              <a:t> 50 </a:t>
            </a:r>
            <a:r>
              <a:rPr lang="en-US" sz="1200" dirty="0" err="1" smtClean="0"/>
              <a:t>anos</a:t>
            </a:r>
            <a:r>
              <a:rPr lang="en-US" sz="1200" dirty="0" smtClean="0"/>
              <a:t> – 12 </a:t>
            </a:r>
            <a:r>
              <a:rPr lang="en-US" sz="1200" dirty="0" err="1" smtClean="0"/>
              <a:t>parcelas</a:t>
            </a:r>
            <a:endParaRPr lang="en-US" sz="1200" dirty="0" smtClean="0"/>
          </a:p>
          <a:p>
            <a:r>
              <a:rPr lang="en-US" sz="1200" dirty="0" smtClean="0"/>
              <a:t>P </a:t>
            </a:r>
            <a:r>
              <a:rPr lang="en-US" sz="1200" dirty="0" err="1" smtClean="0"/>
              <a:t>manso</a:t>
            </a:r>
            <a:r>
              <a:rPr lang="en-US" sz="1200" dirty="0" smtClean="0"/>
              <a:t> </a:t>
            </a:r>
            <a:r>
              <a:rPr lang="en-US" sz="1200" dirty="0" err="1" smtClean="0"/>
              <a:t>puro</a:t>
            </a:r>
            <a:r>
              <a:rPr lang="en-US" sz="1200" dirty="0" smtClean="0"/>
              <a:t>  - 21 </a:t>
            </a:r>
            <a:r>
              <a:rPr lang="en-US" sz="1200" dirty="0" err="1" smtClean="0"/>
              <a:t>parcelas</a:t>
            </a:r>
            <a:endParaRPr lang="en-US" sz="1200" dirty="0" smtClean="0"/>
          </a:p>
          <a:p>
            <a:endParaRPr lang="en-US" sz="1200" dirty="0"/>
          </a:p>
          <a:p>
            <a:r>
              <a:rPr lang="en-US" sz="1200" dirty="0" smtClean="0"/>
              <a:t>Total de </a:t>
            </a:r>
            <a:r>
              <a:rPr lang="en-US" sz="1200" dirty="0" err="1" smtClean="0"/>
              <a:t>parcelas</a:t>
            </a:r>
            <a:r>
              <a:rPr lang="en-US" sz="1200" dirty="0" smtClean="0"/>
              <a:t>: 49</a:t>
            </a:r>
            <a:endParaRPr lang="en-US" sz="1200" dirty="0"/>
          </a:p>
        </p:txBody>
      </p:sp>
      <p:cxnSp>
        <p:nvCxnSpPr>
          <p:cNvPr id="40" name="Straight Connector 39"/>
          <p:cNvCxnSpPr/>
          <p:nvPr/>
        </p:nvCxnSpPr>
        <p:spPr>
          <a:xfrm rot="5400000">
            <a:off x="457980" y="2129772"/>
            <a:ext cx="9432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2283732" y="2242440"/>
            <a:ext cx="9432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085100" y="2242440"/>
            <a:ext cx="9432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785616" y="2689783"/>
            <a:ext cx="8586216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785616" y="3491407"/>
            <a:ext cx="8586216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911120" y="4488103"/>
            <a:ext cx="8586216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785616" y="5426887"/>
            <a:ext cx="8586216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785616" y="6319951"/>
            <a:ext cx="8586216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Multiply 50"/>
          <p:cNvSpPr/>
          <p:nvPr/>
        </p:nvSpPr>
        <p:spPr>
          <a:xfrm>
            <a:off x="7674794" y="2292839"/>
            <a:ext cx="307918" cy="343235"/>
          </a:xfrm>
          <a:prstGeom prst="mathMultiply">
            <a:avLst>
              <a:gd name="adj1" fmla="val 93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ultiply 52"/>
          <p:cNvSpPr/>
          <p:nvPr/>
        </p:nvSpPr>
        <p:spPr>
          <a:xfrm>
            <a:off x="7680475" y="2736327"/>
            <a:ext cx="307918" cy="343235"/>
          </a:xfrm>
          <a:prstGeom prst="mathMultiply">
            <a:avLst>
              <a:gd name="adj1" fmla="val 93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Multiply 63"/>
          <p:cNvSpPr/>
          <p:nvPr/>
        </p:nvSpPr>
        <p:spPr>
          <a:xfrm>
            <a:off x="7671781" y="3190892"/>
            <a:ext cx="307918" cy="343235"/>
          </a:xfrm>
          <a:prstGeom prst="mathMultiply">
            <a:avLst>
              <a:gd name="adj1" fmla="val 93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Multiply 64"/>
          <p:cNvSpPr/>
          <p:nvPr/>
        </p:nvSpPr>
        <p:spPr>
          <a:xfrm>
            <a:off x="7687021" y="4093100"/>
            <a:ext cx="307918" cy="343235"/>
          </a:xfrm>
          <a:prstGeom prst="mathMultiply">
            <a:avLst>
              <a:gd name="adj1" fmla="val 93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Multiply 65"/>
          <p:cNvSpPr/>
          <p:nvPr/>
        </p:nvSpPr>
        <p:spPr>
          <a:xfrm>
            <a:off x="7677877" y="5071508"/>
            <a:ext cx="307918" cy="343235"/>
          </a:xfrm>
          <a:prstGeom prst="mathMultiply">
            <a:avLst>
              <a:gd name="adj1" fmla="val 93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Multiply 66"/>
          <p:cNvSpPr/>
          <p:nvPr/>
        </p:nvSpPr>
        <p:spPr>
          <a:xfrm>
            <a:off x="7693117" y="5973716"/>
            <a:ext cx="307918" cy="343235"/>
          </a:xfrm>
          <a:prstGeom prst="mathMultiply">
            <a:avLst>
              <a:gd name="adj1" fmla="val 93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Multiply 67"/>
          <p:cNvSpPr/>
          <p:nvPr/>
        </p:nvSpPr>
        <p:spPr>
          <a:xfrm>
            <a:off x="9899869" y="3626756"/>
            <a:ext cx="307918" cy="343235"/>
          </a:xfrm>
          <a:prstGeom prst="mathMultiply">
            <a:avLst>
              <a:gd name="adj1" fmla="val 93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Multiply 68"/>
          <p:cNvSpPr/>
          <p:nvPr/>
        </p:nvSpPr>
        <p:spPr>
          <a:xfrm>
            <a:off x="9915109" y="4528964"/>
            <a:ext cx="307918" cy="343235"/>
          </a:xfrm>
          <a:prstGeom prst="mathMultiply">
            <a:avLst>
              <a:gd name="adj1" fmla="val 93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Multiply 69"/>
          <p:cNvSpPr/>
          <p:nvPr/>
        </p:nvSpPr>
        <p:spPr>
          <a:xfrm>
            <a:off x="9905965" y="5507372"/>
            <a:ext cx="307918" cy="343235"/>
          </a:xfrm>
          <a:prstGeom prst="mathMultiply">
            <a:avLst>
              <a:gd name="adj1" fmla="val 93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Multiply 70"/>
          <p:cNvSpPr/>
          <p:nvPr/>
        </p:nvSpPr>
        <p:spPr>
          <a:xfrm>
            <a:off x="9921205" y="6409580"/>
            <a:ext cx="307918" cy="343235"/>
          </a:xfrm>
          <a:prstGeom prst="mathMultiply">
            <a:avLst>
              <a:gd name="adj1" fmla="val 93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3762624" y="2639923"/>
            <a:ext cx="132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Comercialização</a:t>
            </a:r>
            <a:r>
              <a:rPr lang="en-US" sz="1200" dirty="0" smtClean="0"/>
              <a:t> </a:t>
            </a:r>
            <a:r>
              <a:rPr lang="en-US" sz="1200" dirty="0" err="1" smtClean="0"/>
              <a:t>pov</a:t>
            </a:r>
            <a:r>
              <a:rPr lang="en-US" sz="1200" dirty="0" smtClean="0"/>
              <a:t>.  (C, V)</a:t>
            </a:r>
            <a:endParaRPr lang="en-US" sz="1200" dirty="0"/>
          </a:p>
        </p:txBody>
      </p:sp>
      <p:sp>
        <p:nvSpPr>
          <p:cNvPr id="81" name="TextBox 80"/>
          <p:cNvSpPr txBox="1"/>
          <p:nvPr/>
        </p:nvSpPr>
        <p:spPr>
          <a:xfrm>
            <a:off x="3701996" y="3179139"/>
            <a:ext cx="1416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Gestão</a:t>
            </a:r>
            <a:r>
              <a:rPr lang="en-US" sz="1200" dirty="0" smtClean="0"/>
              <a:t> </a:t>
            </a:r>
            <a:r>
              <a:rPr lang="en-US" sz="1200" dirty="0" err="1" smtClean="0"/>
              <a:t>pov</a:t>
            </a:r>
            <a:r>
              <a:rPr lang="en-US" sz="1200" dirty="0" smtClean="0"/>
              <a:t>. (N, G)</a:t>
            </a:r>
            <a:endParaRPr lang="en-US" sz="1200" dirty="0"/>
          </a:p>
        </p:txBody>
      </p:sp>
      <p:sp>
        <p:nvSpPr>
          <p:cNvPr id="82" name="TextBox 81"/>
          <p:cNvSpPr txBox="1"/>
          <p:nvPr/>
        </p:nvSpPr>
        <p:spPr>
          <a:xfrm>
            <a:off x="3778847" y="3459987"/>
            <a:ext cx="132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Comercialização</a:t>
            </a:r>
            <a:r>
              <a:rPr lang="en-US" sz="1200" dirty="0" smtClean="0"/>
              <a:t> </a:t>
            </a:r>
            <a:r>
              <a:rPr lang="en-US" sz="1200" dirty="0" err="1" smtClean="0"/>
              <a:t>mata</a:t>
            </a:r>
            <a:r>
              <a:rPr lang="en-US" sz="1200" dirty="0" smtClean="0"/>
              <a:t>  (C, V)</a:t>
            </a:r>
            <a:endParaRPr lang="en-US" sz="1200" dirty="0"/>
          </a:p>
        </p:txBody>
      </p:sp>
      <p:sp>
        <p:nvSpPr>
          <p:cNvPr id="83" name="TextBox 82"/>
          <p:cNvSpPr txBox="1"/>
          <p:nvPr/>
        </p:nvSpPr>
        <p:spPr>
          <a:xfrm>
            <a:off x="3776264" y="4463827"/>
            <a:ext cx="132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Comercialização</a:t>
            </a:r>
            <a:r>
              <a:rPr lang="en-US" sz="1200" dirty="0" smtClean="0"/>
              <a:t> </a:t>
            </a:r>
            <a:r>
              <a:rPr lang="en-US" sz="1200" dirty="0" err="1" smtClean="0"/>
              <a:t>mata</a:t>
            </a:r>
            <a:r>
              <a:rPr lang="en-US" sz="1200" dirty="0" smtClean="0"/>
              <a:t>  (C, V)</a:t>
            </a:r>
            <a:endParaRPr lang="en-US" sz="1200" dirty="0"/>
          </a:p>
        </p:txBody>
      </p:sp>
      <p:sp>
        <p:nvSpPr>
          <p:cNvPr id="84" name="TextBox 83"/>
          <p:cNvSpPr txBox="1"/>
          <p:nvPr/>
        </p:nvSpPr>
        <p:spPr>
          <a:xfrm>
            <a:off x="3776264" y="5396514"/>
            <a:ext cx="132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Comercialização</a:t>
            </a:r>
            <a:r>
              <a:rPr lang="en-US" sz="1200" dirty="0" smtClean="0"/>
              <a:t> </a:t>
            </a:r>
            <a:r>
              <a:rPr lang="en-US" sz="1200" dirty="0" err="1" smtClean="0"/>
              <a:t>mata</a:t>
            </a:r>
            <a:r>
              <a:rPr lang="en-US" sz="1200" dirty="0" smtClean="0"/>
              <a:t>  (C, V)</a:t>
            </a:r>
            <a:endParaRPr lang="en-US" sz="1200" dirty="0"/>
          </a:p>
        </p:txBody>
      </p:sp>
      <p:sp>
        <p:nvSpPr>
          <p:cNvPr id="85" name="TextBox 84"/>
          <p:cNvSpPr txBox="1"/>
          <p:nvPr/>
        </p:nvSpPr>
        <p:spPr>
          <a:xfrm>
            <a:off x="3785616" y="6286423"/>
            <a:ext cx="132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Comercialização</a:t>
            </a:r>
            <a:r>
              <a:rPr lang="en-US" sz="1200" dirty="0" smtClean="0"/>
              <a:t> </a:t>
            </a:r>
            <a:r>
              <a:rPr lang="en-US" sz="1200" dirty="0" err="1" smtClean="0"/>
              <a:t>mata</a:t>
            </a:r>
            <a:r>
              <a:rPr lang="en-US" sz="1200" dirty="0" smtClean="0"/>
              <a:t>  (C, V)</a:t>
            </a:r>
            <a:endParaRPr lang="en-US" sz="1200" dirty="0"/>
          </a:p>
        </p:txBody>
      </p:sp>
      <p:sp>
        <p:nvSpPr>
          <p:cNvPr id="86" name="TextBox 85"/>
          <p:cNvSpPr txBox="1"/>
          <p:nvPr/>
        </p:nvSpPr>
        <p:spPr>
          <a:xfrm>
            <a:off x="3715582" y="4099775"/>
            <a:ext cx="1416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Gestão</a:t>
            </a:r>
            <a:r>
              <a:rPr lang="en-US" sz="1200" dirty="0" smtClean="0"/>
              <a:t> </a:t>
            </a:r>
            <a:r>
              <a:rPr lang="en-US" sz="1200" dirty="0" err="1" smtClean="0"/>
              <a:t>pov</a:t>
            </a:r>
            <a:r>
              <a:rPr lang="en-US" sz="1200" dirty="0" smtClean="0"/>
              <a:t>. (N, G)</a:t>
            </a:r>
            <a:endParaRPr lang="en-US" sz="1200" dirty="0"/>
          </a:p>
        </p:txBody>
      </p:sp>
      <p:sp>
        <p:nvSpPr>
          <p:cNvPr id="87" name="TextBox 86"/>
          <p:cNvSpPr txBox="1"/>
          <p:nvPr/>
        </p:nvSpPr>
        <p:spPr>
          <a:xfrm>
            <a:off x="3751122" y="5030441"/>
            <a:ext cx="1416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Gestão</a:t>
            </a:r>
            <a:r>
              <a:rPr lang="en-US" sz="1200" dirty="0" smtClean="0"/>
              <a:t> </a:t>
            </a:r>
            <a:r>
              <a:rPr lang="en-US" sz="1200" dirty="0" err="1" smtClean="0"/>
              <a:t>pov</a:t>
            </a:r>
            <a:r>
              <a:rPr lang="en-US" sz="1200" dirty="0" smtClean="0"/>
              <a:t>. (N, G)</a:t>
            </a:r>
            <a:endParaRPr lang="en-US" sz="1200" dirty="0"/>
          </a:p>
        </p:txBody>
      </p:sp>
      <p:sp>
        <p:nvSpPr>
          <p:cNvPr id="88" name="TextBox 87"/>
          <p:cNvSpPr txBox="1"/>
          <p:nvPr/>
        </p:nvSpPr>
        <p:spPr>
          <a:xfrm>
            <a:off x="3736491" y="5981416"/>
            <a:ext cx="1416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Gestão</a:t>
            </a:r>
            <a:r>
              <a:rPr lang="en-US" sz="1200" dirty="0" smtClean="0"/>
              <a:t> </a:t>
            </a:r>
            <a:r>
              <a:rPr lang="en-US" sz="1200" dirty="0" err="1" smtClean="0"/>
              <a:t>pov</a:t>
            </a:r>
            <a:r>
              <a:rPr lang="en-US" sz="1200" dirty="0" smtClean="0"/>
              <a:t>. (N, G)</a:t>
            </a:r>
            <a:endParaRPr lang="en-US" sz="1200" dirty="0"/>
          </a:p>
        </p:txBody>
      </p:sp>
      <p:sp>
        <p:nvSpPr>
          <p:cNvPr id="89" name="TextBox 88"/>
          <p:cNvSpPr txBox="1"/>
          <p:nvPr/>
        </p:nvSpPr>
        <p:spPr>
          <a:xfrm>
            <a:off x="3751121" y="2323235"/>
            <a:ext cx="1416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Gestão</a:t>
            </a:r>
            <a:r>
              <a:rPr lang="en-US" sz="1200" dirty="0" smtClean="0"/>
              <a:t> </a:t>
            </a:r>
            <a:r>
              <a:rPr lang="en-US" sz="1200" dirty="0" err="1" smtClean="0"/>
              <a:t>pov</a:t>
            </a:r>
            <a:r>
              <a:rPr lang="en-US" sz="1200" dirty="0" smtClean="0"/>
              <a:t>. (N, G)</a:t>
            </a:r>
            <a:endParaRPr lang="en-US" sz="1200" dirty="0"/>
          </a:p>
        </p:txBody>
      </p:sp>
      <p:graphicFrame>
        <p:nvGraphicFramePr>
          <p:cNvPr id="9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095567"/>
              </p:ext>
            </p:extLst>
          </p:nvPr>
        </p:nvGraphicFramePr>
        <p:xfrm>
          <a:off x="10270327" y="530352"/>
          <a:ext cx="1875250" cy="661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Equation" r:id="rId4" imgW="1651000" imgH="584200" progId="Equation.3">
                  <p:embed/>
                </p:oleObj>
              </mc:Choice>
              <mc:Fallback>
                <p:oleObj name="Equation" r:id="rId4" imgW="1651000" imgH="584200" progId="Equation.3">
                  <p:embed/>
                  <p:pic>
                    <p:nvPicPr>
                      <p:cNvPr id="1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0327" y="530352"/>
                        <a:ext cx="1875250" cy="66157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7541"/>
              </p:ext>
            </p:extLst>
          </p:nvPr>
        </p:nvGraphicFramePr>
        <p:xfrm>
          <a:off x="8918113" y="1394214"/>
          <a:ext cx="1152000" cy="367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6" imgW="837836" imgH="266584" progId="Equation.3">
                  <p:embed/>
                </p:oleObj>
              </mc:Choice>
              <mc:Fallback>
                <p:oleObj name="Equation" r:id="rId6" imgW="837836" imgH="266584" progId="Equation.3">
                  <p:embed/>
                  <p:pic>
                    <p:nvPicPr>
                      <p:cNvPr id="1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18113" y="1394214"/>
                        <a:ext cx="1152000" cy="3670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2" name="Straight Arrow Connector 91"/>
          <p:cNvCxnSpPr>
            <a:stCxn id="90" idx="2"/>
            <a:endCxn id="91" idx="3"/>
          </p:cNvCxnSpPr>
          <p:nvPr/>
        </p:nvCxnSpPr>
        <p:spPr>
          <a:xfrm flipH="1">
            <a:off x="10070113" y="1191925"/>
            <a:ext cx="1137839" cy="385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0680729" y="1319463"/>
            <a:ext cx="804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Sqrt</a:t>
            </a:r>
            <a:r>
              <a:rPr lang="en-US" sz="1200" dirty="0" smtClean="0"/>
              <a:t>()</a:t>
            </a:r>
            <a:endParaRPr lang="en-US" sz="1200" dirty="0"/>
          </a:p>
        </p:txBody>
      </p:sp>
      <p:sp>
        <p:nvSpPr>
          <p:cNvPr id="94" name="TextBox 93"/>
          <p:cNvSpPr txBox="1"/>
          <p:nvPr/>
        </p:nvSpPr>
        <p:spPr>
          <a:xfrm>
            <a:off x="8782812" y="-5554"/>
            <a:ext cx="1805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Amostragem</a:t>
            </a:r>
            <a:r>
              <a:rPr lang="en-US" sz="1200" dirty="0" smtClean="0"/>
              <a:t> </a:t>
            </a:r>
            <a:r>
              <a:rPr lang="en-US" sz="1200" dirty="0" err="1" smtClean="0"/>
              <a:t>estratificada</a:t>
            </a:r>
            <a:r>
              <a:rPr lang="en-US" sz="1200" dirty="0" smtClean="0"/>
              <a:t> (</a:t>
            </a:r>
            <a:r>
              <a:rPr lang="en-US" sz="1200" dirty="0" err="1" smtClean="0"/>
              <a:t>grandes</a:t>
            </a:r>
            <a:r>
              <a:rPr lang="en-US" sz="1200" dirty="0" smtClean="0"/>
              <a:t> </a:t>
            </a:r>
            <a:r>
              <a:rPr lang="en-US" sz="1200" dirty="0" err="1" smtClean="0"/>
              <a:t>amostras</a:t>
            </a:r>
            <a:r>
              <a:rPr lang="en-US" sz="1200" dirty="0" smtClean="0"/>
              <a:t>               </a:t>
            </a:r>
            <a:r>
              <a:rPr lang="en-US" sz="1200" b="1" dirty="0" smtClean="0"/>
              <a:t>n</a:t>
            </a:r>
            <a:r>
              <a:rPr lang="en-US" sz="1200" b="1" dirty="0"/>
              <a:t> &gt;= </a:t>
            </a:r>
            <a:r>
              <a:rPr lang="en-US" sz="1200" b="1" dirty="0" smtClean="0"/>
              <a:t>30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8357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580461"/>
              </p:ext>
            </p:extLst>
          </p:nvPr>
        </p:nvGraphicFramePr>
        <p:xfrm>
          <a:off x="10270327" y="530352"/>
          <a:ext cx="1875250" cy="661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3" imgW="1651000" imgH="584200" progId="Equation.3">
                  <p:embed/>
                </p:oleObj>
              </mc:Choice>
              <mc:Fallback>
                <p:oleObj name="Equation" r:id="rId3" imgW="1651000" imgH="584200" progId="Equation.3">
                  <p:embed/>
                  <p:pic>
                    <p:nvPicPr>
                      <p:cNvPr id="1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0327" y="530352"/>
                        <a:ext cx="1875250" cy="66157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419415"/>
              </p:ext>
            </p:extLst>
          </p:nvPr>
        </p:nvGraphicFramePr>
        <p:xfrm>
          <a:off x="8918113" y="1394214"/>
          <a:ext cx="1152000" cy="367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Equation" r:id="rId5" imgW="837836" imgH="266584" progId="Equation.3">
                  <p:embed/>
                </p:oleObj>
              </mc:Choice>
              <mc:Fallback>
                <p:oleObj name="Equation" r:id="rId5" imgW="837836" imgH="266584" progId="Equation.3">
                  <p:embed/>
                  <p:pic>
                    <p:nvPicPr>
                      <p:cNvPr id="1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18113" y="1394214"/>
                        <a:ext cx="1152000" cy="3670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>
            <a:stCxn id="12" idx="2"/>
            <a:endCxn id="13" idx="3"/>
          </p:cNvCxnSpPr>
          <p:nvPr/>
        </p:nvCxnSpPr>
        <p:spPr>
          <a:xfrm flipH="1">
            <a:off x="10070113" y="1191925"/>
            <a:ext cx="1137839" cy="385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680729" y="1319463"/>
            <a:ext cx="804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Sqrt</a:t>
            </a:r>
            <a:r>
              <a:rPr lang="en-US" sz="1200" dirty="0" smtClean="0"/>
              <a:t>()</a:t>
            </a:r>
            <a:endParaRPr lang="en-US" sz="12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2352" y="956309"/>
            <a:ext cx="3101876" cy="67079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02352" y="0"/>
            <a:ext cx="1673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Amostragem</a:t>
            </a:r>
            <a:r>
              <a:rPr lang="en-US" sz="1200" dirty="0" smtClean="0"/>
              <a:t> simples (</a:t>
            </a:r>
            <a:r>
              <a:rPr lang="en-US" sz="1200" dirty="0" err="1" smtClean="0"/>
              <a:t>grandes</a:t>
            </a:r>
            <a:r>
              <a:rPr lang="en-US" sz="1200" dirty="0" smtClean="0"/>
              <a:t> </a:t>
            </a:r>
            <a:r>
              <a:rPr lang="en-US" sz="1200" dirty="0" err="1" smtClean="0"/>
              <a:t>amostras</a:t>
            </a:r>
            <a:r>
              <a:rPr lang="en-US" sz="1200" dirty="0" smtClean="0"/>
              <a:t> </a:t>
            </a:r>
            <a:r>
              <a:rPr lang="en-US" sz="1200" b="1" dirty="0" smtClean="0"/>
              <a:t>n&gt;=30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6950469" y="-30069"/>
            <a:ext cx="1673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Amostragem</a:t>
            </a:r>
            <a:r>
              <a:rPr lang="en-US" sz="1200" dirty="0" smtClean="0"/>
              <a:t> simples (</a:t>
            </a:r>
            <a:r>
              <a:rPr lang="en-US" sz="1200" dirty="0" err="1" smtClean="0"/>
              <a:t>pequenas</a:t>
            </a:r>
            <a:r>
              <a:rPr lang="en-US" sz="1200" dirty="0" smtClean="0"/>
              <a:t> </a:t>
            </a:r>
            <a:r>
              <a:rPr lang="en-US" sz="1200" dirty="0" err="1" smtClean="0"/>
              <a:t>amostras</a:t>
            </a:r>
            <a:r>
              <a:rPr lang="en-US" sz="1200" dirty="0" smtClean="0"/>
              <a:t> </a:t>
            </a:r>
            <a:r>
              <a:rPr lang="en-US" sz="1200" b="1" dirty="0" smtClean="0"/>
              <a:t>n&lt;30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2676277" y="3275321"/>
            <a:ext cx="1007431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PbPbJv</a:t>
            </a:r>
            <a:endParaRPr lang="en-US" b="1" dirty="0"/>
          </a:p>
          <a:p>
            <a:pPr algn="ctr"/>
            <a:r>
              <a:rPr lang="en-US" b="1" dirty="0"/>
              <a:t>(11)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76279" y="4197844"/>
            <a:ext cx="100742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PbPb30</a:t>
            </a:r>
          </a:p>
          <a:p>
            <a:pPr algn="ctr"/>
            <a:r>
              <a:rPr lang="en-US" b="1" dirty="0"/>
              <a:t>(5)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76278" y="5120367"/>
            <a:ext cx="1007429" cy="646331"/>
          </a:xfrm>
          <a:prstGeom prst="rect">
            <a:avLst/>
          </a:prstGeom>
          <a:solidFill>
            <a:srgbClr val="ACEBF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PbPb50</a:t>
            </a:r>
          </a:p>
          <a:p>
            <a:pPr algn="ctr"/>
            <a:r>
              <a:rPr lang="en-US" b="1" dirty="0"/>
              <a:t>(12)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76277" y="6050910"/>
            <a:ext cx="1007429" cy="646331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PmPm</a:t>
            </a:r>
            <a:endParaRPr lang="en-US" b="1" dirty="0"/>
          </a:p>
          <a:p>
            <a:pPr algn="ctr"/>
            <a:r>
              <a:rPr lang="en-US" b="1" dirty="0" smtClean="0"/>
              <a:t>(</a:t>
            </a:r>
            <a:r>
              <a:rPr lang="en-US" b="1" dirty="0" smtClean="0">
                <a:solidFill>
                  <a:srgbClr val="C00000"/>
                </a:solidFill>
              </a:rPr>
              <a:t>32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676275" y="2352798"/>
            <a:ext cx="1007431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EcEc</a:t>
            </a:r>
            <a:endParaRPr lang="en-US" b="1" dirty="0"/>
          </a:p>
          <a:p>
            <a:pPr algn="ctr"/>
            <a:r>
              <a:rPr lang="en-US" b="1" dirty="0" smtClean="0"/>
              <a:t>(</a:t>
            </a:r>
            <a:r>
              <a:rPr lang="en-US" b="1" dirty="0" smtClean="0">
                <a:solidFill>
                  <a:srgbClr val="C00000"/>
                </a:solidFill>
              </a:rPr>
              <a:t>31</a:t>
            </a:r>
            <a:r>
              <a:rPr lang="en-US" b="1" dirty="0" smtClean="0"/>
              <a:t>)</a:t>
            </a:r>
            <a:endParaRPr lang="en-US" b="1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-64008" y="3108960"/>
            <a:ext cx="1225600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64008" y="6818376"/>
            <a:ext cx="1225600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-64008" y="2255520"/>
            <a:ext cx="1225600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07264" y="2352168"/>
            <a:ext cx="1673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Um </a:t>
            </a:r>
            <a:r>
              <a:rPr lang="en-US" sz="1200" dirty="0" err="1" smtClean="0"/>
              <a:t>povoamento</a:t>
            </a:r>
            <a:r>
              <a:rPr lang="en-US" sz="1200" dirty="0" smtClean="0"/>
              <a:t> </a:t>
            </a:r>
            <a:r>
              <a:rPr lang="en-US" sz="1200" dirty="0" err="1" smtClean="0"/>
              <a:t>puro</a:t>
            </a:r>
            <a:r>
              <a:rPr lang="en-US" sz="1200" dirty="0" smtClean="0"/>
              <a:t> de </a:t>
            </a:r>
            <a:r>
              <a:rPr lang="en-US" sz="1200" dirty="0" err="1" smtClean="0"/>
              <a:t>eucalipto</a:t>
            </a:r>
            <a:r>
              <a:rPr lang="en-US" sz="1200" dirty="0" smtClean="0"/>
              <a:t> com </a:t>
            </a:r>
            <a:r>
              <a:rPr lang="en-US" sz="1200" b="1" dirty="0" smtClean="0">
                <a:solidFill>
                  <a:srgbClr val="C00000"/>
                </a:solidFill>
              </a:rPr>
              <a:t>31</a:t>
            </a:r>
            <a:r>
              <a:rPr lang="en-US" sz="1200" dirty="0" smtClean="0"/>
              <a:t> </a:t>
            </a:r>
            <a:r>
              <a:rPr lang="en-US" sz="1200" dirty="0" err="1" smtClean="0"/>
              <a:t>parcelas</a:t>
            </a:r>
            <a:r>
              <a:rPr lang="en-US" sz="1200" dirty="0" smtClean="0"/>
              <a:t> </a:t>
            </a:r>
            <a:r>
              <a:rPr lang="en-US" sz="1200" dirty="0" err="1" smtClean="0"/>
              <a:t>medidas</a:t>
            </a:r>
            <a:endParaRPr lang="en-US" sz="1200" dirty="0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3179990" y="3995928"/>
            <a:ext cx="901201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179990" y="4934712"/>
            <a:ext cx="901201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179990" y="5885688"/>
            <a:ext cx="901201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0" y="3229279"/>
            <a:ext cx="2587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Mata </a:t>
            </a:r>
            <a:r>
              <a:rPr lang="en-US" sz="1200" dirty="0" err="1" smtClean="0"/>
              <a:t>constituida</a:t>
            </a:r>
            <a:r>
              <a:rPr lang="en-US" sz="1200" dirty="0" smtClean="0"/>
              <a:t> </a:t>
            </a:r>
            <a:r>
              <a:rPr lang="en-US" sz="1200" dirty="0" err="1" smtClean="0"/>
              <a:t>por</a:t>
            </a:r>
            <a:r>
              <a:rPr lang="en-US" sz="1200" dirty="0" smtClean="0"/>
              <a:t> 4 </a:t>
            </a:r>
            <a:r>
              <a:rPr lang="en-US" sz="1200" dirty="0" err="1" smtClean="0"/>
              <a:t>povoamentos</a:t>
            </a:r>
            <a:r>
              <a:rPr lang="en-US" sz="1200" dirty="0" smtClean="0"/>
              <a:t> </a:t>
            </a:r>
            <a:r>
              <a:rPr lang="en-US" sz="1200" dirty="0" err="1" smtClean="0"/>
              <a:t>distintos</a:t>
            </a:r>
            <a:r>
              <a:rPr lang="en-US" sz="1200" dirty="0" smtClean="0"/>
              <a:t> :</a:t>
            </a:r>
          </a:p>
          <a:p>
            <a:pPr algn="ctr"/>
            <a:endParaRPr lang="en-US" sz="1200" dirty="0"/>
          </a:p>
          <a:p>
            <a:r>
              <a:rPr lang="en-US" sz="1200" dirty="0" smtClean="0"/>
              <a:t>P bravo </a:t>
            </a:r>
            <a:r>
              <a:rPr lang="en-US" sz="1200" dirty="0" err="1" smtClean="0"/>
              <a:t>puro</a:t>
            </a:r>
            <a:r>
              <a:rPr lang="en-US" sz="1200" dirty="0" smtClean="0"/>
              <a:t> </a:t>
            </a:r>
            <a:r>
              <a:rPr lang="en-US" sz="1200" dirty="0" err="1" smtClean="0"/>
              <a:t>juvenil</a:t>
            </a:r>
            <a:r>
              <a:rPr lang="en-US" sz="1200" dirty="0" smtClean="0"/>
              <a:t> - 11 </a:t>
            </a:r>
            <a:r>
              <a:rPr lang="en-US" sz="1200" dirty="0" err="1" smtClean="0"/>
              <a:t>parcelas</a:t>
            </a:r>
            <a:endParaRPr lang="en-US" sz="1200" dirty="0" smtClean="0"/>
          </a:p>
          <a:p>
            <a:r>
              <a:rPr lang="en-US" sz="1200" dirty="0" smtClean="0"/>
              <a:t>P bravo </a:t>
            </a:r>
            <a:r>
              <a:rPr lang="en-US" sz="1200" dirty="0" err="1" smtClean="0"/>
              <a:t>puro</a:t>
            </a:r>
            <a:r>
              <a:rPr lang="en-US" sz="1200" dirty="0" smtClean="0"/>
              <a:t> 30 </a:t>
            </a:r>
            <a:r>
              <a:rPr lang="en-US" sz="1200" dirty="0" err="1"/>
              <a:t>a</a:t>
            </a:r>
            <a:r>
              <a:rPr lang="en-US" sz="1200" dirty="0" err="1" smtClean="0"/>
              <a:t>nos</a:t>
            </a:r>
            <a:r>
              <a:rPr lang="en-US" sz="1200" dirty="0" smtClean="0"/>
              <a:t> – 5 </a:t>
            </a:r>
            <a:r>
              <a:rPr lang="en-US" sz="1200" dirty="0" err="1" smtClean="0"/>
              <a:t>parcelas</a:t>
            </a:r>
            <a:endParaRPr lang="en-US" sz="1200" dirty="0"/>
          </a:p>
          <a:p>
            <a:r>
              <a:rPr lang="en-US" sz="1200" dirty="0" smtClean="0"/>
              <a:t>P bravo </a:t>
            </a:r>
            <a:r>
              <a:rPr lang="en-US" sz="1200" dirty="0" err="1" smtClean="0"/>
              <a:t>puro</a:t>
            </a:r>
            <a:r>
              <a:rPr lang="en-US" sz="1200" dirty="0" smtClean="0"/>
              <a:t> 50 </a:t>
            </a:r>
            <a:r>
              <a:rPr lang="en-US" sz="1200" dirty="0" err="1" smtClean="0"/>
              <a:t>anos</a:t>
            </a:r>
            <a:r>
              <a:rPr lang="en-US" sz="1200" dirty="0" smtClean="0"/>
              <a:t> – 12 </a:t>
            </a:r>
            <a:r>
              <a:rPr lang="en-US" sz="1200" dirty="0" err="1" smtClean="0"/>
              <a:t>parcelas</a:t>
            </a:r>
            <a:endParaRPr lang="en-US" sz="1200" dirty="0" smtClean="0"/>
          </a:p>
          <a:p>
            <a:r>
              <a:rPr lang="en-US" sz="1200" dirty="0" smtClean="0"/>
              <a:t>P </a:t>
            </a:r>
            <a:r>
              <a:rPr lang="en-US" sz="1200" dirty="0" err="1" smtClean="0"/>
              <a:t>manso</a:t>
            </a:r>
            <a:r>
              <a:rPr lang="en-US" sz="1200" dirty="0" smtClean="0"/>
              <a:t> </a:t>
            </a:r>
            <a:r>
              <a:rPr lang="en-US" sz="1200" dirty="0" err="1" smtClean="0"/>
              <a:t>puro</a:t>
            </a:r>
            <a:r>
              <a:rPr lang="en-US" sz="1200" dirty="0" smtClean="0"/>
              <a:t>  - </a:t>
            </a:r>
            <a:r>
              <a:rPr lang="en-US" sz="1200" b="1" dirty="0" smtClean="0">
                <a:solidFill>
                  <a:srgbClr val="C00000"/>
                </a:solidFill>
              </a:rPr>
              <a:t>32</a:t>
            </a:r>
            <a:r>
              <a:rPr lang="en-US" sz="1200" dirty="0" smtClean="0"/>
              <a:t> </a:t>
            </a:r>
            <a:r>
              <a:rPr lang="en-US" sz="1200" dirty="0" err="1" smtClean="0"/>
              <a:t>parcelas</a:t>
            </a:r>
            <a:endParaRPr lang="en-US" sz="1200" dirty="0" smtClean="0"/>
          </a:p>
          <a:p>
            <a:endParaRPr lang="en-US" sz="1200" dirty="0"/>
          </a:p>
          <a:p>
            <a:r>
              <a:rPr lang="en-US" sz="1200" dirty="0" smtClean="0"/>
              <a:t>Total de </a:t>
            </a:r>
            <a:r>
              <a:rPr lang="en-US" sz="1200" dirty="0" err="1" smtClean="0"/>
              <a:t>parcelas</a:t>
            </a:r>
            <a:r>
              <a:rPr lang="en-US" sz="1200" dirty="0" smtClean="0"/>
              <a:t>: 61</a:t>
            </a:r>
            <a:endParaRPr lang="en-US" sz="1200" dirty="0"/>
          </a:p>
        </p:txBody>
      </p:sp>
      <p:cxnSp>
        <p:nvCxnSpPr>
          <p:cNvPr id="40" name="Straight Connector 39"/>
          <p:cNvCxnSpPr/>
          <p:nvPr/>
        </p:nvCxnSpPr>
        <p:spPr>
          <a:xfrm rot="5400000">
            <a:off x="457980" y="2129772"/>
            <a:ext cx="9432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2283732" y="2242440"/>
            <a:ext cx="9432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085100" y="2242440"/>
            <a:ext cx="9432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785616" y="2689783"/>
            <a:ext cx="8586216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785616" y="3491407"/>
            <a:ext cx="8586216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911120" y="4488103"/>
            <a:ext cx="8586216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785616" y="5426887"/>
            <a:ext cx="8586216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785616" y="6319951"/>
            <a:ext cx="8586216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762624" y="2639923"/>
            <a:ext cx="132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Comercialização</a:t>
            </a:r>
            <a:r>
              <a:rPr lang="en-US" sz="1200" dirty="0" smtClean="0"/>
              <a:t> </a:t>
            </a:r>
            <a:r>
              <a:rPr lang="en-US" sz="1200" dirty="0" err="1" smtClean="0"/>
              <a:t>pov</a:t>
            </a:r>
            <a:r>
              <a:rPr lang="en-US" sz="1200" dirty="0" smtClean="0"/>
              <a:t>.  (C, V)</a:t>
            </a:r>
            <a:endParaRPr lang="en-US" sz="1200" dirty="0"/>
          </a:p>
        </p:txBody>
      </p:sp>
      <p:sp>
        <p:nvSpPr>
          <p:cNvPr id="51" name="Multiply 50"/>
          <p:cNvSpPr/>
          <p:nvPr/>
        </p:nvSpPr>
        <p:spPr>
          <a:xfrm>
            <a:off x="5964866" y="2292839"/>
            <a:ext cx="307918" cy="343235"/>
          </a:xfrm>
          <a:prstGeom prst="mathMultiply">
            <a:avLst>
              <a:gd name="adj1" fmla="val 93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ultiply 52"/>
          <p:cNvSpPr/>
          <p:nvPr/>
        </p:nvSpPr>
        <p:spPr>
          <a:xfrm>
            <a:off x="5970547" y="2736327"/>
            <a:ext cx="307918" cy="343235"/>
          </a:xfrm>
          <a:prstGeom prst="mathMultiply">
            <a:avLst>
              <a:gd name="adj1" fmla="val 93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3701996" y="3179139"/>
            <a:ext cx="1416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Gestão</a:t>
            </a:r>
            <a:r>
              <a:rPr lang="en-US" sz="1200" dirty="0" smtClean="0"/>
              <a:t> </a:t>
            </a:r>
            <a:r>
              <a:rPr lang="en-US" sz="1200" dirty="0" err="1" smtClean="0"/>
              <a:t>pov</a:t>
            </a:r>
            <a:r>
              <a:rPr lang="en-US" sz="1200" dirty="0" smtClean="0"/>
              <a:t>. (N, G)</a:t>
            </a:r>
            <a:endParaRPr lang="en-US" sz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3778847" y="3459987"/>
            <a:ext cx="132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Comercialização</a:t>
            </a:r>
            <a:r>
              <a:rPr lang="en-US" sz="1200" dirty="0" smtClean="0"/>
              <a:t> </a:t>
            </a:r>
            <a:r>
              <a:rPr lang="en-US" sz="1200" dirty="0" err="1" smtClean="0"/>
              <a:t>mata</a:t>
            </a:r>
            <a:r>
              <a:rPr lang="en-US" sz="1200" dirty="0" smtClean="0"/>
              <a:t>  (C, V)</a:t>
            </a:r>
            <a:endParaRPr lang="en-US" sz="1200" dirty="0"/>
          </a:p>
        </p:txBody>
      </p:sp>
      <p:sp>
        <p:nvSpPr>
          <p:cNvPr id="59" name="TextBox 58"/>
          <p:cNvSpPr txBox="1"/>
          <p:nvPr/>
        </p:nvSpPr>
        <p:spPr>
          <a:xfrm>
            <a:off x="3776264" y="4463827"/>
            <a:ext cx="132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Comercialização</a:t>
            </a:r>
            <a:r>
              <a:rPr lang="en-US" sz="1200" dirty="0" smtClean="0"/>
              <a:t> </a:t>
            </a:r>
            <a:r>
              <a:rPr lang="en-US" sz="1200" dirty="0" err="1" smtClean="0"/>
              <a:t>mata</a:t>
            </a:r>
            <a:r>
              <a:rPr lang="en-US" sz="1200" dirty="0" smtClean="0"/>
              <a:t>  (C, V)</a:t>
            </a:r>
            <a:endParaRPr lang="en-US" sz="1200" dirty="0"/>
          </a:p>
        </p:txBody>
      </p:sp>
      <p:sp>
        <p:nvSpPr>
          <p:cNvPr id="61" name="TextBox 60"/>
          <p:cNvSpPr txBox="1"/>
          <p:nvPr/>
        </p:nvSpPr>
        <p:spPr>
          <a:xfrm>
            <a:off x="3776264" y="5396514"/>
            <a:ext cx="132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Comercialização</a:t>
            </a:r>
            <a:r>
              <a:rPr lang="en-US" sz="1200" dirty="0" smtClean="0"/>
              <a:t> </a:t>
            </a:r>
            <a:r>
              <a:rPr lang="en-US" sz="1200" dirty="0" err="1" smtClean="0"/>
              <a:t>mata</a:t>
            </a:r>
            <a:r>
              <a:rPr lang="en-US" sz="1200" dirty="0" smtClean="0"/>
              <a:t>  (C, V)</a:t>
            </a:r>
            <a:endParaRPr lang="en-US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3785616" y="6286423"/>
            <a:ext cx="132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Comercialização</a:t>
            </a:r>
            <a:r>
              <a:rPr lang="en-US" sz="1200" dirty="0" smtClean="0"/>
              <a:t> </a:t>
            </a:r>
            <a:r>
              <a:rPr lang="en-US" sz="1200" dirty="0" err="1" smtClean="0"/>
              <a:t>mata</a:t>
            </a:r>
            <a:r>
              <a:rPr lang="en-US" sz="1200" dirty="0" smtClean="0"/>
              <a:t>  (C, V)</a:t>
            </a:r>
            <a:endParaRPr lang="en-US" sz="1200" dirty="0"/>
          </a:p>
        </p:txBody>
      </p:sp>
      <p:sp>
        <p:nvSpPr>
          <p:cNvPr id="64" name="Multiply 63"/>
          <p:cNvSpPr/>
          <p:nvPr/>
        </p:nvSpPr>
        <p:spPr>
          <a:xfrm>
            <a:off x="7671781" y="3190892"/>
            <a:ext cx="307918" cy="343235"/>
          </a:xfrm>
          <a:prstGeom prst="mathMultiply">
            <a:avLst>
              <a:gd name="adj1" fmla="val 93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Multiply 64"/>
          <p:cNvSpPr/>
          <p:nvPr/>
        </p:nvSpPr>
        <p:spPr>
          <a:xfrm>
            <a:off x="7687021" y="4093100"/>
            <a:ext cx="307918" cy="343235"/>
          </a:xfrm>
          <a:prstGeom prst="mathMultiply">
            <a:avLst>
              <a:gd name="adj1" fmla="val 93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Multiply 65"/>
          <p:cNvSpPr/>
          <p:nvPr/>
        </p:nvSpPr>
        <p:spPr>
          <a:xfrm>
            <a:off x="7677877" y="5071508"/>
            <a:ext cx="307918" cy="343235"/>
          </a:xfrm>
          <a:prstGeom prst="mathMultiply">
            <a:avLst>
              <a:gd name="adj1" fmla="val 93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Multiply 66"/>
          <p:cNvSpPr/>
          <p:nvPr/>
        </p:nvSpPr>
        <p:spPr>
          <a:xfrm>
            <a:off x="5964901" y="5973716"/>
            <a:ext cx="307918" cy="343235"/>
          </a:xfrm>
          <a:prstGeom prst="mathMultiply">
            <a:avLst>
              <a:gd name="adj1" fmla="val 93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Multiply 67"/>
          <p:cNvSpPr/>
          <p:nvPr/>
        </p:nvSpPr>
        <p:spPr>
          <a:xfrm>
            <a:off x="9899869" y="3626756"/>
            <a:ext cx="307918" cy="343235"/>
          </a:xfrm>
          <a:prstGeom prst="mathMultiply">
            <a:avLst>
              <a:gd name="adj1" fmla="val 93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Multiply 68"/>
          <p:cNvSpPr/>
          <p:nvPr/>
        </p:nvSpPr>
        <p:spPr>
          <a:xfrm>
            <a:off x="9915109" y="4528964"/>
            <a:ext cx="307918" cy="343235"/>
          </a:xfrm>
          <a:prstGeom prst="mathMultiply">
            <a:avLst>
              <a:gd name="adj1" fmla="val 93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Multiply 69"/>
          <p:cNvSpPr/>
          <p:nvPr/>
        </p:nvSpPr>
        <p:spPr>
          <a:xfrm>
            <a:off x="9905965" y="5507372"/>
            <a:ext cx="307918" cy="343235"/>
          </a:xfrm>
          <a:prstGeom prst="mathMultiply">
            <a:avLst>
              <a:gd name="adj1" fmla="val 93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Multiply 70"/>
          <p:cNvSpPr/>
          <p:nvPr/>
        </p:nvSpPr>
        <p:spPr>
          <a:xfrm>
            <a:off x="9921205" y="6409580"/>
            <a:ext cx="307918" cy="343235"/>
          </a:xfrm>
          <a:prstGeom prst="mathMultiply">
            <a:avLst>
              <a:gd name="adj1" fmla="val 93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8782812" y="-5554"/>
            <a:ext cx="1805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Amostragem</a:t>
            </a:r>
            <a:r>
              <a:rPr lang="en-US" sz="1200" dirty="0" smtClean="0"/>
              <a:t> </a:t>
            </a:r>
            <a:r>
              <a:rPr lang="en-US" sz="1200" dirty="0" err="1" smtClean="0"/>
              <a:t>estratificada</a:t>
            </a:r>
            <a:r>
              <a:rPr lang="en-US" sz="1200" dirty="0" smtClean="0"/>
              <a:t> (</a:t>
            </a:r>
            <a:r>
              <a:rPr lang="en-US" sz="1200" dirty="0" err="1" smtClean="0"/>
              <a:t>grandes</a:t>
            </a:r>
            <a:r>
              <a:rPr lang="en-US" sz="1200" dirty="0" smtClean="0"/>
              <a:t> </a:t>
            </a:r>
            <a:r>
              <a:rPr lang="en-US" sz="1200" dirty="0" err="1" smtClean="0"/>
              <a:t>amostras</a:t>
            </a:r>
            <a:r>
              <a:rPr lang="en-US" sz="1200" dirty="0" smtClean="0"/>
              <a:t>               </a:t>
            </a:r>
            <a:r>
              <a:rPr lang="en-US" sz="1200" b="1" dirty="0" smtClean="0"/>
              <a:t>n</a:t>
            </a:r>
            <a:r>
              <a:rPr lang="en-US" sz="1200" b="1" dirty="0"/>
              <a:t> &gt;= </a:t>
            </a:r>
            <a:r>
              <a:rPr lang="en-US" sz="1200" b="1" dirty="0" smtClean="0"/>
              <a:t>30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52" name="TextBox 51"/>
          <p:cNvSpPr txBox="1"/>
          <p:nvPr/>
        </p:nvSpPr>
        <p:spPr>
          <a:xfrm>
            <a:off x="3715582" y="4099775"/>
            <a:ext cx="1416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Gestão</a:t>
            </a:r>
            <a:r>
              <a:rPr lang="en-US" sz="1200" dirty="0" smtClean="0"/>
              <a:t> </a:t>
            </a:r>
            <a:r>
              <a:rPr lang="en-US" sz="1200" dirty="0" err="1" smtClean="0"/>
              <a:t>pov</a:t>
            </a:r>
            <a:r>
              <a:rPr lang="en-US" sz="1200" dirty="0" smtClean="0"/>
              <a:t>. (N, G)</a:t>
            </a:r>
            <a:endParaRPr lang="en-US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3751122" y="5030441"/>
            <a:ext cx="1416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Gestão</a:t>
            </a:r>
            <a:r>
              <a:rPr lang="en-US" sz="1200" dirty="0" smtClean="0"/>
              <a:t> </a:t>
            </a:r>
            <a:r>
              <a:rPr lang="en-US" sz="1200" dirty="0" err="1" smtClean="0"/>
              <a:t>pov</a:t>
            </a:r>
            <a:r>
              <a:rPr lang="en-US" sz="1200" dirty="0" smtClean="0"/>
              <a:t>. (N, G)</a:t>
            </a:r>
            <a:endParaRPr lang="en-US" sz="1200" dirty="0"/>
          </a:p>
        </p:txBody>
      </p:sp>
      <p:sp>
        <p:nvSpPr>
          <p:cNvPr id="57" name="TextBox 56"/>
          <p:cNvSpPr txBox="1"/>
          <p:nvPr/>
        </p:nvSpPr>
        <p:spPr>
          <a:xfrm>
            <a:off x="3736491" y="5981416"/>
            <a:ext cx="1416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Gestão</a:t>
            </a:r>
            <a:r>
              <a:rPr lang="en-US" sz="1200" dirty="0" smtClean="0"/>
              <a:t> </a:t>
            </a:r>
            <a:r>
              <a:rPr lang="en-US" sz="1200" dirty="0" err="1" smtClean="0"/>
              <a:t>pov</a:t>
            </a:r>
            <a:r>
              <a:rPr lang="en-US" sz="1200" dirty="0" smtClean="0"/>
              <a:t>. (N, G)</a:t>
            </a:r>
            <a:endParaRPr lang="en-US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3751121" y="2323235"/>
            <a:ext cx="1416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Gestão</a:t>
            </a:r>
            <a:r>
              <a:rPr lang="en-US" sz="1200" dirty="0" smtClean="0"/>
              <a:t> </a:t>
            </a:r>
            <a:r>
              <a:rPr lang="en-US" sz="1200" dirty="0" err="1" smtClean="0"/>
              <a:t>pov</a:t>
            </a:r>
            <a:r>
              <a:rPr lang="en-US" sz="1200" dirty="0" smtClean="0"/>
              <a:t>. (N, G)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2954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20751" y="3613839"/>
            <a:ext cx="171286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areap_column</a:t>
            </a:r>
            <a:endParaRPr lang="en-US" b="1" dirty="0"/>
          </a:p>
          <a:p>
            <a:r>
              <a:rPr lang="pt-PT" sz="1400" dirty="0" err="1"/>
              <a:t>areap</a:t>
            </a:r>
            <a:endParaRPr lang="en-US" sz="1400" dirty="0"/>
          </a:p>
          <a:p>
            <a:pPr algn="r"/>
            <a:r>
              <a:rPr lang="pt-PT" sz="1400" b="1" dirty="0" smtClean="0">
                <a:solidFill>
                  <a:schemeClr val="accent2"/>
                </a:solidFill>
              </a:rPr>
              <a:t>811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028134" y="1644903"/>
            <a:ext cx="0" cy="684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5233135" y="4621802"/>
            <a:ext cx="2297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g_column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b="1" dirty="0" err="1" smtClean="0">
                <a:solidFill>
                  <a:schemeClr val="accent6"/>
                </a:solidFill>
              </a:rPr>
              <a:t>pn.f_g</a:t>
            </a:r>
            <a:r>
              <a:rPr lang="en-US" sz="1200" dirty="0" smtClean="0">
                <a:solidFill>
                  <a:srgbClr val="0000FF"/>
                </a:solidFill>
              </a:rPr>
              <a:t>(</a:t>
            </a:r>
            <a:r>
              <a:rPr lang="en-US" sz="1200" dirty="0" err="1" smtClean="0">
                <a:solidFill>
                  <a:srgbClr val="0000FF"/>
                </a:solidFill>
              </a:rPr>
              <a:t>d_column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areap_column</a:t>
            </a:r>
            <a:r>
              <a:rPr lang="en-US" sz="1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37597" y="1756070"/>
            <a:ext cx="4885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0000FF"/>
                </a:solidFill>
              </a:rPr>
              <a:t>ftrees_df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endParaRPr lang="en-US" sz="1200" dirty="0" smtClean="0">
              <a:solidFill>
                <a:srgbClr val="0000FF"/>
              </a:solidFill>
            </a:endParaRPr>
          </a:p>
          <a:p>
            <a:pPr algn="r"/>
            <a:r>
              <a:rPr lang="en-US" sz="1200" dirty="0" err="1" smtClean="0">
                <a:solidFill>
                  <a:srgbClr val="0000FF"/>
                </a:solidFill>
              </a:rPr>
              <a:t>pplots_df.</a:t>
            </a:r>
            <a:r>
              <a:rPr lang="en-US" sz="1200" b="1" dirty="0" err="1" smtClean="0">
                <a:solidFill>
                  <a:schemeClr val="accent4">
                    <a:lumMod val="75000"/>
                  </a:schemeClr>
                </a:solidFill>
              </a:rPr>
              <a:t>merge</a:t>
            </a:r>
            <a:r>
              <a:rPr lang="en-US" sz="1200" dirty="0" smtClean="0">
                <a:solidFill>
                  <a:srgbClr val="0000FF"/>
                </a:solidFill>
              </a:rPr>
              <a:t>(</a:t>
            </a:r>
            <a:r>
              <a:rPr lang="en-US" sz="1200" dirty="0" err="1" smtClean="0">
                <a:solidFill>
                  <a:srgbClr val="0000FF"/>
                </a:solidFill>
              </a:rPr>
              <a:t>ftrees_df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left_on</a:t>
            </a:r>
            <a:r>
              <a:rPr lang="en-US" sz="1200" dirty="0">
                <a:solidFill>
                  <a:srgbClr val="0000FF"/>
                </a:solidFill>
              </a:rPr>
              <a:t>='</a:t>
            </a:r>
            <a:r>
              <a:rPr lang="en-US" sz="1200" dirty="0" err="1">
                <a:solidFill>
                  <a:srgbClr val="0000FF"/>
                </a:solidFill>
              </a:rPr>
              <a:t>ID_parc</a:t>
            </a:r>
            <a:r>
              <a:rPr lang="en-US" sz="1200" dirty="0">
                <a:solidFill>
                  <a:srgbClr val="0000FF"/>
                </a:solidFill>
              </a:rPr>
              <a:t>', </a:t>
            </a:r>
            <a:r>
              <a:rPr lang="en-US" sz="1200" dirty="0" err="1">
                <a:solidFill>
                  <a:srgbClr val="0000FF"/>
                </a:solidFill>
              </a:rPr>
              <a:t>right_on</a:t>
            </a:r>
            <a:r>
              <a:rPr lang="en-US" sz="1200" dirty="0">
                <a:solidFill>
                  <a:srgbClr val="0000FF"/>
                </a:solidFill>
              </a:rPr>
              <a:t>='</a:t>
            </a:r>
            <a:r>
              <a:rPr lang="en-US" sz="1200" dirty="0" err="1">
                <a:solidFill>
                  <a:srgbClr val="0000FF"/>
                </a:solidFill>
              </a:rPr>
              <a:t>ID_parc</a:t>
            </a:r>
            <a:r>
              <a:rPr lang="en-US" sz="1200" dirty="0" smtClean="0">
                <a:solidFill>
                  <a:srgbClr val="0000FF"/>
                </a:solidFill>
              </a:rPr>
              <a:t>')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37005" y="594198"/>
            <a:ext cx="4596130" cy="800219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ftrees_df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811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93000" y="604727"/>
            <a:ext cx="2838051" cy="800219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pplots_df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 smtClean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</a:t>
            </a:r>
            <a:r>
              <a:rPr lang="en-US" sz="1400" dirty="0" smtClean="0"/>
              <a:t>, </a:t>
            </a:r>
            <a:r>
              <a:rPr lang="en-US" sz="1400" dirty="0" err="1" smtClean="0"/>
              <a:t>TP_parc</a:t>
            </a:r>
            <a:r>
              <a:rPr lang="en-US" sz="1400" dirty="0" smtClean="0"/>
              <a:t>, </a:t>
            </a:r>
            <a:r>
              <a:rPr lang="en-US" sz="1400" dirty="0" err="1" smtClean="0"/>
              <a:t>ID_pov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53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6" name="Elbow Connector 5"/>
          <p:cNvCxnSpPr>
            <a:stCxn id="73" idx="2"/>
            <a:endCxn id="29" idx="2"/>
          </p:cNvCxnSpPr>
          <p:nvPr/>
        </p:nvCxnSpPr>
        <p:spPr>
          <a:xfrm rot="16200000" flipH="1">
            <a:off x="5018284" y="-688797"/>
            <a:ext cx="10529" cy="4176956"/>
          </a:xfrm>
          <a:prstGeom prst="bentConnector3">
            <a:avLst>
              <a:gd name="adj1" fmla="val 2271146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970829" y="2328902"/>
            <a:ext cx="6127115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ftrees_df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811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05561" y="3613839"/>
            <a:ext cx="1669446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d_column</a:t>
            </a:r>
            <a:endParaRPr lang="en-US" b="1" dirty="0" smtClean="0"/>
          </a:p>
          <a:p>
            <a:r>
              <a:rPr lang="pt-PT" sz="1400" dirty="0" smtClean="0"/>
              <a:t>d</a:t>
            </a:r>
            <a:endParaRPr lang="en-US" sz="1400" dirty="0" smtClean="0"/>
          </a:p>
          <a:p>
            <a:pPr algn="r"/>
            <a:r>
              <a:rPr lang="pt-PT" sz="1400" b="1" dirty="0" smtClean="0">
                <a:solidFill>
                  <a:schemeClr val="accent2"/>
                </a:solidFill>
              </a:rPr>
              <a:t>811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482363" y="3129121"/>
            <a:ext cx="0" cy="468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468398" y="3129121"/>
            <a:ext cx="0" cy="468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9" idx="2"/>
            <a:endCxn id="34" idx="2"/>
          </p:cNvCxnSpPr>
          <p:nvPr/>
        </p:nvCxnSpPr>
        <p:spPr>
          <a:xfrm rot="16200000" flipH="1">
            <a:off x="5058735" y="3032509"/>
            <a:ext cx="12700" cy="2763098"/>
          </a:xfrm>
          <a:prstGeom prst="bentConnector3">
            <a:avLst>
              <a:gd name="adj1" fmla="val 180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023548" y="4607520"/>
            <a:ext cx="0" cy="468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504358" y="3137891"/>
            <a:ext cx="1316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areap_column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ftrees_df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areap</a:t>
            </a:r>
            <a:r>
              <a:rPr lang="en-US" sz="1200" dirty="0">
                <a:solidFill>
                  <a:srgbClr val="0000FF"/>
                </a:solidFill>
              </a:rPr>
              <a:t>']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519792" y="3129121"/>
            <a:ext cx="1316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d_column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ftrees_df</a:t>
            </a:r>
            <a:r>
              <a:rPr lang="en-US" sz="1200" dirty="0">
                <a:solidFill>
                  <a:srgbClr val="0000FF"/>
                </a:solidFill>
              </a:rPr>
              <a:t>['d']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414995" y="5083467"/>
            <a:ext cx="1238782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g_column</a:t>
            </a:r>
            <a:endParaRPr lang="en-US" b="1" dirty="0" smtClean="0"/>
          </a:p>
          <a:p>
            <a:r>
              <a:rPr lang="en-US" sz="1400" dirty="0" smtClean="0"/>
              <a:t>d</a:t>
            </a:r>
          </a:p>
          <a:p>
            <a:pPr algn="r"/>
            <a:r>
              <a:rPr lang="pt-PT" sz="1400" b="1" dirty="0" smtClean="0">
                <a:solidFill>
                  <a:schemeClr val="accent2"/>
                </a:solidFill>
              </a:rPr>
              <a:t>811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08245" y="5075520"/>
            <a:ext cx="1238782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n_column</a:t>
            </a:r>
            <a:endParaRPr lang="en-US" b="1" dirty="0" smtClean="0"/>
          </a:p>
          <a:p>
            <a:r>
              <a:rPr lang="pt-PT" sz="1400" dirty="0"/>
              <a:t>n</a:t>
            </a:r>
            <a:endParaRPr lang="en-US" sz="1400" dirty="0" smtClean="0"/>
          </a:p>
          <a:p>
            <a:pPr algn="r"/>
            <a:r>
              <a:rPr lang="pt-PT" sz="1400" b="1" dirty="0" smtClean="0">
                <a:solidFill>
                  <a:schemeClr val="accent2"/>
                </a:solidFill>
              </a:rPr>
              <a:t>811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12" name="Elbow Connector 11"/>
          <p:cNvCxnSpPr>
            <a:stCxn id="9" idx="1"/>
            <a:endCxn id="43" idx="0"/>
          </p:cNvCxnSpPr>
          <p:nvPr/>
        </p:nvCxnSpPr>
        <p:spPr>
          <a:xfrm rot="10800000" flipV="1">
            <a:off x="2527637" y="4013948"/>
            <a:ext cx="293115" cy="1061571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768883" y="5951576"/>
            <a:ext cx="628913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ftrees_df</a:t>
            </a:r>
            <a:endParaRPr lang="en-US" b="1" dirty="0" smtClean="0"/>
          </a:p>
          <a:p>
            <a:r>
              <a:rPr lang="en-US" sz="1400" dirty="0" err="1" smtClean="0"/>
              <a:t>ID_parc</a:t>
            </a:r>
            <a:r>
              <a:rPr lang="en-US" sz="1400" dirty="0"/>
              <a:t>, </a:t>
            </a:r>
            <a:r>
              <a:rPr lang="en-US" sz="1400" dirty="0" err="1"/>
              <a:t>areap</a:t>
            </a:r>
            <a:r>
              <a:rPr lang="en-US" sz="1400" dirty="0"/>
              <a:t> , </a:t>
            </a:r>
            <a:r>
              <a:rPr lang="en-US" sz="1400" dirty="0" err="1"/>
              <a:t>TP_parc</a:t>
            </a:r>
            <a:r>
              <a:rPr lang="en-US" sz="1400" dirty="0"/>
              <a:t>, </a:t>
            </a:r>
            <a:r>
              <a:rPr lang="en-US" sz="1400" dirty="0" err="1" smtClean="0"/>
              <a:t>ID_pov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especie</a:t>
            </a:r>
            <a:r>
              <a:rPr lang="en-US" sz="1400" dirty="0" smtClean="0"/>
              <a:t>, t, d, h, </a:t>
            </a:r>
            <a:r>
              <a:rPr lang="en-US" sz="1400" dirty="0" err="1" smtClean="0"/>
              <a:t>hbc</a:t>
            </a:r>
            <a:r>
              <a:rPr lang="en-US" sz="1400" dirty="0" smtClean="0"/>
              <a:t>, </a:t>
            </a:r>
            <a:r>
              <a:rPr lang="en-US" sz="1400" dirty="0" err="1" smtClean="0"/>
              <a:t>cod_dom</a:t>
            </a:r>
            <a:r>
              <a:rPr lang="en-US" sz="1400" dirty="0" smtClean="0"/>
              <a:t>, n, g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811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549728" y="4591351"/>
            <a:ext cx="16556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n_column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b="1" dirty="0" err="1">
                <a:solidFill>
                  <a:schemeClr val="accent6"/>
                </a:solidFill>
              </a:rPr>
              <a:t>pn.f_n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areap_column</a:t>
            </a:r>
            <a:r>
              <a:rPr lang="en-US" sz="1200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20" name="Elbow Connector 19"/>
          <p:cNvCxnSpPr>
            <a:stCxn id="32" idx="1"/>
            <a:endCxn id="46" idx="1"/>
          </p:cNvCxnSpPr>
          <p:nvPr/>
        </p:nvCxnSpPr>
        <p:spPr>
          <a:xfrm rot="10800000" flipH="1" flipV="1">
            <a:off x="1970829" y="2729012"/>
            <a:ext cx="3798054" cy="3622674"/>
          </a:xfrm>
          <a:prstGeom prst="bentConnector3">
            <a:avLst>
              <a:gd name="adj1" fmla="val -22687"/>
            </a:avLst>
          </a:prstGeom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2508245" y="5883686"/>
            <a:ext cx="0" cy="468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5006853" y="5883686"/>
            <a:ext cx="0" cy="468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1172527" y="5855687"/>
            <a:ext cx="1316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ftrees_df</a:t>
            </a:r>
            <a:r>
              <a:rPr lang="en-US" sz="1200" dirty="0">
                <a:solidFill>
                  <a:srgbClr val="0000FF"/>
                </a:solidFill>
              </a:rPr>
              <a:t>['n'] = </a:t>
            </a:r>
            <a:r>
              <a:rPr lang="en-US" sz="1200" dirty="0" err="1">
                <a:solidFill>
                  <a:srgbClr val="0000FF"/>
                </a:solidFill>
              </a:rPr>
              <a:t>n_column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907355" y="5891633"/>
            <a:ext cx="1099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ftrees_df</a:t>
            </a:r>
            <a:r>
              <a:rPr lang="en-US" sz="1200" dirty="0">
                <a:solidFill>
                  <a:srgbClr val="0000FF"/>
                </a:solidFill>
              </a:rPr>
              <a:t>['g'] = </a:t>
            </a:r>
            <a:r>
              <a:rPr lang="en-US" sz="1200" dirty="0" err="1">
                <a:solidFill>
                  <a:srgbClr val="0000FF"/>
                </a:solidFill>
              </a:rPr>
              <a:t>g_column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531051" y="3574022"/>
            <a:ext cx="3236507" cy="1692771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pinhas.py</a:t>
            </a:r>
          </a:p>
          <a:p>
            <a:endParaRPr lang="en-US" sz="800" i="1" dirty="0" smtClean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</a:rPr>
              <a:t>def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b="1" dirty="0" err="1" smtClean="0">
                <a:solidFill>
                  <a:schemeClr val="accent6"/>
                </a:solidFill>
              </a:rPr>
              <a:t>f_ba</a:t>
            </a:r>
            <a:r>
              <a:rPr lang="en-US" sz="1200" b="1" dirty="0" smtClean="0">
                <a:solidFill>
                  <a:schemeClr val="accent6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(d): 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return </a:t>
            </a:r>
            <a:r>
              <a:rPr lang="en-US" sz="1200" b="1" dirty="0" err="1">
                <a:solidFill>
                  <a:srgbClr val="0000FF"/>
                </a:solidFill>
              </a:rPr>
              <a:t>math</a:t>
            </a:r>
            <a:r>
              <a:rPr lang="en-US" sz="1200" dirty="0" err="1">
                <a:solidFill>
                  <a:srgbClr val="0000FF"/>
                </a:solidFill>
              </a:rPr>
              <a:t>.pi</a:t>
            </a:r>
            <a:r>
              <a:rPr lang="en-US" sz="1200" dirty="0">
                <a:solidFill>
                  <a:srgbClr val="0000FF"/>
                </a:solidFill>
              </a:rPr>
              <a:t> * d**</a:t>
            </a:r>
            <a:r>
              <a:rPr lang="en-US" sz="1200" dirty="0" smtClean="0">
                <a:solidFill>
                  <a:srgbClr val="0000FF"/>
                </a:solidFill>
              </a:rPr>
              <a:t>2/40000</a:t>
            </a:r>
          </a:p>
          <a:p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 err="1">
                <a:solidFill>
                  <a:srgbClr val="0000FF"/>
                </a:solidFill>
              </a:rPr>
              <a:t>def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b="1" dirty="0" err="1">
                <a:solidFill>
                  <a:schemeClr val="accent6"/>
                </a:solidFill>
              </a:rPr>
              <a:t>f_g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d_column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fha_column</a:t>
            </a:r>
            <a:r>
              <a:rPr lang="en-US" sz="1200" dirty="0">
                <a:solidFill>
                  <a:srgbClr val="0000FF"/>
                </a:solidFill>
              </a:rPr>
              <a:t>):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g_column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d_column.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apply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b="1" dirty="0" err="1">
                <a:solidFill>
                  <a:schemeClr val="accent6"/>
                </a:solidFill>
              </a:rPr>
              <a:t>f_ba</a:t>
            </a:r>
            <a:r>
              <a:rPr lang="en-US" sz="1200" dirty="0">
                <a:solidFill>
                  <a:srgbClr val="0000FF"/>
                </a:solidFill>
              </a:rPr>
              <a:t>)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smtClean="0">
                <a:solidFill>
                  <a:srgbClr val="0000FF"/>
                </a:solidFill>
              </a:rPr>
              <a:t>    </a:t>
            </a:r>
            <a:r>
              <a:rPr lang="en-US" sz="1200" dirty="0" err="1" smtClean="0">
                <a:solidFill>
                  <a:srgbClr val="0000FF"/>
                </a:solidFill>
              </a:rPr>
              <a:t>g_column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>
                <a:solidFill>
                  <a:srgbClr val="0000FF"/>
                </a:solidFill>
              </a:rPr>
              <a:t>g_column</a:t>
            </a:r>
            <a:r>
              <a:rPr lang="en-US" sz="1200" dirty="0">
                <a:solidFill>
                  <a:srgbClr val="0000FF"/>
                </a:solidFill>
              </a:rPr>
              <a:t> * </a:t>
            </a:r>
            <a:r>
              <a:rPr lang="en-US" sz="1200" dirty="0" err="1">
                <a:solidFill>
                  <a:srgbClr val="0000FF"/>
                </a:solidFill>
              </a:rPr>
              <a:t>fha_column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return </a:t>
            </a:r>
            <a:r>
              <a:rPr lang="en-US" sz="1200" dirty="0" err="1">
                <a:solidFill>
                  <a:srgbClr val="0000FF"/>
                </a:solidFill>
              </a:rPr>
              <a:t>g_column</a:t>
            </a:r>
            <a:endParaRPr lang="en-US" sz="1200" dirty="0">
              <a:solidFill>
                <a:srgbClr val="0000FF"/>
              </a:solidFill>
            </a:endParaRPr>
          </a:p>
        </p:txBody>
      </p:sp>
      <p:cxnSp>
        <p:nvCxnSpPr>
          <p:cNvPr id="72" name="Straight Arrow Connector 71"/>
          <p:cNvCxnSpPr>
            <a:stCxn id="69" idx="1"/>
          </p:cNvCxnSpPr>
          <p:nvPr/>
        </p:nvCxnSpPr>
        <p:spPr>
          <a:xfrm flipH="1">
            <a:off x="7468195" y="4420408"/>
            <a:ext cx="1062856" cy="44299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8531051" y="1620253"/>
            <a:ext cx="3236507" cy="1138773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pinhas.py</a:t>
            </a:r>
          </a:p>
          <a:p>
            <a:endParaRPr lang="en-US" sz="800" i="1" dirty="0" smtClean="0">
              <a:solidFill>
                <a:srgbClr val="0000FF"/>
              </a:solidFill>
            </a:endParaRPr>
          </a:p>
          <a:p>
            <a:r>
              <a:rPr lang="en-US" sz="1200" dirty="0" err="1">
                <a:solidFill>
                  <a:srgbClr val="0000FF"/>
                </a:solidFill>
              </a:rPr>
              <a:t>def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b="1" dirty="0" err="1">
                <a:solidFill>
                  <a:schemeClr val="accent6"/>
                </a:solidFill>
              </a:rPr>
              <a:t>f_n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areap_column</a:t>
            </a:r>
            <a:r>
              <a:rPr lang="en-US" sz="1200" dirty="0">
                <a:solidFill>
                  <a:srgbClr val="0000FF"/>
                </a:solidFill>
              </a:rPr>
              <a:t>):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smtClean="0">
                <a:solidFill>
                  <a:srgbClr val="0000FF"/>
                </a:solidFill>
              </a:rPr>
              <a:t>    </a:t>
            </a:r>
            <a:r>
              <a:rPr lang="en-US" sz="1200" dirty="0" err="1" smtClean="0">
                <a:solidFill>
                  <a:srgbClr val="0000FF"/>
                </a:solidFill>
              </a:rPr>
              <a:t>fha_column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>
                <a:solidFill>
                  <a:srgbClr val="0000FF"/>
                </a:solidFill>
              </a:rPr>
              <a:t>areap_column.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apply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f_fha</a:t>
            </a:r>
            <a:r>
              <a:rPr lang="en-US" sz="1200" dirty="0">
                <a:solidFill>
                  <a:srgbClr val="0000FF"/>
                </a:solidFill>
              </a:rPr>
              <a:t>)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n_column</a:t>
            </a:r>
            <a:r>
              <a:rPr lang="en-US" sz="1200" dirty="0">
                <a:solidFill>
                  <a:srgbClr val="0000FF"/>
                </a:solidFill>
              </a:rPr>
              <a:t> = 1 * </a:t>
            </a:r>
            <a:r>
              <a:rPr lang="en-US" sz="1200" dirty="0" err="1">
                <a:solidFill>
                  <a:srgbClr val="0000FF"/>
                </a:solidFill>
              </a:rPr>
              <a:t>fha_column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   return </a:t>
            </a:r>
            <a:r>
              <a:rPr lang="en-US" sz="1200" dirty="0" err="1">
                <a:solidFill>
                  <a:srgbClr val="0000FF"/>
                </a:solidFill>
              </a:rPr>
              <a:t>n_column</a:t>
            </a:r>
            <a:endParaRPr lang="en-US" sz="1200" dirty="0">
              <a:solidFill>
                <a:srgbClr val="0000FF"/>
              </a:solidFill>
            </a:endParaRPr>
          </a:p>
        </p:txBody>
      </p:sp>
      <p:cxnSp>
        <p:nvCxnSpPr>
          <p:cNvPr id="76" name="Straight Arrow Connector 75"/>
          <p:cNvCxnSpPr>
            <a:stCxn id="75" idx="2"/>
          </p:cNvCxnSpPr>
          <p:nvPr/>
        </p:nvCxnSpPr>
        <p:spPr>
          <a:xfrm flipH="1">
            <a:off x="4129875" y="2759026"/>
            <a:ext cx="6019430" cy="210437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33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91000" y="0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smtClean="0">
                <a:solidFill>
                  <a:srgbClr val="4BACC6"/>
                </a:solidFill>
              </a:rPr>
              <a:t>Continua </a:t>
            </a:r>
            <a:r>
              <a:rPr lang="en-US" sz="2400" kern="0" dirty="0" err="1" smtClean="0">
                <a:solidFill>
                  <a:srgbClr val="4BACC6"/>
                </a:solidFill>
              </a:rPr>
              <a:t>os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cálculos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comuns</a:t>
            </a:r>
            <a:r>
              <a:rPr lang="en-US" sz="2400" kern="0" dirty="0" smtClean="0">
                <a:solidFill>
                  <a:srgbClr val="4BACC6"/>
                </a:solidFill>
              </a:rPr>
              <a:t> a </a:t>
            </a:r>
            <a:r>
              <a:rPr lang="en-US" sz="2400" kern="0" dirty="0" err="1" smtClean="0">
                <a:solidFill>
                  <a:srgbClr val="4BACC6"/>
                </a:solidFill>
              </a:rPr>
              <a:t>ambas</a:t>
            </a:r>
            <a:r>
              <a:rPr lang="en-US" sz="2400" kern="0" dirty="0" smtClean="0">
                <a:solidFill>
                  <a:srgbClr val="4BACC6"/>
                </a:solidFill>
              </a:rPr>
              <a:t> as </a:t>
            </a:r>
            <a:r>
              <a:rPr lang="en-US" sz="2400" kern="0" dirty="0" err="1" smtClean="0">
                <a:solidFill>
                  <a:srgbClr val="4BACC6"/>
                </a:solidFill>
              </a:rPr>
              <a:t>espécies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1" y="412790"/>
            <a:ext cx="6096000" cy="270843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Trees: merge </a:t>
            </a:r>
            <a:r>
              <a:rPr lang="en-US" sz="1000" i="1" dirty="0" err="1">
                <a:solidFill>
                  <a:srgbClr val="0000FF"/>
                </a:solidFill>
              </a:rPr>
              <a:t>pplots_df</a:t>
            </a:r>
            <a:r>
              <a:rPr lang="en-US" sz="1000" i="1" dirty="0">
                <a:solidFill>
                  <a:srgbClr val="0000FF"/>
                </a:solidFill>
              </a:rPr>
              <a:t> with </a:t>
            </a:r>
            <a:r>
              <a:rPr lang="en-US" sz="1000" i="1" dirty="0" err="1">
                <a:solidFill>
                  <a:srgbClr val="0000FF"/>
                </a:solidFill>
              </a:rPr>
              <a:t>ftrees_df</a:t>
            </a:r>
            <a:r>
              <a:rPr lang="en-US" sz="1000" i="1" dirty="0">
                <a:solidFill>
                  <a:srgbClr val="0000FF"/>
                </a:solidFill>
              </a:rPr>
              <a:t>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ftrees_df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pplots_df.merge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ftrees_df</a:t>
            </a:r>
            <a:r>
              <a:rPr lang="en-US" sz="1000" i="1" dirty="0">
                <a:solidFill>
                  <a:srgbClr val="0000FF"/>
                </a:solidFill>
              </a:rPr>
              <a:t>, </a:t>
            </a:r>
            <a:r>
              <a:rPr lang="en-US" sz="1000" i="1" dirty="0" err="1">
                <a:solidFill>
                  <a:srgbClr val="0000FF"/>
                </a:solidFill>
              </a:rPr>
              <a:t>left_on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', </a:t>
            </a:r>
            <a:r>
              <a:rPr lang="en-US" sz="1000" i="1" dirty="0" err="1">
                <a:solidFill>
                  <a:srgbClr val="0000FF"/>
                </a:solidFill>
              </a:rPr>
              <a:t>right_on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ID_parc</a:t>
            </a:r>
            <a:r>
              <a:rPr lang="en-US" sz="1000" i="1" dirty="0">
                <a:solidFill>
                  <a:srgbClr val="0000FF"/>
                </a:solidFill>
              </a:rPr>
              <a:t>') #merge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d_column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ftrees_df</a:t>
            </a:r>
            <a:r>
              <a:rPr lang="en-US" sz="1000" i="1" dirty="0">
                <a:solidFill>
                  <a:srgbClr val="0000FF"/>
                </a:solidFill>
              </a:rPr>
              <a:t>['d'] #get d column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areap_column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ftrees_df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'] #get </a:t>
            </a:r>
            <a:r>
              <a:rPr lang="en-US" sz="1000" i="1" dirty="0" err="1">
                <a:solidFill>
                  <a:srgbClr val="0000FF"/>
                </a:solidFill>
              </a:rPr>
              <a:t>areap</a:t>
            </a:r>
            <a:r>
              <a:rPr lang="en-US" sz="1000" i="1" dirty="0">
                <a:solidFill>
                  <a:srgbClr val="0000FF"/>
                </a:solidFill>
              </a:rPr>
              <a:t> column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g_column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pn.f_g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d_column</a:t>
            </a:r>
            <a:r>
              <a:rPr lang="en-US" sz="1000" i="1" dirty="0">
                <a:solidFill>
                  <a:srgbClr val="0000FF"/>
                </a:solidFill>
              </a:rPr>
              <a:t>, </a:t>
            </a:r>
            <a:r>
              <a:rPr lang="en-US" sz="1000" i="1" dirty="0" err="1">
                <a:solidFill>
                  <a:srgbClr val="0000FF"/>
                </a:solidFill>
              </a:rPr>
              <a:t>areap_column</a:t>
            </a:r>
            <a:r>
              <a:rPr lang="en-US" sz="1000" i="1" dirty="0">
                <a:solidFill>
                  <a:srgbClr val="0000FF"/>
                </a:solidFill>
              </a:rPr>
              <a:t>) #calculate g values to ha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ftrees_df</a:t>
            </a:r>
            <a:r>
              <a:rPr lang="en-US" sz="1000" i="1" dirty="0">
                <a:solidFill>
                  <a:srgbClr val="0000FF"/>
                </a:solidFill>
              </a:rPr>
              <a:t>['g'] = </a:t>
            </a:r>
            <a:r>
              <a:rPr lang="en-US" sz="1000" i="1" dirty="0" err="1">
                <a:solidFill>
                  <a:srgbClr val="0000FF"/>
                </a:solidFill>
              </a:rPr>
              <a:t>g_column</a:t>
            </a:r>
            <a:r>
              <a:rPr lang="en-US" sz="1000" i="1" dirty="0">
                <a:solidFill>
                  <a:srgbClr val="0000FF"/>
                </a:solidFill>
              </a:rPr>
              <a:t> #add column with g values to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r>
              <a:rPr lang="en-US" sz="1000" i="1" dirty="0">
                <a:solidFill>
                  <a:srgbClr val="0000FF"/>
                </a:solidFill>
              </a:rPr>
              <a:t> </a:t>
            </a:r>
            <a:r>
              <a:rPr lang="en-US" sz="1000" i="1" dirty="0" err="1">
                <a:solidFill>
                  <a:srgbClr val="0000FF"/>
                </a:solidFill>
              </a:rPr>
              <a:t>ftrees_df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n_column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pn.f_n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areap_column</a:t>
            </a:r>
            <a:r>
              <a:rPr lang="en-US" sz="1000" i="1" dirty="0">
                <a:solidFill>
                  <a:srgbClr val="0000FF"/>
                </a:solidFill>
              </a:rPr>
              <a:t>) #calculate n values to ha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ftrees_df</a:t>
            </a:r>
            <a:r>
              <a:rPr lang="en-US" sz="1000" i="1" dirty="0">
                <a:solidFill>
                  <a:srgbClr val="0000FF"/>
                </a:solidFill>
              </a:rPr>
              <a:t>['n'] = </a:t>
            </a:r>
            <a:r>
              <a:rPr lang="en-US" sz="1000" i="1" dirty="0" err="1">
                <a:solidFill>
                  <a:srgbClr val="0000FF"/>
                </a:solidFill>
              </a:rPr>
              <a:t>n_column</a:t>
            </a:r>
            <a:r>
              <a:rPr lang="en-US" sz="1000" i="1" dirty="0">
                <a:solidFill>
                  <a:srgbClr val="0000FF"/>
                </a:solidFill>
              </a:rPr>
              <a:t> #add column with n values to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r>
              <a:rPr lang="en-US" sz="1000" i="1" dirty="0">
                <a:solidFill>
                  <a:srgbClr val="0000FF"/>
                </a:solidFill>
              </a:rPr>
              <a:t> </a:t>
            </a:r>
            <a:r>
              <a:rPr lang="en-US" sz="1000" i="1" dirty="0" err="1">
                <a:solidFill>
                  <a:srgbClr val="0000FF"/>
                </a:solidFill>
              </a:rPr>
              <a:t>ftrees_df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ftrees_df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  <a:endParaRPr lang="en-US" sz="1000" dirty="0" smtClean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13372" y="2442919"/>
            <a:ext cx="3279112" cy="406265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  <a:p>
            <a:endParaRPr lang="en-US" sz="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Isola 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colunas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areap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2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vetores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800" strike="sngStrike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Chama os vetores d e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areap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 e aplica a função do pinhas (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f_g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) para calcular a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gi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 das arvores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6">
                    <a:lumMod val="75000"/>
                  </a:schemeClr>
                </a:solidFill>
              </a:rPr>
              <a:t>Chama 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o vetor </a:t>
            </a:r>
            <a:r>
              <a:rPr lang="pt-PT" dirty="0" err="1">
                <a:solidFill>
                  <a:schemeClr val="accent6">
                    <a:lumMod val="75000"/>
                  </a:schemeClr>
                </a:solidFill>
              </a:rPr>
              <a:t>areap</a:t>
            </a:r>
            <a:r>
              <a:rPr lang="pt-P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e calcula o ni </a:t>
            </a:r>
            <a:r>
              <a:rPr lang="pt-PT" dirty="0">
                <a:solidFill>
                  <a:schemeClr val="accent6">
                    <a:lumMod val="75000"/>
                  </a:schemeClr>
                </a:solidFill>
              </a:rPr>
              <a:t>aplica a função do 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pinhas (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f_n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Carrega-os dentro da </a:t>
            </a:r>
            <a:r>
              <a:rPr lang="pt-PT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 original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6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13744</TotalTime>
  <Words>13886</Words>
  <Application>Microsoft Office PowerPoint</Application>
  <PresentationFormat>Widescreen</PresentationFormat>
  <Paragraphs>2125</Paragraphs>
  <Slides>79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8" baseType="lpstr">
      <vt:lpstr>Arial</vt:lpstr>
      <vt:lpstr>Calibri</vt:lpstr>
      <vt:lpstr>Calibri Light</vt:lpstr>
      <vt:lpstr>Cambria Math</vt:lpstr>
      <vt:lpstr>Trebuchet MS</vt:lpstr>
      <vt:lpstr>Wingdings</vt:lpstr>
      <vt:lpstr>Custom Design</vt:lpstr>
      <vt:lpstr>Office Theme</vt:lpstr>
      <vt:lpstr>Equation</vt:lpstr>
      <vt:lpstr>Inventário Florestal Tratamento de dados em Python Amostragem estratificada quantitativa</vt:lpstr>
      <vt:lpstr>PowerPoint Presentation</vt:lpstr>
      <vt:lpstr>Criar os nossos próprios packages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smb</dc:creator>
  <cp:lastModifiedBy> </cp:lastModifiedBy>
  <cp:revision>217</cp:revision>
  <dcterms:created xsi:type="dcterms:W3CDTF">2024-11-21T10:21:39Z</dcterms:created>
  <dcterms:modified xsi:type="dcterms:W3CDTF">2025-12-19T16:18:22Z</dcterms:modified>
</cp:coreProperties>
</file>