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1"/>
  </p:sldMasterIdLst>
  <p:notesMasterIdLst>
    <p:notesMasterId r:id="rId110"/>
  </p:notesMasterIdLst>
  <p:handoutMasterIdLst>
    <p:handoutMasterId r:id="rId111"/>
  </p:handoutMasterIdLst>
  <p:sldIdLst>
    <p:sldId id="416" r:id="rId2"/>
    <p:sldId id="418" r:id="rId3"/>
    <p:sldId id="419" r:id="rId4"/>
    <p:sldId id="426" r:id="rId5"/>
    <p:sldId id="427" r:id="rId6"/>
    <p:sldId id="538" r:id="rId7"/>
    <p:sldId id="429" r:id="rId8"/>
    <p:sldId id="430" r:id="rId9"/>
    <p:sldId id="431" r:id="rId10"/>
    <p:sldId id="432" r:id="rId11"/>
    <p:sldId id="433" r:id="rId12"/>
    <p:sldId id="434" r:id="rId13"/>
    <p:sldId id="435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55" r:id="rId23"/>
    <p:sldId id="556" r:id="rId24"/>
    <p:sldId id="559" r:id="rId25"/>
    <p:sldId id="579" r:id="rId26"/>
    <p:sldId id="563" r:id="rId27"/>
    <p:sldId id="570" r:id="rId28"/>
    <p:sldId id="571" r:id="rId29"/>
    <p:sldId id="574" r:id="rId30"/>
    <p:sldId id="573" r:id="rId31"/>
    <p:sldId id="575" r:id="rId32"/>
    <p:sldId id="576" r:id="rId33"/>
    <p:sldId id="547" r:id="rId34"/>
    <p:sldId id="562" r:id="rId35"/>
    <p:sldId id="551" r:id="rId36"/>
    <p:sldId id="553" r:id="rId37"/>
    <p:sldId id="554" r:id="rId38"/>
    <p:sldId id="552" r:id="rId39"/>
    <p:sldId id="583" r:id="rId40"/>
    <p:sldId id="581" r:id="rId41"/>
    <p:sldId id="582" r:id="rId42"/>
    <p:sldId id="586" r:id="rId43"/>
    <p:sldId id="437" r:id="rId44"/>
    <p:sldId id="438" r:id="rId45"/>
    <p:sldId id="504" r:id="rId46"/>
    <p:sldId id="428" r:id="rId47"/>
    <p:sldId id="498" r:id="rId48"/>
    <p:sldId id="505" r:id="rId49"/>
    <p:sldId id="506" r:id="rId50"/>
    <p:sldId id="507" r:id="rId51"/>
    <p:sldId id="508" r:id="rId52"/>
    <p:sldId id="509" r:id="rId53"/>
    <p:sldId id="510" r:id="rId54"/>
    <p:sldId id="511" r:id="rId55"/>
    <p:sldId id="512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610" r:id="rId65"/>
    <p:sldId id="517" r:id="rId66"/>
    <p:sldId id="513" r:id="rId67"/>
    <p:sldId id="514" r:id="rId68"/>
    <p:sldId id="515" r:id="rId69"/>
    <p:sldId id="516" r:id="rId70"/>
    <p:sldId id="478" r:id="rId71"/>
    <p:sldId id="479" r:id="rId72"/>
    <p:sldId id="480" r:id="rId73"/>
    <p:sldId id="481" r:id="rId74"/>
    <p:sldId id="483" r:id="rId75"/>
    <p:sldId id="484" r:id="rId76"/>
    <p:sldId id="445" r:id="rId77"/>
    <p:sldId id="486" r:id="rId78"/>
    <p:sldId id="447" r:id="rId79"/>
    <p:sldId id="485" r:id="rId80"/>
    <p:sldId id="518" r:id="rId81"/>
    <p:sldId id="519" r:id="rId82"/>
    <p:sldId id="520" r:id="rId83"/>
    <p:sldId id="521" r:id="rId84"/>
    <p:sldId id="522" r:id="rId85"/>
    <p:sldId id="587" r:id="rId86"/>
    <p:sldId id="588" r:id="rId87"/>
    <p:sldId id="589" r:id="rId88"/>
    <p:sldId id="591" r:id="rId89"/>
    <p:sldId id="593" r:id="rId90"/>
    <p:sldId id="592" r:id="rId91"/>
    <p:sldId id="594" r:id="rId92"/>
    <p:sldId id="596" r:id="rId93"/>
    <p:sldId id="595" r:id="rId94"/>
    <p:sldId id="597" r:id="rId95"/>
    <p:sldId id="598" r:id="rId96"/>
    <p:sldId id="599" r:id="rId97"/>
    <p:sldId id="611" r:id="rId98"/>
    <p:sldId id="600" r:id="rId99"/>
    <p:sldId id="525" r:id="rId100"/>
    <p:sldId id="612" r:id="rId101"/>
    <p:sldId id="601" r:id="rId102"/>
    <p:sldId id="526" r:id="rId103"/>
    <p:sldId id="528" r:id="rId104"/>
    <p:sldId id="529" r:id="rId105"/>
    <p:sldId id="530" r:id="rId106"/>
    <p:sldId id="531" r:id="rId107"/>
    <p:sldId id="532" r:id="rId108"/>
    <p:sldId id="533" r:id="rId109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CCFF"/>
    <a:srgbClr val="9BBB59"/>
    <a:srgbClr val="CC9900"/>
    <a:srgbClr val="7CB042"/>
    <a:srgbClr val="00AAD2"/>
    <a:srgbClr val="0066FF"/>
    <a:srgbClr val="3399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>
        <p:scale>
          <a:sx n="75" d="100"/>
          <a:sy n="75" d="100"/>
        </p:scale>
        <p:origin x="902" y="259"/>
      </p:cViewPr>
      <p:guideLst>
        <p:guide orient="horz" pos="24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678"/>
            <a:ext cx="2949099" cy="496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8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Substituir por mapa novo do </a:t>
            </a:r>
            <a:r>
              <a:rPr lang="pt-PT" dirty="0" err="1" smtClean="0"/>
              <a:t>excercicio</a:t>
            </a:r>
            <a:r>
              <a:rPr lang="pt-PT" dirty="0" smtClean="0"/>
              <a:t> do jean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2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868B-22F5-4F27-98E2-1E87ED737BB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15/12/2025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7.wm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40.w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6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45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5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emf"/><Relationship Id="rId4" Type="http://schemas.openxmlformats.org/officeDocument/2006/relationships/image" Target="../media/image7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0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10.png"/><Relationship Id="rId7" Type="http://schemas.openxmlformats.org/officeDocument/2006/relationships/image" Target="../media/image59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0.png"/><Relationship Id="rId5" Type="http://schemas.openxmlformats.org/officeDocument/2006/relationships/image" Target="../media/image86.png"/><Relationship Id="rId4" Type="http://schemas.openxmlformats.org/officeDocument/2006/relationships/image" Target="../media/image5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emf"/><Relationship Id="rId4" Type="http://schemas.openxmlformats.org/officeDocument/2006/relationships/image" Target="http://agrobyte.lugo.usc.es/agrobyte/publicaciones/eucalipto/imagenes/foto63.gif" TargetMode="Externa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2" Type="http://schemas.openxmlformats.org/officeDocument/2006/relationships/image" Target="../media/image740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30.png"/><Relationship Id="rId10" Type="http://schemas.openxmlformats.org/officeDocument/2006/relationships/image" Target="../media/image6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7.emf"/><Relationship Id="rId5" Type="http://schemas.openxmlformats.org/officeDocument/2006/relationships/image" Target="../media/image670.png"/><Relationship Id="rId4" Type="http://schemas.openxmlformats.org/officeDocument/2006/relationships/image" Target="../media/image9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7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image" Target="../media/image6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7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1.w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3.w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8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7.png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5.jpeg"/><Relationship Id="rId5" Type="http://schemas.openxmlformats.org/officeDocument/2006/relationships/image" Target="../media/image115.wmf"/><Relationship Id="rId10" Type="http://schemas.openxmlformats.org/officeDocument/2006/relationships/image" Target="../media/image119.png"/><Relationship Id="rId4" Type="http://schemas.openxmlformats.org/officeDocument/2006/relationships/oleObject" Target="../embeddings/oleObject9.bin"/><Relationship Id="rId9" Type="http://schemas.microsoft.com/office/2007/relationships/hdphoto" Target="../media/hdphoto5.wdp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35.jpeg"/><Relationship Id="rId9" Type="http://schemas.openxmlformats.org/officeDocument/2006/relationships/image" Target="../media/image12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7" Type="http://schemas.openxmlformats.org/officeDocument/2006/relationships/image" Target="../media/image35.jpe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129.emf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03.wmf"/><Relationship Id="rId4" Type="http://schemas.openxmlformats.org/officeDocument/2006/relationships/image" Target="../media/image130.emf"/><Relationship Id="rId9" Type="http://schemas.openxmlformats.org/officeDocument/2006/relationships/oleObject" Target="../embeddings/oleObject13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Tratamento</a:t>
            </a:r>
            <a:r>
              <a:rPr lang="en-US" sz="2800" dirty="0" smtClean="0"/>
              <a:t> de dados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Phyton</a:t>
            </a:r>
            <a:r>
              <a:rPr lang="en-US" sz="2800" dirty="0" smtClean="0"/>
              <a:t> e </a:t>
            </a:r>
            <a:r>
              <a:rPr lang="en-US" sz="2800" dirty="0" err="1" smtClean="0"/>
              <a:t>Amostragem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amostra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32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5328591"/>
          </a:xfrm>
        </p:spPr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pequenas amostras (</a:t>
            </a:r>
            <a:r>
              <a:rPr lang="pt-PT" dirty="0" smtClean="0"/>
              <a:t>n&gt;30</a:t>
            </a:r>
            <a:r>
              <a:rPr lang="pt-PT" dirty="0" smtClean="0"/>
              <a:t>)</a:t>
            </a:r>
          </a:p>
          <a:p>
            <a:pPr marL="857250" lvl="1" indent="-45720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proporcional à dimensão dos estratos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</a:t>
            </a:r>
            <a:r>
              <a:rPr lang="pt-PT" dirty="0" smtClean="0"/>
              <a:t>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185737"/>
              </p:ext>
            </p:extLst>
          </p:nvPr>
        </p:nvGraphicFramePr>
        <p:xfrm>
          <a:off x="6960096" y="5517232"/>
          <a:ext cx="1224135" cy="54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2" name="Equation" r:id="rId3" imgW="596880" imgH="266400" progId="Equation.3">
                  <p:embed/>
                </p:oleObj>
              </mc:Choice>
              <mc:Fallback>
                <p:oleObj name="Equation" r:id="rId3" imgW="596880" imgH="266400" progId="Equation.3">
                  <p:embed/>
                  <p:pic>
                    <p:nvPicPr>
                      <p:cNvPr id="839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5517232"/>
                        <a:ext cx="1224135" cy="549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420992"/>
              </p:ext>
            </p:extLst>
          </p:nvPr>
        </p:nvGraphicFramePr>
        <p:xfrm>
          <a:off x="5359177" y="2780928"/>
          <a:ext cx="5650108" cy="198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3" name="Equation" r:id="rId5" imgW="3340100" imgH="1168400" progId="Equation.3">
                  <p:embed/>
                </p:oleObj>
              </mc:Choice>
              <mc:Fallback>
                <p:oleObj name="Equation" r:id="rId5" imgW="3340100" imgH="1168400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177" y="2780928"/>
                        <a:ext cx="5650108" cy="19802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2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 smtClean="0"/>
              <a:t>N&gt;=30 </a:t>
            </a:r>
            <a:r>
              <a:rPr lang="en-US" dirty="0"/>
              <a:t>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 smtClean="0"/>
              <a:t>(</a:t>
            </a:r>
            <a:r>
              <a:rPr lang="en-US" sz="1600" b="1" i="1" dirty="0" err="1" smtClean="0"/>
              <a:t>Grandes</a:t>
            </a:r>
            <a:r>
              <a:rPr lang="en-US" sz="1600" b="1" i="1" dirty="0" smtClean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973"/>
          <a:stretch/>
        </p:blipFill>
        <p:spPr>
          <a:xfrm>
            <a:off x="-30296" y="3284984"/>
            <a:ext cx="12269263" cy="35283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632504" y="1906993"/>
            <a:ext cx="1008112" cy="587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0743" y="2336345"/>
            <a:ext cx="544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lvl="1" indent="-457200">
              <a:buSzPct val="100000"/>
              <a:buNone/>
            </a:pPr>
            <a:r>
              <a:rPr lang="pt-PT" b="1" dirty="0">
                <a:solidFill>
                  <a:srgbClr val="00B0F0"/>
                </a:solidFill>
              </a:rPr>
              <a:t>Amostragem proporcional à dimensão dos estratos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83352" y="2126370"/>
            <a:ext cx="21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Cálculo</a:t>
            </a:r>
            <a:r>
              <a:rPr lang="en-US" dirty="0"/>
              <a:t> da </a:t>
            </a:r>
            <a:r>
              <a:rPr lang="en-US" dirty="0" err="1"/>
              <a:t>dimensão</a:t>
            </a:r>
            <a:r>
              <a:rPr lang="en-US" dirty="0"/>
              <a:t> da </a:t>
            </a:r>
            <a:r>
              <a:rPr lang="en-US" dirty="0" err="1"/>
              <a:t>amostra</a:t>
            </a:r>
            <a:r>
              <a:rPr lang="en-US" dirty="0"/>
              <a:t>  para um </a:t>
            </a:r>
            <a:r>
              <a:rPr lang="en-US" b="1" dirty="0" err="1"/>
              <a:t>erro</a:t>
            </a:r>
            <a:r>
              <a:rPr lang="en-US" b="1" dirty="0"/>
              <a:t> </a:t>
            </a:r>
            <a:r>
              <a:rPr lang="en-US" b="1" dirty="0" smtClean="0"/>
              <a:t>% de: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pequenas amostras (n&lt;30)</a:t>
            </a:r>
          </a:p>
          <a:p>
            <a:pPr marL="857250" lvl="1" indent="-45720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proporcional à dimensão dos estratos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Não esquecer que, neste caso, o cálculo é feito de modo iterativo até que haja acordo entre o valor de n e o número de graus de liberdade utilizados para o t-Student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593392"/>
              </p:ext>
            </p:extLst>
          </p:nvPr>
        </p:nvGraphicFramePr>
        <p:xfrm>
          <a:off x="6600056" y="2766050"/>
          <a:ext cx="3102024" cy="149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6" name="Equation" r:id="rId3" imgW="1739900" imgH="838200" progId="Equation.3">
                  <p:embed/>
                </p:oleObj>
              </mc:Choice>
              <mc:Fallback>
                <p:oleObj name="Equation" r:id="rId3" imgW="1739900" imgH="83820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056" y="2766050"/>
                        <a:ext cx="3102024" cy="14910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3975" name="Object 7"/>
          <p:cNvGraphicFramePr>
            <a:graphicFrameLocks noChangeAspect="1"/>
          </p:cNvGraphicFramePr>
          <p:nvPr>
            <p:extLst/>
          </p:nvPr>
        </p:nvGraphicFramePr>
        <p:xfrm>
          <a:off x="9552384" y="4365104"/>
          <a:ext cx="1224135" cy="54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7" name="Equation" r:id="rId5" imgW="596880" imgH="266400" progId="Equation.3">
                  <p:embed/>
                </p:oleObj>
              </mc:Choice>
              <mc:Fallback>
                <p:oleObj name="Equation" r:id="rId5" imgW="596880" imgH="266400" progId="Equation.3">
                  <p:embed/>
                  <p:pic>
                    <p:nvPicPr>
                      <p:cNvPr id="839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2384" y="4365104"/>
                        <a:ext cx="1224135" cy="549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7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2514600"/>
            <a:ext cx="9718848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qualitativa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111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A amostragem simples qualitativa incide sobre toda a população como um todo</a:t>
            </a:r>
          </a:p>
          <a:p>
            <a:pPr marL="457200" indent="-457200">
              <a:buSzPct val="100000"/>
            </a:pPr>
            <a:r>
              <a:rPr lang="pt-PT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Atributos qualitativos – apenas podem ser descritos ou contados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proporção de um atributo na população. Em inventário florestal utiliza-se para estimar áreas de estratos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325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768" y="1163885"/>
            <a:ext cx="7751602" cy="4929411"/>
          </a:xfrm>
        </p:spPr>
        <p:txBody>
          <a:bodyPr/>
          <a:lstStyle/>
          <a:p>
            <a:r>
              <a:rPr lang="en-US" dirty="0" err="1" smtClean="0"/>
              <a:t>Cobertura</a:t>
            </a:r>
            <a:r>
              <a:rPr lang="en-US" dirty="0" smtClean="0"/>
              <a:t> </a:t>
            </a:r>
            <a:r>
              <a:rPr lang="en-US" dirty="0" err="1" smtClean="0"/>
              <a:t>aérea</a:t>
            </a:r>
            <a:r>
              <a:rPr lang="en-US" dirty="0" smtClean="0"/>
              <a:t> </a:t>
            </a:r>
            <a:r>
              <a:rPr lang="en-US" dirty="0" err="1" smtClean="0"/>
              <a:t>fotográfica</a:t>
            </a:r>
            <a:r>
              <a:rPr lang="en-US" dirty="0" smtClean="0"/>
              <a:t> e </a:t>
            </a:r>
            <a:r>
              <a:rPr lang="en-US" dirty="0" err="1" smtClean="0"/>
              <a:t>fotointerpretação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38" t="22700" r="46850" b="16401"/>
          <a:stretch/>
        </p:blipFill>
        <p:spPr>
          <a:xfrm>
            <a:off x="335360" y="1268760"/>
            <a:ext cx="3732167" cy="5237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63" t="33201" r="25982" b="40200"/>
          <a:stretch/>
        </p:blipFill>
        <p:spPr>
          <a:xfrm>
            <a:off x="4417228" y="1746240"/>
            <a:ext cx="5495196" cy="1754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19" t="27600" r="29919" b="29700"/>
          <a:stretch/>
        </p:blipFill>
        <p:spPr>
          <a:xfrm>
            <a:off x="5417699" y="1963441"/>
            <a:ext cx="5948618" cy="30751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3352" y="287327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107" t="48999" r="31487" b="34201"/>
          <a:stretch/>
        </p:blipFill>
        <p:spPr>
          <a:xfrm>
            <a:off x="5417701" y="5095233"/>
            <a:ext cx="6341669" cy="16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0641" y="241568"/>
          <a:ext cx="2736304" cy="2179320"/>
        </p:xfrm>
        <a:graphic>
          <a:graphicData uri="http://schemas.openxmlformats.org/drawingml/2006/table">
            <a:tbl>
              <a:tblPr/>
              <a:tblGrid>
                <a:gridCol w="43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21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6TC_Foto_UsoSolo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r>
                        <a:rPr lang="pt-PT" sz="1100"/>
                        <a:t>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descricao_Nt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Povoamentos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formações lenhosas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Matos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Agricultura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Outros usos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Águas interiores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1641" y="2564904"/>
          <a:ext cx="2736304" cy="269748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337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6TC_Foto_TipoAgricultura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r>
                        <a:rPr lang="pt-PT" sz="1100"/>
                        <a:t>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descricao_Ta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0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Uso não agrícola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Regadio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Sequeiro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Vinha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Pomar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Prado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Pousio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28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8633" y="5406400"/>
          <a:ext cx="2808312" cy="1143000"/>
        </p:xfrm>
        <a:graphic>
          <a:graphicData uri="http://schemas.openxmlformats.org/drawingml/2006/table">
            <a:tbl>
              <a:tblPr/>
              <a:tblGrid>
                <a:gridCol w="40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/>
                        <a:t>6TC_Foto_PresEspFlorestais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descricao_Tp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Ausência de espécies florestais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Presença de espécies florestais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15680" y="241568"/>
          <a:ext cx="2193182" cy="4175161"/>
        </p:xfrm>
        <a:graphic>
          <a:graphicData uri="http://schemas.openxmlformats.org/drawingml/2006/table">
            <a:tbl>
              <a:tblPr/>
              <a:tblGrid>
                <a:gridCol w="681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91">
                <a:tc gridSpan="2">
                  <a:txBody>
                    <a:bodyPr/>
                    <a:lstStyle/>
                    <a:p>
                      <a:r>
                        <a:rPr lang="pt-PT" sz="1700" dirty="0"/>
                        <a:t>6TC_Foto_Especie</a:t>
                      </a:r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r>
                        <a:rPr lang="pt-PT" sz="1100"/>
                        <a:t>Cod_esp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descricao_esp</a:t>
                      </a:r>
                      <a:endParaRPr lang="pt-PT" sz="1700"/>
                    </a:p>
                  </a:txBody>
                  <a:tcPr marL="87398" marR="87398" marT="43699" marB="436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0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Sem espécies florestais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1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bravo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Pinheiro manso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resinosas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Sobreiro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Azinheira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Outros carvalhos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7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Eucalipto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8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Castanheiro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9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Acácia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10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Outras folhosas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Medronheiro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12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Carrasco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27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13</a:t>
                      </a:r>
                      <a:endParaRPr lang="pt-PT" sz="170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Outras</a:t>
                      </a:r>
                      <a:endParaRPr lang="pt-PT" sz="1700" dirty="0"/>
                    </a:p>
                  </a:txBody>
                  <a:tcPr marL="87398" marR="87398" marT="43699" marB="43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549330" y="241568"/>
          <a:ext cx="2987824" cy="2179320"/>
        </p:xfrm>
        <a:graphic>
          <a:graphicData uri="http://schemas.openxmlformats.org/drawingml/2006/table">
            <a:tbl>
              <a:tblPr/>
              <a:tblGrid>
                <a:gridCol w="698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6TC_Foto_DimensaoMancha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descricao_Dim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&lt; 2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2 a 10 ha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10 a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&gt; 50 ha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502932" y="241568"/>
          <a:ext cx="2952328" cy="2179320"/>
        </p:xfrm>
        <a:graphic>
          <a:graphicData uri="http://schemas.openxmlformats.org/drawingml/2006/table">
            <a:tbl>
              <a:tblPr/>
              <a:tblGrid>
                <a:gridCol w="63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pt-PT" dirty="0"/>
                        <a:t>6TC_Foto_ActivSubcob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As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descricao_As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Culturas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Solo nú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pouco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Matos muito densos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Estrato "Outros usos"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Estrato "Águas interiores"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506716" y="2569488"/>
          <a:ext cx="3384376" cy="2087880"/>
        </p:xfrm>
        <a:graphic>
          <a:graphicData uri="http://schemas.openxmlformats.org/drawingml/2006/table">
            <a:tbl>
              <a:tblPr/>
              <a:tblGrid>
                <a:gridCol w="6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r>
                        <a:rPr lang="pt-PT" dirty="0"/>
                        <a:t>5TC_Geral_NUTsII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PT" sz="1100"/>
                        <a:t>C_NUTII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Nord_II</a:t>
                      </a:r>
                      <a:endParaRPr lang="pt-P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Designacao_NUTII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Area</a:t>
                      </a:r>
                      <a:endParaRPr lang="pt-P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Norte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2128576.068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5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Algarve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499590.481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16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2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Centro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2819839.112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17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3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dirty="0"/>
                        <a:t>Lisboa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293478.548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18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/>
                        <a:t>4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/>
                        <a:t>Alentejo</a:t>
                      </a:r>
                      <a:endParaRPr lang="pt-P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dirty="0"/>
                        <a:t>3155178.547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048328" y="2697304"/>
            <a:ext cx="28083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relativamente as coordenadas:</a:t>
            </a:r>
          </a:p>
          <a:p>
            <a:endParaRPr lang="pt-PT" sz="800" dirty="0"/>
          </a:p>
          <a:p>
            <a:r>
              <a:rPr lang="pt-PT" sz="1400" b="1" dirty="0"/>
              <a:t>sistema: </a:t>
            </a:r>
            <a:r>
              <a:rPr lang="pt-PT" sz="1400" dirty="0"/>
              <a:t>Hayford-Gauss-Militar</a:t>
            </a:r>
          </a:p>
          <a:p>
            <a:r>
              <a:rPr lang="pt-PT" sz="1400" b="1" dirty="0"/>
              <a:t>projecção</a:t>
            </a:r>
            <a:r>
              <a:rPr lang="pt-PT" sz="1400" dirty="0"/>
              <a:t>: Gauss-Kruger</a:t>
            </a:r>
          </a:p>
          <a:p>
            <a:r>
              <a:rPr lang="pt-PT" sz="1400" b="1" dirty="0"/>
              <a:t>Elipsoide: </a:t>
            </a:r>
            <a:r>
              <a:rPr lang="pt-PT" sz="1400" dirty="0"/>
              <a:t>Hayford internacional</a:t>
            </a:r>
          </a:p>
          <a:p>
            <a:r>
              <a:rPr lang="pt-PT" sz="1400" b="1" dirty="0"/>
              <a:t>datum</a:t>
            </a:r>
            <a:r>
              <a:rPr lang="pt-PT" sz="1400" dirty="0"/>
              <a:t>: Lisboa, Castelo de Sao Jorge</a:t>
            </a:r>
          </a:p>
          <a:p>
            <a:endParaRPr lang="pt-PT" sz="800" dirty="0"/>
          </a:p>
          <a:p>
            <a:r>
              <a:rPr lang="pt-PT" sz="1400" u="sng" dirty="0"/>
              <a:t>coordenadas dos cantos extremos da grelha:</a:t>
            </a:r>
          </a:p>
          <a:p>
            <a:endParaRPr lang="pt-PT" sz="800" dirty="0"/>
          </a:p>
          <a:p>
            <a:r>
              <a:rPr lang="pt-PT" sz="1400" dirty="0"/>
              <a:t>inf esq: (81250,250)</a:t>
            </a:r>
            <a:br>
              <a:rPr lang="pt-PT" sz="1400" dirty="0"/>
            </a:br>
            <a:r>
              <a:rPr lang="pt-PT" sz="1400" dirty="0"/>
              <a:t>inf dir: (361750,250)</a:t>
            </a:r>
          </a:p>
          <a:p>
            <a:r>
              <a:rPr lang="pt-PT" sz="1400" dirty="0"/>
              <a:t>sup esq:  (81250,575750)</a:t>
            </a:r>
          </a:p>
          <a:p>
            <a:r>
              <a:rPr lang="pt-PT" sz="1400" dirty="0"/>
              <a:t>sup dir: (361750,575750</a:t>
            </a:r>
            <a:r>
              <a:rPr lang="pt-PT" sz="1400" dirty="0" smtClean="0"/>
              <a:t>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87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absoluto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percentual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/>
          </p:nvPr>
        </p:nvGraphicFramePr>
        <p:xfrm>
          <a:off x="983432" y="2204864"/>
          <a:ext cx="6671911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3" name="Equation" r:id="rId3" imgW="3195819" imgH="478682" progId="Equation.3">
                  <p:embed/>
                </p:oleObj>
              </mc:Choice>
              <mc:Fallback>
                <p:oleObj name="Equation" r:id="rId3" imgW="3195819" imgH="478682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204864"/>
                        <a:ext cx="6671911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>
            <p:extLst/>
          </p:nvPr>
        </p:nvGraphicFramePr>
        <p:xfrm>
          <a:off x="3071664" y="3789040"/>
          <a:ext cx="2023574" cy="86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4" name="Equation" r:id="rId5" imgW="1084206" imgH="465744" progId="Equation.3">
                  <p:embed/>
                </p:oleObj>
              </mc:Choice>
              <mc:Fallback>
                <p:oleObj name="Equation" r:id="rId5" imgW="1084206" imgH="465744" progId="Equation.3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3789040"/>
                        <a:ext cx="2023574" cy="868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>
            <p:extLst/>
          </p:nvPr>
        </p:nvGraphicFramePr>
        <p:xfrm>
          <a:off x="3071664" y="5108650"/>
          <a:ext cx="1716791" cy="85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5" name="Equation" r:id="rId7" imgW="903745" imgH="447057" progId="Equation.3">
                  <p:embed/>
                </p:oleObj>
              </mc:Choice>
              <mc:Fallback>
                <p:oleObj name="Equation" r:id="rId7" imgW="903745" imgH="447057" progId="Equation.3">
                  <p:embed/>
                  <p:pic>
                    <p:nvPicPr>
                      <p:cNvPr id="389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664" y="5108650"/>
                        <a:ext cx="1716791" cy="851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simples qualitativa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 p &gt; 10</a:t>
            </a:r>
          </a:p>
          <a:p>
            <a:pPr marL="457200" indent="-457200">
              <a:buSzPct val="100000"/>
            </a:pPr>
            <a:endParaRPr lang="pt-PT" dirty="0" smtClean="0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>
            <p:extLst/>
          </p:nvPr>
        </p:nvGraphicFramePr>
        <p:xfrm>
          <a:off x="2452689" y="2928939"/>
          <a:ext cx="6570959" cy="186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7" name="Equation" r:id="rId3" imgW="3132550" imgH="890521" progId="Equation.3">
                  <p:embed/>
                </p:oleObj>
              </mc:Choice>
              <mc:Fallback>
                <p:oleObj name="Equation" r:id="rId3" imgW="3132550" imgH="890521" progId="Equation.3">
                  <p:embed/>
                  <p:pic>
                    <p:nvPicPr>
                      <p:cNvPr id="39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9" y="2928939"/>
                        <a:ext cx="6570959" cy="186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7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2711624" y="1338454"/>
            <a:ext cx="9049006" cy="5001419"/>
          </a:xfrm>
        </p:spPr>
        <p:txBody>
          <a:bodyPr>
            <a:normAutofit/>
          </a:bodyPr>
          <a:lstStyle/>
          <a:p>
            <a:r>
              <a:rPr lang="pt-PT" dirty="0"/>
              <a:t>População</a:t>
            </a:r>
          </a:p>
          <a:p>
            <a:pPr lvl="1"/>
            <a:r>
              <a:rPr lang="pt-PT" b="1" dirty="0" smtClean="0">
                <a:solidFill>
                  <a:srgbClr val="008000"/>
                </a:solidFill>
              </a:rPr>
              <a:t>Conjunto de indivíduos </a:t>
            </a:r>
            <a:r>
              <a:rPr lang="pt-PT" dirty="0" smtClean="0"/>
              <a:t>do mesmo tipo que diferem no que respeita a uma característica designada por atributo ou variável </a:t>
            </a:r>
          </a:p>
          <a:p>
            <a:pPr marL="457200" lvl="1" indent="0">
              <a:buNone/>
            </a:pPr>
            <a:endParaRPr lang="pt-PT" sz="800" dirty="0" smtClean="0"/>
          </a:p>
          <a:p>
            <a:pPr marL="457200" lvl="1" indent="0">
              <a:buNone/>
            </a:pPr>
            <a:endParaRPr lang="pt-PT" sz="800" dirty="0" smtClean="0"/>
          </a:p>
          <a:p>
            <a:pPr lvl="1"/>
            <a:r>
              <a:rPr lang="pt-PT" dirty="0" smtClean="0"/>
              <a:t>Num povoamento florestal podemos definir diferentes populações (consoante o objetivo  da amostragem):</a:t>
            </a:r>
          </a:p>
          <a:p>
            <a:pPr lvl="2"/>
            <a:r>
              <a:rPr lang="pt-PT" dirty="0" smtClean="0"/>
              <a:t>Uma população de árvores</a:t>
            </a:r>
          </a:p>
          <a:p>
            <a:pPr lvl="2"/>
            <a:r>
              <a:rPr lang="pt-PT" dirty="0" smtClean="0"/>
              <a:t>Uma população de parcelas, de raio fixo ou variável</a:t>
            </a:r>
          </a:p>
          <a:p>
            <a:pPr lvl="2"/>
            <a:r>
              <a:rPr lang="pt-PT" dirty="0" smtClean="0"/>
              <a:t>Uma população de pontos de amostragem</a:t>
            </a:r>
            <a:endParaRPr lang="pt-PT" dirty="0"/>
          </a:p>
          <a:p>
            <a:pPr lvl="1"/>
            <a:endParaRPr lang="en-GB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-139329" y="1575181"/>
            <a:ext cx="3550450" cy="4302091"/>
            <a:chOff x="-139329" y="1575181"/>
            <a:chExt cx="3550450" cy="43020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94221" y="4728711"/>
              <a:ext cx="27357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94594" y="1852479"/>
              <a:ext cx="0" cy="284400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>
              <a:off x="1541624" y="682479"/>
              <a:ext cx="0" cy="2340000"/>
            </a:xfrm>
            <a:prstGeom prst="straightConnector1">
              <a:avLst/>
            </a:prstGeom>
            <a:ln w="9525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3969" y="4887791"/>
              <a:ext cx="1320891" cy="989393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rot="16200000">
              <a:off x="1804415" y="4962799"/>
              <a:ext cx="0" cy="111600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>
              <a:off x="1246415" y="5085184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>
              <a:off x="2337870" y="5085272"/>
              <a:ext cx="0" cy="792000"/>
            </a:xfrm>
            <a:prstGeom prst="straightConnector1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94221" y="5463778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diâmetro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1962103" y="5137905"/>
              <a:ext cx="223020" cy="208793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88382" y="4757882"/>
              <a:ext cx="1176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idade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39329" y="1575181"/>
              <a:ext cx="3066977" cy="35051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619033" y="325509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70C0"/>
                  </a:solidFill>
                </a:rPr>
                <a:t>altura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267648" y="2707178"/>
            <a:ext cx="66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Podemos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estudar numa mesma população (p.e. de árvores) vários atributos (</a:t>
            </a:r>
            <a:r>
              <a:rPr lang="pt-PT" dirty="0">
                <a:solidFill>
                  <a:schemeClr val="accent6">
                    <a:lumMod val="75000"/>
                  </a:schemeClr>
                </a:solidFill>
              </a:rPr>
              <a:t>diâmetro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accent3">
                    <a:lumMod val="75000"/>
                  </a:schemeClr>
                </a:solidFill>
              </a:rPr>
              <a:t>idade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pt-PT" dirty="0">
                <a:solidFill>
                  <a:srgbClr val="0070C0"/>
                </a:solidFill>
              </a:rPr>
              <a:t> altura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Sendo que do ponto de vista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estatístico neste caso 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população </a:t>
            </a:r>
            <a:r>
              <a:rPr lang="pt-P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seria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encarada como </a:t>
            </a:r>
            <a:r>
              <a:rPr lang="pt-PT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TRÊS!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878277" y="4511991"/>
            <a:ext cx="2006563" cy="1847712"/>
            <a:chOff x="9878277" y="4511991"/>
            <a:chExt cx="2006563" cy="1847712"/>
          </a:xfrm>
        </p:grpSpPr>
        <p:grpSp>
          <p:nvGrpSpPr>
            <p:cNvPr id="9" name="Group 8"/>
            <p:cNvGrpSpPr/>
            <p:nvPr/>
          </p:nvGrpSpPr>
          <p:grpSpPr>
            <a:xfrm>
              <a:off x="11125028" y="4511991"/>
              <a:ext cx="720080" cy="826432"/>
              <a:chOff x="-605687" y="251236"/>
              <a:chExt cx="1736655" cy="2117192"/>
            </a:xfrm>
          </p:grpSpPr>
          <p:pic>
            <p:nvPicPr>
              <p:cNvPr id="11" name="Picture 10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-381808" y="251236"/>
                <a:ext cx="1388237" cy="173956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05687" y="1156586"/>
                <a:ext cx="1084668" cy="85376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04" y="752796"/>
                <a:ext cx="947164" cy="161563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9878277" y="4865388"/>
              <a:ext cx="1028295" cy="748326"/>
              <a:chOff x="7950586" y="164123"/>
              <a:chExt cx="1690849" cy="129053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2687" y="164123"/>
                <a:ext cx="724665" cy="1236103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8048711" y="1094592"/>
                <a:ext cx="1583683" cy="36006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0586" y="630233"/>
                <a:ext cx="889966" cy="700509"/>
              </a:xfrm>
              <a:prstGeom prst="rect">
                <a:avLst/>
              </a:prstGeom>
            </p:spPr>
          </p:pic>
          <p:pic>
            <p:nvPicPr>
              <p:cNvPr id="20" name="Picture 19" descr="pb_4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8711830" y="500281"/>
                <a:ext cx="929605" cy="895724"/>
              </a:xfrm>
              <a:prstGeom prst="rect">
                <a:avLst/>
              </a:prstGeom>
            </p:spPr>
          </p:pic>
        </p:grpSp>
        <p:pic>
          <p:nvPicPr>
            <p:cNvPr id="43" name="Picture 449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039" y="5393719"/>
              <a:ext cx="1053801" cy="96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0206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Variáveis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en-GB" dirty="0" err="1" smtClean="0"/>
              <a:t>atributos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b="0" dirty="0" smtClean="0">
                <a:solidFill>
                  <a:schemeClr val="tx1"/>
                </a:solidFill>
              </a:rPr>
              <a:t>Os </a:t>
            </a:r>
            <a:r>
              <a:rPr lang="pt-PT" dirty="0" smtClean="0"/>
              <a:t>atributos</a:t>
            </a:r>
            <a:r>
              <a:rPr lang="pt-PT" b="0" dirty="0" smtClean="0">
                <a:solidFill>
                  <a:schemeClr val="tx1"/>
                </a:solidFill>
              </a:rPr>
              <a:t> podem ser:</a:t>
            </a:r>
          </a:p>
          <a:p>
            <a:pPr lvl="1"/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2135560" y="2038368"/>
            <a:ext cx="33123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Quantitativos</a:t>
            </a:r>
            <a:r>
              <a:rPr lang="pt-PT" sz="2200" dirty="0" smtClean="0"/>
              <a:t> </a:t>
            </a:r>
          </a:p>
          <a:p>
            <a:pPr algn="ctr"/>
            <a:r>
              <a:rPr lang="pt-PT" sz="2200" dirty="0" smtClean="0"/>
              <a:t>Quando são </a:t>
            </a:r>
            <a:r>
              <a:rPr lang="pt-PT" sz="2200" u="sng" dirty="0" smtClean="0"/>
              <a:t>medidos</a:t>
            </a:r>
            <a:r>
              <a:rPr lang="pt-PT" sz="2200" dirty="0" smtClean="0"/>
              <a:t> direta </a:t>
            </a:r>
            <a:r>
              <a:rPr lang="pt-PT" sz="2200" dirty="0"/>
              <a:t>ou indiretamente </a:t>
            </a:r>
            <a:r>
              <a:rPr lang="pt-PT" sz="2200" dirty="0" smtClean="0"/>
              <a:t>           (</a:t>
            </a:r>
            <a:r>
              <a:rPr lang="pt-PT" sz="2200" dirty="0"/>
              <a:t>p.e. volume, </a:t>
            </a:r>
            <a:r>
              <a:rPr lang="pt-PT" sz="2200" dirty="0" smtClean="0"/>
              <a:t>biomassa, </a:t>
            </a:r>
            <a:r>
              <a:rPr lang="pt-PT" sz="2200" b="1" dirty="0" smtClean="0">
                <a:solidFill>
                  <a:srgbClr val="0070C0"/>
                </a:solidFill>
              </a:rPr>
              <a:t>diâmetro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7" name="Rectangle 6"/>
          <p:cNvSpPr/>
          <p:nvPr/>
        </p:nvSpPr>
        <p:spPr>
          <a:xfrm>
            <a:off x="7536160" y="2044581"/>
            <a:ext cx="41044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008000"/>
                </a:solidFill>
              </a:rPr>
              <a:t>Qualitativos</a:t>
            </a:r>
          </a:p>
          <a:p>
            <a:pPr algn="ctr"/>
            <a:r>
              <a:rPr lang="pt-PT" sz="2200" dirty="0" smtClean="0"/>
              <a:t>Quando só </a:t>
            </a:r>
            <a:r>
              <a:rPr lang="pt-PT" sz="2200" dirty="0"/>
              <a:t>podem ser </a:t>
            </a:r>
            <a:r>
              <a:rPr lang="pt-PT" sz="2200" dirty="0" smtClean="0"/>
              <a:t>          </a:t>
            </a:r>
            <a:r>
              <a:rPr lang="pt-PT" sz="2200" u="sng" dirty="0" smtClean="0"/>
              <a:t>descritos e/ou </a:t>
            </a:r>
            <a:r>
              <a:rPr lang="pt-PT" sz="2200" u="sng" dirty="0"/>
              <a:t>contados</a:t>
            </a:r>
            <a:r>
              <a:rPr lang="pt-PT" sz="2200" dirty="0"/>
              <a:t> </a:t>
            </a:r>
            <a:r>
              <a:rPr lang="pt-PT" sz="2200" dirty="0" smtClean="0"/>
              <a:t>                                (</a:t>
            </a:r>
            <a:r>
              <a:rPr lang="pt-PT" sz="2200" dirty="0"/>
              <a:t>p.e. espécie, ocorrência de </a:t>
            </a:r>
            <a:r>
              <a:rPr lang="pt-PT" sz="2200" dirty="0" smtClean="0"/>
              <a:t>praga, </a:t>
            </a:r>
            <a:r>
              <a:rPr lang="pt-PT" sz="2200" b="1" dirty="0" smtClean="0">
                <a:solidFill>
                  <a:srgbClr val="0070C0"/>
                </a:solidFill>
              </a:rPr>
              <a:t>qualidade da madeira</a:t>
            </a:r>
            <a:r>
              <a:rPr lang="pt-PT" sz="2200" dirty="0" smtClean="0"/>
              <a:t>)</a:t>
            </a:r>
            <a:endParaRPr lang="pt-PT" sz="2200" dirty="0"/>
          </a:p>
        </p:txBody>
      </p:sp>
      <p:sp>
        <p:nvSpPr>
          <p:cNvPr id="5" name="Rectangle 4"/>
          <p:cNvSpPr/>
          <p:nvPr/>
        </p:nvSpPr>
        <p:spPr>
          <a:xfrm>
            <a:off x="7680176" y="4881934"/>
            <a:ext cx="3791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pt-PT" dirty="0" smtClean="0">
                <a:latin typeface="MIJOGC+Arial"/>
              </a:rPr>
              <a:t>a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 qualidade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madeira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pode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expressa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em classes de diferente valor económico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-&gt; </a:t>
            </a:r>
            <a:r>
              <a:rPr lang="pt-PT" dirty="0" smtClean="0">
                <a:solidFill>
                  <a:srgbClr val="008000"/>
                </a:solidFill>
                <a:latin typeface="MIJOGC+Arial"/>
              </a:rPr>
              <a:t>quantitativo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88" y="4817491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pt-PT" dirty="0" smtClean="0">
                <a:solidFill>
                  <a:srgbClr val="000000"/>
                </a:solidFill>
                <a:latin typeface="MIJOGC+Arial"/>
              </a:rPr>
              <a:t> a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ocorrência </a:t>
            </a:r>
            <a:r>
              <a:rPr lang="pt-PT" b="1" dirty="0">
                <a:solidFill>
                  <a:srgbClr val="0070C0"/>
                </a:solidFill>
                <a:latin typeface="MIJOGC+Arial"/>
              </a:rPr>
              <a:t>de árvores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com </a:t>
            </a:r>
            <a:r>
              <a:rPr lang="pt-PT" b="1" dirty="0" smtClean="0">
                <a:solidFill>
                  <a:srgbClr val="0070C0"/>
                </a:solidFill>
                <a:latin typeface="MIJPEO+Arial,Italic"/>
              </a:rPr>
              <a:t>d </a:t>
            </a:r>
            <a:r>
              <a:rPr lang="pt-PT" b="1" dirty="0" smtClean="0">
                <a:solidFill>
                  <a:srgbClr val="0070C0"/>
                </a:solidFill>
                <a:latin typeface="MIJOGC+Arial"/>
              </a:rPr>
              <a:t>&gt; 50 cm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atributo quantitativo “</a:t>
            </a:r>
            <a:r>
              <a:rPr lang="pt-PT" dirty="0">
                <a:solidFill>
                  <a:srgbClr val="000000"/>
                </a:solidFill>
                <a:latin typeface="MIJPEO+Arial,Italic"/>
              </a:rPr>
              <a:t>d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”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é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convertido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num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atributo </a:t>
            </a:r>
            <a:r>
              <a:rPr lang="pt-PT" dirty="0">
                <a:solidFill>
                  <a:srgbClr val="008000"/>
                </a:solidFill>
                <a:latin typeface="MIJOGC+Arial"/>
              </a:rPr>
              <a:t>qualitativo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>
            <a:stCxn id="4" idx="2"/>
            <a:endCxn id="6" idx="0"/>
          </p:cNvCxnSpPr>
          <p:nvPr/>
        </p:nvCxnSpPr>
        <p:spPr>
          <a:xfrm>
            <a:off x="3791744" y="3823472"/>
            <a:ext cx="0" cy="99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  <a:endCxn id="5" idx="0"/>
          </p:cNvCxnSpPr>
          <p:nvPr/>
        </p:nvCxnSpPr>
        <p:spPr>
          <a:xfrm flipH="1">
            <a:off x="9576048" y="3829685"/>
            <a:ext cx="12340" cy="105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59496" y="3981814"/>
            <a:ext cx="1015312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algn="ctr"/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é possível converter uma característica quantitativa </a:t>
            </a:r>
            <a:r>
              <a:rPr lang="pt-PT" sz="2200" i="1" dirty="0" smtClean="0">
                <a:solidFill>
                  <a:schemeClr val="bg1"/>
                </a:solidFill>
                <a:latin typeface="MIJOGC+Arial"/>
              </a:rPr>
              <a:t>em qualitativa </a:t>
            </a:r>
            <a:r>
              <a:rPr lang="pt-PT" sz="2200" i="1" dirty="0">
                <a:solidFill>
                  <a:schemeClr val="bg1"/>
                </a:solidFill>
                <a:latin typeface="MIJOGC+Arial"/>
              </a:rPr>
              <a:t>e vice-versa </a:t>
            </a:r>
            <a:endParaRPr lang="en-US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62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População</a:t>
            </a:r>
            <a:r>
              <a:rPr lang="en-GB" dirty="0" smtClean="0"/>
              <a:t> e </a:t>
            </a:r>
            <a:r>
              <a:rPr lang="en-GB" dirty="0" err="1" smtClean="0"/>
              <a:t>amostra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Amostra</a:t>
            </a:r>
          </a:p>
          <a:p>
            <a:pPr lvl="1"/>
            <a:r>
              <a:rPr lang="pt-PT" dirty="0" smtClean="0"/>
              <a:t>Subconjunto dos indivíduos da população que é analisado com o objectivo de conhecer as características da população</a:t>
            </a:r>
          </a:p>
          <a:p>
            <a:pPr lvl="1"/>
            <a:endParaRPr lang="pt-PT" dirty="0"/>
          </a:p>
          <a:p>
            <a:r>
              <a:rPr lang="pt-PT" dirty="0" smtClean="0"/>
              <a:t>A definição da população é o primeiro passo numa amostragem:</a:t>
            </a:r>
          </a:p>
          <a:p>
            <a:pPr lvl="1"/>
            <a:r>
              <a:rPr lang="pt-PT" dirty="0" smtClean="0"/>
              <a:t>Devemos considerar a árvore como o indvíduo?</a:t>
            </a:r>
          </a:p>
          <a:p>
            <a:pPr lvl="1"/>
            <a:r>
              <a:rPr lang="pt-PT" dirty="0" smtClean="0"/>
              <a:t>Ou devemos antes considerar a parcela de amostragem?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132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1338454"/>
            <a:ext cx="10777198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Definição do objetivo da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/>
              <a:t>Definição </a:t>
            </a:r>
            <a:r>
              <a:rPr lang="pt-PT" sz="2400" dirty="0" smtClean="0"/>
              <a:t>da população – conjunto de indivíduos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de um esquema de amostragem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Seleção da amostra – quantas “parcelas” medir e quais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Cálculo da grandeza da amostra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pt-PT" sz="2000" dirty="0" smtClean="0"/>
              <a:t>Seleção dos indivíduos que fazem parte da amostra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Medição das parcelas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dirty="0" smtClean="0"/>
              <a:t>Processamento dos dados – cálculo de um intervalo de confiança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0043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sz="2400" b="1" dirty="0" smtClean="0"/>
              <a:t>Definição do objetivo da amostragem</a:t>
            </a:r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de uma amostragem pode </a:t>
            </a:r>
            <a:r>
              <a:rPr lang="pt-PT" dirty="0" smtClean="0"/>
              <a:t>ser:</a:t>
            </a:r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média de uma variável quantitativa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o </a:t>
            </a:r>
            <a:r>
              <a:rPr lang="pt-PT" dirty="0"/>
              <a:t>total de uma variável quantitativa, </a:t>
            </a:r>
            <a:endParaRPr lang="pt-PT" dirty="0" smtClean="0"/>
          </a:p>
          <a:p>
            <a:pPr marL="1257300" lvl="2" indent="-457200">
              <a:buSzPct val="100000"/>
            </a:pPr>
            <a:r>
              <a:rPr lang="pt-PT" dirty="0" smtClean="0"/>
              <a:t>a </a:t>
            </a:r>
            <a:r>
              <a:rPr lang="pt-PT" dirty="0"/>
              <a:t>proporção de indivíduos com uma determinada característica, etc. </a:t>
            </a:r>
            <a:endParaRPr lang="pt-PT" dirty="0" smtClean="0"/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endParaRPr lang="pt-PT" dirty="0" smtClean="0"/>
          </a:p>
          <a:p>
            <a:pPr marL="857250" lvl="1" indent="-457200">
              <a:buSzPct val="100000"/>
              <a:buFont typeface="Wingdings" panose="05000000000000000000" pitchFamily="2" charset="2"/>
              <a:buChar char="ü"/>
            </a:pPr>
            <a:r>
              <a:rPr lang="pt-PT" dirty="0" smtClean="0"/>
              <a:t>Antes </a:t>
            </a:r>
            <a:r>
              <a:rPr lang="pt-PT" dirty="0"/>
              <a:t>de se iniciar qualquer trabalho de amostragem há que definir claramente qual a </a:t>
            </a:r>
            <a:r>
              <a:rPr lang="pt-PT" dirty="0">
                <a:solidFill>
                  <a:srgbClr val="0070C0"/>
                </a:solidFill>
              </a:rPr>
              <a:t>variável</a:t>
            </a:r>
            <a:r>
              <a:rPr lang="pt-PT" dirty="0"/>
              <a:t> (ou variáveis) que se pretende avaliar, com que </a:t>
            </a:r>
            <a:r>
              <a:rPr lang="pt-PT" dirty="0">
                <a:solidFill>
                  <a:srgbClr val="0070C0"/>
                </a:solidFill>
              </a:rPr>
              <a:t>erro</a:t>
            </a:r>
            <a:r>
              <a:rPr lang="pt-PT" dirty="0"/>
              <a:t> e para que </a:t>
            </a:r>
            <a:r>
              <a:rPr lang="pt-PT" dirty="0">
                <a:solidFill>
                  <a:srgbClr val="0070C0"/>
                </a:solidFill>
              </a:rPr>
              <a:t>nível de </a:t>
            </a:r>
            <a:r>
              <a:rPr lang="pt-PT" dirty="0" smtClean="0">
                <a:solidFill>
                  <a:srgbClr val="0070C0"/>
                </a:solidFill>
              </a:rPr>
              <a:t>significância</a:t>
            </a:r>
            <a:endParaRPr lang="pt-PT" sz="2000" dirty="0" smtClean="0">
              <a:solidFill>
                <a:srgbClr val="0070C0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4770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2"/>
            </a:pPr>
            <a:r>
              <a:rPr lang="pt-PT" sz="2400" b="1" dirty="0" smtClean="0"/>
              <a:t>Definição da população – conjunto de indivíduos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dirty="0" smtClean="0"/>
              <a:t>A definição dos </a:t>
            </a:r>
            <a:r>
              <a:rPr lang="pt-PT" dirty="0"/>
              <a:t>indivíduos </a:t>
            </a:r>
            <a:r>
              <a:rPr lang="pt-PT" dirty="0" smtClean="0"/>
              <a:t>influencia a </a:t>
            </a:r>
            <a:r>
              <a:rPr lang="pt-PT" dirty="0"/>
              <a:t>variabilidade da </a:t>
            </a:r>
            <a:r>
              <a:rPr lang="pt-PT" dirty="0" smtClean="0"/>
              <a:t>população sendo </a:t>
            </a:r>
            <a:r>
              <a:rPr lang="pt-PT" dirty="0"/>
              <a:t>essencial para </a:t>
            </a:r>
            <a:r>
              <a:rPr lang="pt-PT" dirty="0" smtClean="0"/>
              <a:t>atingir o </a:t>
            </a:r>
            <a:r>
              <a:rPr lang="pt-PT" dirty="0"/>
              <a:t>erro de amostragem </a:t>
            </a:r>
            <a:r>
              <a:rPr lang="pt-PT" dirty="0" smtClean="0"/>
              <a:t>pretendido. 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sz="800" dirty="0" smtClean="0"/>
          </a:p>
          <a:p>
            <a:pPr marL="1257300" lvl="2" indent="-457200">
              <a:buSzPct val="100000"/>
            </a:pPr>
            <a:r>
              <a:rPr lang="pt-PT" dirty="0" smtClean="0"/>
              <a:t>Para avaliar o </a:t>
            </a:r>
            <a:r>
              <a:rPr lang="pt-PT" dirty="0"/>
              <a:t>volume de uma </a:t>
            </a:r>
            <a:r>
              <a:rPr lang="pt-PT" dirty="0" smtClean="0"/>
              <a:t>mata:</a:t>
            </a:r>
          </a:p>
          <a:p>
            <a:pPr marL="1257300" lvl="2" indent="-457200">
              <a:buSzPct val="100000"/>
            </a:pPr>
            <a:endParaRPr lang="pt-PT" sz="600" dirty="0" smtClean="0"/>
          </a:p>
          <a:p>
            <a:pPr marL="1714500" lvl="3" indent="-457200">
              <a:buSzPct val="100000"/>
            </a:pPr>
            <a:r>
              <a:rPr lang="pt-PT" sz="2000" dirty="0" smtClean="0"/>
              <a:t>optar </a:t>
            </a:r>
            <a:r>
              <a:rPr lang="pt-PT" sz="2000" dirty="0"/>
              <a:t>por realizar </a:t>
            </a:r>
            <a:r>
              <a:rPr lang="pt-PT" sz="2000" dirty="0" smtClean="0"/>
              <a:t>uma amostragem </a:t>
            </a:r>
            <a:r>
              <a:rPr lang="pt-PT" sz="2000" dirty="0"/>
              <a:t>com base em árvores </a:t>
            </a:r>
            <a:r>
              <a:rPr lang="pt-PT" sz="2000" dirty="0" smtClean="0"/>
              <a:t>individuais leva a uma </a:t>
            </a:r>
            <a:r>
              <a:rPr lang="pt-PT" sz="2000" dirty="0"/>
              <a:t>variabilidade entre indivíduos bastante maior do que se a basearmos em parcelas de 500 </a:t>
            </a:r>
            <a:r>
              <a:rPr lang="pt-PT" sz="2000" dirty="0" smtClean="0"/>
              <a:t>m</a:t>
            </a:r>
            <a:r>
              <a:rPr lang="pt-PT" sz="2000" baseline="30000" dirty="0" smtClean="0"/>
              <a:t>2</a:t>
            </a:r>
            <a:r>
              <a:rPr lang="pt-PT" sz="2000" dirty="0" smtClean="0"/>
              <a:t>;</a:t>
            </a:r>
          </a:p>
          <a:p>
            <a:pPr marL="1714500" lvl="3" indent="-457200">
              <a:buSzPct val="100000"/>
            </a:pPr>
            <a:r>
              <a:rPr lang="pt-PT" sz="2000" dirty="0"/>
              <a:t>optar por realizar uma amostragem </a:t>
            </a:r>
            <a:r>
              <a:rPr lang="pt-PT" sz="2000" dirty="0" smtClean="0"/>
              <a:t>por parcelas, parte </a:t>
            </a:r>
            <a:r>
              <a:rPr lang="pt-PT" sz="2000" dirty="0"/>
              <a:t>da variabilidade entre indivíduos é “absorvida” ao </a:t>
            </a:r>
            <a:r>
              <a:rPr lang="pt-PT" sz="2000" dirty="0" smtClean="0"/>
              <a:t>juntar </a:t>
            </a:r>
            <a:r>
              <a:rPr lang="pt-PT" sz="2000" dirty="0"/>
              <a:t>vários indivíduos em parcelas. Na maior parte dos povoamentos, </a:t>
            </a:r>
            <a:r>
              <a:rPr lang="pt-PT" sz="2000" dirty="0" smtClean="0"/>
              <a:t>consegue-se reduzir ainda mais a variabilidade utilizando </a:t>
            </a:r>
            <a:r>
              <a:rPr lang="pt-PT" sz="2000" dirty="0"/>
              <a:t>parcelas de 1000 m</a:t>
            </a:r>
            <a:r>
              <a:rPr lang="pt-PT" sz="2000" baseline="30000" dirty="0"/>
              <a:t>2</a:t>
            </a:r>
            <a:r>
              <a:rPr lang="pt-PT" sz="2000" dirty="0"/>
              <a:t>. </a:t>
            </a:r>
            <a:endParaRPr lang="pt-PT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95" y="1001829"/>
            <a:ext cx="440707" cy="7167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373242" y="1541368"/>
            <a:ext cx="963122" cy="2087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67" y="1272106"/>
            <a:ext cx="541236" cy="406195"/>
          </a:xfrm>
          <a:prstGeom prst="rect">
            <a:avLst/>
          </a:prstGeom>
        </p:spPr>
      </p:pic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776520" y="1196752"/>
            <a:ext cx="565342" cy="519392"/>
          </a:xfrm>
          <a:prstGeom prst="rect">
            <a:avLst/>
          </a:prstGeom>
        </p:spPr>
      </p:pic>
      <p:pic>
        <p:nvPicPr>
          <p:cNvPr id="8" name="Picture 7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9483036" y="1196752"/>
            <a:ext cx="565342" cy="5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r>
              <a:rPr lang="pt-PT" sz="2200" dirty="0" smtClean="0"/>
              <a:t>O erro de amostragem depende </a:t>
            </a:r>
            <a:r>
              <a:rPr lang="pt-PT" sz="2200" dirty="0"/>
              <a:t>da dimensão da amostra e da variabilidade da </a:t>
            </a:r>
            <a:r>
              <a:rPr lang="pt-PT" sz="2200" dirty="0" smtClean="0"/>
              <a:t>população</a:t>
            </a:r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anose="020B0604020202020204" pitchFamily="34" charset="0"/>
              <a:buChar char="•"/>
            </a:pPr>
            <a:endParaRPr lang="pt-PT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34561" y="2987727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/>
              <a:t>Ter alguma </a:t>
            </a:r>
            <a:r>
              <a:rPr lang="pt-PT" sz="2000" dirty="0"/>
              <a:t>liberdade na definição dos indivíduos que constituem a população a </a:t>
            </a:r>
            <a:r>
              <a:rPr lang="pt-PT" sz="2000" dirty="0" smtClean="0"/>
              <a:t>amostrar</a:t>
            </a:r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endParaRPr lang="pt-PT" sz="2000" dirty="0" smtClean="0"/>
          </a:p>
          <a:p>
            <a:pPr algn="ctr"/>
            <a:endParaRPr lang="pt-PT" sz="2000" dirty="0"/>
          </a:p>
          <a:p>
            <a:pPr algn="ctr"/>
            <a:r>
              <a:rPr lang="pt-PT" sz="2000" dirty="0" smtClean="0"/>
              <a:t>Permite controlar o erro controlando a variabilidade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43369" y="4282937"/>
            <a:ext cx="1028295" cy="748326"/>
            <a:chOff x="1741955" y="3954157"/>
            <a:chExt cx="1028295" cy="748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983" y="3954157"/>
              <a:ext cx="440707" cy="71676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01630" y="4493696"/>
              <a:ext cx="963122" cy="20878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955" y="4224434"/>
              <a:ext cx="541236" cy="406195"/>
            </a:xfrm>
            <a:prstGeom prst="rect">
              <a:avLst/>
            </a:prstGeom>
          </p:spPr>
        </p:pic>
        <p:pic>
          <p:nvPicPr>
            <p:cNvPr id="8" name="Picture 7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2204908" y="4149080"/>
              <a:ext cx="565342" cy="519392"/>
            </a:xfrm>
            <a:prstGeom prst="rect">
              <a:avLst/>
            </a:prstGeom>
          </p:spPr>
        </p:pic>
      </p:grp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224599" y="4462767"/>
            <a:ext cx="565342" cy="5193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53854" y="4117820"/>
            <a:ext cx="1390018" cy="966985"/>
            <a:chOff x="3481846" y="3861048"/>
            <a:chExt cx="1390018" cy="9669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333" y="3971905"/>
              <a:ext cx="520575" cy="84666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481846" y="4465691"/>
              <a:ext cx="1307288" cy="36231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690" y="4336833"/>
              <a:ext cx="541236" cy="406195"/>
            </a:xfrm>
            <a:prstGeom prst="rect">
              <a:avLst/>
            </a:prstGeom>
          </p:spPr>
        </p:pic>
        <p:pic>
          <p:nvPicPr>
            <p:cNvPr id="12" name="Picture 11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140639" y="4035916"/>
              <a:ext cx="731225" cy="6717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15" y="3861048"/>
              <a:ext cx="520575" cy="846660"/>
            </a:xfrm>
            <a:prstGeom prst="rect">
              <a:avLst/>
            </a:prstGeom>
          </p:spPr>
        </p:pic>
        <p:pic>
          <p:nvPicPr>
            <p:cNvPr id="14" name="Picture 13" descr="pb_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3765767" y="4191500"/>
              <a:ext cx="638767" cy="5868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755" y="3981373"/>
              <a:ext cx="520575" cy="8466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701" y="4379037"/>
              <a:ext cx="541236" cy="40619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27448" y="4077072"/>
            <a:ext cx="2231702" cy="1080120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919536" y="4189828"/>
            <a:ext cx="3159441" cy="115212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69321" y="2969249"/>
            <a:ext cx="6394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145336" y="4230048"/>
            <a:ext cx="227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casual simples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11884" y="418982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8000"/>
                </a:solidFill>
              </a:rPr>
              <a:t>Amostragem  Estratificada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717" y="4868956"/>
            <a:ext cx="2258606" cy="127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137" y="4896236"/>
            <a:ext cx="1688864" cy="145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8" y="2722404"/>
            <a:ext cx="65644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Casual Simples Q</a:t>
            </a:r>
            <a:r>
              <a:rPr lang="en-US" sz="2000" b="1" dirty="0" err="1">
                <a:solidFill>
                  <a:srgbClr val="008000"/>
                </a:solidFill>
              </a:rPr>
              <a:t>uantitativa</a:t>
            </a:r>
            <a:endParaRPr lang="en-US" sz="2000" dirty="0">
              <a:solidFill>
                <a:srgbClr val="008000"/>
              </a:solidFill>
            </a:endParaRPr>
          </a:p>
          <a:p>
            <a:pPr algn="just"/>
            <a:r>
              <a:rPr lang="pt-PT" sz="2000" dirty="0" smtClean="0"/>
              <a:t>- A amostra </a:t>
            </a:r>
            <a:r>
              <a:rPr lang="pt-PT" sz="2000" dirty="0"/>
              <a:t>é obtida casualmente sobre toda a população, geralmente sem reposição</a:t>
            </a:r>
            <a:r>
              <a:rPr lang="pt-PT" sz="2000" dirty="0" smtClean="0"/>
              <a:t>.</a:t>
            </a:r>
          </a:p>
          <a:p>
            <a:pPr algn="just"/>
            <a:r>
              <a:rPr lang="pt-PT" sz="2000" dirty="0" smtClean="0"/>
              <a:t>- Aplica-se </a:t>
            </a:r>
            <a:r>
              <a:rPr lang="pt-PT" sz="2000" dirty="0"/>
              <a:t>a populações homogéneas ou, pelo menos, populações em que seja difícil “segregar”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 que a população considerada como um todo. </a:t>
            </a:r>
            <a:endParaRPr lang="pt-PT" sz="2000" dirty="0" smtClean="0"/>
          </a:p>
          <a:p>
            <a:endParaRPr lang="pt-PT" sz="800" dirty="0">
              <a:solidFill>
                <a:srgbClr val="008000"/>
              </a:solidFill>
            </a:endParaRPr>
          </a:p>
          <a:p>
            <a:r>
              <a:rPr lang="pt-PT" sz="2000" b="1" dirty="0">
                <a:solidFill>
                  <a:srgbClr val="008000"/>
                </a:solidFill>
              </a:rPr>
              <a:t>Amostragem Casual Simples Qualitativa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</a:p>
          <a:p>
            <a:r>
              <a:rPr lang="pt-PT" sz="2000" i="1" dirty="0"/>
              <a:t>particularmente importante para o inventário florestal, pelo facto de ser bastante utilizado para a estimativa das áreas dos diversos estratos presentes numa região para a qual não se disponha de cartografia atualizada.</a:t>
            </a:r>
            <a:r>
              <a:rPr lang="pt-PT" sz="2000" dirty="0"/>
              <a:t> 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495" y="2742720"/>
            <a:ext cx="1205460" cy="5532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367" y="3549414"/>
            <a:ext cx="1400787" cy="1065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23809" y="4868654"/>
            <a:ext cx="134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regular de </a:t>
            </a:r>
            <a:r>
              <a:rPr lang="en-US" sz="1600" b="1" dirty="0" err="1" smtClean="0"/>
              <a:t>eucalipto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355495" y="4840049"/>
            <a:ext cx="127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puro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57854">
            <a:off x="10518789" y="3252073"/>
            <a:ext cx="1460448" cy="14020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576" y="2708920"/>
            <a:ext cx="960873" cy="5042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11021" y="4840049"/>
            <a:ext cx="167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Povoamento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misto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pé</a:t>
            </a:r>
            <a:r>
              <a:rPr lang="en-US" sz="1600" b="1" dirty="0" smtClean="0"/>
              <a:t> irregular de </a:t>
            </a:r>
            <a:r>
              <a:rPr lang="en-US" sz="1600" b="1" dirty="0" err="1" smtClean="0"/>
              <a:t>pinheiro</a:t>
            </a:r>
            <a:r>
              <a:rPr lang="en-US" sz="1600" b="1" dirty="0"/>
              <a:t>-</a:t>
            </a:r>
            <a:r>
              <a:rPr lang="en-US" sz="1600" b="1" dirty="0" smtClean="0"/>
              <a:t>bravo, </a:t>
            </a:r>
            <a:r>
              <a:rPr lang="en-US" sz="1600" b="1" dirty="0" err="1" smtClean="0"/>
              <a:t>eucalipto</a:t>
            </a:r>
            <a:r>
              <a:rPr lang="en-US" sz="1600" b="1" dirty="0" smtClean="0"/>
              <a:t> e </a:t>
            </a:r>
            <a:r>
              <a:rPr lang="en-US" sz="1600" b="1" dirty="0" err="1" smtClean="0"/>
              <a:t>sobreiro</a:t>
            </a:r>
            <a:endParaRPr lang="en-US" sz="16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176" y="2730537"/>
            <a:ext cx="1530106" cy="743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461" y="3567613"/>
            <a:ext cx="1402464" cy="1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0192" y="1848649"/>
            <a:ext cx="10579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 smtClean="0">
                <a:solidFill>
                  <a:srgbClr val="000000"/>
                </a:solidFill>
              </a:rPr>
              <a:t>Consoante as características de cada população e o objetivo do inventário pode recorrer-se a </a:t>
            </a:r>
            <a:r>
              <a:rPr lang="pt-PT" sz="2000" b="1" dirty="0" smtClean="0">
                <a:solidFill>
                  <a:srgbClr val="0070C0"/>
                </a:solidFill>
              </a:rPr>
              <a:t>esquemas de amostragem </a:t>
            </a:r>
            <a:r>
              <a:rPr lang="pt-PT" sz="2000" dirty="0" smtClean="0">
                <a:solidFill>
                  <a:srgbClr val="000000"/>
                </a:solidFill>
              </a:rPr>
              <a:t>que também permitem reduzir a variabilidade entre os indivíduos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2739" y="2722404"/>
            <a:ext cx="6275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8000"/>
                </a:solidFill>
              </a:rPr>
              <a:t>Amostragem Estratificada (atributos quantitativos) </a:t>
            </a:r>
          </a:p>
          <a:p>
            <a:r>
              <a:rPr lang="pt-PT" sz="2000" dirty="0" smtClean="0"/>
              <a:t>- A amostra </a:t>
            </a:r>
            <a:r>
              <a:rPr lang="pt-PT" sz="2000" dirty="0"/>
              <a:t>é obtida casualmente sobre toda a população, geralmente sem reposição. </a:t>
            </a:r>
            <a:endParaRPr lang="pt-PT" sz="2000" dirty="0" smtClean="0"/>
          </a:p>
          <a:p>
            <a:r>
              <a:rPr lang="pt-PT" sz="2000" dirty="0" smtClean="0"/>
              <a:t>- Se </a:t>
            </a:r>
            <a:r>
              <a:rPr lang="pt-PT" sz="2000" dirty="0"/>
              <a:t>uma população é composta de outras </a:t>
            </a:r>
            <a:r>
              <a:rPr lang="pt-PT" sz="2000" dirty="0" err="1" smtClean="0"/>
              <a:t>sub-populações</a:t>
            </a:r>
            <a:r>
              <a:rPr lang="pt-PT" sz="2000" dirty="0" smtClean="0"/>
              <a:t> </a:t>
            </a:r>
            <a:r>
              <a:rPr lang="pt-PT" sz="2000" dirty="0"/>
              <a:t>mais homogéneas, o cálculo dos parâmetros para a totalidade da área </a:t>
            </a:r>
            <a:r>
              <a:rPr lang="pt-PT" sz="2000" u="sng" dirty="0"/>
              <a:t>faz-se de maneira a separar os vários componentes</a:t>
            </a:r>
            <a:r>
              <a:rPr lang="pt-PT" sz="2000" dirty="0"/>
              <a:t> e, consequentemente, a variância total reduz-se numa quantidade correspondente à variação entre componentes. </a:t>
            </a:r>
            <a:endParaRPr lang="pt-PT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14" y="3064416"/>
            <a:ext cx="4488576" cy="252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56969" y="5587581"/>
            <a:ext cx="1083825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700" dirty="0"/>
          </a:p>
          <a:p>
            <a:pPr algn="just"/>
            <a:r>
              <a:rPr lang="pt-PT" dirty="0"/>
              <a:t>Este processo de dividir a população original em </a:t>
            </a:r>
            <a:r>
              <a:rPr lang="pt-PT" dirty="0" err="1"/>
              <a:t>sub-populações</a:t>
            </a:r>
            <a:r>
              <a:rPr lang="pt-PT" dirty="0"/>
              <a:t> mais homogéneas com o objetivo de reduzir a variância chama-se “estratificação” e cada </a:t>
            </a:r>
            <a:r>
              <a:rPr lang="pt-PT" dirty="0" err="1"/>
              <a:t>sub-população</a:t>
            </a:r>
            <a:r>
              <a:rPr lang="pt-PT" dirty="0"/>
              <a:t> segregada é um “estrato”. </a:t>
            </a:r>
          </a:p>
        </p:txBody>
      </p:sp>
    </p:spTree>
    <p:extLst>
      <p:ext uri="{BB962C8B-B14F-4D97-AF65-F5344CB8AC3E}">
        <p14:creationId xmlns:p14="http://schemas.microsoft.com/office/powerpoint/2010/main" val="15278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0" y="764704"/>
            <a:ext cx="11329259" cy="5001419"/>
          </a:xfrm>
        </p:spPr>
        <p:txBody>
          <a:bodyPr>
            <a:normAutofit fontScale="25000" lnSpcReduction="20000"/>
          </a:bodyPr>
          <a:lstStyle/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smtClean="0">
                <a:solidFill>
                  <a:prstClr val="black"/>
                </a:solidFill>
                <a:latin typeface="Calibri" panose="020F0502020204030204"/>
              </a:rPr>
              <a:t>O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papel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da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amostragem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no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Inventário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Florestal</a:t>
            </a:r>
            <a:endParaRPr lang="pt-PT" sz="96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 algn="l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A necessidade de amostrar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srgbClr val="000000"/>
                </a:solidFill>
                <a:latin typeface="Calibri" panose="020F0502020204030204"/>
              </a:rPr>
              <a:t>Consequências da amostragem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 smtClean="0">
                <a:solidFill>
                  <a:srgbClr val="000000"/>
                </a:solidFill>
                <a:latin typeface="Calibri" panose="020F0502020204030204"/>
              </a:rPr>
              <a:t>População </a:t>
            </a:r>
            <a:r>
              <a:rPr lang="pt-PT" sz="6800" dirty="0">
                <a:solidFill>
                  <a:srgbClr val="000000"/>
                </a:solidFill>
                <a:latin typeface="Calibri" panose="020F0502020204030204"/>
              </a:rPr>
              <a:t>e amostra</a:t>
            </a:r>
          </a:p>
          <a:p>
            <a:pPr marL="228600" lvl="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t-PT" sz="9600" dirty="0">
                <a:solidFill>
                  <a:srgbClr val="000000"/>
                </a:solidFill>
                <a:latin typeface="Calibri" panose="020F0502020204030204"/>
              </a:rPr>
              <a:t>Etapas para a realização prática de uma amostragem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Definição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objetivos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II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Definição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da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população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III Definição do esquema de amostragem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IV Definição do método de seleção da amostra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aleatória</a:t>
            </a: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sistemática</a:t>
            </a:r>
            <a:endParaRPr lang="en-US" sz="6800" dirty="0">
              <a:solidFill>
                <a:prstClr val="black"/>
              </a:solidFill>
              <a:latin typeface="Calibri" panose="020F0502020204030204"/>
            </a:endParaRPr>
          </a:p>
          <a:p>
            <a:pPr lvl="2" algn="l">
              <a:lnSpc>
                <a:spcPct val="90000"/>
              </a:lnSpc>
              <a:spcBef>
                <a:spcPts val="500"/>
              </a:spcBef>
              <a:buClrTx/>
            </a:pPr>
            <a:r>
              <a:rPr lang="pt-PT" sz="6800" dirty="0">
                <a:solidFill>
                  <a:prstClr val="black"/>
                </a:solidFill>
                <a:latin typeface="Calibri" panose="020F0502020204030204"/>
              </a:rPr>
              <a:t>amostragem seletiva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 • V Cálculo da grandeza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VI Seleção dos indivíduos que fazem parte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pt-PT" sz="8000" dirty="0">
                <a:solidFill>
                  <a:srgbClr val="000000"/>
                </a:solidFill>
                <a:latin typeface="Calibri" panose="020F0502020204030204"/>
              </a:rPr>
              <a:t>• VII Análise dos indivíduos da amostra </a:t>
            </a: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ClrTx/>
              <a:buNone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• VIII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Organização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e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tratamento</a:t>
            </a: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 de dados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Diversidade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Situações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amostragem</a:t>
            </a:r>
            <a:endParaRPr lang="en-US" sz="9600" dirty="0">
              <a:solidFill>
                <a:srgbClr val="000000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Tipos</a:t>
            </a:r>
            <a:r>
              <a:rPr lang="en-US" sz="9600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9600" dirty="0" err="1">
                <a:solidFill>
                  <a:srgbClr val="000000"/>
                </a:solidFill>
                <a:latin typeface="Calibri" panose="020F0502020204030204"/>
              </a:rPr>
              <a:t>amostragem</a:t>
            </a:r>
            <a:endParaRPr lang="en-US" sz="96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0000"/>
                </a:solidFill>
                <a:latin typeface="Calibri" panose="020F0502020204030204"/>
              </a:rPr>
              <a:t>Casual simples </a:t>
            </a: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quantitativa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Estratificada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8000" dirty="0" err="1">
                <a:solidFill>
                  <a:srgbClr val="000000"/>
                </a:solidFill>
                <a:latin typeface="Calibri" panose="020F0502020204030204"/>
              </a:rPr>
              <a:t>Qualitativa</a:t>
            </a:r>
            <a:endParaRPr lang="en-US" sz="8000" dirty="0">
              <a:solidFill>
                <a:srgbClr val="000000"/>
              </a:solidFill>
              <a:latin typeface="Calibri" panose="020F0502020204030204"/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pPr lvl="1"/>
            <a:endParaRPr lang="en-US" kern="0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/>
              <a:t>Fases no planeamento de uma amostragem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192" y="1340768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100000"/>
              <a:buFont typeface="+mj-lt"/>
              <a:buAutoNum type="arabicPeriod" startAt="3"/>
            </a:pPr>
            <a:r>
              <a:rPr lang="pt-PT" sz="2400" b="1" dirty="0" smtClean="0"/>
              <a:t>Seleção de um esquema de amostragem</a:t>
            </a:r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  <a:p>
            <a:pPr marL="857250" lvl="1" indent="-457200">
              <a:buSzPct val="100000"/>
              <a:buFont typeface="Arial" pitchFamily="34" charset="0"/>
              <a:buChar char="•"/>
            </a:pPr>
            <a:endParaRPr lang="pt-PT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6" y="2060848"/>
            <a:ext cx="5855483" cy="2722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07" y="2132856"/>
            <a:ext cx="5060544" cy="2846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3472" y="1844824"/>
            <a:ext cx="397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simples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6490" y="1844824"/>
            <a:ext cx="55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 smtClean="0">
                <a:solidFill>
                  <a:srgbClr val="0070C0"/>
                </a:solidFill>
              </a:rPr>
              <a:t>Amostragem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estratificada</a:t>
            </a:r>
            <a:r>
              <a:rPr lang="en-US" b="1" cap="all" dirty="0" smtClean="0">
                <a:solidFill>
                  <a:srgbClr val="0070C0"/>
                </a:solidFill>
              </a:rPr>
              <a:t> </a:t>
            </a:r>
            <a:r>
              <a:rPr lang="en-US" b="1" cap="all" dirty="0" err="1" smtClean="0">
                <a:solidFill>
                  <a:srgbClr val="0070C0"/>
                </a:solidFill>
              </a:rPr>
              <a:t>quantitativa</a:t>
            </a:r>
            <a:endParaRPr lang="en-US" b="1" cap="all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352" y="478367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gestão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</a:t>
            </a:r>
            <a:r>
              <a:rPr lang="en-US" dirty="0" err="1" smtClean="0"/>
              <a:t>focar</a:t>
            </a:r>
            <a:r>
              <a:rPr lang="en-US" dirty="0" smtClean="0"/>
              <a:t>-se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determinadas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povoamento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Area basal </a:t>
            </a:r>
            <a:r>
              <a:rPr lang="en-US" dirty="0" err="1" smtClean="0"/>
              <a:t>por</a:t>
            </a:r>
            <a:r>
              <a:rPr lang="en-US" dirty="0"/>
              <a:t> </a:t>
            </a:r>
            <a:r>
              <a:rPr lang="en-US" dirty="0" smtClean="0"/>
              <a:t>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Biomassa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57964" y="4848181"/>
            <a:ext cx="5615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a </a:t>
            </a:r>
            <a:r>
              <a:rPr lang="en-US" dirty="0" err="1" smtClean="0"/>
              <a:t>totalidade</a:t>
            </a:r>
            <a:r>
              <a:rPr lang="en-US" dirty="0" smtClean="0"/>
              <a:t> da </a:t>
            </a:r>
            <a:r>
              <a:rPr lang="en-US" dirty="0" err="1" smtClean="0"/>
              <a:t>herdade</a:t>
            </a:r>
            <a:r>
              <a:rPr lang="en-US" dirty="0" smtClean="0"/>
              <a:t> o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querer</a:t>
            </a:r>
            <a:r>
              <a:rPr lang="en-US" dirty="0" smtClean="0"/>
              <a:t> o volume total e o stock de carbon para </a:t>
            </a:r>
            <a:r>
              <a:rPr lang="en-US" dirty="0" err="1" smtClean="0"/>
              <a:t>negociar</a:t>
            </a:r>
            <a:r>
              <a:rPr lang="en-US" dirty="0" smtClean="0"/>
              <a:t> o </a:t>
            </a:r>
            <a:r>
              <a:rPr lang="en-US" dirty="0" err="1" smtClean="0"/>
              <a:t>corte</a:t>
            </a:r>
            <a:r>
              <a:rPr lang="en-US" dirty="0" smtClean="0"/>
              <a:t> dos </a:t>
            </a:r>
            <a:r>
              <a:rPr lang="en-US" dirty="0" err="1" smtClean="0"/>
              <a:t>povomentos</a:t>
            </a:r>
            <a:r>
              <a:rPr lang="en-US" dirty="0" smtClean="0"/>
              <a:t> com um </a:t>
            </a:r>
            <a:r>
              <a:rPr lang="en-US" dirty="0" err="1" smtClean="0"/>
              <a:t>empreiteiro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o </a:t>
            </a:r>
            <a:r>
              <a:rPr lang="en-US" dirty="0" err="1" smtClean="0"/>
              <a:t>pagamento</a:t>
            </a:r>
            <a:r>
              <a:rPr lang="en-US" dirty="0" smtClean="0"/>
              <a:t> de </a:t>
            </a:r>
            <a:r>
              <a:rPr lang="en-US" dirty="0" err="1" smtClean="0"/>
              <a:t>serviços</a:t>
            </a:r>
            <a:r>
              <a:rPr lang="en-US" dirty="0" smtClean="0"/>
              <a:t> do </a:t>
            </a:r>
            <a:r>
              <a:rPr lang="en-US" dirty="0" err="1" smtClean="0"/>
              <a:t>ecosistema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 </a:t>
            </a:r>
            <a:r>
              <a:rPr lang="en-US" dirty="0" err="1" smtClean="0"/>
              <a:t>sequestro</a:t>
            </a:r>
            <a:r>
              <a:rPr lang="en-US" dirty="0" smtClean="0"/>
              <a:t> de </a:t>
            </a:r>
            <a:r>
              <a:rPr lang="en-US" dirty="0" err="1" smtClean="0"/>
              <a:t>carbono</a:t>
            </a:r>
            <a:endParaRPr lang="en-US" dirty="0" smtClean="0"/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Carbono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hectare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</a:t>
            </a:r>
            <a:r>
              <a:rPr lang="pt-PT" sz="2000" b="1" dirty="0" smtClean="0"/>
              <a:t>Cálculo da grandeza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>
                <a:latin typeface="+mn-lt"/>
              </a:rPr>
              <a:t>importante tentar determinar qual a dimensão (n) que a amostra deve ter para permitir atingir um erro próximo daquele que se pretende </a:t>
            </a:r>
          </a:p>
          <a:p>
            <a:pPr lvl="1"/>
            <a:r>
              <a:rPr lang="pt-PT" sz="2000" dirty="0">
                <a:latin typeface="+mn-lt"/>
              </a:rPr>
              <a:t>Se existir um </a:t>
            </a:r>
            <a:r>
              <a:rPr lang="pt-PT" sz="2000" b="1" dirty="0">
                <a:latin typeface="+mn-lt"/>
              </a:rPr>
              <a:t>inventário prévio</a:t>
            </a:r>
            <a:r>
              <a:rPr lang="pt-PT" sz="2000" dirty="0">
                <a:latin typeface="+mn-lt"/>
              </a:rPr>
              <a:t>, </a:t>
            </a:r>
            <a:r>
              <a:rPr lang="pt-PT" sz="2000" dirty="0" smtClean="0">
                <a:latin typeface="+mn-lt"/>
              </a:rPr>
              <a:t>pode fazer-se o cálculo do n (número de parcelas)</a:t>
            </a:r>
          </a:p>
          <a:p>
            <a:pPr lvl="1"/>
            <a:r>
              <a:rPr lang="pt-PT" sz="2000" dirty="0" smtClean="0">
                <a:latin typeface="+mn-lt"/>
              </a:rPr>
              <a:t>Caso contrário, optar sempre que possível por uma amostra de </a:t>
            </a:r>
            <a:r>
              <a:rPr lang="pt-PT" sz="2000" b="1" dirty="0" smtClean="0">
                <a:latin typeface="+mn-lt"/>
              </a:rPr>
              <a:t>no mínimo 30 parcelas</a:t>
            </a:r>
            <a:r>
              <a:rPr lang="pt-PT" sz="2000" dirty="0" smtClean="0">
                <a:latin typeface="+mn-lt"/>
              </a:rPr>
              <a:t>.</a:t>
            </a:r>
          </a:p>
          <a:p>
            <a:r>
              <a:rPr lang="pt-PT" sz="2200" dirty="0" smtClean="0">
                <a:latin typeface="+mn-lt"/>
              </a:rPr>
              <a:t>Supondo o caso da Quinta da Casa Velha (sem inventário prévio):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5497"/>
          <a:stretch/>
        </p:blipFill>
        <p:spPr>
          <a:xfrm>
            <a:off x="1321633" y="4262099"/>
            <a:ext cx="10010328" cy="19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97" y="2950111"/>
            <a:ext cx="4752528" cy="2883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9633" y="5732352"/>
            <a:ext cx="576705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Assume-se que </a:t>
            </a:r>
            <a:r>
              <a:rPr lang="en-US" dirty="0"/>
              <a:t>a </a:t>
            </a:r>
            <a:r>
              <a:rPr lang="en-US" dirty="0" err="1"/>
              <a:t>população</a:t>
            </a:r>
            <a:r>
              <a:rPr lang="en-US" dirty="0"/>
              <a:t> é </a:t>
            </a:r>
            <a:r>
              <a:rPr lang="en-US" dirty="0" err="1"/>
              <a:t>homogénea</a:t>
            </a:r>
            <a:r>
              <a:rPr lang="en-US" dirty="0"/>
              <a:t> e que </a:t>
            </a:r>
            <a:r>
              <a:rPr lang="en-US" dirty="0" err="1"/>
              <a:t>portanto</a:t>
            </a:r>
            <a:r>
              <a:rPr lang="en-US" dirty="0"/>
              <a:t> as </a:t>
            </a:r>
            <a:r>
              <a:rPr lang="en-US" dirty="0" err="1"/>
              <a:t>variações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aleatórias</a:t>
            </a:r>
            <a:r>
              <a:rPr lang="en-US" dirty="0"/>
              <a:t>, logo </a:t>
            </a:r>
            <a:r>
              <a:rPr lang="en-US" dirty="0" smtClean="0"/>
              <a:t>se o 1º </a:t>
            </a:r>
            <a:r>
              <a:rPr lang="en-US" dirty="0" err="1" smtClean="0"/>
              <a:t>indíviduo</a:t>
            </a:r>
            <a:r>
              <a:rPr lang="en-US" dirty="0" smtClean="0"/>
              <a:t> é </a:t>
            </a:r>
            <a:r>
              <a:rPr lang="en-US" dirty="0" err="1" smtClean="0"/>
              <a:t>aleatório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assumida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aleatória</a:t>
            </a:r>
            <a:r>
              <a:rPr lang="en-US" dirty="0"/>
              <a:t>. 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7141436" y="5470577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9457" y="59158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Para </a:t>
            </a:r>
            <a:r>
              <a:rPr lang="en-US" dirty="0" err="1" smtClean="0">
                <a:solidFill>
                  <a:srgbClr val="C00000"/>
                </a:solidFill>
              </a:rPr>
              <a:t>amostras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pequenas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seleção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aleatória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resultados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enviesados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97" y="3013161"/>
            <a:ext cx="5015393" cy="31130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16080" y="6038734"/>
            <a:ext cx="50415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É </a:t>
            </a:r>
            <a:r>
              <a:rPr lang="en-US" dirty="0" err="1"/>
              <a:t>esse</a:t>
            </a:r>
            <a:r>
              <a:rPr lang="en-US" dirty="0"/>
              <a:t> o "</a:t>
            </a:r>
            <a:r>
              <a:rPr lang="en-US" dirty="0" err="1"/>
              <a:t>truque</a:t>
            </a:r>
            <a:r>
              <a:rPr lang="en-US" dirty="0"/>
              <a:t>", </a:t>
            </a:r>
            <a:r>
              <a:rPr lang="en-US" dirty="0" err="1"/>
              <a:t>senão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calcular</a:t>
            </a:r>
            <a:r>
              <a:rPr lang="en-US" dirty="0"/>
              <a:t> </a:t>
            </a:r>
            <a:r>
              <a:rPr lang="en-US" dirty="0" err="1"/>
              <a:t>intervalos</a:t>
            </a:r>
            <a:r>
              <a:rPr lang="en-US" dirty="0"/>
              <a:t> de </a:t>
            </a:r>
            <a:r>
              <a:rPr lang="en-US" dirty="0" err="1"/>
              <a:t>confiança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7358588" y="5792116"/>
            <a:ext cx="216024" cy="2276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141436" y="5502830"/>
            <a:ext cx="216024" cy="227688"/>
          </a:xfrm>
          <a:prstGeom prst="star5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833" y="1971814"/>
            <a:ext cx="49811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30761" y="1994904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 smtClean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1857" y="606821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termos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práticos</a:t>
            </a:r>
            <a:r>
              <a:rPr lang="en-US" dirty="0" smtClean="0">
                <a:solidFill>
                  <a:srgbClr val="C00000"/>
                </a:solidFill>
              </a:rPr>
              <a:t> é </a:t>
            </a:r>
            <a:r>
              <a:rPr lang="en-US" dirty="0" err="1" smtClean="0">
                <a:solidFill>
                  <a:srgbClr val="C00000"/>
                </a:solidFill>
              </a:rPr>
              <a:t>muito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mais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complicada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implementar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5195" t="17801" r="22044" b="17800"/>
          <a:stretch/>
        </p:blipFill>
        <p:spPr>
          <a:xfrm>
            <a:off x="6582297" y="2880929"/>
            <a:ext cx="4770288" cy="3275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996952"/>
            <a:ext cx="4570170" cy="271038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46371" y="4842442"/>
            <a:ext cx="905070" cy="1409725"/>
          </a:xfrm>
          <a:custGeom>
            <a:avLst/>
            <a:gdLst>
              <a:gd name="connsiteX0" fmla="*/ 0 w 905070"/>
              <a:gd name="connsiteY0" fmla="*/ 1408923 h 1409725"/>
              <a:gd name="connsiteX1" fmla="*/ 46653 w 905070"/>
              <a:gd name="connsiteY1" fmla="*/ 1390261 h 1409725"/>
              <a:gd name="connsiteX2" fmla="*/ 167951 w 905070"/>
              <a:gd name="connsiteY2" fmla="*/ 1278294 h 1409725"/>
              <a:gd name="connsiteX3" fmla="*/ 167951 w 905070"/>
              <a:gd name="connsiteY3" fmla="*/ 1110343 h 1409725"/>
              <a:gd name="connsiteX4" fmla="*/ 242596 w 905070"/>
              <a:gd name="connsiteY4" fmla="*/ 970384 h 1409725"/>
              <a:gd name="connsiteX5" fmla="*/ 326572 w 905070"/>
              <a:gd name="connsiteY5" fmla="*/ 755780 h 1409725"/>
              <a:gd name="connsiteX6" fmla="*/ 354563 w 905070"/>
              <a:gd name="connsiteY6" fmla="*/ 494523 h 1409725"/>
              <a:gd name="connsiteX7" fmla="*/ 578498 w 905070"/>
              <a:gd name="connsiteY7" fmla="*/ 354563 h 1409725"/>
              <a:gd name="connsiteX8" fmla="*/ 709127 w 905070"/>
              <a:gd name="connsiteY8" fmla="*/ 93306 h 1409725"/>
              <a:gd name="connsiteX9" fmla="*/ 905070 w 905070"/>
              <a:gd name="connsiteY9" fmla="*/ 0 h 1409725"/>
              <a:gd name="connsiteX10" fmla="*/ 905070 w 905070"/>
              <a:gd name="connsiteY10" fmla="*/ 0 h 14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5070" h="1409725">
                <a:moveTo>
                  <a:pt x="0" y="1408923"/>
                </a:moveTo>
                <a:cubicBezTo>
                  <a:pt x="9330" y="1410477"/>
                  <a:pt x="18661" y="1412032"/>
                  <a:pt x="46653" y="1390261"/>
                </a:cubicBezTo>
                <a:cubicBezTo>
                  <a:pt x="74645" y="1368490"/>
                  <a:pt x="147735" y="1324947"/>
                  <a:pt x="167951" y="1278294"/>
                </a:cubicBezTo>
                <a:cubicBezTo>
                  <a:pt x="188167" y="1231641"/>
                  <a:pt x="155510" y="1161661"/>
                  <a:pt x="167951" y="1110343"/>
                </a:cubicBezTo>
                <a:cubicBezTo>
                  <a:pt x="180392" y="1059025"/>
                  <a:pt x="216159" y="1029478"/>
                  <a:pt x="242596" y="970384"/>
                </a:cubicBezTo>
                <a:cubicBezTo>
                  <a:pt x="269033" y="911290"/>
                  <a:pt x="307911" y="835090"/>
                  <a:pt x="326572" y="755780"/>
                </a:cubicBezTo>
                <a:cubicBezTo>
                  <a:pt x="345233" y="676470"/>
                  <a:pt x="312575" y="561393"/>
                  <a:pt x="354563" y="494523"/>
                </a:cubicBezTo>
                <a:cubicBezTo>
                  <a:pt x="396551" y="427653"/>
                  <a:pt x="519404" y="421433"/>
                  <a:pt x="578498" y="354563"/>
                </a:cubicBezTo>
                <a:cubicBezTo>
                  <a:pt x="637592" y="287693"/>
                  <a:pt x="654698" y="152400"/>
                  <a:pt x="709127" y="93306"/>
                </a:cubicBezTo>
                <a:cubicBezTo>
                  <a:pt x="763556" y="34212"/>
                  <a:pt x="905070" y="0"/>
                  <a:pt x="905070" y="0"/>
                </a:cubicBezTo>
                <a:lnTo>
                  <a:pt x="90507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51441" y="4575656"/>
            <a:ext cx="606489" cy="276117"/>
          </a:xfrm>
          <a:custGeom>
            <a:avLst/>
            <a:gdLst>
              <a:gd name="connsiteX0" fmla="*/ 0 w 606489"/>
              <a:gd name="connsiteY0" fmla="*/ 276117 h 276117"/>
              <a:gd name="connsiteX1" fmla="*/ 242596 w 606489"/>
              <a:gd name="connsiteY1" fmla="*/ 80174 h 276117"/>
              <a:gd name="connsiteX2" fmla="*/ 391885 w 606489"/>
              <a:gd name="connsiteY2" fmla="*/ 80174 h 276117"/>
              <a:gd name="connsiteX3" fmla="*/ 531845 w 606489"/>
              <a:gd name="connsiteY3" fmla="*/ 5529 h 276117"/>
              <a:gd name="connsiteX4" fmla="*/ 606489 w 606489"/>
              <a:gd name="connsiteY4" fmla="*/ 5529 h 276117"/>
              <a:gd name="connsiteX5" fmla="*/ 606489 w 606489"/>
              <a:gd name="connsiteY5" fmla="*/ 5529 h 27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489" h="276117">
                <a:moveTo>
                  <a:pt x="0" y="276117"/>
                </a:moveTo>
                <a:cubicBezTo>
                  <a:pt x="88641" y="194474"/>
                  <a:pt x="177282" y="112831"/>
                  <a:pt x="242596" y="80174"/>
                </a:cubicBezTo>
                <a:cubicBezTo>
                  <a:pt x="307910" y="47517"/>
                  <a:pt x="343677" y="92615"/>
                  <a:pt x="391885" y="80174"/>
                </a:cubicBezTo>
                <a:cubicBezTo>
                  <a:pt x="440093" y="67733"/>
                  <a:pt x="496078" y="17970"/>
                  <a:pt x="531845" y="5529"/>
                </a:cubicBezTo>
                <a:cubicBezTo>
                  <a:pt x="567612" y="-6912"/>
                  <a:pt x="606489" y="5529"/>
                  <a:pt x="606489" y="5529"/>
                </a:cubicBezTo>
                <a:lnTo>
                  <a:pt x="606489" y="5529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26927" y="3769422"/>
            <a:ext cx="421673" cy="811763"/>
          </a:xfrm>
          <a:custGeom>
            <a:avLst/>
            <a:gdLst>
              <a:gd name="connsiteX0" fmla="*/ 421673 w 421673"/>
              <a:gd name="connsiteY0" fmla="*/ 811763 h 811763"/>
              <a:gd name="connsiteX1" fmla="*/ 337697 w 421673"/>
              <a:gd name="connsiteY1" fmla="*/ 681134 h 811763"/>
              <a:gd name="connsiteX2" fmla="*/ 253722 w 421673"/>
              <a:gd name="connsiteY2" fmla="*/ 541175 h 811763"/>
              <a:gd name="connsiteX3" fmla="*/ 151085 w 421673"/>
              <a:gd name="connsiteY3" fmla="*/ 177281 h 811763"/>
              <a:gd name="connsiteX4" fmla="*/ 20456 w 421673"/>
              <a:gd name="connsiteY4" fmla="*/ 74645 h 811763"/>
              <a:gd name="connsiteX5" fmla="*/ 1795 w 421673"/>
              <a:gd name="connsiteY5" fmla="*/ 18661 h 811763"/>
              <a:gd name="connsiteX6" fmla="*/ 1795 w 421673"/>
              <a:gd name="connsiteY6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673" h="811763">
                <a:moveTo>
                  <a:pt x="421673" y="811763"/>
                </a:moveTo>
                <a:cubicBezTo>
                  <a:pt x="393681" y="768220"/>
                  <a:pt x="365689" y="726232"/>
                  <a:pt x="337697" y="681134"/>
                </a:cubicBezTo>
                <a:cubicBezTo>
                  <a:pt x="309705" y="636036"/>
                  <a:pt x="284824" y="625150"/>
                  <a:pt x="253722" y="541175"/>
                </a:cubicBezTo>
                <a:cubicBezTo>
                  <a:pt x="222620" y="457199"/>
                  <a:pt x="189963" y="255036"/>
                  <a:pt x="151085" y="177281"/>
                </a:cubicBezTo>
                <a:cubicBezTo>
                  <a:pt x="112207" y="99526"/>
                  <a:pt x="45338" y="101082"/>
                  <a:pt x="20456" y="74645"/>
                </a:cubicBezTo>
                <a:cubicBezTo>
                  <a:pt x="-4426" y="48208"/>
                  <a:pt x="1795" y="18661"/>
                  <a:pt x="1795" y="18661"/>
                </a:cubicBezTo>
                <a:cubicBezTo>
                  <a:pt x="-1315" y="6220"/>
                  <a:pt x="240" y="3110"/>
                  <a:pt x="1795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19392" y="3340214"/>
            <a:ext cx="1651518" cy="410547"/>
          </a:xfrm>
          <a:custGeom>
            <a:avLst/>
            <a:gdLst>
              <a:gd name="connsiteX0" fmla="*/ 0 w 1651518"/>
              <a:gd name="connsiteY0" fmla="*/ 410547 h 410547"/>
              <a:gd name="connsiteX1" fmla="*/ 419877 w 1651518"/>
              <a:gd name="connsiteY1" fmla="*/ 223934 h 410547"/>
              <a:gd name="connsiteX2" fmla="*/ 475861 w 1651518"/>
              <a:gd name="connsiteY2" fmla="*/ 223934 h 410547"/>
              <a:gd name="connsiteX3" fmla="*/ 793102 w 1651518"/>
              <a:gd name="connsiteY3" fmla="*/ 233265 h 410547"/>
              <a:gd name="connsiteX4" fmla="*/ 961053 w 1651518"/>
              <a:gd name="connsiteY4" fmla="*/ 111967 h 410547"/>
              <a:gd name="connsiteX5" fmla="*/ 1166326 w 1651518"/>
              <a:gd name="connsiteY5" fmla="*/ 139959 h 410547"/>
              <a:gd name="connsiteX6" fmla="*/ 1399591 w 1651518"/>
              <a:gd name="connsiteY6" fmla="*/ 83975 h 410547"/>
              <a:gd name="connsiteX7" fmla="*/ 1651518 w 1651518"/>
              <a:gd name="connsiteY7" fmla="*/ 0 h 410547"/>
              <a:gd name="connsiteX8" fmla="*/ 1651518 w 1651518"/>
              <a:gd name="connsiteY8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518" h="410547">
                <a:moveTo>
                  <a:pt x="0" y="410547"/>
                </a:moveTo>
                <a:cubicBezTo>
                  <a:pt x="170283" y="332791"/>
                  <a:pt x="340567" y="255036"/>
                  <a:pt x="419877" y="223934"/>
                </a:cubicBezTo>
                <a:cubicBezTo>
                  <a:pt x="499187" y="192832"/>
                  <a:pt x="475861" y="223934"/>
                  <a:pt x="475861" y="223934"/>
                </a:cubicBezTo>
                <a:cubicBezTo>
                  <a:pt x="538065" y="225489"/>
                  <a:pt x="712237" y="251926"/>
                  <a:pt x="793102" y="233265"/>
                </a:cubicBezTo>
                <a:cubicBezTo>
                  <a:pt x="873967" y="214604"/>
                  <a:pt x="898849" y="127518"/>
                  <a:pt x="961053" y="111967"/>
                </a:cubicBezTo>
                <a:cubicBezTo>
                  <a:pt x="1023257" y="96416"/>
                  <a:pt x="1093237" y="144624"/>
                  <a:pt x="1166326" y="139959"/>
                </a:cubicBezTo>
                <a:cubicBezTo>
                  <a:pt x="1239415" y="135294"/>
                  <a:pt x="1318726" y="107301"/>
                  <a:pt x="1399591" y="83975"/>
                </a:cubicBezTo>
                <a:cubicBezTo>
                  <a:pt x="1480456" y="60648"/>
                  <a:pt x="1651518" y="0"/>
                  <a:pt x="1651518" y="0"/>
                </a:cubicBezTo>
                <a:lnTo>
                  <a:pt x="1651518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2465" t="23915" r="20860" b="17887"/>
          <a:stretch/>
        </p:blipFill>
        <p:spPr>
          <a:xfrm>
            <a:off x="5663952" y="1772816"/>
            <a:ext cx="6237266" cy="4674931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86818" y="1949416"/>
            <a:ext cx="49365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sz="2200" dirty="0" smtClean="0"/>
              <a:t>Nada impede que na mesma propriedade se aplique mais do que um método </a:t>
            </a:r>
          </a:p>
          <a:p>
            <a:endParaRPr lang="pt-PT" sz="800" b="1" dirty="0" smtClean="0"/>
          </a:p>
          <a:p>
            <a:r>
              <a:rPr lang="pt-PT" sz="2000" dirty="0" smtClean="0"/>
              <a:t>Para o eucalipto (</a:t>
            </a:r>
            <a:r>
              <a:rPr lang="pt-PT" sz="2000" dirty="0" err="1" smtClean="0"/>
              <a:t>Ec</a:t>
            </a:r>
            <a:r>
              <a:rPr lang="pt-PT" sz="2000" dirty="0" smtClean="0"/>
              <a:t>) </a:t>
            </a:r>
            <a:r>
              <a:rPr lang="en-US" sz="2000" dirty="0" smtClean="0"/>
              <a:t>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aleatória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800" b="1" dirty="0" smtClean="0">
              <a:solidFill>
                <a:srgbClr val="008000"/>
              </a:solidFill>
            </a:endParaRPr>
          </a:p>
          <a:p>
            <a:r>
              <a:rPr lang="en-US" sz="2000" dirty="0" smtClean="0"/>
              <a:t>Para o </a:t>
            </a:r>
            <a:r>
              <a:rPr lang="en-US" sz="2000" dirty="0" err="1" smtClean="0"/>
              <a:t>Sobreiro</a:t>
            </a:r>
            <a:r>
              <a:rPr lang="en-US" sz="2000" dirty="0" smtClean="0"/>
              <a:t> (Sb) a </a:t>
            </a:r>
            <a:r>
              <a:rPr lang="en-US" sz="2000" dirty="0" err="1" smtClean="0"/>
              <a:t>amostra</a:t>
            </a:r>
            <a:r>
              <a:rPr lang="en-US" sz="2000" dirty="0" smtClean="0"/>
              <a:t>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selecionada</a:t>
            </a:r>
            <a:r>
              <a:rPr lang="en-US" sz="2000" dirty="0" smtClean="0"/>
              <a:t> de forma </a:t>
            </a:r>
            <a:r>
              <a:rPr lang="en-US" sz="2000" b="1" dirty="0" err="1" smtClean="0">
                <a:solidFill>
                  <a:srgbClr val="008000"/>
                </a:solidFill>
              </a:rPr>
              <a:t>sistemática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  <a:p>
            <a:pPr marL="457200" indent="-457200">
              <a:buSzPct val="100000"/>
              <a:buFont typeface="+mj-lt"/>
              <a:buAutoNum type="arabicPeriod" startAt="4"/>
            </a:pPr>
            <a:endParaRPr lang="pt-PT" sz="2000" b="1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0971" y="1412776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/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accent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5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41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832" y="3995928"/>
            <a:ext cx="104119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É</a:t>
            </a:r>
            <a:r>
              <a:rPr lang="pt-PT" dirty="0" smtClean="0"/>
              <a:t> </a:t>
            </a:r>
            <a:r>
              <a:rPr lang="pt-PT" dirty="0"/>
              <a:t>frequente recorrer-se a números </a:t>
            </a:r>
            <a:r>
              <a:rPr lang="pt-PT" dirty="0" err="1"/>
              <a:t>pseudo-aleatórios</a:t>
            </a:r>
            <a:r>
              <a:rPr lang="pt-PT" dirty="0"/>
              <a:t> gerados </a:t>
            </a:r>
            <a:r>
              <a:rPr lang="pt-PT" dirty="0" smtClean="0"/>
              <a:t>com programas </a:t>
            </a:r>
            <a:r>
              <a:rPr lang="pt-PT" dirty="0"/>
              <a:t>de computador </a:t>
            </a:r>
            <a:r>
              <a:rPr lang="pt-PT" dirty="0" smtClean="0"/>
              <a:t>(baseados </a:t>
            </a:r>
            <a:r>
              <a:rPr lang="pt-PT" dirty="0"/>
              <a:t>em algoritmos que tentam reproduzir </a:t>
            </a:r>
            <a:r>
              <a:rPr lang="pt-PT" dirty="0" smtClean="0"/>
              <a:t>as características </a:t>
            </a:r>
            <a:r>
              <a:rPr lang="pt-PT" dirty="0"/>
              <a:t>das tabelas de números </a:t>
            </a:r>
            <a:r>
              <a:rPr lang="pt-PT" dirty="0" smtClean="0"/>
              <a:t>aleatórios), que </a:t>
            </a:r>
            <a:r>
              <a:rPr lang="pt-PT" dirty="0"/>
              <a:t>originam séries de números em que todos têm a mesma probabilidade de ser sorteados. </a:t>
            </a:r>
            <a:endParaRPr lang="pt-PT" dirty="0" smtClean="0"/>
          </a:p>
          <a:p>
            <a:endParaRPr lang="pt-PT" sz="800" dirty="0"/>
          </a:p>
          <a:p>
            <a:r>
              <a:rPr lang="pt-PT" dirty="0" smtClean="0"/>
              <a:t>Os </a:t>
            </a:r>
            <a:r>
              <a:rPr lang="pt-PT" dirty="0"/>
              <a:t>números </a:t>
            </a:r>
            <a:r>
              <a:rPr lang="pt-PT" dirty="0" err="1"/>
              <a:t>pseudo-aleatórios</a:t>
            </a:r>
            <a:r>
              <a:rPr lang="pt-PT" dirty="0"/>
              <a:t> </a:t>
            </a:r>
            <a:r>
              <a:rPr lang="pt-PT" dirty="0" smtClean="0"/>
              <a:t>variam </a:t>
            </a:r>
            <a:r>
              <a:rPr lang="pt-PT" dirty="0"/>
              <a:t>geralmente entre 0 e 1, sendo posteriormente transformados pelo utilizador em números entre 1 e </a:t>
            </a:r>
            <a:r>
              <a:rPr lang="pt-PT" dirty="0" smtClean="0"/>
              <a:t>n: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multiplicando </a:t>
            </a:r>
            <a:r>
              <a:rPr lang="pt-PT" dirty="0"/>
              <a:t>o número aleatório ente 0 e 1 por n</a:t>
            </a:r>
            <a:r>
              <a:rPr lang="pt-PT" dirty="0" smtClean="0"/>
              <a:t>,</a:t>
            </a:r>
          </a:p>
          <a:p>
            <a:pPr marL="3486150" lvl="7" indent="-285750">
              <a:buFont typeface="Arial" panose="020B0604020202020204" pitchFamily="34" charset="0"/>
              <a:buChar char="•"/>
            </a:pPr>
            <a:r>
              <a:rPr lang="pt-PT" dirty="0" smtClean="0"/>
              <a:t> tomando </a:t>
            </a:r>
            <a:r>
              <a:rPr lang="pt-PT" dirty="0"/>
              <a:t>a parte inteira e </a:t>
            </a:r>
            <a:r>
              <a:rPr lang="pt-PT" dirty="0" smtClean="0"/>
              <a:t>adicionando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/>
              <a:t>A tiragem dos indivíduos é feita com probabilidades conhecidas (não necessariamente iguais) e a amostra é obtida através de um </a:t>
            </a:r>
            <a:r>
              <a:rPr lang="pt-PT" b="1" dirty="0"/>
              <a:t>mecanismo aleatório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1094232" y="4105656"/>
            <a:ext cx="10003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 as tiragens forem feitas </a:t>
            </a:r>
            <a:r>
              <a:rPr lang="pt-PT" b="1" dirty="0" smtClean="0">
                <a:solidFill>
                  <a:schemeClr val="accent1"/>
                </a:solidFill>
              </a:rPr>
              <a:t>com reposição </a:t>
            </a:r>
            <a:r>
              <a:rPr lang="pt-PT" dirty="0" smtClean="0"/>
              <a:t>- “retirar ao acaso um indivíduo e repô-lo” para que se repita indefinidamente as mesmas condições – garante-se </a:t>
            </a:r>
            <a:r>
              <a:rPr lang="pt-PT" dirty="0"/>
              <a:t>que todos os indivíduos têm a mesma probabilidade de serem </a:t>
            </a:r>
            <a:r>
              <a:rPr lang="pt-PT" dirty="0" smtClean="0"/>
              <a:t>sorteados</a:t>
            </a:r>
          </a:p>
          <a:p>
            <a:endParaRPr lang="pt-PT" dirty="0"/>
          </a:p>
          <a:p>
            <a:r>
              <a:rPr lang="pt-PT" dirty="0"/>
              <a:t>Se a população for muito grande (N </a:t>
            </a:r>
            <a:r>
              <a:rPr lang="pt-PT" dirty="0" smtClean="0"/>
              <a:t>→ ∞ </a:t>
            </a:r>
            <a:r>
              <a:rPr lang="pt-PT" dirty="0"/>
              <a:t>), a probabilidade de um indivíduo sair duas vezes é muito </a:t>
            </a:r>
            <a:r>
              <a:rPr lang="pt-PT" dirty="0" smtClean="0"/>
              <a:t>pequena, contudo se </a:t>
            </a:r>
            <a:r>
              <a:rPr lang="pt-PT" dirty="0"/>
              <a:t>a população for pequena há que ter em conta o carácter finito da população no caso das tiragens serem feitas </a:t>
            </a:r>
            <a:r>
              <a:rPr lang="pt-PT" b="1" dirty="0">
                <a:solidFill>
                  <a:schemeClr val="accent1"/>
                </a:solidFill>
              </a:rPr>
              <a:t>sem reposição</a:t>
            </a:r>
            <a:r>
              <a:rPr lang="pt-PT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28812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dirty="0" smtClean="0"/>
          </a:p>
          <a:p>
            <a:pPr marL="0" indent="0">
              <a:buNone/>
            </a:pPr>
            <a:endParaRPr lang="pt-PT" sz="800" dirty="0"/>
          </a:p>
          <a:p>
            <a:pPr marL="0" indent="0">
              <a:buNone/>
            </a:pPr>
            <a:endParaRPr lang="pt-PT" sz="800" dirty="0" smtClean="0"/>
          </a:p>
          <a:p>
            <a:r>
              <a:rPr lang="pt-PT" dirty="0" smtClean="0"/>
              <a:t>Amostragem sistemática: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mecanismo aleatório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seleção dos indivíduos para análise baseia-se numa regra pré-definida - por exemplo, 1 indivíduo em cada 5 – de tal modo que, determinado o primeiro indivíduo da amostra, todos os outros ficam conhecidos. </a:t>
            </a:r>
          </a:p>
          <a:p>
            <a:endParaRPr lang="pt-PT" sz="2400" dirty="0"/>
          </a:p>
          <a:p>
            <a:r>
              <a:rPr lang="pt-PT" sz="2400" dirty="0"/>
              <a:t>No inventário florestal, principalmente por razões de ordem prática, é usual utilizar métodos de seleção da amostra do tipo sistemático: </a:t>
            </a:r>
            <a:r>
              <a:rPr lang="pt-PT" sz="2400" b="1" dirty="0"/>
              <a:t>as árvores ou parcelas que fazem parte da amostra são selecionadas de acordo com um padrão ou regra previamente definido</a:t>
            </a:r>
            <a:r>
              <a:rPr lang="pt-PT" sz="2400" dirty="0"/>
              <a:t>, em vez de sorteados com base num processo aleatório. EMBORA o 1º indivíduo tenha que ser selecionado por um processo aleatório.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amostragem</a:t>
            </a:r>
            <a:r>
              <a:rPr lang="en-US" dirty="0"/>
              <a:t> no </a:t>
            </a:r>
            <a:r>
              <a:rPr lang="en-US" dirty="0" err="1"/>
              <a:t>Inventário</a:t>
            </a:r>
            <a:r>
              <a:rPr lang="en-US" dirty="0"/>
              <a:t> </a:t>
            </a:r>
            <a:r>
              <a:rPr lang="en-US" dirty="0" err="1"/>
              <a:t>Florestal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aleatória versus sistemática: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707401" y="2692212"/>
            <a:ext cx="107771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Do ponto de vista prático, a amostragem sistemática tem algumas vantagens:</a:t>
            </a:r>
          </a:p>
          <a:p>
            <a:pPr lvl="1"/>
            <a:endParaRPr lang="pt-PT" sz="800" dirty="0"/>
          </a:p>
          <a:p>
            <a:pPr lvl="1"/>
            <a:r>
              <a:rPr lang="pt-PT" sz="2200" dirty="0"/>
              <a:t>• </a:t>
            </a:r>
            <a:r>
              <a:rPr lang="pt-PT" sz="2000" dirty="0"/>
              <a:t>Uma vez que a seleção dos indivíduos é feita com base num padrão/regra previamente estabelecido, não é necessário identificar todos os indivíduos da população, como é o caso na amostragem casual simples para se poder realizar o sorteio sendo geralmente mais fácil localizar os indivíduos que fazem parte da amostra. </a:t>
            </a:r>
          </a:p>
          <a:p>
            <a:pPr lvl="1"/>
            <a:endParaRPr lang="pt-PT" sz="800" dirty="0"/>
          </a:p>
          <a:p>
            <a:pPr lvl="1"/>
            <a:r>
              <a:rPr lang="pt-PT" sz="2000" dirty="0"/>
              <a:t>• Para uma igual grandeza da amostra a sistemática garante uma melhor “cobertura” da população, evitando a acumulação de indivíduos amostrados numa determinada zona da população, enquanto que outras zonas ficam muito mal representadas na amostra, o que pode ocorrer com alguma frequência na amostragem casual simples, especialmente no caso da dimensão da amostra ser pequena em relação com a dimensão da população. </a:t>
            </a:r>
            <a:endParaRPr lang="pt-PT" sz="2000" dirty="0" smtClean="0"/>
          </a:p>
          <a:p>
            <a:pPr lvl="1"/>
            <a:endParaRPr lang="pt-P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seletiva: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A seleção dos indivíduos é feita por qualquer processo que inclui subjetividade na escolha (</a:t>
            </a:r>
            <a:r>
              <a:rPr lang="pt-PT" sz="2400" dirty="0" err="1"/>
              <a:t>ex</a:t>
            </a:r>
            <a:r>
              <a:rPr lang="pt-PT" sz="2400" dirty="0"/>
              <a:t>º impossibilidade de seleção de alguns dos indivíduos da população) ou qualquer outro mecanismo que impossibilite a atribuição de probabilidades de seleção conhecidas a cada amostra possível.</a:t>
            </a:r>
          </a:p>
          <a:p>
            <a:pPr algn="just"/>
            <a:r>
              <a:rPr lang="pt-PT" sz="2000" dirty="0"/>
              <a:t> </a:t>
            </a:r>
          </a:p>
          <a:p>
            <a:pPr algn="just"/>
            <a:r>
              <a:rPr lang="pt-PT" sz="2400" dirty="0"/>
              <a:t>Logo, não há possibilidade de calcular um intervalo de confiança para as estimativas feitas e, portanto, </a:t>
            </a:r>
            <a:r>
              <a:rPr lang="pt-PT" sz="2400" u="sng" dirty="0"/>
              <a:t>não se podem calcular os </a:t>
            </a:r>
            <a:r>
              <a:rPr lang="pt-PT" sz="2400" b="1" dirty="0">
                <a:solidFill>
                  <a:srgbClr val="0070C0"/>
                </a:solidFill>
              </a:rPr>
              <a:t>erros</a:t>
            </a:r>
            <a:r>
              <a:rPr lang="pt-PT" sz="2400" dirty="0">
                <a:solidFill>
                  <a:srgbClr val="0070C0"/>
                </a:solidFill>
              </a:rPr>
              <a:t> </a:t>
            </a:r>
            <a:r>
              <a:rPr lang="pt-PT" sz="2400" dirty="0"/>
              <a:t>destas estimativas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371" y="1340768"/>
            <a:ext cx="11329259" cy="483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PT" sz="800" b="1" dirty="0" smtClean="0"/>
          </a:p>
          <a:p>
            <a:pPr marL="0" indent="0">
              <a:buNone/>
            </a:pPr>
            <a:endParaRPr lang="pt-PT" sz="800" b="1" dirty="0"/>
          </a:p>
          <a:p>
            <a:pPr marL="0" indent="0">
              <a:buNone/>
            </a:pPr>
            <a:endParaRPr lang="pt-PT" sz="800" b="1" dirty="0" smtClean="0"/>
          </a:p>
          <a:p>
            <a:r>
              <a:rPr lang="pt-PT" dirty="0" smtClean="0"/>
              <a:t>Amostragem seletiva:</a:t>
            </a:r>
          </a:p>
          <a:p>
            <a:endParaRPr lang="pt-PT" sz="900" dirty="0"/>
          </a:p>
          <a:p>
            <a:pPr marL="0" indent="0" algn="just">
              <a:buNone/>
            </a:pPr>
            <a:r>
              <a:rPr lang="pt-PT" dirty="0">
                <a:solidFill>
                  <a:schemeClr val="bg1"/>
                </a:solidFill>
              </a:rPr>
              <a:t>A tiragem dos indivíduos é feita com probabilidades conhecidas (não necessariamente iguais) e a amostra é obtida através de um </a:t>
            </a:r>
            <a:r>
              <a:rPr lang="pt-PT" b="1" dirty="0">
                <a:solidFill>
                  <a:schemeClr val="bg1"/>
                </a:solidFill>
              </a:rPr>
              <a:t>mecanismo aleatório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pt-PT" sz="500" dirty="0"/>
          </a:p>
          <a:p>
            <a:pPr marL="457200" lvl="1" indent="0">
              <a:buNone/>
            </a:pPr>
            <a:r>
              <a:rPr lang="pt-PT" dirty="0">
                <a:solidFill>
                  <a:schemeClr val="bg1"/>
                </a:solidFill>
              </a:rPr>
              <a:t>Logo, cada amostra possível tem uma probabilidade de seleção conhecida pelo que, para qualquer processo de amostragem, nestas condições, é possível calcular a distribuição de frequências para os estimadores que este processo origina. </a:t>
            </a:r>
          </a:p>
          <a:p>
            <a:pPr marL="457200" lvl="1" indent="0">
              <a:buNone/>
            </a:pPr>
            <a:r>
              <a:rPr lang="pt-PT" b="1" dirty="0">
                <a:solidFill>
                  <a:schemeClr val="bg1"/>
                </a:solidFill>
              </a:rPr>
              <a:t>Toda a teoria da amostragem se baseia no pressuposto de que a amostra foi obtida por um mecanismo aleatório.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PT" b="1" dirty="0" smtClean="0"/>
              <a:t> </a:t>
            </a:r>
            <a:endParaRPr lang="pt-PT" sz="17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33" y="1690688"/>
            <a:ext cx="1330767" cy="7878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2" name="TextBox 1"/>
          <p:cNvSpPr txBox="1"/>
          <p:nvPr/>
        </p:nvSpPr>
        <p:spPr>
          <a:xfrm>
            <a:off x="983432" y="2636912"/>
            <a:ext cx="10777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A </a:t>
            </a:r>
            <a:r>
              <a:rPr lang="pt-PT" sz="2400" dirty="0" smtClean="0"/>
              <a:t>seleção </a:t>
            </a:r>
            <a:r>
              <a:rPr lang="pt-PT" sz="2400" dirty="0"/>
              <a:t>dos indivíduos é feita por qualquer processo que inclui </a:t>
            </a:r>
            <a:r>
              <a:rPr lang="pt-PT" sz="2400" dirty="0" err="1"/>
              <a:t>subjectividade</a:t>
            </a:r>
            <a:r>
              <a:rPr lang="pt-PT" sz="2400" dirty="0"/>
              <a:t> na escolha, CONTUDO não é de descartar já que pode ser bastante útil (</a:t>
            </a:r>
            <a:r>
              <a:rPr lang="pt-PT" sz="2400" i="1" dirty="0">
                <a:solidFill>
                  <a:schemeClr val="accent4">
                    <a:lumMod val="75000"/>
                  </a:schemeClr>
                </a:solidFill>
              </a:rPr>
              <a:t>não faz parte da matéria</a:t>
            </a:r>
            <a:r>
              <a:rPr lang="pt-PT" sz="2400" dirty="0" smtClean="0"/>
              <a:t>).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952" y="3959352"/>
            <a:ext cx="11001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Exº:  </a:t>
            </a:r>
            <a:r>
              <a:rPr lang="pt-PT" b="1" dirty="0" smtClean="0"/>
              <a:t>Objetivo</a:t>
            </a:r>
            <a:r>
              <a:rPr lang="pt-PT" dirty="0" smtClean="0"/>
              <a:t>: determinar </a:t>
            </a:r>
            <a:r>
              <a:rPr lang="pt-PT" dirty="0"/>
              <a:t>a </a:t>
            </a:r>
            <a:r>
              <a:rPr lang="pt-PT" dirty="0" smtClean="0"/>
              <a:t>presença/ausência </a:t>
            </a:r>
            <a:r>
              <a:rPr lang="pt-PT" dirty="0"/>
              <a:t>de uma determinada praga ou doença numa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Cartografam-se todos </a:t>
            </a:r>
            <a:r>
              <a:rPr lang="pt-PT" dirty="0"/>
              <a:t>os povoamentos da espécie em questão e </a:t>
            </a:r>
            <a:r>
              <a:rPr lang="pt-PT" dirty="0" smtClean="0"/>
              <a:t>dividem-se </a:t>
            </a:r>
            <a:r>
              <a:rPr lang="pt-PT" dirty="0"/>
              <a:t>em parcelas de </a:t>
            </a:r>
            <a:r>
              <a:rPr lang="pt-PT" dirty="0" smtClean="0"/>
              <a:t>100x100 </a:t>
            </a:r>
            <a:r>
              <a:rPr lang="pt-PT" dirty="0"/>
              <a:t>m (1 </a:t>
            </a:r>
            <a:r>
              <a:rPr lang="pt-PT" dirty="0" err="1"/>
              <a:t>ha</a:t>
            </a:r>
            <a:r>
              <a:rPr lang="pt-PT" dirty="0" smtClean="0"/>
              <a:t>)</a:t>
            </a:r>
          </a:p>
          <a:p>
            <a:endParaRPr lang="pt-PT" sz="800" dirty="0" smtClean="0"/>
          </a:p>
          <a:p>
            <a:r>
              <a:rPr lang="pt-PT" dirty="0" smtClean="0"/>
              <a:t>CONTUDO se </a:t>
            </a:r>
            <a:r>
              <a:rPr lang="pt-PT" dirty="0"/>
              <a:t>a praga ou doença existir na região, mas com uma fraca intensidade (ou seja, com poucos povoamentos parcialmente atacados), </a:t>
            </a:r>
            <a:r>
              <a:rPr lang="pt-PT" dirty="0" smtClean="0"/>
              <a:t>a </a:t>
            </a:r>
            <a:r>
              <a:rPr lang="pt-PT" u="sng" dirty="0" smtClean="0"/>
              <a:t>seleção </a:t>
            </a:r>
            <a:r>
              <a:rPr lang="pt-PT" u="sng" dirty="0"/>
              <a:t>aleatória </a:t>
            </a:r>
            <a:r>
              <a:rPr lang="pt-PT" dirty="0"/>
              <a:t>de parcelas para </a:t>
            </a:r>
            <a:r>
              <a:rPr lang="pt-PT" dirty="0" smtClean="0"/>
              <a:t>inspeção </a:t>
            </a:r>
            <a:r>
              <a:rPr lang="pt-PT" dirty="0"/>
              <a:t>pode </a:t>
            </a:r>
            <a:r>
              <a:rPr lang="pt-PT" dirty="0" smtClean="0"/>
              <a:t>levar </a:t>
            </a:r>
            <a:r>
              <a:rPr lang="pt-PT" dirty="0"/>
              <a:t>a concluir que a doença não ocorre na região. </a:t>
            </a:r>
            <a:endParaRPr lang="pt-PT" dirty="0" smtClean="0"/>
          </a:p>
          <a:p>
            <a:endParaRPr lang="pt-PT" sz="800" dirty="0" smtClean="0"/>
          </a:p>
          <a:p>
            <a:r>
              <a:rPr lang="pt-PT" dirty="0" smtClean="0"/>
              <a:t>Pelo </a:t>
            </a:r>
            <a:r>
              <a:rPr lang="pt-PT" dirty="0"/>
              <a:t>contrário, se </a:t>
            </a:r>
            <a:r>
              <a:rPr lang="pt-PT" dirty="0" smtClean="0"/>
              <a:t>a seleção das parcelas em cada povoamento </a:t>
            </a:r>
            <a:r>
              <a:rPr lang="pt-PT" u="sng" dirty="0" smtClean="0"/>
              <a:t>incidir sobre aquelas em </a:t>
            </a:r>
            <a:r>
              <a:rPr lang="pt-PT" u="sng" dirty="0"/>
              <a:t>que se </a:t>
            </a:r>
            <a:r>
              <a:rPr lang="pt-PT" u="sng" dirty="0" smtClean="0"/>
              <a:t>verifiquem </a:t>
            </a:r>
            <a:r>
              <a:rPr lang="pt-PT" u="sng" dirty="0"/>
              <a:t>árvores secas ou com pouca vitalidade</a:t>
            </a:r>
            <a:r>
              <a:rPr lang="pt-PT" dirty="0"/>
              <a:t>, </a:t>
            </a:r>
            <a:r>
              <a:rPr lang="pt-PT" dirty="0" smtClean="0"/>
              <a:t>a probabilidade </a:t>
            </a:r>
            <a:r>
              <a:rPr lang="pt-PT" dirty="0"/>
              <a:t>de fazer uma avaliação </a:t>
            </a:r>
            <a:r>
              <a:rPr lang="pt-PT" dirty="0" smtClean="0"/>
              <a:t>correta da presença/ausência da praga será maior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05" t="29906" r="46240" b="21730"/>
          <a:stretch/>
        </p:blipFill>
        <p:spPr>
          <a:xfrm>
            <a:off x="6597626" y="2686648"/>
            <a:ext cx="3300658" cy="3861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540" t="29287" r="46905" b="22064"/>
          <a:stretch/>
        </p:blipFill>
        <p:spPr>
          <a:xfrm>
            <a:off x="1055440" y="2661676"/>
            <a:ext cx="32032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547" y="2643335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110 x 110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30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1910" y="2686649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Quadricula</a:t>
            </a:r>
            <a:r>
              <a:rPr lang="en-US" dirty="0" smtClean="0"/>
              <a:t> de 55 x 55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amostra</a:t>
            </a:r>
            <a:r>
              <a:rPr lang="en-US" dirty="0" smtClean="0"/>
              <a:t> = 117 </a:t>
            </a:r>
            <a:r>
              <a:rPr lang="en-US" dirty="0" err="1" smtClean="0"/>
              <a:t>parcelas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4"/>
            </a:pPr>
            <a:r>
              <a:rPr lang="pt-PT" sz="2400" b="1" dirty="0" smtClean="0"/>
              <a:t>Seleção da amostra – S</a:t>
            </a:r>
            <a:r>
              <a:rPr lang="pt-PT" sz="2000" b="1" dirty="0" smtClean="0"/>
              <a:t>eleção dos indivíduos que fazem parte da amostra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 dirty="0" smtClean="0"/>
              <a:t>Supondo o caso da Quinta da Casa Velha: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235335"/>
            <a:ext cx="5731387" cy="4428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6320" y="3573016"/>
            <a:ext cx="2377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fim</a:t>
            </a:r>
            <a:r>
              <a:rPr lang="en-US" dirty="0" smtClean="0"/>
              <a:t> do </a:t>
            </a:r>
            <a:r>
              <a:rPr lang="en-US" dirty="0" err="1" smtClean="0"/>
              <a:t>ppt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um </a:t>
            </a:r>
            <a:r>
              <a:rPr lang="en-US" dirty="0" err="1" smtClean="0"/>
              <a:t>conjunto</a:t>
            </a:r>
            <a:r>
              <a:rPr lang="en-US" dirty="0" smtClean="0"/>
              <a:t> de slides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explicação</a:t>
            </a:r>
            <a:r>
              <a:rPr lang="en-US" dirty="0" smtClean="0"/>
              <a:t> de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criar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grelha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SIG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b="1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Compilação e estudo de dados sobre a área a inventariar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reunir inventários anteriores, relatórios, mapas e fotografia aérea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reconhecimento da área a amostrar no terreno</a:t>
            </a:r>
          </a:p>
          <a:p>
            <a:r>
              <a:rPr lang="pt-PT" dirty="0" smtClean="0"/>
              <a:t>Listagem </a:t>
            </a:r>
            <a:r>
              <a:rPr lang="pt-PT" dirty="0"/>
              <a:t>dos tipos de povoamentos em relação aos quais se pretendem resultados individualizados </a:t>
            </a:r>
          </a:p>
          <a:p>
            <a:pPr algn="l"/>
            <a:r>
              <a:rPr lang="pt-PT" dirty="0"/>
              <a:t>Seleção das metodologias para a caracterização dos povoamentos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Seleção do tipo e forma das parcelas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Listagem </a:t>
            </a:r>
            <a:r>
              <a:rPr lang="pt-PT" dirty="0"/>
              <a:t>das variáveis do povoamento a </a:t>
            </a:r>
            <a:r>
              <a:rPr lang="pt-PT" dirty="0" smtClean="0"/>
              <a:t>avaliar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/>
              <a:t>Seleção das metodologias para a avaliação de serviços</a:t>
            </a: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405" y="5015639"/>
            <a:ext cx="2508279" cy="1221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43" y="1812924"/>
            <a:ext cx="1781380" cy="16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b="1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449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Fixação do erro de amostragem admissível (em %), bem como o nível de confiança a utilizar na amostragem. </a:t>
            </a:r>
          </a:p>
          <a:p>
            <a:pPr marL="457200" lvl="1" indent="0">
              <a:buNone/>
            </a:pPr>
            <a:r>
              <a:rPr lang="pt-PT" dirty="0"/>
              <a:t>O erro admissível deve ser fixado de acordo com a utilização futura dos resultados do inventário; </a:t>
            </a:r>
            <a:endParaRPr lang="pt-PT" dirty="0" smtClean="0"/>
          </a:p>
          <a:p>
            <a:pPr marL="457200" lvl="1" indent="0">
              <a:buNone/>
            </a:pPr>
            <a:r>
              <a:rPr lang="pt-PT" dirty="0" smtClean="0"/>
              <a:t>Um </a:t>
            </a:r>
            <a:r>
              <a:rPr lang="pt-PT" dirty="0"/>
              <a:t>erro demasiado grande torna inúteis os resultados, mas um erro menor do que o suficiente implica percas do ponto de vista económico.</a:t>
            </a:r>
          </a:p>
          <a:p>
            <a:r>
              <a:rPr lang="pt-PT" sz="2600" dirty="0"/>
              <a:t>Tempo e orçamento associados à realização do inventário: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Pessoal e alojamento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Veículos (nº e tipo) e combustível</a:t>
            </a:r>
          </a:p>
          <a:p>
            <a:pPr lvl="1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pt-PT" sz="2600" dirty="0"/>
              <a:t>Material e equipamento de medição </a:t>
            </a:r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5"/>
            </a:pPr>
            <a:r>
              <a:rPr lang="pt-PT" sz="2400" b="1" dirty="0" smtClean="0"/>
              <a:t>Medição das parcelas – planeamento do inventário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2990" y="2060848"/>
            <a:ext cx="10997626" cy="47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600" dirty="0"/>
              <a:t>Preparação do protocolo para as medições de campo e treino das equipas de </a:t>
            </a:r>
            <a:r>
              <a:rPr lang="pt-PT" sz="2600" dirty="0" smtClean="0"/>
              <a:t>campo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descrição detalhada </a:t>
            </a:r>
            <a:r>
              <a:rPr lang="pt-PT" sz="2200" dirty="0"/>
              <a:t>de todas as </a:t>
            </a:r>
            <a:r>
              <a:rPr lang="pt-PT" sz="2200" dirty="0">
                <a:solidFill>
                  <a:srgbClr val="0070C0"/>
                </a:solidFill>
              </a:rPr>
              <a:t>operações</a:t>
            </a:r>
            <a:r>
              <a:rPr lang="pt-PT" sz="2200" dirty="0"/>
              <a:t> que a equipa de campo deverá </a:t>
            </a:r>
            <a:r>
              <a:rPr lang="pt-PT" sz="2200" dirty="0" smtClean="0"/>
              <a:t>efetuar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dar </a:t>
            </a:r>
            <a:r>
              <a:rPr lang="pt-PT" sz="2200" dirty="0" smtClean="0">
                <a:solidFill>
                  <a:srgbClr val="0070C0"/>
                </a:solidFill>
              </a:rPr>
              <a:t>ênfase</a:t>
            </a:r>
            <a:r>
              <a:rPr lang="pt-PT" sz="2200" dirty="0" smtClean="0"/>
              <a:t> </a:t>
            </a:r>
            <a:r>
              <a:rPr lang="pt-PT" sz="2200" dirty="0"/>
              <a:t>à descrição dos erros </a:t>
            </a:r>
            <a:r>
              <a:rPr lang="pt-PT" sz="2200" dirty="0" smtClean="0"/>
              <a:t>mais comuns de </a:t>
            </a:r>
            <a:r>
              <a:rPr lang="pt-PT" sz="2200" dirty="0"/>
              <a:t>modo a </a:t>
            </a:r>
            <a:r>
              <a:rPr lang="pt-PT" sz="2200" dirty="0" smtClean="0"/>
              <a:t>que sejam evitados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rgbClr val="0070C0"/>
                </a:solidFill>
              </a:rPr>
              <a:t>p</a:t>
            </a:r>
            <a:r>
              <a:rPr lang="pt-PT" sz="2200" dirty="0" smtClean="0">
                <a:solidFill>
                  <a:srgbClr val="0070C0"/>
                </a:solidFill>
              </a:rPr>
              <a:t>reparação das fichas de campo </a:t>
            </a:r>
            <a:r>
              <a:rPr lang="pt-PT" sz="2200" dirty="0" smtClean="0"/>
              <a:t>que acompanham o protocolo ou elaboração do </a:t>
            </a:r>
            <a:r>
              <a:rPr lang="pt-PT" sz="2200" dirty="0" smtClean="0">
                <a:solidFill>
                  <a:srgbClr val="0070C0"/>
                </a:solidFill>
              </a:rPr>
              <a:t>software </a:t>
            </a:r>
            <a:r>
              <a:rPr lang="pt-PT" sz="2200" dirty="0" smtClean="0"/>
              <a:t>de recolha de dados e validação do mesmo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/>
              <a:t>aferição dos </a:t>
            </a:r>
            <a:r>
              <a:rPr lang="pt-PT" sz="2200" dirty="0" smtClean="0"/>
              <a:t>critérios a utilizar </a:t>
            </a:r>
            <a:r>
              <a:rPr lang="pt-PT" sz="2200" dirty="0"/>
              <a:t>pelas diferentes </a:t>
            </a:r>
            <a:r>
              <a:rPr lang="pt-PT" sz="2200" dirty="0" smtClean="0"/>
              <a:t>equipas através </a:t>
            </a:r>
            <a:r>
              <a:rPr lang="pt-PT" sz="2200" dirty="0"/>
              <a:t>da </a:t>
            </a:r>
            <a:r>
              <a:rPr lang="pt-PT" sz="2200" dirty="0">
                <a:solidFill>
                  <a:srgbClr val="0070C0"/>
                </a:solidFill>
              </a:rPr>
              <a:t>medição de um conjunto de parcelas </a:t>
            </a:r>
            <a:r>
              <a:rPr lang="pt-PT" sz="2200" dirty="0"/>
              <a:t>por todos os chefes de equipa, com análise e discussão dos critérios a utilizar </a:t>
            </a:r>
            <a:endParaRPr lang="pt-PT" sz="2200" dirty="0" smtClean="0"/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PT" sz="2200" dirty="0" smtClean="0"/>
              <a:t>definição de metodologia </a:t>
            </a:r>
            <a:r>
              <a:rPr lang="pt-PT" sz="2200" dirty="0"/>
              <a:t>para avaliar os erros cometidos pelas diversas equipas </a:t>
            </a:r>
            <a:r>
              <a:rPr lang="pt-PT" sz="2200" dirty="0" smtClean="0"/>
              <a:t>(</a:t>
            </a:r>
            <a:r>
              <a:rPr lang="pt-PT" sz="2200" dirty="0" smtClean="0">
                <a:solidFill>
                  <a:srgbClr val="0070C0"/>
                </a:solidFill>
              </a:rPr>
              <a:t>equipa </a:t>
            </a:r>
            <a:r>
              <a:rPr lang="pt-PT" sz="2200" dirty="0">
                <a:solidFill>
                  <a:srgbClr val="0070C0"/>
                </a:solidFill>
              </a:rPr>
              <a:t>de verificação </a:t>
            </a:r>
            <a:r>
              <a:rPr lang="pt-PT" sz="2200" dirty="0"/>
              <a:t>responsável pela </a:t>
            </a:r>
            <a:r>
              <a:rPr lang="pt-PT" sz="2200" dirty="0" smtClean="0"/>
              <a:t>remedição </a:t>
            </a:r>
            <a:r>
              <a:rPr lang="pt-PT" sz="2200" dirty="0"/>
              <a:t>de um subconjunto das </a:t>
            </a:r>
            <a:r>
              <a:rPr lang="pt-PT" sz="2200" dirty="0" smtClean="0"/>
              <a:t>parcelas) </a:t>
            </a:r>
            <a:endParaRPr lang="pt-P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b="1" dirty="0" smtClean="0"/>
              <a:t>Processamento dos dados – cálculo de um intervalo de confiança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/>
              <a:t>tratamento de dados </a:t>
            </a:r>
            <a:r>
              <a:rPr lang="pt-PT" sz="2000" dirty="0" smtClean="0"/>
              <a:t>é </a:t>
            </a:r>
            <a:r>
              <a:rPr lang="pt-PT" sz="2000" dirty="0"/>
              <a:t>das últimas tarefas a realizar </a:t>
            </a:r>
            <a:r>
              <a:rPr lang="pt-PT" sz="2000" dirty="0" smtClean="0"/>
              <a:t>CONTUDO a </a:t>
            </a:r>
            <a:r>
              <a:rPr lang="pt-PT" sz="2000" dirty="0">
                <a:solidFill>
                  <a:srgbClr val="0070C0"/>
                </a:solidFill>
              </a:rPr>
              <a:t>organização dos dados em </a:t>
            </a:r>
            <a:r>
              <a:rPr lang="pt-PT" sz="2000" dirty="0" smtClean="0">
                <a:solidFill>
                  <a:srgbClr val="0070C0"/>
                </a:solidFill>
              </a:rPr>
              <a:t>computador</a:t>
            </a:r>
            <a:r>
              <a:rPr lang="pt-PT" sz="2000" dirty="0">
                <a:solidFill>
                  <a:srgbClr val="0070C0"/>
                </a:solidFill>
              </a:rPr>
              <a:t> </a:t>
            </a:r>
            <a:r>
              <a:rPr lang="pt-PT" sz="2000" dirty="0" smtClean="0"/>
              <a:t>e </a:t>
            </a:r>
            <a:r>
              <a:rPr lang="pt-PT" sz="2000" dirty="0" smtClean="0">
                <a:solidFill>
                  <a:srgbClr val="0070C0"/>
                </a:solidFill>
              </a:rPr>
              <a:t>planeamento dos procedimentos </a:t>
            </a:r>
            <a:r>
              <a:rPr lang="pt-PT" sz="2000" dirty="0">
                <a:solidFill>
                  <a:srgbClr val="0070C0"/>
                </a:solidFill>
              </a:rPr>
              <a:t>de </a:t>
            </a:r>
            <a:r>
              <a:rPr lang="pt-PT" sz="2000" dirty="0" smtClean="0">
                <a:solidFill>
                  <a:srgbClr val="0070C0"/>
                </a:solidFill>
              </a:rPr>
              <a:t>cálculo </a:t>
            </a:r>
            <a:r>
              <a:rPr lang="pt-PT" sz="2000" dirty="0" smtClean="0"/>
              <a:t>antecipados traduzir-se </a:t>
            </a:r>
            <a:r>
              <a:rPr lang="pt-PT" sz="2000" dirty="0"/>
              <a:t>em algumas </a:t>
            </a:r>
            <a:r>
              <a:rPr lang="pt-PT" sz="2000" dirty="0" smtClean="0"/>
              <a:t>vantagens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pt-PT" sz="2000" dirty="0" smtClean="0"/>
              <a:t>permitirá </a:t>
            </a:r>
            <a:r>
              <a:rPr lang="pt-PT" sz="2000" dirty="0"/>
              <a:t>detetar algumas </a:t>
            </a:r>
            <a:r>
              <a:rPr lang="pt-PT" sz="2000" dirty="0" smtClean="0"/>
              <a:t>falhas: </a:t>
            </a:r>
          </a:p>
          <a:p>
            <a:pPr lvl="2">
              <a:buSzPct val="100000"/>
            </a:pPr>
            <a:r>
              <a:rPr lang="pt-PT" dirty="0">
                <a:solidFill>
                  <a:srgbClr val="0070C0"/>
                </a:solidFill>
              </a:rPr>
              <a:t>organização dos dados </a:t>
            </a:r>
            <a:r>
              <a:rPr lang="pt-PT" dirty="0" smtClean="0">
                <a:solidFill>
                  <a:srgbClr val="0070C0"/>
                </a:solidFill>
              </a:rPr>
              <a:t>em computador - </a:t>
            </a:r>
            <a:r>
              <a:rPr lang="pt-PT" dirty="0" smtClean="0"/>
              <a:t>a introdução dos dados das fichas de campo no computador ou a análise dos ficheiros descarregados, se em simultâneo com os trabalho de campo, ao surgir duvida pode solicitar-se que a parcela seja revisitada</a:t>
            </a:r>
          </a:p>
          <a:p>
            <a:pPr lvl="2">
              <a:buSzPct val="100000"/>
            </a:pPr>
            <a:r>
              <a:rPr lang="pt-PT" dirty="0">
                <a:solidFill>
                  <a:srgbClr val="0070C0"/>
                </a:solidFill>
              </a:rPr>
              <a:t>planeamento dos procedimentos de cálculo </a:t>
            </a:r>
            <a:r>
              <a:rPr lang="pt-PT" dirty="0" smtClean="0">
                <a:solidFill>
                  <a:srgbClr val="0070C0"/>
                </a:solidFill>
              </a:rPr>
              <a:t>– </a:t>
            </a:r>
            <a:r>
              <a:rPr lang="pt-PT" dirty="0" smtClean="0"/>
              <a:t>permitirá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smtClean="0"/>
              <a:t>detetar falhas que porventura</a:t>
            </a:r>
            <a:r>
              <a:rPr lang="pt-PT" dirty="0"/>
              <a:t>, possam ocorrer no protocolo de medições antes do início dos trabalhos de campo, evitando o posterior “remediar” de falhas detetadas em fase posterior</a:t>
            </a:r>
          </a:p>
        </p:txBody>
      </p:sp>
    </p:spTree>
    <p:extLst>
      <p:ext uri="{BB962C8B-B14F-4D97-AF65-F5344CB8AC3E}">
        <p14:creationId xmlns:p14="http://schemas.microsoft.com/office/powerpoint/2010/main" val="22574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600" b="1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600" dirty="0"/>
              <a:t>No que </a:t>
            </a:r>
            <a:r>
              <a:rPr lang="en-US" sz="2600" dirty="0" err="1"/>
              <a:t>respeita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</a:t>
            </a:r>
            <a:r>
              <a:rPr lang="en-US" sz="2600" b="1" dirty="0" err="1"/>
              <a:t>tratamento</a:t>
            </a:r>
            <a:r>
              <a:rPr lang="en-US" sz="2600" b="1" dirty="0"/>
              <a:t> dos dados, </a:t>
            </a:r>
            <a:r>
              <a:rPr lang="en-US" sz="2600" dirty="0"/>
              <a:t>que </a:t>
            </a:r>
            <a:r>
              <a:rPr lang="en-US" sz="2600" dirty="0" err="1"/>
              <a:t>corresponde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</a:t>
            </a:r>
            <a:r>
              <a:rPr lang="en-US" sz="2600" dirty="0" err="1"/>
              <a:t>conjunto</a:t>
            </a:r>
            <a:r>
              <a:rPr lang="en-US" sz="2600" dirty="0"/>
              <a:t> de </a:t>
            </a:r>
            <a:r>
              <a:rPr lang="en-US" sz="2600" dirty="0" err="1"/>
              <a:t>cálculos</a:t>
            </a:r>
            <a:r>
              <a:rPr lang="en-US" sz="2600" dirty="0"/>
              <a:t> </a:t>
            </a:r>
            <a:r>
              <a:rPr lang="en-US" sz="2600" dirty="0" err="1"/>
              <a:t>realizados</a:t>
            </a:r>
            <a:r>
              <a:rPr lang="en-US" sz="2600" dirty="0"/>
              <a:t> com base </a:t>
            </a:r>
            <a:r>
              <a:rPr lang="en-US" sz="2600" dirty="0" err="1"/>
              <a:t>nas</a:t>
            </a:r>
            <a:r>
              <a:rPr lang="en-US" sz="2600" dirty="0"/>
              <a:t> </a:t>
            </a:r>
            <a:r>
              <a:rPr lang="en-US" sz="2600" dirty="0" err="1"/>
              <a:t>variáveis</a:t>
            </a:r>
            <a:r>
              <a:rPr lang="en-US" sz="2600" dirty="0"/>
              <a:t> da </a:t>
            </a:r>
            <a:r>
              <a:rPr lang="en-US" sz="2600" dirty="0" err="1"/>
              <a:t>árvore</a:t>
            </a:r>
            <a:r>
              <a:rPr lang="en-US" sz="2600" dirty="0"/>
              <a:t> </a:t>
            </a:r>
            <a:r>
              <a:rPr lang="en-US" sz="2600" dirty="0" err="1"/>
              <a:t>medidas</a:t>
            </a:r>
            <a:r>
              <a:rPr lang="en-US" sz="2600" dirty="0"/>
              <a:t> no </a:t>
            </a:r>
            <a:r>
              <a:rPr lang="en-US" sz="2600" dirty="0" smtClean="0"/>
              <a:t>campo </a:t>
            </a:r>
            <a:r>
              <a:rPr lang="en-US" sz="2600" dirty="0" err="1"/>
              <a:t>até</a:t>
            </a:r>
            <a:r>
              <a:rPr lang="en-US" sz="2600" dirty="0"/>
              <a:t> que se </a:t>
            </a:r>
            <a:r>
              <a:rPr lang="en-US" sz="2600" dirty="0" err="1"/>
              <a:t>chegue</a:t>
            </a:r>
            <a:r>
              <a:rPr lang="en-US" sz="2600" dirty="0"/>
              <a:t> </a:t>
            </a:r>
            <a:r>
              <a:rPr lang="en-US" sz="2600" dirty="0" err="1"/>
              <a:t>aos</a:t>
            </a:r>
            <a:r>
              <a:rPr lang="en-US" sz="2600" dirty="0"/>
              <a:t> </a:t>
            </a:r>
            <a:r>
              <a:rPr lang="en-US" sz="2600" dirty="0" err="1"/>
              <a:t>valores</a:t>
            </a:r>
            <a:r>
              <a:rPr lang="en-US" sz="2600" dirty="0"/>
              <a:t> das </a:t>
            </a:r>
            <a:r>
              <a:rPr lang="en-US" sz="2600" dirty="0" err="1"/>
              <a:t>variáveis</a:t>
            </a:r>
            <a:r>
              <a:rPr lang="en-US" sz="2600" dirty="0"/>
              <a:t> que </a:t>
            </a:r>
            <a:r>
              <a:rPr lang="en-US" sz="2600" dirty="0" err="1"/>
              <a:t>caracterizam</a:t>
            </a:r>
            <a:r>
              <a:rPr lang="en-US" sz="2600" dirty="0"/>
              <a:t> o </a:t>
            </a:r>
            <a:r>
              <a:rPr lang="en-US" sz="2600" dirty="0" err="1"/>
              <a:t>povoamento</a:t>
            </a:r>
            <a:r>
              <a:rPr lang="en-US" sz="2600" dirty="0"/>
              <a:t> (</a:t>
            </a:r>
            <a:r>
              <a:rPr lang="en-US" sz="2600" dirty="0" err="1"/>
              <a:t>reportadas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hectare).</a:t>
            </a:r>
          </a:p>
          <a:p>
            <a:endParaRPr lang="en-US" sz="800" dirty="0"/>
          </a:p>
          <a:p>
            <a:pPr lvl="1"/>
            <a:r>
              <a:rPr lang="en-US" sz="2200" dirty="0" err="1"/>
              <a:t>Não</a:t>
            </a:r>
            <a:r>
              <a:rPr lang="en-US" sz="2200" dirty="0"/>
              <a:t> é </a:t>
            </a:r>
            <a:r>
              <a:rPr lang="en-US" sz="2200" dirty="0" err="1"/>
              <a:t>impossível</a:t>
            </a:r>
            <a:r>
              <a:rPr lang="en-US" sz="2200" dirty="0"/>
              <a:t> </a:t>
            </a:r>
            <a:r>
              <a:rPr lang="en-US" sz="2200" dirty="0" err="1"/>
              <a:t>proceder</a:t>
            </a:r>
            <a:r>
              <a:rPr lang="en-US" sz="2200" dirty="0"/>
              <a:t> a </a:t>
            </a:r>
            <a:r>
              <a:rPr lang="en-US" sz="2200" dirty="0" err="1"/>
              <a:t>estes</a:t>
            </a:r>
            <a:r>
              <a:rPr lang="en-US" sz="2200" dirty="0"/>
              <a:t> </a:t>
            </a:r>
            <a:r>
              <a:rPr lang="en-US" sz="2200" dirty="0" err="1"/>
              <a:t>cálculos</a:t>
            </a:r>
            <a:r>
              <a:rPr lang="en-US" sz="2200" dirty="0"/>
              <a:t> </a:t>
            </a:r>
            <a:r>
              <a:rPr lang="en-US" sz="2200" dirty="0" err="1"/>
              <a:t>recorrendo</a:t>
            </a:r>
            <a:r>
              <a:rPr lang="en-US" sz="2200" dirty="0"/>
              <a:t> </a:t>
            </a:r>
            <a:r>
              <a:rPr lang="en-US" sz="2200" dirty="0" err="1"/>
              <a:t>apenas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, </a:t>
            </a:r>
            <a:r>
              <a:rPr lang="en-US" sz="2200" dirty="0" err="1"/>
              <a:t>contudo</a:t>
            </a:r>
            <a:r>
              <a:rPr lang="en-US" sz="2200" dirty="0"/>
              <a:t> </a:t>
            </a:r>
            <a:r>
              <a:rPr lang="en-US" sz="2200" dirty="0" err="1"/>
              <a:t>isto</a:t>
            </a:r>
            <a:r>
              <a:rPr lang="en-US" sz="2200" dirty="0"/>
              <a:t> </a:t>
            </a:r>
            <a:r>
              <a:rPr lang="en-US" sz="2200" dirty="0" err="1"/>
              <a:t>só</a:t>
            </a:r>
            <a:r>
              <a:rPr lang="en-US" sz="2200" dirty="0"/>
              <a:t> é </a:t>
            </a:r>
            <a:r>
              <a:rPr lang="en-US" sz="2200" dirty="0" err="1"/>
              <a:t>viavel</a:t>
            </a:r>
            <a:r>
              <a:rPr lang="en-US" sz="2200" dirty="0"/>
              <a:t> </a:t>
            </a:r>
            <a:r>
              <a:rPr lang="en-US" sz="2200" dirty="0" err="1"/>
              <a:t>quando</a:t>
            </a:r>
            <a:r>
              <a:rPr lang="en-US" sz="2200" dirty="0"/>
              <a:t> se </a:t>
            </a:r>
            <a:r>
              <a:rPr lang="en-US" sz="2200" dirty="0" err="1"/>
              <a:t>trata</a:t>
            </a:r>
            <a:r>
              <a:rPr lang="en-US" sz="2200" dirty="0"/>
              <a:t> de </a:t>
            </a:r>
            <a:r>
              <a:rPr lang="en-US" sz="2200" dirty="0" err="1"/>
              <a:t>amostras</a:t>
            </a:r>
            <a:r>
              <a:rPr lang="en-US" sz="2200" dirty="0"/>
              <a:t> </a:t>
            </a:r>
            <a:r>
              <a:rPr lang="en-US" sz="2200" dirty="0" err="1"/>
              <a:t>pequenas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 que </a:t>
            </a:r>
            <a:r>
              <a:rPr lang="en-US" sz="2200" dirty="0" err="1"/>
              <a:t>exige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grande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 e </a:t>
            </a:r>
            <a:r>
              <a:rPr lang="en-US" sz="2200" dirty="0" err="1"/>
              <a:t>dominio</a:t>
            </a:r>
            <a:r>
              <a:rPr lang="en-US" sz="2200" dirty="0"/>
              <a:t> do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>
                <a:solidFill>
                  <a:schemeClr val="accent3"/>
                </a:solidFill>
              </a:rPr>
              <a:t> </a:t>
            </a:r>
            <a:r>
              <a:rPr lang="en-US" sz="2200" dirty="0" err="1"/>
              <a:t>por</a:t>
            </a:r>
            <a:r>
              <a:rPr lang="en-US" sz="2200" dirty="0"/>
              <a:t> parte do </a:t>
            </a:r>
            <a:r>
              <a:rPr lang="en-US" sz="2200" dirty="0" err="1"/>
              <a:t>utilizador</a:t>
            </a:r>
            <a:r>
              <a:rPr lang="en-US" sz="2200" dirty="0"/>
              <a:t>.</a:t>
            </a:r>
          </a:p>
          <a:p>
            <a:pPr lvl="1"/>
            <a:endParaRPr lang="en-US" sz="400" dirty="0"/>
          </a:p>
          <a:p>
            <a:pPr lvl="1"/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, o </a:t>
            </a:r>
            <a:r>
              <a:rPr lang="en-US" sz="2200" b="1" dirty="0">
                <a:solidFill>
                  <a:srgbClr val="C00000"/>
                </a:solidFill>
              </a:rPr>
              <a:t>ACCESS</a:t>
            </a:r>
            <a:r>
              <a:rPr lang="en-US" sz="2200" dirty="0"/>
              <a:t>,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possuir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conjunto</a:t>
            </a:r>
            <a:r>
              <a:rPr lang="en-US" sz="2200" dirty="0"/>
              <a:t> de </a:t>
            </a:r>
            <a:r>
              <a:rPr lang="en-US" sz="2200" dirty="0" err="1"/>
              <a:t>ferramentas</a:t>
            </a:r>
            <a:r>
              <a:rPr lang="en-US" sz="2200" dirty="0"/>
              <a:t> </a:t>
            </a:r>
            <a:r>
              <a:rPr lang="en-US" sz="2200" dirty="0" err="1"/>
              <a:t>associadas</a:t>
            </a:r>
            <a:r>
              <a:rPr lang="en-US" sz="2200" dirty="0"/>
              <a:t> </a:t>
            </a:r>
            <a:r>
              <a:rPr lang="en-US" sz="2200" dirty="0" err="1"/>
              <a:t>veio</a:t>
            </a:r>
            <a:r>
              <a:rPr lang="en-US" sz="2200" dirty="0"/>
              <a:t> </a:t>
            </a:r>
            <a:r>
              <a:rPr lang="en-US" sz="2200" dirty="0" err="1"/>
              <a:t>permitir</a:t>
            </a:r>
            <a:r>
              <a:rPr lang="en-US" sz="2200" dirty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</a:t>
            </a:r>
            <a:r>
              <a:rPr lang="en-US" sz="2200" dirty="0" err="1"/>
              <a:t>facilidades</a:t>
            </a:r>
            <a:r>
              <a:rPr lang="en-US" sz="2200" dirty="0"/>
              <a:t> </a:t>
            </a:r>
            <a:r>
              <a:rPr lang="en-US" sz="2200" dirty="0" err="1"/>
              <a:t>comparativamente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b="1" dirty="0">
                <a:solidFill>
                  <a:schemeClr val="accent3"/>
                </a:solidFill>
              </a:rPr>
              <a:t>EXCEL</a:t>
            </a:r>
            <a:r>
              <a:rPr lang="en-US" sz="2200" dirty="0"/>
              <a:t> no que </a:t>
            </a:r>
            <a:r>
              <a:rPr lang="en-US" sz="2200" dirty="0" err="1"/>
              <a:t>respeita</a:t>
            </a:r>
            <a:r>
              <a:rPr lang="en-US" sz="2200" dirty="0"/>
              <a:t> à </a:t>
            </a:r>
            <a:r>
              <a:rPr lang="en-US" sz="2200" dirty="0" err="1"/>
              <a:t>realização</a:t>
            </a:r>
            <a:r>
              <a:rPr lang="en-US" sz="2200" dirty="0"/>
              <a:t> do </a:t>
            </a:r>
            <a:r>
              <a:rPr lang="en-US" sz="2200" dirty="0" err="1"/>
              <a:t>tratamento</a:t>
            </a:r>
            <a:r>
              <a:rPr lang="en-US" sz="2200" dirty="0"/>
              <a:t> dos dados, </a:t>
            </a:r>
            <a:r>
              <a:rPr lang="en-US" sz="2200" dirty="0" err="1"/>
              <a:t>porém</a:t>
            </a:r>
            <a:r>
              <a:rPr lang="en-US" sz="2200" dirty="0"/>
              <a:t> a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lógica</a:t>
            </a:r>
            <a:r>
              <a:rPr lang="en-US" sz="2200" dirty="0"/>
              <a:t> de </a:t>
            </a:r>
            <a:r>
              <a:rPr lang="en-US" sz="2200" dirty="0" err="1"/>
              <a:t>funcionamento</a:t>
            </a:r>
            <a:r>
              <a:rPr lang="en-US" sz="2200" dirty="0"/>
              <a:t> é </a:t>
            </a:r>
            <a:r>
              <a:rPr lang="en-US" sz="2200" dirty="0" err="1"/>
              <a:t>bastante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termos</a:t>
            </a:r>
            <a:r>
              <a:rPr lang="en-US" sz="2200" dirty="0"/>
              <a:t> de </a:t>
            </a:r>
            <a:r>
              <a:rPr lang="en-US" sz="2200" dirty="0" err="1"/>
              <a:t>visualização</a:t>
            </a:r>
            <a:r>
              <a:rPr lang="en-US" sz="2200" dirty="0"/>
              <a:t> dos dados e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organização</a:t>
            </a:r>
            <a:r>
              <a:rPr lang="en-US" sz="2200" dirty="0"/>
              <a:t>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17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Amostragem</a:t>
            </a:r>
            <a:r>
              <a:rPr lang="en-US" dirty="0"/>
              <a:t> e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amostrar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consequência</a:t>
            </a:r>
            <a:r>
              <a:rPr lang="pt-PT" dirty="0" smtClean="0"/>
              <a:t>:</a:t>
            </a:r>
            <a:endParaRPr lang="en-GB" dirty="0"/>
          </a:p>
          <a:p>
            <a:pPr lvl="1"/>
            <a:r>
              <a:rPr lang="en-GB" dirty="0" smtClean="0"/>
              <a:t>da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/>
              <a:t>extensão</a:t>
            </a:r>
            <a:r>
              <a:rPr lang="en-GB" dirty="0"/>
              <a:t> da </a:t>
            </a:r>
            <a:r>
              <a:rPr lang="en-GB" dirty="0" err="1"/>
              <a:t>maior</a:t>
            </a:r>
            <a:r>
              <a:rPr lang="en-GB" dirty="0"/>
              <a:t> parte das </a:t>
            </a:r>
            <a:r>
              <a:rPr lang="en-GB" dirty="0" err="1"/>
              <a:t>áreas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estudo</a:t>
            </a:r>
            <a:endParaRPr lang="en-GB" dirty="0"/>
          </a:p>
          <a:p>
            <a:pPr lvl="1"/>
            <a:r>
              <a:rPr lang="en-GB" dirty="0"/>
              <a:t>a </a:t>
            </a:r>
            <a:r>
              <a:rPr lang="en-GB" dirty="0" err="1"/>
              <a:t>algumas</a:t>
            </a:r>
            <a:r>
              <a:rPr lang="en-GB" dirty="0"/>
              <a:t> das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 smtClean="0"/>
              <a:t>medição</a:t>
            </a:r>
            <a:r>
              <a:rPr lang="en-GB" dirty="0" smtClean="0"/>
              <a:t>:</a:t>
            </a:r>
            <a:endParaRPr lang="en-GB" dirty="0"/>
          </a:p>
          <a:p>
            <a:pPr lvl="2"/>
            <a:r>
              <a:rPr lang="en-GB" dirty="0" err="1"/>
              <a:t>e</a:t>
            </a:r>
            <a:r>
              <a:rPr lang="en-GB" dirty="0" err="1" smtClean="0"/>
              <a:t>starem</a:t>
            </a:r>
            <a:r>
              <a:rPr lang="en-GB" dirty="0" smtClean="0"/>
              <a:t> </a:t>
            </a:r>
            <a:r>
              <a:rPr lang="en-GB" dirty="0" err="1" smtClean="0"/>
              <a:t>associadas</a:t>
            </a:r>
            <a:r>
              <a:rPr lang="en-GB" dirty="0" smtClean="0"/>
              <a:t> a um </a:t>
            </a:r>
            <a:r>
              <a:rPr lang="en-GB" dirty="0" err="1"/>
              <a:t>elevado</a:t>
            </a:r>
            <a:r>
              <a:rPr lang="en-GB" dirty="0"/>
              <a:t> </a:t>
            </a:r>
            <a:r>
              <a:rPr lang="en-GB" dirty="0" err="1"/>
              <a:t>consumo</a:t>
            </a:r>
            <a:r>
              <a:rPr lang="en-GB" dirty="0"/>
              <a:t> de tempo </a:t>
            </a:r>
            <a:endParaRPr lang="en-GB" dirty="0" smtClean="0"/>
          </a:p>
          <a:p>
            <a:pPr lvl="2"/>
            <a:r>
              <a:rPr lang="en-GB" dirty="0" err="1" smtClean="0"/>
              <a:t>implicarem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destruição</a:t>
            </a:r>
            <a:r>
              <a:rPr lang="en-GB" dirty="0"/>
              <a:t> dos </a:t>
            </a:r>
            <a:r>
              <a:rPr lang="en-GB" dirty="0" err="1"/>
              <a:t>indivíduos</a:t>
            </a:r>
            <a:r>
              <a:rPr lang="en-GB" dirty="0"/>
              <a:t> a </a:t>
            </a:r>
            <a:r>
              <a:rPr lang="en-GB" dirty="0" err="1" smtClean="0"/>
              <a:t>medir</a:t>
            </a:r>
            <a:r>
              <a:rPr lang="en-GB" dirty="0" smtClean="0"/>
              <a:t> (</a:t>
            </a:r>
            <a:r>
              <a:rPr lang="en-GB" dirty="0" err="1"/>
              <a:t>árvore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povoamento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) </a:t>
            </a:r>
            <a:r>
              <a:rPr lang="pt-PT" sz="100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pt-PT" dirty="0"/>
              <a:t>	</a:t>
            </a:r>
            <a:r>
              <a:rPr lang="en-GB" b="1" dirty="0" err="1" smtClean="0"/>
              <a:t>Por</a:t>
            </a:r>
            <a:r>
              <a:rPr lang="en-GB" b="1" dirty="0" smtClean="0"/>
              <a:t> </a:t>
            </a:r>
            <a:r>
              <a:rPr lang="en-GB" b="1" dirty="0" err="1" smtClean="0"/>
              <a:t>isso</a:t>
            </a:r>
            <a:r>
              <a:rPr lang="en-GB" dirty="0" smtClean="0"/>
              <a:t>, a </a:t>
            </a:r>
            <a:r>
              <a:rPr lang="en-GB" dirty="0" err="1"/>
              <a:t>inventariação</a:t>
            </a:r>
            <a:r>
              <a:rPr lang="en-GB" dirty="0"/>
              <a:t> e </a:t>
            </a:r>
            <a:r>
              <a:rPr lang="en-GB" dirty="0" err="1"/>
              <a:t>monitorização</a:t>
            </a:r>
            <a:r>
              <a:rPr lang="en-GB" dirty="0"/>
              <a:t> de </a:t>
            </a:r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florestais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quase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basead</a:t>
            </a:r>
            <a:r>
              <a:rPr lang="pt-PT" dirty="0"/>
              <a:t>a</a:t>
            </a:r>
            <a:r>
              <a:rPr lang="en-GB" dirty="0"/>
              <a:t>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u="sng" dirty="0" err="1">
                <a:solidFill>
                  <a:srgbClr val="008000"/>
                </a:solidFill>
              </a:rPr>
              <a:t>técnicas</a:t>
            </a:r>
            <a:r>
              <a:rPr lang="en-GB" u="sng" dirty="0">
                <a:solidFill>
                  <a:srgbClr val="008000"/>
                </a:solidFill>
              </a:rPr>
              <a:t> de </a:t>
            </a:r>
            <a:r>
              <a:rPr lang="en-GB" u="sng" dirty="0" err="1">
                <a:solidFill>
                  <a:srgbClr val="008000"/>
                </a:solidFill>
              </a:rPr>
              <a:t>amostragem</a:t>
            </a:r>
            <a:endParaRPr lang="en-GB" u="sng" dirty="0">
              <a:solidFill>
                <a:srgbClr val="008000"/>
              </a:solidFill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83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b="1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 </a:t>
            </a:r>
            <a:r>
              <a:rPr lang="pt-PT" sz="2200" b="1" dirty="0"/>
              <a:t>organização dos dados </a:t>
            </a:r>
            <a:r>
              <a:rPr lang="pt-PT" sz="2200" dirty="0"/>
              <a:t>deve ser de preferência </a:t>
            </a:r>
            <a:r>
              <a:rPr lang="pt-PT" sz="2200" dirty="0" smtClean="0"/>
              <a:t>numa </a:t>
            </a:r>
            <a:r>
              <a:rPr lang="pt-PT" sz="2200" b="1" dirty="0" smtClean="0">
                <a:solidFill>
                  <a:schemeClr val="accent5"/>
                </a:solidFill>
              </a:rPr>
              <a:t>base de dados </a:t>
            </a:r>
            <a:r>
              <a:rPr lang="pt-PT" sz="2200" b="1" dirty="0">
                <a:solidFill>
                  <a:schemeClr val="accent5"/>
                </a:solidFill>
              </a:rPr>
              <a:t>relacional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Frequentemente</a:t>
            </a:r>
            <a:r>
              <a:rPr lang="pt-PT" sz="2200" dirty="0"/>
              <a:t>, os dados de campo acabam </a:t>
            </a:r>
            <a:r>
              <a:rPr lang="pt-PT" sz="2200" dirty="0" smtClean="0"/>
              <a:t>por </a:t>
            </a:r>
            <a:r>
              <a:rPr lang="pt-PT" sz="2200" dirty="0"/>
              <a:t>ficar em ficheiros </a:t>
            </a:r>
            <a:r>
              <a:rPr lang="pt-PT" sz="2200" b="1" dirty="0">
                <a:solidFill>
                  <a:schemeClr val="accent3"/>
                </a:solidFill>
              </a:rPr>
              <a:t>EXCEL</a:t>
            </a:r>
            <a:r>
              <a:rPr lang="pt-PT" sz="2200" dirty="0"/>
              <a:t> sem grande organização, sem descrição detalhada das variáveis e respetivas unidades e sem que se estabeleçam as relações corretas entre as diferentes tabelas que armazenam informação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Assim</a:t>
            </a:r>
            <a:r>
              <a:rPr lang="pt-PT" sz="2200" dirty="0"/>
              <a:t>, é preferível que os dados sejam armazenados numa base de dados relacional. 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, é um sistema de gestão de base de dados (</a:t>
            </a:r>
            <a:r>
              <a:rPr lang="pt-PT" sz="2200" b="1" dirty="0"/>
              <a:t>D</a:t>
            </a:r>
            <a:r>
              <a:rPr lang="pt-PT" sz="2200" dirty="0"/>
              <a:t>ata </a:t>
            </a:r>
            <a:r>
              <a:rPr lang="pt-PT" sz="2200" b="1" dirty="0"/>
              <a:t>B</a:t>
            </a:r>
            <a:r>
              <a:rPr lang="pt-PT" sz="2200" dirty="0"/>
              <a:t>ase </a:t>
            </a:r>
            <a:r>
              <a:rPr lang="pt-PT" sz="2200" b="1" dirty="0"/>
              <a:t>M</a:t>
            </a:r>
            <a:r>
              <a:rPr lang="pt-PT" sz="2200" dirty="0"/>
              <a:t>anagement </a:t>
            </a:r>
            <a:r>
              <a:rPr lang="pt-PT" sz="2200" b="1" dirty="0" err="1"/>
              <a:t>S</a:t>
            </a:r>
            <a:r>
              <a:rPr lang="pt-PT" sz="2200" dirty="0" err="1"/>
              <a:t>ystem</a:t>
            </a:r>
            <a:r>
              <a:rPr lang="pt-PT" sz="2200" dirty="0"/>
              <a:t>) disponibilizado pela Microsoft que tem por trás uma base de dados relacional SQL.</a:t>
            </a:r>
          </a:p>
          <a:p>
            <a:pPr marL="400050" lvl="1" indent="0">
              <a:buSzPct val="100000"/>
              <a:buNone/>
            </a:pPr>
            <a:r>
              <a:rPr lang="pt-PT" sz="2200" dirty="0" smtClean="0"/>
              <a:t> </a:t>
            </a:r>
            <a:r>
              <a:rPr lang="pt-PT" sz="2200" dirty="0"/>
              <a:t>O </a:t>
            </a:r>
            <a:r>
              <a:rPr lang="pt-PT" sz="2200" b="1" dirty="0">
                <a:solidFill>
                  <a:srgbClr val="C00000"/>
                </a:solidFill>
              </a:rPr>
              <a:t>ACCESS</a:t>
            </a:r>
            <a:r>
              <a:rPr lang="pt-PT" sz="2200" dirty="0"/>
              <a:t> </a:t>
            </a:r>
            <a:r>
              <a:rPr lang="pt-PT" sz="2200" dirty="0" smtClean="0"/>
              <a:t>tem sido </a:t>
            </a:r>
            <a:r>
              <a:rPr lang="pt-PT" sz="2200" dirty="0"/>
              <a:t>o mais utilizado, mas existem outros DBMS: </a:t>
            </a:r>
            <a:r>
              <a:rPr lang="pt-PT" sz="2200" dirty="0" err="1"/>
              <a:t>MySQL</a:t>
            </a:r>
            <a:r>
              <a:rPr lang="pt-PT" sz="2200" dirty="0"/>
              <a:t>, </a:t>
            </a:r>
            <a:r>
              <a:rPr lang="pt-PT" sz="2200" dirty="0" err="1"/>
              <a:t>PostgreSQL</a:t>
            </a:r>
            <a:r>
              <a:rPr lang="pt-PT" sz="2200" dirty="0"/>
              <a:t>, Oracle</a:t>
            </a:r>
            <a:r>
              <a:rPr lang="pt-PT" sz="2200" dirty="0" smtClean="0"/>
              <a:t>,…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1522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400" b="1" dirty="0" smtClean="0"/>
              <a:t>Processamento dos dados – cálculo de um intervalo de confiança</a:t>
            </a:r>
          </a:p>
          <a:p>
            <a:pPr marL="400050" lvl="1" indent="0">
              <a:buSzPct val="100000"/>
              <a:buNone/>
            </a:pPr>
            <a:endParaRPr lang="pt-PT" sz="800" dirty="0" smtClean="0"/>
          </a:p>
          <a:p>
            <a:r>
              <a:rPr lang="en-US" sz="2400" dirty="0"/>
              <a:t>No que </a:t>
            </a: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b="1" dirty="0" err="1"/>
              <a:t>tratamento</a:t>
            </a:r>
            <a:r>
              <a:rPr lang="en-US" sz="2400" b="1" dirty="0"/>
              <a:t> dos dados, </a:t>
            </a:r>
            <a:r>
              <a:rPr lang="en-US" sz="2400" dirty="0"/>
              <a:t>que </a:t>
            </a:r>
            <a:r>
              <a:rPr lang="en-US" sz="2400" dirty="0" err="1"/>
              <a:t>corresponde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conjunto</a:t>
            </a:r>
            <a:r>
              <a:rPr lang="en-US" sz="2400" dirty="0"/>
              <a:t> de </a:t>
            </a:r>
            <a:r>
              <a:rPr lang="en-US" sz="2400" dirty="0" err="1"/>
              <a:t>cálculos</a:t>
            </a:r>
            <a:r>
              <a:rPr lang="en-US" sz="2400" dirty="0"/>
              <a:t> </a:t>
            </a:r>
            <a:r>
              <a:rPr lang="en-US" sz="2400" dirty="0" err="1"/>
              <a:t>realizados</a:t>
            </a:r>
            <a:r>
              <a:rPr lang="en-US" sz="2400" dirty="0"/>
              <a:t> com base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variáveis</a:t>
            </a:r>
            <a:r>
              <a:rPr lang="en-US" sz="2400" dirty="0"/>
              <a:t> da </a:t>
            </a:r>
            <a:r>
              <a:rPr lang="en-US" sz="2400" dirty="0" err="1"/>
              <a:t>árvore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no </a:t>
            </a:r>
            <a:r>
              <a:rPr lang="en-US" sz="2400" dirty="0" smtClean="0"/>
              <a:t>campo </a:t>
            </a:r>
            <a:r>
              <a:rPr lang="en-US" sz="2400" dirty="0" err="1"/>
              <a:t>até</a:t>
            </a:r>
            <a:r>
              <a:rPr lang="en-US" sz="2400" dirty="0"/>
              <a:t> que se </a:t>
            </a:r>
            <a:r>
              <a:rPr lang="en-US" sz="2400" dirty="0" err="1"/>
              <a:t>chegue</a:t>
            </a:r>
            <a:r>
              <a:rPr lang="en-US" sz="2400" dirty="0"/>
              <a:t> </a:t>
            </a:r>
            <a:r>
              <a:rPr lang="en-US" sz="2400" dirty="0" err="1"/>
              <a:t>aos</a:t>
            </a:r>
            <a:r>
              <a:rPr lang="en-US" sz="2400" dirty="0"/>
              <a:t> </a:t>
            </a:r>
            <a:r>
              <a:rPr lang="en-US" sz="2400" dirty="0" err="1"/>
              <a:t>valores</a:t>
            </a:r>
            <a:r>
              <a:rPr lang="en-US" sz="2400" dirty="0"/>
              <a:t> das </a:t>
            </a:r>
            <a:r>
              <a:rPr lang="en-US" sz="2400" dirty="0" err="1"/>
              <a:t>variáveis</a:t>
            </a:r>
            <a:r>
              <a:rPr lang="en-US" sz="2400" dirty="0"/>
              <a:t> que </a:t>
            </a:r>
            <a:r>
              <a:rPr lang="en-US" sz="2400" dirty="0" err="1"/>
              <a:t>caracterizam</a:t>
            </a:r>
            <a:r>
              <a:rPr lang="en-US" sz="2400" dirty="0"/>
              <a:t> o </a:t>
            </a:r>
            <a:r>
              <a:rPr lang="en-US" sz="2400" dirty="0" err="1"/>
              <a:t>povoamento</a:t>
            </a:r>
            <a:r>
              <a:rPr lang="en-US" sz="2400" dirty="0"/>
              <a:t> (</a:t>
            </a:r>
            <a:r>
              <a:rPr lang="en-US" sz="2400" dirty="0" err="1"/>
              <a:t>reportadas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hectare).</a:t>
            </a:r>
          </a:p>
          <a:p>
            <a:endParaRPr lang="en-US" sz="800" dirty="0"/>
          </a:p>
          <a:p>
            <a:pPr lvl="1"/>
            <a:r>
              <a:rPr lang="pt-PT" sz="2200" dirty="0" smtClean="0"/>
              <a:t>Apesar de ter vantagens, o </a:t>
            </a:r>
            <a:r>
              <a:rPr lang="pt-PT" sz="2200" b="1" dirty="0">
                <a:solidFill>
                  <a:srgbClr val="C00000"/>
                </a:solidFill>
              </a:rPr>
              <a:t>ACCESS </a:t>
            </a:r>
            <a:r>
              <a:rPr lang="pt-PT" sz="2200" dirty="0"/>
              <a:t>também evidência problemas quando o volume de dados é </a:t>
            </a:r>
            <a:r>
              <a:rPr lang="pt-PT" sz="2200" dirty="0" smtClean="0"/>
              <a:t>grande </a:t>
            </a:r>
            <a:r>
              <a:rPr lang="pt-PT" sz="2200" dirty="0"/>
              <a:t>e as consultas se tornam complexas</a:t>
            </a:r>
          </a:p>
          <a:p>
            <a:pPr lvl="1"/>
            <a:r>
              <a:rPr lang="pt-PT" sz="2200" dirty="0" smtClean="0"/>
              <a:t>Assim</a:t>
            </a:r>
            <a:r>
              <a:rPr lang="pt-PT" sz="2200" dirty="0"/>
              <a:t>, recomenda-se a sua utilização para organizar os dados, mas que o tratamento seja feito recorrendo a uma qualquer linguagem de programação como, por exemplo, o </a:t>
            </a:r>
            <a:r>
              <a:rPr lang="pt-PT" sz="2200" dirty="0" smtClean="0"/>
              <a:t>R ou o </a:t>
            </a:r>
            <a:r>
              <a:rPr lang="pt-PT" sz="2200" dirty="0" err="1" smtClean="0"/>
              <a:t>Phyton</a:t>
            </a:r>
            <a:endParaRPr lang="pt-PT" sz="22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265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SzPct val="100000"/>
              <a:buFont typeface="+mj-lt"/>
              <a:buAutoNum type="arabicPeriod" startAt="6"/>
            </a:pPr>
            <a:r>
              <a:rPr lang="pt-PT" sz="2600" b="1" dirty="0" smtClean="0"/>
              <a:t>Processamento dos dados – cálculo de um intervalo de confiança</a:t>
            </a:r>
          </a:p>
          <a:p>
            <a:r>
              <a:rPr lang="pt-PT" sz="2600" dirty="0"/>
              <a:t>Finalmente, há que organizar e realizar o tratamento de dados cujo resultado final, como já vimos, é um </a:t>
            </a:r>
            <a:r>
              <a:rPr lang="pt-PT" sz="2600" b="1" dirty="0">
                <a:solidFill>
                  <a:srgbClr val="00B0F0"/>
                </a:solidFill>
              </a:rPr>
              <a:t>intervalo de confiança </a:t>
            </a:r>
            <a:r>
              <a:rPr lang="pt-PT" sz="2600" dirty="0"/>
              <a:t>para a 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pt-PT" sz="2600" dirty="0"/>
              <a:t> da variável que se pretende avaliar. </a:t>
            </a:r>
            <a:endParaRPr lang="pt-PT" sz="2600" dirty="0" smtClean="0"/>
          </a:p>
          <a:p>
            <a:endParaRPr lang="pt-PT" sz="2600" dirty="0"/>
          </a:p>
          <a:p>
            <a:endParaRPr lang="pt-PT" sz="800" dirty="0"/>
          </a:p>
          <a:p>
            <a:r>
              <a:rPr lang="pt-PT" sz="2600" dirty="0" smtClean="0"/>
              <a:t>A </a:t>
            </a:r>
            <a:r>
              <a:rPr lang="pt-PT" sz="2600" dirty="0"/>
              <a:t>quantidade </a:t>
            </a:r>
            <a:r>
              <a:rPr lang="pt-PT" sz="2600" b="1" dirty="0">
                <a:solidFill>
                  <a:schemeClr val="accent3"/>
                </a:solidFill>
              </a:rPr>
              <a:t>E</a:t>
            </a:r>
            <a:r>
              <a:rPr lang="pt-PT" sz="2600" dirty="0"/>
              <a:t> costuma designar-se por </a:t>
            </a:r>
            <a:r>
              <a:rPr lang="pt-PT" sz="2600" b="1" dirty="0">
                <a:solidFill>
                  <a:schemeClr val="accent3"/>
                </a:solidFill>
              </a:rPr>
              <a:t>erro de amostragem</a:t>
            </a:r>
            <a:r>
              <a:rPr lang="pt-PT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PT" sz="2600" dirty="0"/>
              <a:t>ou </a:t>
            </a:r>
            <a:r>
              <a:rPr lang="pt-PT" sz="2600" b="1" dirty="0">
                <a:solidFill>
                  <a:schemeClr val="accent3"/>
                </a:solidFill>
              </a:rPr>
              <a:t>erro absoluto</a:t>
            </a:r>
            <a:r>
              <a:rPr lang="pt-PT" dirty="0"/>
              <a:t>.</a:t>
            </a:r>
          </a:p>
          <a:p>
            <a:r>
              <a:rPr lang="pt-PT" sz="2600" dirty="0" smtClean="0"/>
              <a:t>Se for </a:t>
            </a:r>
            <a:r>
              <a:rPr lang="pt-PT" sz="2600" dirty="0"/>
              <a:t>expresso em percentagem de estimativa de valor médio, temos o erro percentual, aquele que é geralmente utilizado para apresentar os resultados de uma amostragem, uma vez que é independente da dimensão da </a:t>
            </a:r>
            <a:r>
              <a:rPr lang="pt-PT" sz="2600" dirty="0" smtClean="0"/>
              <a:t>população</a:t>
            </a:r>
          </a:p>
          <a:p>
            <a:endParaRPr lang="pt-PT" sz="2600" dirty="0"/>
          </a:p>
          <a:p>
            <a:endParaRPr lang="pt-PT" sz="2600" dirty="0" smtClean="0"/>
          </a:p>
          <a:p>
            <a:endParaRPr lang="pt-PT" sz="2600" dirty="0"/>
          </a:p>
          <a:p>
            <a:endParaRPr lang="pt-PT" sz="2600" dirty="0"/>
          </a:p>
          <a:p>
            <a:pPr lvl="1"/>
            <a:endParaRPr lang="pt-PT" dirty="0"/>
          </a:p>
          <a:p>
            <a:pPr lvl="1"/>
            <a:endParaRPr lang="pt-PT" dirty="0"/>
          </a:p>
          <a:p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28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8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941" y="3138680"/>
                <a:ext cx="529568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10925" y="5905368"/>
                <a:ext cx="2134046" cy="76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25" y="5905368"/>
                <a:ext cx="2134046" cy="763992"/>
              </a:xfrm>
              <a:prstGeom prst="rect">
                <a:avLst/>
              </a:prstGeom>
              <a:blipFill>
                <a:blip r:embed="rId4"/>
                <a:stretch>
                  <a:fillRect l="-5714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8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/>
              <a:t>simples </a:t>
            </a:r>
            <a:r>
              <a:rPr lang="en-US" dirty="0" err="1"/>
              <a:t>quantitativa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7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(asq)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sz="2400" dirty="0" smtClean="0"/>
              <a:t>A amostragem simples incide sobre toda a </a:t>
            </a:r>
            <a:r>
              <a:rPr lang="pt-PT" sz="2400" u="sng" dirty="0" smtClean="0"/>
              <a:t>população como um todo</a:t>
            </a:r>
          </a:p>
          <a:p>
            <a:pPr marL="457200" indent="-457200">
              <a:buSzPct val="100000"/>
            </a:pPr>
            <a:r>
              <a:rPr lang="pt-PT" sz="2400" dirty="0" smtClean="0"/>
              <a:t>A amostra pode ser seleccionada de forma 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sz="2000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sz="2400" dirty="0"/>
              <a:t>Atributos quantitativos – podem medir-se (</a:t>
            </a:r>
            <a:r>
              <a:rPr lang="pt-PT" sz="2400" dirty="0" smtClean="0"/>
              <a:t>direta </a:t>
            </a:r>
            <a:r>
              <a:rPr lang="pt-PT" sz="2400" dirty="0"/>
              <a:t>ou </a:t>
            </a:r>
            <a:r>
              <a:rPr lang="pt-PT" sz="2400" dirty="0" smtClean="0"/>
              <a:t>indiretamente</a:t>
            </a:r>
            <a:r>
              <a:rPr lang="pt-PT" sz="2400" dirty="0"/>
              <a:t>)</a:t>
            </a:r>
          </a:p>
          <a:p>
            <a:pPr marL="457200" indent="-457200">
              <a:buSzPct val="100000"/>
            </a:pPr>
            <a:r>
              <a:rPr lang="pt-PT" sz="2400" dirty="0"/>
              <a:t>O parâmetro a estimar é a média ou o total da </a:t>
            </a:r>
            <a:r>
              <a:rPr lang="pt-PT" sz="2400" dirty="0" smtClean="0"/>
              <a:t>população</a:t>
            </a:r>
          </a:p>
          <a:p>
            <a:pPr marL="857250" lvl="1" indent="-457200">
              <a:buSzPct val="100000"/>
            </a:pPr>
            <a:r>
              <a:rPr lang="pt-PT" sz="2000" dirty="0"/>
              <a:t>parâmetros facilitam a comparação </a:t>
            </a:r>
            <a:r>
              <a:rPr lang="pt-PT" sz="2000" dirty="0" smtClean="0"/>
              <a:t>entre diferentes </a:t>
            </a:r>
            <a:r>
              <a:rPr lang="pt-PT" sz="2000" dirty="0"/>
              <a:t>populações </a:t>
            </a:r>
          </a:p>
          <a:p>
            <a:pPr marL="857250" lvl="1" indent="-457200">
              <a:buSzPct val="100000"/>
            </a:pPr>
            <a:endParaRPr lang="pt-PT" sz="2000" dirty="0" smtClean="0"/>
          </a:p>
          <a:p>
            <a:pPr marL="457200" indent="-457200">
              <a:buSzPct val="100000"/>
            </a:pPr>
            <a:endParaRPr lang="pt-P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9696400" y="260648"/>
            <a:ext cx="2225475" cy="1184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84" y="177281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5"/>
                </a:solidFill>
              </a:rPr>
              <a:t>Assumindo</a:t>
            </a:r>
            <a:r>
              <a:rPr lang="en-US" b="1" dirty="0" smtClean="0">
                <a:solidFill>
                  <a:schemeClr val="accent5"/>
                </a:solidFill>
              </a:rPr>
              <a:t> que o </a:t>
            </a:r>
            <a:r>
              <a:rPr lang="en-US" b="1" dirty="0" err="1" smtClean="0">
                <a:solidFill>
                  <a:schemeClr val="accent5"/>
                </a:solidFill>
              </a:rPr>
              <a:t>povoamento</a:t>
            </a:r>
            <a:r>
              <a:rPr lang="en-US" b="1" dirty="0" smtClean="0">
                <a:solidFill>
                  <a:schemeClr val="accent5"/>
                </a:solidFill>
              </a:rPr>
              <a:t> é </a:t>
            </a:r>
            <a:r>
              <a:rPr lang="en-US" b="1" dirty="0" err="1" smtClean="0">
                <a:solidFill>
                  <a:schemeClr val="accent5"/>
                </a:solidFill>
              </a:rPr>
              <a:t>homogéneo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5069" y="168170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3 </a:t>
            </a:r>
            <a:r>
              <a:rPr lang="en-US" b="1" dirty="0" err="1" smtClean="0">
                <a:solidFill>
                  <a:schemeClr val="accent3"/>
                </a:solidFill>
              </a:rPr>
              <a:t>povoamentos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homogéneos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4" y="451736"/>
            <a:ext cx="11521280" cy="58785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Informação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adicional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15938" y="2204864"/>
            <a:ext cx="11377264" cy="5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bg1"/>
                </a:solidFill>
              </a:rPr>
              <a:t>Criar</a:t>
            </a:r>
            <a:r>
              <a:rPr lang="en-US" sz="2400" kern="0" dirty="0" smtClean="0">
                <a:solidFill>
                  <a:schemeClr val="bg1"/>
                </a:solidFill>
              </a:rPr>
              <a:t> a </a:t>
            </a:r>
            <a:r>
              <a:rPr lang="en-US" sz="2400" kern="0" dirty="0" err="1" smtClean="0">
                <a:solidFill>
                  <a:schemeClr val="bg1"/>
                </a:solidFill>
              </a:rPr>
              <a:t>grelha</a:t>
            </a:r>
            <a:r>
              <a:rPr lang="en-US" sz="2400" kern="0" dirty="0" smtClean="0">
                <a:solidFill>
                  <a:schemeClr val="bg1"/>
                </a:solidFill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</a:rPr>
              <a:t>num</a:t>
            </a:r>
            <a:r>
              <a:rPr lang="en-US" sz="2400" kern="0" dirty="0" smtClean="0">
                <a:solidFill>
                  <a:schemeClr val="bg1"/>
                </a:solidFill>
              </a:rPr>
              <a:t> SIG</a:t>
            </a:r>
            <a:endParaRPr lang="en-US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18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Caso estudo</a:t>
            </a:r>
            <a:r>
              <a:rPr lang="pt-PT" b="0" dirty="0" smtClean="0"/>
              <a:t>: Herdade </a:t>
            </a:r>
            <a:r>
              <a:rPr lang="pt-PT" b="0" dirty="0"/>
              <a:t>da Calha do Grou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PT" sz="1800" dirty="0"/>
              <a:t>Propriedade: ALTRI Florestal</a:t>
            </a:r>
          </a:p>
          <a:p>
            <a:r>
              <a:rPr lang="pt-PT" sz="1800" dirty="0"/>
              <a:t>Localização:  Chamusca</a:t>
            </a:r>
          </a:p>
          <a:p>
            <a:r>
              <a:rPr lang="pt-PT" sz="1800" dirty="0"/>
              <a:t>Área:1359,1 </a:t>
            </a:r>
            <a:r>
              <a:rPr lang="pt-PT" sz="1800" dirty="0" err="1"/>
              <a:t>ha</a:t>
            </a:r>
            <a:r>
              <a:rPr lang="pt-PT" sz="1800" dirty="0"/>
              <a:t> </a:t>
            </a:r>
          </a:p>
          <a:p>
            <a:r>
              <a:rPr lang="pt-PT" sz="1800" dirty="0"/>
              <a:t>Ocupação florestal: </a:t>
            </a:r>
          </a:p>
          <a:p>
            <a:pPr lvl="1"/>
            <a:r>
              <a:rPr lang="pt-PT" sz="1600" dirty="0"/>
              <a:t>montados de sobro</a:t>
            </a:r>
          </a:p>
          <a:p>
            <a:pPr lvl="2"/>
            <a:r>
              <a:rPr lang="pt-PT" sz="1400" dirty="0"/>
              <a:t>maioritariamente puros (embora possam surgir outras espécies) </a:t>
            </a:r>
          </a:p>
          <a:p>
            <a:pPr lvl="2"/>
            <a:r>
              <a:rPr lang="pt-PT" sz="1400" dirty="0" smtClean="0"/>
              <a:t>estrutura </a:t>
            </a:r>
            <a:r>
              <a:rPr lang="pt-PT" sz="1400" dirty="0"/>
              <a:t>regular, </a:t>
            </a:r>
          </a:p>
          <a:p>
            <a:pPr lvl="2"/>
            <a:r>
              <a:rPr lang="pt-PT" sz="1400" dirty="0"/>
              <a:t>andar principal idade </a:t>
            </a:r>
            <a:r>
              <a:rPr lang="pt-PT" sz="1400" dirty="0" smtClean="0"/>
              <a:t>~ 40 </a:t>
            </a:r>
            <a:r>
              <a:rPr lang="pt-PT" sz="1400" dirty="0"/>
              <a:t>anos </a:t>
            </a:r>
          </a:p>
          <a:p>
            <a:pPr lvl="2"/>
            <a:r>
              <a:rPr lang="pt-PT" sz="1400" dirty="0"/>
              <a:t>alguns núcleos de árvores velhas</a:t>
            </a:r>
          </a:p>
          <a:p>
            <a:pPr lvl="2"/>
            <a:r>
              <a:rPr lang="pt-PT" sz="1400" dirty="0"/>
              <a:t>algumas árvores nas fases de regeneração e juvenil</a:t>
            </a:r>
          </a:p>
          <a:p>
            <a:pPr lvl="1"/>
            <a:r>
              <a:rPr lang="pt-PT" sz="1600" dirty="0" smtClean="0"/>
              <a:t>eucaliptal </a:t>
            </a:r>
            <a:endParaRPr lang="pt-PT" sz="1600" dirty="0"/>
          </a:p>
          <a:p>
            <a:pPr lvl="2"/>
            <a:r>
              <a:rPr lang="pt-PT" sz="1200" dirty="0"/>
              <a:t>Rotação 1</a:t>
            </a:r>
          </a:p>
          <a:p>
            <a:pPr lvl="2"/>
            <a:r>
              <a:rPr lang="pt-PT" sz="1200" dirty="0"/>
              <a:t>Rotação 2</a:t>
            </a:r>
          </a:p>
          <a:p>
            <a:pPr lvl="1"/>
            <a:r>
              <a:rPr lang="pt-PT" sz="1600" dirty="0"/>
              <a:t>pinhal bravo e manso (pequena área)</a:t>
            </a:r>
          </a:p>
          <a:p>
            <a:endParaRPr lang="pt-PT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142677" y="5196286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859" y="5407533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5442462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957864" y="544246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3384" y="5650250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5796" y="6125085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5796" y="5897691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2676" y="1601026"/>
            <a:ext cx="4220523" cy="359526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9" b="15723"/>
          <a:stretch/>
        </p:blipFill>
        <p:spPr bwMode="auto">
          <a:xfrm>
            <a:off x="911424" y="2996890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60324"/>
          <a:stretch/>
        </p:blipFill>
        <p:spPr bwMode="auto">
          <a:xfrm>
            <a:off x="911423" y="4980261"/>
            <a:ext cx="432049" cy="216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51"/>
          <a:stretch/>
        </p:blipFill>
        <p:spPr bwMode="auto">
          <a:xfrm>
            <a:off x="911423" y="5708358"/>
            <a:ext cx="432047" cy="216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1" b="35650"/>
          <a:stretch/>
        </p:blipFill>
        <p:spPr bwMode="auto">
          <a:xfrm>
            <a:off x="524802" y="5744962"/>
            <a:ext cx="432049" cy="216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31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Amostra</a:t>
            </a:r>
            <a:r>
              <a:rPr lang="en-US" sz="2200" dirty="0" smtClean="0"/>
              <a:t> </a:t>
            </a:r>
            <a:r>
              <a:rPr lang="en-US" sz="2200" dirty="0" err="1" smtClean="0"/>
              <a:t>selecionada</a:t>
            </a:r>
            <a:r>
              <a:rPr lang="en-US" sz="2200" dirty="0" smtClean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aleatória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081" y="2852936"/>
            <a:ext cx="5384800" cy="4525963"/>
          </a:xfrm>
        </p:spPr>
        <p:txBody>
          <a:bodyPr/>
          <a:lstStyle/>
          <a:p>
            <a:r>
              <a:rPr lang="en-US" sz="2200" dirty="0" err="1"/>
              <a:t>Amostra</a:t>
            </a:r>
            <a:r>
              <a:rPr lang="en-US" sz="2200" dirty="0"/>
              <a:t> </a:t>
            </a:r>
            <a:r>
              <a:rPr lang="en-US" sz="2200" dirty="0" err="1"/>
              <a:t>selecionada</a:t>
            </a:r>
            <a:r>
              <a:rPr lang="en-US" sz="2200" dirty="0"/>
              <a:t> de forma </a:t>
            </a:r>
            <a:r>
              <a:rPr lang="en-US" sz="2200" b="1" dirty="0" err="1" smtClean="0">
                <a:solidFill>
                  <a:srgbClr val="008000"/>
                </a:solidFill>
              </a:rPr>
              <a:t>sistemática</a:t>
            </a:r>
            <a:endParaRPr lang="en-US" sz="2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dirty="0" smtClean="0"/>
              <a:t>Amostragem simples quantitativa (asq)</a:t>
            </a:r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9659" t="22748" r="19649" b="6360"/>
          <a:stretch/>
        </p:blipFill>
        <p:spPr>
          <a:xfrm>
            <a:off x="5591944" y="1484784"/>
            <a:ext cx="6318061" cy="4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Seleção das parcelas a amostrar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>
                  <a:buSzPct val="100000"/>
                </a:pPr>
                <a:r>
                  <a:rPr lang="pt-PT" dirty="0" smtClean="0"/>
                  <a:t>Assumindo amostragem sistemática: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1º Determinar o lado da quadricula</a:t>
                </a:r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	</a:t>
                </a:r>
              </a:p>
              <a:p>
                <a:pPr marL="857250" lvl="1" indent="-457200">
                  <a:buSzPct val="100000"/>
                  <a:buNone/>
                </a:pPr>
                <a:endParaRPr lang="pt-PT" sz="800" dirty="0" smtClean="0"/>
              </a:p>
              <a:p>
                <a:pPr marL="857250" lvl="1" indent="-457200">
                  <a:buSzPct val="100000"/>
                  <a:buNone/>
                </a:pPr>
                <a:r>
                  <a:rPr lang="pt-PT" dirty="0" smtClean="0"/>
                  <a:t> </a:t>
                </a:r>
                <a:r>
                  <a:rPr lang="pt-PT" sz="2200" dirty="0" smtClean="0"/>
                  <a:t>Assumindo que a propriedade é um quadrado, se a sua área total é de 660000 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 e quero meter lá dentro </a:t>
                </a:r>
                <a:r>
                  <a:rPr lang="pt-PT" sz="22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98</a:t>
                </a:r>
                <a:r>
                  <a:rPr lang="pt-PT" sz="2200" dirty="0" smtClean="0"/>
                  <a:t> </a:t>
                </a:r>
                <a:r>
                  <a:rPr lang="pt-PT" sz="22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parcelas, </a:t>
                </a:r>
                <a:r>
                  <a:rPr lang="pt-PT" sz="2200" dirty="0" smtClean="0"/>
                  <a:t>qual a área disponível para cada parcela? 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                            660000/98 = 6731 m</a:t>
                </a:r>
                <a:r>
                  <a:rPr lang="pt-PT" sz="2200" baseline="30000" dirty="0" smtClean="0"/>
                  <a:t>2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200" dirty="0" smtClean="0"/>
                  <a:t>Um quadrado com </a:t>
                </a:r>
                <a:r>
                  <a:rPr lang="pt-PT" sz="2200" dirty="0"/>
                  <a:t>6731 </a:t>
                </a:r>
                <a:r>
                  <a:rPr lang="pt-PT" sz="2200" dirty="0" smtClean="0"/>
                  <a:t>m</a:t>
                </a:r>
                <a:r>
                  <a:rPr lang="pt-PT" sz="2200" baseline="30000" dirty="0" smtClean="0"/>
                  <a:t>2</a:t>
                </a:r>
                <a:r>
                  <a:rPr lang="pt-PT" sz="2200" dirty="0" smtClean="0"/>
                  <a:t>, quantos metros tem de lado?</a:t>
                </a:r>
              </a:p>
              <a:p>
                <a:pPr marL="857250" lvl="1" indent="-457200">
                  <a:buSzPct val="100000"/>
                  <a:buNone/>
                </a:pPr>
                <a:r>
                  <a:rPr lang="pt-PT" sz="2600" dirty="0" smtClean="0">
                    <a:latin typeface="+mn-lt"/>
                  </a:rPr>
                  <a:t>                  A = l x</a:t>
                </a:r>
                <a:r>
                  <a:rPr lang="pt-PT" sz="2600" dirty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</a:rPr>
                  <a:t>l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</a:t>
                </a:r>
                <a:r>
                  <a:rPr lang="pt-PT" sz="2600" dirty="0" smtClean="0">
                    <a:latin typeface="+mn-lt"/>
                  </a:rPr>
                  <a:t> A = l</a:t>
                </a:r>
                <a:r>
                  <a:rPr lang="pt-PT" sz="2600" baseline="30000" dirty="0" smtClean="0">
                    <a:latin typeface="+mn-lt"/>
                  </a:rPr>
                  <a:t>2</a:t>
                </a:r>
                <a:r>
                  <a:rPr lang="pt-PT" sz="2600" dirty="0" smtClean="0">
                    <a:latin typeface="+mn-lt"/>
                  </a:rPr>
                  <a:t> 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</a:t>
                </a:r>
                <a:r>
                  <a:rPr lang="pt-PT" sz="2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PT" sz="2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rad>
                  </m:oMath>
                </a14:m>
                <a:r>
                  <a:rPr lang="pt-PT" sz="2600" dirty="0" smtClean="0">
                    <a:latin typeface="+mn-lt"/>
                  </a:rPr>
                  <a:t> </a:t>
                </a:r>
                <a:r>
                  <a:rPr lang="pt-PT" sz="2600" dirty="0" smtClean="0">
                    <a:latin typeface="+mn-lt"/>
                    <a:sym typeface="Wingdings" panose="05000000000000000000" pitchFamily="2" charset="2"/>
                  </a:rPr>
                  <a:t>   l = 82</a:t>
                </a:r>
                <a:endParaRPr lang="pt-PT" sz="2600" dirty="0" smtClean="0">
                  <a:latin typeface="+mn-lt"/>
                </a:endParaRPr>
              </a:p>
              <a:p>
                <a:pPr marL="857250" lvl="1" indent="-457200">
                  <a:buSzPct val="100000"/>
                  <a:buNone/>
                </a:pPr>
                <a:endParaRPr lang="pt-PT" sz="2200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457200" indent="-457200">
                  <a:buSzPct val="100000"/>
                </a:pPr>
                <a:endParaRPr lang="pt-PT" dirty="0" smtClean="0"/>
              </a:p>
              <a:p>
                <a:pPr marL="857250" lvl="1" indent="-457200">
                  <a:buSzPct val="100000"/>
                  <a:buNone/>
                </a:pPr>
                <a:endParaRPr lang="pt-PT" dirty="0" smtClean="0"/>
              </a:p>
              <a:p>
                <a:pPr marL="457200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857250" lvl="1" indent="-457200">
                  <a:buSzPct val="100000"/>
                  <a:buFont typeface="+mj-lt"/>
                  <a:buAutoNum type="alphaLcParenR"/>
                </a:pPr>
                <a:endParaRPr lang="pt-PT" dirty="0" smtClean="0"/>
              </a:p>
              <a:p>
                <a:pPr marL="457200" indent="-457200">
                  <a:buSzPct val="100000"/>
                  <a:buNone/>
                </a:pPr>
                <a:endParaRPr lang="pt-P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2" y="1338454"/>
                <a:ext cx="6446072" cy="5474922"/>
              </a:xfrm>
              <a:blipFill>
                <a:blip r:embed="rId2"/>
                <a:stretch>
                  <a:fillRect l="-1325" t="-2227" r="-851" b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7132061" y="5210364"/>
            <a:ext cx="4220523" cy="135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1243" y="5421611"/>
            <a:ext cx="1029683" cy="1084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44" y="5456540"/>
            <a:ext cx="432049" cy="1110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47248" y="5456539"/>
            <a:ext cx="1541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Águas interiores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2768" y="5664328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180" y="6139163"/>
            <a:ext cx="2037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Floresta - Eucaliptal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180" y="5911769"/>
            <a:ext cx="792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endParaRPr lang="pt-PT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061" y="1411353"/>
            <a:ext cx="4652571" cy="3963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2276872"/>
            <a:ext cx="4608512" cy="872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62345" y="3284984"/>
            <a:ext cx="285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r>
              <a:rPr lang="en-US" dirty="0" smtClean="0"/>
              <a:t> = 660000/</a:t>
            </a:r>
            <a:r>
              <a:rPr lang="en-US" b="1" dirty="0" smtClean="0">
                <a:solidFill>
                  <a:srgbClr val="FFC000"/>
                </a:solidFill>
              </a:rPr>
              <a:t>350000</a:t>
            </a:r>
            <a:r>
              <a:rPr lang="en-US" dirty="0" smtClean="0"/>
              <a:t>*52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?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98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parcelas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área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15972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26676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6608" y="1924549"/>
            <a:ext cx="2689946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Mapa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de </a:t>
            </a:r>
            <a:r>
              <a:rPr lang="en-GB" sz="2200" dirty="0" err="1">
                <a:solidFill>
                  <a:srgbClr val="008000"/>
                </a:solidFill>
                <a:latin typeface="Tahoma" pitchFamily="34" charset="0"/>
              </a:rPr>
              <a:t>uma</a:t>
            </a:r>
            <a:r>
              <a:rPr lang="en-GB" sz="2200" dirty="0">
                <a:solidFill>
                  <a:srgbClr val="008000"/>
                </a:solidFill>
                <a:latin typeface="Tahoma" pitchFamily="34" charset="0"/>
              </a:rPr>
              <a:t> </a:t>
            </a:r>
            <a:r>
              <a:rPr lang="en-GB" sz="2200" dirty="0" err="1" smtClean="0">
                <a:solidFill>
                  <a:srgbClr val="008000"/>
                </a:solidFill>
                <a:latin typeface="Tahoma" pitchFamily="34" charset="0"/>
              </a:rPr>
              <a:t>propriedade</a:t>
            </a:r>
            <a:endParaRPr lang="en-GB" sz="2200" dirty="0">
              <a:solidFill>
                <a:srgbClr val="008000"/>
              </a:solidFill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516" y="1412776"/>
            <a:ext cx="6984932" cy="521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6554" y="2636913"/>
            <a:ext cx="70318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Como avaliar estes povoamentos? (eucalipto e montado de sobro)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516" y="3632241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É possível medir todas as árvores? Claro que não...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774" y="4627569"/>
            <a:ext cx="7016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dirty="0">
                <a:latin typeface="Trebuchet MS" pitchFamily="34" charset="0"/>
              </a:rPr>
              <a:t>Há portanto que recorrer a amostragem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6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3742367" y="1789832"/>
            <a:ext cx="8449791" cy="4750688"/>
            <a:chOff x="3742367" y="1789832"/>
            <a:chExt cx="8449791" cy="4750688"/>
          </a:xfrm>
        </p:grpSpPr>
        <p:grpSp>
          <p:nvGrpSpPr>
            <p:cNvPr id="8" name="Group 7"/>
            <p:cNvGrpSpPr/>
            <p:nvPr/>
          </p:nvGrpSpPr>
          <p:grpSpPr>
            <a:xfrm>
              <a:off x="3742367" y="1789832"/>
              <a:ext cx="8449791" cy="4750688"/>
              <a:chOff x="8752567" y="3861944"/>
              <a:chExt cx="8449791" cy="475068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52567" y="3861944"/>
                <a:ext cx="8449791" cy="475068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1034350" y="6056876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034350" y="6345512"/>
                <a:ext cx="28803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82</a:t>
                </a:r>
                <a:endParaRPr lang="en-US" sz="6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34131" y="6138383"/>
                <a:ext cx="1389600" cy="1489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055014" y="4053055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5014" y="4342873"/>
              <a:ext cx="32901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3090" y="3692766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3090" y="3985877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82</a:t>
              </a:r>
              <a:endParaRPr 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86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42209" y="1818138"/>
            <a:ext cx="8449791" cy="4750688"/>
            <a:chOff x="3742209" y="1818138"/>
            <a:chExt cx="8449791" cy="47506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209" y="1818138"/>
              <a:ext cx="8449791" cy="47506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23773" y="4094577"/>
              <a:ext cx="1389600" cy="14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06136" y="263691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Agora procurar a ferramenta clip para eliminar os pontos da grelha que caem fora da área de floresta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131016" y="411264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5014" y="4075915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55014" y="4365104"/>
            <a:ext cx="3290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23773" y="4094577"/>
            <a:ext cx="1389600" cy="163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3773" y="4094577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1784" y="4110682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Seleção das parcelas a amostrar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2" y="1338454"/>
            <a:ext cx="6446072" cy="5474922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Assumindo amostragem sistemática:</a:t>
            </a:r>
          </a:p>
          <a:p>
            <a:pPr marL="857250" lvl="1" indent="-457200">
              <a:buSzPct val="100000"/>
              <a:buNone/>
            </a:pPr>
            <a:r>
              <a:rPr lang="pt-PT" sz="2200" b="1" dirty="0" smtClean="0"/>
              <a:t>2º Construir a grelha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sz="800" dirty="0" smtClean="0"/>
          </a:p>
          <a:p>
            <a:pPr marL="857250" lvl="1" indent="-457200">
              <a:buSzPct val="100000"/>
              <a:buNone/>
            </a:pPr>
            <a:endParaRPr lang="pt-PT" sz="22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0" indent="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09" y="1818138"/>
            <a:ext cx="8449791" cy="4750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9113" y="4075915"/>
            <a:ext cx="1389600" cy="14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6136" y="2636912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Podemos </a:t>
            </a:r>
            <a:r>
              <a:rPr lang="pt-PT" b="1" dirty="0" smtClean="0"/>
              <a:t>querer que a grelha seja coincidente com a do IFN ou que tenha origem num ponto especifico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Se for esse o caso temos de a preparar no EXCEL de antemão para a podermos importar agora</a:t>
            </a:r>
            <a:endParaRPr lang="pt-PT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pt-PT" dirty="0" smtClean="0"/>
              <a:t>situações </a:t>
            </a:r>
            <a:r>
              <a:rPr lang="pt-PT" dirty="0"/>
              <a:t>de amostragem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60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Fases no planeamento de uma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5"/>
            <a:ext cx="11329259" cy="578378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pt-PT" sz="2400" dirty="0" smtClean="0"/>
              <a:t>Diversidade de situações de amostragem</a:t>
            </a:r>
            <a:endParaRPr lang="pt-PT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79270" y="2057628"/>
            <a:ext cx="26968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PT" sz="800" dirty="0" smtClean="0"/>
          </a:p>
          <a:p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estratificada espacialmente </a:t>
            </a:r>
            <a:r>
              <a:rPr lang="pt-PT" sz="2000" dirty="0"/>
              <a:t>(população I</a:t>
            </a:r>
            <a:r>
              <a:rPr lang="pt-PT" sz="2000" dirty="0" smtClean="0"/>
              <a:t>)</a:t>
            </a:r>
            <a:endParaRPr lang="pt-PT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8757070" y="2130544"/>
            <a:ext cx="24996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 talhão de uma Mata Nacional </a:t>
            </a:r>
            <a:r>
              <a:rPr lang="pt-PT" sz="2000" b="1" dirty="0">
                <a:solidFill>
                  <a:schemeClr val="accent5"/>
                </a:solidFill>
              </a:rPr>
              <a:t>não estratificada espacialmente</a:t>
            </a:r>
            <a:r>
              <a:rPr lang="pt-PT" sz="2000" dirty="0"/>
              <a:t> (população II) </a:t>
            </a:r>
            <a:endParaRPr lang="pt-PT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242602" y="4221837"/>
            <a:ext cx="1733544" cy="2277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SzPct val="100000"/>
            </a:pPr>
            <a:endParaRPr lang="pt-PT" sz="2200" dirty="0" smtClean="0"/>
          </a:p>
          <a:p>
            <a:pPr>
              <a:buSzPct val="100000"/>
            </a:pPr>
            <a:r>
              <a:rPr lang="pt-PT" sz="2000" dirty="0" smtClean="0"/>
              <a:t>Avaliação </a:t>
            </a:r>
            <a:r>
              <a:rPr lang="pt-PT" sz="2000" dirty="0"/>
              <a:t>do volume total numa </a:t>
            </a:r>
            <a:r>
              <a:rPr lang="pt-PT" sz="2000" b="1" dirty="0">
                <a:solidFill>
                  <a:schemeClr val="accent5"/>
                </a:solidFill>
              </a:rPr>
              <a:t>mata de contornos irregulares </a:t>
            </a:r>
            <a:r>
              <a:rPr lang="pt-PT" sz="2000" b="1" dirty="0" smtClean="0">
                <a:solidFill>
                  <a:schemeClr val="accent5"/>
                </a:solidFill>
              </a:rPr>
              <a:t>            </a:t>
            </a:r>
            <a:r>
              <a:rPr lang="pt-PT" sz="2000" dirty="0" smtClean="0"/>
              <a:t>(</a:t>
            </a:r>
            <a:r>
              <a:rPr lang="pt-PT" sz="2000" dirty="0"/>
              <a:t>população III</a:t>
            </a:r>
            <a:r>
              <a:rPr lang="pt-PT" sz="2000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070" y="4797152"/>
            <a:ext cx="249966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Volume </a:t>
            </a:r>
            <a:r>
              <a:rPr lang="pt-PT" sz="2000" dirty="0"/>
              <a:t>total de uma </a:t>
            </a:r>
            <a:r>
              <a:rPr lang="pt-PT" sz="2000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sz="2000" dirty="0"/>
              <a:t>(população IV)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1" y="1772816"/>
            <a:ext cx="2669941" cy="2401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14" y="1685621"/>
            <a:ext cx="2608756" cy="2453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30536" y="3635293"/>
            <a:ext cx="2230751" cy="345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314" y="4168877"/>
            <a:ext cx="2539974" cy="2364174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1286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Diversidade de situações de amostragem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estratificada espacialmente </a:t>
            </a:r>
            <a:r>
              <a:rPr lang="pt-PT" dirty="0"/>
              <a:t>(população </a:t>
            </a:r>
            <a:r>
              <a:rPr lang="pt-PT" dirty="0" smtClean="0"/>
              <a:t>I</a:t>
            </a:r>
            <a:r>
              <a:rPr lang="pt-PT" dirty="0"/>
              <a:t>) </a:t>
            </a:r>
            <a:endParaRPr lang="pt-PT" b="1" dirty="0" smtClean="0">
              <a:solidFill>
                <a:schemeClr val="accent5"/>
              </a:solidFill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 talhão de uma Mata Nacional </a:t>
            </a:r>
            <a:r>
              <a:rPr lang="pt-PT" b="1" dirty="0">
                <a:solidFill>
                  <a:schemeClr val="accent5"/>
                </a:solidFill>
              </a:rPr>
              <a:t>não estratificada espacialmente</a:t>
            </a:r>
            <a:r>
              <a:rPr lang="pt-PT" dirty="0"/>
              <a:t> (população 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volume total numa </a:t>
            </a:r>
            <a:r>
              <a:rPr lang="pt-PT" b="1" dirty="0">
                <a:solidFill>
                  <a:schemeClr val="accent5"/>
                </a:solidFill>
              </a:rPr>
              <a:t>mata de contornos irregulares </a:t>
            </a:r>
            <a:r>
              <a:rPr lang="pt-PT" dirty="0"/>
              <a:t>(população III)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Volume total de uma </a:t>
            </a:r>
            <a:r>
              <a:rPr lang="pt-PT" b="1" dirty="0">
                <a:solidFill>
                  <a:schemeClr val="accent5"/>
                </a:solidFill>
              </a:rPr>
              <a:t>espécie distribuída em pequenos povoamentos </a:t>
            </a:r>
            <a:r>
              <a:rPr lang="pt-PT" dirty="0"/>
              <a:t>(população IV)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da </a:t>
            </a:r>
            <a:r>
              <a:rPr lang="pt-PT" dirty="0">
                <a:solidFill>
                  <a:srgbClr val="7CB042"/>
                </a:solidFill>
              </a:rPr>
              <a:t>distribuição da cortiça por classes de qualidade </a:t>
            </a:r>
            <a:r>
              <a:rPr lang="pt-PT" dirty="0"/>
              <a:t>(1ª/3*, 4ª/5*, 6ª e refugo) numa parcela de 4 </a:t>
            </a:r>
            <a:r>
              <a:rPr lang="pt-PT" dirty="0" err="1"/>
              <a:t>ha</a:t>
            </a:r>
            <a:r>
              <a:rPr lang="pt-PT" dirty="0"/>
              <a:t> em montado de sobro (população VI)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Avaliação do </a:t>
            </a:r>
            <a:r>
              <a:rPr lang="pt-PT" dirty="0">
                <a:solidFill>
                  <a:srgbClr val="7CB042"/>
                </a:solidFill>
              </a:rPr>
              <a:t>preço médio da cortiça no campo </a:t>
            </a:r>
            <a:r>
              <a:rPr lang="pt-PT" dirty="0"/>
              <a:t>(população VII) </a:t>
            </a:r>
            <a:endParaRPr lang="pt-PT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pt-PT" dirty="0"/>
              <a:t>Estudo da </a:t>
            </a:r>
            <a:r>
              <a:rPr lang="pt-PT" dirty="0">
                <a:solidFill>
                  <a:srgbClr val="7CB042"/>
                </a:solidFill>
              </a:rPr>
              <a:t>abundância de saca-rabos </a:t>
            </a:r>
            <a:r>
              <a:rPr lang="pt-PT" dirty="0"/>
              <a:t>(</a:t>
            </a:r>
            <a:r>
              <a:rPr lang="pt-PT" i="1" dirty="0" err="1"/>
              <a:t>Herpestes</a:t>
            </a:r>
            <a:r>
              <a:rPr lang="pt-PT" i="1" dirty="0"/>
              <a:t> </a:t>
            </a:r>
            <a:r>
              <a:rPr lang="pt-PT" i="1" dirty="0" err="1"/>
              <a:t>ichneumon</a:t>
            </a:r>
            <a:r>
              <a:rPr lang="pt-PT" dirty="0"/>
              <a:t> L.) em Portugal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7033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67256" y="1548174"/>
            <a:ext cx="5424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um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cabem</a:t>
            </a:r>
            <a:r>
              <a:rPr lang="en-US" dirty="0" smtClean="0"/>
              <a:t> 400 </a:t>
            </a:r>
            <a:r>
              <a:rPr lang="en-US" dirty="0" err="1" smtClean="0"/>
              <a:t>parcelas</a:t>
            </a:r>
            <a:r>
              <a:rPr lang="en-US" dirty="0" smtClean="0"/>
              <a:t> de 1000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err="1" smtClean="0"/>
              <a:t>Atributo</a:t>
            </a:r>
            <a:r>
              <a:rPr lang="en-US" b="1" dirty="0" smtClean="0"/>
              <a:t> a </a:t>
            </a:r>
            <a:r>
              <a:rPr lang="en-US" b="1" dirty="0" err="1" smtClean="0"/>
              <a:t>avaliar</a:t>
            </a:r>
            <a:r>
              <a:rPr lang="en-US" b="1" dirty="0" smtClean="0"/>
              <a:t>: </a:t>
            </a:r>
            <a:r>
              <a:rPr lang="en-US" dirty="0" smtClean="0"/>
              <a:t>Volume (m</a:t>
            </a:r>
            <a:r>
              <a:rPr lang="en-US" baseline="30000" dirty="0" smtClean="0"/>
              <a:t>3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  <a:r>
              <a:rPr lang="en-US" dirty="0" err="1" smtClean="0"/>
              <a:t>indicado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valor </a:t>
            </a:r>
            <a:r>
              <a:rPr lang="en-US" dirty="0" err="1" smtClean="0"/>
              <a:t>dentro</a:t>
            </a:r>
            <a:r>
              <a:rPr lang="en-US" dirty="0" smtClean="0"/>
              <a:t> da </a:t>
            </a:r>
            <a:r>
              <a:rPr lang="en-US" dirty="0" err="1" smtClean="0"/>
              <a:t>célula</a:t>
            </a:r>
            <a:r>
              <a:rPr lang="en-US" dirty="0" smtClean="0"/>
              <a:t> – </a:t>
            </a:r>
            <a:r>
              <a:rPr lang="en-US" dirty="0" err="1" smtClean="0"/>
              <a:t>atributo</a:t>
            </a:r>
            <a:r>
              <a:rPr lang="en-US" dirty="0" smtClean="0"/>
              <a:t> </a:t>
            </a:r>
            <a:r>
              <a:rPr lang="en-US" dirty="0" err="1" smtClean="0"/>
              <a:t>quantitativo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b="1" dirty="0" err="1" smtClean="0"/>
              <a:t>População</a:t>
            </a:r>
            <a:r>
              <a:rPr lang="en-US" dirty="0" smtClean="0"/>
              <a:t>: 400 </a:t>
            </a:r>
            <a:r>
              <a:rPr lang="en-US" dirty="0" err="1" smtClean="0"/>
              <a:t>parcelas</a:t>
            </a:r>
            <a:r>
              <a:rPr lang="en-US" dirty="0" smtClean="0"/>
              <a:t> (N =400)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chemeClr val="accent5"/>
                </a:solidFill>
              </a:rPr>
              <a:t>Excecionalmente</a:t>
            </a:r>
            <a:endParaRPr lang="en-US" dirty="0"/>
          </a:p>
          <a:p>
            <a:r>
              <a:rPr lang="en-US" sz="800" dirty="0" smtClean="0"/>
              <a:t> </a:t>
            </a:r>
          </a:p>
          <a:p>
            <a:pPr marL="342900" indent="-342900">
              <a:buAutoNum type="arabicParenR"/>
            </a:pPr>
            <a:r>
              <a:rPr lang="en-US" dirty="0" err="1" smtClean="0"/>
              <a:t>conhecemos</a:t>
            </a:r>
            <a:r>
              <a:rPr lang="en-US" dirty="0" smtClean="0"/>
              <a:t> o valor do </a:t>
            </a:r>
            <a:r>
              <a:rPr lang="en-US" dirty="0" err="1" smtClean="0"/>
              <a:t>atributo</a:t>
            </a:r>
            <a:r>
              <a:rPr lang="en-US" dirty="0" smtClean="0"/>
              <a:t> para a </a:t>
            </a:r>
            <a:r>
              <a:rPr lang="en-US" dirty="0" err="1" smtClean="0"/>
              <a:t>totalidade</a:t>
            </a:r>
            <a:r>
              <a:rPr lang="en-US" dirty="0" smtClean="0"/>
              <a:t> dos </a:t>
            </a:r>
            <a:r>
              <a:rPr lang="en-US" dirty="0" err="1" smtClean="0"/>
              <a:t>individuos</a:t>
            </a:r>
            <a:r>
              <a:rPr lang="en-US" b="1" dirty="0" smtClean="0">
                <a:solidFill>
                  <a:srgbClr val="009900"/>
                </a:solidFill>
              </a:rPr>
              <a:t>: ISTO NUNCA ACONTECE NA PRÁTICA!</a:t>
            </a:r>
            <a:r>
              <a:rPr lang="en-US" dirty="0" smtClean="0"/>
              <a:t> 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i="1" dirty="0" smtClean="0"/>
              <a:t>(</a:t>
            </a:r>
            <a:r>
              <a:rPr lang="en-US" b="1" i="1" dirty="0" err="1" smtClean="0"/>
              <a:t>dai</a:t>
            </a:r>
            <a:r>
              <a:rPr lang="en-US" b="1" i="1" dirty="0" smtClean="0"/>
              <a:t> a </a:t>
            </a:r>
            <a:r>
              <a:rPr lang="en-US" b="1" i="1" dirty="0" err="1" smtClean="0"/>
              <a:t>necessidade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termos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amostrar</a:t>
            </a:r>
            <a:r>
              <a:rPr lang="en-US" i="1" dirty="0" smtClean="0"/>
              <a:t>)</a:t>
            </a:r>
          </a:p>
          <a:p>
            <a:endParaRPr lang="en-US" sz="800" dirty="0"/>
          </a:p>
          <a:p>
            <a:r>
              <a:rPr lang="en-US" dirty="0" smtClean="0"/>
              <a:t>2)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da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 err="1" smtClean="0"/>
              <a:t>coincidirem</a:t>
            </a:r>
            <a:r>
              <a:rPr lang="en-US" dirty="0" smtClean="0"/>
              <a:t> com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lados</a:t>
            </a:r>
            <a:r>
              <a:rPr lang="en-US" dirty="0" smtClean="0"/>
              <a:t> das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en-US" dirty="0" err="1" smtClean="0"/>
              <a:t>parcelas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19536" y="3676995"/>
            <a:ext cx="1812411" cy="1986483"/>
            <a:chOff x="1919536" y="3676995"/>
            <a:chExt cx="1812411" cy="1986483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8" t="17638"/>
            <a:stretch/>
          </p:blipFill>
          <p:spPr bwMode="auto">
            <a:xfrm>
              <a:off x="1919536" y="4647174"/>
              <a:ext cx="1720835" cy="101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67" y="3676995"/>
              <a:ext cx="411480" cy="74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Amostragem</a:t>
            </a:r>
            <a:r>
              <a:rPr lang="en-US" dirty="0" smtClean="0"/>
              <a:t> e a </a:t>
            </a:r>
            <a:r>
              <a:rPr lang="en-US" dirty="0" err="1" smtClean="0"/>
              <a:t>necessidade</a:t>
            </a:r>
            <a:r>
              <a:rPr lang="en-US" dirty="0" smtClean="0"/>
              <a:t> de </a:t>
            </a:r>
            <a:r>
              <a:rPr lang="en-US" dirty="0" err="1" smtClean="0"/>
              <a:t>amostrar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</a:t>
            </a:r>
            <a:r>
              <a:rPr lang="pt-PT" b="1" dirty="0" smtClean="0"/>
              <a:t> amostragem </a:t>
            </a:r>
            <a:r>
              <a:rPr lang="pt-PT" dirty="0" smtClean="0"/>
              <a:t>consiste na:</a:t>
            </a:r>
          </a:p>
          <a:p>
            <a:pPr lvl="1"/>
            <a:r>
              <a:rPr lang="pt-PT" dirty="0" smtClean="0"/>
              <a:t>análise </a:t>
            </a:r>
            <a:r>
              <a:rPr lang="pt-PT" dirty="0"/>
              <a:t>de uma parte da população com o </a:t>
            </a:r>
            <a:r>
              <a:rPr lang="pt-PT" dirty="0" smtClean="0"/>
              <a:t>objetivo </a:t>
            </a:r>
            <a:r>
              <a:rPr lang="pt-PT" dirty="0"/>
              <a:t>de tirar conclusões (inferir) para todo o conjunto. </a:t>
            </a:r>
            <a:r>
              <a:rPr lang="pt-PT" dirty="0" smtClean="0"/>
              <a:t>Ao </a:t>
            </a:r>
            <a:r>
              <a:rPr lang="pt-PT" dirty="0" err="1" smtClean="0"/>
              <a:t>sub-conjunto</a:t>
            </a:r>
            <a:r>
              <a:rPr lang="pt-PT" dirty="0" smtClean="0"/>
              <a:t> </a:t>
            </a:r>
            <a:r>
              <a:rPr lang="pt-PT" dirty="0"/>
              <a:t>observado dá-se o nome de </a:t>
            </a:r>
            <a:r>
              <a:rPr lang="pt-PT" b="1" dirty="0" smtClean="0">
                <a:solidFill>
                  <a:srgbClr val="0070C0"/>
                </a:solidFill>
              </a:rPr>
              <a:t>amostra</a:t>
            </a:r>
          </a:p>
          <a:p>
            <a:pPr lvl="1"/>
            <a:r>
              <a:rPr lang="pt-PT" dirty="0"/>
              <a:t>O </a:t>
            </a:r>
            <a:r>
              <a:rPr lang="pt-PT" dirty="0" smtClean="0"/>
              <a:t>objetivo </a:t>
            </a:r>
            <a:r>
              <a:rPr lang="pt-PT" dirty="0"/>
              <a:t>é avaliar o valor médio </a:t>
            </a:r>
            <a:r>
              <a:rPr lang="pt-PT" dirty="0" smtClean="0"/>
              <a:t>de </a:t>
            </a:r>
            <a:r>
              <a:rPr lang="pt-PT" dirty="0"/>
              <a:t>uma determinada característica mensurável por </a:t>
            </a:r>
            <a:r>
              <a:rPr lang="pt-PT" dirty="0" smtClean="0"/>
              <a:t>indivíduo</a:t>
            </a:r>
            <a:r>
              <a:rPr lang="pt-PT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1"/>
            <a:r>
              <a:rPr lang="pt-PT" dirty="0" smtClean="0"/>
              <a:t>Logo, há que estimar o </a:t>
            </a:r>
            <a:r>
              <a:rPr lang="pt-PT" dirty="0"/>
              <a:t>valor médio </a:t>
            </a:r>
            <a:r>
              <a:rPr lang="pt-PT" dirty="0" smtClean="0"/>
              <a:t>de uma dada </a:t>
            </a:r>
            <a:r>
              <a:rPr lang="pt-PT" dirty="0"/>
              <a:t>variável aleatória </a:t>
            </a:r>
            <a:r>
              <a:rPr lang="pt-PT" dirty="0" smtClean="0"/>
              <a:t>através </a:t>
            </a:r>
            <a:r>
              <a:rPr lang="pt-PT" dirty="0"/>
              <a:t>de um intervalo de confiança para a </a:t>
            </a:r>
            <a:r>
              <a:rPr lang="pt-PT" dirty="0" smtClean="0"/>
              <a:t>média em que </a:t>
            </a:r>
            <a:r>
              <a:rPr lang="pt-PT" b="1" i="1" dirty="0" smtClean="0"/>
              <a:t>E</a:t>
            </a:r>
            <a:r>
              <a:rPr lang="pt-PT" dirty="0" smtClean="0"/>
              <a:t> corresponde ao erro de amostragem/erro absoluto: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5762793"/>
            <a:ext cx="4648603" cy="79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5463663"/>
            <a:ext cx="2225233" cy="9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69448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7528" y="10325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032936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43472" y="2993720"/>
            <a:ext cx="2448917" cy="2883551"/>
            <a:chOff x="1343472" y="2993720"/>
            <a:chExt cx="2448917" cy="2760456"/>
          </a:xfrm>
        </p:grpSpPr>
        <p:sp>
          <p:nvSpPr>
            <p:cNvPr id="11" name="Rectangle 10"/>
            <p:cNvSpPr/>
            <p:nvPr/>
          </p:nvSpPr>
          <p:spPr>
            <a:xfrm>
              <a:off x="1343472" y="2993720"/>
              <a:ext cx="2448272" cy="2760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845" y="4359992"/>
              <a:ext cx="2145526" cy="11952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94845" y="3162666"/>
              <a:ext cx="2297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=140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62</a:t>
              </a:r>
            </a:p>
            <a:p>
              <a:r>
                <a:rPr lang="en-US" dirty="0" err="1" smtClean="0"/>
                <a:t>V_min</a:t>
              </a:r>
              <a:r>
                <a:rPr lang="en-US" dirty="0" smtClean="0"/>
                <a:t> = 39.1</a:t>
              </a:r>
            </a:p>
            <a:p>
              <a:r>
                <a:rPr lang="en-US" dirty="0" err="1" smtClean="0"/>
                <a:t>V_max</a:t>
              </a:r>
              <a:r>
                <a:rPr lang="en-US" dirty="0" smtClean="0"/>
                <a:t> = 225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37686" y="2924944"/>
            <a:ext cx="2448272" cy="2891082"/>
            <a:chOff x="1343472" y="2993720"/>
            <a:chExt cx="2448272" cy="2307488"/>
          </a:xfrm>
        </p:grpSpPr>
        <p:sp>
          <p:nvSpPr>
            <p:cNvPr id="15" name="Rectangle 14"/>
            <p:cNvSpPr/>
            <p:nvPr/>
          </p:nvSpPr>
          <p:spPr>
            <a:xfrm>
              <a:off x="1343472" y="2993720"/>
              <a:ext cx="2448272" cy="23074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200" y="3189433"/>
              <a:ext cx="2297544" cy="95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V_médio</a:t>
              </a:r>
              <a:r>
                <a:rPr lang="en-US" dirty="0" smtClean="0"/>
                <a:t> =143        </a:t>
              </a:r>
              <a:r>
                <a:rPr lang="en-US" dirty="0" err="1" smtClean="0"/>
                <a:t>desvio</a:t>
              </a:r>
              <a:r>
                <a:rPr lang="en-US" dirty="0" smtClean="0"/>
                <a:t> </a:t>
              </a:r>
              <a:r>
                <a:rPr lang="en-US" dirty="0" err="1" smtClean="0"/>
                <a:t>padrão</a:t>
              </a:r>
              <a:r>
                <a:rPr lang="en-US" dirty="0" smtClean="0"/>
                <a:t> = 42</a:t>
              </a:r>
            </a:p>
            <a:p>
              <a:r>
                <a:rPr lang="en-US" dirty="0" err="1"/>
                <a:t>V_min</a:t>
              </a:r>
              <a:r>
                <a:rPr lang="en-US" dirty="0"/>
                <a:t> = </a:t>
              </a:r>
              <a:r>
                <a:rPr lang="en-US" dirty="0" smtClean="0"/>
                <a:t>89.2</a:t>
              </a:r>
              <a:endParaRPr lang="en-US" dirty="0"/>
            </a:p>
            <a:p>
              <a:r>
                <a:rPr lang="en-US" dirty="0" err="1"/>
                <a:t>V_max</a:t>
              </a:r>
              <a:r>
                <a:rPr lang="en-US" dirty="0"/>
                <a:t> = </a:t>
              </a:r>
              <a:r>
                <a:rPr lang="en-US" dirty="0" smtClean="0"/>
                <a:t>196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4435494"/>
            <a:ext cx="2146171" cy="12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3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556792"/>
            <a:ext cx="5560625" cy="50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1" y="1525904"/>
            <a:ext cx="5272593" cy="4957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5520" y="1140658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Estratificada </a:t>
            </a:r>
            <a:r>
              <a:rPr lang="pt-PT" b="1" dirty="0">
                <a:solidFill>
                  <a:schemeClr val="accent5"/>
                </a:solidFill>
              </a:rPr>
              <a:t>espacialmente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56381" y="1156102"/>
            <a:ext cx="496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chemeClr val="accent5"/>
                </a:solidFill>
              </a:rPr>
              <a:t>Não estratificada espacialmente</a:t>
            </a:r>
          </a:p>
          <a:p>
            <a:pPr algn="ctr"/>
            <a:r>
              <a:rPr lang="pt-PT" sz="1400" i="1" dirty="0">
                <a:solidFill>
                  <a:schemeClr val="accent5"/>
                </a:solidFill>
              </a:rPr>
              <a:t>resulta da troca da ordem das colunas na </a:t>
            </a:r>
            <a:r>
              <a:rPr lang="pt-PT" sz="1400" i="1" dirty="0" smtClean="0">
                <a:solidFill>
                  <a:schemeClr val="accent5"/>
                </a:solidFill>
              </a:rPr>
              <a:t>população da esquerda</a:t>
            </a:r>
            <a:endParaRPr lang="en-US" sz="1400" i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271464" y="2274838"/>
            <a:ext cx="9433048" cy="35086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Nota:</a:t>
            </a: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MIJOGC+Arial"/>
              </a:rPr>
              <a:t>Uma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população muito variável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não é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forçosamente uma população </a:t>
            </a:r>
            <a:r>
              <a:rPr lang="pt-PT" b="1" dirty="0" err="1" smtClean="0">
                <a:solidFill>
                  <a:srgbClr val="009900"/>
                </a:solidFill>
                <a:latin typeface="MIJOGC+Arial"/>
              </a:rPr>
              <a:t>heterógenea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!</a:t>
            </a:r>
          </a:p>
          <a:p>
            <a:endParaRPr lang="pt-PT" dirty="0" smtClean="0">
              <a:solidFill>
                <a:srgbClr val="000000"/>
              </a:solidFill>
              <a:latin typeface="MIJOGC+Arial"/>
            </a:endParaRPr>
          </a:p>
          <a:p>
            <a:endParaRPr lang="pt-PT" dirty="0">
              <a:solidFill>
                <a:srgbClr val="000000"/>
              </a:solidFill>
              <a:latin typeface="MIJOGC+Arial"/>
            </a:endParaRPr>
          </a:p>
          <a:p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Do </a:t>
            </a:r>
            <a:r>
              <a:rPr lang="pt-PT" b="1" cap="all" dirty="0">
                <a:solidFill>
                  <a:srgbClr val="000000"/>
                </a:solidFill>
                <a:latin typeface="MIJOGC+Arial"/>
              </a:rPr>
              <a:t>ponto de vista da </a:t>
            </a:r>
            <a:r>
              <a:rPr lang="pt-PT" b="1" cap="all" dirty="0" smtClean="0">
                <a:solidFill>
                  <a:srgbClr val="000000"/>
                </a:solidFill>
                <a:latin typeface="MIJOGC+Arial"/>
              </a:rPr>
              <a:t>amostragem:</a:t>
            </a:r>
          </a:p>
          <a:p>
            <a:endParaRPr lang="pt-PT" sz="800" b="1" cap="all" dirty="0" smtClean="0">
              <a:solidFill>
                <a:srgbClr val="000000"/>
              </a:solidFill>
              <a:latin typeface="MIJOGC+Arial"/>
            </a:endParaRPr>
          </a:p>
          <a:p>
            <a:endParaRPr lang="pt-PT" sz="800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direita </a:t>
            </a:r>
            <a:r>
              <a:rPr lang="pt-PT" b="1" dirty="0">
                <a:solidFill>
                  <a:schemeClr val="accent5"/>
                </a:solidFill>
                <a:latin typeface="MIJOGC+Arial"/>
              </a:rPr>
              <a:t>é mais homogénea do que a </a:t>
            </a:r>
            <a:r>
              <a:rPr lang="pt-PT" b="1" dirty="0" smtClean="0">
                <a:solidFill>
                  <a:schemeClr val="accent5"/>
                </a:solidFill>
                <a:latin typeface="MIJOGC+Arial"/>
              </a:rPr>
              <a:t>da esquerda</a:t>
            </a:r>
            <a:r>
              <a:rPr lang="pt-PT" b="1" dirty="0" smtClean="0">
                <a:solidFill>
                  <a:srgbClr val="000000"/>
                </a:solidFill>
                <a:latin typeface="MIJOGC+Arial"/>
              </a:rPr>
              <a:t>             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(embora sejam ambas constituídas </a:t>
            </a:r>
            <a:r>
              <a:rPr lang="pt-PT" i="1" dirty="0">
                <a:solidFill>
                  <a:srgbClr val="000000"/>
                </a:solidFill>
                <a:latin typeface="MIJOGC+Arial"/>
              </a:rPr>
              <a:t>pelos mesmos </a:t>
            </a:r>
            <a:r>
              <a:rPr lang="pt-PT" i="1" dirty="0" smtClean="0">
                <a:solidFill>
                  <a:srgbClr val="000000"/>
                </a:solidFill>
                <a:latin typeface="MIJOGC+Arial"/>
              </a:rPr>
              <a:t>indivíduos)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dirty="0">
              <a:solidFill>
                <a:srgbClr val="000000"/>
              </a:solidFill>
              <a:latin typeface="MIJOGC+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MIJOGC+Arial"/>
              </a:rPr>
              <a:t>A </a:t>
            </a:r>
            <a:r>
              <a:rPr lang="pt-PT" b="1" dirty="0">
                <a:solidFill>
                  <a:srgbClr val="000000"/>
                </a:solidFill>
                <a:latin typeface="MIJOGC+Arial"/>
              </a:rPr>
              <a:t>heterogeneidade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 da população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da esquerda deve-se ao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facto </a:t>
            </a:r>
            <a:r>
              <a:rPr lang="pt-PT" dirty="0" smtClean="0">
                <a:solidFill>
                  <a:srgbClr val="000000"/>
                </a:solidFill>
                <a:latin typeface="MIJOGC+Arial"/>
              </a:rPr>
              <a:t>desta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ser </a:t>
            </a:r>
            <a:r>
              <a:rPr lang="pt-PT" b="1" dirty="0">
                <a:solidFill>
                  <a:srgbClr val="009900"/>
                </a:solidFill>
                <a:latin typeface="MIJOGC+Arial"/>
              </a:rPr>
              <a:t>espacialmente estratificada</a:t>
            </a:r>
            <a:r>
              <a:rPr lang="pt-PT" dirty="0">
                <a:solidFill>
                  <a:srgbClr val="009900"/>
                </a:solidFill>
                <a:latin typeface="MIJOGC+Arial"/>
              </a:rPr>
              <a:t> </a:t>
            </a:r>
            <a:r>
              <a:rPr lang="pt-PT" dirty="0">
                <a:solidFill>
                  <a:srgbClr val="000000"/>
                </a:solidFill>
                <a:latin typeface="MIJOGC+Arial"/>
              </a:rPr>
              <a:t>o que, do ponto de vista da amostragem, pode ser utilizado com vantagens.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10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40658"/>
            <a:ext cx="224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accent5"/>
                </a:solidFill>
              </a:rPr>
              <a:t>Contornos irregulares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77085" y="160243"/>
            <a:ext cx="4973534" cy="7704856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41011" y="1740205"/>
            <a:ext cx="7682831" cy="4763708"/>
          </a:xfrm>
          <a:custGeom>
            <a:avLst/>
            <a:gdLst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712525 w 7683058"/>
              <a:gd name="connsiteY54" fmla="*/ 1917395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7034 w 7683058"/>
              <a:gd name="connsiteY0" fmla="*/ 4660595 h 4763708"/>
              <a:gd name="connsiteX1" fmla="*/ 3409543 w 7683058"/>
              <a:gd name="connsiteY1" fmla="*/ 4679068 h 4763708"/>
              <a:gd name="connsiteX2" fmla="*/ 3963725 w 7683058"/>
              <a:gd name="connsiteY2" fmla="*/ 4679068 h 4763708"/>
              <a:gd name="connsiteX3" fmla="*/ 4203871 w 7683058"/>
              <a:gd name="connsiteY3" fmla="*/ 4762195 h 4763708"/>
              <a:gd name="connsiteX4" fmla="*/ 4508671 w 7683058"/>
              <a:gd name="connsiteY4" fmla="*/ 4725250 h 4763708"/>
              <a:gd name="connsiteX5" fmla="*/ 4831943 w 7683058"/>
              <a:gd name="connsiteY5" fmla="*/ 4632886 h 4763708"/>
              <a:gd name="connsiteX6" fmla="*/ 5090561 w 7683058"/>
              <a:gd name="connsiteY6" fmla="*/ 4679068 h 4763708"/>
              <a:gd name="connsiteX7" fmla="*/ 5330707 w 7683058"/>
              <a:gd name="connsiteY7" fmla="*/ 4420450 h 4763708"/>
              <a:gd name="connsiteX8" fmla="*/ 5635507 w 7683058"/>
              <a:gd name="connsiteY8" fmla="*/ 4300377 h 4763708"/>
              <a:gd name="connsiteX9" fmla="*/ 5884889 w 7683058"/>
              <a:gd name="connsiteY9" fmla="*/ 4180304 h 4763708"/>
              <a:gd name="connsiteX10" fmla="*/ 6143507 w 7683058"/>
              <a:gd name="connsiteY10" fmla="*/ 4180304 h 4763708"/>
              <a:gd name="connsiteX11" fmla="*/ 5543143 w 7683058"/>
              <a:gd name="connsiteY11" fmla="*/ 3930922 h 4763708"/>
              <a:gd name="connsiteX12" fmla="*/ 5423071 w 7683058"/>
              <a:gd name="connsiteY12" fmla="*/ 3607650 h 4763708"/>
              <a:gd name="connsiteX13" fmla="*/ 4942780 w 7683058"/>
              <a:gd name="connsiteY13" fmla="*/ 3570704 h 4763708"/>
              <a:gd name="connsiteX14" fmla="*/ 5118271 w 7683058"/>
              <a:gd name="connsiteY14" fmla="*/ 3284377 h 4763708"/>
              <a:gd name="connsiteX15" fmla="*/ 5441543 w 7683058"/>
              <a:gd name="connsiteY15" fmla="*/ 2924159 h 4763708"/>
              <a:gd name="connsiteX16" fmla="*/ 5506198 w 7683058"/>
              <a:gd name="connsiteY16" fmla="*/ 2536231 h 4763708"/>
              <a:gd name="connsiteX17" fmla="*/ 6060380 w 7683058"/>
              <a:gd name="connsiteY17" fmla="*/ 2610122 h 4763708"/>
              <a:gd name="connsiteX18" fmla="*/ 6235871 w 7683058"/>
              <a:gd name="connsiteY18" fmla="*/ 2249904 h 4763708"/>
              <a:gd name="connsiteX19" fmla="*/ 6115798 w 7683058"/>
              <a:gd name="connsiteY19" fmla="*/ 1852740 h 4763708"/>
              <a:gd name="connsiteX20" fmla="*/ 6540671 w 7683058"/>
              <a:gd name="connsiteY20" fmla="*/ 1834268 h 4763708"/>
              <a:gd name="connsiteX21" fmla="*/ 6688452 w 7683058"/>
              <a:gd name="connsiteY21" fmla="*/ 1954340 h 4763708"/>
              <a:gd name="connsiteX22" fmla="*/ 6919361 w 7683058"/>
              <a:gd name="connsiteY22" fmla="*/ 1732668 h 4763708"/>
              <a:gd name="connsiteX23" fmla="*/ 7067143 w 7683058"/>
              <a:gd name="connsiteY23" fmla="*/ 1612595 h 4763708"/>
              <a:gd name="connsiteX24" fmla="*/ 7270343 w 7683058"/>
              <a:gd name="connsiteY24" fmla="*/ 1474050 h 4763708"/>
              <a:gd name="connsiteX25" fmla="*/ 7233398 w 7683058"/>
              <a:gd name="connsiteY25" fmla="*/ 1335504 h 4763708"/>
              <a:gd name="connsiteX26" fmla="*/ 7270343 w 7683058"/>
              <a:gd name="connsiteY26" fmla="*/ 1187722 h 4763708"/>
              <a:gd name="connsiteX27" fmla="*/ 7427361 w 7683058"/>
              <a:gd name="connsiteY27" fmla="*/ 1113831 h 4763708"/>
              <a:gd name="connsiteX28" fmla="*/ 7547434 w 7683058"/>
              <a:gd name="connsiteY28" fmla="*/ 975286 h 4763708"/>
              <a:gd name="connsiteX29" fmla="*/ 7676743 w 7683058"/>
              <a:gd name="connsiteY29" fmla="*/ 753613 h 4763708"/>
              <a:gd name="connsiteX30" fmla="*/ 7334998 w 7683058"/>
              <a:gd name="connsiteY30" fmla="*/ 494995 h 4763708"/>
              <a:gd name="connsiteX31" fmla="*/ 6993252 w 7683058"/>
              <a:gd name="connsiteY31" fmla="*/ 504231 h 4763708"/>
              <a:gd name="connsiteX32" fmla="*/ 6577616 w 7683058"/>
              <a:gd name="connsiteY32" fmla="*/ 541177 h 4763708"/>
              <a:gd name="connsiteX33" fmla="*/ 6097325 w 7683058"/>
              <a:gd name="connsiteY33" fmla="*/ 458050 h 4763708"/>
              <a:gd name="connsiteX34" fmla="*/ 5977252 w 7683058"/>
              <a:gd name="connsiteY34" fmla="*/ 264086 h 4763708"/>
              <a:gd name="connsiteX35" fmla="*/ 5644743 w 7683058"/>
              <a:gd name="connsiteY35" fmla="*/ 245613 h 4763708"/>
              <a:gd name="connsiteX36" fmla="*/ 5210634 w 7683058"/>
              <a:gd name="connsiteY36" fmla="*/ 273322 h 4763708"/>
              <a:gd name="connsiteX37" fmla="*/ 5035143 w 7683058"/>
              <a:gd name="connsiteY37" fmla="*/ 162486 h 4763708"/>
              <a:gd name="connsiteX38" fmla="*/ 4915071 w 7683058"/>
              <a:gd name="connsiteY38" fmla="*/ 14704 h 4763708"/>
              <a:gd name="connsiteX39" fmla="*/ 4065325 w 7683058"/>
              <a:gd name="connsiteY39" fmla="*/ 14704 h 4763708"/>
              <a:gd name="connsiteX40" fmla="*/ 3760525 w 7683058"/>
              <a:gd name="connsiteY40" fmla="*/ 97831 h 4763708"/>
              <a:gd name="connsiteX41" fmla="*/ 3575798 w 7683058"/>
              <a:gd name="connsiteY41" fmla="*/ 97831 h 4763708"/>
              <a:gd name="connsiteX42" fmla="*/ 3363361 w 7683058"/>
              <a:gd name="connsiteY42" fmla="*/ 319504 h 4763708"/>
              <a:gd name="connsiteX43" fmla="*/ 3160161 w 7683058"/>
              <a:gd name="connsiteY43" fmla="*/ 541177 h 4763708"/>
              <a:gd name="connsiteX44" fmla="*/ 2873834 w 7683058"/>
              <a:gd name="connsiteY44" fmla="*/ 559650 h 4763708"/>
              <a:gd name="connsiteX45" fmla="*/ 2541325 w 7683058"/>
              <a:gd name="connsiteY45" fmla="*/ 818268 h 4763708"/>
              <a:gd name="connsiteX46" fmla="*/ 2448961 w 7683058"/>
              <a:gd name="connsiteY46" fmla="*/ 809031 h 4763708"/>
              <a:gd name="connsiteX47" fmla="*/ 2190343 w 7683058"/>
              <a:gd name="connsiteY47" fmla="*/ 836740 h 4763708"/>
              <a:gd name="connsiteX48" fmla="*/ 2070271 w 7683058"/>
              <a:gd name="connsiteY48" fmla="*/ 1021468 h 4763708"/>
              <a:gd name="connsiteX49" fmla="*/ 1987143 w 7683058"/>
              <a:gd name="connsiteY49" fmla="*/ 1021468 h 4763708"/>
              <a:gd name="connsiteX50" fmla="*/ 1774707 w 7683058"/>
              <a:gd name="connsiteY50" fmla="*/ 1113831 h 4763708"/>
              <a:gd name="connsiteX51" fmla="*/ 1608452 w 7683058"/>
              <a:gd name="connsiteY51" fmla="*/ 1317031 h 4763708"/>
              <a:gd name="connsiteX52" fmla="*/ 1349834 w 7683058"/>
              <a:gd name="connsiteY52" fmla="*/ 1529468 h 4763708"/>
              <a:gd name="connsiteX53" fmla="*/ 1220525 w 7683058"/>
              <a:gd name="connsiteY53" fmla="*/ 1741904 h 4763708"/>
              <a:gd name="connsiteX54" fmla="*/ 583216 w 7683058"/>
              <a:gd name="connsiteY54" fmla="*/ 1954340 h 4763708"/>
              <a:gd name="connsiteX55" fmla="*/ 444671 w 7683058"/>
              <a:gd name="connsiteY55" fmla="*/ 2268377 h 4763708"/>
              <a:gd name="connsiteX56" fmla="*/ 186052 w 7683058"/>
              <a:gd name="connsiteY56" fmla="*/ 2120595 h 4763708"/>
              <a:gd name="connsiteX57" fmla="*/ 10561 w 7683058"/>
              <a:gd name="connsiteY57" fmla="*/ 2333031 h 4763708"/>
              <a:gd name="connsiteX58" fmla="*/ 500089 w 7683058"/>
              <a:gd name="connsiteY58" fmla="*/ 2536231 h 4763708"/>
              <a:gd name="connsiteX59" fmla="*/ 712525 w 7683058"/>
              <a:gd name="connsiteY59" fmla="*/ 2785613 h 4763708"/>
              <a:gd name="connsiteX60" fmla="*/ 989616 w 7683058"/>
              <a:gd name="connsiteY60" fmla="*/ 3155068 h 4763708"/>
              <a:gd name="connsiteX61" fmla="*/ 1442198 w 7683058"/>
              <a:gd name="connsiteY61" fmla="*/ 3395213 h 4763708"/>
              <a:gd name="connsiteX62" fmla="*/ 1645398 w 7683058"/>
              <a:gd name="connsiteY62" fmla="*/ 3570704 h 4763708"/>
              <a:gd name="connsiteX63" fmla="*/ 2134925 w 7683058"/>
              <a:gd name="connsiteY63" fmla="*/ 3589177 h 4763708"/>
              <a:gd name="connsiteX64" fmla="*/ 2254998 w 7683058"/>
              <a:gd name="connsiteY64" fmla="*/ 3829322 h 4763708"/>
              <a:gd name="connsiteX65" fmla="*/ 2476671 w 7683058"/>
              <a:gd name="connsiteY65" fmla="*/ 4050995 h 4763708"/>
              <a:gd name="connsiteX66" fmla="*/ 2762998 w 7683058"/>
              <a:gd name="connsiteY66" fmla="*/ 4318850 h 4763708"/>
              <a:gd name="connsiteX67" fmla="*/ 3077034 w 7683058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41971 w 7682831"/>
              <a:gd name="connsiteY61" fmla="*/ 3395213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15571 w 7682831"/>
              <a:gd name="connsiteY19" fmla="*/ 1852740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42916 w 7682831"/>
              <a:gd name="connsiteY11" fmla="*/ 3930922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884662 w 7682831"/>
              <a:gd name="connsiteY9" fmla="*/ 4180304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476444 w 7682831"/>
              <a:gd name="connsiteY65" fmla="*/ 4050995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  <a:gd name="connsiteX0" fmla="*/ 3076807 w 7682831"/>
              <a:gd name="connsiteY0" fmla="*/ 4660595 h 4763708"/>
              <a:gd name="connsiteX1" fmla="*/ 3409316 w 7682831"/>
              <a:gd name="connsiteY1" fmla="*/ 4679068 h 4763708"/>
              <a:gd name="connsiteX2" fmla="*/ 3963498 w 7682831"/>
              <a:gd name="connsiteY2" fmla="*/ 4679068 h 4763708"/>
              <a:gd name="connsiteX3" fmla="*/ 4203644 w 7682831"/>
              <a:gd name="connsiteY3" fmla="*/ 4762195 h 4763708"/>
              <a:gd name="connsiteX4" fmla="*/ 4508444 w 7682831"/>
              <a:gd name="connsiteY4" fmla="*/ 4725250 h 4763708"/>
              <a:gd name="connsiteX5" fmla="*/ 4831716 w 7682831"/>
              <a:gd name="connsiteY5" fmla="*/ 4632886 h 4763708"/>
              <a:gd name="connsiteX6" fmla="*/ 5090334 w 7682831"/>
              <a:gd name="connsiteY6" fmla="*/ 4679068 h 4763708"/>
              <a:gd name="connsiteX7" fmla="*/ 5330480 w 7682831"/>
              <a:gd name="connsiteY7" fmla="*/ 4420450 h 4763708"/>
              <a:gd name="connsiteX8" fmla="*/ 5635280 w 7682831"/>
              <a:gd name="connsiteY8" fmla="*/ 4300377 h 4763708"/>
              <a:gd name="connsiteX9" fmla="*/ 5912371 w 7682831"/>
              <a:gd name="connsiteY9" fmla="*/ 4272668 h 4763708"/>
              <a:gd name="connsiteX10" fmla="*/ 6143280 w 7682831"/>
              <a:gd name="connsiteY10" fmla="*/ 4180304 h 4763708"/>
              <a:gd name="connsiteX11" fmla="*/ 5570625 w 7682831"/>
              <a:gd name="connsiteY11" fmla="*/ 3903213 h 4763708"/>
              <a:gd name="connsiteX12" fmla="*/ 5422844 w 7682831"/>
              <a:gd name="connsiteY12" fmla="*/ 3607650 h 4763708"/>
              <a:gd name="connsiteX13" fmla="*/ 4942553 w 7682831"/>
              <a:gd name="connsiteY13" fmla="*/ 3570704 h 4763708"/>
              <a:gd name="connsiteX14" fmla="*/ 5118044 w 7682831"/>
              <a:gd name="connsiteY14" fmla="*/ 3284377 h 4763708"/>
              <a:gd name="connsiteX15" fmla="*/ 5441316 w 7682831"/>
              <a:gd name="connsiteY15" fmla="*/ 2924159 h 4763708"/>
              <a:gd name="connsiteX16" fmla="*/ 5505971 w 7682831"/>
              <a:gd name="connsiteY16" fmla="*/ 2536231 h 4763708"/>
              <a:gd name="connsiteX17" fmla="*/ 6060153 w 7682831"/>
              <a:gd name="connsiteY17" fmla="*/ 2610122 h 4763708"/>
              <a:gd name="connsiteX18" fmla="*/ 6235644 w 7682831"/>
              <a:gd name="connsiteY18" fmla="*/ 2249904 h 4763708"/>
              <a:gd name="connsiteX19" fmla="*/ 6161752 w 7682831"/>
              <a:gd name="connsiteY19" fmla="*/ 1945104 h 4763708"/>
              <a:gd name="connsiteX20" fmla="*/ 6540444 w 7682831"/>
              <a:gd name="connsiteY20" fmla="*/ 1834268 h 4763708"/>
              <a:gd name="connsiteX21" fmla="*/ 6688225 w 7682831"/>
              <a:gd name="connsiteY21" fmla="*/ 1954340 h 4763708"/>
              <a:gd name="connsiteX22" fmla="*/ 6919134 w 7682831"/>
              <a:gd name="connsiteY22" fmla="*/ 1732668 h 4763708"/>
              <a:gd name="connsiteX23" fmla="*/ 7066916 w 7682831"/>
              <a:gd name="connsiteY23" fmla="*/ 1612595 h 4763708"/>
              <a:gd name="connsiteX24" fmla="*/ 7270116 w 7682831"/>
              <a:gd name="connsiteY24" fmla="*/ 1474050 h 4763708"/>
              <a:gd name="connsiteX25" fmla="*/ 7233171 w 7682831"/>
              <a:gd name="connsiteY25" fmla="*/ 1335504 h 4763708"/>
              <a:gd name="connsiteX26" fmla="*/ 7270116 w 7682831"/>
              <a:gd name="connsiteY26" fmla="*/ 1187722 h 4763708"/>
              <a:gd name="connsiteX27" fmla="*/ 7427134 w 7682831"/>
              <a:gd name="connsiteY27" fmla="*/ 1113831 h 4763708"/>
              <a:gd name="connsiteX28" fmla="*/ 7547207 w 7682831"/>
              <a:gd name="connsiteY28" fmla="*/ 975286 h 4763708"/>
              <a:gd name="connsiteX29" fmla="*/ 7676516 w 7682831"/>
              <a:gd name="connsiteY29" fmla="*/ 753613 h 4763708"/>
              <a:gd name="connsiteX30" fmla="*/ 7334771 w 7682831"/>
              <a:gd name="connsiteY30" fmla="*/ 494995 h 4763708"/>
              <a:gd name="connsiteX31" fmla="*/ 6993025 w 7682831"/>
              <a:gd name="connsiteY31" fmla="*/ 504231 h 4763708"/>
              <a:gd name="connsiteX32" fmla="*/ 6577389 w 7682831"/>
              <a:gd name="connsiteY32" fmla="*/ 541177 h 4763708"/>
              <a:gd name="connsiteX33" fmla="*/ 6097098 w 7682831"/>
              <a:gd name="connsiteY33" fmla="*/ 458050 h 4763708"/>
              <a:gd name="connsiteX34" fmla="*/ 5977025 w 7682831"/>
              <a:gd name="connsiteY34" fmla="*/ 264086 h 4763708"/>
              <a:gd name="connsiteX35" fmla="*/ 5644516 w 7682831"/>
              <a:gd name="connsiteY35" fmla="*/ 245613 h 4763708"/>
              <a:gd name="connsiteX36" fmla="*/ 5210407 w 7682831"/>
              <a:gd name="connsiteY36" fmla="*/ 273322 h 4763708"/>
              <a:gd name="connsiteX37" fmla="*/ 5034916 w 7682831"/>
              <a:gd name="connsiteY37" fmla="*/ 162486 h 4763708"/>
              <a:gd name="connsiteX38" fmla="*/ 4914844 w 7682831"/>
              <a:gd name="connsiteY38" fmla="*/ 14704 h 4763708"/>
              <a:gd name="connsiteX39" fmla="*/ 4065098 w 7682831"/>
              <a:gd name="connsiteY39" fmla="*/ 14704 h 4763708"/>
              <a:gd name="connsiteX40" fmla="*/ 3760298 w 7682831"/>
              <a:gd name="connsiteY40" fmla="*/ 97831 h 4763708"/>
              <a:gd name="connsiteX41" fmla="*/ 3575571 w 7682831"/>
              <a:gd name="connsiteY41" fmla="*/ 97831 h 4763708"/>
              <a:gd name="connsiteX42" fmla="*/ 3363134 w 7682831"/>
              <a:gd name="connsiteY42" fmla="*/ 319504 h 4763708"/>
              <a:gd name="connsiteX43" fmla="*/ 3159934 w 7682831"/>
              <a:gd name="connsiteY43" fmla="*/ 541177 h 4763708"/>
              <a:gd name="connsiteX44" fmla="*/ 2873607 w 7682831"/>
              <a:gd name="connsiteY44" fmla="*/ 559650 h 4763708"/>
              <a:gd name="connsiteX45" fmla="*/ 2541098 w 7682831"/>
              <a:gd name="connsiteY45" fmla="*/ 818268 h 4763708"/>
              <a:gd name="connsiteX46" fmla="*/ 2448734 w 7682831"/>
              <a:gd name="connsiteY46" fmla="*/ 809031 h 4763708"/>
              <a:gd name="connsiteX47" fmla="*/ 2190116 w 7682831"/>
              <a:gd name="connsiteY47" fmla="*/ 836740 h 4763708"/>
              <a:gd name="connsiteX48" fmla="*/ 2070044 w 7682831"/>
              <a:gd name="connsiteY48" fmla="*/ 1021468 h 4763708"/>
              <a:gd name="connsiteX49" fmla="*/ 1986916 w 7682831"/>
              <a:gd name="connsiteY49" fmla="*/ 1021468 h 4763708"/>
              <a:gd name="connsiteX50" fmla="*/ 1774480 w 7682831"/>
              <a:gd name="connsiteY50" fmla="*/ 1113831 h 4763708"/>
              <a:gd name="connsiteX51" fmla="*/ 1608225 w 7682831"/>
              <a:gd name="connsiteY51" fmla="*/ 1317031 h 4763708"/>
              <a:gd name="connsiteX52" fmla="*/ 1349607 w 7682831"/>
              <a:gd name="connsiteY52" fmla="*/ 1529468 h 4763708"/>
              <a:gd name="connsiteX53" fmla="*/ 1220298 w 7682831"/>
              <a:gd name="connsiteY53" fmla="*/ 1741904 h 4763708"/>
              <a:gd name="connsiteX54" fmla="*/ 582989 w 7682831"/>
              <a:gd name="connsiteY54" fmla="*/ 1954340 h 4763708"/>
              <a:gd name="connsiteX55" fmla="*/ 416735 w 7682831"/>
              <a:gd name="connsiteY55" fmla="*/ 2166777 h 4763708"/>
              <a:gd name="connsiteX56" fmla="*/ 185825 w 7682831"/>
              <a:gd name="connsiteY56" fmla="*/ 2120595 h 4763708"/>
              <a:gd name="connsiteX57" fmla="*/ 10334 w 7682831"/>
              <a:gd name="connsiteY57" fmla="*/ 2333031 h 4763708"/>
              <a:gd name="connsiteX58" fmla="*/ 499862 w 7682831"/>
              <a:gd name="connsiteY58" fmla="*/ 2536231 h 4763708"/>
              <a:gd name="connsiteX59" fmla="*/ 712298 w 7682831"/>
              <a:gd name="connsiteY59" fmla="*/ 2785613 h 4763708"/>
              <a:gd name="connsiteX60" fmla="*/ 989389 w 7682831"/>
              <a:gd name="connsiteY60" fmla="*/ 3155068 h 4763708"/>
              <a:gd name="connsiteX61" fmla="*/ 1460444 w 7682831"/>
              <a:gd name="connsiteY61" fmla="*/ 3533758 h 4763708"/>
              <a:gd name="connsiteX62" fmla="*/ 1645171 w 7682831"/>
              <a:gd name="connsiteY62" fmla="*/ 3570704 h 4763708"/>
              <a:gd name="connsiteX63" fmla="*/ 2134698 w 7682831"/>
              <a:gd name="connsiteY63" fmla="*/ 3589177 h 4763708"/>
              <a:gd name="connsiteX64" fmla="*/ 2254771 w 7682831"/>
              <a:gd name="connsiteY64" fmla="*/ 3829322 h 4763708"/>
              <a:gd name="connsiteX65" fmla="*/ 2541098 w 7682831"/>
              <a:gd name="connsiteY65" fmla="*/ 3986340 h 4763708"/>
              <a:gd name="connsiteX66" fmla="*/ 2762771 w 7682831"/>
              <a:gd name="connsiteY66" fmla="*/ 4318850 h 4763708"/>
              <a:gd name="connsiteX67" fmla="*/ 3076807 w 7682831"/>
              <a:gd name="connsiteY67" fmla="*/ 4660595 h 476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682831" h="4763708">
                <a:moveTo>
                  <a:pt x="3076807" y="4660595"/>
                </a:moveTo>
                <a:cubicBezTo>
                  <a:pt x="3184565" y="4720631"/>
                  <a:pt x="3261534" y="4675989"/>
                  <a:pt x="3409316" y="4679068"/>
                </a:cubicBezTo>
                <a:cubicBezTo>
                  <a:pt x="3557098" y="4682147"/>
                  <a:pt x="3831110" y="4665214"/>
                  <a:pt x="3963498" y="4679068"/>
                </a:cubicBezTo>
                <a:cubicBezTo>
                  <a:pt x="4095886" y="4692922"/>
                  <a:pt x="4112820" y="4754498"/>
                  <a:pt x="4203644" y="4762195"/>
                </a:cubicBezTo>
                <a:cubicBezTo>
                  <a:pt x="4294468" y="4769892"/>
                  <a:pt x="4403765" y="4746801"/>
                  <a:pt x="4508444" y="4725250"/>
                </a:cubicBezTo>
                <a:cubicBezTo>
                  <a:pt x="4613123" y="4703699"/>
                  <a:pt x="4734734" y="4640583"/>
                  <a:pt x="4831716" y="4632886"/>
                </a:cubicBezTo>
                <a:cubicBezTo>
                  <a:pt x="4928698" y="4625189"/>
                  <a:pt x="5007207" y="4714474"/>
                  <a:pt x="5090334" y="4679068"/>
                </a:cubicBezTo>
                <a:cubicBezTo>
                  <a:pt x="5173461" y="4643662"/>
                  <a:pt x="5239656" y="4483565"/>
                  <a:pt x="5330480" y="4420450"/>
                </a:cubicBezTo>
                <a:cubicBezTo>
                  <a:pt x="5421304" y="4357335"/>
                  <a:pt x="5538298" y="4325007"/>
                  <a:pt x="5635280" y="4300377"/>
                </a:cubicBezTo>
                <a:cubicBezTo>
                  <a:pt x="5732262" y="4275747"/>
                  <a:pt x="5827704" y="4292680"/>
                  <a:pt x="5912371" y="4272668"/>
                </a:cubicBezTo>
                <a:cubicBezTo>
                  <a:pt x="5997038" y="4252656"/>
                  <a:pt x="6200238" y="4241880"/>
                  <a:pt x="6143280" y="4180304"/>
                </a:cubicBezTo>
                <a:cubicBezTo>
                  <a:pt x="6086322" y="4118728"/>
                  <a:pt x="5690698" y="3998655"/>
                  <a:pt x="5570625" y="3903213"/>
                </a:cubicBezTo>
                <a:cubicBezTo>
                  <a:pt x="5450552" y="3807771"/>
                  <a:pt x="5527522" y="3663068"/>
                  <a:pt x="5422844" y="3607650"/>
                </a:cubicBezTo>
                <a:cubicBezTo>
                  <a:pt x="5318166" y="3552232"/>
                  <a:pt x="4993353" y="3624583"/>
                  <a:pt x="4942553" y="3570704"/>
                </a:cubicBezTo>
                <a:cubicBezTo>
                  <a:pt x="4891753" y="3516825"/>
                  <a:pt x="5034917" y="3392135"/>
                  <a:pt x="5118044" y="3284377"/>
                </a:cubicBezTo>
                <a:cubicBezTo>
                  <a:pt x="5201171" y="3176619"/>
                  <a:pt x="5376662" y="3048850"/>
                  <a:pt x="5441316" y="2924159"/>
                </a:cubicBezTo>
                <a:cubicBezTo>
                  <a:pt x="5505970" y="2799468"/>
                  <a:pt x="5402832" y="2588570"/>
                  <a:pt x="5505971" y="2536231"/>
                </a:cubicBezTo>
                <a:cubicBezTo>
                  <a:pt x="5609111" y="2483891"/>
                  <a:pt x="5938541" y="2657843"/>
                  <a:pt x="6060153" y="2610122"/>
                </a:cubicBezTo>
                <a:cubicBezTo>
                  <a:pt x="6181765" y="2562401"/>
                  <a:pt x="6218711" y="2360740"/>
                  <a:pt x="6235644" y="2249904"/>
                </a:cubicBezTo>
                <a:cubicBezTo>
                  <a:pt x="6252577" y="2139068"/>
                  <a:pt x="6110952" y="2014377"/>
                  <a:pt x="6161752" y="1945104"/>
                </a:cubicBezTo>
                <a:cubicBezTo>
                  <a:pt x="6212552" y="1875831"/>
                  <a:pt x="6452699" y="1832729"/>
                  <a:pt x="6540444" y="1834268"/>
                </a:cubicBezTo>
                <a:cubicBezTo>
                  <a:pt x="6628189" y="1835807"/>
                  <a:pt x="6625110" y="1971273"/>
                  <a:pt x="6688225" y="1954340"/>
                </a:cubicBezTo>
                <a:cubicBezTo>
                  <a:pt x="6751340" y="1937407"/>
                  <a:pt x="6856019" y="1789626"/>
                  <a:pt x="6919134" y="1732668"/>
                </a:cubicBezTo>
                <a:cubicBezTo>
                  <a:pt x="6982249" y="1675710"/>
                  <a:pt x="7008419" y="1655698"/>
                  <a:pt x="7066916" y="1612595"/>
                </a:cubicBezTo>
                <a:cubicBezTo>
                  <a:pt x="7125413" y="1569492"/>
                  <a:pt x="7242407" y="1520232"/>
                  <a:pt x="7270116" y="1474050"/>
                </a:cubicBezTo>
                <a:cubicBezTo>
                  <a:pt x="7297825" y="1427868"/>
                  <a:pt x="7233171" y="1383225"/>
                  <a:pt x="7233171" y="1335504"/>
                </a:cubicBezTo>
                <a:cubicBezTo>
                  <a:pt x="7233171" y="1287783"/>
                  <a:pt x="7237789" y="1224667"/>
                  <a:pt x="7270116" y="1187722"/>
                </a:cubicBezTo>
                <a:cubicBezTo>
                  <a:pt x="7302443" y="1150776"/>
                  <a:pt x="7380952" y="1149237"/>
                  <a:pt x="7427134" y="1113831"/>
                </a:cubicBezTo>
                <a:cubicBezTo>
                  <a:pt x="7473316" y="1078425"/>
                  <a:pt x="7505643" y="1035322"/>
                  <a:pt x="7547207" y="975286"/>
                </a:cubicBezTo>
                <a:cubicBezTo>
                  <a:pt x="7588771" y="915250"/>
                  <a:pt x="7711922" y="833661"/>
                  <a:pt x="7676516" y="753613"/>
                </a:cubicBezTo>
                <a:cubicBezTo>
                  <a:pt x="7641110" y="673565"/>
                  <a:pt x="7448686" y="536559"/>
                  <a:pt x="7334771" y="494995"/>
                </a:cubicBezTo>
                <a:cubicBezTo>
                  <a:pt x="7220856" y="453431"/>
                  <a:pt x="7119255" y="496534"/>
                  <a:pt x="6993025" y="504231"/>
                </a:cubicBezTo>
                <a:cubicBezTo>
                  <a:pt x="6866795" y="511928"/>
                  <a:pt x="6726710" y="548874"/>
                  <a:pt x="6577389" y="541177"/>
                </a:cubicBezTo>
                <a:cubicBezTo>
                  <a:pt x="6428068" y="533480"/>
                  <a:pt x="6197159" y="504232"/>
                  <a:pt x="6097098" y="458050"/>
                </a:cubicBezTo>
                <a:cubicBezTo>
                  <a:pt x="5997037" y="411868"/>
                  <a:pt x="6052455" y="299492"/>
                  <a:pt x="5977025" y="264086"/>
                </a:cubicBezTo>
                <a:cubicBezTo>
                  <a:pt x="5901595" y="228680"/>
                  <a:pt x="5772286" y="244074"/>
                  <a:pt x="5644516" y="245613"/>
                </a:cubicBezTo>
                <a:cubicBezTo>
                  <a:pt x="5516746" y="247152"/>
                  <a:pt x="5312007" y="287176"/>
                  <a:pt x="5210407" y="273322"/>
                </a:cubicBezTo>
                <a:cubicBezTo>
                  <a:pt x="5108807" y="259468"/>
                  <a:pt x="5084176" y="205589"/>
                  <a:pt x="5034916" y="162486"/>
                </a:cubicBezTo>
                <a:cubicBezTo>
                  <a:pt x="4985656" y="119383"/>
                  <a:pt x="5076480" y="39334"/>
                  <a:pt x="4914844" y="14704"/>
                </a:cubicBezTo>
                <a:cubicBezTo>
                  <a:pt x="4753208" y="-9926"/>
                  <a:pt x="4257522" y="849"/>
                  <a:pt x="4065098" y="14704"/>
                </a:cubicBezTo>
                <a:cubicBezTo>
                  <a:pt x="3872674" y="28559"/>
                  <a:pt x="3841886" y="83977"/>
                  <a:pt x="3760298" y="97831"/>
                </a:cubicBezTo>
                <a:cubicBezTo>
                  <a:pt x="3678710" y="111685"/>
                  <a:pt x="3641765" y="60886"/>
                  <a:pt x="3575571" y="97831"/>
                </a:cubicBezTo>
                <a:cubicBezTo>
                  <a:pt x="3509377" y="134776"/>
                  <a:pt x="3432407" y="245613"/>
                  <a:pt x="3363134" y="319504"/>
                </a:cubicBezTo>
                <a:cubicBezTo>
                  <a:pt x="3293861" y="393395"/>
                  <a:pt x="3241522" y="501153"/>
                  <a:pt x="3159934" y="541177"/>
                </a:cubicBezTo>
                <a:cubicBezTo>
                  <a:pt x="3078346" y="581201"/>
                  <a:pt x="2976746" y="513468"/>
                  <a:pt x="2873607" y="559650"/>
                </a:cubicBezTo>
                <a:cubicBezTo>
                  <a:pt x="2770468" y="605832"/>
                  <a:pt x="2611910" y="776705"/>
                  <a:pt x="2541098" y="818268"/>
                </a:cubicBezTo>
                <a:cubicBezTo>
                  <a:pt x="2470286" y="859831"/>
                  <a:pt x="2507231" y="805952"/>
                  <a:pt x="2448734" y="809031"/>
                </a:cubicBezTo>
                <a:cubicBezTo>
                  <a:pt x="2390237" y="812110"/>
                  <a:pt x="2253231" y="801334"/>
                  <a:pt x="2190116" y="836740"/>
                </a:cubicBezTo>
                <a:cubicBezTo>
                  <a:pt x="2127001" y="872146"/>
                  <a:pt x="2103911" y="990680"/>
                  <a:pt x="2070044" y="1021468"/>
                </a:cubicBezTo>
                <a:cubicBezTo>
                  <a:pt x="2036177" y="1052256"/>
                  <a:pt x="2036177" y="1006074"/>
                  <a:pt x="1986916" y="1021468"/>
                </a:cubicBezTo>
                <a:cubicBezTo>
                  <a:pt x="1937655" y="1036862"/>
                  <a:pt x="1837595" y="1064571"/>
                  <a:pt x="1774480" y="1113831"/>
                </a:cubicBezTo>
                <a:cubicBezTo>
                  <a:pt x="1711365" y="1163091"/>
                  <a:pt x="1679037" y="1247758"/>
                  <a:pt x="1608225" y="1317031"/>
                </a:cubicBezTo>
                <a:cubicBezTo>
                  <a:pt x="1537413" y="1386304"/>
                  <a:pt x="1414262" y="1458656"/>
                  <a:pt x="1349607" y="1529468"/>
                </a:cubicBezTo>
                <a:cubicBezTo>
                  <a:pt x="1284952" y="1600280"/>
                  <a:pt x="1348068" y="1671092"/>
                  <a:pt x="1220298" y="1741904"/>
                </a:cubicBezTo>
                <a:cubicBezTo>
                  <a:pt x="1092528" y="1812716"/>
                  <a:pt x="716916" y="1883528"/>
                  <a:pt x="582989" y="1954340"/>
                </a:cubicBezTo>
                <a:cubicBezTo>
                  <a:pt x="449062" y="2025152"/>
                  <a:pt x="482929" y="2139068"/>
                  <a:pt x="416735" y="2166777"/>
                </a:cubicBezTo>
                <a:cubicBezTo>
                  <a:pt x="350541" y="2194486"/>
                  <a:pt x="253558" y="2092886"/>
                  <a:pt x="185825" y="2120595"/>
                </a:cubicBezTo>
                <a:cubicBezTo>
                  <a:pt x="118092" y="2148304"/>
                  <a:pt x="-42005" y="2263758"/>
                  <a:pt x="10334" y="2333031"/>
                </a:cubicBezTo>
                <a:cubicBezTo>
                  <a:pt x="62673" y="2402304"/>
                  <a:pt x="382868" y="2460801"/>
                  <a:pt x="499862" y="2536231"/>
                </a:cubicBezTo>
                <a:cubicBezTo>
                  <a:pt x="616856" y="2611661"/>
                  <a:pt x="630710" y="2682473"/>
                  <a:pt x="712298" y="2785613"/>
                </a:cubicBezTo>
                <a:cubicBezTo>
                  <a:pt x="793886" y="2888752"/>
                  <a:pt x="864698" y="3030377"/>
                  <a:pt x="989389" y="3155068"/>
                </a:cubicBezTo>
                <a:cubicBezTo>
                  <a:pt x="1114080" y="3279759"/>
                  <a:pt x="1351147" y="3464485"/>
                  <a:pt x="1460444" y="3533758"/>
                </a:cubicBezTo>
                <a:cubicBezTo>
                  <a:pt x="1569741" y="3603031"/>
                  <a:pt x="1532795" y="3561468"/>
                  <a:pt x="1645171" y="3570704"/>
                </a:cubicBezTo>
                <a:cubicBezTo>
                  <a:pt x="1757547" y="3579941"/>
                  <a:pt x="2033098" y="3546074"/>
                  <a:pt x="2134698" y="3589177"/>
                </a:cubicBezTo>
                <a:cubicBezTo>
                  <a:pt x="2236298" y="3632280"/>
                  <a:pt x="2187038" y="3763128"/>
                  <a:pt x="2254771" y="3829322"/>
                </a:cubicBezTo>
                <a:cubicBezTo>
                  <a:pt x="2322504" y="3895516"/>
                  <a:pt x="2456431" y="3904752"/>
                  <a:pt x="2541098" y="3986340"/>
                </a:cubicBezTo>
                <a:cubicBezTo>
                  <a:pt x="2625765" y="4067928"/>
                  <a:pt x="2673486" y="4206474"/>
                  <a:pt x="2762771" y="4318850"/>
                </a:cubicBezTo>
                <a:cubicBezTo>
                  <a:pt x="2852056" y="4431226"/>
                  <a:pt x="2969049" y="4600559"/>
                  <a:pt x="3076807" y="4660595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29" y="1735892"/>
            <a:ext cx="304833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Semelhante aos </a:t>
            </a:r>
            <a:r>
              <a:rPr lang="pt-PT" dirty="0"/>
              <a:t>problemas que </a:t>
            </a:r>
            <a:r>
              <a:rPr lang="pt-PT" dirty="0" smtClean="0"/>
              <a:t>surgem na prática:</a:t>
            </a:r>
          </a:p>
          <a:p>
            <a:endParaRPr lang="pt-P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grande </a:t>
            </a:r>
            <a:r>
              <a:rPr lang="pt-PT" dirty="0"/>
              <a:t>número de parcelas </a:t>
            </a:r>
            <a:r>
              <a:rPr lang="pt-PT" dirty="0" smtClean="0"/>
              <a:t>apenas </a:t>
            </a:r>
            <a:r>
              <a:rPr lang="pt-PT" dirty="0"/>
              <a:t>parcialmente dentro dos limites da </a:t>
            </a:r>
            <a:r>
              <a:rPr lang="pt-PT" dirty="0" smtClean="0"/>
              <a:t>mata (parcelas de bordadura)</a:t>
            </a:r>
          </a:p>
          <a:p>
            <a:endParaRPr lang="pt-PT" sz="800" dirty="0"/>
          </a:p>
          <a:p>
            <a:r>
              <a:rPr lang="pt-PT" dirty="0"/>
              <a:t>E</a:t>
            </a:r>
            <a:r>
              <a:rPr lang="pt-PT" dirty="0" smtClean="0"/>
              <a:t>liminá-las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/>
              <a:t>originar</a:t>
            </a:r>
            <a:r>
              <a:rPr lang="en-US" dirty="0"/>
              <a:t> </a:t>
            </a:r>
            <a:r>
              <a:rPr lang="en-US" dirty="0" err="1"/>
              <a:t>estimativas</a:t>
            </a:r>
            <a:r>
              <a:rPr lang="en-US" dirty="0"/>
              <a:t> </a:t>
            </a:r>
            <a:r>
              <a:rPr lang="en-US" dirty="0" err="1" smtClean="0"/>
              <a:t>enviesadas</a:t>
            </a:r>
            <a:r>
              <a:rPr lang="en-US" dirty="0" smtClean="0"/>
              <a:t> face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pt-PT" dirty="0" smtClean="0"/>
              <a:t>diferenças </a:t>
            </a:r>
            <a:r>
              <a:rPr lang="pt-PT" dirty="0"/>
              <a:t>nítidas entre as zonas de bordadura dos povoamentos e o seu interior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72464" y="715941"/>
            <a:ext cx="163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400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(N)        0.1 ha (1000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822737" y="5914122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Os </a:t>
            </a:r>
            <a:r>
              <a:rPr lang="pt-PT" sz="1200" dirty="0" smtClean="0"/>
              <a:t>mesmos 400 </a:t>
            </a:r>
            <a:r>
              <a:rPr lang="pt-PT" sz="1200" dirty="0"/>
              <a:t>indivíduos </a:t>
            </a:r>
            <a:r>
              <a:rPr lang="pt-PT" sz="1200" dirty="0" smtClean="0"/>
              <a:t>foram deslocados em grupos </a:t>
            </a:r>
            <a:r>
              <a:rPr lang="pt-PT" sz="1200" dirty="0"/>
              <a:t>de parcelas para obter uma figura de contornos irregulares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69050" y="2125451"/>
            <a:ext cx="6873512" cy="3769332"/>
            <a:chOff x="1199457" y="2322530"/>
            <a:chExt cx="6873512" cy="3769332"/>
          </a:xfrm>
        </p:grpSpPr>
        <p:sp>
          <p:nvSpPr>
            <p:cNvPr id="3" name="Rectangle 2"/>
            <p:cNvSpPr/>
            <p:nvPr/>
          </p:nvSpPr>
          <p:spPr>
            <a:xfrm>
              <a:off x="1199457" y="2322530"/>
              <a:ext cx="6264696" cy="32316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PT" b="1" cap="all" dirty="0" smtClean="0">
                  <a:solidFill>
                    <a:srgbClr val="000000"/>
                  </a:solidFill>
                  <a:latin typeface="MIJOGC+Arial"/>
                </a:rPr>
                <a:t>Como proceder?</a:t>
              </a:r>
            </a:p>
            <a:p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incluir na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população todas as parcelas que tenham mais de metade da sua área dentro dos limites da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população</a:t>
              </a:r>
            </a:p>
            <a:p>
              <a:pPr defTabSz="769938"/>
              <a:endParaRPr lang="pt-PT" sz="800" dirty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b="1" dirty="0" smtClean="0">
                  <a:solidFill>
                    <a:srgbClr val="009900"/>
                  </a:solidFill>
                  <a:latin typeface="MIJOGC+Arial"/>
                </a:rPr>
                <a:t>Aquando da medição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:</a:t>
              </a:r>
            </a:p>
            <a:p>
              <a:pPr defTabSz="769938"/>
              <a:endParaRPr lang="pt-PT" sz="800" dirty="0" smtClean="0">
                <a:solidFill>
                  <a:srgbClr val="000000"/>
                </a:solidFill>
                <a:latin typeface="MIJOGC+Arial"/>
              </a:endParaRPr>
            </a:p>
            <a:p>
              <a:pPr defTabSz="769938"/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nas </a:t>
              </a:r>
              <a:r>
                <a:rPr lang="pt-PT" dirty="0">
                  <a:solidFill>
                    <a:srgbClr val="000000"/>
                  </a:solidFill>
                  <a:latin typeface="MIJOGC+Arial"/>
                </a:rPr>
                <a:t>parcelas de bordadura, 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medir a distância do centro da parcela ao limite do povoamento (</a:t>
              </a:r>
              <a:r>
                <a:rPr lang="pt-PT" b="1" i="1" dirty="0" smtClean="0">
                  <a:solidFill>
                    <a:srgbClr val="000000"/>
                  </a:solidFill>
                  <a:latin typeface="MIJOGC+Arial"/>
                </a:rPr>
                <a:t>a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de modo a determinar a área da parcela efetivamente dentro do povoamento e poder extrapolar o volume por </a:t>
              </a:r>
              <a:r>
                <a:rPr lang="pt-PT" dirty="0" err="1" smtClean="0">
                  <a:solidFill>
                    <a:srgbClr val="000000"/>
                  </a:solidFill>
                  <a:latin typeface="MIJOGC+Arial"/>
                </a:rPr>
                <a:t>ha</a:t>
              </a:r>
              <a:r>
                <a:rPr lang="pt-PT" dirty="0" smtClean="0">
                  <a:solidFill>
                    <a:srgbClr val="000000"/>
                  </a:solidFill>
                  <a:latin typeface="MIJOGC+Arial"/>
                </a:rPr>
                <a:t> corretamente 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(assumindo o método da expansão </a:t>
              </a:r>
              <a:r>
                <a:rPr lang="pt-PT" i="1" dirty="0">
                  <a:solidFill>
                    <a:srgbClr val="000000"/>
                  </a:solidFill>
                  <a:latin typeface="MIJOGC+Arial"/>
                </a:rPr>
                <a:t>das avaliações – ver </a:t>
              </a:r>
              <a:r>
                <a:rPr lang="pt-PT" i="1" dirty="0" smtClean="0">
                  <a:solidFill>
                    <a:srgbClr val="0066FF"/>
                  </a:solidFill>
                  <a:latin typeface="MIJOGC+Arial"/>
                </a:rPr>
                <a:t>2A_TipoFormaInstalacao_Parcelas.pptx</a:t>
              </a:r>
              <a:r>
                <a:rPr lang="pt-PT" i="1" dirty="0" smtClean="0">
                  <a:solidFill>
                    <a:srgbClr val="000000"/>
                  </a:solidFill>
                  <a:latin typeface="MIJOGC+Arial"/>
                </a:rPr>
                <a:t>)</a:t>
              </a:r>
              <a:endParaRPr lang="en-US" i="1" dirty="0"/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558068" y="4596747"/>
              <a:ext cx="1514901" cy="1495115"/>
              <a:chOff x="2496" y="1488"/>
              <a:chExt cx="2112" cy="2018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0" t="52084" r="63597" b="17380"/>
              <a:stretch/>
            </p:blipFill>
            <p:spPr bwMode="auto">
              <a:xfrm>
                <a:off x="2496" y="2055"/>
                <a:ext cx="2112" cy="14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3552" y="1488"/>
                <a:ext cx="19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>
                  <a:spcBef>
                    <a:spcPct val="5000"/>
                  </a:spcBef>
                  <a:buSzPct val="80000"/>
                  <a:buFont typeface="Wingdings" panose="05000000000000000000" pitchFamily="2" charset="2"/>
                  <a:buChar char="è"/>
                  <a:defRPr sz="2200" b="1">
                    <a:solidFill>
                      <a:srgbClr val="008000"/>
                    </a:solidFill>
                    <a:latin typeface="Tahoma" panose="020B0604030504040204" pitchFamily="34" charset="0"/>
                  </a:defRPr>
                </a:lvl1pPr>
                <a:lvl2pPr marL="742950" indent="-285750" algn="just">
                  <a:spcBef>
                    <a:spcPct val="45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ü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just">
                  <a:spcBef>
                    <a:spcPct val="30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just">
                  <a:spcBef>
                    <a:spcPct val="45000"/>
                  </a:spcBef>
                  <a:buClr>
                    <a:srgbClr val="008000"/>
                  </a:buClr>
                  <a:buFont typeface="Marlett" pitchFamily="2" charset="2"/>
                  <a:buChar char="0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45000"/>
                  </a:spcBef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lr>
                    <a:srgbClr val="008000"/>
                  </a:buClr>
                  <a:buChar char="»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l">
                  <a:spcBef>
                    <a:spcPct val="0"/>
                  </a:spcBef>
                  <a:buSzTx/>
                  <a:buFontTx/>
                  <a:buNone/>
                </a:pPr>
                <a:endParaRPr lang="pt-PT" altLang="pt-PT" sz="2400" b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52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7588" y="1160209"/>
            <a:ext cx="4745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E</a:t>
            </a:r>
            <a:r>
              <a:rPr lang="pt-PT" b="1" dirty="0" smtClean="0">
                <a:solidFill>
                  <a:schemeClr val="accent5"/>
                </a:solidFill>
              </a:rPr>
              <a:t>spécie </a:t>
            </a:r>
            <a:r>
              <a:rPr lang="pt-PT" b="1" dirty="0">
                <a:solidFill>
                  <a:schemeClr val="accent5"/>
                </a:solidFill>
              </a:rPr>
              <a:t>distribuída em pequenos povoamentos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dirty="0"/>
              <a:t>Diversidade de situações de amostragem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8949" y="3012495"/>
            <a:ext cx="5591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As parcelas que não estão preenchidas com qualquer valor representam áreas ocupadas por:</a:t>
            </a:r>
          </a:p>
          <a:p>
            <a:endParaRPr lang="pt-PT" sz="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espécies diferentes daquelas sobre as quais incide o estudo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áreas de clareira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outros usos do solo</a:t>
            </a:r>
          </a:p>
          <a:p>
            <a:pPr lvl="1"/>
            <a:endParaRPr lang="pt-PT" sz="800" dirty="0" smtClean="0"/>
          </a:p>
          <a:p>
            <a:r>
              <a:rPr lang="pt-PT" dirty="0" smtClean="0"/>
              <a:t>Enquanto que o valor inscrito mas quadriculas representa o volume pertencem à espécie em questão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88488" y="715941"/>
            <a:ext cx="142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1600 </a:t>
            </a:r>
            <a:r>
              <a:rPr lang="en-US" sz="1400" dirty="0" err="1" smtClean="0"/>
              <a:t>parcelas</a:t>
            </a:r>
            <a:r>
              <a:rPr lang="en-US" sz="1400" dirty="0" smtClean="0"/>
              <a:t> 0.1 ha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3" y="1542256"/>
            <a:ext cx="5544616" cy="516085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" name="Freeform 10"/>
          <p:cNvSpPr/>
          <p:nvPr/>
        </p:nvSpPr>
        <p:spPr>
          <a:xfrm>
            <a:off x="601884" y="1693762"/>
            <a:ext cx="412830" cy="250785"/>
          </a:xfrm>
          <a:custGeom>
            <a:avLst/>
            <a:gdLst>
              <a:gd name="connsiteX0" fmla="*/ 0 w 412830"/>
              <a:gd name="connsiteY0" fmla="*/ 246927 h 250785"/>
              <a:gd name="connsiteX1" fmla="*/ 11574 w 412830"/>
              <a:gd name="connsiteY1" fmla="*/ 19291 h 250785"/>
              <a:gd name="connsiteX2" fmla="*/ 138896 w 412830"/>
              <a:gd name="connsiteY2" fmla="*/ 0 h 250785"/>
              <a:gd name="connsiteX3" fmla="*/ 235351 w 412830"/>
              <a:gd name="connsiteY3" fmla="*/ 7716 h 250785"/>
              <a:gd name="connsiteX4" fmla="*/ 381964 w 412830"/>
              <a:gd name="connsiteY4" fmla="*/ 7716 h 250785"/>
              <a:gd name="connsiteX5" fmla="*/ 412830 w 412830"/>
              <a:gd name="connsiteY5" fmla="*/ 127322 h 250785"/>
              <a:gd name="connsiteX6" fmla="*/ 289367 w 412830"/>
              <a:gd name="connsiteY6" fmla="*/ 131180 h 250785"/>
              <a:gd name="connsiteX7" fmla="*/ 254643 w 412830"/>
              <a:gd name="connsiteY7" fmla="*/ 115747 h 250785"/>
              <a:gd name="connsiteX8" fmla="*/ 262359 w 412830"/>
              <a:gd name="connsiteY8" fmla="*/ 177479 h 250785"/>
              <a:gd name="connsiteX9" fmla="*/ 239210 w 412830"/>
              <a:gd name="connsiteY9" fmla="*/ 250785 h 250785"/>
              <a:gd name="connsiteX10" fmla="*/ 0 w 412830"/>
              <a:gd name="connsiteY10" fmla="*/ 246927 h 25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830" h="250785">
                <a:moveTo>
                  <a:pt x="0" y="246927"/>
                </a:moveTo>
                <a:lnTo>
                  <a:pt x="11574" y="19291"/>
                </a:lnTo>
                <a:lnTo>
                  <a:pt x="138896" y="0"/>
                </a:lnTo>
                <a:lnTo>
                  <a:pt x="235351" y="7716"/>
                </a:lnTo>
                <a:lnTo>
                  <a:pt x="381964" y="7716"/>
                </a:lnTo>
                <a:lnTo>
                  <a:pt x="412830" y="127322"/>
                </a:lnTo>
                <a:lnTo>
                  <a:pt x="289367" y="131180"/>
                </a:lnTo>
                <a:lnTo>
                  <a:pt x="254643" y="115747"/>
                </a:lnTo>
                <a:lnTo>
                  <a:pt x="262359" y="177479"/>
                </a:lnTo>
                <a:lnTo>
                  <a:pt x="239210" y="250785"/>
                </a:lnTo>
                <a:lnTo>
                  <a:pt x="0" y="24692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5742" y="2056435"/>
            <a:ext cx="270076" cy="378107"/>
          </a:xfrm>
          <a:custGeom>
            <a:avLst/>
            <a:gdLst>
              <a:gd name="connsiteX0" fmla="*/ 73306 w 270076"/>
              <a:gd name="connsiteY0" fmla="*/ 3859 h 378107"/>
              <a:gd name="connsiteX1" fmla="*/ 7716 w 270076"/>
              <a:gd name="connsiteY1" fmla="*/ 38583 h 378107"/>
              <a:gd name="connsiteX2" fmla="*/ 0 w 270076"/>
              <a:gd name="connsiteY2" fmla="*/ 324092 h 378107"/>
              <a:gd name="connsiteX3" fmla="*/ 50157 w 270076"/>
              <a:gd name="connsiteY3" fmla="*/ 378107 h 378107"/>
              <a:gd name="connsiteX4" fmla="*/ 212202 w 270076"/>
              <a:gd name="connsiteY4" fmla="*/ 362674 h 378107"/>
              <a:gd name="connsiteX5" fmla="*/ 270076 w 270076"/>
              <a:gd name="connsiteY5" fmla="*/ 297084 h 378107"/>
              <a:gd name="connsiteX6" fmla="*/ 266217 w 270076"/>
              <a:gd name="connsiteY6" fmla="*/ 138897 h 378107"/>
              <a:gd name="connsiteX7" fmla="*/ 266217 w 270076"/>
              <a:gd name="connsiteY7" fmla="*/ 65590 h 378107"/>
              <a:gd name="connsiteX8" fmla="*/ 196769 w 270076"/>
              <a:gd name="connsiteY8" fmla="*/ 0 h 378107"/>
              <a:gd name="connsiteX9" fmla="*/ 73306 w 270076"/>
              <a:gd name="connsiteY9" fmla="*/ 3859 h 37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076" h="378107">
                <a:moveTo>
                  <a:pt x="73306" y="3859"/>
                </a:moveTo>
                <a:lnTo>
                  <a:pt x="7716" y="38583"/>
                </a:lnTo>
                <a:lnTo>
                  <a:pt x="0" y="324092"/>
                </a:lnTo>
                <a:lnTo>
                  <a:pt x="50157" y="378107"/>
                </a:lnTo>
                <a:lnTo>
                  <a:pt x="212202" y="362674"/>
                </a:lnTo>
                <a:lnTo>
                  <a:pt x="270076" y="297084"/>
                </a:lnTo>
                <a:cubicBezTo>
                  <a:pt x="268790" y="244355"/>
                  <a:pt x="267503" y="191626"/>
                  <a:pt x="266217" y="138897"/>
                </a:cubicBezTo>
                <a:lnTo>
                  <a:pt x="266217" y="65590"/>
                </a:lnTo>
                <a:lnTo>
                  <a:pt x="196769" y="0"/>
                </a:lnTo>
                <a:lnTo>
                  <a:pt x="73306" y="385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230775" y="1944547"/>
            <a:ext cx="320233" cy="509286"/>
          </a:xfrm>
          <a:custGeom>
            <a:avLst/>
            <a:gdLst>
              <a:gd name="connsiteX0" fmla="*/ 84881 w 320233"/>
              <a:gd name="connsiteY0" fmla="*/ 0 h 509286"/>
              <a:gd name="connsiteX1" fmla="*/ 27007 w 320233"/>
              <a:gd name="connsiteY1" fmla="*/ 27007 h 509286"/>
              <a:gd name="connsiteX2" fmla="*/ 30866 w 320233"/>
              <a:gd name="connsiteY2" fmla="*/ 246926 h 509286"/>
              <a:gd name="connsiteX3" fmla="*/ 0 w 320233"/>
              <a:gd name="connsiteY3" fmla="*/ 412830 h 509286"/>
              <a:gd name="connsiteX4" fmla="*/ 38582 w 320233"/>
              <a:gd name="connsiteY4" fmla="*/ 509286 h 509286"/>
              <a:gd name="connsiteX5" fmla="*/ 312516 w 320233"/>
              <a:gd name="connsiteY5" fmla="*/ 501569 h 509286"/>
              <a:gd name="connsiteX6" fmla="*/ 320233 w 320233"/>
              <a:gd name="connsiteY6" fmla="*/ 289367 h 509286"/>
              <a:gd name="connsiteX7" fmla="*/ 300941 w 320233"/>
              <a:gd name="connsiteY7" fmla="*/ 135038 h 509286"/>
              <a:gd name="connsiteX8" fmla="*/ 231493 w 320233"/>
              <a:gd name="connsiteY8" fmla="*/ 119605 h 509286"/>
              <a:gd name="connsiteX9" fmla="*/ 169762 w 320233"/>
              <a:gd name="connsiteY9" fmla="*/ 92597 h 509286"/>
              <a:gd name="connsiteX10" fmla="*/ 154329 w 320233"/>
              <a:gd name="connsiteY10" fmla="*/ 3858 h 509286"/>
              <a:gd name="connsiteX11" fmla="*/ 84881 w 320233"/>
              <a:gd name="connsiteY11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33" h="509286">
                <a:moveTo>
                  <a:pt x="84881" y="0"/>
                </a:moveTo>
                <a:lnTo>
                  <a:pt x="27007" y="27007"/>
                </a:lnTo>
                <a:cubicBezTo>
                  <a:pt x="28293" y="100313"/>
                  <a:pt x="29580" y="173620"/>
                  <a:pt x="30866" y="246926"/>
                </a:cubicBezTo>
                <a:lnTo>
                  <a:pt x="0" y="412830"/>
                </a:lnTo>
                <a:lnTo>
                  <a:pt x="38582" y="509286"/>
                </a:lnTo>
                <a:lnTo>
                  <a:pt x="312516" y="501569"/>
                </a:lnTo>
                <a:lnTo>
                  <a:pt x="320233" y="289367"/>
                </a:lnTo>
                <a:lnTo>
                  <a:pt x="300941" y="135038"/>
                </a:lnTo>
                <a:lnTo>
                  <a:pt x="231493" y="119605"/>
                </a:lnTo>
                <a:lnTo>
                  <a:pt x="169762" y="92597"/>
                </a:lnTo>
                <a:lnTo>
                  <a:pt x="154329" y="3858"/>
                </a:lnTo>
                <a:lnTo>
                  <a:pt x="8488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64557" y="2442258"/>
            <a:ext cx="300942" cy="262360"/>
          </a:xfrm>
          <a:custGeom>
            <a:avLst/>
            <a:gdLst>
              <a:gd name="connsiteX0" fmla="*/ 270076 w 300942"/>
              <a:gd name="connsiteY0" fmla="*/ 0 h 262360"/>
              <a:gd name="connsiteX1" fmla="*/ 123463 w 300942"/>
              <a:gd name="connsiteY1" fmla="*/ 0 h 262360"/>
              <a:gd name="connsiteX2" fmla="*/ 19291 w 300942"/>
              <a:gd name="connsiteY2" fmla="*/ 3858 h 262360"/>
              <a:gd name="connsiteX3" fmla="*/ 0 w 300942"/>
              <a:gd name="connsiteY3" fmla="*/ 135038 h 262360"/>
              <a:gd name="connsiteX4" fmla="*/ 88739 w 300942"/>
              <a:gd name="connsiteY4" fmla="*/ 262360 h 262360"/>
              <a:gd name="connsiteX5" fmla="*/ 169762 w 300942"/>
              <a:gd name="connsiteY5" fmla="*/ 223777 h 262360"/>
              <a:gd name="connsiteX6" fmla="*/ 158187 w 300942"/>
              <a:gd name="connsiteY6" fmla="*/ 96456 h 262360"/>
              <a:gd name="connsiteX7" fmla="*/ 300942 w 300942"/>
              <a:gd name="connsiteY7" fmla="*/ 88739 h 262360"/>
              <a:gd name="connsiteX8" fmla="*/ 270076 w 300942"/>
              <a:gd name="connsiteY8" fmla="*/ 0 h 2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42" h="262360">
                <a:moveTo>
                  <a:pt x="270076" y="0"/>
                </a:moveTo>
                <a:lnTo>
                  <a:pt x="123463" y="0"/>
                </a:lnTo>
                <a:lnTo>
                  <a:pt x="19291" y="3858"/>
                </a:lnTo>
                <a:lnTo>
                  <a:pt x="0" y="135038"/>
                </a:lnTo>
                <a:lnTo>
                  <a:pt x="88739" y="262360"/>
                </a:lnTo>
                <a:lnTo>
                  <a:pt x="169762" y="223777"/>
                </a:lnTo>
                <a:lnTo>
                  <a:pt x="158187" y="96456"/>
                </a:lnTo>
                <a:lnTo>
                  <a:pt x="300942" y="88739"/>
                </a:lnTo>
                <a:lnTo>
                  <a:pt x="270076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0780" y="2916820"/>
            <a:ext cx="470704" cy="258502"/>
          </a:xfrm>
          <a:custGeom>
            <a:avLst/>
            <a:gdLst>
              <a:gd name="connsiteX0" fmla="*/ 470704 w 470704"/>
              <a:gd name="connsiteY0" fmla="*/ 111889 h 258502"/>
              <a:gd name="connsiteX1" fmla="*/ 362673 w 470704"/>
              <a:gd name="connsiteY1" fmla="*/ 30866 h 258502"/>
              <a:gd name="connsiteX2" fmla="*/ 189053 w 470704"/>
              <a:gd name="connsiteY2" fmla="*/ 0 h 258502"/>
              <a:gd name="connsiteX3" fmla="*/ 81023 w 470704"/>
              <a:gd name="connsiteY3" fmla="*/ 15433 h 258502"/>
              <a:gd name="connsiteX4" fmla="*/ 0 w 470704"/>
              <a:gd name="connsiteY4" fmla="*/ 42441 h 258502"/>
              <a:gd name="connsiteX5" fmla="*/ 19291 w 470704"/>
              <a:gd name="connsiteY5" fmla="*/ 181337 h 258502"/>
              <a:gd name="connsiteX6" fmla="*/ 92597 w 470704"/>
              <a:gd name="connsiteY6" fmla="*/ 254643 h 258502"/>
              <a:gd name="connsiteX7" fmla="*/ 270076 w 470704"/>
              <a:gd name="connsiteY7" fmla="*/ 258502 h 258502"/>
              <a:gd name="connsiteX8" fmla="*/ 470704 w 470704"/>
              <a:gd name="connsiteY8" fmla="*/ 111889 h 25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04" h="258502">
                <a:moveTo>
                  <a:pt x="470704" y="111889"/>
                </a:moveTo>
                <a:lnTo>
                  <a:pt x="362673" y="30866"/>
                </a:lnTo>
                <a:lnTo>
                  <a:pt x="189053" y="0"/>
                </a:lnTo>
                <a:lnTo>
                  <a:pt x="81023" y="15433"/>
                </a:lnTo>
                <a:lnTo>
                  <a:pt x="0" y="42441"/>
                </a:lnTo>
                <a:lnTo>
                  <a:pt x="19291" y="181337"/>
                </a:lnTo>
                <a:lnTo>
                  <a:pt x="92597" y="254643"/>
                </a:lnTo>
                <a:lnTo>
                  <a:pt x="270076" y="258502"/>
                </a:lnTo>
                <a:lnTo>
                  <a:pt x="470704" y="11188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257782" y="2681468"/>
            <a:ext cx="300942" cy="385823"/>
          </a:xfrm>
          <a:custGeom>
            <a:avLst/>
            <a:gdLst>
              <a:gd name="connsiteX0" fmla="*/ 108031 w 300942"/>
              <a:gd name="connsiteY0" fmla="*/ 115747 h 385823"/>
              <a:gd name="connsiteX1" fmla="*/ 42441 w 300942"/>
              <a:gd name="connsiteY1" fmla="*/ 111889 h 385823"/>
              <a:gd name="connsiteX2" fmla="*/ 0 w 300942"/>
              <a:gd name="connsiteY2" fmla="*/ 173621 h 385823"/>
              <a:gd name="connsiteX3" fmla="*/ 23150 w 300942"/>
              <a:gd name="connsiteY3" fmla="*/ 231494 h 385823"/>
              <a:gd name="connsiteX4" fmla="*/ 111889 w 300942"/>
              <a:gd name="connsiteY4" fmla="*/ 262360 h 385823"/>
              <a:gd name="connsiteX5" fmla="*/ 138896 w 300942"/>
              <a:gd name="connsiteY5" fmla="*/ 320233 h 385823"/>
              <a:gd name="connsiteX6" fmla="*/ 239210 w 300942"/>
              <a:gd name="connsiteY6" fmla="*/ 385823 h 385823"/>
              <a:gd name="connsiteX7" fmla="*/ 297084 w 300942"/>
              <a:gd name="connsiteY7" fmla="*/ 327950 h 385823"/>
              <a:gd name="connsiteX8" fmla="*/ 277793 w 300942"/>
              <a:gd name="connsiteY8" fmla="*/ 200628 h 385823"/>
              <a:gd name="connsiteX9" fmla="*/ 300942 w 300942"/>
              <a:gd name="connsiteY9" fmla="*/ 88740 h 385823"/>
              <a:gd name="connsiteX10" fmla="*/ 231494 w 300942"/>
              <a:gd name="connsiteY10" fmla="*/ 11575 h 385823"/>
              <a:gd name="connsiteX11" fmla="*/ 154329 w 300942"/>
              <a:gd name="connsiteY11" fmla="*/ 0 h 385823"/>
              <a:gd name="connsiteX12" fmla="*/ 142755 w 300942"/>
              <a:gd name="connsiteY12" fmla="*/ 65590 h 385823"/>
              <a:gd name="connsiteX13" fmla="*/ 108031 w 300942"/>
              <a:gd name="connsiteY13" fmla="*/ 115747 h 38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942" h="385823">
                <a:moveTo>
                  <a:pt x="108031" y="115747"/>
                </a:moveTo>
                <a:lnTo>
                  <a:pt x="42441" y="111889"/>
                </a:lnTo>
                <a:lnTo>
                  <a:pt x="0" y="173621"/>
                </a:lnTo>
                <a:lnTo>
                  <a:pt x="23150" y="231494"/>
                </a:lnTo>
                <a:lnTo>
                  <a:pt x="111889" y="262360"/>
                </a:lnTo>
                <a:lnTo>
                  <a:pt x="138896" y="320233"/>
                </a:lnTo>
                <a:lnTo>
                  <a:pt x="239210" y="385823"/>
                </a:lnTo>
                <a:lnTo>
                  <a:pt x="297084" y="327950"/>
                </a:lnTo>
                <a:lnTo>
                  <a:pt x="277793" y="200628"/>
                </a:lnTo>
                <a:lnTo>
                  <a:pt x="300942" y="88740"/>
                </a:lnTo>
                <a:lnTo>
                  <a:pt x="231494" y="11575"/>
                </a:lnTo>
                <a:lnTo>
                  <a:pt x="154329" y="0"/>
                </a:lnTo>
                <a:lnTo>
                  <a:pt x="142755" y="65590"/>
                </a:lnTo>
                <a:lnTo>
                  <a:pt x="108031" y="11574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62896" y="2191473"/>
            <a:ext cx="412831" cy="239211"/>
          </a:xfrm>
          <a:custGeom>
            <a:avLst/>
            <a:gdLst>
              <a:gd name="connsiteX0" fmla="*/ 273934 w 412831"/>
              <a:gd name="connsiteY0" fmla="*/ 38583 h 239211"/>
              <a:gd name="connsiteX1" fmla="*/ 231494 w 412831"/>
              <a:gd name="connsiteY1" fmla="*/ 0 h 239211"/>
              <a:gd name="connsiteX2" fmla="*/ 158188 w 412831"/>
              <a:gd name="connsiteY2" fmla="*/ 7717 h 239211"/>
              <a:gd name="connsiteX3" fmla="*/ 15433 w 412831"/>
              <a:gd name="connsiteY3" fmla="*/ 3859 h 239211"/>
              <a:gd name="connsiteX4" fmla="*/ 0 w 412831"/>
              <a:gd name="connsiteY4" fmla="*/ 77165 h 239211"/>
              <a:gd name="connsiteX5" fmla="*/ 7717 w 412831"/>
              <a:gd name="connsiteY5" fmla="*/ 219919 h 239211"/>
              <a:gd name="connsiteX6" fmla="*/ 281651 w 412831"/>
              <a:gd name="connsiteY6" fmla="*/ 231494 h 239211"/>
              <a:gd name="connsiteX7" fmla="*/ 389681 w 412831"/>
              <a:gd name="connsiteY7" fmla="*/ 239211 h 239211"/>
              <a:gd name="connsiteX8" fmla="*/ 412831 w 412831"/>
              <a:gd name="connsiteY8" fmla="*/ 165904 h 239211"/>
              <a:gd name="connsiteX9" fmla="*/ 385823 w 412831"/>
              <a:gd name="connsiteY9" fmla="*/ 119605 h 239211"/>
              <a:gd name="connsiteX10" fmla="*/ 297084 w 412831"/>
              <a:gd name="connsiteY10" fmla="*/ 119605 h 239211"/>
              <a:gd name="connsiteX11" fmla="*/ 273934 w 412831"/>
              <a:gd name="connsiteY11" fmla="*/ 38583 h 2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31" h="239211">
                <a:moveTo>
                  <a:pt x="273934" y="38583"/>
                </a:moveTo>
                <a:lnTo>
                  <a:pt x="231494" y="0"/>
                </a:lnTo>
                <a:lnTo>
                  <a:pt x="158188" y="7717"/>
                </a:lnTo>
                <a:lnTo>
                  <a:pt x="15433" y="3859"/>
                </a:lnTo>
                <a:lnTo>
                  <a:pt x="0" y="77165"/>
                </a:lnTo>
                <a:lnTo>
                  <a:pt x="7717" y="219919"/>
                </a:lnTo>
                <a:lnTo>
                  <a:pt x="281651" y="231494"/>
                </a:lnTo>
                <a:lnTo>
                  <a:pt x="389681" y="239211"/>
                </a:lnTo>
                <a:lnTo>
                  <a:pt x="412831" y="165904"/>
                </a:lnTo>
                <a:lnTo>
                  <a:pt x="385823" y="119605"/>
                </a:lnTo>
                <a:lnTo>
                  <a:pt x="297084" y="119605"/>
                </a:lnTo>
                <a:lnTo>
                  <a:pt x="273934" y="3858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056435" y="1709195"/>
            <a:ext cx="416689" cy="378106"/>
          </a:xfrm>
          <a:custGeom>
            <a:avLst/>
            <a:gdLst>
              <a:gd name="connsiteX0" fmla="*/ 46299 w 416689"/>
              <a:gd name="connsiteY0" fmla="*/ 0 h 378106"/>
              <a:gd name="connsiteX1" fmla="*/ 7717 w 416689"/>
              <a:gd name="connsiteY1" fmla="*/ 111889 h 378106"/>
              <a:gd name="connsiteX2" fmla="*/ 0 w 416689"/>
              <a:gd name="connsiteY2" fmla="*/ 219919 h 378106"/>
              <a:gd name="connsiteX3" fmla="*/ 150471 w 416689"/>
              <a:gd name="connsiteY3" fmla="*/ 231494 h 378106"/>
              <a:gd name="connsiteX4" fmla="*/ 154330 w 416689"/>
              <a:gd name="connsiteY4" fmla="*/ 354957 h 378106"/>
              <a:gd name="connsiteX5" fmla="*/ 250785 w 416689"/>
              <a:gd name="connsiteY5" fmla="*/ 378106 h 378106"/>
              <a:gd name="connsiteX6" fmla="*/ 273935 w 416689"/>
              <a:gd name="connsiteY6" fmla="*/ 297083 h 378106"/>
              <a:gd name="connsiteX7" fmla="*/ 289368 w 416689"/>
              <a:gd name="connsiteY7" fmla="*/ 231494 h 378106"/>
              <a:gd name="connsiteX8" fmla="*/ 277793 w 416689"/>
              <a:gd name="connsiteY8" fmla="*/ 135038 h 378106"/>
              <a:gd name="connsiteX9" fmla="*/ 335666 w 416689"/>
              <a:gd name="connsiteY9" fmla="*/ 127321 h 378106"/>
              <a:gd name="connsiteX10" fmla="*/ 397398 w 416689"/>
              <a:gd name="connsiteY10" fmla="*/ 84881 h 378106"/>
              <a:gd name="connsiteX11" fmla="*/ 416689 w 416689"/>
              <a:gd name="connsiteY11" fmla="*/ 0 h 378106"/>
              <a:gd name="connsiteX12" fmla="*/ 46299 w 416689"/>
              <a:gd name="connsiteY12" fmla="*/ 0 h 37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6689" h="378106">
                <a:moveTo>
                  <a:pt x="46299" y="0"/>
                </a:moveTo>
                <a:lnTo>
                  <a:pt x="7717" y="111889"/>
                </a:lnTo>
                <a:lnTo>
                  <a:pt x="0" y="219919"/>
                </a:lnTo>
                <a:lnTo>
                  <a:pt x="150471" y="231494"/>
                </a:lnTo>
                <a:lnTo>
                  <a:pt x="154330" y="354957"/>
                </a:lnTo>
                <a:lnTo>
                  <a:pt x="250785" y="378106"/>
                </a:lnTo>
                <a:lnTo>
                  <a:pt x="273935" y="297083"/>
                </a:lnTo>
                <a:lnTo>
                  <a:pt x="289368" y="231494"/>
                </a:lnTo>
                <a:lnTo>
                  <a:pt x="277793" y="135038"/>
                </a:lnTo>
                <a:lnTo>
                  <a:pt x="335666" y="127321"/>
                </a:lnTo>
                <a:lnTo>
                  <a:pt x="397398" y="84881"/>
                </a:lnTo>
                <a:lnTo>
                  <a:pt x="416689" y="0"/>
                </a:lnTo>
                <a:lnTo>
                  <a:pt x="4629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917539" y="2399818"/>
            <a:ext cx="428264" cy="783220"/>
          </a:xfrm>
          <a:custGeom>
            <a:avLst/>
            <a:gdLst>
              <a:gd name="connsiteX0" fmla="*/ 84881 w 428264"/>
              <a:gd name="connsiteY0" fmla="*/ 401255 h 783220"/>
              <a:gd name="connsiteX1" fmla="*/ 23150 w 428264"/>
              <a:gd name="connsiteY1" fmla="*/ 432121 h 783220"/>
              <a:gd name="connsiteX2" fmla="*/ 11575 w 428264"/>
              <a:gd name="connsiteY2" fmla="*/ 462987 h 783220"/>
              <a:gd name="connsiteX3" fmla="*/ 11575 w 428264"/>
              <a:gd name="connsiteY3" fmla="*/ 505428 h 783220"/>
              <a:gd name="connsiteX4" fmla="*/ 11575 w 428264"/>
              <a:gd name="connsiteY4" fmla="*/ 555585 h 783220"/>
              <a:gd name="connsiteX5" fmla="*/ 0 w 428264"/>
              <a:gd name="connsiteY5" fmla="*/ 598025 h 783220"/>
              <a:gd name="connsiteX6" fmla="*/ 0 w 428264"/>
              <a:gd name="connsiteY6" fmla="*/ 598025 h 783220"/>
              <a:gd name="connsiteX7" fmla="*/ 38583 w 428264"/>
              <a:gd name="connsiteY7" fmla="*/ 655898 h 783220"/>
              <a:gd name="connsiteX8" fmla="*/ 108031 w 428264"/>
              <a:gd name="connsiteY8" fmla="*/ 659757 h 783220"/>
              <a:gd name="connsiteX9" fmla="*/ 154329 w 428264"/>
              <a:gd name="connsiteY9" fmla="*/ 686764 h 783220"/>
              <a:gd name="connsiteX10" fmla="*/ 158188 w 428264"/>
              <a:gd name="connsiteY10" fmla="*/ 767787 h 783220"/>
              <a:gd name="connsiteX11" fmla="*/ 289367 w 428264"/>
              <a:gd name="connsiteY11" fmla="*/ 783220 h 783220"/>
              <a:gd name="connsiteX12" fmla="*/ 408972 w 428264"/>
              <a:gd name="connsiteY12" fmla="*/ 771645 h 783220"/>
              <a:gd name="connsiteX13" fmla="*/ 428264 w 428264"/>
              <a:gd name="connsiteY13" fmla="*/ 725347 h 783220"/>
              <a:gd name="connsiteX14" fmla="*/ 416689 w 428264"/>
              <a:gd name="connsiteY14" fmla="*/ 648182 h 783220"/>
              <a:gd name="connsiteX15" fmla="*/ 405114 w 428264"/>
              <a:gd name="connsiteY15" fmla="*/ 567159 h 783220"/>
              <a:gd name="connsiteX16" fmla="*/ 401256 w 428264"/>
              <a:gd name="connsiteY16" fmla="*/ 362673 h 783220"/>
              <a:gd name="connsiteX17" fmla="*/ 397398 w 428264"/>
              <a:gd name="connsiteY17" fmla="*/ 273934 h 783220"/>
              <a:gd name="connsiteX18" fmla="*/ 389681 w 428264"/>
              <a:gd name="connsiteY18" fmla="*/ 250785 h 783220"/>
              <a:gd name="connsiteX19" fmla="*/ 397398 w 428264"/>
              <a:gd name="connsiteY19" fmla="*/ 192911 h 783220"/>
              <a:gd name="connsiteX20" fmla="*/ 424405 w 428264"/>
              <a:gd name="connsiteY20" fmla="*/ 108030 h 783220"/>
              <a:gd name="connsiteX21" fmla="*/ 412831 w 428264"/>
              <a:gd name="connsiteY21" fmla="*/ 77164 h 783220"/>
              <a:gd name="connsiteX22" fmla="*/ 370390 w 428264"/>
              <a:gd name="connsiteY22" fmla="*/ 0 h 783220"/>
              <a:gd name="connsiteX23" fmla="*/ 262360 w 428264"/>
              <a:gd name="connsiteY23" fmla="*/ 27007 h 783220"/>
              <a:gd name="connsiteX24" fmla="*/ 262360 w 428264"/>
              <a:gd name="connsiteY24" fmla="*/ 177478 h 783220"/>
              <a:gd name="connsiteX25" fmla="*/ 293226 w 428264"/>
              <a:gd name="connsiteY25" fmla="*/ 262359 h 783220"/>
              <a:gd name="connsiteX26" fmla="*/ 154329 w 428264"/>
              <a:gd name="connsiteY26" fmla="*/ 273934 h 783220"/>
              <a:gd name="connsiteX27" fmla="*/ 84881 w 428264"/>
              <a:gd name="connsiteY27" fmla="*/ 401255 h 78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8264" h="783220">
                <a:moveTo>
                  <a:pt x="84881" y="401255"/>
                </a:moveTo>
                <a:lnTo>
                  <a:pt x="23150" y="432121"/>
                </a:lnTo>
                <a:lnTo>
                  <a:pt x="11575" y="462987"/>
                </a:lnTo>
                <a:lnTo>
                  <a:pt x="11575" y="505428"/>
                </a:lnTo>
                <a:lnTo>
                  <a:pt x="11575" y="555585"/>
                </a:lnTo>
                <a:lnTo>
                  <a:pt x="0" y="598025"/>
                </a:lnTo>
                <a:lnTo>
                  <a:pt x="0" y="598025"/>
                </a:lnTo>
                <a:lnTo>
                  <a:pt x="38583" y="655898"/>
                </a:lnTo>
                <a:lnTo>
                  <a:pt x="108031" y="659757"/>
                </a:lnTo>
                <a:lnTo>
                  <a:pt x="154329" y="686764"/>
                </a:lnTo>
                <a:lnTo>
                  <a:pt x="158188" y="767787"/>
                </a:lnTo>
                <a:lnTo>
                  <a:pt x="289367" y="783220"/>
                </a:lnTo>
                <a:lnTo>
                  <a:pt x="408972" y="771645"/>
                </a:lnTo>
                <a:lnTo>
                  <a:pt x="428264" y="725347"/>
                </a:lnTo>
                <a:lnTo>
                  <a:pt x="416689" y="648182"/>
                </a:lnTo>
                <a:lnTo>
                  <a:pt x="405114" y="567159"/>
                </a:lnTo>
                <a:lnTo>
                  <a:pt x="401256" y="362673"/>
                </a:lnTo>
                <a:lnTo>
                  <a:pt x="397398" y="273934"/>
                </a:lnTo>
                <a:lnTo>
                  <a:pt x="389681" y="250785"/>
                </a:lnTo>
                <a:lnTo>
                  <a:pt x="397398" y="192911"/>
                </a:lnTo>
                <a:lnTo>
                  <a:pt x="424405" y="108030"/>
                </a:lnTo>
                <a:lnTo>
                  <a:pt x="412831" y="77164"/>
                </a:lnTo>
                <a:lnTo>
                  <a:pt x="370390" y="0"/>
                </a:lnTo>
                <a:lnTo>
                  <a:pt x="262360" y="27007"/>
                </a:lnTo>
                <a:lnTo>
                  <a:pt x="262360" y="177478"/>
                </a:lnTo>
                <a:lnTo>
                  <a:pt x="293226" y="262359"/>
                </a:lnTo>
                <a:lnTo>
                  <a:pt x="154329" y="273934"/>
                </a:lnTo>
                <a:lnTo>
                  <a:pt x="84881" y="401255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08476" y="2272496"/>
            <a:ext cx="281651" cy="316375"/>
          </a:xfrm>
          <a:custGeom>
            <a:avLst/>
            <a:gdLst>
              <a:gd name="connsiteX0" fmla="*/ 216061 w 281651"/>
              <a:gd name="connsiteY0" fmla="*/ 0 h 316375"/>
              <a:gd name="connsiteX1" fmla="*/ 135038 w 281651"/>
              <a:gd name="connsiteY1" fmla="*/ 50157 h 316375"/>
              <a:gd name="connsiteX2" fmla="*/ 34724 w 281651"/>
              <a:gd name="connsiteY2" fmla="*/ 57874 h 316375"/>
              <a:gd name="connsiteX3" fmla="*/ 11575 w 281651"/>
              <a:gd name="connsiteY3" fmla="*/ 108031 h 316375"/>
              <a:gd name="connsiteX4" fmla="*/ 0 w 281651"/>
              <a:gd name="connsiteY4" fmla="*/ 142755 h 316375"/>
              <a:gd name="connsiteX5" fmla="*/ 0 w 281651"/>
              <a:gd name="connsiteY5" fmla="*/ 169762 h 316375"/>
              <a:gd name="connsiteX6" fmla="*/ 92597 w 281651"/>
              <a:gd name="connsiteY6" fmla="*/ 285509 h 316375"/>
              <a:gd name="connsiteX7" fmla="*/ 158187 w 281651"/>
              <a:gd name="connsiteY7" fmla="*/ 316375 h 316375"/>
              <a:gd name="connsiteX8" fmla="*/ 227635 w 281651"/>
              <a:gd name="connsiteY8" fmla="*/ 273934 h 316375"/>
              <a:gd name="connsiteX9" fmla="*/ 270076 w 281651"/>
              <a:gd name="connsiteY9" fmla="*/ 208345 h 316375"/>
              <a:gd name="connsiteX10" fmla="*/ 270076 w 281651"/>
              <a:gd name="connsiteY10" fmla="*/ 142755 h 316375"/>
              <a:gd name="connsiteX11" fmla="*/ 281651 w 281651"/>
              <a:gd name="connsiteY11" fmla="*/ 61732 h 316375"/>
              <a:gd name="connsiteX12" fmla="*/ 216061 w 281651"/>
              <a:gd name="connsiteY12" fmla="*/ 0 h 31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651" h="316375">
                <a:moveTo>
                  <a:pt x="216061" y="0"/>
                </a:moveTo>
                <a:lnTo>
                  <a:pt x="135038" y="50157"/>
                </a:lnTo>
                <a:lnTo>
                  <a:pt x="34724" y="57874"/>
                </a:lnTo>
                <a:lnTo>
                  <a:pt x="11575" y="108031"/>
                </a:lnTo>
                <a:lnTo>
                  <a:pt x="0" y="142755"/>
                </a:lnTo>
                <a:lnTo>
                  <a:pt x="0" y="169762"/>
                </a:lnTo>
                <a:lnTo>
                  <a:pt x="92597" y="285509"/>
                </a:lnTo>
                <a:lnTo>
                  <a:pt x="158187" y="316375"/>
                </a:lnTo>
                <a:lnTo>
                  <a:pt x="227635" y="273934"/>
                </a:lnTo>
                <a:lnTo>
                  <a:pt x="270076" y="208345"/>
                </a:lnTo>
                <a:lnTo>
                  <a:pt x="270076" y="142755"/>
                </a:lnTo>
                <a:lnTo>
                  <a:pt x="281651" y="61732"/>
                </a:lnTo>
                <a:lnTo>
                  <a:pt x="21606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58005" y="2924537"/>
            <a:ext cx="316375" cy="370390"/>
          </a:xfrm>
          <a:custGeom>
            <a:avLst/>
            <a:gdLst>
              <a:gd name="connsiteX0" fmla="*/ 289367 w 316375"/>
              <a:gd name="connsiteY0" fmla="*/ 42440 h 370390"/>
              <a:gd name="connsiteX1" fmla="*/ 258501 w 316375"/>
              <a:gd name="connsiteY1" fmla="*/ 0 h 370390"/>
              <a:gd name="connsiteX2" fmla="*/ 169762 w 316375"/>
              <a:gd name="connsiteY2" fmla="*/ 0 h 370390"/>
              <a:gd name="connsiteX3" fmla="*/ 84881 w 316375"/>
              <a:gd name="connsiteY3" fmla="*/ 0 h 370390"/>
              <a:gd name="connsiteX4" fmla="*/ 50157 w 316375"/>
              <a:gd name="connsiteY4" fmla="*/ 11574 h 370390"/>
              <a:gd name="connsiteX5" fmla="*/ 27008 w 316375"/>
              <a:gd name="connsiteY5" fmla="*/ 15433 h 370390"/>
              <a:gd name="connsiteX6" fmla="*/ 0 w 316375"/>
              <a:gd name="connsiteY6" fmla="*/ 42440 h 370390"/>
              <a:gd name="connsiteX7" fmla="*/ 3858 w 316375"/>
              <a:gd name="connsiteY7" fmla="*/ 104172 h 370390"/>
              <a:gd name="connsiteX8" fmla="*/ 19291 w 316375"/>
              <a:gd name="connsiteY8" fmla="*/ 185195 h 370390"/>
              <a:gd name="connsiteX9" fmla="*/ 27008 w 316375"/>
              <a:gd name="connsiteY9" fmla="*/ 266217 h 370390"/>
              <a:gd name="connsiteX10" fmla="*/ 19291 w 316375"/>
              <a:gd name="connsiteY10" fmla="*/ 304800 h 370390"/>
              <a:gd name="connsiteX11" fmla="*/ 38582 w 316375"/>
              <a:gd name="connsiteY11" fmla="*/ 351098 h 370390"/>
              <a:gd name="connsiteX12" fmla="*/ 73306 w 316375"/>
              <a:gd name="connsiteY12" fmla="*/ 370390 h 370390"/>
              <a:gd name="connsiteX13" fmla="*/ 158187 w 316375"/>
              <a:gd name="connsiteY13" fmla="*/ 366531 h 370390"/>
              <a:gd name="connsiteX14" fmla="*/ 158187 w 316375"/>
              <a:gd name="connsiteY14" fmla="*/ 300941 h 370390"/>
              <a:gd name="connsiteX15" fmla="*/ 192911 w 316375"/>
              <a:gd name="connsiteY15" fmla="*/ 250785 h 370390"/>
              <a:gd name="connsiteX16" fmla="*/ 192911 w 316375"/>
              <a:gd name="connsiteY16" fmla="*/ 250785 h 370390"/>
              <a:gd name="connsiteX17" fmla="*/ 285509 w 316375"/>
              <a:gd name="connsiteY17" fmla="*/ 216060 h 370390"/>
              <a:gd name="connsiteX18" fmla="*/ 300942 w 316375"/>
              <a:gd name="connsiteY18" fmla="*/ 162045 h 370390"/>
              <a:gd name="connsiteX19" fmla="*/ 316375 w 316375"/>
              <a:gd name="connsiteY19" fmla="*/ 88739 h 370390"/>
              <a:gd name="connsiteX20" fmla="*/ 289367 w 316375"/>
              <a:gd name="connsiteY20" fmla="*/ 4244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375" h="370390">
                <a:moveTo>
                  <a:pt x="289367" y="42440"/>
                </a:moveTo>
                <a:lnTo>
                  <a:pt x="258501" y="0"/>
                </a:lnTo>
                <a:lnTo>
                  <a:pt x="169762" y="0"/>
                </a:lnTo>
                <a:lnTo>
                  <a:pt x="84881" y="0"/>
                </a:lnTo>
                <a:lnTo>
                  <a:pt x="50157" y="11574"/>
                </a:lnTo>
                <a:lnTo>
                  <a:pt x="27008" y="15433"/>
                </a:lnTo>
                <a:lnTo>
                  <a:pt x="0" y="42440"/>
                </a:lnTo>
                <a:lnTo>
                  <a:pt x="3858" y="104172"/>
                </a:lnTo>
                <a:lnTo>
                  <a:pt x="19291" y="185195"/>
                </a:lnTo>
                <a:lnTo>
                  <a:pt x="27008" y="266217"/>
                </a:lnTo>
                <a:lnTo>
                  <a:pt x="19291" y="304800"/>
                </a:lnTo>
                <a:lnTo>
                  <a:pt x="38582" y="351098"/>
                </a:lnTo>
                <a:lnTo>
                  <a:pt x="73306" y="370390"/>
                </a:lnTo>
                <a:lnTo>
                  <a:pt x="158187" y="366531"/>
                </a:lnTo>
                <a:lnTo>
                  <a:pt x="158187" y="300941"/>
                </a:lnTo>
                <a:lnTo>
                  <a:pt x="192911" y="250785"/>
                </a:lnTo>
                <a:lnTo>
                  <a:pt x="192911" y="250785"/>
                </a:lnTo>
                <a:lnTo>
                  <a:pt x="285509" y="216060"/>
                </a:lnTo>
                <a:lnTo>
                  <a:pt x="300942" y="162045"/>
                </a:lnTo>
                <a:lnTo>
                  <a:pt x="316375" y="88739"/>
                </a:lnTo>
                <a:lnTo>
                  <a:pt x="289367" y="4244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77387" y="341453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226916" y="3395241"/>
            <a:ext cx="324092" cy="408972"/>
          </a:xfrm>
          <a:custGeom>
            <a:avLst/>
            <a:gdLst>
              <a:gd name="connsiteX0" fmla="*/ 154330 w 324092"/>
              <a:gd name="connsiteY0" fmla="*/ 23149 h 408972"/>
              <a:gd name="connsiteX1" fmla="*/ 61732 w 324092"/>
              <a:gd name="connsiteY1" fmla="*/ 34724 h 408972"/>
              <a:gd name="connsiteX2" fmla="*/ 23150 w 324092"/>
              <a:gd name="connsiteY2" fmla="*/ 100313 h 408972"/>
              <a:gd name="connsiteX3" fmla="*/ 0 w 324092"/>
              <a:gd name="connsiteY3" fmla="*/ 200627 h 408972"/>
              <a:gd name="connsiteX4" fmla="*/ 7717 w 324092"/>
              <a:gd name="connsiteY4" fmla="*/ 270075 h 408972"/>
              <a:gd name="connsiteX5" fmla="*/ 38583 w 324092"/>
              <a:gd name="connsiteY5" fmla="*/ 339524 h 408972"/>
              <a:gd name="connsiteX6" fmla="*/ 61732 w 324092"/>
              <a:gd name="connsiteY6" fmla="*/ 385822 h 408972"/>
              <a:gd name="connsiteX7" fmla="*/ 204487 w 324092"/>
              <a:gd name="connsiteY7" fmla="*/ 408972 h 408972"/>
              <a:gd name="connsiteX8" fmla="*/ 316375 w 324092"/>
              <a:gd name="connsiteY8" fmla="*/ 370389 h 408972"/>
              <a:gd name="connsiteX9" fmla="*/ 324092 w 324092"/>
              <a:gd name="connsiteY9" fmla="*/ 216060 h 408972"/>
              <a:gd name="connsiteX10" fmla="*/ 316375 w 324092"/>
              <a:gd name="connsiteY10" fmla="*/ 142754 h 408972"/>
              <a:gd name="connsiteX11" fmla="*/ 289368 w 324092"/>
              <a:gd name="connsiteY11" fmla="*/ 61731 h 408972"/>
              <a:gd name="connsiteX12" fmla="*/ 231494 w 324092"/>
              <a:gd name="connsiteY12" fmla="*/ 30865 h 408972"/>
              <a:gd name="connsiteX13" fmla="*/ 177479 w 324092"/>
              <a:gd name="connsiteY13" fmla="*/ 0 h 408972"/>
              <a:gd name="connsiteX14" fmla="*/ 138897 w 324092"/>
              <a:gd name="connsiteY14" fmla="*/ 38582 h 408972"/>
              <a:gd name="connsiteX15" fmla="*/ 127322 w 324092"/>
              <a:gd name="connsiteY15" fmla="*/ 46298 h 408972"/>
              <a:gd name="connsiteX16" fmla="*/ 154330 w 324092"/>
              <a:gd name="connsiteY16" fmla="*/ 23149 h 40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092" h="408972">
                <a:moveTo>
                  <a:pt x="154330" y="23149"/>
                </a:moveTo>
                <a:lnTo>
                  <a:pt x="61732" y="34724"/>
                </a:lnTo>
                <a:lnTo>
                  <a:pt x="23150" y="100313"/>
                </a:lnTo>
                <a:lnTo>
                  <a:pt x="0" y="200627"/>
                </a:lnTo>
                <a:lnTo>
                  <a:pt x="7717" y="270075"/>
                </a:lnTo>
                <a:lnTo>
                  <a:pt x="38583" y="339524"/>
                </a:lnTo>
                <a:lnTo>
                  <a:pt x="61732" y="385822"/>
                </a:lnTo>
                <a:lnTo>
                  <a:pt x="204487" y="408972"/>
                </a:lnTo>
                <a:lnTo>
                  <a:pt x="316375" y="370389"/>
                </a:lnTo>
                <a:lnTo>
                  <a:pt x="324092" y="216060"/>
                </a:lnTo>
                <a:lnTo>
                  <a:pt x="316375" y="142754"/>
                </a:lnTo>
                <a:lnTo>
                  <a:pt x="289368" y="61731"/>
                </a:lnTo>
                <a:lnTo>
                  <a:pt x="231494" y="30865"/>
                </a:lnTo>
                <a:lnTo>
                  <a:pt x="177479" y="0"/>
                </a:lnTo>
                <a:cubicBezTo>
                  <a:pt x="164618" y="12861"/>
                  <a:pt x="152262" y="26246"/>
                  <a:pt x="138897" y="38582"/>
                </a:cubicBezTo>
                <a:cubicBezTo>
                  <a:pt x="135490" y="41727"/>
                  <a:pt x="131627" y="44576"/>
                  <a:pt x="127322" y="46298"/>
                </a:cubicBezTo>
                <a:cubicBezTo>
                  <a:pt x="124934" y="47253"/>
                  <a:pt x="122178" y="46298"/>
                  <a:pt x="154330" y="23149"/>
                </a:cubicBez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651322" y="3372091"/>
            <a:ext cx="420546" cy="447555"/>
          </a:xfrm>
          <a:custGeom>
            <a:avLst/>
            <a:gdLst>
              <a:gd name="connsiteX0" fmla="*/ 138896 w 420546"/>
              <a:gd name="connsiteY0" fmla="*/ 30866 h 447555"/>
              <a:gd name="connsiteX1" fmla="*/ 54015 w 420546"/>
              <a:gd name="connsiteY1" fmla="*/ 0 h 447555"/>
              <a:gd name="connsiteX2" fmla="*/ 27007 w 420546"/>
              <a:gd name="connsiteY2" fmla="*/ 23150 h 447555"/>
              <a:gd name="connsiteX3" fmla="*/ 19291 w 420546"/>
              <a:gd name="connsiteY3" fmla="*/ 92598 h 447555"/>
              <a:gd name="connsiteX4" fmla="*/ 0 w 420546"/>
              <a:gd name="connsiteY4" fmla="*/ 169762 h 447555"/>
              <a:gd name="connsiteX5" fmla="*/ 0 w 420546"/>
              <a:gd name="connsiteY5" fmla="*/ 227636 h 447555"/>
              <a:gd name="connsiteX6" fmla="*/ 19291 w 420546"/>
              <a:gd name="connsiteY6" fmla="*/ 320233 h 447555"/>
              <a:gd name="connsiteX7" fmla="*/ 7716 w 420546"/>
              <a:gd name="connsiteY7" fmla="*/ 381965 h 447555"/>
              <a:gd name="connsiteX8" fmla="*/ 27007 w 420546"/>
              <a:gd name="connsiteY8" fmla="*/ 416689 h 447555"/>
              <a:gd name="connsiteX9" fmla="*/ 138896 w 420546"/>
              <a:gd name="connsiteY9" fmla="*/ 447555 h 447555"/>
              <a:gd name="connsiteX10" fmla="*/ 270075 w 420546"/>
              <a:gd name="connsiteY10" fmla="*/ 412831 h 447555"/>
              <a:gd name="connsiteX11" fmla="*/ 354956 w 420546"/>
              <a:gd name="connsiteY11" fmla="*/ 393539 h 447555"/>
              <a:gd name="connsiteX12" fmla="*/ 358815 w 420546"/>
              <a:gd name="connsiteY12" fmla="*/ 320233 h 447555"/>
              <a:gd name="connsiteX13" fmla="*/ 370389 w 420546"/>
              <a:gd name="connsiteY13" fmla="*/ 273934 h 447555"/>
              <a:gd name="connsiteX14" fmla="*/ 362673 w 420546"/>
              <a:gd name="connsiteY14" fmla="*/ 219919 h 447555"/>
              <a:gd name="connsiteX15" fmla="*/ 420546 w 420546"/>
              <a:gd name="connsiteY15" fmla="*/ 169762 h 447555"/>
              <a:gd name="connsiteX16" fmla="*/ 401255 w 420546"/>
              <a:gd name="connsiteY16" fmla="*/ 119605 h 447555"/>
              <a:gd name="connsiteX17" fmla="*/ 347240 w 420546"/>
              <a:gd name="connsiteY17" fmla="*/ 46299 h 447555"/>
              <a:gd name="connsiteX18" fmla="*/ 281650 w 420546"/>
              <a:gd name="connsiteY18" fmla="*/ 27008 h 447555"/>
              <a:gd name="connsiteX19" fmla="*/ 235351 w 420546"/>
              <a:gd name="connsiteY19" fmla="*/ 30866 h 447555"/>
              <a:gd name="connsiteX20" fmla="*/ 216060 w 420546"/>
              <a:gd name="connsiteY20" fmla="*/ 50157 h 447555"/>
              <a:gd name="connsiteX21" fmla="*/ 138896 w 420546"/>
              <a:gd name="connsiteY21" fmla="*/ 30866 h 44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0546" h="447555">
                <a:moveTo>
                  <a:pt x="138896" y="30866"/>
                </a:moveTo>
                <a:lnTo>
                  <a:pt x="54015" y="0"/>
                </a:lnTo>
                <a:lnTo>
                  <a:pt x="27007" y="23150"/>
                </a:lnTo>
                <a:lnTo>
                  <a:pt x="19291" y="92598"/>
                </a:lnTo>
                <a:lnTo>
                  <a:pt x="0" y="169762"/>
                </a:lnTo>
                <a:lnTo>
                  <a:pt x="0" y="227636"/>
                </a:lnTo>
                <a:lnTo>
                  <a:pt x="19291" y="320233"/>
                </a:lnTo>
                <a:lnTo>
                  <a:pt x="7716" y="381965"/>
                </a:lnTo>
                <a:lnTo>
                  <a:pt x="27007" y="416689"/>
                </a:lnTo>
                <a:lnTo>
                  <a:pt x="138896" y="447555"/>
                </a:lnTo>
                <a:lnTo>
                  <a:pt x="270075" y="412831"/>
                </a:lnTo>
                <a:lnTo>
                  <a:pt x="354956" y="393539"/>
                </a:lnTo>
                <a:lnTo>
                  <a:pt x="358815" y="320233"/>
                </a:lnTo>
                <a:lnTo>
                  <a:pt x="370389" y="273934"/>
                </a:lnTo>
                <a:lnTo>
                  <a:pt x="362673" y="219919"/>
                </a:lnTo>
                <a:lnTo>
                  <a:pt x="420546" y="169762"/>
                </a:lnTo>
                <a:lnTo>
                  <a:pt x="401255" y="119605"/>
                </a:lnTo>
                <a:lnTo>
                  <a:pt x="347240" y="46299"/>
                </a:lnTo>
                <a:lnTo>
                  <a:pt x="281650" y="27008"/>
                </a:lnTo>
                <a:cubicBezTo>
                  <a:pt x="237929" y="30982"/>
                  <a:pt x="253415" y="30866"/>
                  <a:pt x="235351" y="30866"/>
                </a:cubicBezTo>
                <a:lnTo>
                  <a:pt x="216060" y="50157"/>
                </a:lnTo>
                <a:lnTo>
                  <a:pt x="138896" y="308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17853" y="3657600"/>
            <a:ext cx="462988" cy="524719"/>
          </a:xfrm>
          <a:custGeom>
            <a:avLst/>
            <a:gdLst>
              <a:gd name="connsiteX0" fmla="*/ 235352 w 462988"/>
              <a:gd name="connsiteY0" fmla="*/ 0 h 524719"/>
              <a:gd name="connsiteX1" fmla="*/ 189053 w 462988"/>
              <a:gd name="connsiteY1" fmla="*/ 42441 h 524719"/>
              <a:gd name="connsiteX2" fmla="*/ 196770 w 462988"/>
              <a:gd name="connsiteY2" fmla="*/ 115747 h 524719"/>
              <a:gd name="connsiteX3" fmla="*/ 96456 w 462988"/>
              <a:gd name="connsiteY3" fmla="*/ 146613 h 524719"/>
              <a:gd name="connsiteX4" fmla="*/ 38582 w 462988"/>
              <a:gd name="connsiteY4" fmla="*/ 196770 h 524719"/>
              <a:gd name="connsiteX5" fmla="*/ 0 w 462988"/>
              <a:gd name="connsiteY5" fmla="*/ 258501 h 524719"/>
              <a:gd name="connsiteX6" fmla="*/ 0 w 462988"/>
              <a:gd name="connsiteY6" fmla="*/ 300942 h 524719"/>
              <a:gd name="connsiteX7" fmla="*/ 23150 w 462988"/>
              <a:gd name="connsiteY7" fmla="*/ 378106 h 524719"/>
              <a:gd name="connsiteX8" fmla="*/ 92598 w 462988"/>
              <a:gd name="connsiteY8" fmla="*/ 435980 h 524719"/>
              <a:gd name="connsiteX9" fmla="*/ 115747 w 462988"/>
              <a:gd name="connsiteY9" fmla="*/ 478420 h 524719"/>
              <a:gd name="connsiteX10" fmla="*/ 169762 w 462988"/>
              <a:gd name="connsiteY10" fmla="*/ 513144 h 524719"/>
              <a:gd name="connsiteX11" fmla="*/ 219919 w 462988"/>
              <a:gd name="connsiteY11" fmla="*/ 524719 h 524719"/>
              <a:gd name="connsiteX12" fmla="*/ 304800 w 462988"/>
              <a:gd name="connsiteY12" fmla="*/ 447554 h 524719"/>
              <a:gd name="connsiteX13" fmla="*/ 312517 w 462988"/>
              <a:gd name="connsiteY13" fmla="*/ 393539 h 524719"/>
              <a:gd name="connsiteX14" fmla="*/ 339524 w 462988"/>
              <a:gd name="connsiteY14" fmla="*/ 378106 h 524719"/>
              <a:gd name="connsiteX15" fmla="*/ 408972 w 462988"/>
              <a:gd name="connsiteY15" fmla="*/ 351099 h 524719"/>
              <a:gd name="connsiteX16" fmla="*/ 462988 w 462988"/>
              <a:gd name="connsiteY16" fmla="*/ 320233 h 524719"/>
              <a:gd name="connsiteX17" fmla="*/ 462988 w 462988"/>
              <a:gd name="connsiteY17" fmla="*/ 266218 h 524719"/>
              <a:gd name="connsiteX18" fmla="*/ 451413 w 462988"/>
              <a:gd name="connsiteY18" fmla="*/ 181337 h 524719"/>
              <a:gd name="connsiteX19" fmla="*/ 451413 w 462988"/>
              <a:gd name="connsiteY19" fmla="*/ 181337 h 524719"/>
              <a:gd name="connsiteX20" fmla="*/ 370390 w 462988"/>
              <a:gd name="connsiteY20" fmla="*/ 138896 h 524719"/>
              <a:gd name="connsiteX21" fmla="*/ 327950 w 462988"/>
              <a:gd name="connsiteY21" fmla="*/ 96456 h 524719"/>
              <a:gd name="connsiteX22" fmla="*/ 297084 w 462988"/>
              <a:gd name="connsiteY22" fmla="*/ 73306 h 524719"/>
              <a:gd name="connsiteX23" fmla="*/ 281651 w 462988"/>
              <a:gd name="connsiteY23" fmla="*/ 23149 h 524719"/>
              <a:gd name="connsiteX24" fmla="*/ 235352 w 462988"/>
              <a:gd name="connsiteY24" fmla="*/ 0 h 5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2988" h="524719">
                <a:moveTo>
                  <a:pt x="235352" y="0"/>
                </a:moveTo>
                <a:lnTo>
                  <a:pt x="189053" y="42441"/>
                </a:lnTo>
                <a:lnTo>
                  <a:pt x="196770" y="115747"/>
                </a:lnTo>
                <a:lnTo>
                  <a:pt x="96456" y="146613"/>
                </a:lnTo>
                <a:lnTo>
                  <a:pt x="38582" y="196770"/>
                </a:lnTo>
                <a:lnTo>
                  <a:pt x="0" y="258501"/>
                </a:lnTo>
                <a:lnTo>
                  <a:pt x="0" y="300942"/>
                </a:lnTo>
                <a:lnTo>
                  <a:pt x="23150" y="378106"/>
                </a:lnTo>
                <a:lnTo>
                  <a:pt x="92598" y="435980"/>
                </a:lnTo>
                <a:lnTo>
                  <a:pt x="115747" y="478420"/>
                </a:lnTo>
                <a:lnTo>
                  <a:pt x="169762" y="513144"/>
                </a:lnTo>
                <a:lnTo>
                  <a:pt x="219919" y="524719"/>
                </a:lnTo>
                <a:lnTo>
                  <a:pt x="304800" y="447554"/>
                </a:lnTo>
                <a:lnTo>
                  <a:pt x="312517" y="393539"/>
                </a:lnTo>
                <a:lnTo>
                  <a:pt x="339524" y="378106"/>
                </a:lnTo>
                <a:lnTo>
                  <a:pt x="408972" y="351099"/>
                </a:lnTo>
                <a:lnTo>
                  <a:pt x="462988" y="320233"/>
                </a:lnTo>
                <a:lnTo>
                  <a:pt x="462988" y="266218"/>
                </a:lnTo>
                <a:lnTo>
                  <a:pt x="451413" y="181337"/>
                </a:lnTo>
                <a:lnTo>
                  <a:pt x="451413" y="181337"/>
                </a:lnTo>
                <a:lnTo>
                  <a:pt x="370390" y="138896"/>
                </a:lnTo>
                <a:lnTo>
                  <a:pt x="327950" y="96456"/>
                </a:lnTo>
                <a:lnTo>
                  <a:pt x="297084" y="73306"/>
                </a:lnTo>
                <a:lnTo>
                  <a:pt x="281651" y="23149"/>
                </a:lnTo>
                <a:lnTo>
                  <a:pt x="235352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96587" y="3410673"/>
            <a:ext cx="540152" cy="655899"/>
          </a:xfrm>
          <a:custGeom>
            <a:avLst/>
            <a:gdLst>
              <a:gd name="connsiteX0" fmla="*/ 250785 w 540152"/>
              <a:gd name="connsiteY0" fmla="*/ 7717 h 655899"/>
              <a:gd name="connsiteX1" fmla="*/ 165904 w 540152"/>
              <a:gd name="connsiteY1" fmla="*/ 27008 h 655899"/>
              <a:gd name="connsiteX2" fmla="*/ 115747 w 540152"/>
              <a:gd name="connsiteY2" fmla="*/ 23150 h 655899"/>
              <a:gd name="connsiteX3" fmla="*/ 158188 w 540152"/>
              <a:gd name="connsiteY3" fmla="*/ 84881 h 655899"/>
              <a:gd name="connsiteX4" fmla="*/ 142755 w 540152"/>
              <a:gd name="connsiteY4" fmla="*/ 142755 h 655899"/>
              <a:gd name="connsiteX5" fmla="*/ 150471 w 540152"/>
              <a:gd name="connsiteY5" fmla="*/ 181337 h 655899"/>
              <a:gd name="connsiteX6" fmla="*/ 73307 w 540152"/>
              <a:gd name="connsiteY6" fmla="*/ 208345 h 655899"/>
              <a:gd name="connsiteX7" fmla="*/ 11575 w 540152"/>
              <a:gd name="connsiteY7" fmla="*/ 258502 h 655899"/>
              <a:gd name="connsiteX8" fmla="*/ 0 w 540152"/>
              <a:gd name="connsiteY8" fmla="*/ 297084 h 655899"/>
              <a:gd name="connsiteX9" fmla="*/ 30866 w 540152"/>
              <a:gd name="connsiteY9" fmla="*/ 347241 h 655899"/>
              <a:gd name="connsiteX10" fmla="*/ 123464 w 540152"/>
              <a:gd name="connsiteY10" fmla="*/ 385823 h 655899"/>
              <a:gd name="connsiteX11" fmla="*/ 162046 w 540152"/>
              <a:gd name="connsiteY11" fmla="*/ 393540 h 655899"/>
              <a:gd name="connsiteX12" fmla="*/ 119605 w 540152"/>
              <a:gd name="connsiteY12" fmla="*/ 489995 h 655899"/>
              <a:gd name="connsiteX13" fmla="*/ 108031 w 540152"/>
              <a:gd name="connsiteY13" fmla="*/ 567160 h 655899"/>
              <a:gd name="connsiteX14" fmla="*/ 158188 w 540152"/>
              <a:gd name="connsiteY14" fmla="*/ 609600 h 655899"/>
              <a:gd name="connsiteX15" fmla="*/ 266218 w 540152"/>
              <a:gd name="connsiteY15" fmla="*/ 621175 h 655899"/>
              <a:gd name="connsiteX16" fmla="*/ 416689 w 540152"/>
              <a:gd name="connsiteY16" fmla="*/ 636608 h 655899"/>
              <a:gd name="connsiteX17" fmla="*/ 489995 w 540152"/>
              <a:gd name="connsiteY17" fmla="*/ 655899 h 655899"/>
              <a:gd name="connsiteX18" fmla="*/ 540152 w 540152"/>
              <a:gd name="connsiteY18" fmla="*/ 578735 h 655899"/>
              <a:gd name="connsiteX19" fmla="*/ 528578 w 540152"/>
              <a:gd name="connsiteY19" fmla="*/ 389681 h 655899"/>
              <a:gd name="connsiteX20" fmla="*/ 528578 w 540152"/>
              <a:gd name="connsiteY20" fmla="*/ 165904 h 655899"/>
              <a:gd name="connsiteX21" fmla="*/ 520861 w 540152"/>
              <a:gd name="connsiteY21" fmla="*/ 46299 h 655899"/>
              <a:gd name="connsiteX22" fmla="*/ 435980 w 540152"/>
              <a:gd name="connsiteY22" fmla="*/ 0 h 655899"/>
              <a:gd name="connsiteX23" fmla="*/ 250785 w 540152"/>
              <a:gd name="connsiteY23" fmla="*/ 7717 h 6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152" h="655899">
                <a:moveTo>
                  <a:pt x="250785" y="7717"/>
                </a:moveTo>
                <a:lnTo>
                  <a:pt x="165904" y="27008"/>
                </a:lnTo>
                <a:lnTo>
                  <a:pt x="115747" y="23150"/>
                </a:lnTo>
                <a:lnTo>
                  <a:pt x="158188" y="84881"/>
                </a:lnTo>
                <a:lnTo>
                  <a:pt x="142755" y="142755"/>
                </a:lnTo>
                <a:lnTo>
                  <a:pt x="150471" y="181337"/>
                </a:lnTo>
                <a:lnTo>
                  <a:pt x="73307" y="208345"/>
                </a:lnTo>
                <a:lnTo>
                  <a:pt x="11575" y="258502"/>
                </a:lnTo>
                <a:lnTo>
                  <a:pt x="0" y="297084"/>
                </a:lnTo>
                <a:lnTo>
                  <a:pt x="30866" y="347241"/>
                </a:lnTo>
                <a:lnTo>
                  <a:pt x="123464" y="385823"/>
                </a:lnTo>
                <a:lnTo>
                  <a:pt x="162046" y="393540"/>
                </a:lnTo>
                <a:lnTo>
                  <a:pt x="119605" y="489995"/>
                </a:lnTo>
                <a:lnTo>
                  <a:pt x="108031" y="567160"/>
                </a:lnTo>
                <a:lnTo>
                  <a:pt x="158188" y="609600"/>
                </a:lnTo>
                <a:lnTo>
                  <a:pt x="266218" y="621175"/>
                </a:lnTo>
                <a:lnTo>
                  <a:pt x="416689" y="636608"/>
                </a:lnTo>
                <a:lnTo>
                  <a:pt x="489995" y="655899"/>
                </a:lnTo>
                <a:lnTo>
                  <a:pt x="540152" y="578735"/>
                </a:lnTo>
                <a:lnTo>
                  <a:pt x="528578" y="389681"/>
                </a:lnTo>
                <a:lnTo>
                  <a:pt x="528578" y="165904"/>
                </a:lnTo>
                <a:lnTo>
                  <a:pt x="520861" y="46299"/>
                </a:lnTo>
                <a:lnTo>
                  <a:pt x="435980" y="0"/>
                </a:lnTo>
                <a:lnTo>
                  <a:pt x="250785" y="771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216925" y="1817783"/>
            <a:ext cx="312145" cy="510448"/>
          </a:xfrm>
          <a:custGeom>
            <a:avLst/>
            <a:gdLst>
              <a:gd name="connsiteX0" fmla="*/ 224010 w 312145"/>
              <a:gd name="connsiteY0" fmla="*/ 0 h 510448"/>
              <a:gd name="connsiteX1" fmla="*/ 176270 w 312145"/>
              <a:gd name="connsiteY1" fmla="*/ 11017 h 510448"/>
              <a:gd name="connsiteX2" fmla="*/ 165253 w 312145"/>
              <a:gd name="connsiteY2" fmla="*/ 73446 h 510448"/>
              <a:gd name="connsiteX3" fmla="*/ 146892 w 312145"/>
              <a:gd name="connsiteY3" fmla="*/ 106497 h 510448"/>
              <a:gd name="connsiteX4" fmla="*/ 80791 w 312145"/>
              <a:gd name="connsiteY4" fmla="*/ 132203 h 510448"/>
              <a:gd name="connsiteX5" fmla="*/ 40395 w 312145"/>
              <a:gd name="connsiteY5" fmla="*/ 157909 h 510448"/>
              <a:gd name="connsiteX6" fmla="*/ 25706 w 312145"/>
              <a:gd name="connsiteY6" fmla="*/ 224010 h 510448"/>
              <a:gd name="connsiteX7" fmla="*/ 22034 w 312145"/>
              <a:gd name="connsiteY7" fmla="*/ 249716 h 510448"/>
              <a:gd name="connsiteX8" fmla="*/ 0 w 312145"/>
              <a:gd name="connsiteY8" fmla="*/ 301128 h 510448"/>
              <a:gd name="connsiteX9" fmla="*/ 0 w 312145"/>
              <a:gd name="connsiteY9" fmla="*/ 367229 h 510448"/>
              <a:gd name="connsiteX10" fmla="*/ 44068 w 312145"/>
              <a:gd name="connsiteY10" fmla="*/ 477398 h 510448"/>
              <a:gd name="connsiteX11" fmla="*/ 176270 w 312145"/>
              <a:gd name="connsiteY11" fmla="*/ 499431 h 510448"/>
              <a:gd name="connsiteX12" fmla="*/ 257061 w 312145"/>
              <a:gd name="connsiteY12" fmla="*/ 510448 h 510448"/>
              <a:gd name="connsiteX13" fmla="*/ 312145 w 312145"/>
              <a:gd name="connsiteY13" fmla="*/ 437003 h 510448"/>
              <a:gd name="connsiteX14" fmla="*/ 301128 w 312145"/>
              <a:gd name="connsiteY14" fmla="*/ 326834 h 510448"/>
              <a:gd name="connsiteX15" fmla="*/ 293783 w 312145"/>
              <a:gd name="connsiteY15" fmla="*/ 227682 h 510448"/>
              <a:gd name="connsiteX16" fmla="*/ 293783 w 312145"/>
              <a:gd name="connsiteY16" fmla="*/ 99152 h 510448"/>
              <a:gd name="connsiteX17" fmla="*/ 286439 w 312145"/>
              <a:gd name="connsiteY17" fmla="*/ 47740 h 510448"/>
              <a:gd name="connsiteX18" fmla="*/ 224010 w 312145"/>
              <a:gd name="connsiteY18" fmla="*/ 0 h 51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2145" h="510448">
                <a:moveTo>
                  <a:pt x="224010" y="0"/>
                </a:moveTo>
                <a:lnTo>
                  <a:pt x="176270" y="11017"/>
                </a:lnTo>
                <a:lnTo>
                  <a:pt x="165253" y="73446"/>
                </a:lnTo>
                <a:lnTo>
                  <a:pt x="146892" y="106497"/>
                </a:lnTo>
                <a:lnTo>
                  <a:pt x="80791" y="132203"/>
                </a:lnTo>
                <a:lnTo>
                  <a:pt x="40395" y="157909"/>
                </a:lnTo>
                <a:lnTo>
                  <a:pt x="25706" y="224010"/>
                </a:lnTo>
                <a:lnTo>
                  <a:pt x="22034" y="249716"/>
                </a:lnTo>
                <a:lnTo>
                  <a:pt x="0" y="301128"/>
                </a:lnTo>
                <a:lnTo>
                  <a:pt x="0" y="367229"/>
                </a:lnTo>
                <a:lnTo>
                  <a:pt x="44068" y="477398"/>
                </a:lnTo>
                <a:lnTo>
                  <a:pt x="176270" y="499431"/>
                </a:lnTo>
                <a:lnTo>
                  <a:pt x="257061" y="510448"/>
                </a:lnTo>
                <a:lnTo>
                  <a:pt x="312145" y="437003"/>
                </a:lnTo>
                <a:lnTo>
                  <a:pt x="301128" y="326834"/>
                </a:lnTo>
                <a:lnTo>
                  <a:pt x="293783" y="227682"/>
                </a:lnTo>
                <a:lnTo>
                  <a:pt x="293783" y="99152"/>
                </a:lnTo>
                <a:lnTo>
                  <a:pt x="286439" y="47740"/>
                </a:lnTo>
                <a:lnTo>
                  <a:pt x="224010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191219" y="2805629"/>
            <a:ext cx="470053" cy="378246"/>
          </a:xfrm>
          <a:custGeom>
            <a:avLst/>
            <a:gdLst>
              <a:gd name="connsiteX0" fmla="*/ 0 w 470053"/>
              <a:gd name="connsiteY0" fmla="*/ 110169 h 378246"/>
              <a:gd name="connsiteX1" fmla="*/ 18362 w 470053"/>
              <a:gd name="connsiteY1" fmla="*/ 179942 h 378246"/>
              <a:gd name="connsiteX2" fmla="*/ 47740 w 470053"/>
              <a:gd name="connsiteY2" fmla="*/ 220337 h 378246"/>
              <a:gd name="connsiteX3" fmla="*/ 132203 w 470053"/>
              <a:gd name="connsiteY3" fmla="*/ 249716 h 378246"/>
              <a:gd name="connsiteX4" fmla="*/ 235027 w 470053"/>
              <a:gd name="connsiteY4" fmla="*/ 249716 h 378246"/>
              <a:gd name="connsiteX5" fmla="*/ 286439 w 470053"/>
              <a:gd name="connsiteY5" fmla="*/ 246043 h 378246"/>
              <a:gd name="connsiteX6" fmla="*/ 315817 w 470053"/>
              <a:gd name="connsiteY6" fmla="*/ 282766 h 378246"/>
              <a:gd name="connsiteX7" fmla="*/ 330506 w 470053"/>
              <a:gd name="connsiteY7" fmla="*/ 363557 h 378246"/>
              <a:gd name="connsiteX8" fmla="*/ 403952 w 470053"/>
              <a:gd name="connsiteY8" fmla="*/ 378246 h 378246"/>
              <a:gd name="connsiteX9" fmla="*/ 422314 w 470053"/>
              <a:gd name="connsiteY9" fmla="*/ 363557 h 378246"/>
              <a:gd name="connsiteX10" fmla="*/ 462709 w 470053"/>
              <a:gd name="connsiteY10" fmla="*/ 363557 h 378246"/>
              <a:gd name="connsiteX11" fmla="*/ 444347 w 470053"/>
              <a:gd name="connsiteY11" fmla="*/ 238699 h 378246"/>
              <a:gd name="connsiteX12" fmla="*/ 470053 w 470053"/>
              <a:gd name="connsiteY12" fmla="*/ 176270 h 378246"/>
              <a:gd name="connsiteX13" fmla="*/ 381918 w 470053"/>
              <a:gd name="connsiteY13" fmla="*/ 121185 h 378246"/>
              <a:gd name="connsiteX14" fmla="*/ 359885 w 470053"/>
              <a:gd name="connsiteY14" fmla="*/ 80790 h 378246"/>
              <a:gd name="connsiteX15" fmla="*/ 315817 w 470053"/>
              <a:gd name="connsiteY15" fmla="*/ 36723 h 378246"/>
              <a:gd name="connsiteX16" fmla="*/ 293783 w 470053"/>
              <a:gd name="connsiteY16" fmla="*/ 0 h 378246"/>
              <a:gd name="connsiteX17" fmla="*/ 242371 w 470053"/>
              <a:gd name="connsiteY17" fmla="*/ 0 h 378246"/>
              <a:gd name="connsiteX18" fmla="*/ 187287 w 470053"/>
              <a:gd name="connsiteY18" fmla="*/ 18361 h 378246"/>
              <a:gd name="connsiteX19" fmla="*/ 187287 w 470053"/>
              <a:gd name="connsiteY19" fmla="*/ 51412 h 378246"/>
              <a:gd name="connsiteX20" fmla="*/ 172598 w 470053"/>
              <a:gd name="connsiteY20" fmla="*/ 95479 h 378246"/>
              <a:gd name="connsiteX21" fmla="*/ 135875 w 470053"/>
              <a:gd name="connsiteY21" fmla="*/ 102824 h 378246"/>
              <a:gd name="connsiteX22" fmla="*/ 69774 w 470053"/>
              <a:gd name="connsiteY22" fmla="*/ 91807 h 378246"/>
              <a:gd name="connsiteX23" fmla="*/ 0 w 470053"/>
              <a:gd name="connsiteY23" fmla="*/ 110169 h 3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053" h="378246">
                <a:moveTo>
                  <a:pt x="0" y="110169"/>
                </a:moveTo>
                <a:lnTo>
                  <a:pt x="18362" y="179942"/>
                </a:lnTo>
                <a:lnTo>
                  <a:pt x="47740" y="220337"/>
                </a:lnTo>
                <a:lnTo>
                  <a:pt x="132203" y="249716"/>
                </a:lnTo>
                <a:lnTo>
                  <a:pt x="235027" y="249716"/>
                </a:lnTo>
                <a:lnTo>
                  <a:pt x="286439" y="246043"/>
                </a:lnTo>
                <a:lnTo>
                  <a:pt x="315817" y="282766"/>
                </a:lnTo>
                <a:lnTo>
                  <a:pt x="330506" y="363557"/>
                </a:lnTo>
                <a:lnTo>
                  <a:pt x="403952" y="378246"/>
                </a:lnTo>
                <a:lnTo>
                  <a:pt x="422314" y="363557"/>
                </a:lnTo>
                <a:lnTo>
                  <a:pt x="462709" y="363557"/>
                </a:lnTo>
                <a:lnTo>
                  <a:pt x="444347" y="238699"/>
                </a:lnTo>
                <a:lnTo>
                  <a:pt x="470053" y="176270"/>
                </a:lnTo>
                <a:lnTo>
                  <a:pt x="381918" y="121185"/>
                </a:lnTo>
                <a:lnTo>
                  <a:pt x="359885" y="80790"/>
                </a:lnTo>
                <a:lnTo>
                  <a:pt x="315817" y="36723"/>
                </a:lnTo>
                <a:lnTo>
                  <a:pt x="293783" y="0"/>
                </a:lnTo>
                <a:lnTo>
                  <a:pt x="242371" y="0"/>
                </a:lnTo>
                <a:lnTo>
                  <a:pt x="187287" y="18361"/>
                </a:lnTo>
                <a:lnTo>
                  <a:pt x="187287" y="51412"/>
                </a:lnTo>
                <a:lnTo>
                  <a:pt x="172598" y="95479"/>
                </a:lnTo>
                <a:lnTo>
                  <a:pt x="135875" y="102824"/>
                </a:lnTo>
                <a:lnTo>
                  <a:pt x="69774" y="91807"/>
                </a:lnTo>
                <a:lnTo>
                  <a:pt x="0" y="11016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742063" y="2555913"/>
            <a:ext cx="301127" cy="271750"/>
          </a:xfrm>
          <a:custGeom>
            <a:avLst/>
            <a:gdLst>
              <a:gd name="connsiteX0" fmla="*/ 84462 w 301127"/>
              <a:gd name="connsiteY0" fmla="*/ 0 h 271750"/>
              <a:gd name="connsiteX1" fmla="*/ 301127 w 301127"/>
              <a:gd name="connsiteY1" fmla="*/ 132203 h 271750"/>
              <a:gd name="connsiteX2" fmla="*/ 290110 w 301127"/>
              <a:gd name="connsiteY2" fmla="*/ 179942 h 271750"/>
              <a:gd name="connsiteX3" fmla="*/ 282766 w 301127"/>
              <a:gd name="connsiteY3" fmla="*/ 238699 h 271750"/>
              <a:gd name="connsiteX4" fmla="*/ 238698 w 301127"/>
              <a:gd name="connsiteY4" fmla="*/ 264405 h 271750"/>
              <a:gd name="connsiteX5" fmla="*/ 179942 w 301127"/>
              <a:gd name="connsiteY5" fmla="*/ 268077 h 271750"/>
              <a:gd name="connsiteX6" fmla="*/ 128530 w 301127"/>
              <a:gd name="connsiteY6" fmla="*/ 271750 h 271750"/>
              <a:gd name="connsiteX7" fmla="*/ 84462 w 301127"/>
              <a:gd name="connsiteY7" fmla="*/ 260733 h 271750"/>
              <a:gd name="connsiteX8" fmla="*/ 44067 w 301127"/>
              <a:gd name="connsiteY8" fmla="*/ 246044 h 271750"/>
              <a:gd name="connsiteX9" fmla="*/ 29378 w 301127"/>
              <a:gd name="connsiteY9" fmla="*/ 190959 h 271750"/>
              <a:gd name="connsiteX10" fmla="*/ 11017 w 301127"/>
              <a:gd name="connsiteY10" fmla="*/ 124858 h 271750"/>
              <a:gd name="connsiteX11" fmla="*/ 0 w 301127"/>
              <a:gd name="connsiteY11" fmla="*/ 69774 h 271750"/>
              <a:gd name="connsiteX12" fmla="*/ 7344 w 301127"/>
              <a:gd name="connsiteY12" fmla="*/ 33051 h 271750"/>
              <a:gd name="connsiteX13" fmla="*/ 84462 w 301127"/>
              <a:gd name="connsiteY13" fmla="*/ 0 h 2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127" h="271750">
                <a:moveTo>
                  <a:pt x="84462" y="0"/>
                </a:moveTo>
                <a:lnTo>
                  <a:pt x="301127" y="132203"/>
                </a:lnTo>
                <a:lnTo>
                  <a:pt x="290110" y="179942"/>
                </a:lnTo>
                <a:lnTo>
                  <a:pt x="282766" y="238699"/>
                </a:lnTo>
                <a:lnTo>
                  <a:pt x="238698" y="264405"/>
                </a:lnTo>
                <a:lnTo>
                  <a:pt x="179942" y="268077"/>
                </a:lnTo>
                <a:lnTo>
                  <a:pt x="128530" y="271750"/>
                </a:lnTo>
                <a:lnTo>
                  <a:pt x="84462" y="260733"/>
                </a:lnTo>
                <a:lnTo>
                  <a:pt x="44067" y="246044"/>
                </a:lnTo>
                <a:lnTo>
                  <a:pt x="29378" y="190959"/>
                </a:lnTo>
                <a:lnTo>
                  <a:pt x="11017" y="124858"/>
                </a:lnTo>
                <a:lnTo>
                  <a:pt x="0" y="69774"/>
                </a:lnTo>
                <a:lnTo>
                  <a:pt x="7344" y="33051"/>
                </a:lnTo>
                <a:lnTo>
                  <a:pt x="84462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771441" y="1920607"/>
            <a:ext cx="161581" cy="407624"/>
          </a:xfrm>
          <a:custGeom>
            <a:avLst/>
            <a:gdLst>
              <a:gd name="connsiteX0" fmla="*/ 88135 w 161581"/>
              <a:gd name="connsiteY0" fmla="*/ 0 h 407624"/>
              <a:gd name="connsiteX1" fmla="*/ 0 w 161581"/>
              <a:gd name="connsiteY1" fmla="*/ 73446 h 407624"/>
              <a:gd name="connsiteX2" fmla="*/ 3672 w 161581"/>
              <a:gd name="connsiteY2" fmla="*/ 146892 h 407624"/>
              <a:gd name="connsiteX3" fmla="*/ 3672 w 161581"/>
              <a:gd name="connsiteY3" fmla="*/ 246044 h 407624"/>
              <a:gd name="connsiteX4" fmla="*/ 3672 w 161581"/>
              <a:gd name="connsiteY4" fmla="*/ 352540 h 407624"/>
              <a:gd name="connsiteX5" fmla="*/ 14689 w 161581"/>
              <a:gd name="connsiteY5" fmla="*/ 407624 h 407624"/>
              <a:gd name="connsiteX6" fmla="*/ 110169 w 161581"/>
              <a:gd name="connsiteY6" fmla="*/ 400280 h 407624"/>
              <a:gd name="connsiteX7" fmla="*/ 132202 w 161581"/>
              <a:gd name="connsiteY7" fmla="*/ 348868 h 407624"/>
              <a:gd name="connsiteX8" fmla="*/ 143219 w 161581"/>
              <a:gd name="connsiteY8" fmla="*/ 224010 h 407624"/>
              <a:gd name="connsiteX9" fmla="*/ 161581 w 161581"/>
              <a:gd name="connsiteY9" fmla="*/ 150564 h 407624"/>
              <a:gd name="connsiteX10" fmla="*/ 143219 w 161581"/>
              <a:gd name="connsiteY10" fmla="*/ 69774 h 407624"/>
              <a:gd name="connsiteX11" fmla="*/ 88135 w 161581"/>
              <a:gd name="connsiteY11" fmla="*/ 0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581" h="407624">
                <a:moveTo>
                  <a:pt x="88135" y="0"/>
                </a:moveTo>
                <a:lnTo>
                  <a:pt x="0" y="73446"/>
                </a:lnTo>
                <a:lnTo>
                  <a:pt x="3672" y="146892"/>
                </a:lnTo>
                <a:lnTo>
                  <a:pt x="3672" y="246044"/>
                </a:lnTo>
                <a:lnTo>
                  <a:pt x="3672" y="352540"/>
                </a:lnTo>
                <a:lnTo>
                  <a:pt x="14689" y="407624"/>
                </a:lnTo>
                <a:lnTo>
                  <a:pt x="110169" y="400280"/>
                </a:lnTo>
                <a:lnTo>
                  <a:pt x="132202" y="348868"/>
                </a:lnTo>
                <a:lnTo>
                  <a:pt x="143219" y="224010"/>
                </a:lnTo>
                <a:lnTo>
                  <a:pt x="161581" y="150564"/>
                </a:lnTo>
                <a:lnTo>
                  <a:pt x="143219" y="69774"/>
                </a:lnTo>
                <a:lnTo>
                  <a:pt x="8813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028501" y="1685581"/>
            <a:ext cx="701407" cy="392935"/>
          </a:xfrm>
          <a:custGeom>
            <a:avLst/>
            <a:gdLst>
              <a:gd name="connsiteX0" fmla="*/ 51412 w 701407"/>
              <a:gd name="connsiteY0" fmla="*/ 3672 h 392935"/>
              <a:gd name="connsiteX1" fmla="*/ 11017 w 701407"/>
              <a:gd name="connsiteY1" fmla="*/ 69773 h 392935"/>
              <a:gd name="connsiteX2" fmla="*/ 7345 w 701407"/>
              <a:gd name="connsiteY2" fmla="*/ 205648 h 392935"/>
              <a:gd name="connsiteX3" fmla="*/ 0 w 701407"/>
              <a:gd name="connsiteY3" fmla="*/ 293783 h 392935"/>
              <a:gd name="connsiteX4" fmla="*/ 11017 w 701407"/>
              <a:gd name="connsiteY4" fmla="*/ 345195 h 392935"/>
              <a:gd name="connsiteX5" fmla="*/ 44068 w 701407"/>
              <a:gd name="connsiteY5" fmla="*/ 389262 h 392935"/>
              <a:gd name="connsiteX6" fmla="*/ 165253 w 701407"/>
              <a:gd name="connsiteY6" fmla="*/ 392935 h 392935"/>
              <a:gd name="connsiteX7" fmla="*/ 157909 w 701407"/>
              <a:gd name="connsiteY7" fmla="*/ 323161 h 392935"/>
              <a:gd name="connsiteX8" fmla="*/ 150564 w 701407"/>
              <a:gd name="connsiteY8" fmla="*/ 268077 h 392935"/>
              <a:gd name="connsiteX9" fmla="*/ 154236 w 701407"/>
              <a:gd name="connsiteY9" fmla="*/ 220337 h 392935"/>
              <a:gd name="connsiteX10" fmla="*/ 154236 w 701407"/>
              <a:gd name="connsiteY10" fmla="*/ 161580 h 392935"/>
              <a:gd name="connsiteX11" fmla="*/ 154236 w 701407"/>
              <a:gd name="connsiteY11" fmla="*/ 91807 h 392935"/>
              <a:gd name="connsiteX12" fmla="*/ 183615 w 701407"/>
              <a:gd name="connsiteY12" fmla="*/ 3672 h 392935"/>
              <a:gd name="connsiteX13" fmla="*/ 330506 w 701407"/>
              <a:gd name="connsiteY13" fmla="*/ 3672 h 392935"/>
              <a:gd name="connsiteX14" fmla="*/ 264405 w 701407"/>
              <a:gd name="connsiteY14" fmla="*/ 128530 h 392935"/>
              <a:gd name="connsiteX15" fmla="*/ 224010 w 701407"/>
              <a:gd name="connsiteY15" fmla="*/ 249715 h 392935"/>
              <a:gd name="connsiteX16" fmla="*/ 308472 w 701407"/>
              <a:gd name="connsiteY16" fmla="*/ 301127 h 392935"/>
              <a:gd name="connsiteX17" fmla="*/ 422313 w 701407"/>
              <a:gd name="connsiteY17" fmla="*/ 260732 h 392935"/>
              <a:gd name="connsiteX18" fmla="*/ 492087 w 701407"/>
              <a:gd name="connsiteY18" fmla="*/ 242371 h 392935"/>
              <a:gd name="connsiteX19" fmla="*/ 539827 w 701407"/>
              <a:gd name="connsiteY19" fmla="*/ 220337 h 392935"/>
              <a:gd name="connsiteX20" fmla="*/ 616945 w 701407"/>
              <a:gd name="connsiteY20" fmla="*/ 249715 h 392935"/>
              <a:gd name="connsiteX21" fmla="*/ 675701 w 701407"/>
              <a:gd name="connsiteY21" fmla="*/ 297455 h 392935"/>
              <a:gd name="connsiteX22" fmla="*/ 701407 w 701407"/>
              <a:gd name="connsiteY22" fmla="*/ 220337 h 392935"/>
              <a:gd name="connsiteX23" fmla="*/ 686718 w 701407"/>
              <a:gd name="connsiteY23" fmla="*/ 194631 h 392935"/>
              <a:gd name="connsiteX24" fmla="*/ 668357 w 701407"/>
              <a:gd name="connsiteY24" fmla="*/ 143219 h 392935"/>
              <a:gd name="connsiteX25" fmla="*/ 664685 w 701407"/>
              <a:gd name="connsiteY25" fmla="*/ 69773 h 392935"/>
              <a:gd name="connsiteX26" fmla="*/ 624289 w 701407"/>
              <a:gd name="connsiteY26" fmla="*/ 36723 h 392935"/>
              <a:gd name="connsiteX27" fmla="*/ 609600 w 701407"/>
              <a:gd name="connsiteY27" fmla="*/ 0 h 392935"/>
              <a:gd name="connsiteX28" fmla="*/ 539827 w 701407"/>
              <a:gd name="connsiteY28" fmla="*/ 36723 h 392935"/>
              <a:gd name="connsiteX29" fmla="*/ 481070 w 701407"/>
              <a:gd name="connsiteY29" fmla="*/ 102824 h 392935"/>
              <a:gd name="connsiteX30" fmla="*/ 481070 w 701407"/>
              <a:gd name="connsiteY30" fmla="*/ 102824 h 392935"/>
              <a:gd name="connsiteX31" fmla="*/ 448019 w 701407"/>
              <a:gd name="connsiteY31" fmla="*/ 124858 h 392935"/>
              <a:gd name="connsiteX32" fmla="*/ 429658 w 701407"/>
              <a:gd name="connsiteY32" fmla="*/ 106496 h 392935"/>
              <a:gd name="connsiteX33" fmla="*/ 403952 w 701407"/>
              <a:gd name="connsiteY33" fmla="*/ 73446 h 392935"/>
              <a:gd name="connsiteX34" fmla="*/ 392935 w 701407"/>
              <a:gd name="connsiteY34" fmla="*/ 47739 h 392935"/>
              <a:gd name="connsiteX35" fmla="*/ 392935 w 701407"/>
              <a:gd name="connsiteY35" fmla="*/ 22033 h 392935"/>
              <a:gd name="connsiteX36" fmla="*/ 392935 w 701407"/>
              <a:gd name="connsiteY36" fmla="*/ 7344 h 392935"/>
              <a:gd name="connsiteX37" fmla="*/ 392935 w 701407"/>
              <a:gd name="connsiteY37" fmla="*/ 7344 h 39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1407" h="392935">
                <a:moveTo>
                  <a:pt x="51412" y="3672"/>
                </a:moveTo>
                <a:lnTo>
                  <a:pt x="11017" y="69773"/>
                </a:lnTo>
                <a:lnTo>
                  <a:pt x="7345" y="205648"/>
                </a:lnTo>
                <a:lnTo>
                  <a:pt x="0" y="293783"/>
                </a:lnTo>
                <a:lnTo>
                  <a:pt x="11017" y="345195"/>
                </a:lnTo>
                <a:lnTo>
                  <a:pt x="44068" y="389262"/>
                </a:lnTo>
                <a:lnTo>
                  <a:pt x="165253" y="392935"/>
                </a:lnTo>
                <a:lnTo>
                  <a:pt x="157909" y="323161"/>
                </a:lnTo>
                <a:lnTo>
                  <a:pt x="150564" y="268077"/>
                </a:lnTo>
                <a:lnTo>
                  <a:pt x="154236" y="220337"/>
                </a:lnTo>
                <a:lnTo>
                  <a:pt x="154236" y="161580"/>
                </a:lnTo>
                <a:lnTo>
                  <a:pt x="154236" y="91807"/>
                </a:lnTo>
                <a:lnTo>
                  <a:pt x="183615" y="3672"/>
                </a:lnTo>
                <a:lnTo>
                  <a:pt x="330506" y="3672"/>
                </a:lnTo>
                <a:lnTo>
                  <a:pt x="264405" y="128530"/>
                </a:lnTo>
                <a:lnTo>
                  <a:pt x="224010" y="249715"/>
                </a:lnTo>
                <a:lnTo>
                  <a:pt x="308472" y="301127"/>
                </a:lnTo>
                <a:lnTo>
                  <a:pt x="422313" y="260732"/>
                </a:lnTo>
                <a:lnTo>
                  <a:pt x="492087" y="242371"/>
                </a:lnTo>
                <a:lnTo>
                  <a:pt x="539827" y="220337"/>
                </a:lnTo>
                <a:lnTo>
                  <a:pt x="616945" y="249715"/>
                </a:lnTo>
                <a:lnTo>
                  <a:pt x="675701" y="297455"/>
                </a:lnTo>
                <a:lnTo>
                  <a:pt x="701407" y="220337"/>
                </a:lnTo>
                <a:lnTo>
                  <a:pt x="686718" y="194631"/>
                </a:lnTo>
                <a:lnTo>
                  <a:pt x="668357" y="143219"/>
                </a:lnTo>
                <a:lnTo>
                  <a:pt x="664685" y="69773"/>
                </a:lnTo>
                <a:lnTo>
                  <a:pt x="624289" y="36723"/>
                </a:lnTo>
                <a:lnTo>
                  <a:pt x="609600" y="0"/>
                </a:lnTo>
                <a:lnTo>
                  <a:pt x="539827" y="36723"/>
                </a:lnTo>
                <a:lnTo>
                  <a:pt x="481070" y="102824"/>
                </a:lnTo>
                <a:lnTo>
                  <a:pt x="481070" y="102824"/>
                </a:lnTo>
                <a:lnTo>
                  <a:pt x="448019" y="124858"/>
                </a:lnTo>
                <a:lnTo>
                  <a:pt x="429658" y="106496"/>
                </a:lnTo>
                <a:lnTo>
                  <a:pt x="403952" y="73446"/>
                </a:lnTo>
                <a:lnTo>
                  <a:pt x="392935" y="47739"/>
                </a:lnTo>
                <a:lnTo>
                  <a:pt x="392935" y="22033"/>
                </a:lnTo>
                <a:lnTo>
                  <a:pt x="392935" y="7344"/>
                </a:lnTo>
                <a:lnTo>
                  <a:pt x="392935" y="7344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77648" y="1689253"/>
            <a:ext cx="378246" cy="304800"/>
          </a:xfrm>
          <a:custGeom>
            <a:avLst/>
            <a:gdLst>
              <a:gd name="connsiteX0" fmla="*/ 0 w 378246"/>
              <a:gd name="connsiteY0" fmla="*/ 11017 h 304800"/>
              <a:gd name="connsiteX1" fmla="*/ 62429 w 378246"/>
              <a:gd name="connsiteY1" fmla="*/ 124858 h 304800"/>
              <a:gd name="connsiteX2" fmla="*/ 99152 w 378246"/>
              <a:gd name="connsiteY2" fmla="*/ 257060 h 304800"/>
              <a:gd name="connsiteX3" fmla="*/ 187287 w 378246"/>
              <a:gd name="connsiteY3" fmla="*/ 301128 h 304800"/>
              <a:gd name="connsiteX4" fmla="*/ 201976 w 378246"/>
              <a:gd name="connsiteY4" fmla="*/ 304800 h 304800"/>
              <a:gd name="connsiteX5" fmla="*/ 264405 w 378246"/>
              <a:gd name="connsiteY5" fmla="*/ 286439 h 304800"/>
              <a:gd name="connsiteX6" fmla="*/ 279094 w 378246"/>
              <a:gd name="connsiteY6" fmla="*/ 253388 h 304800"/>
              <a:gd name="connsiteX7" fmla="*/ 279094 w 378246"/>
              <a:gd name="connsiteY7" fmla="*/ 231354 h 304800"/>
              <a:gd name="connsiteX8" fmla="*/ 290111 w 378246"/>
              <a:gd name="connsiteY8" fmla="*/ 201976 h 304800"/>
              <a:gd name="connsiteX9" fmla="*/ 330506 w 378246"/>
              <a:gd name="connsiteY9" fmla="*/ 201976 h 304800"/>
              <a:gd name="connsiteX10" fmla="*/ 378246 w 378246"/>
              <a:gd name="connsiteY10" fmla="*/ 165253 h 304800"/>
              <a:gd name="connsiteX11" fmla="*/ 367229 w 378246"/>
              <a:gd name="connsiteY11" fmla="*/ 128530 h 304800"/>
              <a:gd name="connsiteX12" fmla="*/ 304800 w 378246"/>
              <a:gd name="connsiteY12" fmla="*/ 106496 h 304800"/>
              <a:gd name="connsiteX13" fmla="*/ 326834 w 378246"/>
              <a:gd name="connsiteY13" fmla="*/ 69774 h 304800"/>
              <a:gd name="connsiteX14" fmla="*/ 326834 w 378246"/>
              <a:gd name="connsiteY14" fmla="*/ 51412 h 304800"/>
              <a:gd name="connsiteX15" fmla="*/ 326834 w 378246"/>
              <a:gd name="connsiteY15" fmla="*/ 33051 h 304800"/>
              <a:gd name="connsiteX16" fmla="*/ 326834 w 378246"/>
              <a:gd name="connsiteY1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246" h="304800">
                <a:moveTo>
                  <a:pt x="0" y="11017"/>
                </a:moveTo>
                <a:lnTo>
                  <a:pt x="62429" y="124858"/>
                </a:lnTo>
                <a:lnTo>
                  <a:pt x="99152" y="257060"/>
                </a:lnTo>
                <a:lnTo>
                  <a:pt x="187287" y="301128"/>
                </a:lnTo>
                <a:lnTo>
                  <a:pt x="201976" y="304800"/>
                </a:lnTo>
                <a:lnTo>
                  <a:pt x="264405" y="286439"/>
                </a:lnTo>
                <a:lnTo>
                  <a:pt x="279094" y="253388"/>
                </a:lnTo>
                <a:lnTo>
                  <a:pt x="279094" y="231354"/>
                </a:lnTo>
                <a:lnTo>
                  <a:pt x="290111" y="201976"/>
                </a:lnTo>
                <a:lnTo>
                  <a:pt x="330506" y="201976"/>
                </a:lnTo>
                <a:lnTo>
                  <a:pt x="378246" y="165253"/>
                </a:lnTo>
                <a:lnTo>
                  <a:pt x="367229" y="128530"/>
                </a:lnTo>
                <a:lnTo>
                  <a:pt x="304800" y="106496"/>
                </a:lnTo>
                <a:lnTo>
                  <a:pt x="326834" y="69774"/>
                </a:lnTo>
                <a:lnTo>
                  <a:pt x="326834" y="51412"/>
                </a:lnTo>
                <a:lnTo>
                  <a:pt x="326834" y="33051"/>
                </a:lnTo>
                <a:lnTo>
                  <a:pt x="326834" y="0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163239" y="1703942"/>
            <a:ext cx="572877" cy="683046"/>
          </a:xfrm>
          <a:custGeom>
            <a:avLst/>
            <a:gdLst>
              <a:gd name="connsiteX0" fmla="*/ 146891 w 572877"/>
              <a:gd name="connsiteY0" fmla="*/ 117513 h 683046"/>
              <a:gd name="connsiteX1" fmla="*/ 62428 w 572877"/>
              <a:gd name="connsiteY1" fmla="*/ 205648 h 683046"/>
              <a:gd name="connsiteX2" fmla="*/ 0 w 572877"/>
              <a:gd name="connsiteY2" fmla="*/ 257060 h 683046"/>
              <a:gd name="connsiteX3" fmla="*/ 25706 w 572877"/>
              <a:gd name="connsiteY3" fmla="*/ 356212 h 683046"/>
              <a:gd name="connsiteX4" fmla="*/ 44067 w 572877"/>
              <a:gd name="connsiteY4" fmla="*/ 411297 h 683046"/>
              <a:gd name="connsiteX5" fmla="*/ 55084 w 572877"/>
              <a:gd name="connsiteY5" fmla="*/ 503104 h 683046"/>
              <a:gd name="connsiteX6" fmla="*/ 62428 w 572877"/>
              <a:gd name="connsiteY6" fmla="*/ 532482 h 683046"/>
              <a:gd name="connsiteX7" fmla="*/ 106496 w 572877"/>
              <a:gd name="connsiteY7" fmla="*/ 605928 h 683046"/>
              <a:gd name="connsiteX8" fmla="*/ 150563 w 572877"/>
              <a:gd name="connsiteY8" fmla="*/ 649995 h 683046"/>
              <a:gd name="connsiteX9" fmla="*/ 194631 w 572877"/>
              <a:gd name="connsiteY9" fmla="*/ 683046 h 683046"/>
              <a:gd name="connsiteX10" fmla="*/ 253388 w 572877"/>
              <a:gd name="connsiteY10" fmla="*/ 613272 h 683046"/>
              <a:gd name="connsiteX11" fmla="*/ 312144 w 572877"/>
              <a:gd name="connsiteY11" fmla="*/ 587566 h 683046"/>
              <a:gd name="connsiteX12" fmla="*/ 334178 w 572877"/>
              <a:gd name="connsiteY12" fmla="*/ 506776 h 683046"/>
              <a:gd name="connsiteX13" fmla="*/ 345195 w 572877"/>
              <a:gd name="connsiteY13" fmla="*/ 477398 h 683046"/>
              <a:gd name="connsiteX14" fmla="*/ 367228 w 572877"/>
              <a:gd name="connsiteY14" fmla="*/ 473725 h 683046"/>
              <a:gd name="connsiteX15" fmla="*/ 437002 w 572877"/>
              <a:gd name="connsiteY15" fmla="*/ 425986 h 683046"/>
              <a:gd name="connsiteX16" fmla="*/ 455363 w 572877"/>
              <a:gd name="connsiteY16" fmla="*/ 400280 h 683046"/>
              <a:gd name="connsiteX17" fmla="*/ 466380 w 572877"/>
              <a:gd name="connsiteY17" fmla="*/ 345195 h 683046"/>
              <a:gd name="connsiteX18" fmla="*/ 503103 w 572877"/>
              <a:gd name="connsiteY18" fmla="*/ 301128 h 683046"/>
              <a:gd name="connsiteX19" fmla="*/ 470053 w 572877"/>
              <a:gd name="connsiteY19" fmla="*/ 257060 h 683046"/>
              <a:gd name="connsiteX20" fmla="*/ 433330 w 572877"/>
              <a:gd name="connsiteY20" fmla="*/ 253388 h 683046"/>
              <a:gd name="connsiteX21" fmla="*/ 418641 w 572877"/>
              <a:gd name="connsiteY21" fmla="*/ 238699 h 683046"/>
              <a:gd name="connsiteX22" fmla="*/ 477397 w 572877"/>
              <a:gd name="connsiteY22" fmla="*/ 212993 h 683046"/>
              <a:gd name="connsiteX23" fmla="*/ 558188 w 572877"/>
              <a:gd name="connsiteY23" fmla="*/ 227682 h 683046"/>
              <a:gd name="connsiteX24" fmla="*/ 572877 w 572877"/>
              <a:gd name="connsiteY24" fmla="*/ 187287 h 683046"/>
              <a:gd name="connsiteX25" fmla="*/ 554515 w 572877"/>
              <a:gd name="connsiteY25" fmla="*/ 132203 h 683046"/>
              <a:gd name="connsiteX26" fmla="*/ 517792 w 572877"/>
              <a:gd name="connsiteY26" fmla="*/ 95480 h 683046"/>
              <a:gd name="connsiteX27" fmla="*/ 459036 w 572877"/>
              <a:gd name="connsiteY27" fmla="*/ 22034 h 683046"/>
              <a:gd name="connsiteX28" fmla="*/ 425985 w 572877"/>
              <a:gd name="connsiteY28" fmla="*/ 0 h 683046"/>
              <a:gd name="connsiteX29" fmla="*/ 374573 w 572877"/>
              <a:gd name="connsiteY29" fmla="*/ 7345 h 683046"/>
              <a:gd name="connsiteX30" fmla="*/ 326833 w 572877"/>
              <a:gd name="connsiteY30" fmla="*/ 55085 h 683046"/>
              <a:gd name="connsiteX31" fmla="*/ 341522 w 572877"/>
              <a:gd name="connsiteY31" fmla="*/ 128530 h 683046"/>
              <a:gd name="connsiteX32" fmla="*/ 315816 w 572877"/>
              <a:gd name="connsiteY32" fmla="*/ 212993 h 683046"/>
              <a:gd name="connsiteX33" fmla="*/ 293783 w 572877"/>
              <a:gd name="connsiteY33" fmla="*/ 242371 h 683046"/>
              <a:gd name="connsiteX34" fmla="*/ 257060 w 572877"/>
              <a:gd name="connsiteY34" fmla="*/ 235027 h 683046"/>
              <a:gd name="connsiteX35" fmla="*/ 238698 w 572877"/>
              <a:gd name="connsiteY35" fmla="*/ 212993 h 683046"/>
              <a:gd name="connsiteX36" fmla="*/ 224009 w 572877"/>
              <a:gd name="connsiteY36" fmla="*/ 168925 h 683046"/>
              <a:gd name="connsiteX37" fmla="*/ 216665 w 572877"/>
              <a:gd name="connsiteY37" fmla="*/ 157909 h 683046"/>
              <a:gd name="connsiteX38" fmla="*/ 146891 w 572877"/>
              <a:gd name="connsiteY38" fmla="*/ 117513 h 6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2877" h="683046">
                <a:moveTo>
                  <a:pt x="146891" y="117513"/>
                </a:moveTo>
                <a:lnTo>
                  <a:pt x="62428" y="205648"/>
                </a:lnTo>
                <a:lnTo>
                  <a:pt x="0" y="257060"/>
                </a:lnTo>
                <a:lnTo>
                  <a:pt x="25706" y="356212"/>
                </a:lnTo>
                <a:lnTo>
                  <a:pt x="44067" y="411297"/>
                </a:lnTo>
                <a:lnTo>
                  <a:pt x="55084" y="503104"/>
                </a:lnTo>
                <a:lnTo>
                  <a:pt x="62428" y="532482"/>
                </a:lnTo>
                <a:lnTo>
                  <a:pt x="106496" y="605928"/>
                </a:lnTo>
                <a:lnTo>
                  <a:pt x="150563" y="649995"/>
                </a:lnTo>
                <a:lnTo>
                  <a:pt x="194631" y="683046"/>
                </a:lnTo>
                <a:lnTo>
                  <a:pt x="253388" y="613272"/>
                </a:lnTo>
                <a:lnTo>
                  <a:pt x="312144" y="587566"/>
                </a:lnTo>
                <a:lnTo>
                  <a:pt x="334178" y="506776"/>
                </a:lnTo>
                <a:lnTo>
                  <a:pt x="345195" y="477398"/>
                </a:lnTo>
                <a:lnTo>
                  <a:pt x="367228" y="473725"/>
                </a:lnTo>
                <a:lnTo>
                  <a:pt x="437002" y="425986"/>
                </a:lnTo>
                <a:lnTo>
                  <a:pt x="455363" y="400280"/>
                </a:lnTo>
                <a:lnTo>
                  <a:pt x="466380" y="345195"/>
                </a:lnTo>
                <a:lnTo>
                  <a:pt x="503103" y="301128"/>
                </a:lnTo>
                <a:lnTo>
                  <a:pt x="470053" y="257060"/>
                </a:lnTo>
                <a:lnTo>
                  <a:pt x="433330" y="253388"/>
                </a:lnTo>
                <a:lnTo>
                  <a:pt x="418641" y="238699"/>
                </a:lnTo>
                <a:lnTo>
                  <a:pt x="477397" y="212993"/>
                </a:lnTo>
                <a:lnTo>
                  <a:pt x="558188" y="227682"/>
                </a:lnTo>
                <a:lnTo>
                  <a:pt x="572877" y="187287"/>
                </a:lnTo>
                <a:lnTo>
                  <a:pt x="554515" y="132203"/>
                </a:lnTo>
                <a:lnTo>
                  <a:pt x="517792" y="95480"/>
                </a:lnTo>
                <a:lnTo>
                  <a:pt x="459036" y="22034"/>
                </a:lnTo>
                <a:lnTo>
                  <a:pt x="425985" y="0"/>
                </a:lnTo>
                <a:lnTo>
                  <a:pt x="374573" y="7345"/>
                </a:lnTo>
                <a:lnTo>
                  <a:pt x="326833" y="55085"/>
                </a:lnTo>
                <a:lnTo>
                  <a:pt x="341522" y="128530"/>
                </a:lnTo>
                <a:lnTo>
                  <a:pt x="315816" y="212993"/>
                </a:lnTo>
                <a:lnTo>
                  <a:pt x="293783" y="242371"/>
                </a:lnTo>
                <a:lnTo>
                  <a:pt x="257060" y="235027"/>
                </a:lnTo>
                <a:lnTo>
                  <a:pt x="238698" y="212993"/>
                </a:lnTo>
                <a:cubicBezTo>
                  <a:pt x="226894" y="173648"/>
                  <a:pt x="233396" y="187701"/>
                  <a:pt x="224009" y="168925"/>
                </a:cubicBezTo>
                <a:lnTo>
                  <a:pt x="216665" y="157909"/>
                </a:lnTo>
                <a:lnTo>
                  <a:pt x="146891" y="117513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589224" y="2063827"/>
            <a:ext cx="293783" cy="400279"/>
          </a:xfrm>
          <a:custGeom>
            <a:avLst/>
            <a:gdLst>
              <a:gd name="connsiteX0" fmla="*/ 271749 w 293783"/>
              <a:gd name="connsiteY0" fmla="*/ 0 h 400279"/>
              <a:gd name="connsiteX1" fmla="*/ 198304 w 293783"/>
              <a:gd name="connsiteY1" fmla="*/ 40395 h 400279"/>
              <a:gd name="connsiteX2" fmla="*/ 161581 w 293783"/>
              <a:gd name="connsiteY2" fmla="*/ 73445 h 400279"/>
              <a:gd name="connsiteX3" fmla="*/ 143219 w 293783"/>
              <a:gd name="connsiteY3" fmla="*/ 132202 h 400279"/>
              <a:gd name="connsiteX4" fmla="*/ 165253 w 293783"/>
              <a:gd name="connsiteY4" fmla="*/ 176269 h 400279"/>
              <a:gd name="connsiteX5" fmla="*/ 183615 w 293783"/>
              <a:gd name="connsiteY5" fmla="*/ 249715 h 400279"/>
              <a:gd name="connsiteX6" fmla="*/ 106496 w 293783"/>
              <a:gd name="connsiteY6" fmla="*/ 238698 h 400279"/>
              <a:gd name="connsiteX7" fmla="*/ 44068 w 293783"/>
              <a:gd name="connsiteY7" fmla="*/ 304800 h 400279"/>
              <a:gd name="connsiteX8" fmla="*/ 0 w 293783"/>
              <a:gd name="connsiteY8" fmla="*/ 334178 h 400279"/>
              <a:gd name="connsiteX9" fmla="*/ 0 w 293783"/>
              <a:gd name="connsiteY9" fmla="*/ 381918 h 400279"/>
              <a:gd name="connsiteX10" fmla="*/ 73446 w 293783"/>
              <a:gd name="connsiteY10" fmla="*/ 389262 h 400279"/>
              <a:gd name="connsiteX11" fmla="*/ 183615 w 293783"/>
              <a:gd name="connsiteY11" fmla="*/ 385590 h 400279"/>
              <a:gd name="connsiteX12" fmla="*/ 293783 w 293783"/>
              <a:gd name="connsiteY12" fmla="*/ 400279 h 40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783" h="400279">
                <a:moveTo>
                  <a:pt x="271749" y="0"/>
                </a:moveTo>
                <a:lnTo>
                  <a:pt x="198304" y="40395"/>
                </a:lnTo>
                <a:lnTo>
                  <a:pt x="161581" y="73445"/>
                </a:lnTo>
                <a:lnTo>
                  <a:pt x="143219" y="132202"/>
                </a:lnTo>
                <a:lnTo>
                  <a:pt x="165253" y="176269"/>
                </a:lnTo>
                <a:lnTo>
                  <a:pt x="183615" y="249715"/>
                </a:lnTo>
                <a:lnTo>
                  <a:pt x="106496" y="238698"/>
                </a:lnTo>
                <a:lnTo>
                  <a:pt x="44068" y="304800"/>
                </a:lnTo>
                <a:lnTo>
                  <a:pt x="0" y="334178"/>
                </a:lnTo>
                <a:lnTo>
                  <a:pt x="0" y="381918"/>
                </a:lnTo>
                <a:lnTo>
                  <a:pt x="73446" y="389262"/>
                </a:lnTo>
                <a:lnTo>
                  <a:pt x="183615" y="385590"/>
                </a:lnTo>
                <a:lnTo>
                  <a:pt x="293783" y="400279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453349" y="2537552"/>
            <a:ext cx="220338" cy="154236"/>
          </a:xfrm>
          <a:custGeom>
            <a:avLst/>
            <a:gdLst>
              <a:gd name="connsiteX0" fmla="*/ 146892 w 220338"/>
              <a:gd name="connsiteY0" fmla="*/ 22034 h 154236"/>
              <a:gd name="connsiteX1" fmla="*/ 220338 w 220338"/>
              <a:gd name="connsiteY1" fmla="*/ 77118 h 154236"/>
              <a:gd name="connsiteX2" fmla="*/ 165253 w 220338"/>
              <a:gd name="connsiteY2" fmla="*/ 135875 h 154236"/>
              <a:gd name="connsiteX3" fmla="*/ 117514 w 220338"/>
              <a:gd name="connsiteY3" fmla="*/ 154236 h 154236"/>
              <a:gd name="connsiteX4" fmla="*/ 33051 w 220338"/>
              <a:gd name="connsiteY4" fmla="*/ 139547 h 154236"/>
              <a:gd name="connsiteX5" fmla="*/ 14690 w 220338"/>
              <a:gd name="connsiteY5" fmla="*/ 121185 h 154236"/>
              <a:gd name="connsiteX6" fmla="*/ 0 w 220338"/>
              <a:gd name="connsiteY6" fmla="*/ 58756 h 154236"/>
              <a:gd name="connsiteX7" fmla="*/ 40396 w 220338"/>
              <a:gd name="connsiteY7" fmla="*/ 29378 h 154236"/>
              <a:gd name="connsiteX8" fmla="*/ 84463 w 220338"/>
              <a:gd name="connsiteY8" fmla="*/ 0 h 154236"/>
              <a:gd name="connsiteX9" fmla="*/ 146892 w 220338"/>
              <a:gd name="connsiteY9" fmla="*/ 22034 h 1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38" h="154236">
                <a:moveTo>
                  <a:pt x="146892" y="22034"/>
                </a:moveTo>
                <a:lnTo>
                  <a:pt x="220338" y="77118"/>
                </a:lnTo>
                <a:lnTo>
                  <a:pt x="165253" y="135875"/>
                </a:lnTo>
                <a:lnTo>
                  <a:pt x="117514" y="154236"/>
                </a:lnTo>
                <a:lnTo>
                  <a:pt x="33051" y="139547"/>
                </a:lnTo>
                <a:lnTo>
                  <a:pt x="14690" y="121185"/>
                </a:lnTo>
                <a:lnTo>
                  <a:pt x="0" y="58756"/>
                </a:lnTo>
                <a:lnTo>
                  <a:pt x="40396" y="29378"/>
                </a:lnTo>
                <a:lnTo>
                  <a:pt x="84463" y="0"/>
                </a:lnTo>
                <a:lnTo>
                  <a:pt x="146892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256183" y="2247441"/>
            <a:ext cx="594911" cy="359884"/>
          </a:xfrm>
          <a:custGeom>
            <a:avLst/>
            <a:gdLst>
              <a:gd name="connsiteX0" fmla="*/ 583894 w 594911"/>
              <a:gd name="connsiteY0" fmla="*/ 62429 h 359884"/>
              <a:gd name="connsiteX1" fmla="*/ 473725 w 594911"/>
              <a:gd name="connsiteY1" fmla="*/ 11017 h 359884"/>
              <a:gd name="connsiteX2" fmla="*/ 440675 w 594911"/>
              <a:gd name="connsiteY2" fmla="*/ 0 h 359884"/>
              <a:gd name="connsiteX3" fmla="*/ 389263 w 594911"/>
              <a:gd name="connsiteY3" fmla="*/ 14689 h 359884"/>
              <a:gd name="connsiteX4" fmla="*/ 334178 w 594911"/>
              <a:gd name="connsiteY4" fmla="*/ 22034 h 359884"/>
              <a:gd name="connsiteX5" fmla="*/ 279094 w 594911"/>
              <a:gd name="connsiteY5" fmla="*/ 47740 h 359884"/>
              <a:gd name="connsiteX6" fmla="*/ 271750 w 594911"/>
              <a:gd name="connsiteY6" fmla="*/ 55084 h 359884"/>
              <a:gd name="connsiteX7" fmla="*/ 253388 w 594911"/>
              <a:gd name="connsiteY7" fmla="*/ 58757 h 359884"/>
              <a:gd name="connsiteX8" fmla="*/ 194631 w 594911"/>
              <a:gd name="connsiteY8" fmla="*/ 73446 h 359884"/>
              <a:gd name="connsiteX9" fmla="*/ 176270 w 594911"/>
              <a:gd name="connsiteY9" fmla="*/ 73446 h 359884"/>
              <a:gd name="connsiteX10" fmla="*/ 139547 w 594911"/>
              <a:gd name="connsiteY10" fmla="*/ 66101 h 359884"/>
              <a:gd name="connsiteX11" fmla="*/ 139547 w 594911"/>
              <a:gd name="connsiteY11" fmla="*/ 66101 h 359884"/>
              <a:gd name="connsiteX12" fmla="*/ 99152 w 594911"/>
              <a:gd name="connsiteY12" fmla="*/ 69773 h 359884"/>
              <a:gd name="connsiteX13" fmla="*/ 73446 w 594911"/>
              <a:gd name="connsiteY13" fmla="*/ 88135 h 359884"/>
              <a:gd name="connsiteX14" fmla="*/ 51412 w 594911"/>
              <a:gd name="connsiteY14" fmla="*/ 102824 h 359884"/>
              <a:gd name="connsiteX15" fmla="*/ 51412 w 594911"/>
              <a:gd name="connsiteY15" fmla="*/ 102824 h 359884"/>
              <a:gd name="connsiteX16" fmla="*/ 0 w 594911"/>
              <a:gd name="connsiteY16" fmla="*/ 172598 h 359884"/>
              <a:gd name="connsiteX17" fmla="*/ 14689 w 594911"/>
              <a:gd name="connsiteY17" fmla="*/ 242371 h 359884"/>
              <a:gd name="connsiteX18" fmla="*/ 88135 w 594911"/>
              <a:gd name="connsiteY18" fmla="*/ 268077 h 359884"/>
              <a:gd name="connsiteX19" fmla="*/ 110169 w 594911"/>
              <a:gd name="connsiteY19" fmla="*/ 293783 h 359884"/>
              <a:gd name="connsiteX20" fmla="*/ 150564 w 594911"/>
              <a:gd name="connsiteY20" fmla="*/ 319489 h 359884"/>
              <a:gd name="connsiteX21" fmla="*/ 161581 w 594911"/>
              <a:gd name="connsiteY21" fmla="*/ 348867 h 359884"/>
              <a:gd name="connsiteX22" fmla="*/ 179942 w 594911"/>
              <a:gd name="connsiteY22" fmla="*/ 359884 h 359884"/>
              <a:gd name="connsiteX23" fmla="*/ 183615 w 594911"/>
              <a:gd name="connsiteY23" fmla="*/ 315817 h 359884"/>
              <a:gd name="connsiteX24" fmla="*/ 183615 w 594911"/>
              <a:gd name="connsiteY24" fmla="*/ 268077 h 359884"/>
              <a:gd name="connsiteX25" fmla="*/ 176270 w 594911"/>
              <a:gd name="connsiteY25" fmla="*/ 242371 h 359884"/>
              <a:gd name="connsiteX26" fmla="*/ 179942 w 594911"/>
              <a:gd name="connsiteY26" fmla="*/ 212993 h 359884"/>
              <a:gd name="connsiteX27" fmla="*/ 150564 w 594911"/>
              <a:gd name="connsiteY27" fmla="*/ 198304 h 359884"/>
              <a:gd name="connsiteX28" fmla="*/ 216665 w 594911"/>
              <a:gd name="connsiteY28" fmla="*/ 161581 h 359884"/>
              <a:gd name="connsiteX29" fmla="*/ 235027 w 594911"/>
              <a:gd name="connsiteY29" fmla="*/ 154236 h 359884"/>
              <a:gd name="connsiteX30" fmla="*/ 253388 w 594911"/>
              <a:gd name="connsiteY30" fmla="*/ 179942 h 359884"/>
              <a:gd name="connsiteX31" fmla="*/ 363557 w 594911"/>
              <a:gd name="connsiteY31" fmla="*/ 246043 h 359884"/>
              <a:gd name="connsiteX32" fmla="*/ 378246 w 594911"/>
              <a:gd name="connsiteY32" fmla="*/ 301128 h 359884"/>
              <a:gd name="connsiteX33" fmla="*/ 418641 w 594911"/>
              <a:gd name="connsiteY33" fmla="*/ 334178 h 359884"/>
              <a:gd name="connsiteX34" fmla="*/ 444347 w 594911"/>
              <a:gd name="connsiteY34" fmla="*/ 348867 h 359884"/>
              <a:gd name="connsiteX35" fmla="*/ 528810 w 594911"/>
              <a:gd name="connsiteY35" fmla="*/ 319489 h 359884"/>
              <a:gd name="connsiteX36" fmla="*/ 565533 w 594911"/>
              <a:gd name="connsiteY36" fmla="*/ 290111 h 359884"/>
              <a:gd name="connsiteX37" fmla="*/ 587566 w 594911"/>
              <a:gd name="connsiteY37" fmla="*/ 190959 h 359884"/>
              <a:gd name="connsiteX38" fmla="*/ 594911 w 594911"/>
              <a:gd name="connsiteY38" fmla="*/ 128530 h 359884"/>
              <a:gd name="connsiteX39" fmla="*/ 583894 w 594911"/>
              <a:gd name="connsiteY39" fmla="*/ 62429 h 35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94911" h="359884">
                <a:moveTo>
                  <a:pt x="583894" y="62429"/>
                </a:moveTo>
                <a:lnTo>
                  <a:pt x="473725" y="11017"/>
                </a:lnTo>
                <a:lnTo>
                  <a:pt x="440675" y="0"/>
                </a:lnTo>
                <a:lnTo>
                  <a:pt x="389263" y="14689"/>
                </a:lnTo>
                <a:lnTo>
                  <a:pt x="334178" y="22034"/>
                </a:lnTo>
                <a:lnTo>
                  <a:pt x="279094" y="47740"/>
                </a:lnTo>
                <a:lnTo>
                  <a:pt x="271750" y="55084"/>
                </a:lnTo>
                <a:lnTo>
                  <a:pt x="253388" y="58757"/>
                </a:lnTo>
                <a:lnTo>
                  <a:pt x="194631" y="73446"/>
                </a:lnTo>
                <a:lnTo>
                  <a:pt x="176270" y="73446"/>
                </a:lnTo>
                <a:lnTo>
                  <a:pt x="139547" y="66101"/>
                </a:lnTo>
                <a:lnTo>
                  <a:pt x="139547" y="66101"/>
                </a:lnTo>
                <a:lnTo>
                  <a:pt x="99152" y="69773"/>
                </a:lnTo>
                <a:lnTo>
                  <a:pt x="73446" y="88135"/>
                </a:lnTo>
                <a:lnTo>
                  <a:pt x="51412" y="102824"/>
                </a:lnTo>
                <a:lnTo>
                  <a:pt x="51412" y="102824"/>
                </a:lnTo>
                <a:lnTo>
                  <a:pt x="0" y="172598"/>
                </a:lnTo>
                <a:lnTo>
                  <a:pt x="14689" y="242371"/>
                </a:lnTo>
                <a:lnTo>
                  <a:pt x="88135" y="268077"/>
                </a:lnTo>
                <a:lnTo>
                  <a:pt x="110169" y="293783"/>
                </a:lnTo>
                <a:lnTo>
                  <a:pt x="150564" y="319489"/>
                </a:lnTo>
                <a:lnTo>
                  <a:pt x="161581" y="348867"/>
                </a:lnTo>
                <a:lnTo>
                  <a:pt x="179942" y="359884"/>
                </a:lnTo>
                <a:lnTo>
                  <a:pt x="183615" y="315817"/>
                </a:lnTo>
                <a:lnTo>
                  <a:pt x="183615" y="268077"/>
                </a:lnTo>
                <a:lnTo>
                  <a:pt x="176270" y="242371"/>
                </a:lnTo>
                <a:lnTo>
                  <a:pt x="179942" y="212993"/>
                </a:lnTo>
                <a:lnTo>
                  <a:pt x="150564" y="198304"/>
                </a:lnTo>
                <a:lnTo>
                  <a:pt x="216665" y="161581"/>
                </a:lnTo>
                <a:lnTo>
                  <a:pt x="235027" y="154236"/>
                </a:lnTo>
                <a:lnTo>
                  <a:pt x="253388" y="179942"/>
                </a:lnTo>
                <a:lnTo>
                  <a:pt x="363557" y="246043"/>
                </a:lnTo>
                <a:lnTo>
                  <a:pt x="378246" y="301128"/>
                </a:lnTo>
                <a:lnTo>
                  <a:pt x="418641" y="334178"/>
                </a:lnTo>
                <a:lnTo>
                  <a:pt x="444347" y="348867"/>
                </a:lnTo>
                <a:lnTo>
                  <a:pt x="528810" y="319489"/>
                </a:lnTo>
                <a:lnTo>
                  <a:pt x="565533" y="290111"/>
                </a:lnTo>
                <a:lnTo>
                  <a:pt x="587566" y="190959"/>
                </a:lnTo>
                <a:lnTo>
                  <a:pt x="594911" y="128530"/>
                </a:lnTo>
                <a:lnTo>
                  <a:pt x="583894" y="62429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942901" y="2493484"/>
            <a:ext cx="323162" cy="455364"/>
          </a:xfrm>
          <a:custGeom>
            <a:avLst/>
            <a:gdLst>
              <a:gd name="connsiteX0" fmla="*/ 201976 w 323162"/>
              <a:gd name="connsiteY0" fmla="*/ 0 h 455364"/>
              <a:gd name="connsiteX1" fmla="*/ 260733 w 323162"/>
              <a:gd name="connsiteY1" fmla="*/ 29379 h 455364"/>
              <a:gd name="connsiteX2" fmla="*/ 282766 w 323162"/>
              <a:gd name="connsiteY2" fmla="*/ 102824 h 455364"/>
              <a:gd name="connsiteX3" fmla="*/ 315817 w 323162"/>
              <a:gd name="connsiteY3" fmla="*/ 242371 h 455364"/>
              <a:gd name="connsiteX4" fmla="*/ 323162 w 323162"/>
              <a:gd name="connsiteY4" fmla="*/ 293783 h 455364"/>
              <a:gd name="connsiteX5" fmla="*/ 315817 w 323162"/>
              <a:gd name="connsiteY5" fmla="*/ 356212 h 455364"/>
              <a:gd name="connsiteX6" fmla="*/ 260733 w 323162"/>
              <a:gd name="connsiteY6" fmla="*/ 414969 h 455364"/>
              <a:gd name="connsiteX7" fmla="*/ 216665 w 323162"/>
              <a:gd name="connsiteY7" fmla="*/ 440675 h 455364"/>
              <a:gd name="connsiteX8" fmla="*/ 69774 w 323162"/>
              <a:gd name="connsiteY8" fmla="*/ 455364 h 455364"/>
              <a:gd name="connsiteX9" fmla="*/ 14689 w 323162"/>
              <a:gd name="connsiteY9" fmla="*/ 451692 h 455364"/>
              <a:gd name="connsiteX10" fmla="*/ 7345 w 323162"/>
              <a:gd name="connsiteY10" fmla="*/ 444347 h 455364"/>
              <a:gd name="connsiteX11" fmla="*/ 0 w 323162"/>
              <a:gd name="connsiteY11" fmla="*/ 400280 h 455364"/>
              <a:gd name="connsiteX12" fmla="*/ 33051 w 323162"/>
              <a:gd name="connsiteY12" fmla="*/ 359885 h 455364"/>
              <a:gd name="connsiteX13" fmla="*/ 51412 w 323162"/>
              <a:gd name="connsiteY13" fmla="*/ 301128 h 455364"/>
              <a:gd name="connsiteX14" fmla="*/ 117513 w 323162"/>
              <a:gd name="connsiteY14" fmla="*/ 249716 h 455364"/>
              <a:gd name="connsiteX15" fmla="*/ 146892 w 323162"/>
              <a:gd name="connsiteY15" fmla="*/ 216665 h 455364"/>
              <a:gd name="connsiteX16" fmla="*/ 157909 w 323162"/>
              <a:gd name="connsiteY16" fmla="*/ 172598 h 455364"/>
              <a:gd name="connsiteX17" fmla="*/ 168926 w 323162"/>
              <a:gd name="connsiteY17" fmla="*/ 121186 h 455364"/>
              <a:gd name="connsiteX18" fmla="*/ 198304 w 323162"/>
              <a:gd name="connsiteY18" fmla="*/ 51412 h 455364"/>
              <a:gd name="connsiteX19" fmla="*/ 201976 w 323162"/>
              <a:gd name="connsiteY19" fmla="*/ 0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3162" h="455364">
                <a:moveTo>
                  <a:pt x="201976" y="0"/>
                </a:moveTo>
                <a:lnTo>
                  <a:pt x="260733" y="29379"/>
                </a:lnTo>
                <a:lnTo>
                  <a:pt x="282766" y="102824"/>
                </a:lnTo>
                <a:lnTo>
                  <a:pt x="315817" y="242371"/>
                </a:lnTo>
                <a:lnTo>
                  <a:pt x="323162" y="293783"/>
                </a:lnTo>
                <a:lnTo>
                  <a:pt x="315817" y="356212"/>
                </a:lnTo>
                <a:lnTo>
                  <a:pt x="260733" y="414969"/>
                </a:lnTo>
                <a:lnTo>
                  <a:pt x="216665" y="440675"/>
                </a:lnTo>
                <a:lnTo>
                  <a:pt x="69774" y="455364"/>
                </a:lnTo>
                <a:lnTo>
                  <a:pt x="14689" y="451692"/>
                </a:lnTo>
                <a:lnTo>
                  <a:pt x="7345" y="444347"/>
                </a:lnTo>
                <a:lnTo>
                  <a:pt x="0" y="400280"/>
                </a:lnTo>
                <a:lnTo>
                  <a:pt x="33051" y="359885"/>
                </a:lnTo>
                <a:lnTo>
                  <a:pt x="51412" y="301128"/>
                </a:lnTo>
                <a:lnTo>
                  <a:pt x="117513" y="249716"/>
                </a:lnTo>
                <a:lnTo>
                  <a:pt x="146892" y="216665"/>
                </a:lnTo>
                <a:lnTo>
                  <a:pt x="157909" y="172598"/>
                </a:lnTo>
                <a:lnTo>
                  <a:pt x="168926" y="121186"/>
                </a:lnTo>
                <a:lnTo>
                  <a:pt x="198304" y="51412"/>
                </a:lnTo>
                <a:lnTo>
                  <a:pt x="201976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17475" y="2761561"/>
            <a:ext cx="345195" cy="275422"/>
          </a:xfrm>
          <a:custGeom>
            <a:avLst/>
            <a:gdLst>
              <a:gd name="connsiteX0" fmla="*/ 161580 w 345195"/>
              <a:gd name="connsiteY0" fmla="*/ 99152 h 275422"/>
              <a:gd name="connsiteX1" fmla="*/ 154236 w 345195"/>
              <a:gd name="connsiteY1" fmla="*/ 40396 h 275422"/>
              <a:gd name="connsiteX2" fmla="*/ 128530 w 345195"/>
              <a:gd name="connsiteY2" fmla="*/ 18362 h 275422"/>
              <a:gd name="connsiteX3" fmla="*/ 106496 w 345195"/>
              <a:gd name="connsiteY3" fmla="*/ 0 h 275422"/>
              <a:gd name="connsiteX4" fmla="*/ 73445 w 345195"/>
              <a:gd name="connsiteY4" fmla="*/ 22034 h 275422"/>
              <a:gd name="connsiteX5" fmla="*/ 40395 w 345195"/>
              <a:gd name="connsiteY5" fmla="*/ 29379 h 275422"/>
              <a:gd name="connsiteX6" fmla="*/ 33050 w 345195"/>
              <a:gd name="connsiteY6" fmla="*/ 47740 h 275422"/>
              <a:gd name="connsiteX7" fmla="*/ 33050 w 345195"/>
              <a:gd name="connsiteY7" fmla="*/ 47740 h 275422"/>
              <a:gd name="connsiteX8" fmla="*/ 0 w 345195"/>
              <a:gd name="connsiteY8" fmla="*/ 91808 h 275422"/>
              <a:gd name="connsiteX9" fmla="*/ 33050 w 345195"/>
              <a:gd name="connsiteY9" fmla="*/ 132203 h 275422"/>
              <a:gd name="connsiteX10" fmla="*/ 47739 w 345195"/>
              <a:gd name="connsiteY10" fmla="*/ 150564 h 275422"/>
              <a:gd name="connsiteX11" fmla="*/ 139547 w 345195"/>
              <a:gd name="connsiteY11" fmla="*/ 165253 h 275422"/>
              <a:gd name="connsiteX12" fmla="*/ 201976 w 345195"/>
              <a:gd name="connsiteY12" fmla="*/ 165253 h 275422"/>
              <a:gd name="connsiteX13" fmla="*/ 286438 w 345195"/>
              <a:gd name="connsiteY13" fmla="*/ 165253 h 275422"/>
              <a:gd name="connsiteX14" fmla="*/ 308472 w 345195"/>
              <a:gd name="connsiteY14" fmla="*/ 168926 h 275422"/>
              <a:gd name="connsiteX15" fmla="*/ 308472 w 345195"/>
              <a:gd name="connsiteY15" fmla="*/ 168926 h 275422"/>
              <a:gd name="connsiteX16" fmla="*/ 330506 w 345195"/>
              <a:gd name="connsiteY16" fmla="*/ 190959 h 275422"/>
              <a:gd name="connsiteX17" fmla="*/ 330506 w 345195"/>
              <a:gd name="connsiteY17" fmla="*/ 212993 h 275422"/>
              <a:gd name="connsiteX18" fmla="*/ 345195 w 345195"/>
              <a:gd name="connsiteY18" fmla="*/ 249716 h 275422"/>
              <a:gd name="connsiteX19" fmla="*/ 330506 w 345195"/>
              <a:gd name="connsiteY19" fmla="*/ 264405 h 275422"/>
              <a:gd name="connsiteX20" fmla="*/ 330506 w 345195"/>
              <a:gd name="connsiteY20" fmla="*/ 264405 h 275422"/>
              <a:gd name="connsiteX21" fmla="*/ 293783 w 345195"/>
              <a:gd name="connsiteY21" fmla="*/ 275422 h 275422"/>
              <a:gd name="connsiteX22" fmla="*/ 293783 w 345195"/>
              <a:gd name="connsiteY22" fmla="*/ 275422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195" h="275422">
                <a:moveTo>
                  <a:pt x="161580" y="99152"/>
                </a:moveTo>
                <a:lnTo>
                  <a:pt x="154236" y="40396"/>
                </a:lnTo>
                <a:lnTo>
                  <a:pt x="128530" y="18362"/>
                </a:lnTo>
                <a:lnTo>
                  <a:pt x="106496" y="0"/>
                </a:lnTo>
                <a:lnTo>
                  <a:pt x="73445" y="22034"/>
                </a:lnTo>
                <a:lnTo>
                  <a:pt x="40395" y="29379"/>
                </a:lnTo>
                <a:lnTo>
                  <a:pt x="33050" y="47740"/>
                </a:lnTo>
                <a:lnTo>
                  <a:pt x="33050" y="47740"/>
                </a:lnTo>
                <a:lnTo>
                  <a:pt x="0" y="91808"/>
                </a:lnTo>
                <a:lnTo>
                  <a:pt x="33050" y="132203"/>
                </a:lnTo>
                <a:lnTo>
                  <a:pt x="47739" y="150564"/>
                </a:lnTo>
                <a:lnTo>
                  <a:pt x="139547" y="165253"/>
                </a:lnTo>
                <a:lnTo>
                  <a:pt x="201976" y="165253"/>
                </a:lnTo>
                <a:lnTo>
                  <a:pt x="286438" y="165253"/>
                </a:lnTo>
                <a:lnTo>
                  <a:pt x="308472" y="168926"/>
                </a:lnTo>
                <a:lnTo>
                  <a:pt x="308472" y="168926"/>
                </a:lnTo>
                <a:lnTo>
                  <a:pt x="330506" y="190959"/>
                </a:lnTo>
                <a:lnTo>
                  <a:pt x="330506" y="212993"/>
                </a:lnTo>
                <a:lnTo>
                  <a:pt x="345195" y="249716"/>
                </a:lnTo>
                <a:lnTo>
                  <a:pt x="330506" y="264405"/>
                </a:lnTo>
                <a:lnTo>
                  <a:pt x="330506" y="264405"/>
                </a:lnTo>
                <a:lnTo>
                  <a:pt x="293783" y="275422"/>
                </a:lnTo>
                <a:lnTo>
                  <a:pt x="293783" y="275422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490072" y="2779923"/>
            <a:ext cx="400280" cy="286438"/>
          </a:xfrm>
          <a:custGeom>
            <a:avLst/>
            <a:gdLst>
              <a:gd name="connsiteX0" fmla="*/ 132203 w 400280"/>
              <a:gd name="connsiteY0" fmla="*/ 275422 h 286438"/>
              <a:gd name="connsiteX1" fmla="*/ 227682 w 400280"/>
              <a:gd name="connsiteY1" fmla="*/ 286438 h 286438"/>
              <a:gd name="connsiteX2" fmla="*/ 253388 w 400280"/>
              <a:gd name="connsiteY2" fmla="*/ 275422 h 286438"/>
              <a:gd name="connsiteX3" fmla="*/ 279094 w 400280"/>
              <a:gd name="connsiteY3" fmla="*/ 212993 h 286438"/>
              <a:gd name="connsiteX4" fmla="*/ 297456 w 400280"/>
              <a:gd name="connsiteY4" fmla="*/ 176270 h 286438"/>
              <a:gd name="connsiteX5" fmla="*/ 345195 w 400280"/>
              <a:gd name="connsiteY5" fmla="*/ 135875 h 286438"/>
              <a:gd name="connsiteX6" fmla="*/ 385591 w 400280"/>
              <a:gd name="connsiteY6" fmla="*/ 91807 h 286438"/>
              <a:gd name="connsiteX7" fmla="*/ 400280 w 400280"/>
              <a:gd name="connsiteY7" fmla="*/ 73446 h 286438"/>
              <a:gd name="connsiteX8" fmla="*/ 367229 w 400280"/>
              <a:gd name="connsiteY8" fmla="*/ 18361 h 286438"/>
              <a:gd name="connsiteX9" fmla="*/ 337851 w 400280"/>
              <a:gd name="connsiteY9" fmla="*/ 11017 h 286438"/>
              <a:gd name="connsiteX10" fmla="*/ 271750 w 400280"/>
              <a:gd name="connsiteY10" fmla="*/ 0 h 286438"/>
              <a:gd name="connsiteX11" fmla="*/ 257061 w 400280"/>
              <a:gd name="connsiteY11" fmla="*/ 3672 h 286438"/>
              <a:gd name="connsiteX12" fmla="*/ 150564 w 400280"/>
              <a:gd name="connsiteY12" fmla="*/ 3672 h 286438"/>
              <a:gd name="connsiteX13" fmla="*/ 102824 w 400280"/>
              <a:gd name="connsiteY13" fmla="*/ 55084 h 286438"/>
              <a:gd name="connsiteX14" fmla="*/ 47740 w 400280"/>
              <a:gd name="connsiteY14" fmla="*/ 95479 h 286438"/>
              <a:gd name="connsiteX15" fmla="*/ 22034 w 400280"/>
              <a:gd name="connsiteY15" fmla="*/ 99152 h 286438"/>
              <a:gd name="connsiteX16" fmla="*/ 7345 w 400280"/>
              <a:gd name="connsiteY16" fmla="*/ 99152 h 286438"/>
              <a:gd name="connsiteX17" fmla="*/ 0 w 400280"/>
              <a:gd name="connsiteY17" fmla="*/ 84463 h 28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0" h="286438">
                <a:moveTo>
                  <a:pt x="132203" y="275422"/>
                </a:moveTo>
                <a:lnTo>
                  <a:pt x="227682" y="286438"/>
                </a:lnTo>
                <a:lnTo>
                  <a:pt x="253388" y="275422"/>
                </a:lnTo>
                <a:lnTo>
                  <a:pt x="279094" y="212993"/>
                </a:lnTo>
                <a:lnTo>
                  <a:pt x="297456" y="176270"/>
                </a:lnTo>
                <a:lnTo>
                  <a:pt x="345195" y="135875"/>
                </a:lnTo>
                <a:lnTo>
                  <a:pt x="385591" y="91807"/>
                </a:lnTo>
                <a:lnTo>
                  <a:pt x="400280" y="73446"/>
                </a:lnTo>
                <a:lnTo>
                  <a:pt x="367229" y="18361"/>
                </a:lnTo>
                <a:lnTo>
                  <a:pt x="337851" y="11017"/>
                </a:lnTo>
                <a:lnTo>
                  <a:pt x="271750" y="0"/>
                </a:lnTo>
                <a:lnTo>
                  <a:pt x="257061" y="3672"/>
                </a:lnTo>
                <a:lnTo>
                  <a:pt x="150564" y="3672"/>
                </a:lnTo>
                <a:lnTo>
                  <a:pt x="102824" y="55084"/>
                </a:lnTo>
                <a:lnTo>
                  <a:pt x="47740" y="95479"/>
                </a:lnTo>
                <a:lnTo>
                  <a:pt x="22034" y="99152"/>
                </a:lnTo>
                <a:lnTo>
                  <a:pt x="7345" y="99152"/>
                </a:lnTo>
                <a:lnTo>
                  <a:pt x="0" y="84463"/>
                </a:lnTo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181600" y="3048000"/>
            <a:ext cx="304800" cy="143219"/>
          </a:xfrm>
          <a:custGeom>
            <a:avLst/>
            <a:gdLst>
              <a:gd name="connsiteX0" fmla="*/ 301128 w 304800"/>
              <a:gd name="connsiteY0" fmla="*/ 51412 h 143219"/>
              <a:gd name="connsiteX1" fmla="*/ 242371 w 304800"/>
              <a:gd name="connsiteY1" fmla="*/ 11017 h 143219"/>
              <a:gd name="connsiteX2" fmla="*/ 194631 w 304800"/>
              <a:gd name="connsiteY2" fmla="*/ 0 h 143219"/>
              <a:gd name="connsiteX3" fmla="*/ 88135 w 304800"/>
              <a:gd name="connsiteY3" fmla="*/ 14689 h 143219"/>
              <a:gd name="connsiteX4" fmla="*/ 62429 w 304800"/>
              <a:gd name="connsiteY4" fmla="*/ 22034 h 143219"/>
              <a:gd name="connsiteX5" fmla="*/ 33051 w 304800"/>
              <a:gd name="connsiteY5" fmla="*/ 33051 h 143219"/>
              <a:gd name="connsiteX6" fmla="*/ 0 w 304800"/>
              <a:gd name="connsiteY6" fmla="*/ 40395 h 143219"/>
              <a:gd name="connsiteX7" fmla="*/ 14689 w 304800"/>
              <a:gd name="connsiteY7" fmla="*/ 91807 h 143219"/>
              <a:gd name="connsiteX8" fmla="*/ 29378 w 304800"/>
              <a:gd name="connsiteY8" fmla="*/ 102824 h 143219"/>
              <a:gd name="connsiteX9" fmla="*/ 95480 w 304800"/>
              <a:gd name="connsiteY9" fmla="*/ 143219 h 143219"/>
              <a:gd name="connsiteX10" fmla="*/ 187287 w 304800"/>
              <a:gd name="connsiteY10" fmla="*/ 143219 h 143219"/>
              <a:gd name="connsiteX11" fmla="*/ 264405 w 304800"/>
              <a:gd name="connsiteY11" fmla="*/ 143219 h 143219"/>
              <a:gd name="connsiteX12" fmla="*/ 304800 w 304800"/>
              <a:gd name="connsiteY12" fmla="*/ 124858 h 143219"/>
              <a:gd name="connsiteX13" fmla="*/ 301128 w 304800"/>
              <a:gd name="connsiteY13" fmla="*/ 51412 h 1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800" h="143219">
                <a:moveTo>
                  <a:pt x="301128" y="51412"/>
                </a:moveTo>
                <a:lnTo>
                  <a:pt x="242371" y="11017"/>
                </a:lnTo>
                <a:lnTo>
                  <a:pt x="194631" y="0"/>
                </a:lnTo>
                <a:lnTo>
                  <a:pt x="88135" y="14689"/>
                </a:lnTo>
                <a:lnTo>
                  <a:pt x="62429" y="22034"/>
                </a:lnTo>
                <a:lnTo>
                  <a:pt x="33051" y="33051"/>
                </a:lnTo>
                <a:lnTo>
                  <a:pt x="0" y="40395"/>
                </a:lnTo>
                <a:lnTo>
                  <a:pt x="14689" y="91807"/>
                </a:lnTo>
                <a:lnTo>
                  <a:pt x="29378" y="102824"/>
                </a:lnTo>
                <a:lnTo>
                  <a:pt x="95480" y="143219"/>
                </a:lnTo>
                <a:lnTo>
                  <a:pt x="187287" y="143219"/>
                </a:lnTo>
                <a:lnTo>
                  <a:pt x="264405" y="143219"/>
                </a:lnTo>
                <a:lnTo>
                  <a:pt x="304800" y="124858"/>
                </a:lnTo>
                <a:lnTo>
                  <a:pt x="301128" y="51412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781320" y="3139807"/>
            <a:ext cx="1098015" cy="301128"/>
          </a:xfrm>
          <a:custGeom>
            <a:avLst/>
            <a:gdLst>
              <a:gd name="connsiteX0" fmla="*/ 323162 w 1098015"/>
              <a:gd name="connsiteY0" fmla="*/ 106497 h 301128"/>
              <a:gd name="connsiteX1" fmla="*/ 290111 w 1098015"/>
              <a:gd name="connsiteY1" fmla="*/ 51412 h 301128"/>
              <a:gd name="connsiteX2" fmla="*/ 227682 w 1098015"/>
              <a:gd name="connsiteY2" fmla="*/ 18362 h 301128"/>
              <a:gd name="connsiteX3" fmla="*/ 168926 w 1098015"/>
              <a:gd name="connsiteY3" fmla="*/ 11017 h 301128"/>
              <a:gd name="connsiteX4" fmla="*/ 143220 w 1098015"/>
              <a:gd name="connsiteY4" fmla="*/ 0 h 301128"/>
              <a:gd name="connsiteX5" fmla="*/ 95480 w 1098015"/>
              <a:gd name="connsiteY5" fmla="*/ 11017 h 301128"/>
              <a:gd name="connsiteX6" fmla="*/ 62429 w 1098015"/>
              <a:gd name="connsiteY6" fmla="*/ 33051 h 301128"/>
              <a:gd name="connsiteX7" fmla="*/ 29379 w 1098015"/>
              <a:gd name="connsiteY7" fmla="*/ 62429 h 301128"/>
              <a:gd name="connsiteX8" fmla="*/ 7345 w 1098015"/>
              <a:gd name="connsiteY8" fmla="*/ 121186 h 301128"/>
              <a:gd name="connsiteX9" fmla="*/ 0 w 1098015"/>
              <a:gd name="connsiteY9" fmla="*/ 172598 h 301128"/>
              <a:gd name="connsiteX10" fmla="*/ 22034 w 1098015"/>
              <a:gd name="connsiteY10" fmla="*/ 216665 h 301128"/>
              <a:gd name="connsiteX11" fmla="*/ 47740 w 1098015"/>
              <a:gd name="connsiteY11" fmla="*/ 235027 h 301128"/>
              <a:gd name="connsiteX12" fmla="*/ 124858 w 1098015"/>
              <a:gd name="connsiteY12" fmla="*/ 293783 h 301128"/>
              <a:gd name="connsiteX13" fmla="*/ 249716 w 1098015"/>
              <a:gd name="connsiteY13" fmla="*/ 301128 h 301128"/>
              <a:gd name="connsiteX14" fmla="*/ 301128 w 1098015"/>
              <a:gd name="connsiteY14" fmla="*/ 282766 h 301128"/>
              <a:gd name="connsiteX15" fmla="*/ 414969 w 1098015"/>
              <a:gd name="connsiteY15" fmla="*/ 282766 h 301128"/>
              <a:gd name="connsiteX16" fmla="*/ 778526 w 1098015"/>
              <a:gd name="connsiteY16" fmla="*/ 268077 h 301128"/>
              <a:gd name="connsiteX17" fmla="*/ 1068637 w 1098015"/>
              <a:gd name="connsiteY17" fmla="*/ 282766 h 301128"/>
              <a:gd name="connsiteX18" fmla="*/ 1098015 w 1098015"/>
              <a:gd name="connsiteY18" fmla="*/ 246044 h 301128"/>
              <a:gd name="connsiteX19" fmla="*/ 1098015 w 1098015"/>
              <a:gd name="connsiteY19" fmla="*/ 209321 h 301128"/>
              <a:gd name="connsiteX20" fmla="*/ 1072309 w 1098015"/>
              <a:gd name="connsiteY20" fmla="*/ 150564 h 301128"/>
              <a:gd name="connsiteX21" fmla="*/ 1053947 w 1098015"/>
              <a:gd name="connsiteY21" fmla="*/ 154236 h 301128"/>
              <a:gd name="connsiteX22" fmla="*/ 1009880 w 1098015"/>
              <a:gd name="connsiteY22" fmla="*/ 124858 h 301128"/>
              <a:gd name="connsiteX23" fmla="*/ 976829 w 1098015"/>
              <a:gd name="connsiteY23" fmla="*/ 95480 h 301128"/>
              <a:gd name="connsiteX24" fmla="*/ 962140 w 1098015"/>
              <a:gd name="connsiteY24" fmla="*/ 66101 h 301128"/>
              <a:gd name="connsiteX25" fmla="*/ 936434 w 1098015"/>
              <a:gd name="connsiteY25" fmla="*/ 29379 h 301128"/>
              <a:gd name="connsiteX26" fmla="*/ 877678 w 1098015"/>
              <a:gd name="connsiteY26" fmla="*/ 29379 h 301128"/>
              <a:gd name="connsiteX27" fmla="*/ 877678 w 1098015"/>
              <a:gd name="connsiteY27" fmla="*/ 33051 h 301128"/>
              <a:gd name="connsiteX28" fmla="*/ 859316 w 1098015"/>
              <a:gd name="connsiteY28" fmla="*/ 44068 h 301128"/>
              <a:gd name="connsiteX29" fmla="*/ 855644 w 1098015"/>
              <a:gd name="connsiteY29" fmla="*/ 66101 h 301128"/>
              <a:gd name="connsiteX30" fmla="*/ 840955 w 1098015"/>
              <a:gd name="connsiteY30" fmla="*/ 106497 h 301128"/>
              <a:gd name="connsiteX31" fmla="*/ 859316 w 1098015"/>
              <a:gd name="connsiteY31" fmla="*/ 157909 h 301128"/>
              <a:gd name="connsiteX32" fmla="*/ 859316 w 1098015"/>
              <a:gd name="connsiteY32" fmla="*/ 176270 h 301128"/>
              <a:gd name="connsiteX33" fmla="*/ 844627 w 1098015"/>
              <a:gd name="connsiteY33" fmla="*/ 224010 h 301128"/>
              <a:gd name="connsiteX34" fmla="*/ 844627 w 1098015"/>
              <a:gd name="connsiteY34" fmla="*/ 224010 h 301128"/>
              <a:gd name="connsiteX35" fmla="*/ 804232 w 1098015"/>
              <a:gd name="connsiteY35" fmla="*/ 235027 h 301128"/>
              <a:gd name="connsiteX36" fmla="*/ 800560 w 1098015"/>
              <a:gd name="connsiteY36" fmla="*/ 231354 h 301128"/>
              <a:gd name="connsiteX37" fmla="*/ 782198 w 1098015"/>
              <a:gd name="connsiteY37" fmla="*/ 212993 h 301128"/>
              <a:gd name="connsiteX38" fmla="*/ 749147 w 1098015"/>
              <a:gd name="connsiteY38" fmla="*/ 198304 h 301128"/>
              <a:gd name="connsiteX39" fmla="*/ 716097 w 1098015"/>
              <a:gd name="connsiteY39" fmla="*/ 190959 h 301128"/>
              <a:gd name="connsiteX40" fmla="*/ 668357 w 1098015"/>
              <a:gd name="connsiteY40" fmla="*/ 154236 h 301128"/>
              <a:gd name="connsiteX41" fmla="*/ 624290 w 1098015"/>
              <a:gd name="connsiteY41" fmla="*/ 135875 h 301128"/>
              <a:gd name="connsiteX42" fmla="*/ 543499 w 1098015"/>
              <a:gd name="connsiteY42" fmla="*/ 132203 h 301128"/>
              <a:gd name="connsiteX43" fmla="*/ 470053 w 1098015"/>
              <a:gd name="connsiteY43" fmla="*/ 128530 h 301128"/>
              <a:gd name="connsiteX44" fmla="*/ 470053 w 1098015"/>
              <a:gd name="connsiteY44" fmla="*/ 128530 h 301128"/>
              <a:gd name="connsiteX45" fmla="*/ 437003 w 1098015"/>
              <a:gd name="connsiteY45" fmla="*/ 150564 h 301128"/>
              <a:gd name="connsiteX46" fmla="*/ 437003 w 1098015"/>
              <a:gd name="connsiteY46" fmla="*/ 194632 h 301128"/>
              <a:gd name="connsiteX47" fmla="*/ 433331 w 1098015"/>
              <a:gd name="connsiteY47" fmla="*/ 227682 h 301128"/>
              <a:gd name="connsiteX48" fmla="*/ 389263 w 1098015"/>
              <a:gd name="connsiteY48" fmla="*/ 260733 h 301128"/>
              <a:gd name="connsiteX49" fmla="*/ 352540 w 1098015"/>
              <a:gd name="connsiteY49" fmla="*/ 246044 h 301128"/>
              <a:gd name="connsiteX50" fmla="*/ 341523 w 1098015"/>
              <a:gd name="connsiteY50" fmla="*/ 231354 h 301128"/>
              <a:gd name="connsiteX51" fmla="*/ 341523 w 1098015"/>
              <a:gd name="connsiteY51" fmla="*/ 179942 h 301128"/>
              <a:gd name="connsiteX52" fmla="*/ 323162 w 1098015"/>
              <a:gd name="connsiteY52" fmla="*/ 106497 h 30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8015" h="301128">
                <a:moveTo>
                  <a:pt x="323162" y="106497"/>
                </a:moveTo>
                <a:lnTo>
                  <a:pt x="290111" y="51412"/>
                </a:lnTo>
                <a:lnTo>
                  <a:pt x="227682" y="18362"/>
                </a:lnTo>
                <a:lnTo>
                  <a:pt x="168926" y="11017"/>
                </a:lnTo>
                <a:lnTo>
                  <a:pt x="143220" y="0"/>
                </a:lnTo>
                <a:lnTo>
                  <a:pt x="95480" y="11017"/>
                </a:lnTo>
                <a:lnTo>
                  <a:pt x="62429" y="33051"/>
                </a:lnTo>
                <a:lnTo>
                  <a:pt x="29379" y="62429"/>
                </a:lnTo>
                <a:lnTo>
                  <a:pt x="7345" y="121186"/>
                </a:lnTo>
                <a:lnTo>
                  <a:pt x="0" y="172598"/>
                </a:lnTo>
                <a:lnTo>
                  <a:pt x="22034" y="216665"/>
                </a:lnTo>
                <a:lnTo>
                  <a:pt x="47740" y="235027"/>
                </a:lnTo>
                <a:lnTo>
                  <a:pt x="124858" y="293783"/>
                </a:lnTo>
                <a:lnTo>
                  <a:pt x="249716" y="301128"/>
                </a:lnTo>
                <a:lnTo>
                  <a:pt x="301128" y="282766"/>
                </a:lnTo>
                <a:lnTo>
                  <a:pt x="414969" y="282766"/>
                </a:lnTo>
                <a:lnTo>
                  <a:pt x="778526" y="268077"/>
                </a:lnTo>
                <a:lnTo>
                  <a:pt x="1068637" y="282766"/>
                </a:lnTo>
                <a:lnTo>
                  <a:pt x="1098015" y="246044"/>
                </a:lnTo>
                <a:lnTo>
                  <a:pt x="1098015" y="209321"/>
                </a:lnTo>
                <a:lnTo>
                  <a:pt x="1072309" y="150564"/>
                </a:lnTo>
                <a:lnTo>
                  <a:pt x="1053947" y="154236"/>
                </a:lnTo>
                <a:lnTo>
                  <a:pt x="1009880" y="124858"/>
                </a:lnTo>
                <a:lnTo>
                  <a:pt x="976829" y="95480"/>
                </a:lnTo>
                <a:lnTo>
                  <a:pt x="962140" y="66101"/>
                </a:lnTo>
                <a:lnTo>
                  <a:pt x="936434" y="29379"/>
                </a:lnTo>
                <a:lnTo>
                  <a:pt x="877678" y="29379"/>
                </a:lnTo>
                <a:lnTo>
                  <a:pt x="877678" y="33051"/>
                </a:lnTo>
                <a:lnTo>
                  <a:pt x="859316" y="44068"/>
                </a:lnTo>
                <a:lnTo>
                  <a:pt x="855644" y="66101"/>
                </a:lnTo>
                <a:lnTo>
                  <a:pt x="840955" y="106497"/>
                </a:lnTo>
                <a:lnTo>
                  <a:pt x="859316" y="157909"/>
                </a:lnTo>
                <a:lnTo>
                  <a:pt x="859316" y="176270"/>
                </a:lnTo>
                <a:lnTo>
                  <a:pt x="844627" y="224010"/>
                </a:lnTo>
                <a:lnTo>
                  <a:pt x="844627" y="224010"/>
                </a:lnTo>
                <a:lnTo>
                  <a:pt x="804232" y="235027"/>
                </a:lnTo>
                <a:lnTo>
                  <a:pt x="800560" y="231354"/>
                </a:lnTo>
                <a:lnTo>
                  <a:pt x="782198" y="212993"/>
                </a:lnTo>
                <a:lnTo>
                  <a:pt x="749147" y="198304"/>
                </a:lnTo>
                <a:lnTo>
                  <a:pt x="716097" y="190959"/>
                </a:lnTo>
                <a:lnTo>
                  <a:pt x="668357" y="154236"/>
                </a:lnTo>
                <a:lnTo>
                  <a:pt x="624290" y="135875"/>
                </a:lnTo>
                <a:lnTo>
                  <a:pt x="543499" y="132203"/>
                </a:lnTo>
                <a:lnTo>
                  <a:pt x="470053" y="128530"/>
                </a:lnTo>
                <a:lnTo>
                  <a:pt x="470053" y="128530"/>
                </a:lnTo>
                <a:lnTo>
                  <a:pt x="437003" y="150564"/>
                </a:lnTo>
                <a:lnTo>
                  <a:pt x="437003" y="194632"/>
                </a:lnTo>
                <a:lnTo>
                  <a:pt x="433331" y="227682"/>
                </a:lnTo>
                <a:lnTo>
                  <a:pt x="389263" y="260733"/>
                </a:lnTo>
                <a:lnTo>
                  <a:pt x="352540" y="246044"/>
                </a:lnTo>
                <a:lnTo>
                  <a:pt x="341523" y="231354"/>
                </a:lnTo>
                <a:lnTo>
                  <a:pt x="341523" y="179942"/>
                </a:lnTo>
                <a:lnTo>
                  <a:pt x="323162" y="106497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59576" y="2765234"/>
            <a:ext cx="1075981" cy="800559"/>
          </a:xfrm>
          <a:custGeom>
            <a:avLst/>
            <a:gdLst>
              <a:gd name="connsiteX0" fmla="*/ 837282 w 1075981"/>
              <a:gd name="connsiteY0" fmla="*/ 102824 h 800559"/>
              <a:gd name="connsiteX1" fmla="*/ 778525 w 1075981"/>
              <a:gd name="connsiteY1" fmla="*/ 51412 h 800559"/>
              <a:gd name="connsiteX2" fmla="*/ 734458 w 1075981"/>
              <a:gd name="connsiteY2" fmla="*/ 11017 h 800559"/>
              <a:gd name="connsiteX3" fmla="*/ 719769 w 1075981"/>
              <a:gd name="connsiteY3" fmla="*/ 0 h 800559"/>
              <a:gd name="connsiteX4" fmla="*/ 701407 w 1075981"/>
              <a:gd name="connsiteY4" fmla="*/ 14689 h 800559"/>
              <a:gd name="connsiteX5" fmla="*/ 701407 w 1075981"/>
              <a:gd name="connsiteY5" fmla="*/ 14689 h 800559"/>
              <a:gd name="connsiteX6" fmla="*/ 646323 w 1075981"/>
              <a:gd name="connsiteY6" fmla="*/ 33050 h 800559"/>
              <a:gd name="connsiteX7" fmla="*/ 591238 w 1075981"/>
              <a:gd name="connsiteY7" fmla="*/ 40395 h 800559"/>
              <a:gd name="connsiteX8" fmla="*/ 565532 w 1075981"/>
              <a:gd name="connsiteY8" fmla="*/ 84462 h 800559"/>
              <a:gd name="connsiteX9" fmla="*/ 554516 w 1075981"/>
              <a:gd name="connsiteY9" fmla="*/ 110168 h 800559"/>
              <a:gd name="connsiteX10" fmla="*/ 561860 w 1075981"/>
              <a:gd name="connsiteY10" fmla="*/ 146891 h 800559"/>
              <a:gd name="connsiteX11" fmla="*/ 561860 w 1075981"/>
              <a:gd name="connsiteY11" fmla="*/ 165253 h 800559"/>
              <a:gd name="connsiteX12" fmla="*/ 587566 w 1075981"/>
              <a:gd name="connsiteY12" fmla="*/ 209320 h 800559"/>
              <a:gd name="connsiteX13" fmla="*/ 609600 w 1075981"/>
              <a:gd name="connsiteY13" fmla="*/ 235026 h 800559"/>
              <a:gd name="connsiteX14" fmla="*/ 635306 w 1075981"/>
              <a:gd name="connsiteY14" fmla="*/ 268077 h 800559"/>
              <a:gd name="connsiteX15" fmla="*/ 661012 w 1075981"/>
              <a:gd name="connsiteY15" fmla="*/ 286438 h 800559"/>
              <a:gd name="connsiteX16" fmla="*/ 694063 w 1075981"/>
              <a:gd name="connsiteY16" fmla="*/ 326833 h 800559"/>
              <a:gd name="connsiteX17" fmla="*/ 701407 w 1075981"/>
              <a:gd name="connsiteY17" fmla="*/ 334178 h 800559"/>
              <a:gd name="connsiteX18" fmla="*/ 701407 w 1075981"/>
              <a:gd name="connsiteY18" fmla="*/ 334178 h 800559"/>
              <a:gd name="connsiteX19" fmla="*/ 627961 w 1075981"/>
              <a:gd name="connsiteY19" fmla="*/ 418641 h 800559"/>
              <a:gd name="connsiteX20" fmla="*/ 583894 w 1075981"/>
              <a:gd name="connsiteY20" fmla="*/ 459036 h 800559"/>
              <a:gd name="connsiteX21" fmla="*/ 514120 w 1075981"/>
              <a:gd name="connsiteY21" fmla="*/ 499431 h 800559"/>
              <a:gd name="connsiteX22" fmla="*/ 448019 w 1075981"/>
              <a:gd name="connsiteY22" fmla="*/ 499431 h 800559"/>
              <a:gd name="connsiteX23" fmla="*/ 433330 w 1075981"/>
              <a:gd name="connsiteY23" fmla="*/ 499431 h 800559"/>
              <a:gd name="connsiteX24" fmla="*/ 440675 w 1075981"/>
              <a:gd name="connsiteY24" fmla="*/ 470053 h 800559"/>
              <a:gd name="connsiteX25" fmla="*/ 448019 w 1075981"/>
              <a:gd name="connsiteY25" fmla="*/ 381918 h 800559"/>
              <a:gd name="connsiteX26" fmla="*/ 437002 w 1075981"/>
              <a:gd name="connsiteY26" fmla="*/ 297455 h 800559"/>
              <a:gd name="connsiteX27" fmla="*/ 385590 w 1075981"/>
              <a:gd name="connsiteY27" fmla="*/ 286438 h 800559"/>
              <a:gd name="connsiteX28" fmla="*/ 381918 w 1075981"/>
              <a:gd name="connsiteY28" fmla="*/ 286438 h 800559"/>
              <a:gd name="connsiteX29" fmla="*/ 323161 w 1075981"/>
              <a:gd name="connsiteY29" fmla="*/ 253388 h 800559"/>
              <a:gd name="connsiteX30" fmla="*/ 253388 w 1075981"/>
              <a:gd name="connsiteY30" fmla="*/ 253388 h 800559"/>
              <a:gd name="connsiteX31" fmla="*/ 201976 w 1075981"/>
              <a:gd name="connsiteY31" fmla="*/ 257060 h 800559"/>
              <a:gd name="connsiteX32" fmla="*/ 121185 w 1075981"/>
              <a:gd name="connsiteY32" fmla="*/ 286438 h 800559"/>
              <a:gd name="connsiteX33" fmla="*/ 80790 w 1075981"/>
              <a:gd name="connsiteY33" fmla="*/ 326833 h 800559"/>
              <a:gd name="connsiteX34" fmla="*/ 40395 w 1075981"/>
              <a:gd name="connsiteY34" fmla="*/ 389262 h 800559"/>
              <a:gd name="connsiteX35" fmla="*/ 7344 w 1075981"/>
              <a:gd name="connsiteY35" fmla="*/ 440674 h 800559"/>
              <a:gd name="connsiteX36" fmla="*/ 0 w 1075981"/>
              <a:gd name="connsiteY36" fmla="*/ 499431 h 800559"/>
              <a:gd name="connsiteX37" fmla="*/ 22034 w 1075981"/>
              <a:gd name="connsiteY37" fmla="*/ 558188 h 800559"/>
              <a:gd name="connsiteX38" fmla="*/ 44067 w 1075981"/>
              <a:gd name="connsiteY38" fmla="*/ 569205 h 800559"/>
              <a:gd name="connsiteX39" fmla="*/ 106496 w 1075981"/>
              <a:gd name="connsiteY39" fmla="*/ 532482 h 800559"/>
              <a:gd name="connsiteX40" fmla="*/ 132202 w 1075981"/>
              <a:gd name="connsiteY40" fmla="*/ 514120 h 800559"/>
              <a:gd name="connsiteX41" fmla="*/ 157908 w 1075981"/>
              <a:gd name="connsiteY41" fmla="*/ 514120 h 800559"/>
              <a:gd name="connsiteX42" fmla="*/ 176270 w 1075981"/>
              <a:gd name="connsiteY42" fmla="*/ 539826 h 800559"/>
              <a:gd name="connsiteX43" fmla="*/ 224010 w 1075981"/>
              <a:gd name="connsiteY43" fmla="*/ 587566 h 800559"/>
              <a:gd name="connsiteX44" fmla="*/ 238699 w 1075981"/>
              <a:gd name="connsiteY44" fmla="*/ 602255 h 800559"/>
              <a:gd name="connsiteX45" fmla="*/ 198304 w 1075981"/>
              <a:gd name="connsiteY45" fmla="*/ 642650 h 800559"/>
              <a:gd name="connsiteX46" fmla="*/ 187287 w 1075981"/>
              <a:gd name="connsiteY46" fmla="*/ 668356 h 800559"/>
              <a:gd name="connsiteX47" fmla="*/ 235026 w 1075981"/>
              <a:gd name="connsiteY47" fmla="*/ 672029 h 800559"/>
              <a:gd name="connsiteX48" fmla="*/ 271749 w 1075981"/>
              <a:gd name="connsiteY48" fmla="*/ 672029 h 800559"/>
              <a:gd name="connsiteX49" fmla="*/ 301128 w 1075981"/>
              <a:gd name="connsiteY49" fmla="*/ 638978 h 800559"/>
              <a:gd name="connsiteX50" fmla="*/ 334178 w 1075981"/>
              <a:gd name="connsiteY50" fmla="*/ 594911 h 800559"/>
              <a:gd name="connsiteX51" fmla="*/ 337851 w 1075981"/>
              <a:gd name="connsiteY51" fmla="*/ 539826 h 800559"/>
              <a:gd name="connsiteX52" fmla="*/ 367229 w 1075981"/>
              <a:gd name="connsiteY52" fmla="*/ 525137 h 800559"/>
              <a:gd name="connsiteX53" fmla="*/ 561860 w 1075981"/>
              <a:gd name="connsiteY53" fmla="*/ 547171 h 800559"/>
              <a:gd name="connsiteX54" fmla="*/ 587566 w 1075981"/>
              <a:gd name="connsiteY54" fmla="*/ 594911 h 800559"/>
              <a:gd name="connsiteX55" fmla="*/ 587566 w 1075981"/>
              <a:gd name="connsiteY55" fmla="*/ 672029 h 800559"/>
              <a:gd name="connsiteX56" fmla="*/ 591238 w 1075981"/>
              <a:gd name="connsiteY56" fmla="*/ 749147 h 800559"/>
              <a:gd name="connsiteX57" fmla="*/ 591238 w 1075981"/>
              <a:gd name="connsiteY57" fmla="*/ 749147 h 800559"/>
              <a:gd name="connsiteX58" fmla="*/ 723441 w 1075981"/>
              <a:gd name="connsiteY58" fmla="*/ 800559 h 800559"/>
              <a:gd name="connsiteX59" fmla="*/ 767508 w 1075981"/>
              <a:gd name="connsiteY59" fmla="*/ 800559 h 800559"/>
              <a:gd name="connsiteX60" fmla="*/ 815248 w 1075981"/>
              <a:gd name="connsiteY60" fmla="*/ 774853 h 800559"/>
              <a:gd name="connsiteX61" fmla="*/ 851971 w 1075981"/>
              <a:gd name="connsiteY61" fmla="*/ 734458 h 800559"/>
              <a:gd name="connsiteX62" fmla="*/ 862988 w 1075981"/>
              <a:gd name="connsiteY62" fmla="*/ 708752 h 800559"/>
              <a:gd name="connsiteX63" fmla="*/ 837282 w 1075981"/>
              <a:gd name="connsiteY63" fmla="*/ 679373 h 800559"/>
              <a:gd name="connsiteX64" fmla="*/ 785870 w 1075981"/>
              <a:gd name="connsiteY64" fmla="*/ 664684 h 800559"/>
              <a:gd name="connsiteX65" fmla="*/ 756491 w 1075981"/>
              <a:gd name="connsiteY65" fmla="*/ 661012 h 800559"/>
              <a:gd name="connsiteX66" fmla="*/ 719769 w 1075981"/>
              <a:gd name="connsiteY66" fmla="*/ 616944 h 800559"/>
              <a:gd name="connsiteX67" fmla="*/ 697735 w 1075981"/>
              <a:gd name="connsiteY67" fmla="*/ 558188 h 800559"/>
              <a:gd name="connsiteX68" fmla="*/ 716096 w 1075981"/>
              <a:gd name="connsiteY68" fmla="*/ 503103 h 800559"/>
              <a:gd name="connsiteX69" fmla="*/ 741802 w 1075981"/>
              <a:gd name="connsiteY69" fmla="*/ 473725 h 800559"/>
              <a:gd name="connsiteX70" fmla="*/ 771181 w 1075981"/>
              <a:gd name="connsiteY70" fmla="*/ 444347 h 800559"/>
              <a:gd name="connsiteX71" fmla="*/ 793214 w 1075981"/>
              <a:gd name="connsiteY71" fmla="*/ 407624 h 800559"/>
              <a:gd name="connsiteX72" fmla="*/ 829937 w 1075981"/>
              <a:gd name="connsiteY72" fmla="*/ 400279 h 800559"/>
              <a:gd name="connsiteX73" fmla="*/ 840954 w 1075981"/>
              <a:gd name="connsiteY73" fmla="*/ 363556 h 800559"/>
              <a:gd name="connsiteX74" fmla="*/ 840954 w 1075981"/>
              <a:gd name="connsiteY74" fmla="*/ 334178 h 800559"/>
              <a:gd name="connsiteX75" fmla="*/ 874005 w 1075981"/>
              <a:gd name="connsiteY75" fmla="*/ 319489 h 800559"/>
              <a:gd name="connsiteX76" fmla="*/ 929089 w 1075981"/>
              <a:gd name="connsiteY76" fmla="*/ 286438 h 800559"/>
              <a:gd name="connsiteX77" fmla="*/ 984173 w 1075981"/>
              <a:gd name="connsiteY77" fmla="*/ 282766 h 800559"/>
              <a:gd name="connsiteX78" fmla="*/ 1046602 w 1075981"/>
              <a:gd name="connsiteY78" fmla="*/ 286438 h 800559"/>
              <a:gd name="connsiteX79" fmla="*/ 1075981 w 1075981"/>
              <a:gd name="connsiteY79" fmla="*/ 249715 h 800559"/>
              <a:gd name="connsiteX80" fmla="*/ 1031913 w 1075981"/>
              <a:gd name="connsiteY80" fmla="*/ 238699 h 800559"/>
              <a:gd name="connsiteX81" fmla="*/ 980501 w 1075981"/>
              <a:gd name="connsiteY81" fmla="*/ 205648 h 800559"/>
              <a:gd name="connsiteX82" fmla="*/ 947451 w 1075981"/>
              <a:gd name="connsiteY82" fmla="*/ 157908 h 800559"/>
              <a:gd name="connsiteX83" fmla="*/ 874005 w 1075981"/>
              <a:gd name="connsiteY83" fmla="*/ 154236 h 800559"/>
              <a:gd name="connsiteX84" fmla="*/ 837282 w 1075981"/>
              <a:gd name="connsiteY84" fmla="*/ 102824 h 8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75981" h="800559">
                <a:moveTo>
                  <a:pt x="837282" y="102824"/>
                </a:moveTo>
                <a:lnTo>
                  <a:pt x="778525" y="51412"/>
                </a:lnTo>
                <a:lnTo>
                  <a:pt x="734458" y="11017"/>
                </a:lnTo>
                <a:lnTo>
                  <a:pt x="719769" y="0"/>
                </a:lnTo>
                <a:lnTo>
                  <a:pt x="701407" y="14689"/>
                </a:lnTo>
                <a:lnTo>
                  <a:pt x="701407" y="14689"/>
                </a:lnTo>
                <a:lnTo>
                  <a:pt x="646323" y="33050"/>
                </a:lnTo>
                <a:lnTo>
                  <a:pt x="591238" y="40395"/>
                </a:lnTo>
                <a:lnTo>
                  <a:pt x="565532" y="84462"/>
                </a:lnTo>
                <a:lnTo>
                  <a:pt x="554516" y="110168"/>
                </a:lnTo>
                <a:lnTo>
                  <a:pt x="561860" y="146891"/>
                </a:lnTo>
                <a:lnTo>
                  <a:pt x="561860" y="165253"/>
                </a:lnTo>
                <a:lnTo>
                  <a:pt x="587566" y="209320"/>
                </a:lnTo>
                <a:lnTo>
                  <a:pt x="609600" y="235026"/>
                </a:lnTo>
                <a:lnTo>
                  <a:pt x="635306" y="268077"/>
                </a:lnTo>
                <a:lnTo>
                  <a:pt x="661012" y="286438"/>
                </a:lnTo>
                <a:lnTo>
                  <a:pt x="694063" y="326833"/>
                </a:lnTo>
                <a:lnTo>
                  <a:pt x="701407" y="334178"/>
                </a:lnTo>
                <a:lnTo>
                  <a:pt x="701407" y="334178"/>
                </a:lnTo>
                <a:lnTo>
                  <a:pt x="627961" y="418641"/>
                </a:lnTo>
                <a:lnTo>
                  <a:pt x="583894" y="459036"/>
                </a:lnTo>
                <a:lnTo>
                  <a:pt x="514120" y="499431"/>
                </a:lnTo>
                <a:lnTo>
                  <a:pt x="448019" y="499431"/>
                </a:lnTo>
                <a:lnTo>
                  <a:pt x="433330" y="499431"/>
                </a:lnTo>
                <a:lnTo>
                  <a:pt x="440675" y="470053"/>
                </a:lnTo>
                <a:lnTo>
                  <a:pt x="448019" y="381918"/>
                </a:lnTo>
                <a:lnTo>
                  <a:pt x="437002" y="297455"/>
                </a:lnTo>
                <a:lnTo>
                  <a:pt x="385590" y="286438"/>
                </a:lnTo>
                <a:lnTo>
                  <a:pt x="381918" y="286438"/>
                </a:lnTo>
                <a:lnTo>
                  <a:pt x="323161" y="253388"/>
                </a:lnTo>
                <a:lnTo>
                  <a:pt x="253388" y="253388"/>
                </a:lnTo>
                <a:lnTo>
                  <a:pt x="201976" y="257060"/>
                </a:lnTo>
                <a:lnTo>
                  <a:pt x="121185" y="286438"/>
                </a:lnTo>
                <a:lnTo>
                  <a:pt x="80790" y="326833"/>
                </a:lnTo>
                <a:lnTo>
                  <a:pt x="40395" y="389262"/>
                </a:lnTo>
                <a:lnTo>
                  <a:pt x="7344" y="440674"/>
                </a:lnTo>
                <a:lnTo>
                  <a:pt x="0" y="499431"/>
                </a:lnTo>
                <a:lnTo>
                  <a:pt x="22034" y="558188"/>
                </a:lnTo>
                <a:lnTo>
                  <a:pt x="44067" y="569205"/>
                </a:lnTo>
                <a:lnTo>
                  <a:pt x="106496" y="532482"/>
                </a:lnTo>
                <a:lnTo>
                  <a:pt x="132202" y="514120"/>
                </a:lnTo>
                <a:lnTo>
                  <a:pt x="157908" y="514120"/>
                </a:lnTo>
                <a:lnTo>
                  <a:pt x="176270" y="539826"/>
                </a:lnTo>
                <a:lnTo>
                  <a:pt x="224010" y="587566"/>
                </a:lnTo>
                <a:lnTo>
                  <a:pt x="238699" y="602255"/>
                </a:lnTo>
                <a:lnTo>
                  <a:pt x="198304" y="642650"/>
                </a:lnTo>
                <a:lnTo>
                  <a:pt x="187287" y="668356"/>
                </a:lnTo>
                <a:lnTo>
                  <a:pt x="235026" y="672029"/>
                </a:lnTo>
                <a:lnTo>
                  <a:pt x="271749" y="672029"/>
                </a:lnTo>
                <a:lnTo>
                  <a:pt x="301128" y="638978"/>
                </a:lnTo>
                <a:lnTo>
                  <a:pt x="334178" y="594911"/>
                </a:lnTo>
                <a:lnTo>
                  <a:pt x="337851" y="539826"/>
                </a:lnTo>
                <a:lnTo>
                  <a:pt x="367229" y="525137"/>
                </a:lnTo>
                <a:lnTo>
                  <a:pt x="561860" y="547171"/>
                </a:lnTo>
                <a:lnTo>
                  <a:pt x="587566" y="594911"/>
                </a:lnTo>
                <a:lnTo>
                  <a:pt x="587566" y="672029"/>
                </a:lnTo>
                <a:lnTo>
                  <a:pt x="591238" y="749147"/>
                </a:lnTo>
                <a:lnTo>
                  <a:pt x="591238" y="749147"/>
                </a:lnTo>
                <a:lnTo>
                  <a:pt x="723441" y="800559"/>
                </a:lnTo>
                <a:lnTo>
                  <a:pt x="767508" y="800559"/>
                </a:lnTo>
                <a:lnTo>
                  <a:pt x="815248" y="774853"/>
                </a:lnTo>
                <a:lnTo>
                  <a:pt x="851971" y="734458"/>
                </a:lnTo>
                <a:lnTo>
                  <a:pt x="862988" y="708752"/>
                </a:lnTo>
                <a:lnTo>
                  <a:pt x="837282" y="679373"/>
                </a:lnTo>
                <a:lnTo>
                  <a:pt x="785870" y="664684"/>
                </a:lnTo>
                <a:lnTo>
                  <a:pt x="756491" y="661012"/>
                </a:lnTo>
                <a:lnTo>
                  <a:pt x="719769" y="616944"/>
                </a:lnTo>
                <a:lnTo>
                  <a:pt x="697735" y="558188"/>
                </a:lnTo>
                <a:lnTo>
                  <a:pt x="716096" y="503103"/>
                </a:lnTo>
                <a:lnTo>
                  <a:pt x="741802" y="473725"/>
                </a:lnTo>
                <a:lnTo>
                  <a:pt x="771181" y="444347"/>
                </a:lnTo>
                <a:lnTo>
                  <a:pt x="793214" y="407624"/>
                </a:lnTo>
                <a:lnTo>
                  <a:pt x="829937" y="400279"/>
                </a:lnTo>
                <a:lnTo>
                  <a:pt x="840954" y="363556"/>
                </a:lnTo>
                <a:lnTo>
                  <a:pt x="840954" y="334178"/>
                </a:lnTo>
                <a:lnTo>
                  <a:pt x="874005" y="319489"/>
                </a:lnTo>
                <a:lnTo>
                  <a:pt x="929089" y="286438"/>
                </a:lnTo>
                <a:lnTo>
                  <a:pt x="984173" y="282766"/>
                </a:lnTo>
                <a:lnTo>
                  <a:pt x="1046602" y="286438"/>
                </a:lnTo>
                <a:lnTo>
                  <a:pt x="1075981" y="249715"/>
                </a:lnTo>
                <a:lnTo>
                  <a:pt x="1031913" y="238699"/>
                </a:lnTo>
                <a:lnTo>
                  <a:pt x="980501" y="205648"/>
                </a:lnTo>
                <a:lnTo>
                  <a:pt x="947451" y="157908"/>
                </a:lnTo>
                <a:lnTo>
                  <a:pt x="874005" y="154236"/>
                </a:lnTo>
                <a:lnTo>
                  <a:pt x="837282" y="10282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481330" y="3286699"/>
            <a:ext cx="326834" cy="304800"/>
          </a:xfrm>
          <a:custGeom>
            <a:avLst/>
            <a:gdLst>
              <a:gd name="connsiteX0" fmla="*/ 253388 w 326834"/>
              <a:gd name="connsiteY0" fmla="*/ 0 h 304800"/>
              <a:gd name="connsiteX1" fmla="*/ 253388 w 326834"/>
              <a:gd name="connsiteY1" fmla="*/ 0 h 304800"/>
              <a:gd name="connsiteX2" fmla="*/ 205648 w 326834"/>
              <a:gd name="connsiteY2" fmla="*/ 36723 h 304800"/>
              <a:gd name="connsiteX3" fmla="*/ 187287 w 326834"/>
              <a:gd name="connsiteY3" fmla="*/ 47740 h 304800"/>
              <a:gd name="connsiteX4" fmla="*/ 183615 w 326834"/>
              <a:gd name="connsiteY4" fmla="*/ 95479 h 304800"/>
              <a:gd name="connsiteX5" fmla="*/ 183615 w 326834"/>
              <a:gd name="connsiteY5" fmla="*/ 95479 h 304800"/>
              <a:gd name="connsiteX6" fmla="*/ 154236 w 326834"/>
              <a:gd name="connsiteY6" fmla="*/ 139547 h 304800"/>
              <a:gd name="connsiteX7" fmla="*/ 80790 w 326834"/>
              <a:gd name="connsiteY7" fmla="*/ 139547 h 304800"/>
              <a:gd name="connsiteX8" fmla="*/ 14689 w 326834"/>
              <a:gd name="connsiteY8" fmla="*/ 172597 h 304800"/>
              <a:gd name="connsiteX9" fmla="*/ 14689 w 326834"/>
              <a:gd name="connsiteY9" fmla="*/ 179942 h 304800"/>
              <a:gd name="connsiteX10" fmla="*/ 0 w 326834"/>
              <a:gd name="connsiteY10" fmla="*/ 231354 h 304800"/>
              <a:gd name="connsiteX11" fmla="*/ 66101 w 326834"/>
              <a:gd name="connsiteY11" fmla="*/ 304800 h 304800"/>
              <a:gd name="connsiteX12" fmla="*/ 176270 w 326834"/>
              <a:gd name="connsiteY12" fmla="*/ 282766 h 304800"/>
              <a:gd name="connsiteX13" fmla="*/ 212993 w 326834"/>
              <a:gd name="connsiteY13" fmla="*/ 282766 h 304800"/>
              <a:gd name="connsiteX14" fmla="*/ 312145 w 326834"/>
              <a:gd name="connsiteY14" fmla="*/ 224009 h 304800"/>
              <a:gd name="connsiteX15" fmla="*/ 326834 w 326834"/>
              <a:gd name="connsiteY15" fmla="*/ 190959 h 304800"/>
              <a:gd name="connsiteX16" fmla="*/ 304800 w 326834"/>
              <a:gd name="connsiteY16" fmla="*/ 95479 h 304800"/>
              <a:gd name="connsiteX17" fmla="*/ 297456 w 326834"/>
              <a:gd name="connsiteY17" fmla="*/ 47740 h 304800"/>
              <a:gd name="connsiteX18" fmla="*/ 253388 w 326834"/>
              <a:gd name="connsiteY18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834" h="304800">
                <a:moveTo>
                  <a:pt x="253388" y="0"/>
                </a:moveTo>
                <a:lnTo>
                  <a:pt x="253388" y="0"/>
                </a:lnTo>
                <a:lnTo>
                  <a:pt x="205648" y="36723"/>
                </a:lnTo>
                <a:lnTo>
                  <a:pt x="187287" y="47740"/>
                </a:lnTo>
                <a:lnTo>
                  <a:pt x="183615" y="95479"/>
                </a:lnTo>
                <a:lnTo>
                  <a:pt x="183615" y="95479"/>
                </a:lnTo>
                <a:lnTo>
                  <a:pt x="154236" y="139547"/>
                </a:lnTo>
                <a:lnTo>
                  <a:pt x="80790" y="139547"/>
                </a:lnTo>
                <a:lnTo>
                  <a:pt x="14689" y="172597"/>
                </a:lnTo>
                <a:lnTo>
                  <a:pt x="14689" y="179942"/>
                </a:lnTo>
                <a:lnTo>
                  <a:pt x="0" y="231354"/>
                </a:lnTo>
                <a:lnTo>
                  <a:pt x="66101" y="304800"/>
                </a:lnTo>
                <a:lnTo>
                  <a:pt x="176270" y="282766"/>
                </a:lnTo>
                <a:lnTo>
                  <a:pt x="212993" y="282766"/>
                </a:lnTo>
                <a:lnTo>
                  <a:pt x="312145" y="224009"/>
                </a:lnTo>
                <a:lnTo>
                  <a:pt x="326834" y="190959"/>
                </a:lnTo>
                <a:lnTo>
                  <a:pt x="304800" y="95479"/>
                </a:lnTo>
                <a:lnTo>
                  <a:pt x="297456" y="47740"/>
                </a:lnTo>
                <a:lnTo>
                  <a:pt x="253388" y="0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360145" y="3620877"/>
            <a:ext cx="1358747" cy="422313"/>
          </a:xfrm>
          <a:custGeom>
            <a:avLst/>
            <a:gdLst>
              <a:gd name="connsiteX0" fmla="*/ 286438 w 1358747"/>
              <a:gd name="connsiteY0" fmla="*/ 154236 h 422313"/>
              <a:gd name="connsiteX1" fmla="*/ 205648 w 1358747"/>
              <a:gd name="connsiteY1" fmla="*/ 161581 h 422313"/>
              <a:gd name="connsiteX2" fmla="*/ 154236 w 1358747"/>
              <a:gd name="connsiteY2" fmla="*/ 172598 h 422313"/>
              <a:gd name="connsiteX3" fmla="*/ 154236 w 1358747"/>
              <a:gd name="connsiteY3" fmla="*/ 172598 h 422313"/>
              <a:gd name="connsiteX4" fmla="*/ 106496 w 1358747"/>
              <a:gd name="connsiteY4" fmla="*/ 172598 h 422313"/>
              <a:gd name="connsiteX5" fmla="*/ 73445 w 1358747"/>
              <a:gd name="connsiteY5" fmla="*/ 176270 h 422313"/>
              <a:gd name="connsiteX6" fmla="*/ 73445 w 1358747"/>
              <a:gd name="connsiteY6" fmla="*/ 176270 h 422313"/>
              <a:gd name="connsiteX7" fmla="*/ 11016 w 1358747"/>
              <a:gd name="connsiteY7" fmla="*/ 183615 h 422313"/>
              <a:gd name="connsiteX8" fmla="*/ 11016 w 1358747"/>
              <a:gd name="connsiteY8" fmla="*/ 224010 h 422313"/>
              <a:gd name="connsiteX9" fmla="*/ 0 w 1358747"/>
              <a:gd name="connsiteY9" fmla="*/ 260733 h 422313"/>
              <a:gd name="connsiteX10" fmla="*/ 33050 w 1358747"/>
              <a:gd name="connsiteY10" fmla="*/ 293783 h 422313"/>
              <a:gd name="connsiteX11" fmla="*/ 128530 w 1358747"/>
              <a:gd name="connsiteY11" fmla="*/ 304800 h 422313"/>
              <a:gd name="connsiteX12" fmla="*/ 190959 w 1358747"/>
              <a:gd name="connsiteY12" fmla="*/ 304800 h 422313"/>
              <a:gd name="connsiteX13" fmla="*/ 315816 w 1358747"/>
              <a:gd name="connsiteY13" fmla="*/ 301128 h 422313"/>
              <a:gd name="connsiteX14" fmla="*/ 374573 w 1358747"/>
              <a:gd name="connsiteY14" fmla="*/ 293783 h 422313"/>
              <a:gd name="connsiteX15" fmla="*/ 444347 w 1358747"/>
              <a:gd name="connsiteY15" fmla="*/ 290111 h 422313"/>
              <a:gd name="connsiteX16" fmla="*/ 488414 w 1358747"/>
              <a:gd name="connsiteY16" fmla="*/ 271750 h 422313"/>
              <a:gd name="connsiteX17" fmla="*/ 532482 w 1358747"/>
              <a:gd name="connsiteY17" fmla="*/ 282766 h 422313"/>
              <a:gd name="connsiteX18" fmla="*/ 576549 w 1358747"/>
              <a:gd name="connsiteY18" fmla="*/ 400280 h 422313"/>
              <a:gd name="connsiteX19" fmla="*/ 638978 w 1358747"/>
              <a:gd name="connsiteY19" fmla="*/ 418641 h 422313"/>
              <a:gd name="connsiteX20" fmla="*/ 730785 w 1358747"/>
              <a:gd name="connsiteY20" fmla="*/ 414969 h 422313"/>
              <a:gd name="connsiteX21" fmla="*/ 807903 w 1358747"/>
              <a:gd name="connsiteY21" fmla="*/ 381918 h 422313"/>
              <a:gd name="connsiteX22" fmla="*/ 818920 w 1358747"/>
              <a:gd name="connsiteY22" fmla="*/ 352540 h 422313"/>
              <a:gd name="connsiteX23" fmla="*/ 896038 w 1358747"/>
              <a:gd name="connsiteY23" fmla="*/ 275422 h 422313"/>
              <a:gd name="connsiteX24" fmla="*/ 947450 w 1358747"/>
              <a:gd name="connsiteY24" fmla="*/ 279094 h 422313"/>
              <a:gd name="connsiteX25" fmla="*/ 943778 w 1358747"/>
              <a:gd name="connsiteY25" fmla="*/ 341523 h 422313"/>
              <a:gd name="connsiteX26" fmla="*/ 965812 w 1358747"/>
              <a:gd name="connsiteY26" fmla="*/ 392935 h 422313"/>
              <a:gd name="connsiteX27" fmla="*/ 1009879 w 1358747"/>
              <a:gd name="connsiteY27" fmla="*/ 414969 h 422313"/>
              <a:gd name="connsiteX28" fmla="*/ 1083325 w 1358747"/>
              <a:gd name="connsiteY28" fmla="*/ 422313 h 422313"/>
              <a:gd name="connsiteX29" fmla="*/ 1156771 w 1358747"/>
              <a:gd name="connsiteY29" fmla="*/ 403952 h 422313"/>
              <a:gd name="connsiteX30" fmla="*/ 1204510 w 1358747"/>
              <a:gd name="connsiteY30" fmla="*/ 389263 h 422313"/>
              <a:gd name="connsiteX31" fmla="*/ 1211855 w 1358747"/>
              <a:gd name="connsiteY31" fmla="*/ 352540 h 422313"/>
              <a:gd name="connsiteX32" fmla="*/ 1211855 w 1358747"/>
              <a:gd name="connsiteY32" fmla="*/ 323162 h 422313"/>
              <a:gd name="connsiteX33" fmla="*/ 1233889 w 1358747"/>
              <a:gd name="connsiteY33" fmla="*/ 290111 h 422313"/>
              <a:gd name="connsiteX34" fmla="*/ 1311007 w 1358747"/>
              <a:gd name="connsiteY34" fmla="*/ 279094 h 422313"/>
              <a:gd name="connsiteX35" fmla="*/ 1340385 w 1358747"/>
              <a:gd name="connsiteY35" fmla="*/ 264405 h 422313"/>
              <a:gd name="connsiteX36" fmla="*/ 1358747 w 1358747"/>
              <a:gd name="connsiteY36" fmla="*/ 227682 h 422313"/>
              <a:gd name="connsiteX37" fmla="*/ 1358747 w 1358747"/>
              <a:gd name="connsiteY37" fmla="*/ 139547 h 422313"/>
              <a:gd name="connsiteX38" fmla="*/ 1358747 w 1358747"/>
              <a:gd name="connsiteY38" fmla="*/ 95480 h 422313"/>
              <a:gd name="connsiteX39" fmla="*/ 1307335 w 1358747"/>
              <a:gd name="connsiteY39" fmla="*/ 33051 h 422313"/>
              <a:gd name="connsiteX40" fmla="*/ 1270612 w 1358747"/>
              <a:gd name="connsiteY40" fmla="*/ 25706 h 422313"/>
              <a:gd name="connsiteX41" fmla="*/ 1252250 w 1358747"/>
              <a:gd name="connsiteY41" fmla="*/ 25706 h 422313"/>
              <a:gd name="connsiteX42" fmla="*/ 1142082 w 1358747"/>
              <a:gd name="connsiteY42" fmla="*/ 11017 h 422313"/>
              <a:gd name="connsiteX43" fmla="*/ 1094342 w 1358747"/>
              <a:gd name="connsiteY43" fmla="*/ 11017 h 422313"/>
              <a:gd name="connsiteX44" fmla="*/ 1057619 w 1358747"/>
              <a:gd name="connsiteY44" fmla="*/ 0 h 422313"/>
              <a:gd name="connsiteX45" fmla="*/ 947450 w 1358747"/>
              <a:gd name="connsiteY45" fmla="*/ 40395 h 422313"/>
              <a:gd name="connsiteX46" fmla="*/ 940106 w 1358747"/>
              <a:gd name="connsiteY46" fmla="*/ 88135 h 422313"/>
              <a:gd name="connsiteX47" fmla="*/ 936433 w 1358747"/>
              <a:gd name="connsiteY47" fmla="*/ 146892 h 422313"/>
              <a:gd name="connsiteX48" fmla="*/ 940106 w 1358747"/>
              <a:gd name="connsiteY48" fmla="*/ 216665 h 422313"/>
              <a:gd name="connsiteX49" fmla="*/ 881349 w 1358747"/>
              <a:gd name="connsiteY49" fmla="*/ 257060 h 422313"/>
              <a:gd name="connsiteX50" fmla="*/ 851971 w 1358747"/>
              <a:gd name="connsiteY50" fmla="*/ 257060 h 422313"/>
              <a:gd name="connsiteX51" fmla="*/ 811575 w 1358747"/>
              <a:gd name="connsiteY51" fmla="*/ 231354 h 422313"/>
              <a:gd name="connsiteX52" fmla="*/ 796886 w 1358747"/>
              <a:gd name="connsiteY52" fmla="*/ 198304 h 422313"/>
              <a:gd name="connsiteX53" fmla="*/ 782197 w 1358747"/>
              <a:gd name="connsiteY53" fmla="*/ 172598 h 422313"/>
              <a:gd name="connsiteX54" fmla="*/ 782197 w 1358747"/>
              <a:gd name="connsiteY54" fmla="*/ 172598 h 422313"/>
              <a:gd name="connsiteX55" fmla="*/ 705079 w 1358747"/>
              <a:gd name="connsiteY55" fmla="*/ 168925 h 422313"/>
              <a:gd name="connsiteX56" fmla="*/ 679373 w 1358747"/>
              <a:gd name="connsiteY56" fmla="*/ 168925 h 422313"/>
              <a:gd name="connsiteX57" fmla="*/ 661012 w 1358747"/>
              <a:gd name="connsiteY57" fmla="*/ 157909 h 422313"/>
              <a:gd name="connsiteX58" fmla="*/ 624289 w 1358747"/>
              <a:gd name="connsiteY58" fmla="*/ 139547 h 422313"/>
              <a:gd name="connsiteX59" fmla="*/ 624289 w 1358747"/>
              <a:gd name="connsiteY59" fmla="*/ 139547 h 422313"/>
              <a:gd name="connsiteX60" fmla="*/ 572877 w 1358747"/>
              <a:gd name="connsiteY60" fmla="*/ 121186 h 422313"/>
              <a:gd name="connsiteX61" fmla="*/ 558188 w 1358747"/>
              <a:gd name="connsiteY61" fmla="*/ 121186 h 422313"/>
              <a:gd name="connsiteX62" fmla="*/ 539826 w 1358747"/>
              <a:gd name="connsiteY62" fmla="*/ 146892 h 422313"/>
              <a:gd name="connsiteX63" fmla="*/ 536154 w 1358747"/>
              <a:gd name="connsiteY63" fmla="*/ 183615 h 422313"/>
              <a:gd name="connsiteX64" fmla="*/ 532482 w 1358747"/>
              <a:gd name="connsiteY64" fmla="*/ 238699 h 422313"/>
              <a:gd name="connsiteX65" fmla="*/ 473725 w 1358747"/>
              <a:gd name="connsiteY65" fmla="*/ 242371 h 422313"/>
              <a:gd name="connsiteX66" fmla="*/ 448019 w 1358747"/>
              <a:gd name="connsiteY66" fmla="*/ 231354 h 422313"/>
              <a:gd name="connsiteX67" fmla="*/ 414968 w 1358747"/>
              <a:gd name="connsiteY67" fmla="*/ 187287 h 422313"/>
              <a:gd name="connsiteX68" fmla="*/ 389262 w 1358747"/>
              <a:gd name="connsiteY68" fmla="*/ 161581 h 422313"/>
              <a:gd name="connsiteX69" fmla="*/ 286438 w 1358747"/>
              <a:gd name="connsiteY69" fmla="*/ 154236 h 42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58747" h="422313">
                <a:moveTo>
                  <a:pt x="286438" y="154236"/>
                </a:moveTo>
                <a:lnTo>
                  <a:pt x="205648" y="161581"/>
                </a:lnTo>
                <a:lnTo>
                  <a:pt x="154236" y="172598"/>
                </a:lnTo>
                <a:lnTo>
                  <a:pt x="154236" y="172598"/>
                </a:lnTo>
                <a:lnTo>
                  <a:pt x="106496" y="172598"/>
                </a:lnTo>
                <a:lnTo>
                  <a:pt x="73445" y="176270"/>
                </a:lnTo>
                <a:lnTo>
                  <a:pt x="73445" y="176270"/>
                </a:lnTo>
                <a:lnTo>
                  <a:pt x="11016" y="183615"/>
                </a:lnTo>
                <a:lnTo>
                  <a:pt x="11016" y="224010"/>
                </a:lnTo>
                <a:lnTo>
                  <a:pt x="0" y="260733"/>
                </a:lnTo>
                <a:lnTo>
                  <a:pt x="33050" y="293783"/>
                </a:lnTo>
                <a:lnTo>
                  <a:pt x="128530" y="304800"/>
                </a:lnTo>
                <a:lnTo>
                  <a:pt x="190959" y="304800"/>
                </a:lnTo>
                <a:lnTo>
                  <a:pt x="315816" y="301128"/>
                </a:lnTo>
                <a:lnTo>
                  <a:pt x="374573" y="293783"/>
                </a:lnTo>
                <a:lnTo>
                  <a:pt x="444347" y="290111"/>
                </a:lnTo>
                <a:lnTo>
                  <a:pt x="488414" y="271750"/>
                </a:lnTo>
                <a:lnTo>
                  <a:pt x="532482" y="282766"/>
                </a:lnTo>
                <a:lnTo>
                  <a:pt x="576549" y="400280"/>
                </a:lnTo>
                <a:lnTo>
                  <a:pt x="638978" y="418641"/>
                </a:lnTo>
                <a:lnTo>
                  <a:pt x="730785" y="414969"/>
                </a:lnTo>
                <a:lnTo>
                  <a:pt x="807903" y="381918"/>
                </a:lnTo>
                <a:lnTo>
                  <a:pt x="818920" y="352540"/>
                </a:lnTo>
                <a:lnTo>
                  <a:pt x="896038" y="275422"/>
                </a:lnTo>
                <a:lnTo>
                  <a:pt x="947450" y="279094"/>
                </a:lnTo>
                <a:lnTo>
                  <a:pt x="943778" y="341523"/>
                </a:lnTo>
                <a:lnTo>
                  <a:pt x="965812" y="392935"/>
                </a:lnTo>
                <a:lnTo>
                  <a:pt x="1009879" y="414969"/>
                </a:lnTo>
                <a:lnTo>
                  <a:pt x="1083325" y="422313"/>
                </a:lnTo>
                <a:lnTo>
                  <a:pt x="1156771" y="403952"/>
                </a:lnTo>
                <a:lnTo>
                  <a:pt x="1204510" y="389263"/>
                </a:lnTo>
                <a:lnTo>
                  <a:pt x="1211855" y="352540"/>
                </a:lnTo>
                <a:lnTo>
                  <a:pt x="1211855" y="323162"/>
                </a:lnTo>
                <a:lnTo>
                  <a:pt x="1233889" y="290111"/>
                </a:lnTo>
                <a:lnTo>
                  <a:pt x="1311007" y="279094"/>
                </a:lnTo>
                <a:lnTo>
                  <a:pt x="1340385" y="264405"/>
                </a:lnTo>
                <a:lnTo>
                  <a:pt x="1358747" y="227682"/>
                </a:lnTo>
                <a:lnTo>
                  <a:pt x="1358747" y="139547"/>
                </a:lnTo>
                <a:lnTo>
                  <a:pt x="1358747" y="95480"/>
                </a:lnTo>
                <a:lnTo>
                  <a:pt x="1307335" y="33051"/>
                </a:lnTo>
                <a:lnTo>
                  <a:pt x="1270612" y="25706"/>
                </a:lnTo>
                <a:lnTo>
                  <a:pt x="1252250" y="25706"/>
                </a:lnTo>
                <a:lnTo>
                  <a:pt x="1142082" y="11017"/>
                </a:lnTo>
                <a:lnTo>
                  <a:pt x="1094342" y="11017"/>
                </a:lnTo>
                <a:lnTo>
                  <a:pt x="1057619" y="0"/>
                </a:lnTo>
                <a:lnTo>
                  <a:pt x="947450" y="40395"/>
                </a:lnTo>
                <a:lnTo>
                  <a:pt x="940106" y="88135"/>
                </a:lnTo>
                <a:lnTo>
                  <a:pt x="936433" y="146892"/>
                </a:lnTo>
                <a:lnTo>
                  <a:pt x="940106" y="216665"/>
                </a:lnTo>
                <a:lnTo>
                  <a:pt x="881349" y="257060"/>
                </a:lnTo>
                <a:lnTo>
                  <a:pt x="851971" y="257060"/>
                </a:lnTo>
                <a:lnTo>
                  <a:pt x="811575" y="231354"/>
                </a:lnTo>
                <a:lnTo>
                  <a:pt x="796886" y="198304"/>
                </a:lnTo>
                <a:lnTo>
                  <a:pt x="782197" y="172598"/>
                </a:lnTo>
                <a:lnTo>
                  <a:pt x="782197" y="172598"/>
                </a:lnTo>
                <a:lnTo>
                  <a:pt x="705079" y="168925"/>
                </a:lnTo>
                <a:lnTo>
                  <a:pt x="679373" y="168925"/>
                </a:lnTo>
                <a:lnTo>
                  <a:pt x="661012" y="157909"/>
                </a:lnTo>
                <a:lnTo>
                  <a:pt x="624289" y="139547"/>
                </a:lnTo>
                <a:lnTo>
                  <a:pt x="624289" y="139547"/>
                </a:lnTo>
                <a:lnTo>
                  <a:pt x="572877" y="121186"/>
                </a:lnTo>
                <a:lnTo>
                  <a:pt x="558188" y="121186"/>
                </a:lnTo>
                <a:lnTo>
                  <a:pt x="539826" y="146892"/>
                </a:lnTo>
                <a:lnTo>
                  <a:pt x="536154" y="183615"/>
                </a:lnTo>
                <a:lnTo>
                  <a:pt x="532482" y="238699"/>
                </a:lnTo>
                <a:lnTo>
                  <a:pt x="473725" y="242371"/>
                </a:lnTo>
                <a:lnTo>
                  <a:pt x="448019" y="231354"/>
                </a:lnTo>
                <a:lnTo>
                  <a:pt x="414968" y="187287"/>
                </a:lnTo>
                <a:lnTo>
                  <a:pt x="389262" y="161581"/>
                </a:lnTo>
                <a:lnTo>
                  <a:pt x="286438" y="154236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784993" y="3492347"/>
            <a:ext cx="1009879" cy="679373"/>
          </a:xfrm>
          <a:custGeom>
            <a:avLst/>
            <a:gdLst>
              <a:gd name="connsiteX0" fmla="*/ 106496 w 1009879"/>
              <a:gd name="connsiteY0" fmla="*/ 40395 h 679373"/>
              <a:gd name="connsiteX1" fmla="*/ 47740 w 1009879"/>
              <a:gd name="connsiteY1" fmla="*/ 84463 h 679373"/>
              <a:gd name="connsiteX2" fmla="*/ 0 w 1009879"/>
              <a:gd name="connsiteY2" fmla="*/ 135875 h 679373"/>
              <a:gd name="connsiteX3" fmla="*/ 0 w 1009879"/>
              <a:gd name="connsiteY3" fmla="*/ 150564 h 679373"/>
              <a:gd name="connsiteX4" fmla="*/ 0 w 1009879"/>
              <a:gd name="connsiteY4" fmla="*/ 168925 h 679373"/>
              <a:gd name="connsiteX5" fmla="*/ 18361 w 1009879"/>
              <a:gd name="connsiteY5" fmla="*/ 201976 h 679373"/>
              <a:gd name="connsiteX6" fmla="*/ 18361 w 1009879"/>
              <a:gd name="connsiteY6" fmla="*/ 201976 h 679373"/>
              <a:gd name="connsiteX7" fmla="*/ 51412 w 1009879"/>
              <a:gd name="connsiteY7" fmla="*/ 260733 h 679373"/>
              <a:gd name="connsiteX8" fmla="*/ 77118 w 1009879"/>
              <a:gd name="connsiteY8" fmla="*/ 275422 h 679373"/>
              <a:gd name="connsiteX9" fmla="*/ 143219 w 1009879"/>
              <a:gd name="connsiteY9" fmla="*/ 293783 h 679373"/>
              <a:gd name="connsiteX10" fmla="*/ 205648 w 1009879"/>
              <a:gd name="connsiteY10" fmla="*/ 304800 h 679373"/>
              <a:gd name="connsiteX11" fmla="*/ 312144 w 1009879"/>
              <a:gd name="connsiteY11" fmla="*/ 286439 h 679373"/>
              <a:gd name="connsiteX12" fmla="*/ 385590 w 1009879"/>
              <a:gd name="connsiteY12" fmla="*/ 279094 h 679373"/>
              <a:gd name="connsiteX13" fmla="*/ 425985 w 1009879"/>
              <a:gd name="connsiteY13" fmla="*/ 279094 h 679373"/>
              <a:gd name="connsiteX14" fmla="*/ 488414 w 1009879"/>
              <a:gd name="connsiteY14" fmla="*/ 301128 h 679373"/>
              <a:gd name="connsiteX15" fmla="*/ 547171 w 1009879"/>
              <a:gd name="connsiteY15" fmla="*/ 308472 h 679373"/>
              <a:gd name="connsiteX16" fmla="*/ 554515 w 1009879"/>
              <a:gd name="connsiteY16" fmla="*/ 451692 h 679373"/>
              <a:gd name="connsiteX17" fmla="*/ 558188 w 1009879"/>
              <a:gd name="connsiteY17" fmla="*/ 488414 h 679373"/>
              <a:gd name="connsiteX18" fmla="*/ 583894 w 1009879"/>
              <a:gd name="connsiteY18" fmla="*/ 550843 h 679373"/>
              <a:gd name="connsiteX19" fmla="*/ 587566 w 1009879"/>
              <a:gd name="connsiteY19" fmla="*/ 635306 h 679373"/>
              <a:gd name="connsiteX20" fmla="*/ 620617 w 1009879"/>
              <a:gd name="connsiteY20" fmla="*/ 653667 h 679373"/>
              <a:gd name="connsiteX21" fmla="*/ 661012 w 1009879"/>
              <a:gd name="connsiteY21" fmla="*/ 675701 h 679373"/>
              <a:gd name="connsiteX22" fmla="*/ 745474 w 1009879"/>
              <a:gd name="connsiteY22" fmla="*/ 675701 h 679373"/>
              <a:gd name="connsiteX23" fmla="*/ 910727 w 1009879"/>
              <a:gd name="connsiteY23" fmla="*/ 679373 h 679373"/>
              <a:gd name="connsiteX24" fmla="*/ 954795 w 1009879"/>
              <a:gd name="connsiteY24" fmla="*/ 675701 h 679373"/>
              <a:gd name="connsiteX25" fmla="*/ 991518 w 1009879"/>
              <a:gd name="connsiteY25" fmla="*/ 638978 h 679373"/>
              <a:gd name="connsiteX26" fmla="*/ 1002535 w 1009879"/>
              <a:gd name="connsiteY26" fmla="*/ 598583 h 679373"/>
              <a:gd name="connsiteX27" fmla="*/ 998862 w 1009879"/>
              <a:gd name="connsiteY27" fmla="*/ 587566 h 679373"/>
              <a:gd name="connsiteX28" fmla="*/ 962140 w 1009879"/>
              <a:gd name="connsiteY28" fmla="*/ 554516 h 679373"/>
              <a:gd name="connsiteX29" fmla="*/ 958467 w 1009879"/>
              <a:gd name="connsiteY29" fmla="*/ 539826 h 679373"/>
              <a:gd name="connsiteX30" fmla="*/ 954795 w 1009879"/>
              <a:gd name="connsiteY30" fmla="*/ 466381 h 679373"/>
              <a:gd name="connsiteX31" fmla="*/ 965812 w 1009879"/>
              <a:gd name="connsiteY31" fmla="*/ 422313 h 679373"/>
              <a:gd name="connsiteX32" fmla="*/ 991518 w 1009879"/>
              <a:gd name="connsiteY32" fmla="*/ 315817 h 679373"/>
              <a:gd name="connsiteX33" fmla="*/ 991518 w 1009879"/>
              <a:gd name="connsiteY33" fmla="*/ 246043 h 679373"/>
              <a:gd name="connsiteX34" fmla="*/ 1009879 w 1009879"/>
              <a:gd name="connsiteY34" fmla="*/ 172598 h 679373"/>
              <a:gd name="connsiteX35" fmla="*/ 1009879 w 1009879"/>
              <a:gd name="connsiteY35" fmla="*/ 154236 h 679373"/>
              <a:gd name="connsiteX36" fmla="*/ 1009879 w 1009879"/>
              <a:gd name="connsiteY36" fmla="*/ 84463 h 679373"/>
              <a:gd name="connsiteX37" fmla="*/ 936434 w 1009879"/>
              <a:gd name="connsiteY37" fmla="*/ 44067 h 679373"/>
              <a:gd name="connsiteX38" fmla="*/ 881349 w 1009879"/>
              <a:gd name="connsiteY38" fmla="*/ 0 h 679373"/>
              <a:gd name="connsiteX39" fmla="*/ 866660 w 1009879"/>
              <a:gd name="connsiteY39" fmla="*/ 29378 h 679373"/>
              <a:gd name="connsiteX40" fmla="*/ 829937 w 1009879"/>
              <a:gd name="connsiteY40" fmla="*/ 95480 h 679373"/>
              <a:gd name="connsiteX41" fmla="*/ 804231 w 1009879"/>
              <a:gd name="connsiteY41" fmla="*/ 150564 h 679373"/>
              <a:gd name="connsiteX42" fmla="*/ 734458 w 1009879"/>
              <a:gd name="connsiteY42" fmla="*/ 212993 h 679373"/>
              <a:gd name="connsiteX43" fmla="*/ 734458 w 1009879"/>
              <a:gd name="connsiteY43" fmla="*/ 212993 h 679373"/>
              <a:gd name="connsiteX44" fmla="*/ 719768 w 1009879"/>
              <a:gd name="connsiteY44" fmla="*/ 268077 h 679373"/>
              <a:gd name="connsiteX45" fmla="*/ 760164 w 1009879"/>
              <a:gd name="connsiteY45" fmla="*/ 301128 h 679373"/>
              <a:gd name="connsiteX46" fmla="*/ 807903 w 1009879"/>
              <a:gd name="connsiteY46" fmla="*/ 334178 h 679373"/>
              <a:gd name="connsiteX47" fmla="*/ 866660 w 1009879"/>
              <a:gd name="connsiteY47" fmla="*/ 374573 h 679373"/>
              <a:gd name="connsiteX48" fmla="*/ 903383 w 1009879"/>
              <a:gd name="connsiteY48" fmla="*/ 385590 h 679373"/>
              <a:gd name="connsiteX49" fmla="*/ 833609 w 1009879"/>
              <a:gd name="connsiteY49" fmla="*/ 451692 h 679373"/>
              <a:gd name="connsiteX50" fmla="*/ 778525 w 1009879"/>
              <a:gd name="connsiteY50" fmla="*/ 451692 h 679373"/>
              <a:gd name="connsiteX51" fmla="*/ 727113 w 1009879"/>
              <a:gd name="connsiteY51" fmla="*/ 422313 h 679373"/>
              <a:gd name="connsiteX52" fmla="*/ 668356 w 1009879"/>
              <a:gd name="connsiteY52" fmla="*/ 414969 h 679373"/>
              <a:gd name="connsiteX53" fmla="*/ 638978 w 1009879"/>
              <a:gd name="connsiteY53" fmla="*/ 414969 h 679373"/>
              <a:gd name="connsiteX54" fmla="*/ 613272 w 1009879"/>
              <a:gd name="connsiteY54" fmla="*/ 385590 h 679373"/>
              <a:gd name="connsiteX55" fmla="*/ 594911 w 1009879"/>
              <a:gd name="connsiteY55" fmla="*/ 341523 h 679373"/>
              <a:gd name="connsiteX56" fmla="*/ 587566 w 1009879"/>
              <a:gd name="connsiteY56" fmla="*/ 286439 h 679373"/>
              <a:gd name="connsiteX57" fmla="*/ 613272 w 1009879"/>
              <a:gd name="connsiteY57" fmla="*/ 224010 h 679373"/>
              <a:gd name="connsiteX58" fmla="*/ 602255 w 1009879"/>
              <a:gd name="connsiteY58" fmla="*/ 194631 h 679373"/>
              <a:gd name="connsiteX59" fmla="*/ 591238 w 1009879"/>
              <a:gd name="connsiteY59" fmla="*/ 183614 h 679373"/>
              <a:gd name="connsiteX60" fmla="*/ 580221 w 1009879"/>
              <a:gd name="connsiteY60" fmla="*/ 172598 h 679373"/>
              <a:gd name="connsiteX61" fmla="*/ 602255 w 1009879"/>
              <a:gd name="connsiteY61" fmla="*/ 124858 h 679373"/>
              <a:gd name="connsiteX62" fmla="*/ 602255 w 1009879"/>
              <a:gd name="connsiteY62" fmla="*/ 77118 h 679373"/>
              <a:gd name="connsiteX63" fmla="*/ 587566 w 1009879"/>
              <a:gd name="connsiteY63" fmla="*/ 62429 h 679373"/>
              <a:gd name="connsiteX64" fmla="*/ 525137 w 1009879"/>
              <a:gd name="connsiteY64" fmla="*/ 29378 h 679373"/>
              <a:gd name="connsiteX65" fmla="*/ 462708 w 1009879"/>
              <a:gd name="connsiteY65" fmla="*/ 33051 h 679373"/>
              <a:gd name="connsiteX66" fmla="*/ 268077 w 1009879"/>
              <a:gd name="connsiteY66" fmla="*/ 22034 h 679373"/>
              <a:gd name="connsiteX67" fmla="*/ 176270 w 1009879"/>
              <a:gd name="connsiteY67" fmla="*/ 33051 h 679373"/>
              <a:gd name="connsiteX68" fmla="*/ 106496 w 1009879"/>
              <a:gd name="connsiteY68" fmla="*/ 40395 h 67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09879" h="679373">
                <a:moveTo>
                  <a:pt x="106496" y="40395"/>
                </a:moveTo>
                <a:lnTo>
                  <a:pt x="47740" y="84463"/>
                </a:lnTo>
                <a:lnTo>
                  <a:pt x="0" y="135875"/>
                </a:lnTo>
                <a:lnTo>
                  <a:pt x="0" y="150564"/>
                </a:lnTo>
                <a:lnTo>
                  <a:pt x="0" y="168925"/>
                </a:lnTo>
                <a:lnTo>
                  <a:pt x="18361" y="201976"/>
                </a:lnTo>
                <a:lnTo>
                  <a:pt x="18361" y="201976"/>
                </a:lnTo>
                <a:lnTo>
                  <a:pt x="51412" y="260733"/>
                </a:lnTo>
                <a:lnTo>
                  <a:pt x="77118" y="275422"/>
                </a:lnTo>
                <a:lnTo>
                  <a:pt x="143219" y="293783"/>
                </a:lnTo>
                <a:lnTo>
                  <a:pt x="205648" y="304800"/>
                </a:lnTo>
                <a:lnTo>
                  <a:pt x="312144" y="286439"/>
                </a:lnTo>
                <a:lnTo>
                  <a:pt x="385590" y="279094"/>
                </a:lnTo>
                <a:lnTo>
                  <a:pt x="425985" y="279094"/>
                </a:lnTo>
                <a:lnTo>
                  <a:pt x="488414" y="301128"/>
                </a:lnTo>
                <a:lnTo>
                  <a:pt x="547171" y="308472"/>
                </a:lnTo>
                <a:lnTo>
                  <a:pt x="554515" y="451692"/>
                </a:lnTo>
                <a:lnTo>
                  <a:pt x="558188" y="488414"/>
                </a:lnTo>
                <a:lnTo>
                  <a:pt x="583894" y="550843"/>
                </a:lnTo>
                <a:lnTo>
                  <a:pt x="587566" y="635306"/>
                </a:lnTo>
                <a:lnTo>
                  <a:pt x="620617" y="653667"/>
                </a:lnTo>
                <a:lnTo>
                  <a:pt x="661012" y="675701"/>
                </a:lnTo>
                <a:lnTo>
                  <a:pt x="745474" y="675701"/>
                </a:lnTo>
                <a:lnTo>
                  <a:pt x="910727" y="679373"/>
                </a:lnTo>
                <a:lnTo>
                  <a:pt x="954795" y="675701"/>
                </a:lnTo>
                <a:lnTo>
                  <a:pt x="991518" y="638978"/>
                </a:lnTo>
                <a:lnTo>
                  <a:pt x="1002535" y="598583"/>
                </a:lnTo>
                <a:lnTo>
                  <a:pt x="998862" y="587566"/>
                </a:lnTo>
                <a:lnTo>
                  <a:pt x="962140" y="554516"/>
                </a:lnTo>
                <a:lnTo>
                  <a:pt x="958467" y="539826"/>
                </a:lnTo>
                <a:lnTo>
                  <a:pt x="954795" y="466381"/>
                </a:lnTo>
                <a:lnTo>
                  <a:pt x="965812" y="422313"/>
                </a:lnTo>
                <a:lnTo>
                  <a:pt x="991518" y="315817"/>
                </a:lnTo>
                <a:lnTo>
                  <a:pt x="991518" y="246043"/>
                </a:lnTo>
                <a:lnTo>
                  <a:pt x="1009879" y="172598"/>
                </a:lnTo>
                <a:lnTo>
                  <a:pt x="1009879" y="154236"/>
                </a:lnTo>
                <a:lnTo>
                  <a:pt x="1009879" y="84463"/>
                </a:lnTo>
                <a:lnTo>
                  <a:pt x="936434" y="44067"/>
                </a:lnTo>
                <a:lnTo>
                  <a:pt x="881349" y="0"/>
                </a:lnTo>
                <a:lnTo>
                  <a:pt x="866660" y="29378"/>
                </a:lnTo>
                <a:lnTo>
                  <a:pt x="829937" y="95480"/>
                </a:lnTo>
                <a:lnTo>
                  <a:pt x="804231" y="150564"/>
                </a:lnTo>
                <a:lnTo>
                  <a:pt x="734458" y="212993"/>
                </a:lnTo>
                <a:lnTo>
                  <a:pt x="734458" y="212993"/>
                </a:lnTo>
                <a:lnTo>
                  <a:pt x="719768" y="268077"/>
                </a:lnTo>
                <a:lnTo>
                  <a:pt x="760164" y="301128"/>
                </a:lnTo>
                <a:lnTo>
                  <a:pt x="807903" y="334178"/>
                </a:lnTo>
                <a:lnTo>
                  <a:pt x="866660" y="374573"/>
                </a:lnTo>
                <a:lnTo>
                  <a:pt x="903383" y="385590"/>
                </a:lnTo>
                <a:lnTo>
                  <a:pt x="833609" y="451692"/>
                </a:lnTo>
                <a:lnTo>
                  <a:pt x="778525" y="451692"/>
                </a:lnTo>
                <a:lnTo>
                  <a:pt x="727113" y="422313"/>
                </a:lnTo>
                <a:lnTo>
                  <a:pt x="668356" y="414969"/>
                </a:lnTo>
                <a:lnTo>
                  <a:pt x="638978" y="414969"/>
                </a:lnTo>
                <a:lnTo>
                  <a:pt x="613272" y="385590"/>
                </a:lnTo>
                <a:lnTo>
                  <a:pt x="594911" y="341523"/>
                </a:lnTo>
                <a:lnTo>
                  <a:pt x="587566" y="286439"/>
                </a:lnTo>
                <a:lnTo>
                  <a:pt x="613272" y="224010"/>
                </a:lnTo>
                <a:lnTo>
                  <a:pt x="602255" y="194631"/>
                </a:lnTo>
                <a:lnTo>
                  <a:pt x="591238" y="183614"/>
                </a:lnTo>
                <a:lnTo>
                  <a:pt x="580221" y="172598"/>
                </a:lnTo>
                <a:lnTo>
                  <a:pt x="602255" y="124858"/>
                </a:lnTo>
                <a:lnTo>
                  <a:pt x="602255" y="77118"/>
                </a:lnTo>
                <a:lnTo>
                  <a:pt x="587566" y="62429"/>
                </a:lnTo>
                <a:lnTo>
                  <a:pt x="525137" y="29378"/>
                </a:lnTo>
                <a:lnTo>
                  <a:pt x="462708" y="33051"/>
                </a:lnTo>
                <a:lnTo>
                  <a:pt x="268077" y="22034"/>
                </a:lnTo>
                <a:lnTo>
                  <a:pt x="176270" y="33051"/>
                </a:lnTo>
                <a:lnTo>
                  <a:pt x="106496" y="40395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608723" y="4270872"/>
            <a:ext cx="1175132" cy="275422"/>
          </a:xfrm>
          <a:custGeom>
            <a:avLst/>
            <a:gdLst>
              <a:gd name="connsiteX0" fmla="*/ 161581 w 1175132"/>
              <a:gd name="connsiteY0" fmla="*/ 22034 h 275422"/>
              <a:gd name="connsiteX1" fmla="*/ 58757 w 1175132"/>
              <a:gd name="connsiteY1" fmla="*/ 14689 h 275422"/>
              <a:gd name="connsiteX2" fmla="*/ 0 w 1175132"/>
              <a:gd name="connsiteY2" fmla="*/ 66101 h 275422"/>
              <a:gd name="connsiteX3" fmla="*/ 51412 w 1175132"/>
              <a:gd name="connsiteY3" fmla="*/ 95480 h 275422"/>
              <a:gd name="connsiteX4" fmla="*/ 51412 w 1175132"/>
              <a:gd name="connsiteY4" fmla="*/ 95480 h 275422"/>
              <a:gd name="connsiteX5" fmla="*/ 80790 w 1175132"/>
              <a:gd name="connsiteY5" fmla="*/ 135875 h 275422"/>
              <a:gd name="connsiteX6" fmla="*/ 102824 w 1175132"/>
              <a:gd name="connsiteY6" fmla="*/ 198304 h 275422"/>
              <a:gd name="connsiteX7" fmla="*/ 102824 w 1175132"/>
              <a:gd name="connsiteY7" fmla="*/ 249716 h 275422"/>
              <a:gd name="connsiteX8" fmla="*/ 224010 w 1175132"/>
              <a:gd name="connsiteY8" fmla="*/ 275422 h 275422"/>
              <a:gd name="connsiteX9" fmla="*/ 308472 w 1175132"/>
              <a:gd name="connsiteY9" fmla="*/ 275422 h 275422"/>
              <a:gd name="connsiteX10" fmla="*/ 422313 w 1175132"/>
              <a:gd name="connsiteY10" fmla="*/ 257061 h 275422"/>
              <a:gd name="connsiteX11" fmla="*/ 572877 w 1175132"/>
              <a:gd name="connsiteY11" fmla="*/ 271750 h 275422"/>
              <a:gd name="connsiteX12" fmla="*/ 951123 w 1175132"/>
              <a:gd name="connsiteY12" fmla="*/ 235027 h 275422"/>
              <a:gd name="connsiteX13" fmla="*/ 1167788 w 1175132"/>
              <a:gd name="connsiteY13" fmla="*/ 271750 h 275422"/>
              <a:gd name="connsiteX14" fmla="*/ 1175132 w 1175132"/>
              <a:gd name="connsiteY14" fmla="*/ 172598 h 275422"/>
              <a:gd name="connsiteX15" fmla="*/ 1142082 w 1175132"/>
              <a:gd name="connsiteY15" fmla="*/ 124858 h 275422"/>
              <a:gd name="connsiteX16" fmla="*/ 1112704 w 1175132"/>
              <a:gd name="connsiteY16" fmla="*/ 11017 h 275422"/>
              <a:gd name="connsiteX17" fmla="*/ 1042930 w 1175132"/>
              <a:gd name="connsiteY17" fmla="*/ 0 h 275422"/>
              <a:gd name="connsiteX18" fmla="*/ 925417 w 1175132"/>
              <a:gd name="connsiteY18" fmla="*/ 18362 h 275422"/>
              <a:gd name="connsiteX19" fmla="*/ 763836 w 1175132"/>
              <a:gd name="connsiteY19" fmla="*/ 29379 h 275422"/>
              <a:gd name="connsiteX20" fmla="*/ 756491 w 1175132"/>
              <a:gd name="connsiteY20" fmla="*/ 84463 h 275422"/>
              <a:gd name="connsiteX21" fmla="*/ 705079 w 1175132"/>
              <a:gd name="connsiteY21" fmla="*/ 117514 h 275422"/>
              <a:gd name="connsiteX22" fmla="*/ 675701 w 1175132"/>
              <a:gd name="connsiteY22" fmla="*/ 128530 h 275422"/>
              <a:gd name="connsiteX23" fmla="*/ 620617 w 1175132"/>
              <a:gd name="connsiteY23" fmla="*/ 194632 h 275422"/>
              <a:gd name="connsiteX24" fmla="*/ 587566 w 1175132"/>
              <a:gd name="connsiteY24" fmla="*/ 209321 h 275422"/>
              <a:gd name="connsiteX25" fmla="*/ 554516 w 1175132"/>
              <a:gd name="connsiteY25" fmla="*/ 212993 h 275422"/>
              <a:gd name="connsiteX26" fmla="*/ 506776 w 1175132"/>
              <a:gd name="connsiteY26" fmla="*/ 220338 h 275422"/>
              <a:gd name="connsiteX27" fmla="*/ 451691 w 1175132"/>
              <a:gd name="connsiteY27" fmla="*/ 231355 h 275422"/>
              <a:gd name="connsiteX28" fmla="*/ 414969 w 1175132"/>
              <a:gd name="connsiteY28" fmla="*/ 227682 h 275422"/>
              <a:gd name="connsiteX29" fmla="*/ 400279 w 1175132"/>
              <a:gd name="connsiteY29" fmla="*/ 212993 h 275422"/>
              <a:gd name="connsiteX30" fmla="*/ 381918 w 1175132"/>
              <a:gd name="connsiteY30" fmla="*/ 194632 h 275422"/>
              <a:gd name="connsiteX31" fmla="*/ 359884 w 1175132"/>
              <a:gd name="connsiteY31" fmla="*/ 165253 h 275422"/>
              <a:gd name="connsiteX32" fmla="*/ 279094 w 1175132"/>
              <a:gd name="connsiteY32" fmla="*/ 132203 h 275422"/>
              <a:gd name="connsiteX33" fmla="*/ 260732 w 1175132"/>
              <a:gd name="connsiteY33" fmla="*/ 128530 h 275422"/>
              <a:gd name="connsiteX34" fmla="*/ 238699 w 1175132"/>
              <a:gd name="connsiteY34" fmla="*/ 95480 h 275422"/>
              <a:gd name="connsiteX35" fmla="*/ 235026 w 1175132"/>
              <a:gd name="connsiteY35" fmla="*/ 58757 h 275422"/>
              <a:gd name="connsiteX36" fmla="*/ 161581 w 1175132"/>
              <a:gd name="connsiteY36" fmla="*/ 22034 h 27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5132" h="275422">
                <a:moveTo>
                  <a:pt x="161581" y="22034"/>
                </a:moveTo>
                <a:lnTo>
                  <a:pt x="58757" y="14689"/>
                </a:lnTo>
                <a:lnTo>
                  <a:pt x="0" y="66101"/>
                </a:lnTo>
                <a:lnTo>
                  <a:pt x="51412" y="95480"/>
                </a:lnTo>
                <a:lnTo>
                  <a:pt x="51412" y="95480"/>
                </a:lnTo>
                <a:lnTo>
                  <a:pt x="80790" y="135875"/>
                </a:lnTo>
                <a:lnTo>
                  <a:pt x="102824" y="198304"/>
                </a:lnTo>
                <a:lnTo>
                  <a:pt x="102824" y="249716"/>
                </a:lnTo>
                <a:lnTo>
                  <a:pt x="224010" y="275422"/>
                </a:lnTo>
                <a:lnTo>
                  <a:pt x="308472" y="275422"/>
                </a:lnTo>
                <a:lnTo>
                  <a:pt x="422313" y="257061"/>
                </a:lnTo>
                <a:lnTo>
                  <a:pt x="572877" y="271750"/>
                </a:lnTo>
                <a:lnTo>
                  <a:pt x="951123" y="235027"/>
                </a:lnTo>
                <a:lnTo>
                  <a:pt x="1167788" y="271750"/>
                </a:lnTo>
                <a:lnTo>
                  <a:pt x="1175132" y="172598"/>
                </a:lnTo>
                <a:lnTo>
                  <a:pt x="1142082" y="124858"/>
                </a:lnTo>
                <a:lnTo>
                  <a:pt x="1112704" y="11017"/>
                </a:lnTo>
                <a:lnTo>
                  <a:pt x="1042930" y="0"/>
                </a:lnTo>
                <a:lnTo>
                  <a:pt x="925417" y="18362"/>
                </a:lnTo>
                <a:lnTo>
                  <a:pt x="763836" y="29379"/>
                </a:lnTo>
                <a:lnTo>
                  <a:pt x="756491" y="84463"/>
                </a:lnTo>
                <a:lnTo>
                  <a:pt x="705079" y="117514"/>
                </a:lnTo>
                <a:lnTo>
                  <a:pt x="675701" y="128530"/>
                </a:lnTo>
                <a:lnTo>
                  <a:pt x="620617" y="194632"/>
                </a:lnTo>
                <a:lnTo>
                  <a:pt x="587566" y="209321"/>
                </a:lnTo>
                <a:lnTo>
                  <a:pt x="554516" y="212993"/>
                </a:lnTo>
                <a:lnTo>
                  <a:pt x="506776" y="220338"/>
                </a:lnTo>
                <a:lnTo>
                  <a:pt x="451691" y="231355"/>
                </a:lnTo>
                <a:lnTo>
                  <a:pt x="414969" y="227682"/>
                </a:lnTo>
                <a:lnTo>
                  <a:pt x="400279" y="212993"/>
                </a:lnTo>
                <a:lnTo>
                  <a:pt x="381918" y="194632"/>
                </a:lnTo>
                <a:lnTo>
                  <a:pt x="359884" y="165253"/>
                </a:lnTo>
                <a:lnTo>
                  <a:pt x="279094" y="132203"/>
                </a:lnTo>
                <a:lnTo>
                  <a:pt x="260732" y="128530"/>
                </a:lnTo>
                <a:lnTo>
                  <a:pt x="238699" y="95480"/>
                </a:lnTo>
                <a:lnTo>
                  <a:pt x="235026" y="58757"/>
                </a:lnTo>
                <a:lnTo>
                  <a:pt x="161581" y="22034"/>
                </a:lnTo>
                <a:close/>
              </a:path>
            </a:pathLst>
          </a:cu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173921" y="4635062"/>
            <a:ext cx="433551" cy="248307"/>
          </a:xfrm>
          <a:custGeom>
            <a:avLst/>
            <a:gdLst>
              <a:gd name="connsiteX0" fmla="*/ 0 w 433551"/>
              <a:gd name="connsiteY0" fmla="*/ 47297 h 248307"/>
              <a:gd name="connsiteX1" fmla="*/ 51238 w 433551"/>
              <a:gd name="connsiteY1" fmla="*/ 0 h 248307"/>
              <a:gd name="connsiteX2" fmla="*/ 248307 w 433551"/>
              <a:gd name="connsiteY2" fmla="*/ 0 h 248307"/>
              <a:gd name="connsiteX3" fmla="*/ 386255 w 433551"/>
              <a:gd name="connsiteY3" fmla="*/ 35472 h 248307"/>
              <a:gd name="connsiteX4" fmla="*/ 417786 w 433551"/>
              <a:gd name="connsiteY4" fmla="*/ 126124 h 248307"/>
              <a:gd name="connsiteX5" fmla="*/ 433551 w 433551"/>
              <a:gd name="connsiteY5" fmla="*/ 216776 h 248307"/>
              <a:gd name="connsiteX6" fmla="*/ 370489 w 433551"/>
              <a:gd name="connsiteY6" fmla="*/ 248307 h 248307"/>
              <a:gd name="connsiteX7" fmla="*/ 268013 w 433551"/>
              <a:gd name="connsiteY7" fmla="*/ 240424 h 248307"/>
              <a:gd name="connsiteX8" fmla="*/ 153713 w 433551"/>
              <a:gd name="connsiteY8" fmla="*/ 236483 h 248307"/>
              <a:gd name="connsiteX9" fmla="*/ 126124 w 433551"/>
              <a:gd name="connsiteY9" fmla="*/ 165538 h 248307"/>
              <a:gd name="connsiteX10" fmla="*/ 39413 w 433551"/>
              <a:gd name="connsiteY10" fmla="*/ 134007 h 248307"/>
              <a:gd name="connsiteX11" fmla="*/ 0 w 433551"/>
              <a:gd name="connsiteY11" fmla="*/ 47297 h 24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551" h="248307">
                <a:moveTo>
                  <a:pt x="0" y="47297"/>
                </a:moveTo>
                <a:lnTo>
                  <a:pt x="51238" y="0"/>
                </a:lnTo>
                <a:lnTo>
                  <a:pt x="248307" y="0"/>
                </a:lnTo>
                <a:lnTo>
                  <a:pt x="386255" y="35472"/>
                </a:lnTo>
                <a:lnTo>
                  <a:pt x="417786" y="126124"/>
                </a:lnTo>
                <a:lnTo>
                  <a:pt x="433551" y="216776"/>
                </a:lnTo>
                <a:lnTo>
                  <a:pt x="370489" y="248307"/>
                </a:lnTo>
                <a:lnTo>
                  <a:pt x="268013" y="240424"/>
                </a:lnTo>
                <a:lnTo>
                  <a:pt x="153713" y="236483"/>
                </a:lnTo>
                <a:lnTo>
                  <a:pt x="126124" y="165538"/>
                </a:lnTo>
                <a:lnTo>
                  <a:pt x="39413" y="134007"/>
                </a:lnTo>
                <a:lnTo>
                  <a:pt x="0" y="47297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466693" y="5372100"/>
            <a:ext cx="315310" cy="398079"/>
          </a:xfrm>
          <a:custGeom>
            <a:avLst/>
            <a:gdLst>
              <a:gd name="connsiteX0" fmla="*/ 59121 w 315310"/>
              <a:gd name="connsiteY0" fmla="*/ 0 h 398079"/>
              <a:gd name="connsiteX1" fmla="*/ 59121 w 315310"/>
              <a:gd name="connsiteY1" fmla="*/ 0 h 398079"/>
              <a:gd name="connsiteX2" fmla="*/ 19707 w 315310"/>
              <a:gd name="connsiteY2" fmla="*/ 3941 h 398079"/>
              <a:gd name="connsiteX3" fmla="*/ 7883 w 315310"/>
              <a:gd name="connsiteY3" fmla="*/ 15766 h 398079"/>
              <a:gd name="connsiteX4" fmla="*/ 0 w 315310"/>
              <a:gd name="connsiteY4" fmla="*/ 19707 h 398079"/>
              <a:gd name="connsiteX5" fmla="*/ 0 w 315310"/>
              <a:gd name="connsiteY5" fmla="*/ 67003 h 398079"/>
              <a:gd name="connsiteX6" fmla="*/ 39414 w 315310"/>
              <a:gd name="connsiteY6" fmla="*/ 114300 h 398079"/>
              <a:gd name="connsiteX7" fmla="*/ 134007 w 315310"/>
              <a:gd name="connsiteY7" fmla="*/ 134007 h 398079"/>
              <a:gd name="connsiteX8" fmla="*/ 189186 w 315310"/>
              <a:gd name="connsiteY8" fmla="*/ 185245 h 398079"/>
              <a:gd name="connsiteX9" fmla="*/ 165538 w 315310"/>
              <a:gd name="connsiteY9" fmla="*/ 232541 h 398079"/>
              <a:gd name="connsiteX10" fmla="*/ 82769 w 315310"/>
              <a:gd name="connsiteY10" fmla="*/ 256190 h 398079"/>
              <a:gd name="connsiteX11" fmla="*/ 47297 w 315310"/>
              <a:gd name="connsiteY11" fmla="*/ 279838 h 398079"/>
              <a:gd name="connsiteX12" fmla="*/ 15766 w 315310"/>
              <a:gd name="connsiteY12" fmla="*/ 319252 h 398079"/>
              <a:gd name="connsiteX13" fmla="*/ 23648 w 315310"/>
              <a:gd name="connsiteY13" fmla="*/ 386255 h 398079"/>
              <a:gd name="connsiteX14" fmla="*/ 145831 w 315310"/>
              <a:gd name="connsiteY14" fmla="*/ 398079 h 398079"/>
              <a:gd name="connsiteX15" fmla="*/ 212835 w 315310"/>
              <a:gd name="connsiteY15" fmla="*/ 378372 h 398079"/>
              <a:gd name="connsiteX16" fmla="*/ 275897 w 315310"/>
              <a:gd name="connsiteY16" fmla="*/ 382314 h 398079"/>
              <a:gd name="connsiteX17" fmla="*/ 315310 w 315310"/>
              <a:gd name="connsiteY17" fmla="*/ 378372 h 398079"/>
              <a:gd name="connsiteX18" fmla="*/ 291662 w 315310"/>
              <a:gd name="connsiteY18" fmla="*/ 256190 h 398079"/>
              <a:gd name="connsiteX19" fmla="*/ 307428 w 315310"/>
              <a:gd name="connsiteY19" fmla="*/ 157655 h 398079"/>
              <a:gd name="connsiteX20" fmla="*/ 283779 w 315310"/>
              <a:gd name="connsiteY20" fmla="*/ 98534 h 398079"/>
              <a:gd name="connsiteX21" fmla="*/ 295604 w 315310"/>
              <a:gd name="connsiteY21" fmla="*/ 11824 h 398079"/>
              <a:gd name="connsiteX22" fmla="*/ 59121 w 315310"/>
              <a:gd name="connsiteY22" fmla="*/ 0 h 39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5310" h="398079">
                <a:moveTo>
                  <a:pt x="59121" y="0"/>
                </a:moveTo>
                <a:lnTo>
                  <a:pt x="59121" y="0"/>
                </a:lnTo>
                <a:cubicBezTo>
                  <a:pt x="45983" y="1314"/>
                  <a:pt x="32327" y="58"/>
                  <a:pt x="19707" y="3941"/>
                </a:cubicBezTo>
                <a:cubicBezTo>
                  <a:pt x="14379" y="5580"/>
                  <a:pt x="12236" y="12284"/>
                  <a:pt x="7883" y="15766"/>
                </a:cubicBezTo>
                <a:cubicBezTo>
                  <a:pt x="5589" y="17601"/>
                  <a:pt x="2628" y="18393"/>
                  <a:pt x="0" y="19707"/>
                </a:cubicBezTo>
                <a:lnTo>
                  <a:pt x="0" y="67003"/>
                </a:lnTo>
                <a:lnTo>
                  <a:pt x="39414" y="114300"/>
                </a:lnTo>
                <a:lnTo>
                  <a:pt x="134007" y="134007"/>
                </a:lnTo>
                <a:lnTo>
                  <a:pt x="189186" y="185245"/>
                </a:lnTo>
                <a:lnTo>
                  <a:pt x="165538" y="232541"/>
                </a:lnTo>
                <a:lnTo>
                  <a:pt x="82769" y="256190"/>
                </a:lnTo>
                <a:lnTo>
                  <a:pt x="47297" y="279838"/>
                </a:lnTo>
                <a:lnTo>
                  <a:pt x="15766" y="319252"/>
                </a:lnTo>
                <a:lnTo>
                  <a:pt x="23648" y="386255"/>
                </a:lnTo>
                <a:lnTo>
                  <a:pt x="145831" y="398079"/>
                </a:lnTo>
                <a:lnTo>
                  <a:pt x="212835" y="378372"/>
                </a:lnTo>
                <a:lnTo>
                  <a:pt x="275897" y="382314"/>
                </a:lnTo>
                <a:lnTo>
                  <a:pt x="315310" y="378372"/>
                </a:lnTo>
                <a:lnTo>
                  <a:pt x="291662" y="256190"/>
                </a:lnTo>
                <a:lnTo>
                  <a:pt x="307428" y="157655"/>
                </a:lnTo>
                <a:lnTo>
                  <a:pt x="283779" y="98534"/>
                </a:lnTo>
                <a:lnTo>
                  <a:pt x="295604" y="11824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68514" y="5967248"/>
            <a:ext cx="571500" cy="555735"/>
          </a:xfrm>
          <a:custGeom>
            <a:avLst/>
            <a:gdLst>
              <a:gd name="connsiteX0" fmla="*/ 571500 w 571500"/>
              <a:gd name="connsiteY0" fmla="*/ 86711 h 555735"/>
              <a:gd name="connsiteX1" fmla="*/ 520262 w 571500"/>
              <a:gd name="connsiteY1" fmla="*/ 0 h 555735"/>
              <a:gd name="connsiteX2" fmla="*/ 472965 w 571500"/>
              <a:gd name="connsiteY2" fmla="*/ 0 h 555735"/>
              <a:gd name="connsiteX3" fmla="*/ 421727 w 571500"/>
              <a:gd name="connsiteY3" fmla="*/ 15766 h 555735"/>
              <a:gd name="connsiteX4" fmla="*/ 374431 w 571500"/>
              <a:gd name="connsiteY4" fmla="*/ 19707 h 555735"/>
              <a:gd name="connsiteX5" fmla="*/ 331076 w 571500"/>
              <a:gd name="connsiteY5" fmla="*/ 19707 h 555735"/>
              <a:gd name="connsiteX6" fmla="*/ 315310 w 571500"/>
              <a:gd name="connsiteY6" fmla="*/ 3942 h 555735"/>
              <a:gd name="connsiteX7" fmla="*/ 279838 w 571500"/>
              <a:gd name="connsiteY7" fmla="*/ 0 h 555735"/>
              <a:gd name="connsiteX8" fmla="*/ 268014 w 571500"/>
              <a:gd name="connsiteY8" fmla="*/ 0 h 555735"/>
              <a:gd name="connsiteX9" fmla="*/ 224658 w 571500"/>
              <a:gd name="connsiteY9" fmla="*/ 3942 h 555735"/>
              <a:gd name="connsiteX10" fmla="*/ 204952 w 571500"/>
              <a:gd name="connsiteY10" fmla="*/ 19707 h 555735"/>
              <a:gd name="connsiteX11" fmla="*/ 169479 w 571500"/>
              <a:gd name="connsiteY11" fmla="*/ 23649 h 555735"/>
              <a:gd name="connsiteX12" fmla="*/ 102476 w 571500"/>
              <a:gd name="connsiteY12" fmla="*/ 27590 h 555735"/>
              <a:gd name="connsiteX13" fmla="*/ 55179 w 571500"/>
              <a:gd name="connsiteY13" fmla="*/ 7883 h 555735"/>
              <a:gd name="connsiteX14" fmla="*/ 23648 w 571500"/>
              <a:gd name="connsiteY14" fmla="*/ 7883 h 555735"/>
              <a:gd name="connsiteX15" fmla="*/ 19707 w 571500"/>
              <a:gd name="connsiteY15" fmla="*/ 70945 h 555735"/>
              <a:gd name="connsiteX16" fmla="*/ 47296 w 571500"/>
              <a:gd name="connsiteY16" fmla="*/ 110359 h 555735"/>
              <a:gd name="connsiteX17" fmla="*/ 51238 w 571500"/>
              <a:gd name="connsiteY17" fmla="*/ 153714 h 555735"/>
              <a:gd name="connsiteX18" fmla="*/ 35472 w 571500"/>
              <a:gd name="connsiteY18" fmla="*/ 189186 h 555735"/>
              <a:gd name="connsiteX19" fmla="*/ 51238 w 571500"/>
              <a:gd name="connsiteY19" fmla="*/ 256190 h 555735"/>
              <a:gd name="connsiteX20" fmla="*/ 31531 w 571500"/>
              <a:gd name="connsiteY20" fmla="*/ 287721 h 555735"/>
              <a:gd name="connsiteX21" fmla="*/ 11824 w 571500"/>
              <a:gd name="connsiteY21" fmla="*/ 319252 h 555735"/>
              <a:gd name="connsiteX22" fmla="*/ 11824 w 571500"/>
              <a:gd name="connsiteY22" fmla="*/ 374431 h 555735"/>
              <a:gd name="connsiteX23" fmla="*/ 15765 w 571500"/>
              <a:gd name="connsiteY23" fmla="*/ 417786 h 555735"/>
              <a:gd name="connsiteX24" fmla="*/ 0 w 571500"/>
              <a:gd name="connsiteY24" fmla="*/ 472966 h 555735"/>
              <a:gd name="connsiteX25" fmla="*/ 63062 w 571500"/>
              <a:gd name="connsiteY25" fmla="*/ 488731 h 555735"/>
              <a:gd name="connsiteX26" fmla="*/ 114300 w 571500"/>
              <a:gd name="connsiteY26" fmla="*/ 555735 h 555735"/>
              <a:gd name="connsiteX27" fmla="*/ 189186 w 571500"/>
              <a:gd name="connsiteY27" fmla="*/ 504497 h 555735"/>
              <a:gd name="connsiteX28" fmla="*/ 260131 w 571500"/>
              <a:gd name="connsiteY28" fmla="*/ 520262 h 555735"/>
              <a:gd name="connsiteX29" fmla="*/ 311369 w 571500"/>
              <a:gd name="connsiteY29" fmla="*/ 449318 h 555735"/>
              <a:gd name="connsiteX30" fmla="*/ 311369 w 571500"/>
              <a:gd name="connsiteY30" fmla="*/ 398080 h 555735"/>
              <a:gd name="connsiteX31" fmla="*/ 366548 w 571500"/>
              <a:gd name="connsiteY31" fmla="*/ 398080 h 555735"/>
              <a:gd name="connsiteX32" fmla="*/ 437493 w 571500"/>
              <a:gd name="connsiteY32" fmla="*/ 362607 h 555735"/>
              <a:gd name="connsiteX33" fmla="*/ 457200 w 571500"/>
              <a:gd name="connsiteY33" fmla="*/ 264073 h 555735"/>
              <a:gd name="connsiteX34" fmla="*/ 555734 w 571500"/>
              <a:gd name="connsiteY34" fmla="*/ 240424 h 555735"/>
              <a:gd name="connsiteX35" fmla="*/ 571500 w 571500"/>
              <a:gd name="connsiteY35" fmla="*/ 86711 h 55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1500" h="555735">
                <a:moveTo>
                  <a:pt x="571500" y="86711"/>
                </a:moveTo>
                <a:lnTo>
                  <a:pt x="520262" y="0"/>
                </a:lnTo>
                <a:lnTo>
                  <a:pt x="472965" y="0"/>
                </a:lnTo>
                <a:lnTo>
                  <a:pt x="421727" y="15766"/>
                </a:lnTo>
                <a:lnTo>
                  <a:pt x="374431" y="19707"/>
                </a:lnTo>
                <a:lnTo>
                  <a:pt x="331076" y="19707"/>
                </a:lnTo>
                <a:lnTo>
                  <a:pt x="315310" y="3942"/>
                </a:lnTo>
                <a:lnTo>
                  <a:pt x="279838" y="0"/>
                </a:lnTo>
                <a:lnTo>
                  <a:pt x="268014" y="0"/>
                </a:lnTo>
                <a:lnTo>
                  <a:pt x="224658" y="3942"/>
                </a:lnTo>
                <a:lnTo>
                  <a:pt x="204952" y="19707"/>
                </a:lnTo>
                <a:lnTo>
                  <a:pt x="169479" y="23649"/>
                </a:lnTo>
                <a:lnTo>
                  <a:pt x="102476" y="27590"/>
                </a:lnTo>
                <a:lnTo>
                  <a:pt x="55179" y="7883"/>
                </a:lnTo>
                <a:lnTo>
                  <a:pt x="23648" y="7883"/>
                </a:lnTo>
                <a:lnTo>
                  <a:pt x="19707" y="70945"/>
                </a:lnTo>
                <a:lnTo>
                  <a:pt x="47296" y="110359"/>
                </a:lnTo>
                <a:lnTo>
                  <a:pt x="51238" y="153714"/>
                </a:lnTo>
                <a:lnTo>
                  <a:pt x="35472" y="189186"/>
                </a:lnTo>
                <a:lnTo>
                  <a:pt x="51238" y="256190"/>
                </a:lnTo>
                <a:lnTo>
                  <a:pt x="31531" y="287721"/>
                </a:lnTo>
                <a:lnTo>
                  <a:pt x="11824" y="319252"/>
                </a:lnTo>
                <a:lnTo>
                  <a:pt x="11824" y="374431"/>
                </a:lnTo>
                <a:lnTo>
                  <a:pt x="15765" y="417786"/>
                </a:lnTo>
                <a:lnTo>
                  <a:pt x="0" y="472966"/>
                </a:lnTo>
                <a:lnTo>
                  <a:pt x="63062" y="488731"/>
                </a:lnTo>
                <a:lnTo>
                  <a:pt x="114300" y="555735"/>
                </a:lnTo>
                <a:lnTo>
                  <a:pt x="189186" y="504497"/>
                </a:lnTo>
                <a:lnTo>
                  <a:pt x="260131" y="520262"/>
                </a:lnTo>
                <a:lnTo>
                  <a:pt x="311369" y="449318"/>
                </a:lnTo>
                <a:lnTo>
                  <a:pt x="311369" y="398080"/>
                </a:lnTo>
                <a:lnTo>
                  <a:pt x="366548" y="398080"/>
                </a:lnTo>
                <a:lnTo>
                  <a:pt x="437493" y="362607"/>
                </a:lnTo>
                <a:lnTo>
                  <a:pt x="457200" y="264073"/>
                </a:lnTo>
                <a:lnTo>
                  <a:pt x="555734" y="240424"/>
                </a:lnTo>
                <a:lnTo>
                  <a:pt x="571500" y="86711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624348" y="6120962"/>
            <a:ext cx="256190" cy="386255"/>
          </a:xfrm>
          <a:custGeom>
            <a:avLst/>
            <a:gdLst>
              <a:gd name="connsiteX0" fmla="*/ 256190 w 256190"/>
              <a:gd name="connsiteY0" fmla="*/ 27590 h 386255"/>
              <a:gd name="connsiteX1" fmla="*/ 145831 w 256190"/>
              <a:gd name="connsiteY1" fmla="*/ 0 h 386255"/>
              <a:gd name="connsiteX2" fmla="*/ 110359 w 256190"/>
              <a:gd name="connsiteY2" fmla="*/ 141890 h 386255"/>
              <a:gd name="connsiteX3" fmla="*/ 141890 w 256190"/>
              <a:gd name="connsiteY3" fmla="*/ 248307 h 386255"/>
              <a:gd name="connsiteX4" fmla="*/ 134007 w 256190"/>
              <a:gd name="connsiteY4" fmla="*/ 260131 h 386255"/>
              <a:gd name="connsiteX5" fmla="*/ 27590 w 256190"/>
              <a:gd name="connsiteY5" fmla="*/ 248307 h 386255"/>
              <a:gd name="connsiteX6" fmla="*/ 0 w 256190"/>
              <a:gd name="connsiteY6" fmla="*/ 307428 h 386255"/>
              <a:gd name="connsiteX7" fmla="*/ 31531 w 256190"/>
              <a:gd name="connsiteY7" fmla="*/ 386255 h 386255"/>
              <a:gd name="connsiteX8" fmla="*/ 98535 w 256190"/>
              <a:gd name="connsiteY8" fmla="*/ 382314 h 386255"/>
              <a:gd name="connsiteX9" fmla="*/ 165538 w 256190"/>
              <a:gd name="connsiteY9" fmla="*/ 366548 h 386255"/>
              <a:gd name="connsiteX10" fmla="*/ 244366 w 256190"/>
              <a:gd name="connsiteY10" fmla="*/ 366548 h 386255"/>
              <a:gd name="connsiteX11" fmla="*/ 256190 w 256190"/>
              <a:gd name="connsiteY11" fmla="*/ 27590 h 38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190" h="386255">
                <a:moveTo>
                  <a:pt x="256190" y="27590"/>
                </a:moveTo>
                <a:lnTo>
                  <a:pt x="145831" y="0"/>
                </a:lnTo>
                <a:lnTo>
                  <a:pt x="110359" y="141890"/>
                </a:lnTo>
                <a:lnTo>
                  <a:pt x="141890" y="248307"/>
                </a:lnTo>
                <a:lnTo>
                  <a:pt x="134007" y="260131"/>
                </a:lnTo>
                <a:lnTo>
                  <a:pt x="27590" y="248307"/>
                </a:lnTo>
                <a:lnTo>
                  <a:pt x="0" y="307428"/>
                </a:lnTo>
                <a:lnTo>
                  <a:pt x="31531" y="386255"/>
                </a:lnTo>
                <a:lnTo>
                  <a:pt x="98535" y="382314"/>
                </a:lnTo>
                <a:lnTo>
                  <a:pt x="165538" y="366548"/>
                </a:lnTo>
                <a:lnTo>
                  <a:pt x="244366" y="366548"/>
                </a:lnTo>
                <a:lnTo>
                  <a:pt x="256190" y="2759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637893" y="5139559"/>
            <a:ext cx="157655" cy="134007"/>
          </a:xfrm>
          <a:custGeom>
            <a:avLst/>
            <a:gdLst>
              <a:gd name="connsiteX0" fmla="*/ 51238 w 157655"/>
              <a:gd name="connsiteY0" fmla="*/ 0 h 134007"/>
              <a:gd name="connsiteX1" fmla="*/ 0 w 157655"/>
              <a:gd name="connsiteY1" fmla="*/ 15765 h 134007"/>
              <a:gd name="connsiteX2" fmla="*/ 3941 w 157655"/>
              <a:gd name="connsiteY2" fmla="*/ 82769 h 134007"/>
              <a:gd name="connsiteX3" fmla="*/ 98535 w 157655"/>
              <a:gd name="connsiteY3" fmla="*/ 134007 h 134007"/>
              <a:gd name="connsiteX4" fmla="*/ 157655 w 157655"/>
              <a:gd name="connsiteY4" fmla="*/ 51238 h 134007"/>
              <a:gd name="connsiteX5" fmla="*/ 118241 w 157655"/>
              <a:gd name="connsiteY5" fmla="*/ 7882 h 134007"/>
              <a:gd name="connsiteX6" fmla="*/ 51238 w 157655"/>
              <a:gd name="connsiteY6" fmla="*/ 0 h 13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655" h="134007">
                <a:moveTo>
                  <a:pt x="51238" y="0"/>
                </a:moveTo>
                <a:lnTo>
                  <a:pt x="0" y="15765"/>
                </a:lnTo>
                <a:lnTo>
                  <a:pt x="3941" y="82769"/>
                </a:lnTo>
                <a:lnTo>
                  <a:pt x="98535" y="134007"/>
                </a:lnTo>
                <a:lnTo>
                  <a:pt x="157655" y="51238"/>
                </a:lnTo>
                <a:lnTo>
                  <a:pt x="118241" y="7882"/>
                </a:lnTo>
                <a:lnTo>
                  <a:pt x="5123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507828" y="6203731"/>
            <a:ext cx="433551" cy="283779"/>
          </a:xfrm>
          <a:custGeom>
            <a:avLst/>
            <a:gdLst>
              <a:gd name="connsiteX0" fmla="*/ 39413 w 433551"/>
              <a:gd name="connsiteY0" fmla="*/ 35472 h 283779"/>
              <a:gd name="connsiteX1" fmla="*/ 0 w 433551"/>
              <a:gd name="connsiteY1" fmla="*/ 130066 h 283779"/>
              <a:gd name="connsiteX2" fmla="*/ 39413 w 433551"/>
              <a:gd name="connsiteY2" fmla="*/ 157655 h 283779"/>
              <a:gd name="connsiteX3" fmla="*/ 114300 w 433551"/>
              <a:gd name="connsiteY3" fmla="*/ 157655 h 283779"/>
              <a:gd name="connsiteX4" fmla="*/ 240424 w 433551"/>
              <a:gd name="connsiteY4" fmla="*/ 169479 h 283779"/>
              <a:gd name="connsiteX5" fmla="*/ 268013 w 433551"/>
              <a:gd name="connsiteY5" fmla="*/ 212835 h 283779"/>
              <a:gd name="connsiteX6" fmla="*/ 287720 w 433551"/>
              <a:gd name="connsiteY6" fmla="*/ 256190 h 283779"/>
              <a:gd name="connsiteX7" fmla="*/ 331075 w 433551"/>
              <a:gd name="connsiteY7" fmla="*/ 283779 h 283779"/>
              <a:gd name="connsiteX8" fmla="*/ 394138 w 433551"/>
              <a:gd name="connsiteY8" fmla="*/ 271955 h 283779"/>
              <a:gd name="connsiteX9" fmla="*/ 417786 w 433551"/>
              <a:gd name="connsiteY9" fmla="*/ 224659 h 283779"/>
              <a:gd name="connsiteX10" fmla="*/ 417786 w 433551"/>
              <a:gd name="connsiteY10" fmla="*/ 157655 h 283779"/>
              <a:gd name="connsiteX11" fmla="*/ 433551 w 433551"/>
              <a:gd name="connsiteY11" fmla="*/ 94593 h 283779"/>
              <a:gd name="connsiteX12" fmla="*/ 433551 w 433551"/>
              <a:gd name="connsiteY12" fmla="*/ 19707 h 283779"/>
              <a:gd name="connsiteX13" fmla="*/ 374431 w 433551"/>
              <a:gd name="connsiteY13" fmla="*/ 0 h 283779"/>
              <a:gd name="connsiteX14" fmla="*/ 327134 w 433551"/>
              <a:gd name="connsiteY14" fmla="*/ 43355 h 283779"/>
              <a:gd name="connsiteX15" fmla="*/ 279838 w 433551"/>
              <a:gd name="connsiteY15" fmla="*/ 59121 h 283779"/>
              <a:gd name="connsiteX16" fmla="*/ 204951 w 433551"/>
              <a:gd name="connsiteY16" fmla="*/ 55179 h 283779"/>
              <a:gd name="connsiteX17" fmla="*/ 149772 w 433551"/>
              <a:gd name="connsiteY17" fmla="*/ 43355 h 283779"/>
              <a:gd name="connsiteX18" fmla="*/ 39413 w 433551"/>
              <a:gd name="connsiteY18" fmla="*/ 35472 h 28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3551" h="283779">
                <a:moveTo>
                  <a:pt x="39413" y="35472"/>
                </a:moveTo>
                <a:lnTo>
                  <a:pt x="0" y="130066"/>
                </a:lnTo>
                <a:lnTo>
                  <a:pt x="39413" y="157655"/>
                </a:lnTo>
                <a:lnTo>
                  <a:pt x="114300" y="157655"/>
                </a:lnTo>
                <a:lnTo>
                  <a:pt x="240424" y="169479"/>
                </a:lnTo>
                <a:lnTo>
                  <a:pt x="268013" y="212835"/>
                </a:lnTo>
                <a:lnTo>
                  <a:pt x="287720" y="256190"/>
                </a:lnTo>
                <a:lnTo>
                  <a:pt x="331075" y="283779"/>
                </a:lnTo>
                <a:lnTo>
                  <a:pt x="394138" y="271955"/>
                </a:lnTo>
                <a:lnTo>
                  <a:pt x="417786" y="224659"/>
                </a:lnTo>
                <a:lnTo>
                  <a:pt x="417786" y="157655"/>
                </a:lnTo>
                <a:lnTo>
                  <a:pt x="433551" y="94593"/>
                </a:lnTo>
                <a:lnTo>
                  <a:pt x="433551" y="19707"/>
                </a:lnTo>
                <a:lnTo>
                  <a:pt x="374431" y="0"/>
                </a:lnTo>
                <a:lnTo>
                  <a:pt x="327134" y="43355"/>
                </a:lnTo>
                <a:lnTo>
                  <a:pt x="279838" y="59121"/>
                </a:lnTo>
                <a:lnTo>
                  <a:pt x="204951" y="55179"/>
                </a:lnTo>
                <a:lnTo>
                  <a:pt x="149772" y="43355"/>
                </a:lnTo>
                <a:lnTo>
                  <a:pt x="39413" y="3547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2447597" y="4122683"/>
            <a:ext cx="291662" cy="547851"/>
          </a:xfrm>
          <a:custGeom>
            <a:avLst/>
            <a:gdLst>
              <a:gd name="connsiteX0" fmla="*/ 55179 w 291662"/>
              <a:gd name="connsiteY0" fmla="*/ 55179 h 547851"/>
              <a:gd name="connsiteX1" fmla="*/ 7882 w 291662"/>
              <a:gd name="connsiteY1" fmla="*/ 74886 h 547851"/>
              <a:gd name="connsiteX2" fmla="*/ 0 w 291662"/>
              <a:gd name="connsiteY2" fmla="*/ 181303 h 547851"/>
              <a:gd name="connsiteX3" fmla="*/ 0 w 291662"/>
              <a:gd name="connsiteY3" fmla="*/ 342900 h 547851"/>
              <a:gd name="connsiteX4" fmla="*/ 43355 w 291662"/>
              <a:gd name="connsiteY4" fmla="*/ 394138 h 547851"/>
              <a:gd name="connsiteX5" fmla="*/ 114300 w 291662"/>
              <a:gd name="connsiteY5" fmla="*/ 433551 h 547851"/>
              <a:gd name="connsiteX6" fmla="*/ 161596 w 291662"/>
              <a:gd name="connsiteY6" fmla="*/ 469024 h 547851"/>
              <a:gd name="connsiteX7" fmla="*/ 177362 w 291662"/>
              <a:gd name="connsiteY7" fmla="*/ 532086 h 547851"/>
              <a:gd name="connsiteX8" fmla="*/ 244365 w 291662"/>
              <a:gd name="connsiteY8" fmla="*/ 547851 h 547851"/>
              <a:gd name="connsiteX9" fmla="*/ 291662 w 291662"/>
              <a:gd name="connsiteY9" fmla="*/ 488731 h 547851"/>
              <a:gd name="connsiteX10" fmla="*/ 279837 w 291662"/>
              <a:gd name="connsiteY10" fmla="*/ 398079 h 547851"/>
              <a:gd name="connsiteX11" fmla="*/ 287720 w 291662"/>
              <a:gd name="connsiteY11" fmla="*/ 260131 h 547851"/>
              <a:gd name="connsiteX12" fmla="*/ 275896 w 291662"/>
              <a:gd name="connsiteY12" fmla="*/ 161596 h 547851"/>
              <a:gd name="connsiteX13" fmla="*/ 268013 w 291662"/>
              <a:gd name="connsiteY13" fmla="*/ 59120 h 547851"/>
              <a:gd name="connsiteX14" fmla="*/ 268013 w 291662"/>
              <a:gd name="connsiteY14" fmla="*/ 35472 h 547851"/>
              <a:gd name="connsiteX15" fmla="*/ 145831 w 291662"/>
              <a:gd name="connsiteY15" fmla="*/ 0 h 547851"/>
              <a:gd name="connsiteX16" fmla="*/ 55179 w 291662"/>
              <a:gd name="connsiteY16" fmla="*/ 55179 h 54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662" h="547851">
                <a:moveTo>
                  <a:pt x="55179" y="55179"/>
                </a:moveTo>
                <a:lnTo>
                  <a:pt x="7882" y="74886"/>
                </a:lnTo>
                <a:lnTo>
                  <a:pt x="0" y="181303"/>
                </a:lnTo>
                <a:lnTo>
                  <a:pt x="0" y="342900"/>
                </a:lnTo>
                <a:lnTo>
                  <a:pt x="43355" y="394138"/>
                </a:lnTo>
                <a:lnTo>
                  <a:pt x="114300" y="433551"/>
                </a:lnTo>
                <a:lnTo>
                  <a:pt x="161596" y="469024"/>
                </a:lnTo>
                <a:lnTo>
                  <a:pt x="177362" y="532086"/>
                </a:lnTo>
                <a:lnTo>
                  <a:pt x="244365" y="547851"/>
                </a:lnTo>
                <a:lnTo>
                  <a:pt x="291662" y="488731"/>
                </a:lnTo>
                <a:lnTo>
                  <a:pt x="279837" y="398079"/>
                </a:lnTo>
                <a:lnTo>
                  <a:pt x="287720" y="260131"/>
                </a:lnTo>
                <a:lnTo>
                  <a:pt x="275896" y="161596"/>
                </a:lnTo>
                <a:lnTo>
                  <a:pt x="268013" y="59120"/>
                </a:lnTo>
                <a:lnTo>
                  <a:pt x="268013" y="35472"/>
                </a:lnTo>
                <a:lnTo>
                  <a:pt x="145831" y="0"/>
                </a:lnTo>
                <a:lnTo>
                  <a:pt x="55179" y="55179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58055" y="4997669"/>
            <a:ext cx="157655" cy="275897"/>
          </a:xfrm>
          <a:custGeom>
            <a:avLst/>
            <a:gdLst>
              <a:gd name="connsiteX0" fmla="*/ 43355 w 157655"/>
              <a:gd name="connsiteY0" fmla="*/ 0 h 275897"/>
              <a:gd name="connsiteX1" fmla="*/ 7883 w 157655"/>
              <a:gd name="connsiteY1" fmla="*/ 78828 h 275897"/>
              <a:gd name="connsiteX2" fmla="*/ 0 w 157655"/>
              <a:gd name="connsiteY2" fmla="*/ 177362 h 275897"/>
              <a:gd name="connsiteX3" fmla="*/ 11824 w 157655"/>
              <a:gd name="connsiteY3" fmla="*/ 260131 h 275897"/>
              <a:gd name="connsiteX4" fmla="*/ 78828 w 157655"/>
              <a:gd name="connsiteY4" fmla="*/ 275897 h 275897"/>
              <a:gd name="connsiteX5" fmla="*/ 145831 w 157655"/>
              <a:gd name="connsiteY5" fmla="*/ 256190 h 275897"/>
              <a:gd name="connsiteX6" fmla="*/ 157655 w 157655"/>
              <a:gd name="connsiteY6" fmla="*/ 145831 h 275897"/>
              <a:gd name="connsiteX7" fmla="*/ 145831 w 157655"/>
              <a:gd name="connsiteY7" fmla="*/ 47297 h 275897"/>
              <a:gd name="connsiteX8" fmla="*/ 118242 w 157655"/>
              <a:gd name="connsiteY8" fmla="*/ 19707 h 275897"/>
              <a:gd name="connsiteX9" fmla="*/ 43355 w 157655"/>
              <a:gd name="connsiteY9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55" h="275897">
                <a:moveTo>
                  <a:pt x="43355" y="0"/>
                </a:moveTo>
                <a:lnTo>
                  <a:pt x="7883" y="78828"/>
                </a:lnTo>
                <a:lnTo>
                  <a:pt x="0" y="177362"/>
                </a:lnTo>
                <a:lnTo>
                  <a:pt x="11824" y="260131"/>
                </a:lnTo>
                <a:lnTo>
                  <a:pt x="78828" y="275897"/>
                </a:lnTo>
                <a:lnTo>
                  <a:pt x="145831" y="256190"/>
                </a:lnTo>
                <a:lnTo>
                  <a:pt x="157655" y="145831"/>
                </a:lnTo>
                <a:lnTo>
                  <a:pt x="145831" y="47297"/>
                </a:lnTo>
                <a:lnTo>
                  <a:pt x="118242" y="19707"/>
                </a:lnTo>
                <a:lnTo>
                  <a:pt x="43355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849617" y="5131676"/>
            <a:ext cx="271955" cy="394138"/>
          </a:xfrm>
          <a:custGeom>
            <a:avLst/>
            <a:gdLst>
              <a:gd name="connsiteX0" fmla="*/ 122183 w 271955"/>
              <a:gd name="connsiteY0" fmla="*/ 0 h 394138"/>
              <a:gd name="connsiteX1" fmla="*/ 82769 w 271955"/>
              <a:gd name="connsiteY1" fmla="*/ 0 h 394138"/>
              <a:gd name="connsiteX2" fmla="*/ 39414 w 271955"/>
              <a:gd name="connsiteY2" fmla="*/ 51238 h 394138"/>
              <a:gd name="connsiteX3" fmla="*/ 19707 w 271955"/>
              <a:gd name="connsiteY3" fmla="*/ 67003 h 394138"/>
              <a:gd name="connsiteX4" fmla="*/ 0 w 271955"/>
              <a:gd name="connsiteY4" fmla="*/ 134007 h 394138"/>
              <a:gd name="connsiteX5" fmla="*/ 0 w 271955"/>
              <a:gd name="connsiteY5" fmla="*/ 248307 h 394138"/>
              <a:gd name="connsiteX6" fmla="*/ 11824 w 271955"/>
              <a:gd name="connsiteY6" fmla="*/ 303486 h 394138"/>
              <a:gd name="connsiteX7" fmla="*/ 27590 w 271955"/>
              <a:gd name="connsiteY7" fmla="*/ 346841 h 394138"/>
              <a:gd name="connsiteX8" fmla="*/ 106417 w 271955"/>
              <a:gd name="connsiteY8" fmla="*/ 394138 h 394138"/>
              <a:gd name="connsiteX9" fmla="*/ 224659 w 271955"/>
              <a:gd name="connsiteY9" fmla="*/ 394138 h 394138"/>
              <a:gd name="connsiteX10" fmla="*/ 252249 w 271955"/>
              <a:gd name="connsiteY10" fmla="*/ 378372 h 394138"/>
              <a:gd name="connsiteX11" fmla="*/ 271955 w 271955"/>
              <a:gd name="connsiteY11" fmla="*/ 311369 h 394138"/>
              <a:gd name="connsiteX12" fmla="*/ 271955 w 271955"/>
              <a:gd name="connsiteY12" fmla="*/ 220717 h 394138"/>
              <a:gd name="connsiteX13" fmla="*/ 268014 w 271955"/>
              <a:gd name="connsiteY13" fmla="*/ 110358 h 394138"/>
              <a:gd name="connsiteX14" fmla="*/ 252249 w 271955"/>
              <a:gd name="connsiteY14" fmla="*/ 74886 h 394138"/>
              <a:gd name="connsiteX15" fmla="*/ 216776 w 271955"/>
              <a:gd name="connsiteY15" fmla="*/ 51238 h 394138"/>
              <a:gd name="connsiteX16" fmla="*/ 122183 w 271955"/>
              <a:gd name="connsiteY16" fmla="*/ 0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955" h="394138">
                <a:moveTo>
                  <a:pt x="122183" y="0"/>
                </a:moveTo>
                <a:lnTo>
                  <a:pt x="82769" y="0"/>
                </a:lnTo>
                <a:lnTo>
                  <a:pt x="39414" y="51238"/>
                </a:lnTo>
                <a:lnTo>
                  <a:pt x="19707" y="67003"/>
                </a:lnTo>
                <a:lnTo>
                  <a:pt x="0" y="134007"/>
                </a:lnTo>
                <a:lnTo>
                  <a:pt x="0" y="248307"/>
                </a:lnTo>
                <a:lnTo>
                  <a:pt x="11824" y="303486"/>
                </a:lnTo>
                <a:lnTo>
                  <a:pt x="27590" y="346841"/>
                </a:lnTo>
                <a:lnTo>
                  <a:pt x="106417" y="394138"/>
                </a:lnTo>
                <a:lnTo>
                  <a:pt x="224659" y="394138"/>
                </a:lnTo>
                <a:lnTo>
                  <a:pt x="252249" y="378372"/>
                </a:lnTo>
                <a:lnTo>
                  <a:pt x="271955" y="311369"/>
                </a:lnTo>
                <a:lnTo>
                  <a:pt x="271955" y="220717"/>
                </a:lnTo>
                <a:lnTo>
                  <a:pt x="268014" y="110358"/>
                </a:lnTo>
                <a:lnTo>
                  <a:pt x="252249" y="74886"/>
                </a:lnTo>
                <a:lnTo>
                  <a:pt x="216776" y="51238"/>
                </a:lnTo>
                <a:lnTo>
                  <a:pt x="122183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049517" y="5139559"/>
            <a:ext cx="437493" cy="374431"/>
          </a:xfrm>
          <a:custGeom>
            <a:avLst/>
            <a:gdLst>
              <a:gd name="connsiteX0" fmla="*/ 193128 w 437493"/>
              <a:gd name="connsiteY0" fmla="*/ 0 h 374431"/>
              <a:gd name="connsiteX1" fmla="*/ 114300 w 437493"/>
              <a:gd name="connsiteY1" fmla="*/ 0 h 374431"/>
              <a:gd name="connsiteX2" fmla="*/ 51238 w 437493"/>
              <a:gd name="connsiteY2" fmla="*/ 0 h 374431"/>
              <a:gd name="connsiteX3" fmla="*/ 27590 w 437493"/>
              <a:gd name="connsiteY3" fmla="*/ 11824 h 374431"/>
              <a:gd name="connsiteX4" fmla="*/ 19707 w 437493"/>
              <a:gd name="connsiteY4" fmla="*/ 106417 h 374431"/>
              <a:gd name="connsiteX5" fmla="*/ 3942 w 437493"/>
              <a:gd name="connsiteY5" fmla="*/ 137948 h 374431"/>
              <a:gd name="connsiteX6" fmla="*/ 0 w 437493"/>
              <a:gd name="connsiteY6" fmla="*/ 193127 h 374431"/>
              <a:gd name="connsiteX7" fmla="*/ 31531 w 437493"/>
              <a:gd name="connsiteY7" fmla="*/ 260131 h 374431"/>
              <a:gd name="connsiteX8" fmla="*/ 59121 w 437493"/>
              <a:gd name="connsiteY8" fmla="*/ 268013 h 374431"/>
              <a:gd name="connsiteX9" fmla="*/ 98535 w 437493"/>
              <a:gd name="connsiteY9" fmla="*/ 283779 h 374431"/>
              <a:gd name="connsiteX10" fmla="*/ 145831 w 437493"/>
              <a:gd name="connsiteY10" fmla="*/ 319251 h 374431"/>
              <a:gd name="connsiteX11" fmla="*/ 177362 w 437493"/>
              <a:gd name="connsiteY11" fmla="*/ 358665 h 374431"/>
              <a:gd name="connsiteX12" fmla="*/ 208893 w 437493"/>
              <a:gd name="connsiteY12" fmla="*/ 374431 h 374431"/>
              <a:gd name="connsiteX13" fmla="*/ 256190 w 437493"/>
              <a:gd name="connsiteY13" fmla="*/ 374431 h 374431"/>
              <a:gd name="connsiteX14" fmla="*/ 331076 w 437493"/>
              <a:gd name="connsiteY14" fmla="*/ 358665 h 374431"/>
              <a:gd name="connsiteX15" fmla="*/ 386255 w 437493"/>
              <a:gd name="connsiteY15" fmla="*/ 370489 h 374431"/>
              <a:gd name="connsiteX16" fmla="*/ 437493 w 437493"/>
              <a:gd name="connsiteY16" fmla="*/ 323193 h 374431"/>
              <a:gd name="connsiteX17" fmla="*/ 437493 w 437493"/>
              <a:gd name="connsiteY17" fmla="*/ 275896 h 374431"/>
              <a:gd name="connsiteX18" fmla="*/ 437493 w 437493"/>
              <a:gd name="connsiteY18" fmla="*/ 193127 h 374431"/>
              <a:gd name="connsiteX19" fmla="*/ 417786 w 437493"/>
              <a:gd name="connsiteY19" fmla="*/ 153713 h 374431"/>
              <a:gd name="connsiteX20" fmla="*/ 374431 w 437493"/>
              <a:gd name="connsiteY20" fmla="*/ 145831 h 374431"/>
              <a:gd name="connsiteX21" fmla="*/ 338959 w 437493"/>
              <a:gd name="connsiteY21" fmla="*/ 137948 h 374431"/>
              <a:gd name="connsiteX22" fmla="*/ 303486 w 437493"/>
              <a:gd name="connsiteY22" fmla="*/ 82769 h 374431"/>
              <a:gd name="connsiteX23" fmla="*/ 283780 w 437493"/>
              <a:gd name="connsiteY23" fmla="*/ 15765 h 374431"/>
              <a:gd name="connsiteX24" fmla="*/ 193128 w 437493"/>
              <a:gd name="connsiteY24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7493" h="374431">
                <a:moveTo>
                  <a:pt x="193128" y="0"/>
                </a:moveTo>
                <a:lnTo>
                  <a:pt x="114300" y="0"/>
                </a:lnTo>
                <a:lnTo>
                  <a:pt x="51238" y="0"/>
                </a:lnTo>
                <a:lnTo>
                  <a:pt x="27590" y="11824"/>
                </a:lnTo>
                <a:lnTo>
                  <a:pt x="19707" y="106417"/>
                </a:lnTo>
                <a:lnTo>
                  <a:pt x="3942" y="137948"/>
                </a:lnTo>
                <a:lnTo>
                  <a:pt x="0" y="193127"/>
                </a:lnTo>
                <a:lnTo>
                  <a:pt x="31531" y="260131"/>
                </a:lnTo>
                <a:lnTo>
                  <a:pt x="59121" y="268013"/>
                </a:lnTo>
                <a:lnTo>
                  <a:pt x="98535" y="283779"/>
                </a:lnTo>
                <a:lnTo>
                  <a:pt x="145831" y="319251"/>
                </a:lnTo>
                <a:lnTo>
                  <a:pt x="177362" y="358665"/>
                </a:lnTo>
                <a:lnTo>
                  <a:pt x="208893" y="374431"/>
                </a:lnTo>
                <a:lnTo>
                  <a:pt x="256190" y="374431"/>
                </a:lnTo>
                <a:lnTo>
                  <a:pt x="331076" y="358665"/>
                </a:lnTo>
                <a:lnTo>
                  <a:pt x="386255" y="370489"/>
                </a:lnTo>
                <a:lnTo>
                  <a:pt x="437493" y="323193"/>
                </a:lnTo>
                <a:lnTo>
                  <a:pt x="437493" y="275896"/>
                </a:lnTo>
                <a:lnTo>
                  <a:pt x="437493" y="193127"/>
                </a:lnTo>
                <a:lnTo>
                  <a:pt x="417786" y="153713"/>
                </a:lnTo>
                <a:lnTo>
                  <a:pt x="374431" y="145831"/>
                </a:lnTo>
                <a:lnTo>
                  <a:pt x="338959" y="137948"/>
                </a:lnTo>
                <a:lnTo>
                  <a:pt x="303486" y="82769"/>
                </a:lnTo>
                <a:lnTo>
                  <a:pt x="283780" y="15765"/>
                </a:lnTo>
                <a:lnTo>
                  <a:pt x="193128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939159" y="4386755"/>
            <a:ext cx="390196" cy="374431"/>
          </a:xfrm>
          <a:custGeom>
            <a:avLst/>
            <a:gdLst>
              <a:gd name="connsiteX0" fmla="*/ 55179 w 390196"/>
              <a:gd name="connsiteY0" fmla="*/ 0 h 374431"/>
              <a:gd name="connsiteX1" fmla="*/ 39413 w 390196"/>
              <a:gd name="connsiteY1" fmla="*/ 51238 h 374431"/>
              <a:gd name="connsiteX2" fmla="*/ 35472 w 390196"/>
              <a:gd name="connsiteY2" fmla="*/ 161597 h 374431"/>
              <a:gd name="connsiteX3" fmla="*/ 0 w 390196"/>
              <a:gd name="connsiteY3" fmla="*/ 201011 h 374431"/>
              <a:gd name="connsiteX4" fmla="*/ 39413 w 390196"/>
              <a:gd name="connsiteY4" fmla="*/ 236483 h 374431"/>
              <a:gd name="connsiteX5" fmla="*/ 90651 w 390196"/>
              <a:gd name="connsiteY5" fmla="*/ 264073 h 374431"/>
              <a:gd name="connsiteX6" fmla="*/ 118241 w 390196"/>
              <a:gd name="connsiteY6" fmla="*/ 303486 h 374431"/>
              <a:gd name="connsiteX7" fmla="*/ 122182 w 390196"/>
              <a:gd name="connsiteY7" fmla="*/ 338959 h 374431"/>
              <a:gd name="connsiteX8" fmla="*/ 122182 w 390196"/>
              <a:gd name="connsiteY8" fmla="*/ 338959 h 374431"/>
              <a:gd name="connsiteX9" fmla="*/ 181303 w 390196"/>
              <a:gd name="connsiteY9" fmla="*/ 366548 h 374431"/>
              <a:gd name="connsiteX10" fmla="*/ 232541 w 390196"/>
              <a:gd name="connsiteY10" fmla="*/ 374431 h 374431"/>
              <a:gd name="connsiteX11" fmla="*/ 287720 w 390196"/>
              <a:gd name="connsiteY11" fmla="*/ 256190 h 374431"/>
              <a:gd name="connsiteX12" fmla="*/ 338958 w 390196"/>
              <a:gd name="connsiteY12" fmla="*/ 256190 h 374431"/>
              <a:gd name="connsiteX13" fmla="*/ 390196 w 390196"/>
              <a:gd name="connsiteY13" fmla="*/ 216776 h 374431"/>
              <a:gd name="connsiteX14" fmla="*/ 390196 w 390196"/>
              <a:gd name="connsiteY14" fmla="*/ 153714 h 374431"/>
              <a:gd name="connsiteX15" fmla="*/ 390196 w 390196"/>
              <a:gd name="connsiteY15" fmla="*/ 118242 h 374431"/>
              <a:gd name="connsiteX16" fmla="*/ 390196 w 390196"/>
              <a:gd name="connsiteY16" fmla="*/ 59121 h 374431"/>
              <a:gd name="connsiteX17" fmla="*/ 358665 w 390196"/>
              <a:gd name="connsiteY17" fmla="*/ 39414 h 374431"/>
              <a:gd name="connsiteX18" fmla="*/ 201010 w 390196"/>
              <a:gd name="connsiteY18" fmla="*/ 27590 h 374431"/>
              <a:gd name="connsiteX19" fmla="*/ 145831 w 390196"/>
              <a:gd name="connsiteY19" fmla="*/ 23648 h 374431"/>
              <a:gd name="connsiteX20" fmla="*/ 145831 w 390196"/>
              <a:gd name="connsiteY20" fmla="*/ 23648 h 374431"/>
              <a:gd name="connsiteX21" fmla="*/ 55179 w 390196"/>
              <a:gd name="connsiteY21" fmla="*/ 0 h 3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0196" h="374431">
                <a:moveTo>
                  <a:pt x="55179" y="0"/>
                </a:moveTo>
                <a:lnTo>
                  <a:pt x="39413" y="51238"/>
                </a:lnTo>
                <a:lnTo>
                  <a:pt x="35472" y="161597"/>
                </a:lnTo>
                <a:lnTo>
                  <a:pt x="0" y="201011"/>
                </a:lnTo>
                <a:lnTo>
                  <a:pt x="39413" y="236483"/>
                </a:lnTo>
                <a:lnTo>
                  <a:pt x="90651" y="264073"/>
                </a:lnTo>
                <a:lnTo>
                  <a:pt x="118241" y="303486"/>
                </a:lnTo>
                <a:lnTo>
                  <a:pt x="122182" y="338959"/>
                </a:lnTo>
                <a:lnTo>
                  <a:pt x="122182" y="338959"/>
                </a:lnTo>
                <a:lnTo>
                  <a:pt x="181303" y="366548"/>
                </a:lnTo>
                <a:lnTo>
                  <a:pt x="232541" y="374431"/>
                </a:lnTo>
                <a:lnTo>
                  <a:pt x="287720" y="256190"/>
                </a:lnTo>
                <a:lnTo>
                  <a:pt x="338958" y="256190"/>
                </a:lnTo>
                <a:lnTo>
                  <a:pt x="390196" y="216776"/>
                </a:lnTo>
                <a:lnTo>
                  <a:pt x="390196" y="153714"/>
                </a:lnTo>
                <a:lnTo>
                  <a:pt x="390196" y="118242"/>
                </a:lnTo>
                <a:lnTo>
                  <a:pt x="390196" y="59121"/>
                </a:lnTo>
                <a:lnTo>
                  <a:pt x="358665" y="39414"/>
                </a:lnTo>
                <a:lnTo>
                  <a:pt x="201010" y="27590"/>
                </a:lnTo>
                <a:cubicBezTo>
                  <a:pt x="156367" y="23125"/>
                  <a:pt x="174800" y="23648"/>
                  <a:pt x="145831" y="23648"/>
                </a:cubicBezTo>
                <a:lnTo>
                  <a:pt x="145831" y="23648"/>
                </a:lnTo>
                <a:lnTo>
                  <a:pt x="5517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565838" y="5849007"/>
            <a:ext cx="149772" cy="417786"/>
          </a:xfrm>
          <a:custGeom>
            <a:avLst/>
            <a:gdLst>
              <a:gd name="connsiteX0" fmla="*/ 59121 w 149772"/>
              <a:gd name="connsiteY0" fmla="*/ 0 h 417786"/>
              <a:gd name="connsiteX1" fmla="*/ 7883 w 149772"/>
              <a:gd name="connsiteY1" fmla="*/ 74886 h 417786"/>
              <a:gd name="connsiteX2" fmla="*/ 0 w 149772"/>
              <a:gd name="connsiteY2" fmla="*/ 130065 h 417786"/>
              <a:gd name="connsiteX3" fmla="*/ 0 w 149772"/>
              <a:gd name="connsiteY3" fmla="*/ 216776 h 417786"/>
              <a:gd name="connsiteX4" fmla="*/ 0 w 149772"/>
              <a:gd name="connsiteY4" fmla="*/ 291662 h 417786"/>
              <a:gd name="connsiteX5" fmla="*/ 7883 w 149772"/>
              <a:gd name="connsiteY5" fmla="*/ 354724 h 417786"/>
              <a:gd name="connsiteX6" fmla="*/ 23648 w 149772"/>
              <a:gd name="connsiteY6" fmla="*/ 402021 h 417786"/>
              <a:gd name="connsiteX7" fmla="*/ 67003 w 149772"/>
              <a:gd name="connsiteY7" fmla="*/ 417786 h 417786"/>
              <a:gd name="connsiteX8" fmla="*/ 110359 w 149772"/>
              <a:gd name="connsiteY8" fmla="*/ 413845 h 417786"/>
              <a:gd name="connsiteX9" fmla="*/ 130065 w 149772"/>
              <a:gd name="connsiteY9" fmla="*/ 390196 h 417786"/>
              <a:gd name="connsiteX10" fmla="*/ 137948 w 149772"/>
              <a:gd name="connsiteY10" fmla="*/ 319252 h 417786"/>
              <a:gd name="connsiteX11" fmla="*/ 137948 w 149772"/>
              <a:gd name="connsiteY11" fmla="*/ 240424 h 417786"/>
              <a:gd name="connsiteX12" fmla="*/ 149772 w 149772"/>
              <a:gd name="connsiteY12" fmla="*/ 153714 h 417786"/>
              <a:gd name="connsiteX13" fmla="*/ 118241 w 149772"/>
              <a:gd name="connsiteY13" fmla="*/ 43355 h 417786"/>
              <a:gd name="connsiteX14" fmla="*/ 59121 w 149772"/>
              <a:gd name="connsiteY14" fmla="*/ 0 h 41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772" h="417786">
                <a:moveTo>
                  <a:pt x="59121" y="0"/>
                </a:moveTo>
                <a:lnTo>
                  <a:pt x="7883" y="74886"/>
                </a:lnTo>
                <a:lnTo>
                  <a:pt x="0" y="130065"/>
                </a:lnTo>
                <a:lnTo>
                  <a:pt x="0" y="216776"/>
                </a:lnTo>
                <a:lnTo>
                  <a:pt x="0" y="291662"/>
                </a:lnTo>
                <a:lnTo>
                  <a:pt x="7883" y="354724"/>
                </a:lnTo>
                <a:lnTo>
                  <a:pt x="23648" y="402021"/>
                </a:lnTo>
                <a:lnTo>
                  <a:pt x="67003" y="417786"/>
                </a:lnTo>
                <a:lnTo>
                  <a:pt x="110359" y="413845"/>
                </a:lnTo>
                <a:lnTo>
                  <a:pt x="130065" y="390196"/>
                </a:lnTo>
                <a:lnTo>
                  <a:pt x="137948" y="319252"/>
                </a:lnTo>
                <a:lnTo>
                  <a:pt x="137948" y="240424"/>
                </a:lnTo>
                <a:lnTo>
                  <a:pt x="149772" y="153714"/>
                </a:lnTo>
                <a:lnTo>
                  <a:pt x="118241" y="43355"/>
                </a:lnTo>
                <a:lnTo>
                  <a:pt x="59121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81503" y="5600700"/>
            <a:ext cx="386256" cy="642445"/>
          </a:xfrm>
          <a:custGeom>
            <a:avLst/>
            <a:gdLst>
              <a:gd name="connsiteX0" fmla="*/ 287721 w 386256"/>
              <a:gd name="connsiteY0" fmla="*/ 39414 h 642445"/>
              <a:gd name="connsiteX1" fmla="*/ 275897 w 386256"/>
              <a:gd name="connsiteY1" fmla="*/ 110359 h 642445"/>
              <a:gd name="connsiteX2" fmla="*/ 220718 w 386256"/>
              <a:gd name="connsiteY2" fmla="*/ 137948 h 642445"/>
              <a:gd name="connsiteX3" fmla="*/ 204952 w 386256"/>
              <a:gd name="connsiteY3" fmla="*/ 141890 h 642445"/>
              <a:gd name="connsiteX4" fmla="*/ 169480 w 386256"/>
              <a:gd name="connsiteY4" fmla="*/ 118241 h 642445"/>
              <a:gd name="connsiteX5" fmla="*/ 130066 w 386256"/>
              <a:gd name="connsiteY5" fmla="*/ 78828 h 642445"/>
              <a:gd name="connsiteX6" fmla="*/ 126125 w 386256"/>
              <a:gd name="connsiteY6" fmla="*/ 43355 h 642445"/>
              <a:gd name="connsiteX7" fmla="*/ 3942 w 386256"/>
              <a:gd name="connsiteY7" fmla="*/ 0 h 642445"/>
              <a:gd name="connsiteX8" fmla="*/ 0 w 386256"/>
              <a:gd name="connsiteY8" fmla="*/ 67003 h 642445"/>
              <a:gd name="connsiteX9" fmla="*/ 0 w 386256"/>
              <a:gd name="connsiteY9" fmla="*/ 145831 h 642445"/>
              <a:gd name="connsiteX10" fmla="*/ 0 w 386256"/>
              <a:gd name="connsiteY10" fmla="*/ 204952 h 642445"/>
              <a:gd name="connsiteX11" fmla="*/ 0 w 386256"/>
              <a:gd name="connsiteY11" fmla="*/ 260131 h 642445"/>
              <a:gd name="connsiteX12" fmla="*/ 3942 w 386256"/>
              <a:gd name="connsiteY12" fmla="*/ 307428 h 642445"/>
              <a:gd name="connsiteX13" fmla="*/ 19707 w 386256"/>
              <a:gd name="connsiteY13" fmla="*/ 350783 h 642445"/>
              <a:gd name="connsiteX14" fmla="*/ 19707 w 386256"/>
              <a:gd name="connsiteY14" fmla="*/ 350783 h 642445"/>
              <a:gd name="connsiteX15" fmla="*/ 19707 w 386256"/>
              <a:gd name="connsiteY15" fmla="*/ 417786 h 642445"/>
              <a:gd name="connsiteX16" fmla="*/ 15766 w 386256"/>
              <a:gd name="connsiteY16" fmla="*/ 465083 h 642445"/>
              <a:gd name="connsiteX17" fmla="*/ 15766 w 386256"/>
              <a:gd name="connsiteY17" fmla="*/ 465083 h 642445"/>
              <a:gd name="connsiteX18" fmla="*/ 0 w 386256"/>
              <a:gd name="connsiteY18" fmla="*/ 504497 h 642445"/>
              <a:gd name="connsiteX19" fmla="*/ 0 w 386256"/>
              <a:gd name="connsiteY19" fmla="*/ 555734 h 642445"/>
              <a:gd name="connsiteX20" fmla="*/ 11825 w 386256"/>
              <a:gd name="connsiteY20" fmla="*/ 595148 h 642445"/>
              <a:gd name="connsiteX21" fmla="*/ 47297 w 386256"/>
              <a:gd name="connsiteY21" fmla="*/ 626679 h 642445"/>
              <a:gd name="connsiteX22" fmla="*/ 102476 w 386256"/>
              <a:gd name="connsiteY22" fmla="*/ 642445 h 642445"/>
              <a:gd name="connsiteX23" fmla="*/ 141890 w 386256"/>
              <a:gd name="connsiteY23" fmla="*/ 536028 h 642445"/>
              <a:gd name="connsiteX24" fmla="*/ 141890 w 386256"/>
              <a:gd name="connsiteY24" fmla="*/ 496614 h 642445"/>
              <a:gd name="connsiteX25" fmla="*/ 145831 w 386256"/>
              <a:gd name="connsiteY25" fmla="*/ 421728 h 642445"/>
              <a:gd name="connsiteX26" fmla="*/ 208894 w 386256"/>
              <a:gd name="connsiteY26" fmla="*/ 394138 h 642445"/>
              <a:gd name="connsiteX27" fmla="*/ 256190 w 386256"/>
              <a:gd name="connsiteY27" fmla="*/ 398079 h 642445"/>
              <a:gd name="connsiteX28" fmla="*/ 295604 w 386256"/>
              <a:gd name="connsiteY28" fmla="*/ 402021 h 642445"/>
              <a:gd name="connsiteX29" fmla="*/ 338959 w 386256"/>
              <a:gd name="connsiteY29" fmla="*/ 394138 h 642445"/>
              <a:gd name="connsiteX30" fmla="*/ 370490 w 386256"/>
              <a:gd name="connsiteY30" fmla="*/ 319252 h 642445"/>
              <a:gd name="connsiteX31" fmla="*/ 386256 w 386256"/>
              <a:gd name="connsiteY31" fmla="*/ 252248 h 642445"/>
              <a:gd name="connsiteX32" fmla="*/ 386256 w 386256"/>
              <a:gd name="connsiteY32" fmla="*/ 149772 h 642445"/>
              <a:gd name="connsiteX33" fmla="*/ 386256 w 386256"/>
              <a:gd name="connsiteY33" fmla="*/ 63062 h 642445"/>
              <a:gd name="connsiteX34" fmla="*/ 287721 w 386256"/>
              <a:gd name="connsiteY34" fmla="*/ 39414 h 6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6256" h="642445">
                <a:moveTo>
                  <a:pt x="287721" y="39414"/>
                </a:moveTo>
                <a:lnTo>
                  <a:pt x="275897" y="110359"/>
                </a:lnTo>
                <a:lnTo>
                  <a:pt x="220718" y="137948"/>
                </a:lnTo>
                <a:lnTo>
                  <a:pt x="204952" y="141890"/>
                </a:lnTo>
                <a:lnTo>
                  <a:pt x="169480" y="118241"/>
                </a:lnTo>
                <a:lnTo>
                  <a:pt x="130066" y="78828"/>
                </a:lnTo>
                <a:lnTo>
                  <a:pt x="126125" y="43355"/>
                </a:lnTo>
                <a:lnTo>
                  <a:pt x="3942" y="0"/>
                </a:lnTo>
                <a:lnTo>
                  <a:pt x="0" y="67003"/>
                </a:lnTo>
                <a:lnTo>
                  <a:pt x="0" y="145831"/>
                </a:lnTo>
                <a:lnTo>
                  <a:pt x="0" y="204952"/>
                </a:lnTo>
                <a:lnTo>
                  <a:pt x="0" y="260131"/>
                </a:lnTo>
                <a:lnTo>
                  <a:pt x="3942" y="307428"/>
                </a:lnTo>
                <a:cubicBezTo>
                  <a:pt x="12631" y="346527"/>
                  <a:pt x="3261" y="334335"/>
                  <a:pt x="19707" y="350783"/>
                </a:cubicBezTo>
                <a:lnTo>
                  <a:pt x="19707" y="350783"/>
                </a:lnTo>
                <a:lnTo>
                  <a:pt x="19707" y="417786"/>
                </a:lnTo>
                <a:cubicBezTo>
                  <a:pt x="15331" y="457176"/>
                  <a:pt x="15766" y="441362"/>
                  <a:pt x="15766" y="465083"/>
                </a:cubicBezTo>
                <a:lnTo>
                  <a:pt x="15766" y="465083"/>
                </a:lnTo>
                <a:lnTo>
                  <a:pt x="0" y="504497"/>
                </a:lnTo>
                <a:lnTo>
                  <a:pt x="0" y="555734"/>
                </a:lnTo>
                <a:lnTo>
                  <a:pt x="11825" y="595148"/>
                </a:lnTo>
                <a:lnTo>
                  <a:pt x="47297" y="626679"/>
                </a:lnTo>
                <a:lnTo>
                  <a:pt x="102476" y="642445"/>
                </a:lnTo>
                <a:lnTo>
                  <a:pt x="141890" y="536028"/>
                </a:lnTo>
                <a:lnTo>
                  <a:pt x="141890" y="496614"/>
                </a:lnTo>
                <a:lnTo>
                  <a:pt x="145831" y="421728"/>
                </a:lnTo>
                <a:lnTo>
                  <a:pt x="208894" y="394138"/>
                </a:lnTo>
                <a:lnTo>
                  <a:pt x="256190" y="398079"/>
                </a:lnTo>
                <a:lnTo>
                  <a:pt x="295604" y="402021"/>
                </a:lnTo>
                <a:lnTo>
                  <a:pt x="338959" y="394138"/>
                </a:lnTo>
                <a:lnTo>
                  <a:pt x="370490" y="319252"/>
                </a:lnTo>
                <a:lnTo>
                  <a:pt x="386256" y="252248"/>
                </a:lnTo>
                <a:lnTo>
                  <a:pt x="386256" y="149772"/>
                </a:lnTo>
                <a:lnTo>
                  <a:pt x="386256" y="63062"/>
                </a:lnTo>
                <a:lnTo>
                  <a:pt x="287721" y="39414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93683" y="4489231"/>
            <a:ext cx="965638" cy="662152"/>
          </a:xfrm>
          <a:custGeom>
            <a:avLst/>
            <a:gdLst>
              <a:gd name="connsiteX0" fmla="*/ 165538 w 965638"/>
              <a:gd name="connsiteY0" fmla="*/ 177362 h 662152"/>
              <a:gd name="connsiteX1" fmla="*/ 63062 w 965638"/>
              <a:gd name="connsiteY1" fmla="*/ 177362 h 662152"/>
              <a:gd name="connsiteX2" fmla="*/ 0 w 965638"/>
              <a:gd name="connsiteY2" fmla="*/ 240424 h 662152"/>
              <a:gd name="connsiteX3" fmla="*/ 31531 w 965638"/>
              <a:gd name="connsiteY3" fmla="*/ 370490 h 662152"/>
              <a:gd name="connsiteX4" fmla="*/ 137948 w 965638"/>
              <a:gd name="connsiteY4" fmla="*/ 417786 h 662152"/>
              <a:gd name="connsiteX5" fmla="*/ 228600 w 965638"/>
              <a:gd name="connsiteY5" fmla="*/ 409903 h 662152"/>
              <a:gd name="connsiteX6" fmla="*/ 275896 w 965638"/>
              <a:gd name="connsiteY6" fmla="*/ 350783 h 662152"/>
              <a:gd name="connsiteX7" fmla="*/ 291662 w 965638"/>
              <a:gd name="connsiteY7" fmla="*/ 291662 h 662152"/>
              <a:gd name="connsiteX8" fmla="*/ 319251 w 965638"/>
              <a:gd name="connsiteY8" fmla="*/ 244366 h 662152"/>
              <a:gd name="connsiteX9" fmla="*/ 362607 w 965638"/>
              <a:gd name="connsiteY9" fmla="*/ 197069 h 662152"/>
              <a:gd name="connsiteX10" fmla="*/ 437493 w 965638"/>
              <a:gd name="connsiteY10" fmla="*/ 153714 h 662152"/>
              <a:gd name="connsiteX11" fmla="*/ 496614 w 965638"/>
              <a:gd name="connsiteY11" fmla="*/ 153714 h 662152"/>
              <a:gd name="connsiteX12" fmla="*/ 551793 w 965638"/>
              <a:gd name="connsiteY12" fmla="*/ 224659 h 662152"/>
              <a:gd name="connsiteX13" fmla="*/ 559676 w 965638"/>
              <a:gd name="connsiteY13" fmla="*/ 260131 h 662152"/>
              <a:gd name="connsiteX14" fmla="*/ 618796 w 965638"/>
              <a:gd name="connsiteY14" fmla="*/ 283779 h 662152"/>
              <a:gd name="connsiteX15" fmla="*/ 693683 w 965638"/>
              <a:gd name="connsiteY15" fmla="*/ 287721 h 662152"/>
              <a:gd name="connsiteX16" fmla="*/ 701565 w 965638"/>
              <a:gd name="connsiteY16" fmla="*/ 350783 h 662152"/>
              <a:gd name="connsiteX17" fmla="*/ 713389 w 965638"/>
              <a:gd name="connsiteY17" fmla="*/ 449317 h 662152"/>
              <a:gd name="connsiteX18" fmla="*/ 713389 w 965638"/>
              <a:gd name="connsiteY18" fmla="*/ 516321 h 662152"/>
              <a:gd name="connsiteX19" fmla="*/ 693683 w 965638"/>
              <a:gd name="connsiteY19" fmla="*/ 567559 h 662152"/>
              <a:gd name="connsiteX20" fmla="*/ 689741 w 965638"/>
              <a:gd name="connsiteY20" fmla="*/ 606972 h 662152"/>
              <a:gd name="connsiteX21" fmla="*/ 685800 w 965638"/>
              <a:gd name="connsiteY21" fmla="*/ 638503 h 662152"/>
              <a:gd name="connsiteX22" fmla="*/ 748862 w 965638"/>
              <a:gd name="connsiteY22" fmla="*/ 662152 h 662152"/>
              <a:gd name="connsiteX23" fmla="*/ 827689 w 965638"/>
              <a:gd name="connsiteY23" fmla="*/ 658210 h 662152"/>
              <a:gd name="connsiteX24" fmla="*/ 910458 w 965638"/>
              <a:gd name="connsiteY24" fmla="*/ 646386 h 662152"/>
              <a:gd name="connsiteX25" fmla="*/ 949872 w 965638"/>
              <a:gd name="connsiteY25" fmla="*/ 567559 h 662152"/>
              <a:gd name="connsiteX26" fmla="*/ 965638 w 965638"/>
              <a:gd name="connsiteY26" fmla="*/ 425669 h 662152"/>
              <a:gd name="connsiteX27" fmla="*/ 957755 w 965638"/>
              <a:gd name="connsiteY27" fmla="*/ 181303 h 662152"/>
              <a:gd name="connsiteX28" fmla="*/ 922283 w 965638"/>
              <a:gd name="connsiteY28" fmla="*/ 78828 h 662152"/>
              <a:gd name="connsiteX29" fmla="*/ 835572 w 965638"/>
              <a:gd name="connsiteY29" fmla="*/ 27590 h 662152"/>
              <a:gd name="connsiteX30" fmla="*/ 725214 w 965638"/>
              <a:gd name="connsiteY30" fmla="*/ 3941 h 662152"/>
              <a:gd name="connsiteX31" fmla="*/ 622738 w 965638"/>
              <a:gd name="connsiteY31" fmla="*/ 3941 h 662152"/>
              <a:gd name="connsiteX32" fmla="*/ 571500 w 965638"/>
              <a:gd name="connsiteY32" fmla="*/ 0 h 662152"/>
              <a:gd name="connsiteX33" fmla="*/ 516320 w 965638"/>
              <a:gd name="connsiteY33" fmla="*/ 43355 h 662152"/>
              <a:gd name="connsiteX34" fmla="*/ 445376 w 965638"/>
              <a:gd name="connsiteY34" fmla="*/ 43355 h 662152"/>
              <a:gd name="connsiteX35" fmla="*/ 390196 w 965638"/>
              <a:gd name="connsiteY35" fmla="*/ 137948 h 662152"/>
              <a:gd name="connsiteX36" fmla="*/ 331076 w 965638"/>
              <a:gd name="connsiteY36" fmla="*/ 185245 h 662152"/>
              <a:gd name="connsiteX37" fmla="*/ 287720 w 965638"/>
              <a:gd name="connsiteY37" fmla="*/ 185245 h 662152"/>
              <a:gd name="connsiteX38" fmla="*/ 165538 w 965638"/>
              <a:gd name="connsiteY38" fmla="*/ 177362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5638" h="662152">
                <a:moveTo>
                  <a:pt x="165538" y="177362"/>
                </a:moveTo>
                <a:lnTo>
                  <a:pt x="63062" y="177362"/>
                </a:lnTo>
                <a:lnTo>
                  <a:pt x="0" y="240424"/>
                </a:lnTo>
                <a:lnTo>
                  <a:pt x="31531" y="370490"/>
                </a:lnTo>
                <a:lnTo>
                  <a:pt x="137948" y="417786"/>
                </a:lnTo>
                <a:lnTo>
                  <a:pt x="228600" y="409903"/>
                </a:lnTo>
                <a:lnTo>
                  <a:pt x="275896" y="350783"/>
                </a:lnTo>
                <a:lnTo>
                  <a:pt x="291662" y="291662"/>
                </a:lnTo>
                <a:lnTo>
                  <a:pt x="319251" y="244366"/>
                </a:lnTo>
                <a:lnTo>
                  <a:pt x="362607" y="197069"/>
                </a:lnTo>
                <a:lnTo>
                  <a:pt x="437493" y="153714"/>
                </a:lnTo>
                <a:lnTo>
                  <a:pt x="496614" y="153714"/>
                </a:lnTo>
                <a:lnTo>
                  <a:pt x="551793" y="224659"/>
                </a:lnTo>
                <a:lnTo>
                  <a:pt x="559676" y="260131"/>
                </a:lnTo>
                <a:lnTo>
                  <a:pt x="618796" y="283779"/>
                </a:lnTo>
                <a:lnTo>
                  <a:pt x="693683" y="287721"/>
                </a:lnTo>
                <a:lnTo>
                  <a:pt x="701565" y="350783"/>
                </a:lnTo>
                <a:lnTo>
                  <a:pt x="713389" y="449317"/>
                </a:lnTo>
                <a:lnTo>
                  <a:pt x="713389" y="516321"/>
                </a:lnTo>
                <a:lnTo>
                  <a:pt x="693683" y="567559"/>
                </a:lnTo>
                <a:lnTo>
                  <a:pt x="689741" y="606972"/>
                </a:lnTo>
                <a:lnTo>
                  <a:pt x="685800" y="638503"/>
                </a:lnTo>
                <a:lnTo>
                  <a:pt x="748862" y="662152"/>
                </a:lnTo>
                <a:lnTo>
                  <a:pt x="827689" y="658210"/>
                </a:lnTo>
                <a:lnTo>
                  <a:pt x="910458" y="646386"/>
                </a:lnTo>
                <a:lnTo>
                  <a:pt x="949872" y="567559"/>
                </a:lnTo>
                <a:lnTo>
                  <a:pt x="965638" y="425669"/>
                </a:lnTo>
                <a:lnTo>
                  <a:pt x="957755" y="181303"/>
                </a:lnTo>
                <a:lnTo>
                  <a:pt x="922283" y="78828"/>
                </a:lnTo>
                <a:lnTo>
                  <a:pt x="835572" y="27590"/>
                </a:lnTo>
                <a:lnTo>
                  <a:pt x="725214" y="3941"/>
                </a:lnTo>
                <a:lnTo>
                  <a:pt x="622738" y="3941"/>
                </a:lnTo>
                <a:lnTo>
                  <a:pt x="571500" y="0"/>
                </a:lnTo>
                <a:lnTo>
                  <a:pt x="516320" y="43355"/>
                </a:lnTo>
                <a:lnTo>
                  <a:pt x="445376" y="43355"/>
                </a:lnTo>
                <a:lnTo>
                  <a:pt x="390196" y="137948"/>
                </a:lnTo>
                <a:lnTo>
                  <a:pt x="331076" y="185245"/>
                </a:lnTo>
                <a:lnTo>
                  <a:pt x="287720" y="185245"/>
                </a:lnTo>
                <a:lnTo>
                  <a:pt x="165538" y="177362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567559" y="3401410"/>
            <a:ext cx="666093" cy="776452"/>
          </a:xfrm>
          <a:custGeom>
            <a:avLst/>
            <a:gdLst>
              <a:gd name="connsiteX0" fmla="*/ 82769 w 666093"/>
              <a:gd name="connsiteY0" fmla="*/ 0 h 776452"/>
              <a:gd name="connsiteX1" fmla="*/ 23648 w 666093"/>
              <a:gd name="connsiteY1" fmla="*/ 78828 h 776452"/>
              <a:gd name="connsiteX2" fmla="*/ 0 w 666093"/>
              <a:gd name="connsiteY2" fmla="*/ 185245 h 776452"/>
              <a:gd name="connsiteX3" fmla="*/ 23648 w 666093"/>
              <a:gd name="connsiteY3" fmla="*/ 358666 h 776452"/>
              <a:gd name="connsiteX4" fmla="*/ 118241 w 666093"/>
              <a:gd name="connsiteY4" fmla="*/ 394138 h 776452"/>
              <a:gd name="connsiteX5" fmla="*/ 271955 w 666093"/>
              <a:gd name="connsiteY5" fmla="*/ 394138 h 776452"/>
              <a:gd name="connsiteX6" fmla="*/ 303486 w 666093"/>
              <a:gd name="connsiteY6" fmla="*/ 429611 h 776452"/>
              <a:gd name="connsiteX7" fmla="*/ 303486 w 666093"/>
              <a:gd name="connsiteY7" fmla="*/ 512380 h 776452"/>
              <a:gd name="connsiteX8" fmla="*/ 279838 w 666093"/>
              <a:gd name="connsiteY8" fmla="*/ 520262 h 776452"/>
              <a:gd name="connsiteX9" fmla="*/ 102475 w 666093"/>
              <a:gd name="connsiteY9" fmla="*/ 512380 h 776452"/>
              <a:gd name="connsiteX10" fmla="*/ 51238 w 666093"/>
              <a:gd name="connsiteY10" fmla="*/ 571500 h 776452"/>
              <a:gd name="connsiteX11" fmla="*/ 23648 w 666093"/>
              <a:gd name="connsiteY11" fmla="*/ 622738 h 776452"/>
              <a:gd name="connsiteX12" fmla="*/ 23648 w 666093"/>
              <a:gd name="connsiteY12" fmla="*/ 693683 h 776452"/>
              <a:gd name="connsiteX13" fmla="*/ 35472 w 666093"/>
              <a:gd name="connsiteY13" fmla="*/ 725214 h 776452"/>
              <a:gd name="connsiteX14" fmla="*/ 70944 w 666093"/>
              <a:gd name="connsiteY14" fmla="*/ 760687 h 776452"/>
              <a:gd name="connsiteX15" fmla="*/ 181303 w 666093"/>
              <a:gd name="connsiteY15" fmla="*/ 764628 h 776452"/>
              <a:gd name="connsiteX16" fmla="*/ 295603 w 666093"/>
              <a:gd name="connsiteY16" fmla="*/ 752804 h 776452"/>
              <a:gd name="connsiteX17" fmla="*/ 370489 w 666093"/>
              <a:gd name="connsiteY17" fmla="*/ 776452 h 776452"/>
              <a:gd name="connsiteX18" fmla="*/ 504496 w 666093"/>
              <a:gd name="connsiteY18" fmla="*/ 772511 h 776452"/>
              <a:gd name="connsiteX19" fmla="*/ 571500 w 666093"/>
              <a:gd name="connsiteY19" fmla="*/ 772511 h 776452"/>
              <a:gd name="connsiteX20" fmla="*/ 642444 w 666093"/>
              <a:gd name="connsiteY20" fmla="*/ 756745 h 776452"/>
              <a:gd name="connsiteX21" fmla="*/ 666093 w 666093"/>
              <a:gd name="connsiteY21" fmla="*/ 721273 h 776452"/>
              <a:gd name="connsiteX22" fmla="*/ 666093 w 666093"/>
              <a:gd name="connsiteY22" fmla="*/ 587266 h 776452"/>
              <a:gd name="connsiteX23" fmla="*/ 666093 w 666093"/>
              <a:gd name="connsiteY23" fmla="*/ 512380 h 776452"/>
              <a:gd name="connsiteX24" fmla="*/ 539969 w 666093"/>
              <a:gd name="connsiteY24" fmla="*/ 512380 h 776452"/>
              <a:gd name="connsiteX25" fmla="*/ 433551 w 666093"/>
              <a:gd name="connsiteY25" fmla="*/ 520262 h 776452"/>
              <a:gd name="connsiteX26" fmla="*/ 429610 w 666093"/>
              <a:gd name="connsiteY26" fmla="*/ 457200 h 776452"/>
              <a:gd name="connsiteX27" fmla="*/ 413844 w 666093"/>
              <a:gd name="connsiteY27" fmla="*/ 382314 h 776452"/>
              <a:gd name="connsiteX28" fmla="*/ 409903 w 666093"/>
              <a:gd name="connsiteY28" fmla="*/ 228600 h 776452"/>
              <a:gd name="connsiteX29" fmla="*/ 409903 w 666093"/>
              <a:gd name="connsiteY29" fmla="*/ 134007 h 776452"/>
              <a:gd name="connsiteX30" fmla="*/ 409903 w 666093"/>
              <a:gd name="connsiteY30" fmla="*/ 63062 h 776452"/>
              <a:gd name="connsiteX31" fmla="*/ 323193 w 666093"/>
              <a:gd name="connsiteY31" fmla="*/ 31531 h 776452"/>
              <a:gd name="connsiteX32" fmla="*/ 240424 w 666093"/>
              <a:gd name="connsiteY32" fmla="*/ 15766 h 776452"/>
              <a:gd name="connsiteX33" fmla="*/ 201010 w 666093"/>
              <a:gd name="connsiteY33" fmla="*/ 15766 h 776452"/>
              <a:gd name="connsiteX34" fmla="*/ 82769 w 666093"/>
              <a:gd name="connsiteY34" fmla="*/ 0 h 7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093" h="776452">
                <a:moveTo>
                  <a:pt x="82769" y="0"/>
                </a:moveTo>
                <a:lnTo>
                  <a:pt x="23648" y="78828"/>
                </a:lnTo>
                <a:lnTo>
                  <a:pt x="0" y="185245"/>
                </a:lnTo>
                <a:lnTo>
                  <a:pt x="23648" y="358666"/>
                </a:lnTo>
                <a:lnTo>
                  <a:pt x="118241" y="394138"/>
                </a:lnTo>
                <a:lnTo>
                  <a:pt x="271955" y="394138"/>
                </a:lnTo>
                <a:lnTo>
                  <a:pt x="303486" y="429611"/>
                </a:lnTo>
                <a:lnTo>
                  <a:pt x="303486" y="512380"/>
                </a:lnTo>
                <a:lnTo>
                  <a:pt x="279838" y="520262"/>
                </a:lnTo>
                <a:lnTo>
                  <a:pt x="102475" y="512380"/>
                </a:lnTo>
                <a:lnTo>
                  <a:pt x="51238" y="571500"/>
                </a:lnTo>
                <a:lnTo>
                  <a:pt x="23648" y="622738"/>
                </a:lnTo>
                <a:lnTo>
                  <a:pt x="23648" y="693683"/>
                </a:lnTo>
                <a:lnTo>
                  <a:pt x="35472" y="725214"/>
                </a:lnTo>
                <a:lnTo>
                  <a:pt x="70944" y="760687"/>
                </a:lnTo>
                <a:lnTo>
                  <a:pt x="181303" y="764628"/>
                </a:lnTo>
                <a:lnTo>
                  <a:pt x="295603" y="752804"/>
                </a:lnTo>
                <a:lnTo>
                  <a:pt x="370489" y="776452"/>
                </a:lnTo>
                <a:lnTo>
                  <a:pt x="504496" y="772511"/>
                </a:lnTo>
                <a:lnTo>
                  <a:pt x="571500" y="772511"/>
                </a:lnTo>
                <a:lnTo>
                  <a:pt x="642444" y="756745"/>
                </a:lnTo>
                <a:lnTo>
                  <a:pt x="666093" y="721273"/>
                </a:lnTo>
                <a:lnTo>
                  <a:pt x="666093" y="587266"/>
                </a:lnTo>
                <a:lnTo>
                  <a:pt x="666093" y="512380"/>
                </a:lnTo>
                <a:lnTo>
                  <a:pt x="539969" y="512380"/>
                </a:lnTo>
                <a:lnTo>
                  <a:pt x="433551" y="520262"/>
                </a:lnTo>
                <a:lnTo>
                  <a:pt x="429610" y="457200"/>
                </a:lnTo>
                <a:lnTo>
                  <a:pt x="413844" y="382314"/>
                </a:lnTo>
                <a:lnTo>
                  <a:pt x="409903" y="228600"/>
                </a:lnTo>
                <a:lnTo>
                  <a:pt x="409903" y="134007"/>
                </a:lnTo>
                <a:lnTo>
                  <a:pt x="409903" y="63062"/>
                </a:lnTo>
                <a:lnTo>
                  <a:pt x="323193" y="31531"/>
                </a:lnTo>
                <a:lnTo>
                  <a:pt x="240424" y="15766"/>
                </a:lnTo>
                <a:lnTo>
                  <a:pt x="201010" y="15766"/>
                </a:lnTo>
                <a:lnTo>
                  <a:pt x="82769" y="0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843455" y="5632231"/>
            <a:ext cx="788276" cy="855279"/>
          </a:xfrm>
          <a:custGeom>
            <a:avLst/>
            <a:gdLst>
              <a:gd name="connsiteX0" fmla="*/ 197069 w 788276"/>
              <a:gd name="connsiteY0" fmla="*/ 15766 h 855279"/>
              <a:gd name="connsiteX1" fmla="*/ 173421 w 788276"/>
              <a:gd name="connsiteY1" fmla="*/ 82769 h 855279"/>
              <a:gd name="connsiteX2" fmla="*/ 141890 w 788276"/>
              <a:gd name="connsiteY2" fmla="*/ 110359 h 855279"/>
              <a:gd name="connsiteX3" fmla="*/ 82769 w 788276"/>
              <a:gd name="connsiteY3" fmla="*/ 141890 h 855279"/>
              <a:gd name="connsiteX4" fmla="*/ 31531 w 788276"/>
              <a:gd name="connsiteY4" fmla="*/ 169479 h 855279"/>
              <a:gd name="connsiteX5" fmla="*/ 7883 w 788276"/>
              <a:gd name="connsiteY5" fmla="*/ 201010 h 855279"/>
              <a:gd name="connsiteX6" fmla="*/ 0 w 788276"/>
              <a:gd name="connsiteY6" fmla="*/ 275897 h 855279"/>
              <a:gd name="connsiteX7" fmla="*/ 7883 w 788276"/>
              <a:gd name="connsiteY7" fmla="*/ 390197 h 855279"/>
              <a:gd name="connsiteX8" fmla="*/ 19707 w 788276"/>
              <a:gd name="connsiteY8" fmla="*/ 445376 h 855279"/>
              <a:gd name="connsiteX9" fmla="*/ 94593 w 788276"/>
              <a:gd name="connsiteY9" fmla="*/ 496614 h 855279"/>
              <a:gd name="connsiteX10" fmla="*/ 232542 w 788276"/>
              <a:gd name="connsiteY10" fmla="*/ 504497 h 855279"/>
              <a:gd name="connsiteX11" fmla="*/ 335017 w 788276"/>
              <a:gd name="connsiteY11" fmla="*/ 516321 h 855279"/>
              <a:gd name="connsiteX12" fmla="*/ 409904 w 788276"/>
              <a:gd name="connsiteY12" fmla="*/ 496614 h 855279"/>
              <a:gd name="connsiteX13" fmla="*/ 484790 w 788276"/>
              <a:gd name="connsiteY13" fmla="*/ 512379 h 855279"/>
              <a:gd name="connsiteX14" fmla="*/ 536028 w 788276"/>
              <a:gd name="connsiteY14" fmla="*/ 563617 h 855279"/>
              <a:gd name="connsiteX15" fmla="*/ 543911 w 788276"/>
              <a:gd name="connsiteY15" fmla="*/ 610914 h 855279"/>
              <a:gd name="connsiteX16" fmla="*/ 555735 w 788276"/>
              <a:gd name="connsiteY16" fmla="*/ 685800 h 855279"/>
              <a:gd name="connsiteX17" fmla="*/ 567559 w 788276"/>
              <a:gd name="connsiteY17" fmla="*/ 748862 h 855279"/>
              <a:gd name="connsiteX18" fmla="*/ 567559 w 788276"/>
              <a:gd name="connsiteY18" fmla="*/ 855279 h 855279"/>
              <a:gd name="connsiteX19" fmla="*/ 638504 w 788276"/>
              <a:gd name="connsiteY19" fmla="*/ 851338 h 855279"/>
              <a:gd name="connsiteX20" fmla="*/ 733097 w 788276"/>
              <a:gd name="connsiteY20" fmla="*/ 839514 h 855279"/>
              <a:gd name="connsiteX21" fmla="*/ 772511 w 788276"/>
              <a:gd name="connsiteY21" fmla="*/ 835572 h 855279"/>
              <a:gd name="connsiteX22" fmla="*/ 784335 w 788276"/>
              <a:gd name="connsiteY22" fmla="*/ 764628 h 855279"/>
              <a:gd name="connsiteX23" fmla="*/ 784335 w 788276"/>
              <a:gd name="connsiteY23" fmla="*/ 721272 h 855279"/>
              <a:gd name="connsiteX24" fmla="*/ 788276 w 788276"/>
              <a:gd name="connsiteY24" fmla="*/ 579383 h 855279"/>
              <a:gd name="connsiteX25" fmla="*/ 788276 w 788276"/>
              <a:gd name="connsiteY25" fmla="*/ 433552 h 855279"/>
              <a:gd name="connsiteX26" fmla="*/ 733097 w 788276"/>
              <a:gd name="connsiteY26" fmla="*/ 390197 h 855279"/>
              <a:gd name="connsiteX27" fmla="*/ 662152 w 788276"/>
              <a:gd name="connsiteY27" fmla="*/ 382314 h 855279"/>
              <a:gd name="connsiteX28" fmla="*/ 622738 w 788276"/>
              <a:gd name="connsiteY28" fmla="*/ 382314 h 855279"/>
              <a:gd name="connsiteX29" fmla="*/ 563617 w 788276"/>
              <a:gd name="connsiteY29" fmla="*/ 362607 h 855279"/>
              <a:gd name="connsiteX30" fmla="*/ 524204 w 788276"/>
              <a:gd name="connsiteY30" fmla="*/ 437493 h 855279"/>
              <a:gd name="connsiteX31" fmla="*/ 453259 w 788276"/>
              <a:gd name="connsiteY31" fmla="*/ 429610 h 855279"/>
              <a:gd name="connsiteX32" fmla="*/ 394138 w 788276"/>
              <a:gd name="connsiteY32" fmla="*/ 346841 h 855279"/>
              <a:gd name="connsiteX33" fmla="*/ 413845 w 788276"/>
              <a:gd name="connsiteY33" fmla="*/ 236483 h 855279"/>
              <a:gd name="connsiteX34" fmla="*/ 398079 w 788276"/>
              <a:gd name="connsiteY34" fmla="*/ 130066 h 855279"/>
              <a:gd name="connsiteX35" fmla="*/ 315311 w 788276"/>
              <a:gd name="connsiteY35" fmla="*/ 106417 h 855279"/>
              <a:gd name="connsiteX36" fmla="*/ 279838 w 788276"/>
              <a:gd name="connsiteY36" fmla="*/ 67003 h 855279"/>
              <a:gd name="connsiteX37" fmla="*/ 275897 w 788276"/>
              <a:gd name="connsiteY37" fmla="*/ 23648 h 855279"/>
              <a:gd name="connsiteX38" fmla="*/ 260131 w 788276"/>
              <a:gd name="connsiteY38" fmla="*/ 0 h 855279"/>
              <a:gd name="connsiteX39" fmla="*/ 197069 w 788276"/>
              <a:gd name="connsiteY39" fmla="*/ 15766 h 8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8276" h="855279">
                <a:moveTo>
                  <a:pt x="197069" y="15766"/>
                </a:moveTo>
                <a:lnTo>
                  <a:pt x="173421" y="82769"/>
                </a:lnTo>
                <a:lnTo>
                  <a:pt x="141890" y="110359"/>
                </a:lnTo>
                <a:lnTo>
                  <a:pt x="82769" y="141890"/>
                </a:lnTo>
                <a:lnTo>
                  <a:pt x="31531" y="169479"/>
                </a:lnTo>
                <a:lnTo>
                  <a:pt x="7883" y="201010"/>
                </a:lnTo>
                <a:lnTo>
                  <a:pt x="0" y="275897"/>
                </a:lnTo>
                <a:lnTo>
                  <a:pt x="7883" y="390197"/>
                </a:lnTo>
                <a:lnTo>
                  <a:pt x="19707" y="445376"/>
                </a:lnTo>
                <a:lnTo>
                  <a:pt x="94593" y="496614"/>
                </a:lnTo>
                <a:lnTo>
                  <a:pt x="232542" y="504497"/>
                </a:lnTo>
                <a:lnTo>
                  <a:pt x="335017" y="516321"/>
                </a:lnTo>
                <a:lnTo>
                  <a:pt x="409904" y="496614"/>
                </a:lnTo>
                <a:lnTo>
                  <a:pt x="484790" y="512379"/>
                </a:lnTo>
                <a:lnTo>
                  <a:pt x="536028" y="563617"/>
                </a:lnTo>
                <a:lnTo>
                  <a:pt x="543911" y="610914"/>
                </a:lnTo>
                <a:lnTo>
                  <a:pt x="555735" y="685800"/>
                </a:lnTo>
                <a:lnTo>
                  <a:pt x="567559" y="748862"/>
                </a:lnTo>
                <a:lnTo>
                  <a:pt x="567559" y="855279"/>
                </a:lnTo>
                <a:lnTo>
                  <a:pt x="638504" y="851338"/>
                </a:lnTo>
                <a:lnTo>
                  <a:pt x="733097" y="839514"/>
                </a:lnTo>
                <a:lnTo>
                  <a:pt x="772511" y="835572"/>
                </a:lnTo>
                <a:lnTo>
                  <a:pt x="784335" y="764628"/>
                </a:lnTo>
                <a:lnTo>
                  <a:pt x="784335" y="721272"/>
                </a:lnTo>
                <a:lnTo>
                  <a:pt x="788276" y="579383"/>
                </a:lnTo>
                <a:lnTo>
                  <a:pt x="788276" y="433552"/>
                </a:lnTo>
                <a:lnTo>
                  <a:pt x="733097" y="390197"/>
                </a:lnTo>
                <a:lnTo>
                  <a:pt x="662152" y="382314"/>
                </a:lnTo>
                <a:lnTo>
                  <a:pt x="622738" y="382314"/>
                </a:lnTo>
                <a:lnTo>
                  <a:pt x="563617" y="362607"/>
                </a:lnTo>
                <a:lnTo>
                  <a:pt x="524204" y="437493"/>
                </a:lnTo>
                <a:lnTo>
                  <a:pt x="453259" y="429610"/>
                </a:lnTo>
                <a:lnTo>
                  <a:pt x="394138" y="346841"/>
                </a:lnTo>
                <a:lnTo>
                  <a:pt x="413845" y="236483"/>
                </a:lnTo>
                <a:lnTo>
                  <a:pt x="398079" y="130066"/>
                </a:lnTo>
                <a:lnTo>
                  <a:pt x="315311" y="106417"/>
                </a:lnTo>
                <a:lnTo>
                  <a:pt x="279838" y="67003"/>
                </a:lnTo>
                <a:lnTo>
                  <a:pt x="275897" y="23648"/>
                </a:lnTo>
                <a:lnTo>
                  <a:pt x="260131" y="0"/>
                </a:lnTo>
                <a:lnTo>
                  <a:pt x="197069" y="15766"/>
                </a:lnTo>
                <a:close/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978168" y="5797796"/>
            <a:ext cx="383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obtida a partir da população </a:t>
            </a:r>
            <a:r>
              <a:rPr lang="pt-PT" sz="1200" dirty="0" smtClean="0"/>
              <a:t>original mas distribuída pelo dobro da área 40 x 40 = 1600 (em vez de 20 x 20 =400) fazendo grupos contíguos de 3 a 20 parcelas contiguas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6162101" y="1630421"/>
            <a:ext cx="5646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rgbClr val="000000"/>
                </a:solidFill>
              </a:rPr>
              <a:t>Distribuição </a:t>
            </a:r>
            <a:r>
              <a:rPr lang="pt-PT" dirty="0">
                <a:solidFill>
                  <a:srgbClr val="000000"/>
                </a:solidFill>
              </a:rPr>
              <a:t>espacial das parcelas que se encontra frequentemente nos inventários extensivos de grandes áreas (</a:t>
            </a:r>
            <a:r>
              <a:rPr lang="pt-PT" dirty="0" smtClean="0">
                <a:solidFill>
                  <a:srgbClr val="000000"/>
                </a:solidFill>
              </a:rPr>
              <a:t>objetivo</a:t>
            </a:r>
            <a:r>
              <a:rPr lang="pt-PT" dirty="0">
                <a:solidFill>
                  <a:srgbClr val="000000"/>
                </a:solidFill>
              </a:rPr>
              <a:t>: avaliação de volumes para diversos estratos).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4293096"/>
            <a:ext cx="11377264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Realizou</a:t>
            </a:r>
            <a:r>
              <a:rPr lang="en-US" sz="2400" kern="0" dirty="0" smtClean="0">
                <a:solidFill>
                  <a:schemeClr val="accent5"/>
                </a:solidFill>
              </a:rPr>
              <a:t>-se o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trabalho</a:t>
            </a:r>
            <a:r>
              <a:rPr lang="en-US" sz="2400" kern="0" dirty="0" smtClean="0">
                <a:solidFill>
                  <a:schemeClr val="accent5"/>
                </a:solidFill>
              </a:rPr>
              <a:t> de campo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Introduziram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em</a:t>
            </a:r>
            <a:r>
              <a:rPr lang="en-US" sz="2400" kern="0" dirty="0" smtClean="0">
                <a:solidFill>
                  <a:schemeClr val="accent5"/>
                </a:solidFill>
              </a:rPr>
              <a:t> Excel (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ou</a:t>
            </a:r>
            <a:r>
              <a:rPr lang="en-US" sz="2400" kern="0" dirty="0" smtClean="0">
                <a:solidFill>
                  <a:schemeClr val="accent5"/>
                </a:solidFill>
              </a:rPr>
              <a:t> outro software: Access, R, Python)</a:t>
            </a: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Processam</a:t>
            </a:r>
            <a:r>
              <a:rPr lang="en-US" sz="2400" kern="0" dirty="0" smtClean="0">
                <a:solidFill>
                  <a:schemeClr val="accent5"/>
                </a:solidFill>
              </a:rPr>
              <a:t>-se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os</a:t>
            </a:r>
            <a:r>
              <a:rPr lang="en-US" sz="2400" kern="0" dirty="0" smtClean="0">
                <a:solidFill>
                  <a:schemeClr val="accent5"/>
                </a:solidFill>
              </a:rPr>
              <a:t> dados das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parcelas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medidas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depois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r>
              <a:rPr lang="en-US" sz="2400" kern="0" dirty="0" smtClean="0">
                <a:solidFill>
                  <a:schemeClr val="accent5"/>
                </a:solidFill>
              </a:rPr>
              <a:t>O que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digo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ao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proprietário</a:t>
            </a:r>
            <a:r>
              <a:rPr lang="en-US" sz="2400" kern="0" dirty="0" smtClean="0">
                <a:solidFill>
                  <a:schemeClr val="accent5"/>
                </a:solidFill>
              </a:rPr>
              <a:t>?</a:t>
            </a: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229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/>
              <a:t>Intervalo de confiança:</a:t>
            </a:r>
            <a:endParaRPr lang="pt-PT" sz="1800" dirty="0"/>
          </a:p>
          <a:p>
            <a:endParaRPr lang="pt-PT" dirty="0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357946" y="1557661"/>
            <a:ext cx="812778" cy="4319999"/>
            <a:chOff x="8184234" y="2728593"/>
            <a:chExt cx="144000" cy="831773"/>
          </a:xfrm>
        </p:grpSpPr>
        <p:cxnSp>
          <p:nvCxnSpPr>
            <p:cNvPr id="26" name="Straight Connector 25"/>
            <p:cNvCxnSpPr/>
            <p:nvPr/>
          </p:nvCxnSpPr>
          <p:spPr>
            <a:xfrm rot="5400000">
              <a:off x="7840346" y="3144480"/>
              <a:ext cx="831773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8256234" y="2659445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8256234" y="3487032"/>
              <a:ext cx="0" cy="14400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748306" y="1886750"/>
            <a:ext cx="5576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</a:t>
            </a:r>
            <a:r>
              <a:rPr lang="pt-PT" sz="2200" dirty="0" smtClean="0"/>
              <a:t>alculado </a:t>
            </a:r>
            <a:r>
              <a:rPr lang="pt-PT" sz="2200" dirty="0"/>
              <a:t>a partir </a:t>
            </a:r>
            <a:r>
              <a:rPr lang="pt-PT" sz="2200" dirty="0" smtClean="0"/>
              <a:t>da </a:t>
            </a:r>
            <a:r>
              <a:rPr lang="pt-PT" sz="2200" dirty="0"/>
              <a:t>amostra </a:t>
            </a:r>
            <a:r>
              <a:rPr lang="pt-PT" sz="2200" dirty="0" smtClean="0"/>
              <a:t>e não </a:t>
            </a:r>
            <a:r>
              <a:rPr lang="pt-PT" sz="2200" dirty="0"/>
              <a:t>inclui necessariamente o valor real do </a:t>
            </a:r>
            <a:r>
              <a:rPr lang="pt-PT" sz="2200" dirty="0" smtClean="0"/>
              <a:t>parâmetro (µ) - que pode ser o volume do </a:t>
            </a:r>
            <a:r>
              <a:rPr lang="pt-PT" sz="2200" dirty="0" err="1" smtClean="0"/>
              <a:t>pov</a:t>
            </a:r>
            <a:r>
              <a:rPr lang="pt-PT" sz="2200" dirty="0" smtClean="0"/>
              <a:t>. [V 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ha</a:t>
            </a:r>
            <a:r>
              <a:rPr lang="pt-PT" sz="2200" baseline="30000" dirty="0" smtClean="0"/>
              <a:t>-1</a:t>
            </a:r>
            <a:r>
              <a:rPr lang="pt-PT" sz="2200" dirty="0" smtClean="0"/>
              <a:t>) ]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r>
              <a:rPr lang="pt-PT" sz="2200" dirty="0" smtClean="0"/>
              <a:t>Ter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pt-PT" sz="2200" b="1" dirty="0">
                <a:solidFill>
                  <a:schemeClr val="accent5">
                    <a:lumMod val="75000"/>
                  </a:schemeClr>
                </a:solidFill>
              </a:rPr>
              <a:t>% de confiança</a:t>
            </a:r>
            <a:r>
              <a:rPr lang="pt-PT" sz="2200" dirty="0"/>
              <a:t> de que o valor real do parâmetro está </a:t>
            </a:r>
            <a:r>
              <a:rPr lang="pt-PT" sz="2200" dirty="0" smtClean="0"/>
              <a:t>dentro do </a:t>
            </a:r>
            <a:r>
              <a:rPr lang="pt-PT" sz="2200" dirty="0"/>
              <a:t>intervalo de confiança, significa que 99% dos intervalos de confiança observados </a:t>
            </a:r>
            <a:r>
              <a:rPr lang="pt-PT" sz="2200" dirty="0" smtClean="0"/>
              <a:t>contêm </a:t>
            </a:r>
            <a:r>
              <a:rPr lang="pt-PT" sz="2200" dirty="0"/>
              <a:t>o valor real do parâmetro.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29831" y="2843291"/>
            <a:ext cx="39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56040" y="5226220"/>
                <a:ext cx="5544616" cy="1576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µ = Volume do povoamento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=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média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dos volumes da </a:t>
                </a:r>
                <a:r>
                  <a:rPr lang="en-US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amostra</a:t>
                </a:r>
                <a:endPara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inferior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-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absoluto</a:t>
                </a:r>
                <a:endParaRPr lang="en-US" i="1" dirty="0" smtClean="0">
                  <a:solidFill>
                    <a:schemeClr val="accent3"/>
                  </a:solidFill>
                </a:endParaRPr>
              </a:p>
              <a:p>
                <a:r>
                  <a:rPr lang="en-US" i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Lim. superior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Erro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absolute</a:t>
                </a:r>
              </a:p>
              <a:p>
                <a:r>
                  <a:rPr lang="en-US" i="1" dirty="0" err="1" smtClean="0">
                    <a:solidFill>
                      <a:schemeClr val="accent3"/>
                    </a:solidFill>
                  </a:rPr>
                  <a:t>Nivel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de </a:t>
                </a:r>
                <a:r>
                  <a:rPr lang="en-US" i="1" dirty="0" err="1" smtClean="0">
                    <a:solidFill>
                      <a:schemeClr val="accent3"/>
                    </a:solidFill>
                  </a:rPr>
                  <a:t>significância</a:t>
                </a:r>
                <a:r>
                  <a:rPr lang="en-US" i="1" dirty="0" smtClean="0">
                    <a:solidFill>
                      <a:schemeClr val="accent3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 smtClean="0">
                    <a:solidFill>
                      <a:schemeClr val="accent3"/>
                    </a:solidFill>
                  </a:rPr>
                  <a:t>)= 0.01  </a:t>
                </a:r>
                <a:endParaRPr lang="en-US" i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5226220"/>
                <a:ext cx="5544616" cy="1576778"/>
              </a:xfrm>
              <a:prstGeom prst="rect">
                <a:avLst/>
              </a:prstGeom>
              <a:blipFill>
                <a:blip r:embed="rId2"/>
                <a:stretch>
                  <a:fillRect l="-879" t="-1931" b="-5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/>
          <p:cNvSpPr/>
          <p:nvPr/>
        </p:nvSpPr>
        <p:spPr>
          <a:xfrm rot="16200000">
            <a:off x="160216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>
            <a:off x="2771647" y="3586974"/>
            <a:ext cx="0" cy="432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eft Brace 38"/>
          <p:cNvSpPr/>
          <p:nvPr/>
        </p:nvSpPr>
        <p:spPr>
          <a:xfrm rot="16200000">
            <a:off x="3745206" y="2795860"/>
            <a:ext cx="180000" cy="2070000"/>
          </a:xfrm>
          <a:prstGeom prst="leftBrac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217357" y="39713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70614" y="3946635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5952" y="388729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Superior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00791" y="384325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Lim Inferior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≤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𝐸𝑟𝑟𝑜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  )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1 −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3" y="2241242"/>
                <a:ext cx="6576672" cy="307777"/>
              </a:xfrm>
              <a:prstGeom prst="rect">
                <a:avLst/>
              </a:prstGeom>
              <a:blipFill>
                <a:blip r:embed="rId3"/>
                <a:stretch>
                  <a:fillRect l="-463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415480" y="2099608"/>
            <a:ext cx="10692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8725" y="2071871"/>
            <a:ext cx="11093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3"/>
                </a:solidFill>
              </a:rPr>
              <a:t>Erro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absoluto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59764" y="2153579"/>
            <a:ext cx="3946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chemeClr val="accent5">
                    <a:lumMod val="75000"/>
                  </a:schemeClr>
                </a:solidFill>
              </a:rPr>
              <a:t>µ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6">
                    <a:lumMod val="75000"/>
                  </a:schemeClr>
                </a:solidFill>
              </a:rPr>
              <a:t>n≥30</a:t>
            </a:r>
            <a:endParaRPr lang="pt-PT" sz="1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08068" y="396838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 (</a:t>
                </a:r>
                <a:r>
                  <a:rPr lang="en-US" sz="1600" dirty="0" err="1" smtClean="0"/>
                  <a:t>quantas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lá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cabiam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dentro</a:t>
                </a:r>
                <a:r>
                  <a:rPr lang="en-US" sz="1600" dirty="0" smtClean="0"/>
                  <a:t>),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4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627107" y="313665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626768" y="283189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626768" y="253505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8626768" y="223821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8626768" y="194137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7</a:t>
            </a:r>
            <a:endParaRPr lang="en-US" sz="1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032104" y="1460139"/>
            <a:ext cx="2304256" cy="1985042"/>
            <a:chOff x="7464152" y="1460139"/>
            <a:chExt cx="2304256" cy="1985042"/>
          </a:xfrm>
        </p:grpSpPr>
        <p:sp>
          <p:nvSpPr>
            <p:cNvPr id="42" name="TextBox 41"/>
            <p:cNvSpPr txBox="1"/>
            <p:nvPr/>
          </p:nvSpPr>
          <p:spPr>
            <a:xfrm>
              <a:off x="7896200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95861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9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95861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8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95861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7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95861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4491" y="313740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64152" y="283264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64152" y="2535805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64152" y="2238964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4152" y="1942123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536160" y="1460139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Parcelas</a:t>
              </a:r>
              <a:r>
                <a:rPr lang="en-US" sz="1400" b="1" dirty="0" smtClean="0"/>
                <a:t>                      </a:t>
              </a:r>
              <a:r>
                <a:rPr lang="en-US" sz="1400" b="1" dirty="0" err="1" smtClean="0"/>
                <a:t>Sorteio</a:t>
              </a:r>
              <a:endParaRPr lang="en-US" sz="1400" b="1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7640925" y="2235866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28503" y="225090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40925" y="251544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164829" y="3167050"/>
            <a:ext cx="216024" cy="2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32104" y="1767916"/>
            <a:ext cx="1008112" cy="1756711"/>
          </a:xfrm>
          <a:prstGeom prst="rect">
            <a:avLst/>
          </a:prstGeom>
          <a:noFill/>
          <a:ln w="63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10" idx="3"/>
            <a:endCxn id="56" idx="1"/>
          </p:cNvCxnSpPr>
          <p:nvPr/>
        </p:nvCxnSpPr>
        <p:spPr>
          <a:xfrm flipV="1">
            <a:off x="3324283" y="1614028"/>
            <a:ext cx="3779829" cy="27226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543165" y="1577291"/>
            <a:ext cx="2648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latin typeface="Georgia" panose="02040502050405020303" pitchFamily="18" charset="0"/>
              </a:rPr>
              <a:t>Eliminando do lote cada </a:t>
            </a:r>
            <a:r>
              <a:rPr lang="pt-PT" sz="1600" dirty="0" smtClean="0">
                <a:latin typeface="Georgia" panose="02040502050405020303" pitchFamily="18" charset="0"/>
              </a:rPr>
              <a:t>parcela que já foi sorteada está-se a afetar a </a:t>
            </a:r>
            <a:r>
              <a:rPr lang="pt-PT" sz="1600" dirty="0">
                <a:latin typeface="Georgia" panose="02040502050405020303" pitchFamily="18" charset="0"/>
              </a:rPr>
              <a:t>probabilidade de retirar uma </a:t>
            </a:r>
            <a:r>
              <a:rPr lang="pt-PT" sz="1600" dirty="0" smtClean="0">
                <a:latin typeface="Georgia" panose="02040502050405020303" pitchFamily="18" charset="0"/>
              </a:rPr>
              <a:t>parcela entre </a:t>
            </a:r>
            <a:r>
              <a:rPr lang="pt-PT" sz="1600" dirty="0">
                <a:latin typeface="Georgia" panose="02040502050405020303" pitchFamily="18" charset="0"/>
              </a:rPr>
              <a:t>1 e 10 </a:t>
            </a:r>
            <a:r>
              <a:rPr lang="pt-PT" sz="1600" dirty="0" smtClean="0">
                <a:latin typeface="Georgia" panose="02040502050405020303" pitchFamily="18" charset="0"/>
              </a:rPr>
              <a:t>já que no 1º sorteio tem-se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de 1/10, mas no 2º a </a:t>
            </a:r>
            <a:r>
              <a:rPr lang="pt-PT" sz="1600" dirty="0" err="1" smtClean="0">
                <a:latin typeface="Georgia" panose="02040502050405020303" pitchFamily="18" charset="0"/>
              </a:rPr>
              <a:t>prob</a:t>
            </a:r>
            <a:r>
              <a:rPr lang="pt-PT" sz="1600" dirty="0" smtClean="0">
                <a:latin typeface="Georgia" panose="02040502050405020303" pitchFamily="18" charset="0"/>
              </a:rPr>
              <a:t>. já só é  </a:t>
            </a:r>
            <a:r>
              <a:rPr lang="pt-PT" sz="1600" dirty="0">
                <a:latin typeface="Georgia" panose="02040502050405020303" pitchFamily="18" charset="0"/>
              </a:rPr>
              <a:t>de </a:t>
            </a:r>
            <a:r>
              <a:rPr lang="pt-PT" sz="1600" dirty="0" smtClean="0">
                <a:latin typeface="Georgia" panose="02040502050405020303" pitchFamily="18" charset="0"/>
              </a:rPr>
              <a:t>1/9, …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79847" y="3506857"/>
            <a:ext cx="26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CC9900"/>
                </a:solidFill>
              </a:rPr>
              <a:t>Implica fazer uma </a:t>
            </a:r>
            <a:r>
              <a:rPr lang="pt-PT" sz="1600" b="1" dirty="0" smtClean="0">
                <a:solidFill>
                  <a:srgbClr val="CC9900"/>
                </a:solidFill>
              </a:rPr>
              <a:t>correção</a:t>
            </a:r>
            <a:endParaRPr lang="en-US" b="1" dirty="0">
              <a:solidFill>
                <a:srgbClr val="CC99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11751" y="3952972"/>
            <a:ext cx="5475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smtClean="0"/>
              <a:t>CONTUDO, na prática como as </a:t>
            </a:r>
            <a:r>
              <a:rPr lang="pt-PT" sz="1600" dirty="0"/>
              <a:t>populações </a:t>
            </a:r>
            <a:r>
              <a:rPr lang="pt-PT" sz="1600" dirty="0" smtClean="0"/>
              <a:t>com que trabalhamos são geralmente muito grandes, </a:t>
            </a:r>
            <a:r>
              <a:rPr lang="pt-PT" sz="1600" dirty="0"/>
              <a:t>uma amostra confiável </a:t>
            </a:r>
            <a:r>
              <a:rPr lang="pt-PT" sz="1600" dirty="0" smtClean="0"/>
              <a:t>é normalmente pequena </a:t>
            </a:r>
            <a:r>
              <a:rPr lang="pt-PT" sz="1600" dirty="0"/>
              <a:t>comparada à sua </a:t>
            </a:r>
            <a:r>
              <a:rPr lang="pt-PT" sz="1600" dirty="0" smtClean="0"/>
              <a:t>população, o que faz com que o </a:t>
            </a:r>
            <a:r>
              <a:rPr lang="pt-PT" sz="1600" u="sng" dirty="0" smtClean="0"/>
              <a:t>fator de correção se aproxime de 1 podendo este ser ignorado</a:t>
            </a:r>
            <a:endParaRPr lang="en-US" sz="1600" u="sng" dirty="0"/>
          </a:p>
        </p:txBody>
      </p:sp>
      <p:sp>
        <p:nvSpPr>
          <p:cNvPr id="66" name="Rectangle 65"/>
          <p:cNvSpPr/>
          <p:nvPr/>
        </p:nvSpPr>
        <p:spPr>
          <a:xfrm>
            <a:off x="6708912" y="1338454"/>
            <a:ext cx="5478352" cy="4045519"/>
          </a:xfrm>
          <a:prstGeom prst="rect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endCxn id="47" idx="3"/>
          </p:cNvCxnSpPr>
          <p:nvPr/>
        </p:nvCxnSpPr>
        <p:spPr>
          <a:xfrm flipH="1">
            <a:off x="4843447" y="3676135"/>
            <a:ext cx="4736401" cy="770451"/>
          </a:xfrm>
          <a:prstGeom prst="straightConnector1">
            <a:avLst/>
          </a:prstGeom>
          <a:ln>
            <a:solidFill>
              <a:srgbClr val="CC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1225067" y="2060849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Elbow Connector 72"/>
          <p:cNvCxnSpPr>
            <a:stCxn id="72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8" grpId="0"/>
      <p:bldP spid="40" grpId="0"/>
      <p:bldP spid="57" grpId="0" animBg="1"/>
      <p:bldP spid="58" grpId="0" animBg="1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quantitativa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877337"/>
          </a:xfrm>
        </p:spPr>
        <p:txBody>
          <a:bodyPr/>
          <a:lstStyle/>
          <a:p>
            <a:r>
              <a:rPr lang="pt-PT" sz="1800" dirty="0"/>
              <a:t>Populações normais e não normais, </a:t>
            </a:r>
            <a:r>
              <a:rPr lang="pt-PT" sz="1800" b="1" dirty="0" smtClean="0">
                <a:solidFill>
                  <a:schemeClr val="accent1"/>
                </a:solidFill>
              </a:rPr>
              <a:t>n≥30</a:t>
            </a:r>
            <a:endParaRPr lang="pt-PT" sz="1800" b="1" dirty="0">
              <a:solidFill>
                <a:schemeClr val="accent1"/>
              </a:solidFill>
            </a:endParaRPr>
          </a:p>
          <a:p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245562" y="1278437"/>
            <a:ext cx="4729111" cy="2149699"/>
          </a:xfrm>
        </p:spPr>
        <p:txBody>
          <a:bodyPr/>
          <a:lstStyle/>
          <a:p>
            <a:r>
              <a:rPr lang="pt-PT" sz="1800" dirty="0"/>
              <a:t>Populações normais, </a:t>
            </a:r>
            <a:r>
              <a:rPr lang="pt-PT" sz="1800" b="1" dirty="0">
                <a:solidFill>
                  <a:srgbClr val="008000"/>
                </a:solidFill>
              </a:rPr>
              <a:t>n&lt;30</a:t>
            </a:r>
          </a:p>
          <a:p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731995" y="171701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2">
                    <a:lumMod val="50000"/>
                  </a:schemeClr>
                </a:solidFill>
              </a:rPr>
              <a:t>(amostragem sem reposição)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4300287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393" y="5599373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75197" y="4219128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10209600" y="4118900"/>
            <a:ext cx="504056" cy="519942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den>
                              </m:f>
                            </m:e>
                          </m:ra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9" y="2148130"/>
                <a:ext cx="6702028" cy="908197"/>
              </a:xfrm>
              <a:prstGeom prst="rect">
                <a:avLst/>
              </a:prstGeom>
              <a:blipFill>
                <a:blip r:embed="rId2"/>
                <a:stretch>
                  <a:fillRect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852" y="2257793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363606" y="2257605"/>
            <a:ext cx="828738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344472" y="2244491"/>
            <a:ext cx="820664" cy="72210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25067" y="2060848"/>
            <a:ext cx="1706390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53324" y="2077426"/>
            <a:ext cx="1757025" cy="960425"/>
          </a:xfrm>
          <a:prstGeom prst="rect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62" y="3933056"/>
                <a:ext cx="2488374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747462" y="40486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462" y="4048614"/>
                <a:ext cx="1389098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 bwMode="auto">
          <a:xfrm>
            <a:off x="2992773" y="4192287"/>
            <a:ext cx="504056" cy="519942"/>
          </a:xfrm>
          <a:prstGeom prst="ellips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solidFill>
                <a:schemeClr val="accent1"/>
              </a:solidFill>
              <a:latin typeface="Times New Roman" pitchFamily="18" charset="0"/>
            </a:endParaRPr>
          </a:p>
        </p:txBody>
      </p:sp>
      <p:cxnSp>
        <p:nvCxnSpPr>
          <p:cNvPr id="34" name="Elbow Connector 33"/>
          <p:cNvCxnSpPr>
            <a:stCxn id="28" idx="2"/>
            <a:endCxn id="30" idx="0"/>
          </p:cNvCxnSpPr>
          <p:nvPr/>
        </p:nvCxnSpPr>
        <p:spPr>
          <a:xfrm rot="16200000" flipH="1">
            <a:off x="2408414" y="2691120"/>
            <a:ext cx="911783" cy="1572087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9" idx="2"/>
            <a:endCxn id="30" idx="0"/>
          </p:cNvCxnSpPr>
          <p:nvPr/>
        </p:nvCxnSpPr>
        <p:spPr>
          <a:xfrm rot="5400000">
            <a:off x="3893491" y="2794709"/>
            <a:ext cx="895205" cy="1381488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2"/>
            <a:endCxn id="31" idx="0"/>
          </p:cNvCxnSpPr>
          <p:nvPr/>
        </p:nvCxnSpPr>
        <p:spPr>
          <a:xfrm rot="16200000" flipH="1">
            <a:off x="9075542" y="2682144"/>
            <a:ext cx="1068903" cy="166403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endCxn id="31" idx="0"/>
          </p:cNvCxnSpPr>
          <p:nvPr/>
        </p:nvCxnSpPr>
        <p:spPr>
          <a:xfrm rot="5400000">
            <a:off x="10057400" y="3351208"/>
            <a:ext cx="1082017" cy="312794"/>
          </a:xfrm>
          <a:prstGeom prst="bentConnector3">
            <a:avLst>
              <a:gd name="adj1" fmla="val 50000"/>
            </a:avLst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30" y="5501402"/>
                <a:ext cx="1440138" cy="519886"/>
              </a:xfrm>
              <a:prstGeom prst="rect">
                <a:avLst/>
              </a:prstGeom>
              <a:blipFill>
                <a:blip r:embed="rId6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808068" y="3978890"/>
            <a:ext cx="1035379" cy="95641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valor </a:t>
                </a:r>
                <a:r>
                  <a:rPr lang="en-US" sz="1600" dirty="0" err="1" smtClean="0"/>
                  <a:t>médio</a:t>
                </a:r>
                <a:r>
                  <a:rPr lang="en-US" sz="1600" dirty="0" smtClean="0"/>
                  <a:t> de (G, </a:t>
                </a:r>
                <a:r>
                  <a:rPr lang="en-US" sz="1600" dirty="0" err="1" smtClean="0"/>
                  <a:t>hdom</a:t>
                </a:r>
                <a:r>
                  <a:rPr lang="en-US" sz="1600" dirty="0" smtClean="0"/>
                  <a:t>, V, W, C) das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de </a:t>
                </a:r>
                <a:r>
                  <a:rPr lang="en-US" sz="1600" dirty="0" smtClean="0"/>
                  <a:t>(G</a:t>
                </a:r>
                <a:r>
                  <a:rPr lang="en-US" sz="1600" dirty="0"/>
                  <a:t>, hdom, V, W, C) das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 </a:t>
                </a:r>
                <a:r>
                  <a:rPr lang="en-US" sz="1600" dirty="0" err="1" smtClean="0"/>
                  <a:t>medidas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população</a:t>
                </a:r>
                <a:r>
                  <a:rPr lang="en-US" sz="1600" dirty="0" smtClean="0"/>
                  <a:t>, n </a:t>
                </a:r>
                <a:r>
                  <a:rPr lang="en-US" sz="1600" dirty="0" err="1" smtClean="0"/>
                  <a:t>dimensão</a:t>
                </a:r>
                <a:r>
                  <a:rPr lang="en-US" sz="1600" dirty="0" smtClean="0"/>
                  <a:t> da </a:t>
                </a:r>
                <a:r>
                  <a:rPr lang="en-US" sz="1600" dirty="0" err="1" smtClean="0"/>
                  <a:t>amostra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ie</a:t>
                </a:r>
                <a:r>
                  <a:rPr lang="en-US" sz="1600" dirty="0" smtClean="0"/>
                  <a:t> nº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medidas</a:t>
                </a:r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97" y="6311346"/>
                <a:ext cx="11675451" cy="584775"/>
              </a:xfrm>
              <a:prstGeom prst="rect">
                <a:avLst/>
              </a:prstGeom>
              <a:blipFill>
                <a:blip r:embed="rId7"/>
                <a:stretch>
                  <a:fillRect l="-313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471088" y="3914580"/>
            <a:ext cx="2490760" cy="109859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601476" y="4783506"/>
            <a:ext cx="3485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5"/>
                </a:solidFill>
              </a:rPr>
              <a:t>Caso</a:t>
            </a:r>
            <a:r>
              <a:rPr lang="en-US" sz="1600" dirty="0" smtClean="0">
                <a:solidFill>
                  <a:schemeClr val="accent5"/>
                </a:solidFill>
              </a:rPr>
              <a:t> a </a:t>
            </a:r>
            <a:r>
              <a:rPr lang="en-US" sz="1600" dirty="0" err="1" smtClean="0">
                <a:solidFill>
                  <a:schemeClr val="accent5"/>
                </a:solidFill>
              </a:rPr>
              <a:t>população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não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seja</a:t>
            </a:r>
            <a:r>
              <a:rPr lang="en-US" sz="1600" dirty="0" smtClean="0">
                <a:solidFill>
                  <a:schemeClr val="accent5"/>
                </a:solidFill>
              </a:rPr>
              <a:t> normal </a:t>
            </a:r>
            <a:r>
              <a:rPr lang="en-US" sz="1600" dirty="0" err="1" smtClean="0">
                <a:solidFill>
                  <a:schemeClr val="accent5"/>
                </a:solidFill>
              </a:rPr>
              <a:t>há</a:t>
            </a:r>
            <a:r>
              <a:rPr lang="en-US" sz="1600" dirty="0" smtClean="0">
                <a:solidFill>
                  <a:schemeClr val="accent5"/>
                </a:solidFill>
              </a:rPr>
              <a:t> que </a:t>
            </a:r>
            <a:r>
              <a:rPr lang="en-US" sz="1600" dirty="0" err="1" smtClean="0">
                <a:solidFill>
                  <a:schemeClr val="accent5"/>
                </a:solidFill>
              </a:rPr>
              <a:t>ter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cuidado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na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interpretação</a:t>
            </a:r>
            <a:r>
              <a:rPr lang="en-US" sz="1600" dirty="0" smtClean="0">
                <a:solidFill>
                  <a:schemeClr val="accent5"/>
                </a:solidFill>
              </a:rPr>
              <a:t> do </a:t>
            </a:r>
            <a:r>
              <a:rPr lang="en-US" sz="1600" dirty="0" err="1" smtClean="0">
                <a:solidFill>
                  <a:schemeClr val="accent5"/>
                </a:solidFill>
              </a:rPr>
              <a:t>erro</a:t>
            </a:r>
            <a:r>
              <a:rPr lang="en-US" sz="1600" dirty="0" smtClean="0">
                <a:solidFill>
                  <a:schemeClr val="accent5"/>
                </a:solidFill>
              </a:rPr>
              <a:t> e do </a:t>
            </a:r>
            <a:r>
              <a:rPr lang="en-US" sz="1600" dirty="0" err="1" smtClean="0">
                <a:solidFill>
                  <a:schemeClr val="accent5"/>
                </a:solidFill>
              </a:rPr>
              <a:t>intervalo</a:t>
            </a:r>
            <a:r>
              <a:rPr lang="en-US" sz="1600" dirty="0" smtClean="0">
                <a:solidFill>
                  <a:schemeClr val="accent5"/>
                </a:solidFill>
              </a:rPr>
              <a:t> de </a:t>
            </a:r>
            <a:r>
              <a:rPr lang="en-US" sz="1600" dirty="0" err="1" smtClean="0">
                <a:solidFill>
                  <a:schemeClr val="accent5"/>
                </a:solidFill>
              </a:rPr>
              <a:t>confiança</a:t>
            </a:r>
            <a:r>
              <a:rPr lang="en-US" sz="1600" dirty="0" smtClean="0">
                <a:solidFill>
                  <a:schemeClr val="accent5"/>
                </a:solidFill>
              </a:rPr>
              <a:t> (</a:t>
            </a:r>
            <a:r>
              <a:rPr lang="en-US" sz="1600" dirty="0" err="1" smtClean="0">
                <a:solidFill>
                  <a:schemeClr val="accent5"/>
                </a:solidFill>
              </a:rPr>
              <a:t>porque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pode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ser</a:t>
            </a:r>
            <a:r>
              <a:rPr lang="en-US" sz="1600" dirty="0" smtClean="0">
                <a:solidFill>
                  <a:schemeClr val="accent5"/>
                </a:solidFill>
              </a:rPr>
              <a:t> </a:t>
            </a:r>
            <a:r>
              <a:rPr lang="en-US" sz="1600" dirty="0" err="1" smtClean="0">
                <a:solidFill>
                  <a:schemeClr val="accent5"/>
                </a:solidFill>
              </a:rPr>
              <a:t>maior</a:t>
            </a:r>
            <a:r>
              <a:rPr lang="en-US" sz="1600" dirty="0" smtClean="0">
                <a:solidFill>
                  <a:schemeClr val="accent5"/>
                </a:solidFill>
              </a:rPr>
              <a:t> do que o valor </a:t>
            </a:r>
            <a:r>
              <a:rPr lang="en-US" sz="1600" dirty="0" err="1" smtClean="0">
                <a:solidFill>
                  <a:schemeClr val="accent5"/>
                </a:solidFill>
              </a:rPr>
              <a:t>calculado</a:t>
            </a:r>
            <a:r>
              <a:rPr lang="en-US" sz="1600" dirty="0" smtClean="0">
                <a:solidFill>
                  <a:schemeClr val="accent5"/>
                </a:solidFill>
              </a:rPr>
              <a:t>) 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53324" y="2077427"/>
            <a:ext cx="1757025" cy="960425"/>
          </a:xfrm>
          <a:prstGeom prst="rect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/>
          <p:cNvCxnSpPr>
            <a:stCxn id="35" idx="2"/>
          </p:cNvCxnSpPr>
          <p:nvPr/>
        </p:nvCxnSpPr>
        <p:spPr>
          <a:xfrm rot="5400000">
            <a:off x="3893491" y="2794710"/>
            <a:ext cx="895205" cy="1381488"/>
          </a:xfrm>
          <a:prstGeom prst="bentConnector3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130" y="3434192"/>
            <a:ext cx="3494946" cy="27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  <p:bldP spid="22" grpId="0" animBg="1"/>
      <p:bldP spid="26" grpId="0"/>
      <p:bldP spid="5" grpId="0" animBg="1"/>
      <p:bldP spid="27" grpId="0" animBg="1"/>
      <p:bldP spid="31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O </a:t>
            </a:r>
            <a:r>
              <a:rPr lang="pt-PT" dirty="0"/>
              <a:t>facto das variáveis do povoamento serem avaliadas com base em </a:t>
            </a:r>
            <a:r>
              <a:rPr lang="pt-PT" dirty="0" smtClean="0"/>
              <a:t>amostragem </a:t>
            </a:r>
            <a:r>
              <a:rPr lang="pt-PT" dirty="0"/>
              <a:t>tem como consequência:</a:t>
            </a:r>
            <a:endParaRPr lang="en-GB" dirty="0"/>
          </a:p>
          <a:p>
            <a:pPr lvl="1"/>
            <a:r>
              <a:rPr lang="pt-PT" dirty="0"/>
              <a:t>O resultado de um inventário florestal não </a:t>
            </a:r>
            <a:r>
              <a:rPr lang="pt-PT" dirty="0" smtClean="0"/>
              <a:t>ser </a:t>
            </a:r>
            <a:r>
              <a:rPr lang="pt-PT" dirty="0"/>
              <a:t>exacto, vindo afectado de um erro – o </a:t>
            </a:r>
            <a:r>
              <a:rPr lang="pt-PT" dirty="0">
                <a:solidFill>
                  <a:srgbClr val="008000"/>
                </a:solidFill>
              </a:rPr>
              <a:t>erro de amostragem </a:t>
            </a:r>
            <a:r>
              <a:rPr lang="pt-PT" dirty="0"/>
              <a:t>– o qual se deve ao facto de não se ter medido o povoamento todo, mas apenas um conjunto, maior ou menor, de </a:t>
            </a:r>
            <a:r>
              <a:rPr lang="pt-PT" dirty="0" smtClean="0"/>
              <a:t>parcelas</a:t>
            </a:r>
          </a:p>
          <a:p>
            <a:pPr lvl="1"/>
            <a:endParaRPr lang="pt-PT" sz="800" dirty="0"/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menos parcelas </a:t>
            </a:r>
            <a:r>
              <a:rPr lang="pt-PT" sz="2200" dirty="0" smtClean="0"/>
              <a:t>se medirem</a:t>
            </a:r>
          </a:p>
          <a:p>
            <a:pPr lvl="2" algn="l"/>
            <a:r>
              <a:rPr lang="pt-PT" sz="2200" dirty="0" smtClean="0"/>
              <a:t>O </a:t>
            </a:r>
            <a:r>
              <a:rPr lang="pt-PT" sz="2200" b="1" dirty="0" smtClean="0">
                <a:solidFill>
                  <a:srgbClr val="009900"/>
                </a:solidFill>
              </a:rPr>
              <a:t>erro de amostragem </a:t>
            </a:r>
            <a:r>
              <a:rPr lang="pt-PT" sz="2200" dirty="0" smtClean="0"/>
              <a:t>é tanto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quanto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maior</a:t>
            </a:r>
            <a:r>
              <a:rPr lang="pt-PT" sz="2200" dirty="0" smtClean="0"/>
              <a:t> for </a:t>
            </a:r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a variabilidade </a:t>
            </a:r>
            <a:r>
              <a:rPr lang="pt-PT" sz="2200" dirty="0" smtClean="0"/>
              <a:t>da população</a:t>
            </a:r>
          </a:p>
          <a:p>
            <a:r>
              <a:rPr lang="pt-PT" dirty="0" smtClean="0"/>
              <a:t>O </a:t>
            </a:r>
            <a:r>
              <a:rPr lang="pt-PT" u="sng" dirty="0" smtClean="0"/>
              <a:t>erro de amostragem </a:t>
            </a:r>
            <a:r>
              <a:rPr lang="pt-PT" dirty="0" smtClean="0"/>
              <a:t>é inerente ao processo de amostrar, </a:t>
            </a:r>
            <a:r>
              <a:rPr lang="pt-PT" u="sng" dirty="0" smtClean="0"/>
              <a:t>não é resultante de uma operação realizada incorretamente</a:t>
            </a:r>
          </a:p>
          <a:p>
            <a:pPr lvl="1"/>
            <a:endParaRPr lang="pt-PT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834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55277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700981" y="1718164"/>
            <a:ext cx="3006459" cy="5041334"/>
            <a:chOff x="1700981" y="1718164"/>
            <a:chExt cx="3006459" cy="504133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700981" y="2349909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00981" y="4439263"/>
              <a:ext cx="599768" cy="0"/>
            </a:xfrm>
            <a:prstGeom prst="straightConnector1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1116" y="5044441"/>
              <a:ext cx="2266324" cy="17150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13034" y="1718164"/>
              <a:ext cx="2337624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altLang="en-US" b="1" dirty="0">
                  <a:solidFill>
                    <a:schemeClr val="accent5">
                      <a:lumMod val="75000"/>
                    </a:schemeClr>
                  </a:solidFill>
                </a:rPr>
                <a:t>Parcelas na bordadura do </a:t>
              </a:r>
              <a:r>
                <a:rPr lang="pt-PT" alt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povoamento</a:t>
              </a:r>
            </a:p>
            <a:p>
              <a:r>
                <a:rPr lang="pt-PT" altLang="en-US" sz="1400" b="1" u="sng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Método da expansão das avaliações</a:t>
              </a:r>
            </a:p>
            <a:p>
              <a:pPr lvl="1" defTabSz="947738"/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medições na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parte da parcela que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fica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dentro do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pov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. posteriormente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ponderadas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para a área </a:t>
              </a:r>
              <a:r>
                <a:rPr lang="pt-PT" altLang="en-US" sz="1400" dirty="0">
                  <a:latin typeface="Arial" panose="020B0604020202020204" pitchFamily="34" charset="0"/>
                  <a:cs typeface="Times New Roman" panose="02020603050405020304" pitchFamily="18" charset="0"/>
                </a:rPr>
                <a:t>da parcela que foi </a:t>
              </a:r>
              <a:r>
                <a:rPr lang="pt-PT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efetivamente medida</a:t>
              </a:r>
              <a:r>
                <a:rPr lang="en-GB" altLang="en-US" sz="1400" dirty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pt-PT" altLang="en-US" sz="1400" dirty="0"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6" y="786537"/>
            <a:ext cx="1541452" cy="588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8" y="947275"/>
            <a:ext cx="3817664" cy="691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5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660"/>
          <a:stretch/>
        </p:blipFill>
        <p:spPr>
          <a:xfrm>
            <a:off x="3301384" y="3933056"/>
            <a:ext cx="1213787" cy="308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33973" y="1268760"/>
            <a:ext cx="2765683" cy="3695332"/>
            <a:chOff x="233973" y="1268760"/>
            <a:chExt cx="2765683" cy="3695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42203"/>
            <a:stretch/>
          </p:blipFill>
          <p:spPr>
            <a:xfrm>
              <a:off x="233973" y="1268760"/>
              <a:ext cx="2765683" cy="36953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233973" y="4342802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3973" y="4558550"/>
              <a:ext cx="27609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Selección de brotes"/>
          <p:cNvPicPr>
            <a:picLocks noChangeAspect="1" noChangeArrowheads="1"/>
          </p:cNvPicPr>
          <p:nvPr/>
        </p:nvPicPr>
        <p:blipFill rotWithShape="1">
          <a:blip r:embed="rId3" r:link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2866370" y="6158008"/>
            <a:ext cx="530814" cy="55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/>
          <p:cNvCxnSpPr>
            <a:stCxn id="7" idx="2"/>
            <a:endCxn id="9" idx="1"/>
          </p:cNvCxnSpPr>
          <p:nvPr/>
        </p:nvCxnSpPr>
        <p:spPr>
          <a:xfrm rot="16200000" flipH="1">
            <a:off x="2202260" y="4378646"/>
            <a:ext cx="513678" cy="1684569"/>
          </a:xfrm>
          <a:prstGeom prst="bentConnector2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796118"/>
              </p:ext>
            </p:extLst>
          </p:nvPr>
        </p:nvGraphicFramePr>
        <p:xfrm>
          <a:off x="5447928" y="1700808"/>
          <a:ext cx="6510098" cy="4414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86914">
                  <a:extLst>
                    <a:ext uri="{9D8B030D-6E8A-4147-A177-3AD203B41FA5}">
                      <a16:colId xmlns:a16="http://schemas.microsoft.com/office/drawing/2014/main" val="3798666292"/>
                    </a:ext>
                  </a:extLst>
                </a:gridCol>
                <a:gridCol w="1623184">
                  <a:extLst>
                    <a:ext uri="{9D8B030D-6E8A-4147-A177-3AD203B41FA5}">
                      <a16:colId xmlns:a16="http://schemas.microsoft.com/office/drawing/2014/main" val="341894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7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eucaliptal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Povoamento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72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Idade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7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Alentejo interior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Localização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4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endParaRPr lang="pt-PT" sz="1600" dirty="0" smtClean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>
                        <a:solidFill>
                          <a:srgbClr val="009900"/>
                        </a:solidFill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03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medir uma parcela de 500 m</a:t>
                      </a:r>
                      <a:r>
                        <a:rPr lang="pt-PT" sz="1600" baseline="300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10 </a:t>
                      </a:r>
                      <a:r>
                        <a:rPr lang="pt-PT" sz="1600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aplicação de grelha de resultando em 27 parcelas a inventariar no povoamento 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Planeamento do inventário florestal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2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todos os diâmetros à altura do peito e altura das árvores dominantes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Medições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9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Ficheiro FÉNIX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Ex1_Inventario_eucalipto.xlsx,                               folhas: </a:t>
                      </a:r>
                      <a:r>
                        <a:rPr lang="pt-PT" sz="1600" i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ARVORES, PARCELAS</a:t>
                      </a:r>
                      <a:endParaRPr lang="en-US" sz="1600" i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5313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070" y="1150138"/>
            <a:ext cx="4856527" cy="25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2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10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477254" y="5161122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percentual: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9214" y="5143501"/>
            <a:ext cx="178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Erro absoluto: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378" y="4124719"/>
                <a:ext cx="4833566" cy="6223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479" y="4972987"/>
                <a:ext cx="1389098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491" y="5063151"/>
                <a:ext cx="1440138" cy="519886"/>
              </a:xfrm>
              <a:prstGeom prst="rect">
                <a:avLst/>
              </a:prstGeom>
              <a:blipFill>
                <a:blip r:embed="rId13"/>
                <a:stretch>
                  <a:fillRect l="-3814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30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CB042"/>
                    </a:solidFill>
                  </a:rPr>
                  <a:t>n </a:t>
                </a:r>
                <a:r>
                  <a:rPr lang="en-US" sz="1600" dirty="0" smtClean="0"/>
                  <a:t>= </a:t>
                </a:r>
                <a:r>
                  <a:rPr lang="en-US" sz="1600" dirty="0" err="1" smtClean="0"/>
                  <a:t>número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</a:t>
                </a:r>
                <a:r>
                  <a:rPr lang="en-US" sz="1600" b="1" dirty="0">
                    <a:solidFill>
                      <a:srgbClr val="7CB042"/>
                    </a:solidFill>
                  </a:rPr>
                  <a:t>t-student</a:t>
                </a:r>
                <a:r>
                  <a:rPr lang="en-US" sz="1600" dirty="0"/>
                  <a:t> para </a:t>
                </a:r>
                <a:r>
                  <a:rPr lang="el-GR" sz="1600" dirty="0"/>
                  <a:t>α</a:t>
                </a:r>
                <a:r>
                  <a:rPr lang="en-US" sz="1600" dirty="0"/>
                  <a:t>=0.05 </a:t>
                </a:r>
                <a:r>
                  <a:rPr lang="en-US" sz="1600" dirty="0" smtClean="0"/>
                  <a:t>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=T.INV(1-0.05/2,g.l.)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endParaRPr lang="en-US" sz="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/>
                  <a:t> = </a:t>
                </a:r>
                <a:r>
                  <a:rPr lang="en-US" sz="1600" dirty="0" err="1"/>
                  <a:t>desvio</a:t>
                </a:r>
                <a:r>
                  <a:rPr lang="en-US" sz="1600" dirty="0"/>
                  <a:t> </a:t>
                </a:r>
                <a:r>
                  <a:rPr lang="en-US" sz="1600" dirty="0" err="1"/>
                  <a:t>padrão</a:t>
                </a:r>
                <a:r>
                  <a:rPr lang="en-US" sz="1600" dirty="0"/>
                  <a:t> para a </a:t>
                </a:r>
                <a:r>
                  <a:rPr lang="en-US" sz="1600" dirty="0" err="1"/>
                  <a:t>variável</a:t>
                </a:r>
                <a:r>
                  <a:rPr lang="en-US" sz="1600" dirty="0"/>
                  <a:t> X das n </a:t>
                </a:r>
                <a:r>
                  <a:rPr lang="en-US" sz="1600" dirty="0" err="1"/>
                  <a:t>parcelas</a:t>
                </a:r>
                <a:r>
                  <a:rPr lang="en-US" sz="1600" dirty="0"/>
                  <a:t>; </a:t>
                </a:r>
                <a:r>
                  <a:rPr lang="en-US" sz="1600" dirty="0" smtClean="0"/>
                  <a:t>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=STDEV.S(“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>
                    <a:solidFill>
                      <a:srgbClr val="C00000"/>
                    </a:solidFill>
                  </a:rPr>
                  <a:t>”)</a:t>
                </a:r>
                <a:endParaRPr lang="en-US" sz="1600" dirty="0" smtClean="0"/>
              </a:p>
              <a:p>
                <a:endParaRPr lang="en-US" sz="800" dirty="0"/>
              </a:p>
              <a:p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7CB042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 smtClean="0"/>
                  <a:t> = </a:t>
                </a:r>
                <a:r>
                  <a:rPr lang="en-US" sz="1600" dirty="0" err="1" smtClean="0"/>
                  <a:t>média</a:t>
                </a:r>
                <a:r>
                  <a:rPr lang="en-US" sz="1600" dirty="0" smtClean="0"/>
                  <a:t> para a </a:t>
                </a:r>
                <a:r>
                  <a:rPr lang="en-US" sz="1600" dirty="0" err="1" smtClean="0"/>
                  <a:t>variável</a:t>
                </a:r>
                <a:r>
                  <a:rPr lang="en-US" sz="1600" dirty="0" smtClean="0"/>
                  <a:t> X das n </a:t>
                </a:r>
                <a:r>
                  <a:rPr lang="en-US" sz="1600" dirty="0" err="1" smtClean="0"/>
                  <a:t>parcelas</a:t>
                </a:r>
                <a:r>
                  <a:rPr lang="en-US" sz="1600" dirty="0" smtClean="0"/>
                  <a:t>;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=AVERAGE(“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coluna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 da </a:t>
                </a:r>
                <a:r>
                  <a:rPr lang="en-US" sz="1600" dirty="0" err="1" smtClean="0">
                    <a:solidFill>
                      <a:srgbClr val="C00000"/>
                    </a:solidFill>
                  </a:rPr>
                  <a:t>var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”)</a:t>
                </a:r>
              </a:p>
              <a:p>
                <a:endParaRPr lang="en-US" sz="8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93" y="5775510"/>
                <a:ext cx="6624736" cy="1107996"/>
              </a:xfrm>
              <a:prstGeom prst="rect">
                <a:avLst/>
              </a:prstGeom>
              <a:blipFill>
                <a:blip r:embed="rId4"/>
                <a:stretch>
                  <a:fillRect l="-1934" t="-549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650694"/>
              </p:ext>
            </p:extLst>
          </p:nvPr>
        </p:nvGraphicFramePr>
        <p:xfrm>
          <a:off x="15601056" y="2276872"/>
          <a:ext cx="737419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35562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838632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Decidir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fazer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aseline="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720080"/>
          </a:xfrm>
        </p:spPr>
        <p:txBody>
          <a:bodyPr/>
          <a:lstStyle/>
          <a:p>
            <a:r>
              <a:rPr lang="pt-PT" dirty="0" smtClean="0"/>
              <a:t> Amostragem </a:t>
            </a:r>
            <a:r>
              <a:rPr lang="pt-PT" dirty="0"/>
              <a:t>simples </a:t>
            </a:r>
            <a:r>
              <a:rPr lang="pt-PT" dirty="0" smtClean="0"/>
              <a:t>quantitativa - exemplo</a:t>
            </a:r>
            <a:endParaRPr lang="pt-PT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1864" y="3468846"/>
            <a:ext cx="7135442" cy="3367132"/>
          </a:xfrm>
        </p:spPr>
        <p:txBody>
          <a:bodyPr/>
          <a:lstStyle/>
          <a:p>
            <a:r>
              <a:rPr lang="pt-PT" sz="1800" dirty="0" smtClean="0"/>
              <a:t>Exemplo para uma populações normal, n=27 </a:t>
            </a:r>
            <a:r>
              <a:rPr lang="pt-PT" sz="1600" i="1" dirty="0" smtClean="0">
                <a:solidFill>
                  <a:schemeClr val="bg1">
                    <a:lumMod val="50000"/>
                  </a:schemeClr>
                </a:solidFill>
              </a:rPr>
              <a:t>(amostra n&lt;30)</a:t>
            </a:r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4871864" y="881397"/>
            <a:ext cx="59526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dos dados do inventário florestal pretende-se obter uma estimativa dos seguintes parâmetros (por hectare), assim como calcular o </a:t>
            </a:r>
            <a:r>
              <a:rPr lang="pt-PT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intervalo de confiança</a:t>
            </a:r>
            <a:r>
              <a:rPr lang="pt-PT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b="1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 percentual</a:t>
            </a:r>
            <a:r>
              <a:rPr lang="pt-PT" dirty="0">
                <a:solidFill>
                  <a:srgbClr val="7CB0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associado a esta estimativa: </a:t>
            </a:r>
          </a:p>
          <a:p>
            <a:pPr algn="just"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 de árvores por </a:t>
            </a:r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basal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total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180340" algn="l"/>
                <a:tab pos="594360" algn="l"/>
              </a:tabLst>
            </a:pP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mercantil (desponta a 6 cm)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3" y="918346"/>
            <a:ext cx="3740951" cy="57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260" r="8071"/>
          <a:stretch/>
        </p:blipFill>
        <p:spPr>
          <a:xfrm>
            <a:off x="4866037" y="3933056"/>
            <a:ext cx="6664065" cy="1564101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5516"/>
              </p:ext>
            </p:extLst>
          </p:nvPr>
        </p:nvGraphicFramePr>
        <p:xfrm>
          <a:off x="6384032" y="5981147"/>
          <a:ext cx="5551266" cy="57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7151">
                  <a:extLst>
                    <a:ext uri="{9D8B030D-6E8A-4147-A177-3AD203B41FA5}">
                      <a16:colId xmlns:a16="http://schemas.microsoft.com/office/drawing/2014/main" val="1426996205"/>
                    </a:ext>
                  </a:extLst>
                </a:gridCol>
                <a:gridCol w="1384115">
                  <a:extLst>
                    <a:ext uri="{9D8B030D-6E8A-4147-A177-3AD203B41FA5}">
                      <a16:colId xmlns:a16="http://schemas.microsoft.com/office/drawing/2014/main" val="1874951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Fazer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 corte final agora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</a:t>
                      </a:r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esperar?</a:t>
                      </a:r>
                    </a:p>
                    <a:p>
                      <a:pPr algn="r"/>
                      <a:r>
                        <a:rPr lang="pt-PT" sz="16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É aceitável o erro%</a:t>
                      </a:r>
                      <a:r>
                        <a:rPr lang="pt-PT" sz="16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associado ao volume?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0784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68408" y="5013176"/>
            <a:ext cx="1584176" cy="264677"/>
          </a:xfrm>
          <a:prstGeom prst="rect">
            <a:avLst/>
          </a:prstGeom>
          <a:solidFill>
            <a:schemeClr val="accent3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16" idx="0"/>
            <a:endCxn id="2" idx="2"/>
          </p:cNvCxnSpPr>
          <p:nvPr/>
        </p:nvCxnSpPr>
        <p:spPr>
          <a:xfrm rot="5400000" flipH="1" flipV="1">
            <a:off x="9508433" y="4929085"/>
            <a:ext cx="703294" cy="14008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511769" y="5296138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23.2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58.3]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78087" y="5313865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[20.2 - 55.5]</a:t>
            </a:r>
          </a:p>
        </p:txBody>
      </p:sp>
    </p:spTree>
    <p:extLst>
      <p:ext uri="{BB962C8B-B14F-4D97-AF65-F5344CB8AC3E}">
        <p14:creationId xmlns:p14="http://schemas.microsoft.com/office/powerpoint/2010/main" val="3591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simples </a:t>
            </a:r>
            <a:r>
              <a:rPr lang="en-US" dirty="0" err="1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563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grandeza</a:t>
            </a:r>
            <a:r>
              <a:rPr lang="en-US" sz="2400" kern="0" dirty="0">
                <a:solidFill>
                  <a:schemeClr val="accent5"/>
                </a:solidFill>
              </a:rPr>
              <a:t> da </a:t>
            </a:r>
            <a:r>
              <a:rPr lang="en-US" sz="2400" kern="0" dirty="0" err="1">
                <a:solidFill>
                  <a:schemeClr val="accent5"/>
                </a:solidFill>
              </a:rPr>
              <a:t>amostra</a:t>
            </a:r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69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0">
              <a:buSzPct val="100000"/>
              <a:buNone/>
            </a:pPr>
            <a:r>
              <a:rPr lang="pt-PT" sz="2400" dirty="0" smtClean="0"/>
              <a:t>Neste caso o cálculo é feito de modo iterativo até que haja acordo entre o valor de n e o número de graus de liberdade utilizados pelo </a:t>
            </a:r>
            <a:r>
              <a:rPr lang="pt-PT" sz="2400" dirty="0" err="1" smtClean="0"/>
              <a:t>t_student</a:t>
            </a:r>
            <a:endParaRPr lang="pt-PT" sz="2400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99094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6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5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 - exemplo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normais, n&lt;30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190017"/>
              </p:ext>
            </p:extLst>
          </p:nvPr>
        </p:nvGraphicFramePr>
        <p:xfrm>
          <a:off x="1055440" y="2996952"/>
          <a:ext cx="2890537" cy="16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3" imgW="1518823" imgH="871474" progId="Equation.3">
                  <p:embed/>
                </p:oleObj>
              </mc:Choice>
              <mc:Fallback>
                <p:oleObj name="Equation" r:id="rId3" imgW="1518823" imgH="871474" progId="Equation.3">
                  <p:embed/>
                  <p:pic>
                    <p:nvPicPr>
                      <p:cNvPr id="358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440" y="2996952"/>
                        <a:ext cx="2890537" cy="1657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783632" y="3670963"/>
            <a:ext cx="504056" cy="47811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PT" dirty="0" smtClean="0"/>
                  <a:t>A média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e o desvio </a:t>
                </a:r>
                <a:r>
                  <a:rPr lang="pt-PT" dirty="0" smtClean="0"/>
                  <a:t>padrão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pt-PT" dirty="0" smtClean="0"/>
                  <a:t>) </a:t>
                </a:r>
                <a:r>
                  <a:rPr lang="pt-PT" dirty="0"/>
                  <a:t>têm que ser estimados por inventários anteriores ou amostragem </a:t>
                </a:r>
                <a:r>
                  <a:rPr lang="pt-PT" dirty="0" smtClean="0"/>
                  <a:t>prévia</a:t>
                </a:r>
              </a:p>
              <a:p>
                <a:endParaRPr lang="pt-PT" sz="800" dirty="0"/>
              </a:p>
              <a:p>
                <a:r>
                  <a:rPr lang="pt-PT" dirty="0" smtClean="0"/>
                  <a:t>E assumindo que o proprietário quer um E%=12 para o volume total</a:t>
                </a:r>
              </a:p>
              <a:p>
                <a:endParaRPr lang="pt-PT" sz="800" dirty="0" smtClean="0"/>
              </a:p>
              <a:p>
                <a:endParaRPr lang="pt-PT" sz="800" dirty="0"/>
              </a:p>
              <a:p>
                <a:endParaRPr lang="pt-PT" dirty="0" smtClean="0"/>
              </a:p>
              <a:p>
                <a:endParaRPr lang="pt-PT" dirty="0" smtClean="0"/>
              </a:p>
              <a:p>
                <a:endParaRPr lang="pt-PT" dirty="0"/>
              </a:p>
              <a:p>
                <a:endParaRPr lang="pt-PT" dirty="0" smtClean="0"/>
              </a:p>
              <a:p>
                <a:r>
                  <a:rPr lang="pt-PT" dirty="0"/>
                  <a:t>Neste caso o cálculo é feito de modo iterativo </a:t>
                </a:r>
                <a:r>
                  <a:rPr lang="pt-PT" u="sng" dirty="0"/>
                  <a:t>até que haja acordo entre o valor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n</a:t>
                </a:r>
                <a:r>
                  <a:rPr lang="pt-PT" u="sng" dirty="0"/>
                  <a:t> e o número de </a:t>
                </a:r>
                <a:r>
                  <a:rPr lang="pt-PT" b="1" u="sng" dirty="0">
                    <a:solidFill>
                      <a:schemeClr val="accent5">
                        <a:lumMod val="75000"/>
                      </a:schemeClr>
                    </a:solidFill>
                  </a:rPr>
                  <a:t>graus de liberdade</a:t>
                </a:r>
                <a:r>
                  <a:rPr lang="pt-PT" u="sng" dirty="0"/>
                  <a:t> utilizados pelo </a:t>
                </a:r>
                <a:r>
                  <a:rPr lang="pt-PT" u="sng" dirty="0" err="1"/>
                  <a:t>t_Student</a:t>
                </a:r>
                <a:endParaRPr lang="pt-PT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412776"/>
                <a:ext cx="5592622" cy="3785652"/>
              </a:xfrm>
              <a:prstGeom prst="rect">
                <a:avLst/>
              </a:prstGeom>
              <a:blipFill>
                <a:blip r:embed="rId5"/>
                <a:stretch>
                  <a:fillRect l="-981" t="-966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34519"/>
          <a:stretch/>
        </p:blipFill>
        <p:spPr>
          <a:xfrm>
            <a:off x="6240016" y="2788768"/>
            <a:ext cx="5355432" cy="1112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35680" b="-304"/>
          <a:stretch/>
        </p:blipFill>
        <p:spPr>
          <a:xfrm>
            <a:off x="6240016" y="4923179"/>
            <a:ext cx="5355432" cy="1098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28449" y="2134255"/>
            <a:ext cx="648072" cy="28663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Amostragem simples quantitativa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n≥ 30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	A média e o desvio padrão têm que ser estimados por inventários anteriores ou amostragem prévia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lphaLcParenR"/>
            </a:pPr>
            <a:endParaRPr lang="pt-PT" dirty="0" smtClean="0"/>
          </a:p>
          <a:p>
            <a:pPr marL="457200" indent="-457200">
              <a:buSzPct val="100000"/>
              <a:buNone/>
            </a:pPr>
            <a:endParaRPr lang="pt-PT" dirty="0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>
            <p:extLst/>
          </p:nvPr>
        </p:nvGraphicFramePr>
        <p:xfrm>
          <a:off x="1415480" y="2996952"/>
          <a:ext cx="5340933" cy="181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1" name="Equation" r:id="rId3" imgW="2685351" imgH="912802" progId="Equation.3">
                  <p:embed/>
                </p:oleObj>
              </mc:Choice>
              <mc:Fallback>
                <p:oleObj name="Equation" r:id="rId3" imgW="2685351" imgH="912802" progId="Equation.3">
                  <p:embed/>
                  <p:pic>
                    <p:nvPicPr>
                      <p:cNvPr id="358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2996952"/>
                        <a:ext cx="5340933" cy="1816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23791" y="3789040"/>
            <a:ext cx="864097" cy="93610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Algumas questões relacionadas com a amostragem:</a:t>
            </a:r>
            <a:endParaRPr lang="en-GB" dirty="0"/>
          </a:p>
          <a:p>
            <a:pPr lvl="1"/>
            <a:r>
              <a:rPr lang="pt-PT" dirty="0" smtClean="0"/>
              <a:t>Se todos os indivíduos da população forem iguais há erro de amostragem?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NÃO 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os indivíduos da população forem muito semelhantes, o erro de amostragem é grande ou pequeno? </a:t>
            </a:r>
          </a:p>
          <a:p>
            <a:pPr marL="85725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PEQUENO</a:t>
            </a:r>
            <a:endParaRPr lang="pt-PT" b="1" dirty="0">
              <a:solidFill>
                <a:srgbClr val="008000"/>
              </a:solidFill>
            </a:endParaRPr>
          </a:p>
          <a:p>
            <a:pPr lvl="1"/>
            <a:r>
              <a:rPr lang="pt-PT" dirty="0" smtClean="0"/>
              <a:t>Se a população for muito variável, o erro de amostragem pode ser pequeno? </a:t>
            </a:r>
          </a:p>
          <a:p>
            <a:pPr marL="914400" lvl="2" indent="0">
              <a:buNone/>
            </a:pPr>
            <a:r>
              <a:rPr lang="pt-PT" b="1" dirty="0" smtClean="0">
                <a:solidFill>
                  <a:srgbClr val="008000"/>
                </a:solidFill>
              </a:rPr>
              <a:t>PODE! SE A DIMENSÃO DA </a:t>
            </a:r>
            <a:r>
              <a:rPr lang="pt-PT" b="1" u="sng" dirty="0" smtClean="0">
                <a:solidFill>
                  <a:srgbClr val="008000"/>
                </a:solidFill>
              </a:rPr>
              <a:t>AMOSTRA (nº de parcelas) FOR MUITO GRANDE</a:t>
            </a:r>
            <a:endParaRPr lang="pt-PT" b="1" u="sng" dirty="0">
              <a:solidFill>
                <a:srgbClr val="008000"/>
              </a:solidFill>
            </a:endParaRPr>
          </a:p>
          <a:p>
            <a:pPr lvl="1"/>
            <a:endParaRPr lang="pt-PT" u="sng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49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514600"/>
            <a:ext cx="9646840" cy="1143000"/>
          </a:xfrm>
          <a:ln/>
        </p:spPr>
        <p:txBody>
          <a:bodyPr/>
          <a:lstStyle/>
          <a:p>
            <a:pPr algn="l">
              <a:buNone/>
            </a:pPr>
            <a:r>
              <a:rPr lang="en-US" dirty="0" err="1"/>
              <a:t>Amostragem</a:t>
            </a:r>
            <a:r>
              <a:rPr lang="en-US" dirty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 </a:t>
            </a:r>
            <a:r>
              <a:rPr lang="en-US" dirty="0" err="1" smtClean="0"/>
              <a:t>quantitativa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5360" y="3501008"/>
            <a:ext cx="9001000" cy="11521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8000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accent5"/>
                </a:solidFill>
              </a:rPr>
              <a:t>Cálculo</a:t>
            </a:r>
            <a:r>
              <a:rPr lang="en-US" sz="2400" kern="0" dirty="0">
                <a:solidFill>
                  <a:schemeClr val="accent5"/>
                </a:solidFill>
              </a:rPr>
              <a:t> do </a:t>
            </a:r>
            <a:r>
              <a:rPr lang="en-US" sz="2400" kern="0" dirty="0" err="1">
                <a:solidFill>
                  <a:schemeClr val="accent5"/>
                </a:solidFill>
              </a:rPr>
              <a:t>intervalo</a:t>
            </a:r>
            <a:r>
              <a:rPr lang="en-US" sz="2400" kern="0" dirty="0">
                <a:solidFill>
                  <a:schemeClr val="accent5"/>
                </a:solidFill>
              </a:rPr>
              <a:t> de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confiança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r>
              <a:rPr lang="en-US" sz="2400" kern="0" dirty="0" err="1" smtClean="0">
                <a:solidFill>
                  <a:schemeClr val="accent5"/>
                </a:solidFill>
              </a:rPr>
              <a:t>Erro</a:t>
            </a:r>
            <a:r>
              <a:rPr lang="en-US" sz="2400" kern="0" dirty="0" smtClean="0">
                <a:solidFill>
                  <a:schemeClr val="accent5"/>
                </a:solidFill>
              </a:rPr>
              <a:t> </a:t>
            </a:r>
            <a:r>
              <a:rPr lang="en-US" sz="2400" kern="0" dirty="0" err="1" smtClean="0">
                <a:solidFill>
                  <a:schemeClr val="accent5"/>
                </a:solidFill>
              </a:rPr>
              <a:t>percentual</a:t>
            </a:r>
            <a:endParaRPr lang="en-US" sz="2400" kern="0" dirty="0" smtClean="0">
              <a:solidFill>
                <a:schemeClr val="accent5"/>
              </a:solidFill>
            </a:endParaRPr>
          </a:p>
          <a:p>
            <a:pPr algn="l"/>
            <a:endParaRPr lang="en-US" sz="2400" kern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65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 autoUpdateAnimBg="0"/>
      <p:bldP spid="3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Se uma população é composta de outras subpopulações mais homogéneas, o cálculo dos parâmetros faz-se de maneira a separar os vários componentes (estratos)</a:t>
            </a:r>
          </a:p>
          <a:p>
            <a:pPr marL="457200" indent="-457200">
              <a:buSzPct val="100000"/>
            </a:pPr>
            <a:r>
              <a:rPr lang="pt-PT" dirty="0" smtClean="0"/>
              <a:t>Consequentemente, a variância total reduz-se numa quantidade correspondente à variação entre estratos</a:t>
            </a:r>
          </a:p>
          <a:p>
            <a:pPr marL="457200" indent="-457200">
              <a:buSzPct val="100000"/>
            </a:pPr>
            <a:r>
              <a:rPr lang="pt-PT" dirty="0" smtClean="0"/>
              <a:t>A selecção da amostra, </a:t>
            </a:r>
            <a:r>
              <a:rPr lang="pt-PT" b="1" dirty="0" smtClean="0">
                <a:solidFill>
                  <a:schemeClr val="accent5"/>
                </a:solidFill>
              </a:rPr>
              <a:t>dentro de cada estrato</a:t>
            </a:r>
            <a:r>
              <a:rPr lang="pt-PT" dirty="0" smtClean="0"/>
              <a:t>, pode ser</a:t>
            </a:r>
          </a:p>
          <a:p>
            <a:pPr marL="857250" lvl="1" indent="-457200">
              <a:buSzPct val="100000"/>
            </a:pPr>
            <a:r>
              <a:rPr lang="pt-PT" dirty="0" smtClean="0"/>
              <a:t>Aleatória</a:t>
            </a:r>
          </a:p>
          <a:p>
            <a:pPr marL="857250" lvl="1" indent="-457200">
              <a:buSzPct val="100000"/>
            </a:pPr>
            <a:r>
              <a:rPr lang="pt-PT" dirty="0" smtClean="0"/>
              <a:t>Sistemática (neste caso, assume-se que os indivíduos se distribuem aleatóriamente na população)</a:t>
            </a:r>
          </a:p>
          <a:p>
            <a:pPr marL="457200" indent="-457200">
              <a:buSzPct val="100000"/>
            </a:pPr>
            <a:r>
              <a:rPr lang="pt-PT" dirty="0" smtClean="0"/>
              <a:t>O parâmetro a estimar é a média ou o total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9092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>
            <p:extLst/>
          </p:nvPr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0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>
            <p:extLst/>
          </p:nvPr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1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2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3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4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Erro </a:t>
            </a:r>
            <a:r>
              <a:rPr lang="pt-PT" dirty="0"/>
              <a:t>absoluto</a:t>
            </a:r>
            <a:r>
              <a:rPr lang="pt-PT" dirty="0" smtClean="0"/>
              <a:t>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1032501" y="2065126"/>
          <a:ext cx="6815471" cy="86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89" name="Equation" r:id="rId3" imgW="3009900" imgH="381000" progId="Equation.3">
                  <p:embed/>
                </p:oleObj>
              </mc:Choice>
              <mc:Fallback>
                <p:oleObj name="Equation" r:id="rId3" imgW="3009900" imgH="381000" progId="Equation.3">
                  <p:embed/>
                  <p:pic>
                    <p:nvPicPr>
                      <p:cNvPr id="389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01" y="2065126"/>
                        <a:ext cx="6815471" cy="8618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0" name="Equation" r:id="rId5" imgW="901309" imgH="482391" progId="Equation.3">
                  <p:embed/>
                </p:oleObj>
              </mc:Choice>
              <mc:Fallback>
                <p:oleObj name="Equation" r:id="rId5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4679919" y="3193458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1" name="Equation" r:id="rId7" imgW="1651000" imgH="584200" progId="Equation.3">
                  <p:embed/>
                </p:oleObj>
              </mc:Choice>
              <mc:Fallback>
                <p:oleObj name="Equation" r:id="rId7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919" y="3193458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/>
        </p:nvGraphicFramePr>
        <p:xfrm>
          <a:off x="2832786" y="5429389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2" name="Equation" r:id="rId9" imgW="837836" imgH="266584" progId="Equation.3">
                  <p:embed/>
                </p:oleObj>
              </mc:Choice>
              <mc:Fallback>
                <p:oleObj name="Equation" r:id="rId9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786" y="5429389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8100367" y="5306152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3" name="Equation" r:id="rId11" imgW="927100" imgH="419100" progId="Equation.3">
                  <p:embed/>
                </p:oleObj>
              </mc:Choice>
              <mc:Fallback>
                <p:oleObj name="Equation" r:id="rId11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0367" y="5306152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003" y="4241146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085" y="5545649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85355" y="1102909"/>
            <a:ext cx="4245227" cy="3566023"/>
            <a:chOff x="7985355" y="1102909"/>
            <a:chExt cx="4245227" cy="3566023"/>
          </a:xfrm>
        </p:grpSpPr>
        <p:grpSp>
          <p:nvGrpSpPr>
            <p:cNvPr id="8" name="Group 7"/>
            <p:cNvGrpSpPr/>
            <p:nvPr/>
          </p:nvGrpSpPr>
          <p:grpSpPr>
            <a:xfrm>
              <a:off x="7988499" y="1130835"/>
              <a:ext cx="4242083" cy="3538097"/>
              <a:chOff x="8316912" y="432155"/>
              <a:chExt cx="4242083" cy="353809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/>
              <a:srcRect l="26375" t="29700" r="24800" b="24100"/>
              <a:stretch/>
            </p:blipFill>
            <p:spPr>
              <a:xfrm>
                <a:off x="8316912" y="1113242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371546" y="2769923"/>
                <a:ext cx="18007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20 ha 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633764" y="432155"/>
                <a:ext cx="15227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52662" y="2665906"/>
                <a:ext cx="18063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dirty="0" smtClean="0">
                    <a:latin typeface="Trebuchet MS" panose="020B0603020202020204" pitchFamily="34" charset="0"/>
                  </a:rPr>
                  <a:t>Vol_med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985355" y="1102909"/>
              <a:ext cx="4015301" cy="340621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2051" y="1149912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3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Amostragem estratificada (</a:t>
            </a:r>
            <a:r>
              <a:rPr lang="pt-PT" dirty="0" err="1" smtClean="0"/>
              <a:t>ae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23" y="1089701"/>
            <a:ext cx="11328000" cy="818256"/>
          </a:xfrm>
        </p:spPr>
        <p:txBody>
          <a:bodyPr>
            <a:normAutofit/>
          </a:bodyPr>
          <a:lstStyle/>
          <a:p>
            <a:pPr marL="457200" indent="-457200">
              <a:buSzPct val="100000"/>
            </a:pPr>
            <a:r>
              <a:rPr lang="pt-PT" dirty="0" smtClean="0"/>
              <a:t>Populações normais e não normais, n ≥ 30, nj &gt; 5</a:t>
            </a:r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endParaRPr lang="pt-PT" dirty="0" smtClean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1102420" y="3375643"/>
          <a:ext cx="1490216" cy="79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6" name="Equation" r:id="rId3" imgW="901309" imgH="482391" progId="Equation.3">
                  <p:embed/>
                </p:oleObj>
              </mc:Choice>
              <mc:Fallback>
                <p:oleObj name="Equation" r:id="rId3" imgW="901309" imgH="482391" progId="Equation.3">
                  <p:embed/>
                  <p:pic>
                    <p:nvPicPr>
                      <p:cNvPr id="389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420" y="3375643"/>
                        <a:ext cx="1490216" cy="799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>
            <p:extLst/>
          </p:nvPr>
        </p:nvGraphicFramePr>
        <p:xfrm>
          <a:off x="968003" y="2084942"/>
          <a:ext cx="2782859" cy="9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7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389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003" y="2084942"/>
                        <a:ext cx="2782859" cy="98177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3" name="Object 11"/>
          <p:cNvGraphicFramePr>
            <a:graphicFrameLocks noChangeAspect="1"/>
          </p:cNvGraphicFramePr>
          <p:nvPr>
            <p:extLst/>
          </p:nvPr>
        </p:nvGraphicFramePr>
        <p:xfrm>
          <a:off x="2855640" y="4464742"/>
          <a:ext cx="2099235" cy="66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8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40" y="4464742"/>
                        <a:ext cx="2099235" cy="6687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>
            <p:extLst/>
          </p:nvPr>
        </p:nvGraphicFramePr>
        <p:xfrm>
          <a:off x="3072372" y="5397011"/>
          <a:ext cx="2014170" cy="9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9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389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372" y="5397011"/>
                        <a:ext cx="2014170" cy="913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8592" y="6302046"/>
            <a:ext cx="706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j =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M = nº de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estratos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; n= nº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parcelas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no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povoamento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l-GR" i="1" dirty="0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j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2224" y="3305987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Média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3">
                    <a:lumMod val="75000"/>
                  </a:schemeClr>
                </a:solidFill>
              </a:rPr>
              <a:t>ponderada</a:t>
            </a:r>
            <a:r>
              <a:rPr lang="en-US" sz="1600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endParaRPr lang="en-US" sz="8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P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*V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20/60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1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+ 10/60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30/60 * V</a:t>
            </a:r>
            <a:r>
              <a:rPr lang="en-US" sz="1600" i="1" baseline="-25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090" y="563650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percentual</a:t>
            </a:r>
            <a:r>
              <a:rPr lang="pt-PT" sz="2000" dirty="0" smtClean="0">
                <a:latin typeface="Trebuchet MS" panose="020B0603020202020204" pitchFamily="34" charset="0"/>
              </a:rPr>
              <a:t>: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317994" y="738074"/>
            <a:ext cx="4682661" cy="5908849"/>
            <a:chOff x="7317994" y="738074"/>
            <a:chExt cx="4682661" cy="5908849"/>
          </a:xfrm>
        </p:grpSpPr>
        <p:grpSp>
          <p:nvGrpSpPr>
            <p:cNvPr id="8" name="Group 7"/>
            <p:cNvGrpSpPr/>
            <p:nvPr/>
          </p:nvGrpSpPr>
          <p:grpSpPr>
            <a:xfrm>
              <a:off x="7395529" y="799425"/>
              <a:ext cx="4593391" cy="5847498"/>
              <a:chOff x="7723942" y="100745"/>
              <a:chExt cx="4593391" cy="58474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/>
              <a:srcRect l="26375" t="29700" r="24800" b="24100"/>
              <a:stretch/>
            </p:blipFill>
            <p:spPr>
              <a:xfrm>
                <a:off x="7723942" y="1724671"/>
                <a:ext cx="3407544" cy="18136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791267" y="3516808"/>
                <a:ext cx="2162947" cy="2431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 1</a:t>
                </a:r>
              </a:p>
              <a:p>
                <a:endParaRPr lang="en-US" sz="800" b="1" dirty="0" smtClean="0">
                  <a:solidFill>
                    <a:schemeClr val="accent3"/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20 ha 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1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</a:t>
                </a:r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1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124481" y="100745"/>
                <a:ext cx="2192852" cy="25135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 2</a:t>
                </a:r>
              </a:p>
              <a:p>
                <a:endParaRPr lang="en-US" sz="800" b="1" dirty="0" smtClean="0">
                  <a:solidFill>
                    <a:schemeClr val="accent3">
                      <a:lumMod val="50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10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= 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2</a:t>
                </a:r>
              </a:p>
              <a:p>
                <a:r>
                  <a:rPr lang="en-US" sz="1600" b="1" dirty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>
                    <a:latin typeface="Trebuchet MS" panose="020B0603020202020204" pitchFamily="34" charset="0"/>
                  </a:rPr>
                  <a:t> 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P2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2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endParaRPr lang="en-US" sz="1600" baseline="-25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195275" y="3257857"/>
                <a:ext cx="2122058" cy="2677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Estrato</a:t>
                </a:r>
                <a:r>
                  <a:rPr lang="en-US" sz="1600" b="1" dirty="0" smtClean="0">
                    <a:solidFill>
                      <a:schemeClr val="accent3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 3</a:t>
                </a:r>
              </a:p>
              <a:p>
                <a:endParaRPr lang="en-US" sz="800" b="1" dirty="0" smtClean="0">
                  <a:solidFill>
                    <a:schemeClr val="accent3">
                      <a:lumMod val="75000"/>
                    </a:schemeClr>
                  </a:solidFill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= 30 ha</a:t>
                </a:r>
              </a:p>
              <a:p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Vol_med</a:t>
                </a:r>
                <a:r>
                  <a:rPr lang="en-US" sz="1600" b="1" baseline="-25000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b="1" dirty="0" smtClean="0">
                    <a:solidFill>
                      <a:srgbClr val="FFC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</a:p>
              <a:p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Vol_std</a:t>
                </a:r>
                <a:r>
                  <a:rPr lang="en-US" sz="1600" baseline="-250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solidFill>
                      <a:srgbClr val="9933FF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Vstd</a:t>
                </a:r>
                <a:r>
                  <a:rPr lang="en-US" sz="1600" baseline="-25000" dirty="0" smtClean="0">
                    <a:latin typeface="Trebuchet MS" panose="020B0603020202020204" pitchFamily="34" charset="0"/>
                  </a:rPr>
                  <a:t>3</a:t>
                </a:r>
                <a:endParaRPr lang="en-US" sz="1600" baseline="-25000" dirty="0">
                  <a:latin typeface="Trebuchet MS" panose="020B0603020202020204" pitchFamily="34" charset="0"/>
                </a:endParaRPr>
              </a:p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count (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idpar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)</a:t>
                </a:r>
              </a:p>
              <a:p>
                <a:r>
                  <a:rPr lang="en-US" sz="1600" b="1" dirty="0" smtClean="0">
                    <a:solidFill>
                      <a:schemeClr val="accent3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*10000/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Ap</a:t>
                </a:r>
                <a:endParaRPr lang="en-US" sz="1600" dirty="0" smtClean="0">
                  <a:latin typeface="Trebuchet MS" panose="020B0603020202020204" pitchFamily="34" charset="0"/>
                </a:endParaRPr>
              </a:p>
              <a:p>
                <a:r>
                  <a:rPr lang="en-US" sz="1600" dirty="0" smtClean="0">
                    <a:solidFill>
                      <a:schemeClr val="accent6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P3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>
                    <a:latin typeface="Trebuchet MS" panose="020B0603020202020204" pitchFamily="34" charset="0"/>
                  </a:rPr>
                  <a:t>=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Area</a:t>
                </a:r>
                <a:r>
                  <a:rPr lang="en-US" sz="1600" baseline="-25000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3</a:t>
                </a:r>
                <a:r>
                  <a:rPr lang="en-US" sz="1600" dirty="0" smtClean="0">
                    <a:latin typeface="Trebuchet MS" panose="020B0603020202020204" pitchFamily="34" charset="0"/>
                  </a:rPr>
                  <a:t>/</a:t>
                </a:r>
                <a:r>
                  <a:rPr lang="en-US" sz="1600" dirty="0" err="1" smtClean="0">
                    <a:latin typeface="Trebuchet MS" panose="020B0603020202020204" pitchFamily="34" charset="0"/>
                  </a:rPr>
                  <a:t>Area_tot</a:t>
                </a:r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  <a:p>
                <a:endParaRPr lang="en-US" sz="1600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17994" y="738074"/>
              <a:ext cx="4682661" cy="556397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4960" y="929747"/>
              <a:ext cx="1202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>
                      <a:lumMod val="50000"/>
                    </a:schemeClr>
                  </a:solidFill>
                </a:rPr>
                <a:t>Exemplo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0324" y="4506498"/>
            <a:ext cx="218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latin typeface="Trebuchet MS" panose="020B0603020202020204" pitchFamily="34" charset="0"/>
              </a:rPr>
              <a:t>Erro </a:t>
            </a:r>
            <a:r>
              <a:rPr lang="pt-PT" sz="2000" dirty="0" smtClean="0">
                <a:latin typeface="Trebuchet MS" panose="020B0603020202020204" pitchFamily="34" charset="0"/>
              </a:rPr>
              <a:t>absoluto: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919537" y="2410940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062604" y="3464108"/>
            <a:ext cx="288032" cy="58752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989546" y="2149249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155393" y="2563955"/>
            <a:ext cx="298142" cy="451217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12920" y="213285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10472" y="3458049"/>
            <a:ext cx="288032" cy="5875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503240" y="2594346"/>
            <a:ext cx="298142" cy="45121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28835" y="2263076"/>
            <a:ext cx="303183" cy="302177"/>
          </a:xfrm>
          <a:prstGeom prst="ellipse">
            <a:avLst/>
          </a:prstGeom>
          <a:noFill/>
          <a:ln w="28575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grpSp>
        <p:nvGrpSpPr>
          <p:cNvPr id="2" name="Group 1"/>
          <p:cNvGrpSpPr/>
          <p:nvPr/>
        </p:nvGrpSpPr>
        <p:grpSpPr>
          <a:xfrm>
            <a:off x="335360" y="967083"/>
            <a:ext cx="5217503" cy="5541155"/>
            <a:chOff x="335360" y="1147749"/>
            <a:chExt cx="5217503" cy="5541155"/>
          </a:xfrm>
        </p:grpSpPr>
        <p:pic>
          <p:nvPicPr>
            <p:cNvPr id="20" name="Picture 2" descr="amieira_200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" t="5361" b="18920"/>
            <a:stretch/>
          </p:blipFill>
          <p:spPr bwMode="auto">
            <a:xfrm>
              <a:off x="335360" y="1147749"/>
              <a:ext cx="4605070" cy="528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279576" y="6178695"/>
              <a:ext cx="3273287" cy="510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90499" r="55983" b="370"/>
          <a:stretch/>
        </p:blipFill>
        <p:spPr>
          <a:xfrm>
            <a:off x="8184232" y="2233139"/>
            <a:ext cx="2592288" cy="259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r="52315" b="86327"/>
          <a:stretch/>
        </p:blipFill>
        <p:spPr>
          <a:xfrm>
            <a:off x="8184232" y="1815900"/>
            <a:ext cx="2808312" cy="3889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338" y="2763173"/>
            <a:ext cx="6925638" cy="31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4" name="Rectangle 23"/>
          <p:cNvSpPr/>
          <p:nvPr/>
        </p:nvSpPr>
        <p:spPr>
          <a:xfrm>
            <a:off x="193147" y="759815"/>
            <a:ext cx="1169474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>
                <a:latin typeface="Arial" panose="020B0604020202020204" pitchFamily="34" charset="0"/>
                <a:ea typeface="Times New Roman" panose="02020603050405020304" pitchFamily="18" charset="0"/>
              </a:rPr>
              <a:t>Os dados do inventário de campo encontram-se </a:t>
            </a:r>
            <a:r>
              <a:rPr lang="pt-PT" sz="22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 ficheiro </a:t>
            </a:r>
            <a:r>
              <a:rPr lang="pt-PT" sz="2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EXCEL </a:t>
            </a:r>
            <a:r>
              <a:rPr lang="pt-PT" sz="2200" b="1" dirty="0" smtClean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Pb_Pm_Amieira.xlsx</a:t>
            </a:r>
          </a:p>
          <a:p>
            <a:endParaRPr lang="pt-PT" sz="16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pt-PT" sz="2200" dirty="0" smtClean="0">
                <a:latin typeface="Arial" panose="020B0604020202020204" pitchFamily="34" charset="0"/>
              </a:rPr>
              <a:t>Constituído </a:t>
            </a:r>
            <a:r>
              <a:rPr lang="pt-PT" sz="2200" dirty="0">
                <a:latin typeface="Arial" panose="020B0604020202020204" pitchFamily="34" charset="0"/>
              </a:rPr>
              <a:t>pelas seguintes folhas:</a:t>
            </a:r>
          </a:p>
          <a:p>
            <a:endParaRPr lang="pt-PT" sz="8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TD_Legenda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TD_Estratos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TD_Parcelas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TM_Arvores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TM_Povoamento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TM_EstruturaVertical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TM_RegenercaoNatural</a:t>
            </a:r>
            <a:endParaRPr lang="pt-PT" sz="22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dirty="0" err="1">
                <a:latin typeface="Arial" panose="020B0604020202020204" pitchFamily="34" charset="0"/>
              </a:rPr>
              <a:t>TM_Sub</a:t>
            </a:r>
            <a:r>
              <a:rPr lang="pt-PT" sz="2200" dirty="0">
                <a:latin typeface="Arial" panose="020B0604020202020204" pitchFamily="34" charset="0"/>
              </a:rPr>
              <a:t>-coberto</a:t>
            </a:r>
            <a:endParaRPr lang="en-US" sz="2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94" y="2037711"/>
            <a:ext cx="2141406" cy="347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28399"/>
          <a:stretch/>
        </p:blipFill>
        <p:spPr>
          <a:xfrm>
            <a:off x="4943872" y="1427534"/>
            <a:ext cx="6105812" cy="441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2628533"/>
            <a:ext cx="12170195" cy="422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52286" y="2708920"/>
            <a:ext cx="2016224" cy="15121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4" name="Rectangle 23"/>
          <p:cNvSpPr/>
          <p:nvPr/>
        </p:nvSpPr>
        <p:spPr>
          <a:xfrm>
            <a:off x="193147" y="759815"/>
            <a:ext cx="116947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>
                <a:latin typeface="Arial" panose="020B0604020202020204" pitchFamily="34" charset="0"/>
                <a:ea typeface="Times New Roman" panose="02020603050405020304" pitchFamily="18" charset="0"/>
              </a:rPr>
              <a:t>Os dados 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do ficheiro </a:t>
            </a:r>
            <a:r>
              <a:rPr lang="pt-PT" sz="2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EXCEL </a:t>
            </a:r>
            <a:r>
              <a:rPr lang="pt-PT" sz="2200" b="1" dirty="0" smtClean="0">
                <a:solidFill>
                  <a:schemeClr val="accent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Pb_Pm_Amieira.xlsx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foram organizados numa </a:t>
            </a:r>
            <a:r>
              <a:rPr lang="pt-PT" sz="2200" dirty="0">
                <a:latin typeface="Arial" panose="020B0604020202020204" pitchFamily="34" charset="0"/>
                <a:ea typeface="Times New Roman" panose="02020603050405020304" pitchFamily="18" charset="0"/>
              </a:rPr>
              <a:t>BD </a:t>
            </a:r>
            <a:r>
              <a:rPr lang="pt-PT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Access </a:t>
            </a:r>
            <a:r>
              <a:rPr lang="pt-PT" sz="22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dataEstratPbPmAmieira.accdb </a:t>
            </a:r>
            <a:r>
              <a:rPr lang="pt-PT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pt-PT" sz="2200" dirty="0" smtClean="0">
                <a:latin typeface="Arial" panose="020B0604020202020204" pitchFamily="34" charset="0"/>
              </a:rPr>
              <a:t>onstituída </a:t>
            </a:r>
            <a:r>
              <a:rPr lang="pt-PT" sz="2200" dirty="0">
                <a:latin typeface="Arial" panose="020B0604020202020204" pitchFamily="34" charset="0"/>
              </a:rPr>
              <a:t>pelas seguintes </a:t>
            </a:r>
            <a:r>
              <a:rPr lang="pt-PT" sz="2200" dirty="0" smtClean="0">
                <a:latin typeface="Arial" panose="020B0604020202020204" pitchFamily="34" charset="0"/>
              </a:rPr>
              <a:t>tabelas:</a:t>
            </a:r>
            <a:endParaRPr lang="pt-PT" sz="2200" dirty="0">
              <a:latin typeface="Arial" panose="020B0604020202020204" pitchFamily="34" charset="0"/>
            </a:endParaRPr>
          </a:p>
          <a:p>
            <a:endParaRPr lang="pt-PT" sz="800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 smtClean="0">
                <a:latin typeface="Arial" panose="020B0604020202020204" pitchFamily="34" charset="0"/>
              </a:rPr>
              <a:t>TD_Estratos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>
                <a:latin typeface="Arial" panose="020B0604020202020204" pitchFamily="34" charset="0"/>
              </a:rPr>
              <a:t>TD_Parcelas</a:t>
            </a:r>
            <a:endParaRPr lang="pt-PT" sz="2200" b="1" dirty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 err="1" smtClean="0">
                <a:latin typeface="Arial" panose="020B0604020202020204" pitchFamily="34" charset="0"/>
              </a:rPr>
              <a:t>TM_Arvores</a:t>
            </a:r>
            <a:endParaRPr lang="pt-PT" sz="2200" b="1" dirty="0" smtClean="0"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2200" b="1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613" y="1663693"/>
            <a:ext cx="2016224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03" y="1583936"/>
            <a:ext cx="11050577" cy="62159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0429" y="3777945"/>
            <a:ext cx="2198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No </a:t>
            </a:r>
            <a:r>
              <a:rPr lang="pt-PT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Python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podem </a:t>
            </a:r>
            <a:r>
              <a:rPr lang="pt-PT" b="1" dirty="0">
                <a:solidFill>
                  <a:srgbClr val="0000FF"/>
                </a:solidFill>
                <a:latin typeface="Arial" panose="020B0604020202020204" pitchFamily="34" charset="0"/>
              </a:rPr>
              <a:t>optar por ler do </a:t>
            </a:r>
            <a:r>
              <a:rPr lang="pt-PT" b="1" dirty="0">
                <a:solidFill>
                  <a:schemeClr val="accent3"/>
                </a:solidFill>
                <a:latin typeface="Arial" panose="020B0604020202020204" pitchFamily="34" charset="0"/>
              </a:rPr>
              <a:t>Excel</a:t>
            </a:r>
            <a:r>
              <a:rPr lang="pt-PT" b="1" dirty="0">
                <a:solidFill>
                  <a:srgbClr val="0000FF"/>
                </a:solidFill>
                <a:latin typeface="Arial" panose="020B0604020202020204" pitchFamily="34" charset="0"/>
              </a:rPr>
              <a:t> ou 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do </a:t>
            </a:r>
            <a:r>
              <a:rPr lang="pt-PT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Access</a:t>
            </a:r>
            <a:r>
              <a:rPr lang="pt-PT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pt-PT" dirty="0" smtClean="0">
                <a:solidFill>
                  <a:srgbClr val="0000FF"/>
                </a:solidFill>
                <a:latin typeface="Arial" panose="020B0604020202020204" pitchFamily="34" charset="0"/>
              </a:rPr>
              <a:t>mas do Excel fica mais lento!</a:t>
            </a:r>
            <a:endParaRPr 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83425" y="417153"/>
            <a:ext cx="504471" cy="523600"/>
            <a:chOff x="7112000" y="1276350"/>
            <a:chExt cx="4618038" cy="4759325"/>
          </a:xfrm>
          <a:solidFill>
            <a:schemeClr val="bg1"/>
          </a:solidFill>
        </p:grpSpPr>
        <p:sp>
          <p:nvSpPr>
            <p:cNvPr id="4" name="Freeform 199"/>
            <p:cNvSpPr>
              <a:spLocks noEditPoints="1"/>
            </p:cNvSpPr>
            <p:nvPr/>
          </p:nvSpPr>
          <p:spPr bwMode="auto">
            <a:xfrm>
              <a:off x="7112000" y="1276350"/>
              <a:ext cx="4618038" cy="4759325"/>
            </a:xfrm>
            <a:custGeom>
              <a:avLst/>
              <a:gdLst>
                <a:gd name="T0" fmla="*/ 793 w 5816"/>
                <a:gd name="T1" fmla="*/ 5551 h 5996"/>
                <a:gd name="T2" fmla="*/ 1339 w 5816"/>
                <a:gd name="T3" fmla="*/ 5192 h 5996"/>
                <a:gd name="T4" fmla="*/ 1410 w 5816"/>
                <a:gd name="T5" fmla="*/ 5185 h 5996"/>
                <a:gd name="T6" fmla="*/ 1478 w 5816"/>
                <a:gd name="T7" fmla="*/ 5209 h 5996"/>
                <a:gd name="T8" fmla="*/ 2815 w 5816"/>
                <a:gd name="T9" fmla="*/ 5209 h 5996"/>
                <a:gd name="T10" fmla="*/ 2881 w 5816"/>
                <a:gd name="T11" fmla="*/ 5185 h 5996"/>
                <a:gd name="T12" fmla="*/ 2952 w 5816"/>
                <a:gd name="T13" fmla="*/ 5192 h 5996"/>
                <a:gd name="T14" fmla="*/ 3654 w 5816"/>
                <a:gd name="T15" fmla="*/ 5655 h 5996"/>
                <a:gd name="T16" fmla="*/ 4355 w 5816"/>
                <a:gd name="T17" fmla="*/ 5192 h 5996"/>
                <a:gd name="T18" fmla="*/ 4424 w 5816"/>
                <a:gd name="T19" fmla="*/ 5185 h 5996"/>
                <a:gd name="T20" fmla="*/ 4492 w 5816"/>
                <a:gd name="T21" fmla="*/ 5209 h 5996"/>
                <a:gd name="T22" fmla="*/ 5008 w 5816"/>
                <a:gd name="T23" fmla="*/ 306 h 5996"/>
                <a:gd name="T24" fmla="*/ 153 w 5816"/>
                <a:gd name="T25" fmla="*/ 0 h 5996"/>
                <a:gd name="T26" fmla="*/ 5698 w 5816"/>
                <a:gd name="T27" fmla="*/ 5 h 5996"/>
                <a:gd name="T28" fmla="*/ 5758 w 5816"/>
                <a:gd name="T29" fmla="*/ 36 h 5996"/>
                <a:gd name="T30" fmla="*/ 5800 w 5816"/>
                <a:gd name="T31" fmla="*/ 89 h 5996"/>
                <a:gd name="T32" fmla="*/ 5816 w 5816"/>
                <a:gd name="T33" fmla="*/ 158 h 5996"/>
                <a:gd name="T34" fmla="*/ 5795 w 5816"/>
                <a:gd name="T35" fmla="*/ 235 h 5996"/>
                <a:gd name="T36" fmla="*/ 5740 w 5816"/>
                <a:gd name="T37" fmla="*/ 290 h 5996"/>
                <a:gd name="T38" fmla="*/ 5661 w 5816"/>
                <a:gd name="T39" fmla="*/ 312 h 5996"/>
                <a:gd name="T40" fmla="*/ 5315 w 5816"/>
                <a:gd name="T41" fmla="*/ 5843 h 5996"/>
                <a:gd name="T42" fmla="*/ 5300 w 5816"/>
                <a:gd name="T43" fmla="*/ 5906 h 5996"/>
                <a:gd name="T44" fmla="*/ 5262 w 5816"/>
                <a:gd name="T45" fmla="*/ 5959 h 5996"/>
                <a:gd name="T46" fmla="*/ 5198 w 5816"/>
                <a:gd name="T47" fmla="*/ 5992 h 5996"/>
                <a:gd name="T48" fmla="*/ 5132 w 5816"/>
                <a:gd name="T49" fmla="*/ 5994 h 5996"/>
                <a:gd name="T50" fmla="*/ 5077 w 5816"/>
                <a:gd name="T51" fmla="*/ 5970 h 5996"/>
                <a:gd name="T52" fmla="*/ 3738 w 5816"/>
                <a:gd name="T53" fmla="*/ 5968 h 5996"/>
                <a:gd name="T54" fmla="*/ 3673 w 5816"/>
                <a:gd name="T55" fmla="*/ 5994 h 5996"/>
                <a:gd name="T56" fmla="*/ 3601 w 5816"/>
                <a:gd name="T57" fmla="*/ 5986 h 5996"/>
                <a:gd name="T58" fmla="*/ 2899 w 5816"/>
                <a:gd name="T59" fmla="*/ 5524 h 5996"/>
                <a:gd name="T60" fmla="*/ 2198 w 5816"/>
                <a:gd name="T61" fmla="*/ 5985 h 5996"/>
                <a:gd name="T62" fmla="*/ 2129 w 5816"/>
                <a:gd name="T63" fmla="*/ 5992 h 5996"/>
                <a:gd name="T64" fmla="*/ 2062 w 5816"/>
                <a:gd name="T65" fmla="*/ 5968 h 5996"/>
                <a:gd name="T66" fmla="*/ 724 w 5816"/>
                <a:gd name="T67" fmla="*/ 5966 h 5996"/>
                <a:gd name="T68" fmla="*/ 662 w 5816"/>
                <a:gd name="T69" fmla="*/ 5990 h 5996"/>
                <a:gd name="T70" fmla="*/ 596 w 5816"/>
                <a:gd name="T71" fmla="*/ 5986 h 5996"/>
                <a:gd name="T72" fmla="*/ 538 w 5816"/>
                <a:gd name="T73" fmla="*/ 5956 h 5996"/>
                <a:gd name="T74" fmla="*/ 500 w 5816"/>
                <a:gd name="T75" fmla="*/ 5903 h 5996"/>
                <a:gd name="T76" fmla="*/ 485 w 5816"/>
                <a:gd name="T77" fmla="*/ 5839 h 5996"/>
                <a:gd name="T78" fmla="*/ 153 w 5816"/>
                <a:gd name="T79" fmla="*/ 308 h 5996"/>
                <a:gd name="T80" fmla="*/ 76 w 5816"/>
                <a:gd name="T81" fmla="*/ 286 h 5996"/>
                <a:gd name="T82" fmla="*/ 22 w 5816"/>
                <a:gd name="T83" fmla="*/ 231 h 5996"/>
                <a:gd name="T84" fmla="*/ 0 w 5816"/>
                <a:gd name="T85" fmla="*/ 155 h 5996"/>
                <a:gd name="T86" fmla="*/ 22 w 5816"/>
                <a:gd name="T87" fmla="*/ 77 h 5996"/>
                <a:gd name="T88" fmla="*/ 76 w 5816"/>
                <a:gd name="T89" fmla="*/ 22 h 5996"/>
                <a:gd name="T90" fmla="*/ 153 w 5816"/>
                <a:gd name="T91" fmla="*/ 0 h 5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16" h="5996">
                  <a:moveTo>
                    <a:pt x="793" y="306"/>
                  </a:moveTo>
                  <a:lnTo>
                    <a:pt x="793" y="5551"/>
                  </a:lnTo>
                  <a:lnTo>
                    <a:pt x="1306" y="5209"/>
                  </a:lnTo>
                  <a:lnTo>
                    <a:pt x="1339" y="5192"/>
                  </a:lnTo>
                  <a:lnTo>
                    <a:pt x="1374" y="5185"/>
                  </a:lnTo>
                  <a:lnTo>
                    <a:pt x="1410" y="5185"/>
                  </a:lnTo>
                  <a:lnTo>
                    <a:pt x="1445" y="5192"/>
                  </a:lnTo>
                  <a:lnTo>
                    <a:pt x="1478" y="5209"/>
                  </a:lnTo>
                  <a:lnTo>
                    <a:pt x="2147" y="5653"/>
                  </a:lnTo>
                  <a:lnTo>
                    <a:pt x="2815" y="5209"/>
                  </a:lnTo>
                  <a:lnTo>
                    <a:pt x="2846" y="5192"/>
                  </a:lnTo>
                  <a:lnTo>
                    <a:pt x="2881" y="5185"/>
                  </a:lnTo>
                  <a:lnTo>
                    <a:pt x="2917" y="5185"/>
                  </a:lnTo>
                  <a:lnTo>
                    <a:pt x="2952" y="5192"/>
                  </a:lnTo>
                  <a:lnTo>
                    <a:pt x="2985" y="5209"/>
                  </a:lnTo>
                  <a:lnTo>
                    <a:pt x="3654" y="5655"/>
                  </a:lnTo>
                  <a:lnTo>
                    <a:pt x="4322" y="5209"/>
                  </a:lnTo>
                  <a:lnTo>
                    <a:pt x="4355" y="5192"/>
                  </a:lnTo>
                  <a:lnTo>
                    <a:pt x="4390" y="5185"/>
                  </a:lnTo>
                  <a:lnTo>
                    <a:pt x="4424" y="5185"/>
                  </a:lnTo>
                  <a:lnTo>
                    <a:pt x="4461" y="5192"/>
                  </a:lnTo>
                  <a:lnTo>
                    <a:pt x="4492" y="5209"/>
                  </a:lnTo>
                  <a:lnTo>
                    <a:pt x="5008" y="5553"/>
                  </a:lnTo>
                  <a:lnTo>
                    <a:pt x="5008" y="306"/>
                  </a:lnTo>
                  <a:lnTo>
                    <a:pt x="793" y="306"/>
                  </a:lnTo>
                  <a:close/>
                  <a:moveTo>
                    <a:pt x="153" y="0"/>
                  </a:moveTo>
                  <a:lnTo>
                    <a:pt x="5661" y="0"/>
                  </a:lnTo>
                  <a:lnTo>
                    <a:pt x="5698" y="5"/>
                  </a:lnTo>
                  <a:lnTo>
                    <a:pt x="5729" y="16"/>
                  </a:lnTo>
                  <a:lnTo>
                    <a:pt x="5758" y="36"/>
                  </a:lnTo>
                  <a:lnTo>
                    <a:pt x="5782" y="60"/>
                  </a:lnTo>
                  <a:lnTo>
                    <a:pt x="5800" y="89"/>
                  </a:lnTo>
                  <a:lnTo>
                    <a:pt x="5811" y="122"/>
                  </a:lnTo>
                  <a:lnTo>
                    <a:pt x="5816" y="158"/>
                  </a:lnTo>
                  <a:lnTo>
                    <a:pt x="5811" y="199"/>
                  </a:lnTo>
                  <a:lnTo>
                    <a:pt x="5795" y="235"/>
                  </a:lnTo>
                  <a:lnTo>
                    <a:pt x="5771" y="266"/>
                  </a:lnTo>
                  <a:lnTo>
                    <a:pt x="5740" y="290"/>
                  </a:lnTo>
                  <a:lnTo>
                    <a:pt x="5703" y="306"/>
                  </a:lnTo>
                  <a:lnTo>
                    <a:pt x="5661" y="312"/>
                  </a:lnTo>
                  <a:lnTo>
                    <a:pt x="5313" y="312"/>
                  </a:lnTo>
                  <a:lnTo>
                    <a:pt x="5315" y="5843"/>
                  </a:lnTo>
                  <a:lnTo>
                    <a:pt x="5311" y="5875"/>
                  </a:lnTo>
                  <a:lnTo>
                    <a:pt x="5300" y="5906"/>
                  </a:lnTo>
                  <a:lnTo>
                    <a:pt x="5284" y="5935"/>
                  </a:lnTo>
                  <a:lnTo>
                    <a:pt x="5262" y="5959"/>
                  </a:lnTo>
                  <a:lnTo>
                    <a:pt x="5234" y="5977"/>
                  </a:lnTo>
                  <a:lnTo>
                    <a:pt x="5198" y="5992"/>
                  </a:lnTo>
                  <a:lnTo>
                    <a:pt x="5161" y="5996"/>
                  </a:lnTo>
                  <a:lnTo>
                    <a:pt x="5132" y="5994"/>
                  </a:lnTo>
                  <a:lnTo>
                    <a:pt x="5103" y="5985"/>
                  </a:lnTo>
                  <a:lnTo>
                    <a:pt x="5077" y="5970"/>
                  </a:lnTo>
                  <a:lnTo>
                    <a:pt x="4406" y="5526"/>
                  </a:lnTo>
                  <a:lnTo>
                    <a:pt x="3738" y="5968"/>
                  </a:lnTo>
                  <a:lnTo>
                    <a:pt x="3707" y="5986"/>
                  </a:lnTo>
                  <a:lnTo>
                    <a:pt x="3673" y="5994"/>
                  </a:lnTo>
                  <a:lnTo>
                    <a:pt x="3636" y="5994"/>
                  </a:lnTo>
                  <a:lnTo>
                    <a:pt x="3601" y="5986"/>
                  </a:lnTo>
                  <a:lnTo>
                    <a:pt x="3569" y="5968"/>
                  </a:lnTo>
                  <a:lnTo>
                    <a:pt x="2899" y="5524"/>
                  </a:lnTo>
                  <a:lnTo>
                    <a:pt x="2231" y="5968"/>
                  </a:lnTo>
                  <a:lnTo>
                    <a:pt x="2198" y="5985"/>
                  </a:lnTo>
                  <a:lnTo>
                    <a:pt x="2164" y="5992"/>
                  </a:lnTo>
                  <a:lnTo>
                    <a:pt x="2129" y="5992"/>
                  </a:lnTo>
                  <a:lnTo>
                    <a:pt x="2094" y="5985"/>
                  </a:lnTo>
                  <a:lnTo>
                    <a:pt x="2062" y="5968"/>
                  </a:lnTo>
                  <a:lnTo>
                    <a:pt x="1392" y="5522"/>
                  </a:lnTo>
                  <a:lnTo>
                    <a:pt x="724" y="5966"/>
                  </a:lnTo>
                  <a:lnTo>
                    <a:pt x="693" y="5983"/>
                  </a:lnTo>
                  <a:lnTo>
                    <a:pt x="662" y="5990"/>
                  </a:lnTo>
                  <a:lnTo>
                    <a:pt x="629" y="5992"/>
                  </a:lnTo>
                  <a:lnTo>
                    <a:pt x="596" y="5986"/>
                  </a:lnTo>
                  <a:lnTo>
                    <a:pt x="565" y="5974"/>
                  </a:lnTo>
                  <a:lnTo>
                    <a:pt x="538" y="5956"/>
                  </a:lnTo>
                  <a:lnTo>
                    <a:pt x="516" y="5932"/>
                  </a:lnTo>
                  <a:lnTo>
                    <a:pt x="500" y="5903"/>
                  </a:lnTo>
                  <a:lnTo>
                    <a:pt x="489" y="5872"/>
                  </a:lnTo>
                  <a:lnTo>
                    <a:pt x="485" y="5839"/>
                  </a:lnTo>
                  <a:lnTo>
                    <a:pt x="485" y="308"/>
                  </a:lnTo>
                  <a:lnTo>
                    <a:pt x="153" y="308"/>
                  </a:lnTo>
                  <a:lnTo>
                    <a:pt x="113" y="302"/>
                  </a:lnTo>
                  <a:lnTo>
                    <a:pt x="76" y="286"/>
                  </a:lnTo>
                  <a:lnTo>
                    <a:pt x="45" y="262"/>
                  </a:lnTo>
                  <a:lnTo>
                    <a:pt x="22" y="231"/>
                  </a:lnTo>
                  <a:lnTo>
                    <a:pt x="5" y="195"/>
                  </a:lnTo>
                  <a:lnTo>
                    <a:pt x="0" y="155"/>
                  </a:lnTo>
                  <a:lnTo>
                    <a:pt x="5" y="113"/>
                  </a:lnTo>
                  <a:lnTo>
                    <a:pt x="22" y="77"/>
                  </a:lnTo>
                  <a:lnTo>
                    <a:pt x="45" y="46"/>
                  </a:lnTo>
                  <a:lnTo>
                    <a:pt x="76" y="22"/>
                  </a:lnTo>
                  <a:lnTo>
                    <a:pt x="113" y="5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200"/>
            <p:cNvSpPr>
              <a:spLocks/>
            </p:cNvSpPr>
            <p:nvPr/>
          </p:nvSpPr>
          <p:spPr bwMode="auto">
            <a:xfrm>
              <a:off x="8181975" y="2978150"/>
              <a:ext cx="1520825" cy="244475"/>
            </a:xfrm>
            <a:custGeom>
              <a:avLst/>
              <a:gdLst>
                <a:gd name="T0" fmla="*/ 154 w 1918"/>
                <a:gd name="T1" fmla="*/ 0 h 308"/>
                <a:gd name="T2" fmla="*/ 1765 w 1918"/>
                <a:gd name="T3" fmla="*/ 0 h 308"/>
                <a:gd name="T4" fmla="*/ 1805 w 1918"/>
                <a:gd name="T5" fmla="*/ 6 h 308"/>
                <a:gd name="T6" fmla="*/ 1841 w 1918"/>
                <a:gd name="T7" fmla="*/ 22 h 308"/>
                <a:gd name="T8" fmla="*/ 1872 w 1918"/>
                <a:gd name="T9" fmla="*/ 46 h 308"/>
                <a:gd name="T10" fmla="*/ 1896 w 1918"/>
                <a:gd name="T11" fmla="*/ 77 h 308"/>
                <a:gd name="T12" fmla="*/ 1912 w 1918"/>
                <a:gd name="T13" fmla="*/ 113 h 308"/>
                <a:gd name="T14" fmla="*/ 1918 w 1918"/>
                <a:gd name="T15" fmla="*/ 153 h 308"/>
                <a:gd name="T16" fmla="*/ 1912 w 1918"/>
                <a:gd name="T17" fmla="*/ 195 h 308"/>
                <a:gd name="T18" fmla="*/ 1896 w 1918"/>
                <a:gd name="T19" fmla="*/ 232 h 308"/>
                <a:gd name="T20" fmla="*/ 1872 w 1918"/>
                <a:gd name="T21" fmla="*/ 263 h 308"/>
                <a:gd name="T22" fmla="*/ 1841 w 1918"/>
                <a:gd name="T23" fmla="*/ 286 h 308"/>
                <a:gd name="T24" fmla="*/ 1805 w 1918"/>
                <a:gd name="T25" fmla="*/ 303 h 308"/>
                <a:gd name="T26" fmla="*/ 1765 w 1918"/>
                <a:gd name="T27" fmla="*/ 308 h 308"/>
                <a:gd name="T28" fmla="*/ 154 w 1918"/>
                <a:gd name="T29" fmla="*/ 308 h 308"/>
                <a:gd name="T30" fmla="*/ 113 w 1918"/>
                <a:gd name="T31" fmla="*/ 303 h 308"/>
                <a:gd name="T32" fmla="*/ 75 w 1918"/>
                <a:gd name="T33" fmla="*/ 286 h 308"/>
                <a:gd name="T34" fmla="*/ 44 w 1918"/>
                <a:gd name="T35" fmla="*/ 263 h 308"/>
                <a:gd name="T36" fmla="*/ 20 w 1918"/>
                <a:gd name="T37" fmla="*/ 232 h 308"/>
                <a:gd name="T38" fmla="*/ 6 w 1918"/>
                <a:gd name="T39" fmla="*/ 195 h 308"/>
                <a:gd name="T40" fmla="*/ 0 w 1918"/>
                <a:gd name="T41" fmla="*/ 153 h 308"/>
                <a:gd name="T42" fmla="*/ 6 w 1918"/>
                <a:gd name="T43" fmla="*/ 113 h 308"/>
                <a:gd name="T44" fmla="*/ 20 w 1918"/>
                <a:gd name="T45" fmla="*/ 77 h 308"/>
                <a:gd name="T46" fmla="*/ 46 w 1918"/>
                <a:gd name="T47" fmla="*/ 46 h 308"/>
                <a:gd name="T48" fmla="*/ 77 w 1918"/>
                <a:gd name="T49" fmla="*/ 22 h 308"/>
                <a:gd name="T50" fmla="*/ 113 w 1918"/>
                <a:gd name="T51" fmla="*/ 6 h 308"/>
                <a:gd name="T52" fmla="*/ 154 w 1918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8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2"/>
                  </a:lnTo>
                  <a:lnTo>
                    <a:pt x="1872" y="46"/>
                  </a:lnTo>
                  <a:lnTo>
                    <a:pt x="1896" y="77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2"/>
                  </a:lnTo>
                  <a:lnTo>
                    <a:pt x="1872" y="263"/>
                  </a:lnTo>
                  <a:lnTo>
                    <a:pt x="1841" y="286"/>
                  </a:lnTo>
                  <a:lnTo>
                    <a:pt x="1805" y="303"/>
                  </a:lnTo>
                  <a:lnTo>
                    <a:pt x="1765" y="308"/>
                  </a:lnTo>
                  <a:lnTo>
                    <a:pt x="154" y="308"/>
                  </a:lnTo>
                  <a:lnTo>
                    <a:pt x="113" y="303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201"/>
            <p:cNvSpPr>
              <a:spLocks/>
            </p:cNvSpPr>
            <p:nvPr/>
          </p:nvSpPr>
          <p:spPr bwMode="auto">
            <a:xfrm>
              <a:off x="8181975" y="3402013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1 h 306"/>
                <a:gd name="T20" fmla="*/ 1469 w 1515"/>
                <a:gd name="T21" fmla="*/ 262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2 h 306"/>
                <a:gd name="T36" fmla="*/ 20 w 1515"/>
                <a:gd name="T37" fmla="*/ 231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02"/>
            <p:cNvSpPr>
              <a:spLocks/>
            </p:cNvSpPr>
            <p:nvPr/>
          </p:nvSpPr>
          <p:spPr bwMode="auto">
            <a:xfrm>
              <a:off x="10098088" y="2978150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6 h 308"/>
                <a:gd name="T6" fmla="*/ 635 w 710"/>
                <a:gd name="T7" fmla="*/ 22 h 308"/>
                <a:gd name="T8" fmla="*/ 666 w 710"/>
                <a:gd name="T9" fmla="*/ 46 h 308"/>
                <a:gd name="T10" fmla="*/ 690 w 710"/>
                <a:gd name="T11" fmla="*/ 77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2 h 308"/>
                <a:gd name="T20" fmla="*/ 666 w 710"/>
                <a:gd name="T21" fmla="*/ 263 h 308"/>
                <a:gd name="T22" fmla="*/ 635 w 710"/>
                <a:gd name="T23" fmla="*/ 286 h 308"/>
                <a:gd name="T24" fmla="*/ 599 w 710"/>
                <a:gd name="T25" fmla="*/ 303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3 h 308"/>
                <a:gd name="T32" fmla="*/ 77 w 710"/>
                <a:gd name="T33" fmla="*/ 286 h 308"/>
                <a:gd name="T34" fmla="*/ 46 w 710"/>
                <a:gd name="T35" fmla="*/ 263 h 308"/>
                <a:gd name="T36" fmla="*/ 22 w 710"/>
                <a:gd name="T37" fmla="*/ 232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7 h 308"/>
                <a:gd name="T46" fmla="*/ 46 w 710"/>
                <a:gd name="T47" fmla="*/ 46 h 308"/>
                <a:gd name="T48" fmla="*/ 77 w 710"/>
                <a:gd name="T49" fmla="*/ 22 h 308"/>
                <a:gd name="T50" fmla="*/ 113 w 710"/>
                <a:gd name="T51" fmla="*/ 6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2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2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3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3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2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2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03"/>
            <p:cNvSpPr>
              <a:spLocks/>
            </p:cNvSpPr>
            <p:nvPr/>
          </p:nvSpPr>
          <p:spPr bwMode="auto">
            <a:xfrm>
              <a:off x="10098088" y="3402013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04"/>
            <p:cNvSpPr>
              <a:spLocks/>
            </p:cNvSpPr>
            <p:nvPr/>
          </p:nvSpPr>
          <p:spPr bwMode="auto">
            <a:xfrm>
              <a:off x="8181975" y="20002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5 h 306"/>
                <a:gd name="T6" fmla="*/ 1841 w 1918"/>
                <a:gd name="T7" fmla="*/ 22 h 306"/>
                <a:gd name="T8" fmla="*/ 1872 w 1918"/>
                <a:gd name="T9" fmla="*/ 45 h 306"/>
                <a:gd name="T10" fmla="*/ 1896 w 1918"/>
                <a:gd name="T11" fmla="*/ 76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5 h 306"/>
                <a:gd name="T18" fmla="*/ 1896 w 1918"/>
                <a:gd name="T19" fmla="*/ 231 h 306"/>
                <a:gd name="T20" fmla="*/ 1872 w 1918"/>
                <a:gd name="T21" fmla="*/ 262 h 306"/>
                <a:gd name="T22" fmla="*/ 1841 w 1918"/>
                <a:gd name="T23" fmla="*/ 286 h 306"/>
                <a:gd name="T24" fmla="*/ 1805 w 1918"/>
                <a:gd name="T25" fmla="*/ 300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0 h 306"/>
                <a:gd name="T32" fmla="*/ 75 w 1918"/>
                <a:gd name="T33" fmla="*/ 286 h 306"/>
                <a:gd name="T34" fmla="*/ 44 w 1918"/>
                <a:gd name="T35" fmla="*/ 262 h 306"/>
                <a:gd name="T36" fmla="*/ 20 w 1918"/>
                <a:gd name="T37" fmla="*/ 231 h 306"/>
                <a:gd name="T38" fmla="*/ 6 w 1918"/>
                <a:gd name="T39" fmla="*/ 195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6 h 306"/>
                <a:gd name="T46" fmla="*/ 46 w 1918"/>
                <a:gd name="T47" fmla="*/ 45 h 306"/>
                <a:gd name="T48" fmla="*/ 77 w 1918"/>
                <a:gd name="T49" fmla="*/ 22 h 306"/>
                <a:gd name="T50" fmla="*/ 113 w 1918"/>
                <a:gd name="T51" fmla="*/ 5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5"/>
                  </a:lnTo>
                  <a:lnTo>
                    <a:pt x="1841" y="22"/>
                  </a:lnTo>
                  <a:lnTo>
                    <a:pt x="1872" y="45"/>
                  </a:lnTo>
                  <a:lnTo>
                    <a:pt x="1896" y="76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5"/>
                  </a:lnTo>
                  <a:lnTo>
                    <a:pt x="1896" y="231"/>
                  </a:lnTo>
                  <a:lnTo>
                    <a:pt x="1872" y="262"/>
                  </a:lnTo>
                  <a:lnTo>
                    <a:pt x="1841" y="286"/>
                  </a:lnTo>
                  <a:lnTo>
                    <a:pt x="1805" y="300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0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205"/>
            <p:cNvSpPr>
              <a:spLocks/>
            </p:cNvSpPr>
            <p:nvPr/>
          </p:nvSpPr>
          <p:spPr bwMode="auto">
            <a:xfrm>
              <a:off x="8181975" y="2422525"/>
              <a:ext cx="1201738" cy="244475"/>
            </a:xfrm>
            <a:custGeom>
              <a:avLst/>
              <a:gdLst>
                <a:gd name="T0" fmla="*/ 154 w 1515"/>
                <a:gd name="T1" fmla="*/ 0 h 308"/>
                <a:gd name="T2" fmla="*/ 1361 w 1515"/>
                <a:gd name="T3" fmla="*/ 0 h 308"/>
                <a:gd name="T4" fmla="*/ 1402 w 1515"/>
                <a:gd name="T5" fmla="*/ 5 h 308"/>
                <a:gd name="T6" fmla="*/ 1438 w 1515"/>
                <a:gd name="T7" fmla="*/ 22 h 308"/>
                <a:gd name="T8" fmla="*/ 1469 w 1515"/>
                <a:gd name="T9" fmla="*/ 45 h 308"/>
                <a:gd name="T10" fmla="*/ 1493 w 1515"/>
                <a:gd name="T11" fmla="*/ 76 h 308"/>
                <a:gd name="T12" fmla="*/ 1509 w 1515"/>
                <a:gd name="T13" fmla="*/ 113 h 308"/>
                <a:gd name="T14" fmla="*/ 1515 w 1515"/>
                <a:gd name="T15" fmla="*/ 153 h 308"/>
                <a:gd name="T16" fmla="*/ 1509 w 1515"/>
                <a:gd name="T17" fmla="*/ 195 h 308"/>
                <a:gd name="T18" fmla="*/ 1493 w 1515"/>
                <a:gd name="T19" fmla="*/ 231 h 308"/>
                <a:gd name="T20" fmla="*/ 1469 w 1515"/>
                <a:gd name="T21" fmla="*/ 262 h 308"/>
                <a:gd name="T22" fmla="*/ 1438 w 1515"/>
                <a:gd name="T23" fmla="*/ 286 h 308"/>
                <a:gd name="T24" fmla="*/ 1402 w 1515"/>
                <a:gd name="T25" fmla="*/ 302 h 308"/>
                <a:gd name="T26" fmla="*/ 1361 w 1515"/>
                <a:gd name="T27" fmla="*/ 308 h 308"/>
                <a:gd name="T28" fmla="*/ 154 w 1515"/>
                <a:gd name="T29" fmla="*/ 308 h 308"/>
                <a:gd name="T30" fmla="*/ 113 w 1515"/>
                <a:gd name="T31" fmla="*/ 302 h 308"/>
                <a:gd name="T32" fmla="*/ 75 w 1515"/>
                <a:gd name="T33" fmla="*/ 286 h 308"/>
                <a:gd name="T34" fmla="*/ 44 w 1515"/>
                <a:gd name="T35" fmla="*/ 262 h 308"/>
                <a:gd name="T36" fmla="*/ 20 w 1515"/>
                <a:gd name="T37" fmla="*/ 231 h 308"/>
                <a:gd name="T38" fmla="*/ 6 w 1515"/>
                <a:gd name="T39" fmla="*/ 195 h 308"/>
                <a:gd name="T40" fmla="*/ 0 w 1515"/>
                <a:gd name="T41" fmla="*/ 153 h 308"/>
                <a:gd name="T42" fmla="*/ 6 w 1515"/>
                <a:gd name="T43" fmla="*/ 113 h 308"/>
                <a:gd name="T44" fmla="*/ 20 w 1515"/>
                <a:gd name="T45" fmla="*/ 76 h 308"/>
                <a:gd name="T46" fmla="*/ 46 w 1515"/>
                <a:gd name="T47" fmla="*/ 45 h 308"/>
                <a:gd name="T48" fmla="*/ 77 w 1515"/>
                <a:gd name="T49" fmla="*/ 22 h 308"/>
                <a:gd name="T50" fmla="*/ 113 w 1515"/>
                <a:gd name="T51" fmla="*/ 5 h 308"/>
                <a:gd name="T52" fmla="*/ 154 w 1515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8">
                  <a:moveTo>
                    <a:pt x="154" y="0"/>
                  </a:moveTo>
                  <a:lnTo>
                    <a:pt x="1361" y="0"/>
                  </a:lnTo>
                  <a:lnTo>
                    <a:pt x="1402" y="5"/>
                  </a:lnTo>
                  <a:lnTo>
                    <a:pt x="1438" y="22"/>
                  </a:lnTo>
                  <a:lnTo>
                    <a:pt x="1469" y="45"/>
                  </a:lnTo>
                  <a:lnTo>
                    <a:pt x="1493" y="76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5"/>
                  </a:lnTo>
                  <a:lnTo>
                    <a:pt x="1493" y="231"/>
                  </a:lnTo>
                  <a:lnTo>
                    <a:pt x="1469" y="262"/>
                  </a:lnTo>
                  <a:lnTo>
                    <a:pt x="1438" y="286"/>
                  </a:lnTo>
                  <a:lnTo>
                    <a:pt x="1402" y="302"/>
                  </a:lnTo>
                  <a:lnTo>
                    <a:pt x="1361" y="308"/>
                  </a:lnTo>
                  <a:lnTo>
                    <a:pt x="154" y="308"/>
                  </a:lnTo>
                  <a:lnTo>
                    <a:pt x="113" y="302"/>
                  </a:lnTo>
                  <a:lnTo>
                    <a:pt x="75" y="286"/>
                  </a:lnTo>
                  <a:lnTo>
                    <a:pt x="44" y="262"/>
                  </a:lnTo>
                  <a:lnTo>
                    <a:pt x="20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206"/>
            <p:cNvSpPr>
              <a:spLocks/>
            </p:cNvSpPr>
            <p:nvPr/>
          </p:nvSpPr>
          <p:spPr bwMode="auto">
            <a:xfrm>
              <a:off x="10098088" y="20002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5 h 306"/>
                <a:gd name="T6" fmla="*/ 635 w 710"/>
                <a:gd name="T7" fmla="*/ 22 h 306"/>
                <a:gd name="T8" fmla="*/ 666 w 710"/>
                <a:gd name="T9" fmla="*/ 45 h 306"/>
                <a:gd name="T10" fmla="*/ 690 w 710"/>
                <a:gd name="T11" fmla="*/ 76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5 h 306"/>
                <a:gd name="T18" fmla="*/ 690 w 710"/>
                <a:gd name="T19" fmla="*/ 231 h 306"/>
                <a:gd name="T20" fmla="*/ 666 w 710"/>
                <a:gd name="T21" fmla="*/ 262 h 306"/>
                <a:gd name="T22" fmla="*/ 635 w 710"/>
                <a:gd name="T23" fmla="*/ 286 h 306"/>
                <a:gd name="T24" fmla="*/ 599 w 710"/>
                <a:gd name="T25" fmla="*/ 300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0 h 306"/>
                <a:gd name="T32" fmla="*/ 77 w 710"/>
                <a:gd name="T33" fmla="*/ 286 h 306"/>
                <a:gd name="T34" fmla="*/ 46 w 710"/>
                <a:gd name="T35" fmla="*/ 262 h 306"/>
                <a:gd name="T36" fmla="*/ 22 w 710"/>
                <a:gd name="T37" fmla="*/ 231 h 306"/>
                <a:gd name="T38" fmla="*/ 6 w 710"/>
                <a:gd name="T39" fmla="*/ 195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6 h 306"/>
                <a:gd name="T46" fmla="*/ 46 w 710"/>
                <a:gd name="T47" fmla="*/ 45 h 306"/>
                <a:gd name="T48" fmla="*/ 77 w 710"/>
                <a:gd name="T49" fmla="*/ 22 h 306"/>
                <a:gd name="T50" fmla="*/ 113 w 710"/>
                <a:gd name="T51" fmla="*/ 5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0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0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207"/>
            <p:cNvSpPr>
              <a:spLocks/>
            </p:cNvSpPr>
            <p:nvPr/>
          </p:nvSpPr>
          <p:spPr bwMode="auto">
            <a:xfrm>
              <a:off x="10098088" y="2422525"/>
              <a:ext cx="561975" cy="244475"/>
            </a:xfrm>
            <a:custGeom>
              <a:avLst/>
              <a:gdLst>
                <a:gd name="T0" fmla="*/ 155 w 710"/>
                <a:gd name="T1" fmla="*/ 0 h 308"/>
                <a:gd name="T2" fmla="*/ 557 w 710"/>
                <a:gd name="T3" fmla="*/ 0 h 308"/>
                <a:gd name="T4" fmla="*/ 599 w 710"/>
                <a:gd name="T5" fmla="*/ 5 h 308"/>
                <a:gd name="T6" fmla="*/ 635 w 710"/>
                <a:gd name="T7" fmla="*/ 22 h 308"/>
                <a:gd name="T8" fmla="*/ 666 w 710"/>
                <a:gd name="T9" fmla="*/ 45 h 308"/>
                <a:gd name="T10" fmla="*/ 690 w 710"/>
                <a:gd name="T11" fmla="*/ 76 h 308"/>
                <a:gd name="T12" fmla="*/ 704 w 710"/>
                <a:gd name="T13" fmla="*/ 113 h 308"/>
                <a:gd name="T14" fmla="*/ 710 w 710"/>
                <a:gd name="T15" fmla="*/ 153 h 308"/>
                <a:gd name="T16" fmla="*/ 704 w 710"/>
                <a:gd name="T17" fmla="*/ 195 h 308"/>
                <a:gd name="T18" fmla="*/ 690 w 710"/>
                <a:gd name="T19" fmla="*/ 231 h 308"/>
                <a:gd name="T20" fmla="*/ 666 w 710"/>
                <a:gd name="T21" fmla="*/ 262 h 308"/>
                <a:gd name="T22" fmla="*/ 635 w 710"/>
                <a:gd name="T23" fmla="*/ 286 h 308"/>
                <a:gd name="T24" fmla="*/ 599 w 710"/>
                <a:gd name="T25" fmla="*/ 302 h 308"/>
                <a:gd name="T26" fmla="*/ 557 w 710"/>
                <a:gd name="T27" fmla="*/ 308 h 308"/>
                <a:gd name="T28" fmla="*/ 155 w 710"/>
                <a:gd name="T29" fmla="*/ 308 h 308"/>
                <a:gd name="T30" fmla="*/ 113 w 710"/>
                <a:gd name="T31" fmla="*/ 302 h 308"/>
                <a:gd name="T32" fmla="*/ 77 w 710"/>
                <a:gd name="T33" fmla="*/ 286 h 308"/>
                <a:gd name="T34" fmla="*/ 46 w 710"/>
                <a:gd name="T35" fmla="*/ 262 h 308"/>
                <a:gd name="T36" fmla="*/ 22 w 710"/>
                <a:gd name="T37" fmla="*/ 231 h 308"/>
                <a:gd name="T38" fmla="*/ 6 w 710"/>
                <a:gd name="T39" fmla="*/ 195 h 308"/>
                <a:gd name="T40" fmla="*/ 0 w 710"/>
                <a:gd name="T41" fmla="*/ 153 h 308"/>
                <a:gd name="T42" fmla="*/ 6 w 710"/>
                <a:gd name="T43" fmla="*/ 113 h 308"/>
                <a:gd name="T44" fmla="*/ 22 w 710"/>
                <a:gd name="T45" fmla="*/ 76 h 308"/>
                <a:gd name="T46" fmla="*/ 46 w 710"/>
                <a:gd name="T47" fmla="*/ 45 h 308"/>
                <a:gd name="T48" fmla="*/ 77 w 710"/>
                <a:gd name="T49" fmla="*/ 22 h 308"/>
                <a:gd name="T50" fmla="*/ 113 w 710"/>
                <a:gd name="T51" fmla="*/ 5 h 308"/>
                <a:gd name="T52" fmla="*/ 155 w 710"/>
                <a:gd name="T53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8">
                  <a:moveTo>
                    <a:pt x="155" y="0"/>
                  </a:moveTo>
                  <a:lnTo>
                    <a:pt x="557" y="0"/>
                  </a:lnTo>
                  <a:lnTo>
                    <a:pt x="599" y="5"/>
                  </a:lnTo>
                  <a:lnTo>
                    <a:pt x="635" y="22"/>
                  </a:lnTo>
                  <a:lnTo>
                    <a:pt x="666" y="45"/>
                  </a:lnTo>
                  <a:lnTo>
                    <a:pt x="690" y="76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5"/>
                  </a:lnTo>
                  <a:lnTo>
                    <a:pt x="690" y="231"/>
                  </a:lnTo>
                  <a:lnTo>
                    <a:pt x="666" y="262"/>
                  </a:lnTo>
                  <a:lnTo>
                    <a:pt x="635" y="286"/>
                  </a:lnTo>
                  <a:lnTo>
                    <a:pt x="599" y="302"/>
                  </a:lnTo>
                  <a:lnTo>
                    <a:pt x="557" y="308"/>
                  </a:lnTo>
                  <a:lnTo>
                    <a:pt x="155" y="308"/>
                  </a:lnTo>
                  <a:lnTo>
                    <a:pt x="113" y="302"/>
                  </a:lnTo>
                  <a:lnTo>
                    <a:pt x="77" y="286"/>
                  </a:lnTo>
                  <a:lnTo>
                    <a:pt x="46" y="262"/>
                  </a:lnTo>
                  <a:lnTo>
                    <a:pt x="22" y="231"/>
                  </a:lnTo>
                  <a:lnTo>
                    <a:pt x="6" y="195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6"/>
                  </a:lnTo>
                  <a:lnTo>
                    <a:pt x="46" y="45"/>
                  </a:lnTo>
                  <a:lnTo>
                    <a:pt x="77" y="22"/>
                  </a:lnTo>
                  <a:lnTo>
                    <a:pt x="113" y="5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208"/>
            <p:cNvSpPr>
              <a:spLocks/>
            </p:cNvSpPr>
            <p:nvPr/>
          </p:nvSpPr>
          <p:spPr bwMode="auto">
            <a:xfrm>
              <a:off x="8181975" y="3968750"/>
              <a:ext cx="1520825" cy="242888"/>
            </a:xfrm>
            <a:custGeom>
              <a:avLst/>
              <a:gdLst>
                <a:gd name="T0" fmla="*/ 154 w 1918"/>
                <a:gd name="T1" fmla="*/ 0 h 306"/>
                <a:gd name="T2" fmla="*/ 1765 w 1918"/>
                <a:gd name="T3" fmla="*/ 0 h 306"/>
                <a:gd name="T4" fmla="*/ 1805 w 1918"/>
                <a:gd name="T5" fmla="*/ 6 h 306"/>
                <a:gd name="T6" fmla="*/ 1841 w 1918"/>
                <a:gd name="T7" fmla="*/ 20 h 306"/>
                <a:gd name="T8" fmla="*/ 1872 w 1918"/>
                <a:gd name="T9" fmla="*/ 44 h 306"/>
                <a:gd name="T10" fmla="*/ 1896 w 1918"/>
                <a:gd name="T11" fmla="*/ 75 h 306"/>
                <a:gd name="T12" fmla="*/ 1912 w 1918"/>
                <a:gd name="T13" fmla="*/ 113 h 306"/>
                <a:gd name="T14" fmla="*/ 1918 w 1918"/>
                <a:gd name="T15" fmla="*/ 153 h 306"/>
                <a:gd name="T16" fmla="*/ 1912 w 1918"/>
                <a:gd name="T17" fmla="*/ 193 h 306"/>
                <a:gd name="T18" fmla="*/ 1896 w 1918"/>
                <a:gd name="T19" fmla="*/ 230 h 306"/>
                <a:gd name="T20" fmla="*/ 1872 w 1918"/>
                <a:gd name="T21" fmla="*/ 261 h 306"/>
                <a:gd name="T22" fmla="*/ 1841 w 1918"/>
                <a:gd name="T23" fmla="*/ 286 h 306"/>
                <a:gd name="T24" fmla="*/ 1805 w 1918"/>
                <a:gd name="T25" fmla="*/ 301 h 306"/>
                <a:gd name="T26" fmla="*/ 1765 w 1918"/>
                <a:gd name="T27" fmla="*/ 306 h 306"/>
                <a:gd name="T28" fmla="*/ 154 w 1918"/>
                <a:gd name="T29" fmla="*/ 306 h 306"/>
                <a:gd name="T30" fmla="*/ 113 w 1918"/>
                <a:gd name="T31" fmla="*/ 301 h 306"/>
                <a:gd name="T32" fmla="*/ 75 w 1918"/>
                <a:gd name="T33" fmla="*/ 286 h 306"/>
                <a:gd name="T34" fmla="*/ 44 w 1918"/>
                <a:gd name="T35" fmla="*/ 261 h 306"/>
                <a:gd name="T36" fmla="*/ 20 w 1918"/>
                <a:gd name="T37" fmla="*/ 230 h 306"/>
                <a:gd name="T38" fmla="*/ 6 w 1918"/>
                <a:gd name="T39" fmla="*/ 193 h 306"/>
                <a:gd name="T40" fmla="*/ 0 w 1918"/>
                <a:gd name="T41" fmla="*/ 153 h 306"/>
                <a:gd name="T42" fmla="*/ 6 w 1918"/>
                <a:gd name="T43" fmla="*/ 113 h 306"/>
                <a:gd name="T44" fmla="*/ 20 w 1918"/>
                <a:gd name="T45" fmla="*/ 75 h 306"/>
                <a:gd name="T46" fmla="*/ 46 w 1918"/>
                <a:gd name="T47" fmla="*/ 44 h 306"/>
                <a:gd name="T48" fmla="*/ 77 w 1918"/>
                <a:gd name="T49" fmla="*/ 20 h 306"/>
                <a:gd name="T50" fmla="*/ 113 w 1918"/>
                <a:gd name="T51" fmla="*/ 6 h 306"/>
                <a:gd name="T52" fmla="*/ 154 w 1918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8" h="306">
                  <a:moveTo>
                    <a:pt x="154" y="0"/>
                  </a:moveTo>
                  <a:lnTo>
                    <a:pt x="1765" y="0"/>
                  </a:lnTo>
                  <a:lnTo>
                    <a:pt x="1805" y="6"/>
                  </a:lnTo>
                  <a:lnTo>
                    <a:pt x="1841" y="20"/>
                  </a:lnTo>
                  <a:lnTo>
                    <a:pt x="1872" y="44"/>
                  </a:lnTo>
                  <a:lnTo>
                    <a:pt x="1896" y="75"/>
                  </a:lnTo>
                  <a:lnTo>
                    <a:pt x="1912" y="113"/>
                  </a:lnTo>
                  <a:lnTo>
                    <a:pt x="1918" y="153"/>
                  </a:lnTo>
                  <a:lnTo>
                    <a:pt x="1912" y="193"/>
                  </a:lnTo>
                  <a:lnTo>
                    <a:pt x="1896" y="230"/>
                  </a:lnTo>
                  <a:lnTo>
                    <a:pt x="1872" y="261"/>
                  </a:lnTo>
                  <a:lnTo>
                    <a:pt x="1841" y="286"/>
                  </a:lnTo>
                  <a:lnTo>
                    <a:pt x="1805" y="301"/>
                  </a:lnTo>
                  <a:lnTo>
                    <a:pt x="1765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1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209"/>
            <p:cNvSpPr>
              <a:spLocks/>
            </p:cNvSpPr>
            <p:nvPr/>
          </p:nvSpPr>
          <p:spPr bwMode="auto">
            <a:xfrm>
              <a:off x="8181975" y="4391025"/>
              <a:ext cx="1201738" cy="242888"/>
            </a:xfrm>
            <a:custGeom>
              <a:avLst/>
              <a:gdLst>
                <a:gd name="T0" fmla="*/ 154 w 1515"/>
                <a:gd name="T1" fmla="*/ 0 h 306"/>
                <a:gd name="T2" fmla="*/ 1361 w 1515"/>
                <a:gd name="T3" fmla="*/ 0 h 306"/>
                <a:gd name="T4" fmla="*/ 1402 w 1515"/>
                <a:gd name="T5" fmla="*/ 6 h 306"/>
                <a:gd name="T6" fmla="*/ 1438 w 1515"/>
                <a:gd name="T7" fmla="*/ 20 h 306"/>
                <a:gd name="T8" fmla="*/ 1469 w 1515"/>
                <a:gd name="T9" fmla="*/ 46 h 306"/>
                <a:gd name="T10" fmla="*/ 1493 w 1515"/>
                <a:gd name="T11" fmla="*/ 77 h 306"/>
                <a:gd name="T12" fmla="*/ 1509 w 1515"/>
                <a:gd name="T13" fmla="*/ 113 h 306"/>
                <a:gd name="T14" fmla="*/ 1515 w 1515"/>
                <a:gd name="T15" fmla="*/ 153 h 306"/>
                <a:gd name="T16" fmla="*/ 1509 w 1515"/>
                <a:gd name="T17" fmla="*/ 193 h 306"/>
                <a:gd name="T18" fmla="*/ 1493 w 1515"/>
                <a:gd name="T19" fmla="*/ 230 h 306"/>
                <a:gd name="T20" fmla="*/ 1469 w 1515"/>
                <a:gd name="T21" fmla="*/ 263 h 306"/>
                <a:gd name="T22" fmla="*/ 1438 w 1515"/>
                <a:gd name="T23" fmla="*/ 286 h 306"/>
                <a:gd name="T24" fmla="*/ 1402 w 1515"/>
                <a:gd name="T25" fmla="*/ 301 h 306"/>
                <a:gd name="T26" fmla="*/ 1361 w 1515"/>
                <a:gd name="T27" fmla="*/ 306 h 306"/>
                <a:gd name="T28" fmla="*/ 154 w 1515"/>
                <a:gd name="T29" fmla="*/ 306 h 306"/>
                <a:gd name="T30" fmla="*/ 113 w 1515"/>
                <a:gd name="T31" fmla="*/ 301 h 306"/>
                <a:gd name="T32" fmla="*/ 75 w 1515"/>
                <a:gd name="T33" fmla="*/ 286 h 306"/>
                <a:gd name="T34" fmla="*/ 44 w 1515"/>
                <a:gd name="T35" fmla="*/ 263 h 306"/>
                <a:gd name="T36" fmla="*/ 20 w 1515"/>
                <a:gd name="T37" fmla="*/ 230 h 306"/>
                <a:gd name="T38" fmla="*/ 6 w 1515"/>
                <a:gd name="T39" fmla="*/ 193 h 306"/>
                <a:gd name="T40" fmla="*/ 0 w 1515"/>
                <a:gd name="T41" fmla="*/ 153 h 306"/>
                <a:gd name="T42" fmla="*/ 6 w 1515"/>
                <a:gd name="T43" fmla="*/ 113 h 306"/>
                <a:gd name="T44" fmla="*/ 20 w 1515"/>
                <a:gd name="T45" fmla="*/ 77 h 306"/>
                <a:gd name="T46" fmla="*/ 46 w 1515"/>
                <a:gd name="T47" fmla="*/ 46 h 306"/>
                <a:gd name="T48" fmla="*/ 77 w 1515"/>
                <a:gd name="T49" fmla="*/ 20 h 306"/>
                <a:gd name="T50" fmla="*/ 113 w 1515"/>
                <a:gd name="T51" fmla="*/ 6 h 306"/>
                <a:gd name="T52" fmla="*/ 154 w 1515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15" h="306">
                  <a:moveTo>
                    <a:pt x="154" y="0"/>
                  </a:moveTo>
                  <a:lnTo>
                    <a:pt x="1361" y="0"/>
                  </a:lnTo>
                  <a:lnTo>
                    <a:pt x="1402" y="6"/>
                  </a:lnTo>
                  <a:lnTo>
                    <a:pt x="1438" y="20"/>
                  </a:lnTo>
                  <a:lnTo>
                    <a:pt x="1469" y="46"/>
                  </a:lnTo>
                  <a:lnTo>
                    <a:pt x="1493" y="77"/>
                  </a:lnTo>
                  <a:lnTo>
                    <a:pt x="1509" y="113"/>
                  </a:lnTo>
                  <a:lnTo>
                    <a:pt x="1515" y="153"/>
                  </a:lnTo>
                  <a:lnTo>
                    <a:pt x="1509" y="193"/>
                  </a:lnTo>
                  <a:lnTo>
                    <a:pt x="1493" y="230"/>
                  </a:lnTo>
                  <a:lnTo>
                    <a:pt x="1469" y="263"/>
                  </a:lnTo>
                  <a:lnTo>
                    <a:pt x="1438" y="286"/>
                  </a:lnTo>
                  <a:lnTo>
                    <a:pt x="1402" y="301"/>
                  </a:lnTo>
                  <a:lnTo>
                    <a:pt x="1361" y="306"/>
                  </a:lnTo>
                  <a:lnTo>
                    <a:pt x="154" y="306"/>
                  </a:lnTo>
                  <a:lnTo>
                    <a:pt x="113" y="301"/>
                  </a:lnTo>
                  <a:lnTo>
                    <a:pt x="75" y="286"/>
                  </a:lnTo>
                  <a:lnTo>
                    <a:pt x="44" y="263"/>
                  </a:lnTo>
                  <a:lnTo>
                    <a:pt x="20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0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210"/>
            <p:cNvSpPr>
              <a:spLocks/>
            </p:cNvSpPr>
            <p:nvPr/>
          </p:nvSpPr>
          <p:spPr bwMode="auto">
            <a:xfrm>
              <a:off x="10098088" y="3968750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4 h 306"/>
                <a:gd name="T10" fmla="*/ 690 w 710"/>
                <a:gd name="T11" fmla="*/ 75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1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1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5 h 306"/>
                <a:gd name="T46" fmla="*/ 46 w 710"/>
                <a:gd name="T47" fmla="*/ 44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4"/>
                  </a:lnTo>
                  <a:lnTo>
                    <a:pt x="690" y="75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1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1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5"/>
                  </a:lnTo>
                  <a:lnTo>
                    <a:pt x="46" y="44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211"/>
            <p:cNvSpPr>
              <a:spLocks/>
            </p:cNvSpPr>
            <p:nvPr/>
          </p:nvSpPr>
          <p:spPr bwMode="auto">
            <a:xfrm>
              <a:off x="10098088" y="4391025"/>
              <a:ext cx="561975" cy="242888"/>
            </a:xfrm>
            <a:custGeom>
              <a:avLst/>
              <a:gdLst>
                <a:gd name="T0" fmla="*/ 155 w 710"/>
                <a:gd name="T1" fmla="*/ 0 h 306"/>
                <a:gd name="T2" fmla="*/ 557 w 710"/>
                <a:gd name="T3" fmla="*/ 0 h 306"/>
                <a:gd name="T4" fmla="*/ 599 w 710"/>
                <a:gd name="T5" fmla="*/ 6 h 306"/>
                <a:gd name="T6" fmla="*/ 635 w 710"/>
                <a:gd name="T7" fmla="*/ 20 h 306"/>
                <a:gd name="T8" fmla="*/ 666 w 710"/>
                <a:gd name="T9" fmla="*/ 46 h 306"/>
                <a:gd name="T10" fmla="*/ 690 w 710"/>
                <a:gd name="T11" fmla="*/ 77 h 306"/>
                <a:gd name="T12" fmla="*/ 704 w 710"/>
                <a:gd name="T13" fmla="*/ 113 h 306"/>
                <a:gd name="T14" fmla="*/ 710 w 710"/>
                <a:gd name="T15" fmla="*/ 153 h 306"/>
                <a:gd name="T16" fmla="*/ 704 w 710"/>
                <a:gd name="T17" fmla="*/ 193 h 306"/>
                <a:gd name="T18" fmla="*/ 690 w 710"/>
                <a:gd name="T19" fmla="*/ 230 h 306"/>
                <a:gd name="T20" fmla="*/ 666 w 710"/>
                <a:gd name="T21" fmla="*/ 263 h 306"/>
                <a:gd name="T22" fmla="*/ 635 w 710"/>
                <a:gd name="T23" fmla="*/ 286 h 306"/>
                <a:gd name="T24" fmla="*/ 599 w 710"/>
                <a:gd name="T25" fmla="*/ 301 h 306"/>
                <a:gd name="T26" fmla="*/ 557 w 710"/>
                <a:gd name="T27" fmla="*/ 306 h 306"/>
                <a:gd name="T28" fmla="*/ 155 w 710"/>
                <a:gd name="T29" fmla="*/ 306 h 306"/>
                <a:gd name="T30" fmla="*/ 113 w 710"/>
                <a:gd name="T31" fmla="*/ 301 h 306"/>
                <a:gd name="T32" fmla="*/ 77 w 710"/>
                <a:gd name="T33" fmla="*/ 286 h 306"/>
                <a:gd name="T34" fmla="*/ 46 w 710"/>
                <a:gd name="T35" fmla="*/ 263 h 306"/>
                <a:gd name="T36" fmla="*/ 22 w 710"/>
                <a:gd name="T37" fmla="*/ 230 h 306"/>
                <a:gd name="T38" fmla="*/ 6 w 710"/>
                <a:gd name="T39" fmla="*/ 193 h 306"/>
                <a:gd name="T40" fmla="*/ 0 w 710"/>
                <a:gd name="T41" fmla="*/ 153 h 306"/>
                <a:gd name="T42" fmla="*/ 6 w 710"/>
                <a:gd name="T43" fmla="*/ 113 h 306"/>
                <a:gd name="T44" fmla="*/ 22 w 710"/>
                <a:gd name="T45" fmla="*/ 77 h 306"/>
                <a:gd name="T46" fmla="*/ 46 w 710"/>
                <a:gd name="T47" fmla="*/ 46 h 306"/>
                <a:gd name="T48" fmla="*/ 77 w 710"/>
                <a:gd name="T49" fmla="*/ 20 h 306"/>
                <a:gd name="T50" fmla="*/ 113 w 710"/>
                <a:gd name="T51" fmla="*/ 6 h 306"/>
                <a:gd name="T52" fmla="*/ 155 w 710"/>
                <a:gd name="T5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0" h="306">
                  <a:moveTo>
                    <a:pt x="155" y="0"/>
                  </a:moveTo>
                  <a:lnTo>
                    <a:pt x="557" y="0"/>
                  </a:lnTo>
                  <a:lnTo>
                    <a:pt x="599" y="6"/>
                  </a:lnTo>
                  <a:lnTo>
                    <a:pt x="635" y="20"/>
                  </a:lnTo>
                  <a:lnTo>
                    <a:pt x="666" y="46"/>
                  </a:lnTo>
                  <a:lnTo>
                    <a:pt x="690" y="77"/>
                  </a:lnTo>
                  <a:lnTo>
                    <a:pt x="704" y="113"/>
                  </a:lnTo>
                  <a:lnTo>
                    <a:pt x="710" y="153"/>
                  </a:lnTo>
                  <a:lnTo>
                    <a:pt x="704" y="193"/>
                  </a:lnTo>
                  <a:lnTo>
                    <a:pt x="690" y="230"/>
                  </a:lnTo>
                  <a:lnTo>
                    <a:pt x="666" y="263"/>
                  </a:lnTo>
                  <a:lnTo>
                    <a:pt x="635" y="286"/>
                  </a:lnTo>
                  <a:lnTo>
                    <a:pt x="599" y="301"/>
                  </a:lnTo>
                  <a:lnTo>
                    <a:pt x="557" y="306"/>
                  </a:lnTo>
                  <a:lnTo>
                    <a:pt x="155" y="306"/>
                  </a:lnTo>
                  <a:lnTo>
                    <a:pt x="113" y="301"/>
                  </a:lnTo>
                  <a:lnTo>
                    <a:pt x="77" y="286"/>
                  </a:lnTo>
                  <a:lnTo>
                    <a:pt x="46" y="263"/>
                  </a:lnTo>
                  <a:lnTo>
                    <a:pt x="22" y="230"/>
                  </a:lnTo>
                  <a:lnTo>
                    <a:pt x="6" y="193"/>
                  </a:lnTo>
                  <a:lnTo>
                    <a:pt x="0" y="153"/>
                  </a:lnTo>
                  <a:lnTo>
                    <a:pt x="6" y="113"/>
                  </a:lnTo>
                  <a:lnTo>
                    <a:pt x="22" y="77"/>
                  </a:lnTo>
                  <a:lnTo>
                    <a:pt x="46" y="46"/>
                  </a:lnTo>
                  <a:lnTo>
                    <a:pt x="77" y="20"/>
                  </a:lnTo>
                  <a:lnTo>
                    <a:pt x="113" y="6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2" name="Rectangle 21"/>
          <p:cNvSpPr/>
          <p:nvPr/>
        </p:nvSpPr>
        <p:spPr>
          <a:xfrm>
            <a:off x="596348" y="724209"/>
            <a:ext cx="6785113" cy="176557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529271" y="1399618"/>
            <a:ext cx="4343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Seleciona</a:t>
            </a:r>
            <a:r>
              <a:rPr lang="en-US" sz="2200" dirty="0" smtClean="0"/>
              <a:t> </a:t>
            </a:r>
            <a:r>
              <a:rPr lang="en-US" sz="2200" dirty="0" err="1"/>
              <a:t>algumas</a:t>
            </a:r>
            <a:r>
              <a:rPr lang="en-US" sz="2200" dirty="0"/>
              <a:t> das </a:t>
            </a:r>
            <a:r>
              <a:rPr lang="en-US" sz="2200" dirty="0" err="1"/>
              <a:t>var</a:t>
            </a:r>
            <a:r>
              <a:rPr lang="en-US" sz="2200" dirty="0"/>
              <a:t> do </a:t>
            </a:r>
            <a:r>
              <a:rPr lang="en-US" sz="2200" dirty="0" smtClean="0"/>
              <a:t>Excel/Access </a:t>
            </a:r>
          </a:p>
          <a:p>
            <a:r>
              <a:rPr lang="en-US" sz="2200" dirty="0" err="1" smtClean="0"/>
              <a:t>Carrega</a:t>
            </a:r>
            <a:r>
              <a:rPr lang="en-US" sz="2200" dirty="0" smtClean="0"/>
              <a:t>-as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vetores</a:t>
            </a:r>
            <a:endParaRPr lang="en-US" sz="2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1554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2081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7548" y="1492835"/>
            <a:ext cx="0" cy="503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21632" y="5659603"/>
            <a:ext cx="4598504" cy="86574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21632" y="5625148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Pm_df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1631" y="4585961"/>
            <a:ext cx="4598505" cy="865741"/>
            <a:chOff x="596348" y="5587595"/>
            <a:chExt cx="4598505" cy="865741"/>
          </a:xfrm>
        </p:grpSpPr>
        <p:grpSp>
          <p:nvGrpSpPr>
            <p:cNvPr id="2" name="Group 1"/>
            <p:cNvGrpSpPr/>
            <p:nvPr/>
          </p:nvGrpSpPr>
          <p:grpSpPr>
            <a:xfrm>
              <a:off x="596348" y="5587595"/>
              <a:ext cx="4598505" cy="865741"/>
              <a:chOff x="596348" y="5587595"/>
              <a:chExt cx="4598505" cy="86574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96349" y="5587595"/>
                <a:ext cx="4598504" cy="865741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6348" y="5587595"/>
                <a:ext cx="25311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/>
                    </a:solidFill>
                  </a:rPr>
                  <a:t>Pb_df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40" name="Picture 39" descr="pb_4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4862897" y="5604500"/>
              <a:ext cx="331956" cy="415965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745" y="5700814"/>
            <a:ext cx="390201" cy="3673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5" y="620688"/>
            <a:ext cx="414466" cy="3396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6308" y="903971"/>
            <a:ext cx="71558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TD_Estratos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</a:t>
            </a: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TD_Parcelas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</a:t>
            </a:r>
            <a:r>
              <a:rPr lang="pt-PT" sz="2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TM_Arvores</a:t>
            </a:r>
            <a:r>
              <a:rPr lang="pt-PT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                                           </a:t>
            </a:r>
          </a:p>
          <a:p>
            <a:pPr lvl="1">
              <a:lnSpc>
                <a:spcPct val="150000"/>
              </a:lnSpc>
            </a:pPr>
            <a:endParaRPr lang="pt-PT" sz="22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>
                <a:solidFill>
                  <a:schemeClr val="accent6"/>
                </a:solidFill>
                <a:latin typeface="Arial" panose="020B0604020202020204" pitchFamily="34" charset="0"/>
              </a:rPr>
              <a:t>        </a:t>
            </a:r>
            <a:r>
              <a:rPr lang="pt-PT" sz="2200" dirty="0" err="1" smtClean="0">
                <a:latin typeface="Arial" panose="020B0604020202020204" pitchFamily="34" charset="0"/>
              </a:rPr>
              <a:t>Strats</a:t>
            </a:r>
            <a:r>
              <a:rPr lang="pt-PT" sz="2200" dirty="0" smtClean="0">
                <a:latin typeface="Arial" panose="020B0604020202020204" pitchFamily="34" charset="0"/>
              </a:rPr>
              <a:t>                      </a:t>
            </a:r>
            <a:r>
              <a:rPr lang="pt-PT" sz="2200" dirty="0" err="1" smtClean="0">
                <a:latin typeface="Arial" panose="020B0604020202020204" pitchFamily="34" charset="0"/>
              </a:rPr>
              <a:t>Plots</a:t>
            </a:r>
            <a:r>
              <a:rPr lang="pt-PT" sz="2200" dirty="0" smtClean="0">
                <a:latin typeface="Arial" panose="020B0604020202020204" pitchFamily="34" charset="0"/>
              </a:rPr>
              <a:t>                   </a:t>
            </a:r>
            <a:r>
              <a:rPr lang="pt-PT" sz="2200" dirty="0" err="1" smtClean="0">
                <a:latin typeface="Arial" panose="020B0604020202020204" pitchFamily="34" charset="0"/>
              </a:rPr>
              <a:t>Trees</a:t>
            </a:r>
            <a:endParaRPr lang="pt-PT" sz="2200" dirty="0"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5034" y="712152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peniscos.py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6348" y="2692572"/>
            <a:ext cx="6785113" cy="78318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05" y="2589050"/>
            <a:ext cx="414466" cy="33966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25034" y="2680514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pinhas.py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95509" y="2706313"/>
            <a:ext cx="434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/>
              <a:t>Cria as equações para os cálculos das variáveis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24671" y="3910604"/>
            <a:ext cx="43434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Através</a:t>
            </a:r>
            <a:r>
              <a:rPr lang="en-US" sz="2200" dirty="0" smtClean="0"/>
              <a:t> do import </a:t>
            </a:r>
            <a:r>
              <a:rPr lang="en-US" sz="2200" dirty="0" err="1" smtClean="0"/>
              <a:t>vai</a:t>
            </a:r>
            <a:r>
              <a:rPr lang="en-US" sz="2200" dirty="0" smtClean="0"/>
              <a:t> </a:t>
            </a:r>
            <a:r>
              <a:rPr lang="en-US" sz="2200" dirty="0" err="1" smtClean="0"/>
              <a:t>buscar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dados </a:t>
            </a:r>
            <a:r>
              <a:rPr lang="en-US" sz="2200" dirty="0" err="1" smtClean="0"/>
              <a:t>importados</a:t>
            </a:r>
            <a:r>
              <a:rPr lang="en-US" sz="2200" dirty="0"/>
              <a:t>:</a:t>
            </a:r>
            <a:r>
              <a:rPr lang="en-US" sz="2200" dirty="0" smtClean="0"/>
              <a:t> 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Arruma-os</a:t>
            </a:r>
            <a:r>
              <a:rPr lang="en-US" sz="2200" dirty="0" smtClean="0"/>
              <a:t> </a:t>
            </a:r>
            <a:r>
              <a:rPr lang="en-US" sz="2200" dirty="0" err="1" smtClean="0"/>
              <a:t>em</a:t>
            </a:r>
            <a:r>
              <a:rPr lang="en-US" sz="2200" dirty="0" smtClean="0"/>
              <a:t> </a:t>
            </a:r>
            <a:r>
              <a:rPr lang="en-US" sz="2200" dirty="0" err="1" smtClean="0"/>
              <a:t>DataFrames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Faz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calculos</a:t>
            </a:r>
            <a:r>
              <a:rPr lang="en-US" sz="2200" dirty="0" smtClean="0"/>
              <a:t> </a:t>
            </a:r>
            <a:r>
              <a:rPr lang="en-US" sz="2200" dirty="0" err="1" smtClean="0"/>
              <a:t>comuns</a:t>
            </a:r>
            <a:r>
              <a:rPr lang="en-US" sz="2200" dirty="0" smtClean="0"/>
              <a:t> (di, </a:t>
            </a:r>
            <a:r>
              <a:rPr lang="en-US" sz="2200" dirty="0" err="1" smtClean="0"/>
              <a:t>gi</a:t>
            </a:r>
            <a:r>
              <a:rPr lang="en-US" sz="2200" dirty="0" smtClean="0"/>
              <a:t>, </a:t>
            </a:r>
            <a:r>
              <a:rPr lang="en-US" sz="2200" dirty="0" err="1" smtClean="0"/>
              <a:t>ni</a:t>
            </a:r>
            <a:r>
              <a:rPr lang="en-US" sz="22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Separa-os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espécie</a:t>
            </a:r>
            <a:r>
              <a:rPr lang="en-US" sz="2200" dirty="0" smtClean="0"/>
              <a:t> para </a:t>
            </a:r>
            <a:r>
              <a:rPr lang="en-US" sz="2200" dirty="0" err="1" smtClean="0"/>
              <a:t>fazer</a:t>
            </a:r>
            <a:r>
              <a:rPr lang="en-US" sz="2200" dirty="0" smtClean="0"/>
              <a:t>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cálculos</a:t>
            </a:r>
            <a:r>
              <a:rPr lang="en-US" sz="2200" dirty="0" smtClean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 </a:t>
            </a:r>
            <a:r>
              <a:rPr lang="en-US" sz="2200" dirty="0" err="1" smtClean="0"/>
              <a:t>espécie</a:t>
            </a:r>
            <a:endParaRPr lang="en-US" sz="2200" dirty="0" smtClean="0"/>
          </a:p>
        </p:txBody>
      </p:sp>
      <p:sp>
        <p:nvSpPr>
          <p:cNvPr id="54" name="Rectangle 53"/>
          <p:cNvSpPr/>
          <p:nvPr/>
        </p:nvSpPr>
        <p:spPr>
          <a:xfrm>
            <a:off x="611782" y="3725937"/>
            <a:ext cx="6785113" cy="287141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25034" y="3725938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AAD2"/>
                </a:solidFill>
              </a:rPr>
              <a:t>AmostEstrat_PbPmAmieira.py</a:t>
            </a:r>
            <a:endParaRPr lang="en-US" b="1" dirty="0">
              <a:solidFill>
                <a:srgbClr val="00AAD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39673" y="4022863"/>
            <a:ext cx="71558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pt-PT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Import</a:t>
            </a:r>
            <a:r>
              <a:rPr lang="pt-PT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peniscos</a:t>
            </a:r>
          </a:p>
          <a:p>
            <a:pPr lvl="1">
              <a:lnSpc>
                <a:spcPct val="150000"/>
              </a:lnSpc>
            </a:pPr>
            <a:r>
              <a:rPr lang="pt-PT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Import</a:t>
            </a:r>
            <a:r>
              <a:rPr lang="pt-PT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pinhas</a:t>
            </a:r>
            <a:endParaRPr lang="pt-PT" sz="14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2200" b="1" dirty="0">
                <a:solidFill>
                  <a:schemeClr val="accent6"/>
                </a:solidFill>
                <a:latin typeface="Arial" panose="020B0604020202020204" pitchFamily="34" charset="0"/>
              </a:rPr>
              <a:t>        </a:t>
            </a:r>
            <a:endParaRPr lang="pt-PT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845" y="3556106"/>
            <a:ext cx="414466" cy="3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167613" y="1377953"/>
            <a:ext cx="1078525" cy="1351472"/>
          </a:xfrm>
          <a:prstGeom prst="rect">
            <a:avLst/>
          </a:prstGeom>
        </p:spPr>
      </p:pic>
      <p:pic>
        <p:nvPicPr>
          <p:cNvPr id="37" name="Picture 3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320013" y="1530353"/>
            <a:ext cx="1078525" cy="1351472"/>
          </a:xfrm>
          <a:prstGeom prst="rect">
            <a:avLst/>
          </a:prstGeom>
        </p:spPr>
      </p:pic>
      <p:pic>
        <p:nvPicPr>
          <p:cNvPr id="35" name="Picture 3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632872" y="1248908"/>
            <a:ext cx="1078525" cy="1351472"/>
          </a:xfrm>
          <a:prstGeom prst="rect">
            <a:avLst/>
          </a:prstGeom>
        </p:spPr>
      </p:pic>
      <p:pic>
        <p:nvPicPr>
          <p:cNvPr id="2" name="Picture 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163914" y="1869344"/>
            <a:ext cx="1131257" cy="1090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5" y="2117166"/>
            <a:ext cx="784038" cy="133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90" y="2085428"/>
            <a:ext cx="821252" cy="1400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91" y="2117166"/>
            <a:ext cx="784038" cy="1337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26" y="2085428"/>
            <a:ext cx="821252" cy="1400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3" y="2085427"/>
            <a:ext cx="784038" cy="1337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38" y="2053689"/>
            <a:ext cx="821252" cy="1400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55" y="2269566"/>
            <a:ext cx="784038" cy="1337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90" y="2237828"/>
            <a:ext cx="821252" cy="1400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91" y="2269566"/>
            <a:ext cx="784038" cy="1337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6" y="2237828"/>
            <a:ext cx="821252" cy="1400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3" y="2237827"/>
            <a:ext cx="784038" cy="1337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38" y="2206089"/>
            <a:ext cx="821252" cy="1400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55" y="2421966"/>
            <a:ext cx="784038" cy="13373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90" y="2390228"/>
            <a:ext cx="821252" cy="1400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91" y="2421966"/>
            <a:ext cx="784038" cy="1337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26" y="2390228"/>
            <a:ext cx="821252" cy="14008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03" y="2390227"/>
            <a:ext cx="784038" cy="13373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38" y="2358489"/>
            <a:ext cx="821252" cy="1400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55" y="2574366"/>
            <a:ext cx="784038" cy="13373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90" y="2542628"/>
            <a:ext cx="821252" cy="1400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1" y="2574366"/>
            <a:ext cx="784038" cy="1337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26" y="2542628"/>
            <a:ext cx="821252" cy="14008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3" y="2542627"/>
            <a:ext cx="784038" cy="13373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4095" y="3848268"/>
            <a:ext cx="54395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Povoamento</a:t>
            </a:r>
            <a:r>
              <a:rPr lang="en-US" b="1" dirty="0" smtClean="0"/>
              <a:t> </a:t>
            </a:r>
            <a:r>
              <a:rPr lang="en-US" b="1" dirty="0" err="1" smtClean="0"/>
              <a:t>puro</a:t>
            </a:r>
            <a:endParaRPr lang="en-US" b="1" dirty="0" smtClean="0"/>
          </a:p>
          <a:p>
            <a:pPr algn="ctr"/>
            <a:endParaRPr lang="en-US" sz="800" b="1" dirty="0"/>
          </a:p>
          <a:p>
            <a:pPr algn="ctr"/>
            <a:r>
              <a:rPr lang="pt-PT" dirty="0"/>
              <a:t>Povoamento em que uma dada espécie arbórea representa mais de 75% do coberto </a:t>
            </a:r>
            <a:r>
              <a:rPr lang="pt-PT" dirty="0" smtClean="0"/>
              <a:t>arbóreo</a:t>
            </a:r>
          </a:p>
          <a:p>
            <a:pPr algn="ctr"/>
            <a:endParaRPr lang="pt-PT" sz="800" dirty="0" smtClean="0"/>
          </a:p>
          <a:p>
            <a:pPr algn="ctr"/>
            <a:endParaRPr lang="pt-PT" sz="800" dirty="0" smtClean="0"/>
          </a:p>
          <a:p>
            <a:pPr algn="ctr"/>
            <a:r>
              <a:rPr lang="pt-PT" sz="1600" i="1" dirty="0" smtClean="0"/>
              <a:t>Os </a:t>
            </a:r>
            <a:r>
              <a:rPr lang="pt-PT" sz="1600" i="1" dirty="0">
                <a:solidFill>
                  <a:srgbClr val="00B0F0"/>
                </a:solidFill>
              </a:rPr>
              <a:t>povoamentos puros </a:t>
            </a:r>
            <a:r>
              <a:rPr lang="pt-PT" sz="1600" b="1" i="1" dirty="0">
                <a:solidFill>
                  <a:schemeClr val="accent3"/>
                </a:solidFill>
              </a:rPr>
              <a:t>podem</a:t>
            </a:r>
            <a:r>
              <a:rPr lang="pt-PT" sz="1600" i="1" dirty="0">
                <a:solidFill>
                  <a:srgbClr val="00B0F0"/>
                </a:solidFill>
              </a:rPr>
              <a:t> ter outras espécies arbóreas </a:t>
            </a:r>
            <a:r>
              <a:rPr lang="pt-PT" sz="1600" i="1" dirty="0"/>
              <a:t>presentes, as quais são designadas por árvores </a:t>
            </a:r>
            <a:r>
              <a:rPr lang="pt-PT" sz="1600" i="1" dirty="0" smtClean="0"/>
              <a:t>dispersas</a:t>
            </a:r>
          </a:p>
          <a:p>
            <a:pPr algn="ctr"/>
            <a:endParaRPr lang="pt-PT" sz="800" i="1" dirty="0"/>
          </a:p>
          <a:p>
            <a:pPr algn="ctr"/>
            <a:r>
              <a:rPr lang="pt-PT" sz="1600" i="1" dirty="0" smtClean="0"/>
              <a:t>Normalmente caracteriza-se a espécie principal e a secundária do povoamento por ordem de representatividade</a:t>
            </a:r>
          </a:p>
          <a:p>
            <a:pPr algn="ctr"/>
            <a:endParaRPr lang="pt-PT" sz="1600" i="1" dirty="0"/>
          </a:p>
          <a:p>
            <a:pPr algn="ctr"/>
            <a:endParaRPr lang="pt-PT" sz="1600" i="1" dirty="0" smtClean="0"/>
          </a:p>
        </p:txBody>
      </p:sp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732133" y="2087044"/>
            <a:ext cx="1131257" cy="10900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38" y="2510889"/>
            <a:ext cx="821252" cy="14008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7730" y="1282252"/>
            <a:ext cx="565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Uma das </a:t>
            </a:r>
            <a:r>
              <a:rPr lang="en-US" dirty="0" err="1" smtClean="0"/>
              <a:t>caracteristicas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do </a:t>
            </a:r>
            <a:r>
              <a:rPr lang="en-US" dirty="0" err="1" smtClean="0"/>
              <a:t>povoamento</a:t>
            </a:r>
            <a:r>
              <a:rPr lang="en-US" dirty="0" smtClean="0"/>
              <a:t> que </a:t>
            </a:r>
            <a:r>
              <a:rPr lang="en-US" b="1" dirty="0" err="1" smtClean="0">
                <a:solidFill>
                  <a:srgbClr val="00B0F0"/>
                </a:solidFill>
              </a:rPr>
              <a:t>identifica</a:t>
            </a:r>
            <a:r>
              <a:rPr lang="en-US" b="1" dirty="0" smtClean="0">
                <a:solidFill>
                  <a:srgbClr val="00B0F0"/>
                </a:solidFill>
              </a:rPr>
              <a:t> as </a:t>
            </a:r>
            <a:r>
              <a:rPr lang="en-US" b="1" dirty="0" err="1" smtClean="0">
                <a:solidFill>
                  <a:srgbClr val="00B0F0"/>
                </a:solidFill>
              </a:rPr>
              <a:t>espécies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arboreas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/>
              <a:t>nele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endParaRPr lang="en-US" dirty="0"/>
          </a:p>
        </p:txBody>
      </p:sp>
      <p:pic>
        <p:nvPicPr>
          <p:cNvPr id="31" name="Picture 3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480472" y="1575740"/>
            <a:ext cx="1078525" cy="13514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1224216"/>
            <a:ext cx="821252" cy="14008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621" y="2313040"/>
            <a:ext cx="848752" cy="7990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286677" y="1420770"/>
            <a:ext cx="38522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o </a:t>
            </a:r>
            <a:r>
              <a:rPr lang="en-US" dirty="0" err="1" smtClean="0"/>
              <a:t>objetivo</a:t>
            </a:r>
            <a:r>
              <a:rPr lang="en-US" dirty="0" smtClean="0"/>
              <a:t> do </a:t>
            </a:r>
            <a:r>
              <a:rPr lang="en-US" dirty="0" err="1" smtClean="0"/>
              <a:t>inventário</a:t>
            </a:r>
            <a:r>
              <a:rPr lang="en-US" dirty="0" smtClean="0"/>
              <a:t> é a </a:t>
            </a:r>
            <a:r>
              <a:rPr lang="en-US" dirty="0" err="1" smtClean="0"/>
              <a:t>caracterização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 (exº </a:t>
            </a:r>
            <a:r>
              <a:rPr lang="en-US" dirty="0" err="1" smtClean="0"/>
              <a:t>Pb</a:t>
            </a:r>
            <a:r>
              <a:rPr lang="en-US" dirty="0" smtClean="0"/>
              <a:t>) para </a:t>
            </a:r>
            <a:r>
              <a:rPr lang="en-US" dirty="0" err="1" smtClean="0"/>
              <a:t>efeitos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r>
              <a:rPr lang="en-US" dirty="0" smtClean="0"/>
              <a:t> de um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corte</a:t>
            </a:r>
            <a:r>
              <a:rPr lang="en-US" dirty="0" smtClean="0"/>
              <a:t> final, </a:t>
            </a:r>
          </a:p>
          <a:p>
            <a:endParaRPr lang="en-US" sz="800" dirty="0"/>
          </a:p>
          <a:p>
            <a:r>
              <a:rPr lang="en-US" dirty="0" smtClean="0"/>
              <a:t>as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espécies</a:t>
            </a:r>
            <a:r>
              <a:rPr lang="en-US" dirty="0" smtClean="0"/>
              <a:t>, </a:t>
            </a:r>
            <a:r>
              <a:rPr lang="en-US" dirty="0" err="1" smtClean="0"/>
              <a:t>ainda</a:t>
            </a:r>
            <a:r>
              <a:rPr lang="en-US" dirty="0" smtClean="0"/>
              <a:t> que </a:t>
            </a:r>
            <a:r>
              <a:rPr lang="en-US" dirty="0" err="1" smtClean="0"/>
              <a:t>tenham</a:t>
            </a:r>
            <a:r>
              <a:rPr lang="en-US" dirty="0" smtClean="0"/>
              <a:t> </a:t>
            </a:r>
            <a:r>
              <a:rPr lang="en-US" dirty="0" err="1" smtClean="0"/>
              <a:t>sido</a:t>
            </a:r>
            <a:r>
              <a:rPr lang="en-US" dirty="0" smtClean="0"/>
              <a:t> </a:t>
            </a:r>
            <a:r>
              <a:rPr lang="en-US" dirty="0" err="1" smtClean="0"/>
              <a:t>medidas</a:t>
            </a:r>
            <a:r>
              <a:rPr lang="en-US" dirty="0" smtClean="0"/>
              <a:t> no campo, </a:t>
            </a:r>
            <a:r>
              <a:rPr lang="en-US" u="sng" dirty="0" err="1" smtClean="0"/>
              <a:t>podem</a:t>
            </a:r>
            <a:r>
              <a:rPr lang="en-US" u="sng" dirty="0" smtClean="0"/>
              <a:t> </a:t>
            </a:r>
            <a:r>
              <a:rPr lang="en-US" u="sng" dirty="0" err="1" smtClean="0"/>
              <a:t>ser</a:t>
            </a:r>
            <a:r>
              <a:rPr lang="en-US" u="sng" dirty="0" smtClean="0"/>
              <a:t> </a:t>
            </a:r>
            <a:r>
              <a:rPr lang="en-US" u="sng" dirty="0" err="1" smtClean="0"/>
              <a:t>ignoradas</a:t>
            </a:r>
            <a:r>
              <a:rPr lang="en-US" u="sng" dirty="0" smtClean="0"/>
              <a:t> </a:t>
            </a:r>
            <a:r>
              <a:rPr lang="en-US" u="sng" dirty="0" err="1" smtClean="0"/>
              <a:t>nos</a:t>
            </a:r>
            <a:r>
              <a:rPr lang="en-US" u="sng" dirty="0" smtClean="0"/>
              <a:t> </a:t>
            </a:r>
            <a:r>
              <a:rPr lang="en-US" u="sng" dirty="0" err="1" smtClean="0"/>
              <a:t>cálculos</a:t>
            </a:r>
            <a:endParaRPr lang="en-US" u="sng" dirty="0"/>
          </a:p>
        </p:txBody>
      </p:sp>
      <p:sp>
        <p:nvSpPr>
          <p:cNvPr id="38" name="TextBox 37"/>
          <p:cNvSpPr txBox="1"/>
          <p:nvPr/>
        </p:nvSpPr>
        <p:spPr>
          <a:xfrm>
            <a:off x="6413208" y="3587542"/>
            <a:ext cx="522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CONTUDO,</a:t>
            </a:r>
          </a:p>
          <a:p>
            <a:endParaRPr lang="en-US" sz="800" dirty="0" smtClean="0"/>
          </a:p>
          <a:p>
            <a:r>
              <a:rPr lang="en-US" dirty="0"/>
              <a:t>s</a:t>
            </a:r>
            <a:r>
              <a:rPr lang="en-US" dirty="0" smtClean="0"/>
              <a:t>e o </a:t>
            </a:r>
            <a:r>
              <a:rPr lang="en-US" dirty="0" err="1" smtClean="0"/>
              <a:t>objetivo</a:t>
            </a:r>
            <a:r>
              <a:rPr lang="en-US" dirty="0" smtClean="0"/>
              <a:t> do </a:t>
            </a:r>
            <a:r>
              <a:rPr lang="en-US" dirty="0" err="1" smtClean="0"/>
              <a:t>inventário</a:t>
            </a:r>
            <a:r>
              <a:rPr lang="en-US" dirty="0" smtClean="0"/>
              <a:t> for a </a:t>
            </a:r>
            <a:r>
              <a:rPr lang="en-US" dirty="0" err="1" smtClean="0"/>
              <a:t>quantificação</a:t>
            </a:r>
            <a:r>
              <a:rPr lang="en-US" dirty="0" smtClean="0"/>
              <a:t> do stock de carbon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, </a:t>
            </a:r>
          </a:p>
          <a:p>
            <a:endParaRPr lang="en-US" sz="800" dirty="0"/>
          </a:p>
          <a:p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r>
              <a:rPr lang="en-US" dirty="0" smtClean="0"/>
              <a:t> </a:t>
            </a:r>
            <a:r>
              <a:rPr lang="en-US" u="sng" dirty="0" err="1" smtClean="0"/>
              <a:t>devem</a:t>
            </a:r>
            <a:r>
              <a:rPr lang="en-US" u="sng" dirty="0" smtClean="0"/>
              <a:t> </a:t>
            </a:r>
            <a:r>
              <a:rPr lang="en-US" u="sng" dirty="0" err="1" smtClean="0"/>
              <a:t>ser</a:t>
            </a:r>
            <a:r>
              <a:rPr lang="en-US" u="sng" dirty="0" smtClean="0"/>
              <a:t> </a:t>
            </a:r>
            <a:r>
              <a:rPr lang="en-US" u="sng" dirty="0" err="1" smtClean="0"/>
              <a:t>contabilizadas</a:t>
            </a:r>
            <a:r>
              <a:rPr lang="en-US" u="sng" dirty="0" smtClean="0"/>
              <a:t> </a:t>
            </a:r>
            <a:r>
              <a:rPr lang="en-US" u="sng" dirty="0" err="1" smtClean="0"/>
              <a:t>nos</a:t>
            </a:r>
            <a:r>
              <a:rPr lang="en-US" u="sng" dirty="0" smtClean="0"/>
              <a:t> </a:t>
            </a:r>
            <a:r>
              <a:rPr lang="en-US" u="sng" dirty="0" err="1" smtClean="0"/>
              <a:t>cálculos</a:t>
            </a:r>
            <a:r>
              <a:rPr lang="en-US" u="sng" dirty="0" smtClean="0"/>
              <a:t> </a:t>
            </a:r>
          </a:p>
          <a:p>
            <a:endParaRPr lang="en-US" sz="800" u="sng" dirty="0"/>
          </a:p>
          <a:p>
            <a:r>
              <a:rPr lang="en-US" dirty="0" err="1" smtClean="0"/>
              <a:t>pelo</a:t>
            </a:r>
            <a:r>
              <a:rPr lang="en-US" dirty="0" smtClean="0"/>
              <a:t> que, </a:t>
            </a:r>
            <a:r>
              <a:rPr lang="en-US" dirty="0" err="1" smtClean="0"/>
              <a:t>mesmo</a:t>
            </a:r>
            <a:r>
              <a:rPr lang="en-US" dirty="0" smtClean="0"/>
              <a:t> que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cálculos</a:t>
            </a:r>
            <a:r>
              <a:rPr lang="en-US" dirty="0" smtClean="0"/>
              <a:t> </a:t>
            </a:r>
            <a:r>
              <a:rPr lang="en-US" dirty="0" err="1" smtClean="0"/>
              <a:t>sejam</a:t>
            </a:r>
            <a:r>
              <a:rPr lang="en-US" dirty="0" smtClean="0"/>
              <a:t> </a:t>
            </a:r>
            <a:r>
              <a:rPr lang="en-US" dirty="0" err="1" smtClean="0"/>
              <a:t>feitos</a:t>
            </a:r>
            <a:r>
              <a:rPr lang="en-US" dirty="0" smtClean="0"/>
              <a:t> </a:t>
            </a:r>
            <a:r>
              <a:rPr lang="en-US" dirty="0" err="1" smtClean="0"/>
              <a:t>separadamente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totais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obtidos</a:t>
            </a:r>
            <a:r>
              <a:rPr lang="en-US" dirty="0" smtClean="0"/>
              <a:t> </a:t>
            </a:r>
            <a:r>
              <a:rPr lang="en-US" dirty="0" err="1" smtClean="0"/>
              <a:t>somando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montantes</a:t>
            </a:r>
            <a:r>
              <a:rPr lang="en-US" dirty="0" smtClean="0"/>
              <a:t> correspondents a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341013" y="316888"/>
            <a:ext cx="5886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CB042"/>
                </a:solidFill>
              </a:rPr>
              <a:t>Notas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>
                <a:solidFill>
                  <a:srgbClr val="7CB042"/>
                </a:solidFill>
              </a:rPr>
              <a:t>como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proceder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na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presença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 smtClean="0">
                <a:solidFill>
                  <a:srgbClr val="7CB042"/>
                </a:solidFill>
              </a:rPr>
              <a:t>parcelas</a:t>
            </a:r>
            <a:r>
              <a:rPr lang="en-US" sz="2800" b="1" dirty="0" smtClean="0">
                <a:solidFill>
                  <a:srgbClr val="7CB042"/>
                </a:solidFill>
              </a:rPr>
              <a:t> </a:t>
            </a:r>
            <a:r>
              <a:rPr lang="en-US" sz="2800" b="1" dirty="0" err="1" smtClean="0">
                <a:solidFill>
                  <a:srgbClr val="7CB042"/>
                </a:solidFill>
              </a:rPr>
              <a:t>mistas</a:t>
            </a:r>
            <a:r>
              <a:rPr lang="en-US" sz="2800" b="1" dirty="0">
                <a:solidFill>
                  <a:srgbClr val="7CB04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15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Consequências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endParaRPr lang="en-GB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Como é que podemos “controlar” o erro de amostragem</a:t>
            </a:r>
            <a:r>
              <a:rPr lang="pt-PT" dirty="0"/>
              <a:t>?</a:t>
            </a:r>
            <a:endParaRPr lang="en-GB" dirty="0"/>
          </a:p>
          <a:p>
            <a:pPr lvl="1"/>
            <a:r>
              <a:rPr lang="pt-PT" dirty="0" smtClean="0"/>
              <a:t>Aumentando ou diminuindo a dimensão da amostra</a:t>
            </a:r>
            <a:endParaRPr lang="pt-PT" dirty="0"/>
          </a:p>
          <a:p>
            <a:pPr lvl="1"/>
            <a:r>
              <a:rPr lang="pt-PT" dirty="0" smtClean="0"/>
              <a:t>Subdividindo cada população em </a:t>
            </a:r>
            <a:r>
              <a:rPr lang="pt-PT" dirty="0" err="1" smtClean="0"/>
              <a:t>sub-populações</a:t>
            </a:r>
            <a:r>
              <a:rPr lang="pt-PT" dirty="0" smtClean="0"/>
              <a:t> homogéneas (estratos) que serão amostradas em separado</a:t>
            </a:r>
            <a:endParaRPr lang="pt-PT" dirty="0"/>
          </a:p>
          <a:p>
            <a:pPr lvl="1"/>
            <a:r>
              <a:rPr lang="pt-PT" dirty="0" smtClean="0"/>
              <a:t>Aumentando a área das parcelas de amostragem (veremos mais à frente como)</a:t>
            </a:r>
            <a:endParaRPr lang="pt-PT" dirty="0"/>
          </a:p>
          <a:p>
            <a:r>
              <a:rPr lang="pt-PT" dirty="0"/>
              <a:t>A construção do intervalo de confiança pode ser </a:t>
            </a:r>
            <a:r>
              <a:rPr lang="pt-PT" dirty="0" smtClean="0"/>
              <a:t>+/- complicada dependendo:</a:t>
            </a:r>
          </a:p>
          <a:p>
            <a:pPr lvl="1"/>
            <a:r>
              <a:rPr lang="pt-PT" dirty="0" smtClean="0"/>
              <a:t>de se conhecer </a:t>
            </a:r>
            <a:r>
              <a:rPr lang="pt-PT" dirty="0"/>
              <a:t>ou não a função de distribuição da variável </a:t>
            </a:r>
            <a:r>
              <a:rPr lang="pt-PT" dirty="0" smtClean="0"/>
              <a:t>aleatória</a:t>
            </a:r>
          </a:p>
          <a:p>
            <a:pPr lvl="1"/>
            <a:r>
              <a:rPr lang="pt-PT" dirty="0" smtClean="0"/>
              <a:t>do </a:t>
            </a:r>
            <a:r>
              <a:rPr lang="pt-PT" dirty="0"/>
              <a:t>esquema de amostragem que </a:t>
            </a:r>
            <a:r>
              <a:rPr lang="pt-PT" dirty="0" smtClean="0"/>
              <a:t>melhor </a:t>
            </a:r>
            <a:r>
              <a:rPr lang="pt-PT"/>
              <a:t>se </a:t>
            </a:r>
            <a:r>
              <a:rPr lang="pt-PT" smtClean="0"/>
              <a:t>adapta </a:t>
            </a:r>
            <a:r>
              <a:rPr lang="pt-PT" dirty="0"/>
              <a:t>à população em estudo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83568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5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69291" y="2699292"/>
            <a:ext cx="37321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1600" i="1" dirty="0"/>
          </a:p>
          <a:p>
            <a:pPr algn="r"/>
            <a:r>
              <a:rPr lang="en-US" b="1" dirty="0" err="1"/>
              <a:t>Povoamento</a:t>
            </a:r>
            <a:r>
              <a:rPr lang="en-US" b="1" dirty="0"/>
              <a:t> </a:t>
            </a:r>
            <a:r>
              <a:rPr lang="en-US" b="1" dirty="0" err="1"/>
              <a:t>misto</a:t>
            </a:r>
            <a:endParaRPr lang="en-US" b="1" dirty="0"/>
          </a:p>
          <a:p>
            <a:pPr algn="ctr"/>
            <a:endParaRPr lang="pt-PT" sz="800" i="1" dirty="0"/>
          </a:p>
          <a:p>
            <a:pPr algn="r"/>
            <a:r>
              <a:rPr lang="pt-PT" dirty="0"/>
              <a:t>Povoamento em que estão presentes </a:t>
            </a:r>
            <a:r>
              <a:rPr lang="pt-PT" b="1" dirty="0"/>
              <a:t>2 ou + </a:t>
            </a:r>
            <a:r>
              <a:rPr lang="pt-PT" dirty="0"/>
              <a:t>espécies de árvores florestais, </a:t>
            </a:r>
            <a:r>
              <a:rPr lang="pt-PT" u="sng" dirty="0"/>
              <a:t>nenhuma delas ocupando mais do que 75% do coberto total</a:t>
            </a:r>
            <a:endParaRPr lang="pt-PT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18" y="1315566"/>
            <a:ext cx="3154490" cy="165338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45569" y="867507"/>
            <a:ext cx="10486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224265"/>
              </p:ext>
            </p:extLst>
          </p:nvPr>
        </p:nvGraphicFramePr>
        <p:xfrm>
          <a:off x="4298316" y="5356912"/>
          <a:ext cx="5756032" cy="104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2" r:id="rId4" imgW="3352800" imgH="596900" progId="Equation.3">
                  <p:embed/>
                </p:oleObj>
              </mc:Choice>
              <mc:Fallback>
                <p:oleObj r:id="rId4" imgW="3352800" imgH="596900" progId="Equation.3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316" y="5356912"/>
                        <a:ext cx="5756032" cy="1046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5530198" y="4994565"/>
            <a:ext cx="261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Hipsométrica</a:t>
            </a:r>
            <a:r>
              <a:rPr lang="en-US" b="1" dirty="0"/>
              <a:t> global </a:t>
            </a:r>
            <a:r>
              <a:rPr lang="en-US" b="1" dirty="0" err="1"/>
              <a:t>Pb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288678" y="4955875"/>
            <a:ext cx="145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Hipsométrica</a:t>
            </a:r>
            <a:r>
              <a:rPr lang="en-US" b="1" dirty="0"/>
              <a:t> local </a:t>
            </a:r>
            <a:r>
              <a:rPr lang="en-US" b="1" dirty="0" err="1"/>
              <a:t>Pb</a:t>
            </a:r>
            <a:endParaRPr lang="en-US" b="1" dirty="0"/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8147538" y="5559895"/>
            <a:ext cx="148179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340748"/>
              </p:ext>
            </p:extLst>
          </p:nvPr>
        </p:nvGraphicFramePr>
        <p:xfrm>
          <a:off x="10384232" y="5591444"/>
          <a:ext cx="1354468" cy="67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r:id="rId6" imgW="761669" imgH="380835" progId="Equation.3">
                  <p:embed/>
                </p:oleObj>
              </mc:Choice>
              <mc:Fallback>
                <p:oleObj r:id="rId6" imgW="761669" imgH="380835" progId="Equation.3">
                  <p:embed/>
                  <p:pic>
                    <p:nvPicPr>
                      <p:cNvPr id="5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4232" y="5591444"/>
                        <a:ext cx="1354468" cy="677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9140692" y="1424665"/>
            <a:ext cx="304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accent1"/>
                </a:solidFill>
              </a:rPr>
              <a:t>N = </a:t>
            </a:r>
            <a:r>
              <a:rPr lang="el-GR" b="1" dirty="0">
                <a:solidFill>
                  <a:schemeClr val="accent1"/>
                </a:solidFill>
              </a:rPr>
              <a:t>Σ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pt-PT" dirty="0">
                <a:solidFill>
                  <a:schemeClr val="accent1"/>
                </a:solidFill>
              </a:rPr>
              <a:t>(</a:t>
            </a:r>
            <a:r>
              <a:rPr lang="pt-PT" dirty="0" err="1">
                <a:solidFill>
                  <a:schemeClr val="accent1"/>
                </a:solidFill>
              </a:rPr>
              <a:t>N_Pb</a:t>
            </a:r>
            <a:r>
              <a:rPr lang="pt-PT" dirty="0">
                <a:solidFill>
                  <a:schemeClr val="accent1"/>
                </a:solidFill>
              </a:rPr>
              <a:t>, </a:t>
            </a:r>
            <a:r>
              <a:rPr lang="pt-PT" dirty="0" err="1">
                <a:solidFill>
                  <a:schemeClr val="accent1"/>
                </a:solidFill>
              </a:rPr>
              <a:t>N_Ec</a:t>
            </a:r>
            <a:r>
              <a:rPr lang="pt-PT" dirty="0">
                <a:solidFill>
                  <a:schemeClr val="accent1"/>
                </a:solidFill>
              </a:rPr>
              <a:t>, </a:t>
            </a:r>
            <a:r>
              <a:rPr lang="pt-PT" dirty="0" err="1">
                <a:solidFill>
                  <a:schemeClr val="accent1"/>
                </a:solidFill>
              </a:rPr>
              <a:t>N_Sb</a:t>
            </a:r>
            <a:r>
              <a:rPr lang="pt-PT" dirty="0">
                <a:solidFill>
                  <a:schemeClr val="accent1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7CB042"/>
                </a:solidFill>
              </a:rPr>
              <a:t>G = </a:t>
            </a:r>
            <a:r>
              <a:rPr lang="el-GR" b="1" dirty="0">
                <a:solidFill>
                  <a:srgbClr val="7CB042"/>
                </a:solidFill>
              </a:rPr>
              <a:t>Σ</a:t>
            </a:r>
            <a:r>
              <a:rPr lang="en-US" dirty="0">
                <a:solidFill>
                  <a:srgbClr val="7CB042"/>
                </a:solidFill>
              </a:rPr>
              <a:t> </a:t>
            </a:r>
            <a:r>
              <a:rPr lang="pt-PT" dirty="0">
                <a:solidFill>
                  <a:srgbClr val="7CB042"/>
                </a:solidFill>
              </a:rPr>
              <a:t>(</a:t>
            </a:r>
            <a:r>
              <a:rPr lang="pt-PT" dirty="0" err="1">
                <a:solidFill>
                  <a:srgbClr val="7CB042"/>
                </a:solidFill>
              </a:rPr>
              <a:t>G_Pb</a:t>
            </a:r>
            <a:r>
              <a:rPr lang="pt-PT" dirty="0">
                <a:solidFill>
                  <a:srgbClr val="7CB042"/>
                </a:solidFill>
              </a:rPr>
              <a:t>, </a:t>
            </a:r>
            <a:r>
              <a:rPr lang="pt-PT" dirty="0" err="1">
                <a:solidFill>
                  <a:srgbClr val="7CB042"/>
                </a:solidFill>
              </a:rPr>
              <a:t>G_Ec</a:t>
            </a:r>
            <a:r>
              <a:rPr lang="pt-PT" dirty="0">
                <a:solidFill>
                  <a:srgbClr val="7CB042"/>
                </a:solidFill>
              </a:rPr>
              <a:t>, </a:t>
            </a:r>
            <a:r>
              <a:rPr lang="pt-PT" dirty="0" err="1">
                <a:solidFill>
                  <a:srgbClr val="7CB042"/>
                </a:solidFill>
              </a:rPr>
              <a:t>G_Sb</a:t>
            </a:r>
            <a:r>
              <a:rPr lang="pt-PT" dirty="0">
                <a:solidFill>
                  <a:srgbClr val="7CB042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CC9900"/>
                </a:solidFill>
              </a:rPr>
              <a:t>V = </a:t>
            </a:r>
            <a:r>
              <a:rPr lang="el-GR" b="1" dirty="0">
                <a:solidFill>
                  <a:srgbClr val="CC9900"/>
                </a:solidFill>
              </a:rPr>
              <a:t>Σ</a:t>
            </a:r>
            <a:r>
              <a:rPr lang="en-US" b="1" dirty="0">
                <a:solidFill>
                  <a:srgbClr val="CC9900"/>
                </a:solidFill>
              </a:rPr>
              <a:t> </a:t>
            </a:r>
            <a:r>
              <a:rPr lang="pt-PT" dirty="0">
                <a:solidFill>
                  <a:srgbClr val="CC9900"/>
                </a:solidFill>
              </a:rPr>
              <a:t>(</a:t>
            </a:r>
            <a:r>
              <a:rPr lang="pt-PT" dirty="0" err="1">
                <a:solidFill>
                  <a:srgbClr val="CC9900"/>
                </a:solidFill>
              </a:rPr>
              <a:t>V_Pb</a:t>
            </a:r>
            <a:r>
              <a:rPr lang="pt-PT" dirty="0">
                <a:solidFill>
                  <a:srgbClr val="CC9900"/>
                </a:solidFill>
              </a:rPr>
              <a:t>, </a:t>
            </a:r>
            <a:r>
              <a:rPr lang="pt-PT" dirty="0" err="1">
                <a:solidFill>
                  <a:srgbClr val="CC9900"/>
                </a:solidFill>
              </a:rPr>
              <a:t>V_Ec</a:t>
            </a:r>
            <a:r>
              <a:rPr lang="pt-PT" dirty="0">
                <a:solidFill>
                  <a:srgbClr val="CC9900"/>
                </a:solidFill>
              </a:rPr>
              <a:t>, </a:t>
            </a:r>
            <a:r>
              <a:rPr lang="pt-PT" dirty="0" err="1">
                <a:solidFill>
                  <a:srgbClr val="CC9900"/>
                </a:solidFill>
              </a:rPr>
              <a:t>V_Sb</a:t>
            </a:r>
            <a:r>
              <a:rPr lang="pt-PT" dirty="0">
                <a:solidFill>
                  <a:srgbClr val="CC9900"/>
                </a:solidFill>
              </a:rPr>
              <a:t>)</a:t>
            </a:r>
          </a:p>
          <a:p>
            <a:pPr algn="ctr"/>
            <a:r>
              <a:rPr lang="pt-PT" dirty="0">
                <a:solidFill>
                  <a:srgbClr val="C00000"/>
                </a:solidFill>
              </a:rPr>
              <a:t>W = </a:t>
            </a:r>
            <a:r>
              <a:rPr lang="el-GR" b="1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pt-PT" dirty="0">
                <a:solidFill>
                  <a:srgbClr val="C00000"/>
                </a:solidFill>
              </a:rPr>
              <a:t>(</a:t>
            </a:r>
            <a:r>
              <a:rPr lang="pt-PT" dirty="0" err="1">
                <a:solidFill>
                  <a:srgbClr val="C00000"/>
                </a:solidFill>
              </a:rPr>
              <a:t>W_Pb</a:t>
            </a:r>
            <a:r>
              <a:rPr lang="pt-PT" dirty="0">
                <a:solidFill>
                  <a:srgbClr val="C00000"/>
                </a:solidFill>
              </a:rPr>
              <a:t>, </a:t>
            </a:r>
            <a:r>
              <a:rPr lang="pt-PT" dirty="0" err="1">
                <a:solidFill>
                  <a:srgbClr val="C00000"/>
                </a:solidFill>
              </a:rPr>
              <a:t>W_Ec</a:t>
            </a:r>
            <a:r>
              <a:rPr lang="pt-PT" dirty="0">
                <a:solidFill>
                  <a:srgbClr val="C00000"/>
                </a:solidFill>
              </a:rPr>
              <a:t>, </a:t>
            </a:r>
            <a:r>
              <a:rPr lang="pt-PT" dirty="0" err="1">
                <a:solidFill>
                  <a:srgbClr val="C00000"/>
                </a:solidFill>
              </a:rPr>
              <a:t>W_Sb</a:t>
            </a:r>
            <a:r>
              <a:rPr lang="pt-PT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347677" y="1315566"/>
            <a:ext cx="1690849" cy="1290536"/>
            <a:chOff x="7950586" y="164123"/>
            <a:chExt cx="1690849" cy="129053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687" y="164123"/>
              <a:ext cx="724665" cy="1236103"/>
            </a:xfrm>
            <a:prstGeom prst="rect">
              <a:avLst/>
            </a:prstGeom>
          </p:spPr>
        </p:pic>
        <p:sp>
          <p:nvSpPr>
            <p:cNvPr id="63" name="Oval 62"/>
            <p:cNvSpPr/>
            <p:nvPr/>
          </p:nvSpPr>
          <p:spPr>
            <a:xfrm>
              <a:off x="8048711" y="1094592"/>
              <a:ext cx="1583683" cy="360067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586" y="630233"/>
              <a:ext cx="889966" cy="700509"/>
            </a:xfrm>
            <a:prstGeom prst="rect">
              <a:avLst/>
            </a:prstGeom>
          </p:spPr>
        </p:pic>
        <p:pic>
          <p:nvPicPr>
            <p:cNvPr id="64" name="Picture 63" descr="pb_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 b="5651"/>
            <a:stretch>
              <a:fillRect/>
            </a:stretch>
          </p:blipFill>
          <p:spPr>
            <a:xfrm>
              <a:off x="8711830" y="500281"/>
              <a:ext cx="929605" cy="895724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6920382" y="1426578"/>
            <a:ext cx="150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hdom_Pb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N_Pb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G_Pb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4">
                    <a:lumMod val="75000"/>
                  </a:schemeClr>
                </a:solidFill>
              </a:rPr>
              <a:t>V_Pb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W_Pb</a:t>
            </a:r>
            <a:r>
              <a:rPr lang="pt-PT" dirty="0"/>
              <a:t>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96946" y="374104"/>
            <a:ext cx="1574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hdom_Ec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N_Ec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G_Ec</a:t>
            </a:r>
            <a:r>
              <a:rPr lang="pt-PT" dirty="0"/>
              <a:t>, </a:t>
            </a:r>
            <a:r>
              <a:rPr lang="pt-PT" dirty="0" err="1">
                <a:solidFill>
                  <a:srgbClr val="CC9900"/>
                </a:solidFill>
              </a:rPr>
              <a:t>V_Ec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W_Ec</a:t>
            </a:r>
            <a:r>
              <a:rPr lang="pt-PT" dirty="0"/>
              <a:t> </a:t>
            </a:r>
            <a:r>
              <a:rPr lang="pt-PT" sz="800" dirty="0"/>
              <a:t>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64798" y="2228671"/>
            <a:ext cx="143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/>
          </a:p>
          <a:p>
            <a:pPr algn="ctr"/>
            <a:r>
              <a:rPr lang="pt-PT" dirty="0" err="1"/>
              <a:t>hdom_Sb</a:t>
            </a:r>
            <a:r>
              <a:rPr lang="pt-PT" dirty="0"/>
              <a:t>, </a:t>
            </a:r>
            <a:r>
              <a:rPr lang="pt-PT" dirty="0" err="1">
                <a:solidFill>
                  <a:schemeClr val="accent1"/>
                </a:solidFill>
              </a:rPr>
              <a:t>N_Sb</a:t>
            </a:r>
            <a:r>
              <a:rPr lang="pt-PT" dirty="0"/>
              <a:t>, </a:t>
            </a:r>
            <a:r>
              <a:rPr lang="pt-PT" dirty="0" err="1">
                <a:solidFill>
                  <a:srgbClr val="7CB042"/>
                </a:solidFill>
              </a:rPr>
              <a:t>G_Sb</a:t>
            </a:r>
            <a:r>
              <a:rPr lang="pt-PT" dirty="0"/>
              <a:t>, </a:t>
            </a:r>
            <a:r>
              <a:rPr lang="pt-PT" dirty="0" err="1">
                <a:solidFill>
                  <a:srgbClr val="CC9900"/>
                </a:solidFill>
              </a:rPr>
              <a:t>V_Sb</a:t>
            </a:r>
            <a:r>
              <a:rPr lang="pt-PT" dirty="0"/>
              <a:t>, </a:t>
            </a:r>
            <a:r>
              <a:rPr lang="pt-PT" dirty="0" err="1">
                <a:solidFill>
                  <a:srgbClr val="C00000"/>
                </a:solidFill>
              </a:rPr>
              <a:t>W_Sb</a:t>
            </a:r>
            <a:r>
              <a:rPr lang="pt-PT" dirty="0"/>
              <a:t> </a:t>
            </a:r>
            <a:r>
              <a:rPr lang="pt-PT" sz="800" dirty="0"/>
              <a:t> </a:t>
            </a:r>
          </a:p>
        </p:txBody>
      </p:sp>
      <p:cxnSp>
        <p:nvCxnSpPr>
          <p:cNvPr id="70" name="Elbow Connector 69"/>
          <p:cNvCxnSpPr>
            <a:endCxn id="68" idx="3"/>
          </p:cNvCxnSpPr>
          <p:nvPr/>
        </p:nvCxnSpPr>
        <p:spPr>
          <a:xfrm flipH="1">
            <a:off x="5898247" y="1197560"/>
            <a:ext cx="172836" cy="1631276"/>
          </a:xfrm>
          <a:prstGeom prst="bentConnector3">
            <a:avLst>
              <a:gd name="adj1" fmla="val -157699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6" idx="3"/>
            <a:endCxn id="59" idx="1"/>
          </p:cNvCxnSpPr>
          <p:nvPr/>
        </p:nvCxnSpPr>
        <p:spPr>
          <a:xfrm flipV="1">
            <a:off x="8428947" y="2024830"/>
            <a:ext cx="711745" cy="1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762724" y="3327898"/>
            <a:ext cx="595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Ausência</a:t>
            </a:r>
            <a:r>
              <a:rPr lang="en-US" b="1" dirty="0"/>
              <a:t> de </a:t>
            </a:r>
            <a:r>
              <a:rPr lang="en-US" b="1" dirty="0" err="1"/>
              <a:t>cod_dom</a:t>
            </a:r>
            <a:r>
              <a:rPr lang="en-US" b="1" dirty="0"/>
              <a:t> </a:t>
            </a:r>
            <a:r>
              <a:rPr lang="en-US" b="1" dirty="0" err="1"/>
              <a:t>numa</a:t>
            </a:r>
            <a:r>
              <a:rPr lang="en-US" b="1" dirty="0"/>
              <a:t> </a:t>
            </a:r>
            <a:r>
              <a:rPr lang="en-US" b="1" dirty="0" err="1" smtClean="0"/>
              <a:t>espécie</a:t>
            </a:r>
            <a:r>
              <a:rPr lang="en-US" b="1" dirty="0" smtClean="0"/>
              <a:t> </a:t>
            </a:r>
            <a:r>
              <a:rPr lang="en-US" b="1" dirty="0"/>
              <a:t>impede o calc. da </a:t>
            </a:r>
            <a:r>
              <a:rPr lang="en-US" b="1" dirty="0" err="1"/>
              <a:t>hdom</a:t>
            </a:r>
            <a:endParaRPr lang="en-US" b="1" dirty="0"/>
          </a:p>
          <a:p>
            <a:endParaRPr lang="en-US" sz="800" b="1" dirty="0"/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Todas</a:t>
            </a:r>
            <a:r>
              <a:rPr lang="en-US" b="1" dirty="0">
                <a:solidFill>
                  <a:srgbClr val="0000FF"/>
                </a:solidFill>
              </a:rPr>
              <a:t> as </a:t>
            </a:r>
            <a:r>
              <a:rPr lang="en-US" b="1" dirty="0" err="1">
                <a:solidFill>
                  <a:srgbClr val="0000FF"/>
                </a:solidFill>
              </a:rPr>
              <a:t>espécies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presentes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parcela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têm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árvores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codificadas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como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dominantes</a:t>
            </a:r>
            <a:r>
              <a:rPr lang="en-US" b="1" dirty="0">
                <a:solidFill>
                  <a:srgbClr val="0000FF"/>
                </a:solidFill>
              </a:rPr>
              <a:t> (exº </a:t>
            </a:r>
            <a:r>
              <a:rPr lang="en-US" b="1" dirty="0" err="1">
                <a:solidFill>
                  <a:srgbClr val="0000FF"/>
                </a:solidFill>
              </a:rPr>
              <a:t>Pb</a:t>
            </a:r>
            <a:r>
              <a:rPr lang="en-US" b="1" dirty="0">
                <a:solidFill>
                  <a:srgbClr val="0000FF"/>
                </a:solidFill>
              </a:rPr>
              <a:t>)? </a:t>
            </a:r>
          </a:p>
          <a:p>
            <a:endParaRPr lang="en-US" sz="800" b="1" dirty="0"/>
          </a:p>
        </p:txBody>
      </p:sp>
      <p:cxnSp>
        <p:nvCxnSpPr>
          <p:cNvPr id="81" name="Elbow Connector 80"/>
          <p:cNvCxnSpPr>
            <a:stCxn id="78" idx="3"/>
            <a:endCxn id="56" idx="0"/>
          </p:cNvCxnSpPr>
          <p:nvPr/>
        </p:nvCxnSpPr>
        <p:spPr>
          <a:xfrm>
            <a:off x="10714892" y="3912674"/>
            <a:ext cx="298797" cy="104320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0792852" y="4225036"/>
            <a:ext cx="625254" cy="3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  <p:cxnSp>
        <p:nvCxnSpPr>
          <p:cNvPr id="86" name="Elbow Connector 85"/>
          <p:cNvCxnSpPr>
            <a:stCxn id="78" idx="1"/>
            <a:endCxn id="44" idx="1"/>
          </p:cNvCxnSpPr>
          <p:nvPr/>
        </p:nvCxnSpPr>
        <p:spPr>
          <a:xfrm rot="10800000" flipH="1" flipV="1">
            <a:off x="4762724" y="3912673"/>
            <a:ext cx="767474" cy="1266557"/>
          </a:xfrm>
          <a:prstGeom prst="bentConnector3">
            <a:avLst>
              <a:gd name="adj1" fmla="val -29786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39234" y="4503047"/>
            <a:ext cx="625254" cy="375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30255" y="5520562"/>
            <a:ext cx="4103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096728" y="1701883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chemeClr val="accent2"/>
                </a:solidFill>
              </a:rPr>
              <a:t>hdom_Pb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572567" y="5623096"/>
            <a:ext cx="7483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270450" y="5711459"/>
            <a:ext cx="7483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681818" y="5604103"/>
            <a:ext cx="7182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2"/>
                </a:solidFill>
              </a:rPr>
              <a:t>hdom</a:t>
            </a:r>
            <a:endParaRPr lang="pt-PT" sz="1600" b="1" dirty="0">
              <a:solidFill>
                <a:schemeClr val="accent2"/>
              </a:solidFill>
            </a:endParaRPr>
          </a:p>
          <a:p>
            <a:pPr algn="ctr"/>
            <a:r>
              <a:rPr lang="pt-PT" sz="1600" b="1" dirty="0">
                <a:solidFill>
                  <a:schemeClr val="accent2"/>
                </a:solidFill>
              </a:rPr>
              <a:t>Pb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69291" y="4786653"/>
            <a:ext cx="34081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 o dg? E o S? e a </a:t>
            </a:r>
            <a:r>
              <a:rPr lang="en-US" b="1" dirty="0" err="1"/>
              <a:t>hdom</a:t>
            </a:r>
            <a:r>
              <a:rPr lang="en-US" b="1" dirty="0"/>
              <a:t> ?</a:t>
            </a:r>
          </a:p>
          <a:p>
            <a:endParaRPr lang="en-US" sz="800" dirty="0"/>
          </a:p>
          <a:p>
            <a:endParaRPr lang="en-US" sz="800" dirty="0"/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Por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espécie</a:t>
            </a:r>
            <a:r>
              <a:rPr lang="en-US" b="1" dirty="0">
                <a:solidFill>
                  <a:srgbClr val="0000FF"/>
                </a:solidFill>
              </a:rPr>
              <a:t>!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sz="8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 </a:t>
            </a:r>
            <a:r>
              <a:rPr lang="en-US" b="1" dirty="0" err="1">
                <a:solidFill>
                  <a:srgbClr val="0000FF"/>
                </a:solidFill>
              </a:rPr>
              <a:t>multiplica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pelo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fexp</a:t>
            </a:r>
            <a:r>
              <a:rPr lang="en-US" b="1" dirty="0" smtClean="0">
                <a:solidFill>
                  <a:srgbClr val="0000FF"/>
                </a:solidFill>
              </a:rPr>
              <a:t> Area!</a:t>
            </a:r>
          </a:p>
          <a:p>
            <a:pPr algn="ctr"/>
            <a:endParaRPr lang="en-US" sz="800" b="1" dirty="0">
              <a:solidFill>
                <a:srgbClr val="0000FF"/>
              </a:solidFill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</a:rPr>
              <a:t>N</a:t>
            </a:r>
            <a:r>
              <a:rPr lang="en-US" b="1" dirty="0" err="1" smtClean="0">
                <a:solidFill>
                  <a:srgbClr val="0000FF"/>
                </a:solidFill>
              </a:rPr>
              <a:t>ão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se soma!!</a:t>
            </a:r>
          </a:p>
        </p:txBody>
      </p:sp>
      <p:cxnSp>
        <p:nvCxnSpPr>
          <p:cNvPr id="5" name="Straight Arrow Connector 4"/>
          <p:cNvCxnSpPr>
            <a:stCxn id="90" idx="0"/>
          </p:cNvCxnSpPr>
          <p:nvPr/>
        </p:nvCxnSpPr>
        <p:spPr>
          <a:xfrm flipV="1">
            <a:off x="6935409" y="1647936"/>
            <a:ext cx="2428400" cy="3872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1013" y="316888"/>
            <a:ext cx="4377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CB042"/>
                </a:solidFill>
              </a:rPr>
              <a:t>Notas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>
                <a:solidFill>
                  <a:srgbClr val="7CB042"/>
                </a:solidFill>
              </a:rPr>
              <a:t>como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proceder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na</a:t>
            </a:r>
            <a:r>
              <a:rPr lang="en-US" sz="2800" b="1" dirty="0">
                <a:solidFill>
                  <a:srgbClr val="7CB042"/>
                </a:solidFill>
              </a:rPr>
              <a:t> </a:t>
            </a:r>
            <a:r>
              <a:rPr lang="en-US" sz="2800" b="1" dirty="0" err="1">
                <a:solidFill>
                  <a:srgbClr val="7CB042"/>
                </a:solidFill>
              </a:rPr>
              <a:t>presença</a:t>
            </a:r>
            <a:r>
              <a:rPr lang="en-US" sz="2800" b="1" dirty="0">
                <a:solidFill>
                  <a:srgbClr val="7CB042"/>
                </a:solidFill>
              </a:rPr>
              <a:t> de </a:t>
            </a:r>
            <a:r>
              <a:rPr lang="en-US" sz="2800" b="1" dirty="0" err="1" smtClean="0">
                <a:solidFill>
                  <a:srgbClr val="7CB042"/>
                </a:solidFill>
              </a:rPr>
              <a:t>povoamentos</a:t>
            </a:r>
            <a:r>
              <a:rPr lang="en-US" sz="2800" b="1" dirty="0" smtClean="0">
                <a:solidFill>
                  <a:srgbClr val="7CB042"/>
                </a:solidFill>
              </a:rPr>
              <a:t> </a:t>
            </a:r>
            <a:r>
              <a:rPr lang="en-US" sz="2800" b="1" dirty="0" err="1" smtClean="0">
                <a:solidFill>
                  <a:srgbClr val="7CB042"/>
                </a:solidFill>
              </a:rPr>
              <a:t>mistos</a:t>
            </a:r>
            <a:r>
              <a:rPr lang="en-US" sz="2800" b="1" dirty="0">
                <a:solidFill>
                  <a:srgbClr val="7CB042"/>
                </a:solidFill>
              </a:rPr>
              <a:t>:</a:t>
            </a:r>
          </a:p>
        </p:txBody>
      </p:sp>
      <p:sp>
        <p:nvSpPr>
          <p:cNvPr id="11" name="Oval 10"/>
          <p:cNvSpPr/>
          <p:nvPr/>
        </p:nvSpPr>
        <p:spPr>
          <a:xfrm rot="679958">
            <a:off x="4081046" y="-2962611"/>
            <a:ext cx="8835648" cy="12581017"/>
          </a:xfrm>
          <a:prstGeom prst="ellipse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6" grpId="0"/>
      <p:bldP spid="59" grpId="0"/>
      <p:bldP spid="66" grpId="0"/>
      <p:bldP spid="67" grpId="0"/>
      <p:bldP spid="68" grpId="0"/>
      <p:bldP spid="78" grpId="0"/>
      <p:bldP spid="79" grpId="0" animBg="1"/>
      <p:bldP spid="82" grpId="0" animBg="1"/>
      <p:bldP spid="90" grpId="0"/>
      <p:bldP spid="91" grpId="0"/>
      <p:bldP spid="92" grpId="0" animBg="1"/>
      <p:bldP spid="93" grpId="0" animBg="1"/>
      <p:bldP spid="9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2559" y="229831"/>
            <a:ext cx="848752" cy="799050"/>
          </a:xfrm>
          <a:prstGeom prst="rect">
            <a:avLst/>
          </a:prstGeom>
        </p:spPr>
      </p:pic>
      <p:pic>
        <p:nvPicPr>
          <p:cNvPr id="6" name="Picture 5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1390622" y="6481"/>
            <a:ext cx="801378" cy="1004186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 flipH="1">
            <a:off x="1506212" y="1171741"/>
            <a:ext cx="285876" cy="180302"/>
          </a:xfrm>
          <a:prstGeom prst="triangle">
            <a:avLst>
              <a:gd name="adj" fmla="val 20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494698">
            <a:off x="1229868" y="1254761"/>
            <a:ext cx="148007" cy="11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979" y="1208202"/>
            <a:ext cx="376890" cy="422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353" y="1222537"/>
            <a:ext cx="391105" cy="438364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778849" y="1032301"/>
            <a:ext cx="517835" cy="648886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979193" y="1042575"/>
            <a:ext cx="517835" cy="648886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261603" y="631663"/>
            <a:ext cx="796624" cy="998229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542201" y="642678"/>
            <a:ext cx="796624" cy="998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5552" y="768196"/>
            <a:ext cx="948232" cy="8927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6250" y="842876"/>
            <a:ext cx="948232" cy="8927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9807" y="1711697"/>
            <a:ext cx="882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5562" y="1756396"/>
            <a:ext cx="1007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8911" y="1745855"/>
            <a:ext cx="100742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07978" y="1711697"/>
            <a:ext cx="1096504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86027"/>
              </p:ext>
            </p:extLst>
          </p:nvPr>
        </p:nvGraphicFramePr>
        <p:xfrm>
          <a:off x="8313293" y="2436749"/>
          <a:ext cx="2367046" cy="435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990">
                  <a:extLst>
                    <a:ext uri="{9D8B030D-6E8A-4147-A177-3AD203B41FA5}">
                      <a16:colId xmlns:a16="http://schemas.microsoft.com/office/drawing/2014/main" val="2920101405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3440045530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1311295870"/>
                    </a:ext>
                  </a:extLst>
                </a:gridCol>
                <a:gridCol w="604352">
                  <a:extLst>
                    <a:ext uri="{9D8B030D-6E8A-4147-A177-3AD203B41FA5}">
                      <a16:colId xmlns:a16="http://schemas.microsoft.com/office/drawing/2014/main" val="3763747587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ID_PARC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24798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3576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8212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8203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37234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24906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9698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844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6595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83147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66401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4076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17912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0365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8256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0384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9362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7975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594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5698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89413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Bosquete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29767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66445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021218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016040"/>
              </p:ext>
            </p:extLst>
          </p:nvPr>
        </p:nvGraphicFramePr>
        <p:xfrm>
          <a:off x="5645912" y="2443507"/>
          <a:ext cx="2387600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5284376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848414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27888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5320034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905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51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5226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9940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5647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971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622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5150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714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0116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724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5886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Florestal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9347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72502"/>
              </p:ext>
            </p:extLst>
          </p:nvPr>
        </p:nvGraphicFramePr>
        <p:xfrm>
          <a:off x="2978531" y="2467662"/>
          <a:ext cx="2387600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27264510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56480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931275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9448073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871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180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037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69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5779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075674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676686"/>
              </p:ext>
            </p:extLst>
          </p:nvPr>
        </p:nvGraphicFramePr>
        <p:xfrm>
          <a:off x="311150" y="2471507"/>
          <a:ext cx="238760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13878229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84536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007941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9463521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ID_PARC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TP_PARC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n_Pm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850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699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1950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00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7106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5613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5660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471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4397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1015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5289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Florestal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376427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26" name="Picture 2" descr="amieira_200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5361" r="8045" b="18920"/>
          <a:stretch/>
        </p:blipFill>
        <p:spPr bwMode="auto">
          <a:xfrm>
            <a:off x="2978531" y="3564941"/>
            <a:ext cx="2387600" cy="34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/>
          <p:cNvSpPr/>
          <p:nvPr/>
        </p:nvSpPr>
        <p:spPr>
          <a:xfrm>
            <a:off x="4174764" y="5415280"/>
            <a:ext cx="243840" cy="2743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BB59"/>
              </a:solidFill>
            </a:endParaRPr>
          </a:p>
        </p:txBody>
      </p:sp>
      <p:cxnSp>
        <p:nvCxnSpPr>
          <p:cNvPr id="28" name="Straight Arrow Connector 27"/>
          <p:cNvCxnSpPr>
            <a:endCxn id="27" idx="6"/>
          </p:cNvCxnSpPr>
          <p:nvPr/>
        </p:nvCxnSpPr>
        <p:spPr>
          <a:xfrm flipH="1" flipV="1">
            <a:off x="4418604" y="5552440"/>
            <a:ext cx="3894689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64068" y="5311396"/>
            <a:ext cx="268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9BBB59"/>
                </a:solidFill>
              </a:rPr>
              <a:t>Não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deve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ser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considerada</a:t>
            </a:r>
            <a:r>
              <a:rPr lang="en-US" sz="1600" dirty="0">
                <a:solidFill>
                  <a:srgbClr val="9BBB59"/>
                </a:solidFill>
              </a:rPr>
              <a:t> no </a:t>
            </a:r>
            <a:r>
              <a:rPr lang="en-US" sz="1600" dirty="0" err="1">
                <a:solidFill>
                  <a:srgbClr val="9BBB59"/>
                </a:solidFill>
              </a:rPr>
              <a:t>estrato</a:t>
            </a:r>
            <a:r>
              <a:rPr lang="en-US" sz="1600" dirty="0">
                <a:solidFill>
                  <a:srgbClr val="9BBB59"/>
                </a:solidFill>
              </a:rPr>
              <a:t> </a:t>
            </a:r>
            <a:r>
              <a:rPr lang="en-US" sz="1600" dirty="0" err="1">
                <a:solidFill>
                  <a:srgbClr val="9BBB59"/>
                </a:solidFill>
              </a:rPr>
              <a:t>PmPm</a:t>
            </a:r>
            <a:endParaRPr lang="en-US" sz="1600" dirty="0">
              <a:solidFill>
                <a:srgbClr val="9BBB5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22319" y="5296006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22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044" y="530426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Pb_PovMedDesv.xlsx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395478"/>
            <a:ext cx="976884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681990" y="5838825"/>
            <a:ext cx="686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Como </a:t>
            </a:r>
            <a:r>
              <a:rPr lang="en-US" dirty="0" err="1"/>
              <a:t>planear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desbastes</a:t>
            </a:r>
            <a:r>
              <a:rPr lang="en-US" dirty="0"/>
              <a:t>?</a:t>
            </a:r>
          </a:p>
          <a:p>
            <a:r>
              <a:rPr lang="en-US" dirty="0" err="1"/>
              <a:t>Preciso</a:t>
            </a:r>
            <a:r>
              <a:rPr lang="en-US" dirty="0"/>
              <a:t> </a:t>
            </a:r>
            <a:r>
              <a:rPr lang="en-US" dirty="0" err="1"/>
              <a:t>desbastar</a:t>
            </a:r>
            <a:r>
              <a:rPr lang="en-US" dirty="0"/>
              <a:t> se </a:t>
            </a:r>
            <a:r>
              <a:rPr lang="en-US" dirty="0" err="1"/>
              <a:t>quiser</a:t>
            </a:r>
            <a:r>
              <a:rPr lang="en-US" dirty="0"/>
              <a:t> </a:t>
            </a:r>
            <a:r>
              <a:rPr lang="en-US" dirty="0" err="1"/>
              <a:t>gerir</a:t>
            </a:r>
            <a:r>
              <a:rPr lang="en-US" dirty="0"/>
              <a:t> para um FW=0.25?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5508373"/>
            <a:ext cx="3726180" cy="111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Isosceles Triangle 8"/>
          <p:cNvSpPr/>
          <p:nvPr/>
        </p:nvSpPr>
        <p:spPr>
          <a:xfrm flipH="1">
            <a:off x="5928017" y="1924541"/>
            <a:ext cx="285876" cy="180302"/>
          </a:xfrm>
          <a:prstGeom prst="triangle">
            <a:avLst>
              <a:gd name="adj" fmla="val 200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494698">
            <a:off x="5651673" y="2007561"/>
            <a:ext cx="148007" cy="113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970" y="4879300"/>
            <a:ext cx="376890" cy="422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0344" y="4893635"/>
            <a:ext cx="391105" cy="438364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907290" y="3216630"/>
            <a:ext cx="517835" cy="648886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1107634" y="3226904"/>
            <a:ext cx="517835" cy="648886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683408" y="1384463"/>
            <a:ext cx="796624" cy="998229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10964006" y="1395478"/>
            <a:ext cx="796624" cy="9982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63798" y="5382795"/>
            <a:ext cx="882146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PbPbJv</a:t>
            </a:r>
            <a:endParaRPr lang="en-US" b="1" dirty="0"/>
          </a:p>
          <a:p>
            <a:pPr algn="ctr"/>
            <a:r>
              <a:rPr lang="en-US" b="1" dirty="0"/>
              <a:t>(11)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14003" y="3940725"/>
            <a:ext cx="1007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PbPb30</a:t>
            </a:r>
          </a:p>
          <a:p>
            <a:pPr algn="ctr"/>
            <a:r>
              <a:rPr lang="en-US" b="1" dirty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80716" y="2498655"/>
            <a:ext cx="100742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PbPb50</a:t>
            </a:r>
          </a:p>
          <a:p>
            <a:pPr algn="ctr"/>
            <a:r>
              <a:rPr lang="en-US" b="1" dirty="0"/>
              <a:t>(12)</a:t>
            </a:r>
          </a:p>
        </p:txBody>
      </p:sp>
    </p:spTree>
    <p:extLst>
      <p:ext uri="{BB962C8B-B14F-4D97-AF65-F5344CB8AC3E}">
        <p14:creationId xmlns:p14="http://schemas.microsoft.com/office/powerpoint/2010/main" val="25968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3392" y="530120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Pm_PovMedDesv.xlsx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974891"/>
            <a:ext cx="245364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488" y="2864388"/>
            <a:ext cx="3063240" cy="92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624" y="1254959"/>
            <a:ext cx="948232" cy="892705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256488" y="2084931"/>
            <a:ext cx="1096504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PmPm</a:t>
            </a:r>
            <a:endParaRPr lang="en-US" b="1" dirty="0"/>
          </a:p>
          <a:p>
            <a:pPr algn="ctr"/>
            <a:r>
              <a:rPr lang="en-US" b="1" dirty="0"/>
              <a:t>(22-1)</a:t>
            </a:r>
          </a:p>
        </p:txBody>
      </p:sp>
    </p:spTree>
    <p:extLst>
      <p:ext uri="{BB962C8B-B14F-4D97-AF65-F5344CB8AC3E}">
        <p14:creationId xmlns:p14="http://schemas.microsoft.com/office/powerpoint/2010/main" val="16868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>
                <a:solidFill>
                  <a:srgbClr val="00B0F0"/>
                </a:solidFill>
              </a:rPr>
              <a:t>gestão</a:t>
            </a:r>
            <a:r>
              <a:rPr lang="en-US" sz="2800" b="1" dirty="0">
                <a:solidFill>
                  <a:srgbClr val="00B0F0"/>
                </a:solidFill>
              </a:rPr>
              <a:t> dos </a:t>
            </a:r>
            <a:r>
              <a:rPr lang="en-US" sz="2800" b="1" dirty="0" err="1">
                <a:solidFill>
                  <a:srgbClr val="00B0F0"/>
                </a:solidFill>
              </a:rPr>
              <a:t>povoamentos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92344" y="179421"/>
            <a:ext cx="287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SIMPLES</a:t>
            </a:r>
          </a:p>
          <a:p>
            <a:pPr algn="ctr"/>
            <a:r>
              <a:rPr lang="en-US" dirty="0" smtClean="0"/>
              <a:t>n&lt;=</a:t>
            </a:r>
            <a:r>
              <a:rPr lang="en-US" dirty="0"/>
              <a:t>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" y="1791653"/>
            <a:ext cx="10828020" cy="4617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90" y="13976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Pb_PovMedDesv.xlsx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5535" y="139762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Pm_PovMedDesv.xlsx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58434" y="3789338"/>
                <a:ext cx="48335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rad>
                            </m:den>
                          </m:f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434" y="3789338"/>
                <a:ext cx="483356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085535" y="4582014"/>
                <a:ext cx="138909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535" y="4582014"/>
                <a:ext cx="1389098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597080" y="5349002"/>
                <a:ext cx="1440138" cy="51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E%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080" y="5349002"/>
                <a:ext cx="1440138" cy="519886"/>
              </a:xfrm>
              <a:prstGeom prst="rect">
                <a:avLst/>
              </a:prstGeom>
              <a:blipFill>
                <a:blip r:embed="rId5"/>
                <a:stretch>
                  <a:fillRect l="-3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0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1741025"/>
            <a:ext cx="11597640" cy="2941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7180" y="128901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Pb_Amieira_Pov.xlsx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7" y="2498720"/>
            <a:ext cx="11537438" cy="289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97255" y="541208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Pm_Amieira_Pov.xlsx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263" y="5827742"/>
            <a:ext cx="73704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parcelas</a:t>
            </a:r>
            <a:endParaRPr lang="en-US" dirty="0"/>
          </a:p>
          <a:p>
            <a:r>
              <a:rPr lang="en-US" dirty="0" err="1"/>
              <a:t>Juntar</a:t>
            </a:r>
            <a:r>
              <a:rPr lang="en-US" dirty="0"/>
              <a:t> o </a:t>
            </a:r>
            <a:r>
              <a:rPr lang="en-US" dirty="0" err="1"/>
              <a:t>carbono</a:t>
            </a:r>
            <a:r>
              <a:rPr lang="en-US" dirty="0"/>
              <a:t> de </a:t>
            </a:r>
            <a:r>
              <a:rPr lang="en-US" dirty="0" err="1"/>
              <a:t>ambas</a:t>
            </a:r>
            <a:r>
              <a:rPr lang="en-US" dirty="0"/>
              <a:t> as </a:t>
            </a:r>
            <a:r>
              <a:rPr lang="en-US" dirty="0" err="1" smtClean="0"/>
              <a:t>espécies</a:t>
            </a:r>
            <a:r>
              <a:rPr lang="en-US" dirty="0" smtClean="0"/>
              <a:t>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parcela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/>
              <a:t>Calcular</a:t>
            </a:r>
            <a:r>
              <a:rPr lang="en-US" dirty="0"/>
              <a:t> o </a:t>
            </a:r>
            <a:r>
              <a:rPr lang="en-US" dirty="0" err="1"/>
              <a:t>erro</a:t>
            </a:r>
            <a:r>
              <a:rPr lang="en-US" dirty="0"/>
              <a:t> de </a:t>
            </a:r>
            <a:r>
              <a:rPr lang="en-US" dirty="0" err="1"/>
              <a:t>amostragem</a:t>
            </a:r>
            <a:endParaRPr lang="en-US" dirty="0"/>
          </a:p>
          <a:p>
            <a:r>
              <a:rPr lang="en-US" sz="1400" dirty="0">
                <a:solidFill>
                  <a:schemeClr val="bg1"/>
                </a:solidFill>
              </a:rPr>
              <a:t>* </a:t>
            </a:r>
            <a:r>
              <a:rPr lang="en-US" sz="1400" i="1" dirty="0" err="1">
                <a:solidFill>
                  <a:schemeClr val="bg1"/>
                </a:solidFill>
              </a:rPr>
              <a:t>Ver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slide 92!</a:t>
            </a:r>
            <a:endParaRPr lang="en-US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766399"/>
              </p:ext>
            </p:extLst>
          </p:nvPr>
        </p:nvGraphicFramePr>
        <p:xfrm>
          <a:off x="6635422" y="5551033"/>
          <a:ext cx="1956237" cy="69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1" name="Equation" r:id="rId5" imgW="1651000" imgH="584200" progId="Equation.3">
                  <p:embed/>
                </p:oleObj>
              </mc:Choice>
              <mc:Fallback>
                <p:oleObj name="Equation" r:id="rId5" imgW="1651000" imgH="58420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422" y="5551033"/>
                        <a:ext cx="1956237" cy="6901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147551"/>
              </p:ext>
            </p:extLst>
          </p:nvPr>
        </p:nvGraphicFramePr>
        <p:xfrm>
          <a:off x="9168799" y="5706602"/>
          <a:ext cx="1189657" cy="379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2" name="Equation" r:id="rId7" imgW="837836" imgH="266584" progId="Equation.3">
                  <p:embed/>
                </p:oleObj>
              </mc:Choice>
              <mc:Fallback>
                <p:oleObj name="Equation" r:id="rId7" imgW="837836" imgH="266584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8799" y="5706602"/>
                        <a:ext cx="1189657" cy="379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555613"/>
              </p:ext>
            </p:extLst>
          </p:nvPr>
        </p:nvGraphicFramePr>
        <p:xfrm>
          <a:off x="10738792" y="5623084"/>
          <a:ext cx="1167458" cy="529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3" name="Equation" r:id="rId9" imgW="927100" imgH="419100" progId="Equation.3">
                  <p:embed/>
                </p:oleObj>
              </mc:Choice>
              <mc:Fallback>
                <p:oleObj name="Equation" r:id="rId9" imgW="927100" imgH="419100" progId="Equation.3">
                  <p:embed/>
                  <p:pic>
                    <p:nvPicPr>
                      <p:cNvPr id="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8792" y="5623084"/>
                        <a:ext cx="1167458" cy="529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2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smtClean="0">
                <a:solidFill>
                  <a:srgbClr val="00B0F0"/>
                </a:solidFill>
              </a:rPr>
              <a:t>“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”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SIMPLES</a:t>
            </a:r>
            <a:endParaRPr lang="en-US" b="1" dirty="0"/>
          </a:p>
          <a:p>
            <a:pPr algn="ctr"/>
            <a:r>
              <a:rPr lang="en-US" dirty="0" smtClean="0"/>
              <a:t>N&gt;30 </a:t>
            </a:r>
            <a:r>
              <a:rPr lang="en-US" dirty="0"/>
              <a:t>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 smtClean="0"/>
              <a:t>(</a:t>
            </a:r>
            <a:r>
              <a:rPr lang="en-US" sz="1600" b="1" i="1" dirty="0" err="1" smtClean="0"/>
              <a:t>Amostra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grande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se</a:t>
            </a:r>
            <a:r>
              <a:rPr lang="en-US" dirty="0" smtClean="0"/>
              <a:t> </a:t>
            </a:r>
            <a:r>
              <a:rPr lang="en-US" dirty="0" err="1" smtClean="0"/>
              <a:t>tivesse</a:t>
            </a:r>
            <a:r>
              <a:rPr lang="en-US" dirty="0" smtClean="0"/>
              <a:t> </a:t>
            </a:r>
            <a:r>
              <a:rPr lang="en-US" dirty="0" err="1" smtClean="0"/>
              <a:t>considerado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Simples: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" y="1470478"/>
            <a:ext cx="12700220" cy="4870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51784" y="3933825"/>
            <a:ext cx="8568952" cy="240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744073" y="4106482"/>
            <a:ext cx="54479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Stock_médio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dirty="0" err="1" smtClean="0">
                <a:solidFill>
                  <a:srgbClr val="0066FF"/>
                </a:solidFill>
              </a:rPr>
              <a:t>carbono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b="1" dirty="0" smtClean="0">
                <a:solidFill>
                  <a:schemeClr val="accent2"/>
                </a:solidFill>
              </a:rPr>
              <a:t>35.1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</a:t>
            </a:r>
            <a:r>
              <a:rPr lang="en-US" b="1" dirty="0" smtClean="0">
                <a:solidFill>
                  <a:srgbClr val="0000FF"/>
                </a:solidFill>
              </a:rPr>
              <a:t>19%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</a:t>
            </a:r>
            <a:r>
              <a:rPr lang="en-US" dirty="0" smtClean="0">
                <a:solidFill>
                  <a:srgbClr val="0066FF"/>
                </a:solidFill>
              </a:rPr>
              <a:t>28.5 </a:t>
            </a:r>
            <a:r>
              <a:rPr lang="en-US" dirty="0">
                <a:solidFill>
                  <a:srgbClr val="0066FF"/>
                </a:solidFill>
              </a:rPr>
              <a:t>e </a:t>
            </a:r>
            <a:r>
              <a:rPr lang="en-US" dirty="0" smtClean="0">
                <a:solidFill>
                  <a:srgbClr val="0066FF"/>
                </a:solidFill>
              </a:rPr>
              <a:t>41.8 </a:t>
            </a:r>
            <a:r>
              <a:rPr lang="en-US" dirty="0">
                <a:solidFill>
                  <a:srgbClr val="0066FF"/>
                </a:solidFill>
              </a:rPr>
              <a:t>ton </a:t>
            </a:r>
            <a:r>
              <a:rPr lang="en-US" dirty="0" smtClean="0">
                <a:solidFill>
                  <a:srgbClr val="0066FF"/>
                </a:solidFill>
              </a:rPr>
              <a:t>ha</a:t>
            </a:r>
            <a:r>
              <a:rPr lang="en-US" baseline="30000" dirty="0" smtClean="0">
                <a:solidFill>
                  <a:srgbClr val="0066FF"/>
                </a:solidFill>
              </a:rPr>
              <a:t>-1</a:t>
            </a:r>
          </a:p>
          <a:p>
            <a:endParaRPr lang="en-US" baseline="30000" dirty="0">
              <a:solidFill>
                <a:srgbClr val="0066FF"/>
              </a:solidFill>
            </a:endParaRPr>
          </a:p>
          <a:p>
            <a:r>
              <a:rPr lang="en-US" dirty="0" err="1" smtClean="0">
                <a:solidFill>
                  <a:srgbClr val="0066FF"/>
                </a:solidFill>
              </a:rPr>
              <a:t>Será</a:t>
            </a:r>
            <a:r>
              <a:rPr lang="en-US" dirty="0" smtClean="0">
                <a:solidFill>
                  <a:srgbClr val="0066FF"/>
                </a:solidFill>
              </a:rPr>
              <a:t> que </a:t>
            </a:r>
            <a:r>
              <a:rPr lang="en-US" dirty="0" err="1" smtClean="0">
                <a:solidFill>
                  <a:srgbClr val="0066FF"/>
                </a:solidFill>
              </a:rPr>
              <a:t>há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diferenças</a:t>
            </a:r>
            <a:r>
              <a:rPr lang="en-US" dirty="0" smtClean="0">
                <a:solidFill>
                  <a:srgbClr val="0066FF"/>
                </a:solidFill>
              </a:rPr>
              <a:t> entre </a:t>
            </a:r>
            <a:r>
              <a:rPr lang="en-US" dirty="0" err="1" smtClean="0">
                <a:solidFill>
                  <a:srgbClr val="0066FF"/>
                </a:solidFill>
              </a:rPr>
              <a:t>os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diferentes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estratos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em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termos</a:t>
            </a:r>
            <a:r>
              <a:rPr lang="en-US" dirty="0" smtClean="0">
                <a:solidFill>
                  <a:srgbClr val="0066FF"/>
                </a:solidFill>
              </a:rPr>
              <a:t> de </a:t>
            </a:r>
            <a:r>
              <a:rPr lang="en-US" dirty="0" err="1" smtClean="0">
                <a:solidFill>
                  <a:srgbClr val="0066FF"/>
                </a:solidFill>
              </a:rPr>
              <a:t>C_total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smtClean="0">
                <a:solidFill>
                  <a:srgbClr val="0066FF"/>
                </a:solidFill>
              </a:rPr>
              <a:t>que </a:t>
            </a:r>
            <a:r>
              <a:rPr lang="en-US" dirty="0" err="1" smtClean="0">
                <a:solidFill>
                  <a:srgbClr val="0066FF"/>
                </a:solidFill>
              </a:rPr>
              <a:t>possam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justificar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usar</a:t>
            </a:r>
            <a:r>
              <a:rPr lang="en-US" dirty="0" smtClean="0">
                <a:solidFill>
                  <a:srgbClr val="0066FF"/>
                </a:solidFill>
              </a:rPr>
              <a:t> antes </a:t>
            </a:r>
            <a:r>
              <a:rPr lang="en-US" dirty="0" err="1" smtClean="0">
                <a:solidFill>
                  <a:srgbClr val="0066FF"/>
                </a:solidFill>
              </a:rPr>
              <a:t>amostragem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estratificada</a:t>
            </a:r>
            <a:r>
              <a:rPr lang="en-US" dirty="0" smtClean="0">
                <a:solidFill>
                  <a:srgbClr val="0066FF"/>
                </a:solidFill>
              </a:rPr>
              <a:t>?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endParaRPr lang="en-US" dirty="0">
              <a:solidFill>
                <a:srgbClr val="00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smtClean="0">
                <a:solidFill>
                  <a:srgbClr val="00B0F0"/>
                </a:solidFill>
              </a:rPr>
              <a:t>“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”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88288" y="179421"/>
            <a:ext cx="3382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SIMPLES</a:t>
            </a:r>
            <a:endParaRPr lang="en-US" b="1" dirty="0"/>
          </a:p>
          <a:p>
            <a:pPr algn="ctr"/>
            <a:r>
              <a:rPr lang="en-US" dirty="0" smtClean="0"/>
              <a:t>N&gt;30 </a:t>
            </a:r>
            <a:r>
              <a:rPr lang="en-US" dirty="0"/>
              <a:t>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 smtClean="0"/>
              <a:t>(</a:t>
            </a:r>
            <a:r>
              <a:rPr lang="en-US" sz="1600" b="1" i="1" dirty="0" err="1" smtClean="0"/>
              <a:t>Amostra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grande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se</a:t>
            </a:r>
            <a:r>
              <a:rPr lang="en-US" dirty="0" smtClean="0"/>
              <a:t> </a:t>
            </a:r>
            <a:r>
              <a:rPr lang="en-US" dirty="0" err="1" smtClean="0"/>
              <a:t>tivesse</a:t>
            </a:r>
            <a:r>
              <a:rPr lang="en-US" dirty="0" smtClean="0"/>
              <a:t> </a:t>
            </a:r>
            <a:r>
              <a:rPr lang="en-US" dirty="0" err="1" smtClean="0"/>
              <a:t>considerado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Simples: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" y="1470478"/>
            <a:ext cx="12700220" cy="4870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8048" y="3933825"/>
            <a:ext cx="6192688" cy="240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744073" y="4106482"/>
            <a:ext cx="54479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Stock_médio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dirty="0" err="1" smtClean="0">
                <a:solidFill>
                  <a:srgbClr val="0066FF"/>
                </a:solidFill>
              </a:rPr>
              <a:t>carbono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b="1" dirty="0" smtClean="0">
                <a:solidFill>
                  <a:schemeClr val="accent2"/>
                </a:solidFill>
              </a:rPr>
              <a:t>35.1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</a:t>
            </a:r>
            <a:r>
              <a:rPr lang="en-US" b="1" dirty="0" smtClean="0">
                <a:solidFill>
                  <a:srgbClr val="0000FF"/>
                </a:solidFill>
              </a:rPr>
              <a:t>19%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</a:t>
            </a:r>
            <a:r>
              <a:rPr lang="en-US" dirty="0" smtClean="0">
                <a:solidFill>
                  <a:srgbClr val="0066FF"/>
                </a:solidFill>
              </a:rPr>
              <a:t>28.5 </a:t>
            </a:r>
            <a:r>
              <a:rPr lang="en-US" dirty="0">
                <a:solidFill>
                  <a:srgbClr val="0066FF"/>
                </a:solidFill>
              </a:rPr>
              <a:t>e </a:t>
            </a:r>
            <a:r>
              <a:rPr lang="en-US" dirty="0" smtClean="0">
                <a:solidFill>
                  <a:srgbClr val="0066FF"/>
                </a:solidFill>
              </a:rPr>
              <a:t>41.8 </a:t>
            </a:r>
            <a:r>
              <a:rPr lang="en-US" dirty="0">
                <a:solidFill>
                  <a:srgbClr val="0066FF"/>
                </a:solidFill>
              </a:rPr>
              <a:t>ton </a:t>
            </a:r>
            <a:r>
              <a:rPr lang="en-US" dirty="0" smtClean="0">
                <a:solidFill>
                  <a:srgbClr val="0066FF"/>
                </a:solidFill>
              </a:rPr>
              <a:t>ha</a:t>
            </a:r>
            <a:r>
              <a:rPr lang="en-US" baseline="30000" dirty="0" smtClean="0">
                <a:solidFill>
                  <a:srgbClr val="0066FF"/>
                </a:solidFill>
              </a:rPr>
              <a:t>-1</a:t>
            </a:r>
          </a:p>
          <a:p>
            <a:endParaRPr lang="en-US" baseline="30000" dirty="0">
              <a:solidFill>
                <a:srgbClr val="0066FF"/>
              </a:solidFill>
            </a:endParaRPr>
          </a:p>
          <a:p>
            <a:r>
              <a:rPr lang="en-US" dirty="0" err="1" smtClean="0">
                <a:solidFill>
                  <a:srgbClr val="0066FF"/>
                </a:solidFill>
              </a:rPr>
              <a:t>Será</a:t>
            </a:r>
            <a:r>
              <a:rPr lang="en-US" dirty="0" smtClean="0">
                <a:solidFill>
                  <a:srgbClr val="0066FF"/>
                </a:solidFill>
              </a:rPr>
              <a:t> que </a:t>
            </a:r>
            <a:r>
              <a:rPr lang="en-US" dirty="0" err="1" smtClean="0">
                <a:solidFill>
                  <a:srgbClr val="0066FF"/>
                </a:solidFill>
              </a:rPr>
              <a:t>há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diferenças</a:t>
            </a:r>
            <a:r>
              <a:rPr lang="en-US" dirty="0" smtClean="0">
                <a:solidFill>
                  <a:srgbClr val="0066FF"/>
                </a:solidFill>
              </a:rPr>
              <a:t> entre </a:t>
            </a:r>
            <a:r>
              <a:rPr lang="en-US" dirty="0" err="1" smtClean="0">
                <a:solidFill>
                  <a:srgbClr val="0066FF"/>
                </a:solidFill>
              </a:rPr>
              <a:t>os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diferentes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estratos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em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termos</a:t>
            </a:r>
            <a:r>
              <a:rPr lang="en-US" dirty="0" smtClean="0">
                <a:solidFill>
                  <a:srgbClr val="0066FF"/>
                </a:solidFill>
              </a:rPr>
              <a:t> de </a:t>
            </a:r>
            <a:r>
              <a:rPr lang="en-US" dirty="0" err="1" smtClean="0">
                <a:solidFill>
                  <a:srgbClr val="0066FF"/>
                </a:solidFill>
              </a:rPr>
              <a:t>C_total</a:t>
            </a:r>
            <a:r>
              <a:rPr lang="en-US" dirty="0" smtClean="0">
                <a:solidFill>
                  <a:srgbClr val="0066FF"/>
                </a:solidFill>
              </a:rPr>
              <a:t> que </a:t>
            </a:r>
            <a:r>
              <a:rPr lang="en-US" dirty="0" err="1" smtClean="0">
                <a:solidFill>
                  <a:srgbClr val="0066FF"/>
                </a:solidFill>
              </a:rPr>
              <a:t>possam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justificar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usar</a:t>
            </a:r>
            <a:r>
              <a:rPr lang="en-US" dirty="0" smtClean="0">
                <a:solidFill>
                  <a:srgbClr val="0066FF"/>
                </a:solidFill>
              </a:rPr>
              <a:t> antes </a:t>
            </a:r>
            <a:r>
              <a:rPr lang="en-US" dirty="0" err="1" smtClean="0">
                <a:solidFill>
                  <a:srgbClr val="0066FF"/>
                </a:solidFill>
              </a:rPr>
              <a:t>amostragem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err="1" smtClean="0">
                <a:solidFill>
                  <a:srgbClr val="0066FF"/>
                </a:solidFill>
              </a:rPr>
              <a:t>estratificada</a:t>
            </a:r>
            <a:r>
              <a:rPr lang="en-US" dirty="0" smtClean="0">
                <a:solidFill>
                  <a:srgbClr val="0066FF"/>
                </a:solidFill>
              </a:rPr>
              <a:t>?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endParaRPr lang="en-US" dirty="0">
              <a:solidFill>
                <a:srgbClr val="00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3"/>
          <p:cNvSpPr txBox="1">
            <a:spLocks/>
          </p:cNvSpPr>
          <p:nvPr/>
        </p:nvSpPr>
        <p:spPr>
          <a:xfrm>
            <a:off x="187223" y="116632"/>
            <a:ext cx="1157340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None/>
            </a:pPr>
            <a:r>
              <a:rPr lang="pt-PT" dirty="0" smtClean="0"/>
              <a:t>Amostragem estratificada - exemplo</a:t>
            </a:r>
            <a:endParaRPr lang="pt-PT" dirty="0"/>
          </a:p>
        </p:txBody>
      </p:sp>
      <p:sp>
        <p:nvSpPr>
          <p:cNvPr id="25" name="TextBox 24"/>
          <p:cNvSpPr txBox="1"/>
          <p:nvPr/>
        </p:nvSpPr>
        <p:spPr>
          <a:xfrm>
            <a:off x="235793" y="534879"/>
            <a:ext cx="6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Para </a:t>
            </a:r>
            <a:r>
              <a:rPr lang="en-US" sz="2800" b="1" dirty="0" err="1">
                <a:solidFill>
                  <a:srgbClr val="00B0F0"/>
                </a:solidFill>
              </a:rPr>
              <a:t>efeitos</a:t>
            </a:r>
            <a:r>
              <a:rPr lang="en-US" sz="2800" b="1" dirty="0">
                <a:solidFill>
                  <a:srgbClr val="00B0F0"/>
                </a:solidFill>
              </a:rPr>
              <a:t> de </a:t>
            </a:r>
            <a:r>
              <a:rPr lang="en-US" sz="2800" b="1" dirty="0" smtClean="0">
                <a:solidFill>
                  <a:srgbClr val="00B0F0"/>
                </a:solidFill>
              </a:rPr>
              <a:t>“</a:t>
            </a:r>
            <a:r>
              <a:rPr lang="en-US" sz="2800" b="1" dirty="0" err="1" smtClean="0">
                <a:solidFill>
                  <a:srgbClr val="00B0F0"/>
                </a:solidFill>
              </a:rPr>
              <a:t>comercialização</a:t>
            </a:r>
            <a:r>
              <a:rPr lang="en-US" sz="2800" b="1" dirty="0" smtClean="0">
                <a:solidFill>
                  <a:srgbClr val="00B0F0"/>
                </a:solidFill>
              </a:rPr>
              <a:t>” </a:t>
            </a:r>
            <a:r>
              <a:rPr lang="en-US" sz="2800" b="1" dirty="0">
                <a:solidFill>
                  <a:srgbClr val="00B0F0"/>
                </a:solidFill>
              </a:rPr>
              <a:t>do </a:t>
            </a:r>
            <a:r>
              <a:rPr lang="en-US" sz="2800" b="1" dirty="0" err="1">
                <a:solidFill>
                  <a:srgbClr val="00B0F0"/>
                </a:solidFill>
              </a:rPr>
              <a:t>carbono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93" y="1023021"/>
            <a:ext cx="66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Considerando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</a:t>
            </a:r>
            <a:r>
              <a:rPr lang="en-US" dirty="0" err="1" smtClean="0"/>
              <a:t>Estratificada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23392" y="5608895"/>
            <a:ext cx="528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 se </a:t>
            </a:r>
            <a:r>
              <a:rPr lang="en-US" sz="2400" b="1" dirty="0" err="1">
                <a:solidFill>
                  <a:srgbClr val="FF0000"/>
                </a:solidFill>
              </a:rPr>
              <a:t>quiser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baixar</a:t>
            </a:r>
            <a:r>
              <a:rPr lang="en-US" sz="2400" b="1" dirty="0">
                <a:solidFill>
                  <a:srgbClr val="FF0000"/>
                </a:solidFill>
              </a:rPr>
              <a:t> o </a:t>
            </a:r>
            <a:r>
              <a:rPr lang="en-US" sz="2400" b="1" dirty="0" err="1">
                <a:solidFill>
                  <a:srgbClr val="FF0000"/>
                </a:solidFill>
              </a:rPr>
              <a:t>erro</a:t>
            </a:r>
            <a:r>
              <a:rPr lang="en-US" sz="2400" b="1" dirty="0">
                <a:solidFill>
                  <a:srgbClr val="FF0000"/>
                </a:solidFill>
              </a:rPr>
              <a:t> para 10% 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688288" y="179421"/>
            <a:ext cx="338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AMOSTRAGEM </a:t>
            </a:r>
            <a:r>
              <a:rPr lang="en-US" b="1" dirty="0" smtClean="0"/>
              <a:t>ESTRATIFICADA</a:t>
            </a:r>
            <a:endParaRPr lang="en-US" b="1" dirty="0"/>
          </a:p>
          <a:p>
            <a:pPr algn="ctr"/>
            <a:r>
              <a:rPr lang="en-US" dirty="0"/>
              <a:t>N&lt;=30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povoamentos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sz="1600" b="1" i="1" dirty="0" err="1"/>
              <a:t>Pequenas</a:t>
            </a:r>
            <a:r>
              <a:rPr lang="en-US" sz="1600" b="1" i="1" dirty="0"/>
              <a:t> </a:t>
            </a:r>
            <a:r>
              <a:rPr lang="en-US" sz="1600" b="1" i="1" dirty="0" err="1"/>
              <a:t>amostras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23" y="1412776"/>
            <a:ext cx="12063505" cy="357409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3980" y="4266111"/>
            <a:ext cx="8103110" cy="100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43" y="4281648"/>
            <a:ext cx="2118544" cy="16917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3143" y="4266111"/>
            <a:ext cx="54479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Stock_médio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dirty="0" err="1" smtClean="0">
                <a:solidFill>
                  <a:srgbClr val="0066FF"/>
                </a:solidFill>
              </a:rPr>
              <a:t>carbono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de </a:t>
            </a:r>
            <a:r>
              <a:rPr lang="en-US" b="1" dirty="0" smtClean="0">
                <a:solidFill>
                  <a:schemeClr val="accent3"/>
                </a:solidFill>
              </a:rPr>
              <a:t>34.4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</a:rPr>
              <a:t>ton ha</a:t>
            </a:r>
            <a:r>
              <a:rPr lang="en-US" baseline="30000" dirty="0">
                <a:solidFill>
                  <a:srgbClr val="0066FF"/>
                </a:solidFill>
              </a:rPr>
              <a:t>-1</a:t>
            </a:r>
            <a:r>
              <a:rPr lang="en-US" dirty="0">
                <a:solidFill>
                  <a:srgbClr val="0066FF"/>
                </a:solidFill>
              </a:rPr>
              <a:t> </a:t>
            </a:r>
          </a:p>
          <a:p>
            <a:endParaRPr lang="en-US" sz="800" dirty="0">
              <a:solidFill>
                <a:srgbClr val="0066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Erro</a:t>
            </a:r>
            <a:r>
              <a:rPr lang="en-US" dirty="0">
                <a:solidFill>
                  <a:srgbClr val="0066FF"/>
                </a:solidFill>
              </a:rPr>
              <a:t>% de </a:t>
            </a:r>
            <a:r>
              <a:rPr lang="en-US" b="1" dirty="0" smtClean="0">
                <a:solidFill>
                  <a:srgbClr val="0000FF"/>
                </a:solidFill>
              </a:rPr>
              <a:t>14.9%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66FF"/>
                </a:solidFill>
              </a:rPr>
              <a:t>Podendo</a:t>
            </a:r>
            <a:r>
              <a:rPr lang="en-US" dirty="0">
                <a:solidFill>
                  <a:srgbClr val="0066FF"/>
                </a:solidFill>
              </a:rPr>
              <a:t> </a:t>
            </a:r>
            <a:r>
              <a:rPr lang="en-US" dirty="0" err="1">
                <a:solidFill>
                  <a:srgbClr val="0066FF"/>
                </a:solidFill>
              </a:rPr>
              <a:t>variar</a:t>
            </a:r>
            <a:r>
              <a:rPr lang="en-US" dirty="0">
                <a:solidFill>
                  <a:srgbClr val="0066FF"/>
                </a:solidFill>
              </a:rPr>
              <a:t> entre </a:t>
            </a:r>
            <a:r>
              <a:rPr lang="en-US" dirty="0" smtClean="0">
                <a:solidFill>
                  <a:srgbClr val="0066FF"/>
                </a:solidFill>
              </a:rPr>
              <a:t>29 </a:t>
            </a:r>
            <a:r>
              <a:rPr lang="en-US" dirty="0">
                <a:solidFill>
                  <a:srgbClr val="0066FF"/>
                </a:solidFill>
              </a:rPr>
              <a:t>e </a:t>
            </a:r>
            <a:r>
              <a:rPr lang="en-US" dirty="0" smtClean="0">
                <a:solidFill>
                  <a:srgbClr val="0066FF"/>
                </a:solidFill>
              </a:rPr>
              <a:t>40 </a:t>
            </a:r>
            <a:r>
              <a:rPr lang="en-US" dirty="0">
                <a:solidFill>
                  <a:srgbClr val="0066FF"/>
                </a:solidFill>
              </a:rPr>
              <a:t>ton </a:t>
            </a:r>
            <a:r>
              <a:rPr lang="en-US" dirty="0" smtClean="0">
                <a:solidFill>
                  <a:srgbClr val="0066FF"/>
                </a:solidFill>
              </a:rPr>
              <a:t>ha</a:t>
            </a:r>
            <a:r>
              <a:rPr lang="en-US" baseline="30000" dirty="0" smtClean="0">
                <a:solidFill>
                  <a:srgbClr val="0066FF"/>
                </a:solidFill>
              </a:rPr>
              <a:t>-1</a:t>
            </a:r>
          </a:p>
          <a:p>
            <a:endParaRPr lang="en-US" baseline="30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Amostragem estratificada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</a:pPr>
            <a:r>
              <a:rPr lang="pt-PT" dirty="0" smtClean="0"/>
              <a:t>Cálculo da grandeza da amostra</a:t>
            </a:r>
          </a:p>
          <a:p>
            <a:pPr marL="857250" lvl="1" indent="-457200">
              <a:buSzPct val="100000"/>
              <a:buNone/>
            </a:pPr>
            <a:r>
              <a:rPr lang="pt-PT" dirty="0" smtClean="0"/>
              <a:t>Populações normais e não normais, grandes amostras (n&gt;30)</a:t>
            </a:r>
          </a:p>
          <a:p>
            <a:pPr marL="400050" lvl="1" indent="0">
              <a:buSzPct val="100000"/>
              <a:buNone/>
            </a:pPr>
            <a:r>
              <a:rPr lang="pt-PT" b="1" dirty="0" smtClean="0">
                <a:solidFill>
                  <a:srgbClr val="00B0F0"/>
                </a:solidFill>
              </a:rPr>
              <a:t>Amostragem óptima</a:t>
            </a:r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Font typeface="+mj-lt"/>
              <a:buAutoNum type="arabicPeriod" startAt="2"/>
            </a:pPr>
            <a:endParaRPr lang="pt-PT" dirty="0" smtClean="0"/>
          </a:p>
          <a:p>
            <a:pPr marL="857250" lvl="1" indent="-457200">
              <a:buSzPct val="100000"/>
              <a:buNone/>
            </a:pPr>
            <a:r>
              <a:rPr lang="pt-PT" dirty="0" smtClean="0"/>
              <a:t>Distribuição da amostra pelos diferentes estratos (cálculo dos nj):</a:t>
            </a:r>
          </a:p>
          <a:p>
            <a:pPr marL="857250" lvl="1" indent="-457200">
              <a:buSzPct val="100000"/>
              <a:buNone/>
            </a:pPr>
            <a:endParaRPr lang="pt-PT" dirty="0" smtClean="0"/>
          </a:p>
          <a:p>
            <a:pPr marL="457200" indent="-457200">
              <a:buSzPct val="100000"/>
            </a:pPr>
            <a:endParaRPr lang="pt-PT" dirty="0" smtClean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49" name="Object 5"/>
          <p:cNvGraphicFramePr>
            <a:graphicFrameLocks noChangeAspect="1"/>
          </p:cNvGraphicFramePr>
          <p:nvPr>
            <p:extLst/>
          </p:nvPr>
        </p:nvGraphicFramePr>
        <p:xfrm>
          <a:off x="2855912" y="2865068"/>
          <a:ext cx="5112295" cy="193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8" name="Equation" r:id="rId3" imgW="3340100" imgH="1270000" progId="Equation.3">
                  <p:embed/>
                </p:oleObj>
              </mc:Choice>
              <mc:Fallback>
                <p:oleObj name="Equation" r:id="rId3" imgW="3340100" imgH="1270000" progId="Equation.3">
                  <p:embed/>
                  <p:pic>
                    <p:nvPicPr>
                      <p:cNvPr id="829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2" y="2865068"/>
                        <a:ext cx="5112295" cy="19371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/>
          </p:nvPr>
        </p:nvGraphicFramePr>
        <p:xfrm>
          <a:off x="3538609" y="5516564"/>
          <a:ext cx="1546155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49" name="Equation" r:id="rId5" imgW="1079500" imgH="749300" progId="Equation.3">
                  <p:embed/>
                </p:oleObj>
              </mc:Choice>
              <mc:Fallback>
                <p:oleObj name="Equation" r:id="rId5" imgW="1079500" imgH="749300" progId="Equation.3">
                  <p:embed/>
                  <p:pic>
                    <p:nvPicPr>
                      <p:cNvPr id="829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609" y="5516564"/>
                        <a:ext cx="1546155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aphicFrame>
        <p:nvGraphicFramePr>
          <p:cNvPr id="82953" name="Object 9"/>
          <p:cNvGraphicFramePr>
            <a:graphicFrameLocks noChangeAspect="1"/>
          </p:cNvGraphicFramePr>
          <p:nvPr>
            <p:extLst/>
          </p:nvPr>
        </p:nvGraphicFramePr>
        <p:xfrm>
          <a:off x="6486746" y="5523545"/>
          <a:ext cx="1481461" cy="108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0" name="Equation" r:id="rId7" imgW="952087" imgH="698197" progId="Equation.3">
                  <p:embed/>
                </p:oleObj>
              </mc:Choice>
              <mc:Fallback>
                <p:oleObj name="Equation" r:id="rId7" imgW="952087" imgH="698197" progId="Equation.3">
                  <p:embed/>
                  <p:pic>
                    <p:nvPicPr>
                      <p:cNvPr id="8295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746" y="5523545"/>
                        <a:ext cx="1481461" cy="1080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-Right Arrow 13"/>
          <p:cNvSpPr/>
          <p:nvPr/>
        </p:nvSpPr>
        <p:spPr bwMode="auto">
          <a:xfrm>
            <a:off x="5374967" y="5956958"/>
            <a:ext cx="792088" cy="216024"/>
          </a:xfrm>
          <a:prstGeom prst="leftRightArrow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52216</TotalTime>
  <Words>9579</Words>
  <Application>Microsoft Office PowerPoint</Application>
  <PresentationFormat>Widescreen</PresentationFormat>
  <Paragraphs>1599</Paragraphs>
  <Slides>108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21" baseType="lpstr">
      <vt:lpstr>Arial</vt:lpstr>
      <vt:lpstr>Calibri</vt:lpstr>
      <vt:lpstr>Cambria Math</vt:lpstr>
      <vt:lpstr>Georgia</vt:lpstr>
      <vt:lpstr>MIJOGC+Arial</vt:lpstr>
      <vt:lpstr>MIJPEO+Arial,Italic</vt:lpstr>
      <vt:lpstr>Tahoma</vt:lpstr>
      <vt:lpstr>Times New Roman</vt:lpstr>
      <vt:lpstr>Trebuchet MS</vt:lpstr>
      <vt:lpstr>Wingdings</vt:lpstr>
      <vt:lpstr>Custom Design</vt:lpstr>
      <vt:lpstr>Equation</vt:lpstr>
      <vt:lpstr>Equation.3</vt:lpstr>
      <vt:lpstr>Inventário Florestal Tratamento de dados em Phyton e Amostragem</vt:lpstr>
      <vt:lpstr>Índice</vt:lpstr>
      <vt:lpstr> O papel da amostragem no Inventário Florestal</vt:lpstr>
      <vt:lpstr>Amostragem e a necessidade de amostrar </vt:lpstr>
      <vt:lpstr>PowerPoint Presentation</vt:lpstr>
      <vt:lpstr>Amostragem e a necessidade de amostrar </vt:lpstr>
      <vt:lpstr>Consequências da amostragem</vt:lpstr>
      <vt:lpstr>Consequências da amostragem</vt:lpstr>
      <vt:lpstr>Consequências da amostragem</vt:lpstr>
      <vt:lpstr> População e amostra</vt:lpstr>
      <vt:lpstr>População e amostra</vt:lpstr>
      <vt:lpstr>Variáveis ou atributos</vt:lpstr>
      <vt:lpstr>População e amostra</vt:lpstr>
      <vt:lpstr>Fases no planeamento de uma amostragem: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Fases no planeamento de uma amostragem</vt:lpstr>
      <vt:lpstr> Amostragem simples quantitativa</vt:lpstr>
      <vt:lpstr>Amostragem simples quantitativa (asq)</vt:lpstr>
      <vt:lpstr>PowerPoint Presentation</vt:lpstr>
      <vt:lpstr>Caso estudo: Herdade da Calha do Grou</vt:lpstr>
      <vt:lpstr>Amostragem simples quantitativa (asq)</vt:lpstr>
      <vt:lpstr> 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Seleção das parcelas a amostrar</vt:lpstr>
      <vt:lpstr> Diversas situações de amostragem</vt:lpstr>
      <vt:lpstr>Fases no planeamento de uma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Diversidade de situações de amostragem</vt:lpstr>
      <vt:lpstr>Amostragem simples quantitativa</vt:lpstr>
      <vt:lpstr>Amostragem simples quantitativa</vt:lpstr>
      <vt:lpstr> Amostragem simples quantitativa</vt:lpstr>
      <vt:lpstr> Amostragem simples quantitativa</vt:lpstr>
      <vt:lpstr> Amostragem simples quantitativa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 Amostragem simples quantitativa - exemplo</vt:lpstr>
      <vt:lpstr>Amostragem simples quantitativa</vt:lpstr>
      <vt:lpstr>Amostragem simples quantitativa</vt:lpstr>
      <vt:lpstr>Amostragem simples quantitativa - exemplo</vt:lpstr>
      <vt:lpstr>Amostragem simples quantitativa</vt:lpstr>
      <vt:lpstr>Amostragem estratificada quantitativa</vt:lpstr>
      <vt:lpstr>Amostragem estratificada</vt:lpstr>
      <vt:lpstr>Amostragem estratificada (ae)</vt:lpstr>
      <vt:lpstr>Amostragem estratificada (ae)</vt:lpstr>
      <vt:lpstr>Amostragem estratificada (ae)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Amostragem estratificada</vt:lpstr>
      <vt:lpstr>Amostragem estratificada</vt:lpstr>
      <vt:lpstr>PowerPoint Presentation</vt:lpstr>
      <vt:lpstr>Amostragem estratificada</vt:lpstr>
      <vt:lpstr>Amostragem simples qualitativa</vt:lpstr>
      <vt:lpstr>Amostragem simples qualitativa</vt:lpstr>
      <vt:lpstr>PowerPoint Presentation</vt:lpstr>
      <vt:lpstr>PowerPoint Presentation</vt:lpstr>
      <vt:lpstr>Amostragem simples qualitativa</vt:lpstr>
      <vt:lpstr>Amostragem simples qualitativa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1026</cp:revision>
  <cp:lastPrinted>2022-05-23T17:43:38Z</cp:lastPrinted>
  <dcterms:created xsi:type="dcterms:W3CDTF">2010-02-14T14:45:25Z</dcterms:created>
  <dcterms:modified xsi:type="dcterms:W3CDTF">2025-12-19T16:32:22Z</dcterms:modified>
</cp:coreProperties>
</file>