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26" r:id="rId2"/>
    <p:sldId id="827" r:id="rId3"/>
    <p:sldId id="821" r:id="rId4"/>
    <p:sldId id="828" r:id="rId5"/>
    <p:sldId id="829" r:id="rId6"/>
    <p:sldId id="822" r:id="rId7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CC3300"/>
    <a:srgbClr val="7CB042"/>
    <a:srgbClr val="336600"/>
    <a:srgbClr val="009900"/>
    <a:srgbClr val="FF3300"/>
    <a:srgbClr val="33CC33"/>
    <a:srgbClr val="FFE2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howGuides="1">
      <p:cViewPr varScale="1">
        <p:scale>
          <a:sx n="84" d="100"/>
          <a:sy n="84" d="100"/>
        </p:scale>
        <p:origin x="57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5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20/04/2026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1854984"/>
            <a:ext cx="11953328" cy="48965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841"/>
          <a:stretch/>
        </p:blipFill>
        <p:spPr>
          <a:xfrm>
            <a:off x="1865810" y="2276872"/>
            <a:ext cx="10000710" cy="4292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9" y="4077071"/>
            <a:ext cx="5760641" cy="2657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3736" y="1964901"/>
            <a:ext cx="8808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131413"/>
                </a:solidFill>
                <a:latin typeface="Times-Roman"/>
              </a:rPr>
              <a:t>Evolution of management goals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335359" y="3693092"/>
            <a:ext cx="8808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131413"/>
                </a:solidFill>
                <a:latin typeface="Times-Roman"/>
              </a:rPr>
              <a:t>Evolution of Forestry</a:t>
            </a:r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9336" y="108281"/>
            <a:ext cx="11953328" cy="1617453"/>
            <a:chOff x="119336" y="108281"/>
            <a:chExt cx="11953328" cy="1617453"/>
          </a:xfrm>
        </p:grpSpPr>
        <p:sp>
          <p:nvSpPr>
            <p:cNvPr id="5" name="Rectangle 4"/>
            <p:cNvSpPr/>
            <p:nvPr/>
          </p:nvSpPr>
          <p:spPr>
            <a:xfrm>
              <a:off x="119336" y="108281"/>
              <a:ext cx="11953328" cy="16174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9496" y="332656"/>
              <a:ext cx="103549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131413"/>
                  </a:solidFill>
                  <a:latin typeface="Times-Roman"/>
                </a:rPr>
                <a:t>Estimating tree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volumes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stand yields has a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long history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in forestry, starting with </a:t>
              </a:r>
              <a:r>
                <a:rPr lang="en-US" sz="2200" b="1" dirty="0" smtClean="0">
                  <a:solidFill>
                    <a:schemeClr val="accent5"/>
                  </a:solidFill>
                  <a:latin typeface="Times-Roman"/>
                </a:rPr>
                <a:t>tabulations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 and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progressing to use of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advanced statistical analyses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electronic 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computers for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implementation</a:t>
              </a:r>
              <a:endParaRPr lang="en-US" sz="2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30" y="177935"/>
              <a:ext cx="1260849" cy="1535726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1865810" y="2276872"/>
            <a:ext cx="1493886" cy="86508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0460" y="4507958"/>
            <a:ext cx="5929555" cy="72124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87688" y="2276872"/>
            <a:ext cx="4248472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360" y="5157192"/>
            <a:ext cx="5760640" cy="6377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580923" y="2266462"/>
            <a:ext cx="4267200" cy="3970215"/>
          </a:xfrm>
          <a:custGeom>
            <a:avLst/>
            <a:gdLst>
              <a:gd name="connsiteX0" fmla="*/ 0 w 4267200"/>
              <a:gd name="connsiteY0" fmla="*/ 23446 h 3970215"/>
              <a:gd name="connsiteX1" fmla="*/ 7815 w 4267200"/>
              <a:gd name="connsiteY1" fmla="*/ 3235569 h 3970215"/>
              <a:gd name="connsiteX2" fmla="*/ 1328615 w 4267200"/>
              <a:gd name="connsiteY2" fmla="*/ 3204307 h 3970215"/>
              <a:gd name="connsiteX3" fmla="*/ 1328615 w 4267200"/>
              <a:gd name="connsiteY3" fmla="*/ 3970215 h 3970215"/>
              <a:gd name="connsiteX4" fmla="*/ 4259385 w 4267200"/>
              <a:gd name="connsiteY4" fmla="*/ 3970215 h 3970215"/>
              <a:gd name="connsiteX5" fmla="*/ 4267200 w 4267200"/>
              <a:gd name="connsiteY5" fmla="*/ 0 h 3970215"/>
              <a:gd name="connsiteX6" fmla="*/ 0 w 4267200"/>
              <a:gd name="connsiteY6" fmla="*/ 23446 h 39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0" h="3970215">
                <a:moveTo>
                  <a:pt x="0" y="23446"/>
                </a:moveTo>
                <a:lnTo>
                  <a:pt x="7815" y="3235569"/>
                </a:lnTo>
                <a:lnTo>
                  <a:pt x="1328615" y="3204307"/>
                </a:lnTo>
                <a:lnTo>
                  <a:pt x="1328615" y="3970215"/>
                </a:lnTo>
                <a:lnTo>
                  <a:pt x="4259385" y="3970215"/>
                </a:lnTo>
                <a:lnTo>
                  <a:pt x="4267200" y="0"/>
                </a:lnTo>
                <a:lnTo>
                  <a:pt x="0" y="23446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9684" y="5901211"/>
            <a:ext cx="5760640" cy="720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1854984"/>
            <a:ext cx="11953328" cy="48965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9336" y="108281"/>
            <a:ext cx="11953328" cy="1617453"/>
            <a:chOff x="119336" y="108281"/>
            <a:chExt cx="11953328" cy="1617453"/>
          </a:xfrm>
        </p:grpSpPr>
        <p:sp>
          <p:nvSpPr>
            <p:cNvPr id="5" name="Rectangle 4"/>
            <p:cNvSpPr/>
            <p:nvPr/>
          </p:nvSpPr>
          <p:spPr>
            <a:xfrm>
              <a:off x="119336" y="108281"/>
              <a:ext cx="11953328" cy="16174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9496" y="332656"/>
              <a:ext cx="103549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131413"/>
                  </a:solidFill>
                  <a:latin typeface="Times-Roman"/>
                </a:rPr>
                <a:t>Estimating tree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volumes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stand yields has a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long history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in forestry, starting with </a:t>
              </a:r>
              <a:r>
                <a:rPr lang="en-US" sz="2200" b="1" dirty="0" smtClean="0">
                  <a:solidFill>
                    <a:schemeClr val="accent5"/>
                  </a:solidFill>
                  <a:latin typeface="Times-Roman"/>
                </a:rPr>
                <a:t>tabulations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 and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progressing to use of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advanced statistical analyses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electronic 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computers for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implementation</a:t>
              </a:r>
              <a:endParaRPr lang="en-US" sz="2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630" y="177935"/>
              <a:ext cx="1260849" cy="153572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671"/>
          <a:stretch/>
        </p:blipFill>
        <p:spPr>
          <a:xfrm>
            <a:off x="4361533" y="2196958"/>
            <a:ext cx="7639123" cy="454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2613589"/>
            <a:ext cx="2149026" cy="8154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79576" y="2276872"/>
            <a:ext cx="9001000" cy="259228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00256" y="4858507"/>
            <a:ext cx="3024336" cy="86508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47667"/>
            <a:ext cx="5477925" cy="308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013"/>
            <a:ext cx="5472608" cy="307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645024"/>
            <a:ext cx="5376597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45024"/>
            <a:ext cx="53765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1854984"/>
            <a:ext cx="11953328" cy="48965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9336" y="108281"/>
            <a:ext cx="11953328" cy="1617453"/>
            <a:chOff x="119336" y="108281"/>
            <a:chExt cx="11953328" cy="1617453"/>
          </a:xfrm>
        </p:grpSpPr>
        <p:sp>
          <p:nvSpPr>
            <p:cNvPr id="5" name="Rectangle 4"/>
            <p:cNvSpPr/>
            <p:nvPr/>
          </p:nvSpPr>
          <p:spPr>
            <a:xfrm>
              <a:off x="119336" y="108281"/>
              <a:ext cx="11953328" cy="16174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9496" y="332656"/>
              <a:ext cx="103549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131413"/>
                  </a:solidFill>
                  <a:latin typeface="Times-Roman"/>
                </a:rPr>
                <a:t>Estimating tree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volumes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stand yields has a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long history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in forestry, starting with </a:t>
              </a:r>
              <a:r>
                <a:rPr lang="en-US" sz="2200" b="1" dirty="0" smtClean="0">
                  <a:solidFill>
                    <a:schemeClr val="accent5"/>
                  </a:solidFill>
                  <a:latin typeface="Times-Roman"/>
                </a:rPr>
                <a:t>tabulations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 and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progressing to use of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advanced statistical analyses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electronic 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computers for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implementation</a:t>
              </a:r>
              <a:endParaRPr lang="en-US" sz="2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630" y="177935"/>
              <a:ext cx="1260849" cy="153572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671"/>
          <a:stretch/>
        </p:blipFill>
        <p:spPr>
          <a:xfrm>
            <a:off x="4361533" y="2196958"/>
            <a:ext cx="7639123" cy="454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2613589"/>
            <a:ext cx="2149026" cy="815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1" y="2928426"/>
            <a:ext cx="594007" cy="477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20" y="2983263"/>
            <a:ext cx="594007" cy="477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1" y="2969309"/>
            <a:ext cx="594007" cy="4777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58" y="2997816"/>
            <a:ext cx="594007" cy="4777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63" y="3011507"/>
            <a:ext cx="594007" cy="477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26" y="4653136"/>
            <a:ext cx="594007" cy="477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68" y="3222157"/>
            <a:ext cx="594007" cy="4777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94992" y="1053501"/>
            <a:ext cx="0" cy="151216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488488" y="1053501"/>
            <a:ext cx="0" cy="23040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1424" y="41490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majority of the           </a:t>
            </a:r>
            <a:r>
              <a:rPr lang="en-US" b="1" dirty="0" smtClean="0">
                <a:solidFill>
                  <a:srgbClr val="00B0F0"/>
                </a:solidFill>
              </a:rPr>
              <a:t>models /projection systems </a:t>
            </a:r>
            <a:r>
              <a:rPr lang="en-US" dirty="0" smtClean="0"/>
              <a:t>have been developed for </a:t>
            </a:r>
            <a:r>
              <a:rPr lang="en-US" b="1" dirty="0" smtClean="0">
                <a:solidFill>
                  <a:srgbClr val="00B0F0"/>
                </a:solidFill>
              </a:rPr>
              <a:t>even-aged stands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1854984"/>
            <a:ext cx="11953328" cy="48965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9336" y="108281"/>
            <a:ext cx="11953328" cy="1617453"/>
            <a:chOff x="119336" y="108281"/>
            <a:chExt cx="11953328" cy="1617453"/>
          </a:xfrm>
        </p:grpSpPr>
        <p:sp>
          <p:nvSpPr>
            <p:cNvPr id="5" name="Rectangle 4"/>
            <p:cNvSpPr/>
            <p:nvPr/>
          </p:nvSpPr>
          <p:spPr>
            <a:xfrm>
              <a:off x="119336" y="108281"/>
              <a:ext cx="11953328" cy="16174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9496" y="332656"/>
              <a:ext cx="103549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131413"/>
                  </a:solidFill>
                  <a:latin typeface="Times-Roman"/>
                </a:rPr>
                <a:t>Estimating tree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volumes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stand yields has a </a:t>
              </a:r>
              <a:r>
                <a:rPr lang="en-US" sz="2200" b="1" dirty="0">
                  <a:solidFill>
                    <a:srgbClr val="131413"/>
                  </a:solidFill>
                  <a:latin typeface="Times-Roman"/>
                </a:rPr>
                <a:t>long history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in forestry, starting with </a:t>
              </a:r>
              <a:r>
                <a:rPr lang="en-US" sz="2200" b="1" dirty="0" smtClean="0">
                  <a:solidFill>
                    <a:schemeClr val="accent5"/>
                  </a:solidFill>
                  <a:latin typeface="Times-Roman"/>
                </a:rPr>
                <a:t>tabulations</a:t>
              </a:r>
              <a:r>
                <a:rPr lang="en-US" sz="2200" dirty="0" smtClean="0">
                  <a:solidFill>
                    <a:srgbClr val="131413"/>
                  </a:solidFill>
                  <a:latin typeface="Times-Roman"/>
                </a:rPr>
                <a:t> and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progressing to use of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advanced statistical analyses </a:t>
              </a:r>
              <a:r>
                <a:rPr lang="en-US" sz="2200" dirty="0">
                  <a:solidFill>
                    <a:srgbClr val="131413"/>
                  </a:solidFill>
                  <a:latin typeface="Times-Roman"/>
                </a:rPr>
                <a:t>and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electronic </a:t>
              </a:r>
              <a:r>
                <a:rPr lang="en-US" sz="2200" b="1" dirty="0" smtClean="0">
                  <a:solidFill>
                    <a:schemeClr val="accent5"/>
                  </a:solidFill>
                  <a:latin typeface="Times-Roman"/>
                </a:rPr>
                <a:t>computers for </a:t>
              </a:r>
              <a:r>
                <a:rPr lang="en-US" sz="2200" b="1" dirty="0">
                  <a:solidFill>
                    <a:schemeClr val="accent5"/>
                  </a:solidFill>
                  <a:latin typeface="Times-Roman"/>
                </a:rPr>
                <a:t>implementation</a:t>
              </a:r>
              <a:endParaRPr lang="en-US" sz="2200" b="1" dirty="0">
                <a:solidFill>
                  <a:schemeClr val="accent5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630" y="177935"/>
              <a:ext cx="1260849" cy="1535726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2894992" y="1412896"/>
            <a:ext cx="0" cy="7560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31"/>
          <a:stretch/>
        </p:blipFill>
        <p:spPr>
          <a:xfrm>
            <a:off x="779087" y="2348880"/>
            <a:ext cx="624894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897"/>
          <a:stretch/>
        </p:blipFill>
        <p:spPr>
          <a:xfrm>
            <a:off x="779087" y="2348880"/>
            <a:ext cx="4452817" cy="397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87" y="2348880"/>
            <a:ext cx="8954276" cy="353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923"/>
          <a:stretch/>
        </p:blipFill>
        <p:spPr>
          <a:xfrm>
            <a:off x="779087" y="2348880"/>
            <a:ext cx="453429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7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" y="296715"/>
            <a:ext cx="1936149" cy="1413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9792" y="48520"/>
            <a:ext cx="12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Sigmoid curve</a:t>
            </a:r>
            <a:endParaRPr lang="en-US" sz="1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07568" y="140853"/>
            <a:ext cx="9804237" cy="1491598"/>
            <a:chOff x="1953052" y="140853"/>
            <a:chExt cx="9804237" cy="1491598"/>
          </a:xfrm>
        </p:grpSpPr>
        <p:grpSp>
          <p:nvGrpSpPr>
            <p:cNvPr id="8" name="Group 7"/>
            <p:cNvGrpSpPr/>
            <p:nvPr/>
          </p:nvGrpSpPr>
          <p:grpSpPr>
            <a:xfrm>
              <a:off x="3359696" y="158216"/>
              <a:ext cx="6597454" cy="1474235"/>
              <a:chOff x="2135560" y="188640"/>
              <a:chExt cx="6597454" cy="147423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9650" y="200268"/>
                <a:ext cx="2433364" cy="146260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3792" y="194454"/>
                <a:ext cx="2433303" cy="146260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560" y="188640"/>
                <a:ext cx="2433364" cy="146260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3052" y="856114"/>
              <a:ext cx="1321522" cy="7403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69357" y="164030"/>
              <a:ext cx="1224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Stem </a:t>
              </a:r>
              <a:r>
                <a:rPr lang="en-US" sz="1200" b="1" dirty="0"/>
                <a:t>analysis</a:t>
              </a:r>
            </a:p>
            <a:p>
              <a:pPr algn="r"/>
              <a:r>
                <a:rPr lang="en-US" sz="1200" dirty="0" smtClean="0"/>
                <a:t>total/partial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8923" y="140853"/>
              <a:ext cx="122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Temporary plots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4653" y="158216"/>
              <a:ext cx="11775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Interval plots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1934" y="169844"/>
              <a:ext cx="1556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Permanent plots</a:t>
              </a:r>
              <a:endParaRPr lang="en-US" sz="12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28448" y="207408"/>
              <a:ext cx="1152128" cy="14250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00456" y="169843"/>
              <a:ext cx="1556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Experimental trials</a:t>
              </a:r>
              <a:endParaRPr lang="en-US" sz="12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9335" y="1854984"/>
            <a:ext cx="11971971" cy="489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TEMPORARY PLOT DATA </a:t>
            </a:r>
            <a:r>
              <a:rPr lang="en-US" dirty="0" smtClean="0">
                <a:solidFill>
                  <a:schemeClr val="tx1"/>
                </a:solidFill>
              </a:rPr>
              <a:t>was used to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develop </a:t>
            </a:r>
            <a:r>
              <a:rPr lang="en-US" b="1" dirty="0">
                <a:solidFill>
                  <a:schemeClr val="accent5"/>
                </a:solidFill>
              </a:rPr>
              <a:t>normal yield </a:t>
            </a:r>
            <a:r>
              <a:rPr lang="en-US" b="1" dirty="0" smtClean="0">
                <a:solidFill>
                  <a:schemeClr val="accent5"/>
                </a:solidFill>
              </a:rPr>
              <a:t>tables </a:t>
            </a:r>
            <a:r>
              <a:rPr lang="en-US" b="1" dirty="0" smtClean="0">
                <a:solidFill>
                  <a:schemeClr val="tx1"/>
                </a:solidFill>
              </a:rPr>
              <a:t>for </a:t>
            </a:r>
            <a:r>
              <a:rPr lang="en-US" b="1" dirty="0">
                <a:solidFill>
                  <a:schemeClr val="tx1"/>
                </a:solidFill>
              </a:rPr>
              <a:t>even-aged </a:t>
            </a:r>
            <a:r>
              <a:rPr lang="en-US" b="1" dirty="0" smtClean="0">
                <a:solidFill>
                  <a:schemeClr val="tx1"/>
                </a:solidFill>
              </a:rPr>
              <a:t>stands: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- identification and selection of fully </a:t>
            </a:r>
            <a:r>
              <a:rPr lang="en-US" b="1" dirty="0">
                <a:solidFill>
                  <a:schemeClr val="tx1"/>
                </a:solidFill>
              </a:rPr>
              <a:t>stocked or “normal” density </a:t>
            </a:r>
            <a:r>
              <a:rPr lang="en-US" b="1" dirty="0" smtClean="0">
                <a:solidFill>
                  <a:schemeClr val="tx1"/>
                </a:solidFill>
              </a:rPr>
              <a:t>plots for varying </a:t>
            </a:r>
            <a:r>
              <a:rPr lang="en-US" b="1" dirty="0">
                <a:solidFill>
                  <a:schemeClr val="tx1"/>
                </a:solidFill>
              </a:rPr>
              <a:t>ages representing various site </a:t>
            </a:r>
            <a:r>
              <a:rPr lang="en-US" b="1" dirty="0" smtClean="0">
                <a:solidFill>
                  <a:schemeClr val="tx1"/>
                </a:solidFill>
              </a:rPr>
              <a:t>qualities;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</a:rPr>
              <a:t>nd</a:t>
            </a:r>
            <a:r>
              <a:rPr lang="en-US" b="1" dirty="0" smtClean="0">
                <a:solidFill>
                  <a:schemeClr val="tx1"/>
                </a:solidFill>
              </a:rPr>
              <a:t> - plots were grouped in site-quality classes and volume </a:t>
            </a:r>
            <a:r>
              <a:rPr lang="en-US" b="1" dirty="0">
                <a:solidFill>
                  <a:schemeClr val="tx1"/>
                </a:solidFill>
              </a:rPr>
              <a:t>per unit area </a:t>
            </a:r>
            <a:r>
              <a:rPr lang="en-US" b="1" dirty="0" smtClean="0">
                <a:solidFill>
                  <a:schemeClr val="tx1"/>
                </a:solidFill>
              </a:rPr>
              <a:t>values were </a:t>
            </a:r>
            <a:r>
              <a:rPr lang="en-US" b="1" dirty="0">
                <a:solidFill>
                  <a:schemeClr val="tx1"/>
                </a:solidFill>
              </a:rPr>
              <a:t>plotted over </a:t>
            </a:r>
            <a:r>
              <a:rPr lang="en-US" b="1" dirty="0" smtClean="0">
                <a:solidFill>
                  <a:schemeClr val="tx1"/>
                </a:solidFill>
              </a:rPr>
              <a:t>age resulting in a volume-age </a:t>
            </a:r>
            <a:r>
              <a:rPr lang="en-US" b="1" dirty="0">
                <a:solidFill>
                  <a:schemeClr val="tx1"/>
                </a:solidFill>
              </a:rPr>
              <a:t>curve </a:t>
            </a:r>
            <a:r>
              <a:rPr lang="en-US" b="1" dirty="0" smtClean="0">
                <a:solidFill>
                  <a:schemeClr val="tx1"/>
                </a:solidFill>
              </a:rPr>
              <a:t>using </a:t>
            </a:r>
            <a:r>
              <a:rPr lang="en-US" b="1" dirty="0">
                <a:solidFill>
                  <a:schemeClr val="tx1"/>
                </a:solidFill>
              </a:rPr>
              <a:t>graphical </a:t>
            </a:r>
            <a:r>
              <a:rPr lang="en-US" b="1" dirty="0" smtClean="0">
                <a:solidFill>
                  <a:schemeClr val="tx1"/>
                </a:solidFill>
              </a:rPr>
              <a:t>techniques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(which only allowed considering 2 variables and holding density constant </a:t>
            </a:r>
            <a:r>
              <a:rPr lang="en-US" dirty="0">
                <a:solidFill>
                  <a:schemeClr val="tx1"/>
                </a:solidFill>
              </a:rPr>
              <a:t>at fully stocked or “normal” </a:t>
            </a:r>
            <a:r>
              <a:rPr lang="en-US" dirty="0" smtClean="0">
                <a:solidFill>
                  <a:schemeClr val="tx1"/>
                </a:solidFill>
              </a:rPr>
              <a:t>levels);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- volumes were read from </a:t>
            </a:r>
            <a:r>
              <a:rPr lang="en-US" b="1" dirty="0">
                <a:solidFill>
                  <a:schemeClr val="tx1"/>
                </a:solidFill>
              </a:rPr>
              <a:t>the curve </a:t>
            </a:r>
            <a:r>
              <a:rPr lang="en-US" b="1" dirty="0" smtClean="0">
                <a:solidFill>
                  <a:schemeClr val="tx1"/>
                </a:solidFill>
              </a:rPr>
              <a:t>for a given selected </a:t>
            </a:r>
            <a:r>
              <a:rPr lang="en-US" b="1" dirty="0">
                <a:solidFill>
                  <a:schemeClr val="tx1"/>
                </a:solidFill>
              </a:rPr>
              <a:t>site-quality </a:t>
            </a:r>
            <a:r>
              <a:rPr lang="en-US" b="1" dirty="0" smtClean="0">
                <a:solidFill>
                  <a:schemeClr val="tx1"/>
                </a:solidFill>
              </a:rPr>
              <a:t>and age </a:t>
            </a:r>
            <a:r>
              <a:rPr lang="en-US" b="1" dirty="0">
                <a:solidFill>
                  <a:schemeClr val="tx1"/>
                </a:solidFill>
              </a:rPr>
              <a:t>to compile a normal </a:t>
            </a:r>
            <a:r>
              <a:rPr lang="en-US" b="1" dirty="0" smtClean="0">
                <a:solidFill>
                  <a:schemeClr val="tx1"/>
                </a:solidFill>
              </a:rPr>
              <a:t>yield </a:t>
            </a:r>
            <a:r>
              <a:rPr lang="en-US" dirty="0" smtClean="0">
                <a:solidFill>
                  <a:schemeClr val="tx1"/>
                </a:solidFill>
              </a:rPr>
              <a:t>table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(such tables may </a:t>
            </a:r>
            <a:r>
              <a:rPr lang="en-US" dirty="0">
                <a:solidFill>
                  <a:schemeClr val="tx1"/>
                </a:solidFill>
              </a:rPr>
              <a:t>also </a:t>
            </a:r>
            <a:r>
              <a:rPr lang="en-US" dirty="0" smtClean="0">
                <a:solidFill>
                  <a:schemeClr val="tx1"/>
                </a:solidFill>
              </a:rPr>
              <a:t>other variables G, N and </a:t>
            </a:r>
            <a:r>
              <a:rPr lang="en-US" dirty="0">
                <a:solidFill>
                  <a:schemeClr val="tx1"/>
                </a:solidFill>
              </a:rPr>
              <a:t>diameter </a:t>
            </a:r>
            <a:r>
              <a:rPr lang="en-US" dirty="0" smtClean="0">
                <a:solidFill>
                  <a:schemeClr val="tx1"/>
                </a:solidFill>
              </a:rPr>
              <a:t>distributions);</a:t>
            </a:r>
          </a:p>
          <a:p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evelop </a:t>
            </a:r>
            <a:r>
              <a:rPr lang="en-US" b="1" dirty="0" smtClean="0">
                <a:solidFill>
                  <a:schemeClr val="accent5"/>
                </a:solidFill>
              </a:rPr>
              <a:t>empirical yield tables</a:t>
            </a:r>
            <a:r>
              <a:rPr lang="en-US" dirty="0" smtClean="0">
                <a:solidFill>
                  <a:schemeClr val="tx1"/>
                </a:solidFill>
              </a:rPr>
              <a:t> (similar to the previous, but with a different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step):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smtClean="0">
                <a:solidFill>
                  <a:schemeClr val="tx1"/>
                </a:solidFill>
              </a:rPr>
              <a:t>selection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average </a:t>
            </a:r>
            <a:r>
              <a:rPr lang="en-US" b="1" dirty="0">
                <a:solidFill>
                  <a:schemeClr val="tx1"/>
                </a:solidFill>
              </a:rPr>
              <a:t>stocked </a:t>
            </a:r>
            <a:r>
              <a:rPr lang="en-US" b="1" dirty="0" smtClean="0">
                <a:solidFill>
                  <a:schemeClr val="tx1"/>
                </a:solidFill>
              </a:rPr>
              <a:t>plots </a:t>
            </a:r>
            <a:r>
              <a:rPr lang="en-US" dirty="0" smtClean="0">
                <a:solidFill>
                  <a:schemeClr val="tx1"/>
                </a:solidFill>
              </a:rPr>
              <a:t>(avoids having to find fully stocked plots, but can only be applied to average densities at most thinned and </a:t>
            </a:r>
            <a:r>
              <a:rPr lang="en-US" dirty="0" err="1" smtClean="0">
                <a:solidFill>
                  <a:schemeClr val="tx1"/>
                </a:solidFill>
              </a:rPr>
              <a:t>unthinned</a:t>
            </a:r>
            <a:r>
              <a:rPr lang="en-US" dirty="0" smtClean="0">
                <a:solidFill>
                  <a:schemeClr val="tx1"/>
                </a:solidFill>
              </a:rPr>
              <a:t> stands can be distinguished);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develop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variable-density yield tables </a:t>
            </a:r>
            <a:r>
              <a:rPr lang="en-US" dirty="0" smtClean="0">
                <a:solidFill>
                  <a:schemeClr val="tx1"/>
                </a:solidFill>
              </a:rPr>
              <a:t>include </a:t>
            </a:r>
            <a:r>
              <a:rPr lang="en-US" dirty="0">
                <a:solidFill>
                  <a:schemeClr val="tx1"/>
                </a:solidFill>
              </a:rPr>
              <a:t>density as a dynamic part of the </a:t>
            </a:r>
            <a:r>
              <a:rPr lang="en-US" dirty="0" smtClean="0">
                <a:solidFill>
                  <a:schemeClr val="tx1"/>
                </a:solidFill>
              </a:rPr>
              <a:t>stand projection system (</a:t>
            </a:r>
            <a:r>
              <a:rPr lang="en-US" dirty="0">
                <a:solidFill>
                  <a:schemeClr val="tx1"/>
                </a:solidFill>
              </a:rPr>
              <a:t>equations that use </a:t>
            </a:r>
            <a:r>
              <a:rPr lang="en-US" dirty="0" smtClean="0">
                <a:solidFill>
                  <a:schemeClr val="tx1"/>
                </a:solidFill>
              </a:rPr>
              <a:t>whole-stand values </a:t>
            </a:r>
            <a:r>
              <a:rPr lang="en-US" dirty="0">
                <a:solidFill>
                  <a:schemeClr val="tx1"/>
                </a:solidFill>
              </a:rPr>
              <a:t>as the basic modeling unit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336" y="108281"/>
            <a:ext cx="11953328" cy="161745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13098</TotalTime>
  <Words>346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Times-Roman</vt:lpstr>
      <vt:lpstr>Trebuchet MS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652</cp:revision>
  <cp:lastPrinted>2017-06-15T21:47:55Z</cp:lastPrinted>
  <dcterms:created xsi:type="dcterms:W3CDTF">2010-02-14T14:45:25Z</dcterms:created>
  <dcterms:modified xsi:type="dcterms:W3CDTF">2026-04-20T10:43:25Z</dcterms:modified>
</cp:coreProperties>
</file>