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5"/>
  </p:notesMasterIdLst>
  <p:handoutMasterIdLst>
    <p:handoutMasterId r:id="rId56"/>
  </p:handoutMasterIdLst>
  <p:sldIdLst>
    <p:sldId id="416" r:id="rId2"/>
    <p:sldId id="737" r:id="rId3"/>
    <p:sldId id="762" r:id="rId4"/>
    <p:sldId id="777" r:id="rId5"/>
    <p:sldId id="778" r:id="rId6"/>
    <p:sldId id="820" r:id="rId7"/>
    <p:sldId id="764" r:id="rId8"/>
    <p:sldId id="765" r:id="rId9"/>
    <p:sldId id="766" r:id="rId10"/>
    <p:sldId id="768" r:id="rId11"/>
    <p:sldId id="769" r:id="rId12"/>
    <p:sldId id="780" r:id="rId13"/>
    <p:sldId id="832" r:id="rId14"/>
    <p:sldId id="831" r:id="rId15"/>
    <p:sldId id="781" r:id="rId16"/>
    <p:sldId id="773" r:id="rId17"/>
    <p:sldId id="782" r:id="rId18"/>
    <p:sldId id="775" r:id="rId19"/>
    <p:sldId id="783" r:id="rId20"/>
    <p:sldId id="785" r:id="rId21"/>
    <p:sldId id="786" r:id="rId22"/>
    <p:sldId id="787" r:id="rId23"/>
    <p:sldId id="788" r:id="rId24"/>
    <p:sldId id="789" r:id="rId25"/>
    <p:sldId id="790" r:id="rId26"/>
    <p:sldId id="791" r:id="rId27"/>
    <p:sldId id="792" r:id="rId28"/>
    <p:sldId id="793" r:id="rId29"/>
    <p:sldId id="794" r:id="rId30"/>
    <p:sldId id="795" r:id="rId31"/>
    <p:sldId id="796" r:id="rId32"/>
    <p:sldId id="797" r:id="rId33"/>
    <p:sldId id="798" r:id="rId34"/>
    <p:sldId id="799" r:id="rId35"/>
    <p:sldId id="800" r:id="rId36"/>
    <p:sldId id="801" r:id="rId37"/>
    <p:sldId id="802" r:id="rId38"/>
    <p:sldId id="803" r:id="rId39"/>
    <p:sldId id="804" r:id="rId40"/>
    <p:sldId id="805" r:id="rId41"/>
    <p:sldId id="806" r:id="rId42"/>
    <p:sldId id="807" r:id="rId43"/>
    <p:sldId id="808" r:id="rId44"/>
    <p:sldId id="809" r:id="rId45"/>
    <p:sldId id="810" r:id="rId46"/>
    <p:sldId id="811" r:id="rId47"/>
    <p:sldId id="812" r:id="rId48"/>
    <p:sldId id="813" r:id="rId49"/>
    <p:sldId id="814" r:id="rId50"/>
    <p:sldId id="815" r:id="rId51"/>
    <p:sldId id="817" r:id="rId52"/>
    <p:sldId id="818" r:id="rId53"/>
    <p:sldId id="819" r:id="rId54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CC3300"/>
    <a:srgbClr val="7CB042"/>
    <a:srgbClr val="336600"/>
    <a:srgbClr val="009900"/>
    <a:srgbClr val="FF3300"/>
    <a:srgbClr val="33CC33"/>
    <a:srgbClr val="FFE2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howGuides="1">
      <p:cViewPr varScale="1">
        <p:scale>
          <a:sx n="84" d="100"/>
          <a:sy n="84" d="100"/>
        </p:scale>
        <p:origin x="576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969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312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2.jpeg"/><Relationship Id="rId21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7.jpeg"/><Relationship Id="rId20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6.jpeg"/><Relationship Id="rId10" Type="http://schemas.openxmlformats.org/officeDocument/2006/relationships/image" Target="../media/image9.png"/><Relationship Id="rId19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17" Type="http://schemas.openxmlformats.org/officeDocument/2006/relationships/image" Target="../media/image21.png"/><Relationship Id="rId2" Type="http://schemas.openxmlformats.org/officeDocument/2006/relationships/image" Target="../media/image1.jpeg"/><Relationship Id="rId16" Type="http://schemas.openxmlformats.org/officeDocument/2006/relationships/image" Target="../media/image17.jpe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6.jpeg"/><Relationship Id="rId10" Type="http://schemas.openxmlformats.org/officeDocument/2006/relationships/image" Target="../media/image9.png"/><Relationship Id="rId19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5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2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2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tiff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5.png"/><Relationship Id="rId4" Type="http://schemas.openxmlformats.org/officeDocument/2006/relationships/image" Target="../media/image52.wmf"/><Relationship Id="rId9" Type="http://schemas.openxmlformats.org/officeDocument/2006/relationships/image" Target="../media/image6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6.wmf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9.png"/><Relationship Id="rId4" Type="http://schemas.openxmlformats.org/officeDocument/2006/relationships/image" Target="../media/image4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5.w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6.jpeg"/><Relationship Id="rId7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10.png"/><Relationship Id="rId4" Type="http://schemas.openxmlformats.org/officeDocument/2006/relationships/image" Target="../media/image43.png"/><Relationship Id="rId9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http://agrobyte.lugo.usc.es/agrobyte/publicaciones/eucalipto/imagenes/foto7.GIF" TargetMode="External"/><Relationship Id="rId3" Type="http://schemas.openxmlformats.org/officeDocument/2006/relationships/oleObject" Target="../embeddings/oleObject2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1.jpeg"/><Relationship Id="rId4" Type="http://schemas.openxmlformats.org/officeDocument/2006/relationships/image" Target="../media/image49.wm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009018" cy="2667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9903" y="0"/>
            <a:ext cx="4009018" cy="2667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9806" y="0"/>
            <a:ext cx="4009018" cy="2667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89903" y="4191000"/>
            <a:ext cx="4009018" cy="2667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9807" y="4191000"/>
            <a:ext cx="4009018" cy="266700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800350"/>
            <a:ext cx="8098921" cy="1257300"/>
          </a:xfrm>
          <a:prstGeom prst="rect">
            <a:avLst/>
          </a:prstGeom>
          <a:solidFill>
            <a:srgbClr val="00B0F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TABLES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44408" y="2667000"/>
            <a:ext cx="4477799" cy="1569660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Barreiro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 &amp; Tomé M</a:t>
            </a:r>
          </a:p>
          <a:p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035" y="4191000"/>
            <a:ext cx="4009018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535" y="3558522"/>
            <a:ext cx="957019" cy="4191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4592" y="3558522"/>
            <a:ext cx="557756" cy="4191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04"/>
          <a:stretch/>
        </p:blipFill>
        <p:spPr>
          <a:xfrm>
            <a:off x="10820190" y="3558522"/>
            <a:ext cx="533400" cy="4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volume example</a:t>
            </a:r>
            <a:endParaRPr lang="en-US" sz="2700" dirty="0">
              <a:solidFill>
                <a:srgbClr val="00B0F0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/>
            <a:r>
              <a:rPr lang="pt-PT" sz="2000" dirty="0"/>
              <a:t>Site index curves (</a:t>
            </a:r>
            <a:r>
              <a:rPr lang="pt-PT" sz="2000" dirty="0" err="1" smtClean="0"/>
              <a:t>hdom</a:t>
            </a:r>
            <a:r>
              <a:rPr lang="pt-PT" sz="2000" dirty="0" smtClean="0"/>
              <a:t>, m</a:t>
            </a:r>
            <a:r>
              <a:rPr lang="pt-PT" sz="2000" dirty="0"/>
              <a:t>)</a:t>
            </a:r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r>
              <a:rPr lang="pt-PT" sz="2000" dirty="0"/>
              <a:t>Stand density (</a:t>
            </a:r>
            <a:r>
              <a:rPr lang="pt-PT" sz="2000" dirty="0" smtClean="0"/>
              <a:t>N,  </a:t>
            </a:r>
            <a:r>
              <a:rPr lang="pt-PT" sz="2000" dirty="0"/>
              <a:t>trees ha</a:t>
            </a:r>
            <a:r>
              <a:rPr lang="pt-PT" sz="2000" baseline="30000" dirty="0"/>
              <a:t>-1</a:t>
            </a:r>
            <a:r>
              <a:rPr lang="pt-PT" sz="2000" dirty="0"/>
              <a:t>)</a:t>
            </a:r>
          </a:p>
          <a:p>
            <a:pPr marL="57150" indent="0">
              <a:buNone/>
            </a:pPr>
            <a:endParaRPr lang="pt-PT" sz="2000" dirty="0"/>
          </a:p>
          <a:p>
            <a:pPr marL="400050"/>
            <a:endParaRPr lang="pt-PT" sz="2000" dirty="0" smtClean="0"/>
          </a:p>
          <a:p>
            <a:pPr marL="400050"/>
            <a:r>
              <a:rPr lang="pt-PT" sz="2000" dirty="0" err="1" smtClean="0"/>
              <a:t>Quadratic</a:t>
            </a:r>
            <a:r>
              <a:rPr lang="pt-PT" sz="2000" dirty="0" smtClean="0"/>
              <a:t> </a:t>
            </a:r>
            <a:r>
              <a:rPr lang="pt-PT" sz="2000" dirty="0"/>
              <a:t>mean dbh after thinning (</a:t>
            </a:r>
            <a:r>
              <a:rPr lang="pt-PT" sz="2000" dirty="0" smtClean="0"/>
              <a:t>dg, cm</a:t>
            </a:r>
            <a:r>
              <a:rPr lang="pt-PT" sz="2000" dirty="0"/>
              <a:t>; </a:t>
            </a:r>
            <a:r>
              <a:rPr lang="pt-PT" sz="2000" dirty="0" err="1" smtClean="0"/>
              <a:t>hdom</a:t>
            </a:r>
            <a:r>
              <a:rPr lang="pt-PT" sz="2000" dirty="0" smtClean="0"/>
              <a:t>, m</a:t>
            </a:r>
            <a:r>
              <a:rPr lang="pt-PT" sz="2000" dirty="0"/>
              <a:t>)</a:t>
            </a:r>
          </a:p>
          <a:p>
            <a:pPr marL="400050"/>
            <a:endParaRPr lang="pt-PT" sz="2000" dirty="0"/>
          </a:p>
          <a:p>
            <a:pPr marL="400050"/>
            <a:endParaRPr lang="pt-PT" sz="9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747425"/>
              </p:ext>
            </p:extLst>
          </p:nvPr>
        </p:nvGraphicFramePr>
        <p:xfrm>
          <a:off x="1271464" y="1773681"/>
          <a:ext cx="6515100" cy="91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Equation" r:id="rId3" imgW="4343400" imgH="609480" progId="Equation.3">
                  <p:embed/>
                </p:oleObj>
              </mc:Choice>
              <mc:Fallback>
                <p:oleObj name="Equation" r:id="rId3" imgW="4343400" imgH="60948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1773681"/>
                        <a:ext cx="6515100" cy="914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8036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810675"/>
              </p:ext>
            </p:extLst>
          </p:nvPr>
        </p:nvGraphicFramePr>
        <p:xfrm>
          <a:off x="1271464" y="3547588"/>
          <a:ext cx="3384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8" name="Equation" r:id="rId5" imgW="2260440" imgH="393480" progId="Equation.3">
                  <p:embed/>
                </p:oleObj>
              </mc:Choice>
              <mc:Fallback>
                <p:oleObj name="Equation" r:id="rId5" imgW="2260440" imgH="393480" progId="Equation.3">
                  <p:embed/>
                  <p:pic>
                    <p:nvPicPr>
                      <p:cNvPr id="12803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3547588"/>
                        <a:ext cx="33845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37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114217"/>
              </p:ext>
            </p:extLst>
          </p:nvPr>
        </p:nvGraphicFramePr>
        <p:xfrm>
          <a:off x="1271464" y="5445224"/>
          <a:ext cx="38592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9" name="Equation" r:id="rId7" imgW="2577960" imgH="393480" progId="Equation.3">
                  <p:embed/>
                </p:oleObj>
              </mc:Choice>
              <mc:Fallback>
                <p:oleObj name="Equation" r:id="rId7" imgW="2577960" imgH="393480" progId="Equation.3">
                  <p:embed/>
                  <p:pic>
                    <p:nvPicPr>
                      <p:cNvPr id="12803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5445224"/>
                        <a:ext cx="3859213" cy="5905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B0F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143672" y="3493962"/>
                <a:ext cx="1934055" cy="5558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672" y="3493962"/>
                <a:ext cx="1934055" cy="5558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1997" y="468373"/>
            <a:ext cx="10379339" cy="592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5075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/>
            <a:r>
              <a:rPr lang="pt-PT" sz="2000" dirty="0"/>
              <a:t>Height-diameter curve (</a:t>
            </a:r>
            <a:r>
              <a:rPr lang="pt-PT" sz="2000" dirty="0" smtClean="0"/>
              <a:t>h, m</a:t>
            </a:r>
            <a:r>
              <a:rPr lang="pt-PT" sz="2000" dirty="0"/>
              <a:t>; </a:t>
            </a:r>
            <a:r>
              <a:rPr lang="pt-PT" sz="2000" dirty="0" smtClean="0"/>
              <a:t>d, cm</a:t>
            </a:r>
            <a:r>
              <a:rPr lang="pt-PT" sz="2000" dirty="0"/>
              <a:t>; </a:t>
            </a:r>
            <a:r>
              <a:rPr lang="pt-PT" sz="2000" dirty="0" err="1" smtClean="0"/>
              <a:t>hdom</a:t>
            </a:r>
            <a:r>
              <a:rPr lang="pt-PT" sz="2000" dirty="0" smtClean="0"/>
              <a:t>, m</a:t>
            </a:r>
            <a:r>
              <a:rPr lang="pt-PT" sz="2000" dirty="0"/>
              <a:t>)</a:t>
            </a:r>
          </a:p>
          <a:p>
            <a:pPr marL="400050"/>
            <a:endParaRPr lang="pt-PT" sz="2000" dirty="0"/>
          </a:p>
          <a:p>
            <a:pPr marL="400050"/>
            <a:endParaRPr lang="pt-PT" sz="2200" dirty="0"/>
          </a:p>
          <a:p>
            <a:pPr marL="400050"/>
            <a:r>
              <a:rPr lang="pt-PT" sz="2000" dirty="0"/>
              <a:t>Tree volume equation (</a:t>
            </a:r>
            <a:r>
              <a:rPr lang="pt-PT" sz="2000" dirty="0" smtClean="0"/>
              <a:t>v, m</a:t>
            </a:r>
            <a:r>
              <a:rPr lang="pt-PT" sz="2000" baseline="30000" dirty="0" smtClean="0"/>
              <a:t>3</a:t>
            </a:r>
            <a:r>
              <a:rPr lang="pt-PT" sz="2000" dirty="0"/>
              <a:t>; </a:t>
            </a:r>
            <a:r>
              <a:rPr lang="pt-PT" sz="2000" dirty="0" smtClean="0"/>
              <a:t>d, cm</a:t>
            </a:r>
            <a:r>
              <a:rPr lang="pt-PT" sz="2000" dirty="0"/>
              <a:t>; </a:t>
            </a:r>
            <a:r>
              <a:rPr lang="pt-PT" sz="2000" dirty="0" smtClean="0"/>
              <a:t>h, m</a:t>
            </a:r>
            <a:r>
              <a:rPr lang="pt-PT" sz="2000" dirty="0"/>
              <a:t>)</a:t>
            </a:r>
          </a:p>
          <a:p>
            <a:pPr marL="400050"/>
            <a:endParaRPr lang="pt-PT" sz="2000" dirty="0" smtClean="0"/>
          </a:p>
          <a:p>
            <a:pPr marL="400050"/>
            <a:endParaRPr lang="pt-PT" sz="2000" dirty="0"/>
          </a:p>
          <a:p>
            <a:pPr marL="400050"/>
            <a:r>
              <a:rPr lang="pt-PT" sz="2000" dirty="0"/>
              <a:t>Standing volume (</a:t>
            </a:r>
            <a:r>
              <a:rPr lang="pt-PT" sz="2000" dirty="0" smtClean="0"/>
              <a:t>V, m</a:t>
            </a:r>
            <a:r>
              <a:rPr lang="pt-PT" sz="2000" baseline="30000" dirty="0" smtClean="0"/>
              <a:t>3</a:t>
            </a:r>
            <a:r>
              <a:rPr lang="pt-PT" sz="2000" dirty="0" smtClean="0"/>
              <a:t>ha</a:t>
            </a:r>
            <a:r>
              <a:rPr lang="pt-PT" sz="2000" baseline="30000" dirty="0" smtClean="0"/>
              <a:t>-1</a:t>
            </a:r>
            <a:r>
              <a:rPr lang="pt-PT" sz="2000" dirty="0"/>
              <a:t>)</a:t>
            </a:r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031750"/>
              </p:ext>
            </p:extLst>
          </p:nvPr>
        </p:nvGraphicFramePr>
        <p:xfrm>
          <a:off x="986746" y="3731283"/>
          <a:ext cx="3200040" cy="437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2" name="Equation" r:id="rId3" imgW="2133360" imgH="291960" progId="Equation.3">
                  <p:embed/>
                </p:oleObj>
              </mc:Choice>
              <mc:Fallback>
                <p:oleObj name="Equation" r:id="rId3" imgW="2133360" imgH="29196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746" y="3731283"/>
                        <a:ext cx="3200040" cy="43794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B0F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351386"/>
              </p:ext>
            </p:extLst>
          </p:nvPr>
        </p:nvGraphicFramePr>
        <p:xfrm>
          <a:off x="983432" y="2098680"/>
          <a:ext cx="44577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Equation" r:id="rId5" imgW="2971800" imgH="228600" progId="Equation.3">
                  <p:embed/>
                </p:oleObj>
              </mc:Choice>
              <mc:Fallback>
                <p:oleObj name="Equation" r:id="rId5" imgW="2971800" imgH="228600" progId="Equation.3">
                  <p:embed/>
                  <p:pic>
                    <p:nvPicPr>
                      <p:cNvPr id="12903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2098680"/>
                        <a:ext cx="4457700" cy="3413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B0F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412661"/>
              </p:ext>
            </p:extLst>
          </p:nvPr>
        </p:nvGraphicFramePr>
        <p:xfrm>
          <a:off x="1076326" y="5229200"/>
          <a:ext cx="895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4" name="Equation" r:id="rId7" imgW="596880" imgH="228600" progId="Equation.3">
                  <p:embed/>
                </p:oleObj>
              </mc:Choice>
              <mc:Fallback>
                <p:oleObj name="Equation" r:id="rId7" imgW="596880" imgH="2286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6" y="5229200"/>
                        <a:ext cx="895350" cy="3429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4032" y="468373"/>
            <a:ext cx="10379339" cy="592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volume example</a:t>
            </a:r>
            <a:endParaRPr lang="en-US" sz="27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995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7" y="1991933"/>
            <a:ext cx="10823927" cy="436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31371" y="119675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/>
            <a:r>
              <a:rPr lang="pt-PT" sz="2000" dirty="0" smtClean="0"/>
              <a:t>Total volume (</a:t>
            </a:r>
            <a:r>
              <a:rPr lang="pt-PT" sz="2000" dirty="0" err="1" smtClean="0"/>
              <a:t>Vtot</a:t>
            </a:r>
            <a:r>
              <a:rPr lang="pt-PT" sz="2000" dirty="0" smtClean="0"/>
              <a:t>, m</a:t>
            </a:r>
            <a:r>
              <a:rPr lang="pt-PT" sz="2000" baseline="30000" dirty="0" smtClean="0"/>
              <a:t>3</a:t>
            </a:r>
            <a:r>
              <a:rPr lang="pt-PT" sz="2000" dirty="0" smtClean="0"/>
              <a:t>ha</a:t>
            </a:r>
            <a:r>
              <a:rPr lang="pt-PT" sz="2000" baseline="30000" dirty="0" smtClean="0"/>
              <a:t>-1</a:t>
            </a:r>
            <a:r>
              <a:rPr lang="pt-PT" sz="2000" dirty="0" smtClean="0"/>
              <a:t>; </a:t>
            </a:r>
            <a:r>
              <a:rPr lang="pt-PT" sz="2000" dirty="0" err="1" smtClean="0"/>
              <a:t>hdom</a:t>
            </a:r>
            <a:r>
              <a:rPr lang="pt-PT" sz="2000" dirty="0" smtClean="0"/>
              <a:t>, m)</a:t>
            </a:r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volume </a:t>
            </a:r>
            <a:r>
              <a:rPr lang="pt-PT" sz="2700" dirty="0" err="1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740981"/>
              </p:ext>
            </p:extLst>
          </p:nvPr>
        </p:nvGraphicFramePr>
        <p:xfrm>
          <a:off x="5663952" y="1007791"/>
          <a:ext cx="560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Equation" r:id="rId4" imgW="3733560" imgH="368280" progId="Equation.3">
                  <p:embed/>
                </p:oleObj>
              </mc:Choice>
              <mc:Fallback>
                <p:oleObj name="Equation" r:id="rId4" imgW="3733560" imgH="368280" progId="Equation.3">
                  <p:embed/>
                  <p:pic>
                    <p:nvPicPr>
                      <p:cNvPr id="12903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3952" y="1007791"/>
                        <a:ext cx="5600700" cy="5524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3366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69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7" y="1991933"/>
            <a:ext cx="10823927" cy="436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31371" y="119675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/>
            <a:r>
              <a:rPr lang="pt-PT" sz="2000" dirty="0" err="1" smtClean="0"/>
              <a:t>Thinnings</a:t>
            </a:r>
            <a:r>
              <a:rPr lang="pt-PT" sz="2000" dirty="0" smtClean="0"/>
              <a:t>: </a:t>
            </a:r>
            <a:r>
              <a:rPr lang="pt-PT" sz="2000" dirty="0" err="1" smtClean="0"/>
              <a:t>Nthin</a:t>
            </a:r>
            <a:r>
              <a:rPr lang="pt-PT" sz="2000" dirty="0" smtClean="0"/>
              <a:t>, </a:t>
            </a:r>
            <a:r>
              <a:rPr lang="pt-PT" sz="2000" dirty="0" err="1" smtClean="0"/>
              <a:t>Vthin</a:t>
            </a:r>
            <a:r>
              <a:rPr lang="pt-PT" sz="2000" dirty="0" smtClean="0"/>
              <a:t>, </a:t>
            </a:r>
            <a:r>
              <a:rPr lang="pt-PT" sz="2000" dirty="0" err="1" smtClean="0"/>
              <a:t>Vthin_acum</a:t>
            </a:r>
            <a:r>
              <a:rPr lang="pt-PT" sz="2000" dirty="0" smtClean="0"/>
              <a:t> (</a:t>
            </a:r>
            <a:r>
              <a:rPr lang="pt-PT" sz="2000" dirty="0" err="1" smtClean="0"/>
              <a:t>difference</a:t>
            </a:r>
            <a:r>
              <a:rPr lang="pt-PT" sz="2000" dirty="0" smtClean="0"/>
              <a:t> </a:t>
            </a:r>
            <a:r>
              <a:rPr lang="pt-PT" sz="2000" dirty="0" err="1" smtClean="0"/>
              <a:t>between</a:t>
            </a:r>
            <a:r>
              <a:rPr lang="pt-PT" sz="2000" dirty="0" smtClean="0"/>
              <a:t> </a:t>
            </a:r>
            <a:r>
              <a:rPr lang="pt-PT" sz="2000" dirty="0" err="1" smtClean="0"/>
              <a:t>instances</a:t>
            </a:r>
            <a:r>
              <a:rPr lang="pt-PT" sz="2000" dirty="0" smtClean="0"/>
              <a:t> in time) </a:t>
            </a:r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volume </a:t>
            </a:r>
            <a:r>
              <a:rPr lang="pt-PT" sz="2700" dirty="0" err="1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79" y="2084158"/>
            <a:ext cx="10648776" cy="429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31371" y="119675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/>
            <a:r>
              <a:rPr lang="pt-PT" sz="2000" dirty="0" smtClean="0"/>
              <a:t>Total volume (</a:t>
            </a:r>
            <a:r>
              <a:rPr lang="pt-PT" sz="2000" dirty="0" err="1" smtClean="0"/>
              <a:t>Vtot</a:t>
            </a:r>
            <a:r>
              <a:rPr lang="pt-PT" sz="2000" dirty="0" smtClean="0"/>
              <a:t>, m</a:t>
            </a:r>
            <a:r>
              <a:rPr lang="pt-PT" sz="2000" baseline="30000" dirty="0" smtClean="0"/>
              <a:t>3</a:t>
            </a:r>
            <a:r>
              <a:rPr lang="pt-PT" sz="2000" dirty="0" smtClean="0"/>
              <a:t>ha</a:t>
            </a:r>
            <a:r>
              <a:rPr lang="pt-PT" sz="2000" baseline="30000" dirty="0" smtClean="0"/>
              <a:t>-1</a:t>
            </a:r>
            <a:r>
              <a:rPr lang="pt-PT" sz="2000" dirty="0" smtClean="0"/>
              <a:t>; </a:t>
            </a:r>
            <a:r>
              <a:rPr lang="pt-PT" sz="2000" dirty="0" err="1" smtClean="0"/>
              <a:t>hdom</a:t>
            </a:r>
            <a:r>
              <a:rPr lang="pt-PT" sz="2000" dirty="0" smtClean="0"/>
              <a:t>, m)</a:t>
            </a:r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volume </a:t>
            </a:r>
            <a:r>
              <a:rPr lang="pt-PT" sz="2700" dirty="0" err="1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1" y="76176"/>
            <a:ext cx="5622699" cy="33796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476672"/>
            <a:ext cx="563064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173980"/>
            <a:ext cx="12192000" cy="27018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endParaRPr lang="pt-PT" sz="800" dirty="0" smtClean="0"/>
          </a:p>
          <a:p>
            <a:pPr algn="l"/>
            <a:r>
              <a:rPr lang="pt-PT" dirty="0" err="1" smtClean="0"/>
              <a:t>Classical</a:t>
            </a:r>
            <a:r>
              <a:rPr lang="pt-PT" dirty="0" smtClean="0"/>
              <a:t> methods</a:t>
            </a:r>
          </a:p>
          <a:p>
            <a:pPr algn="l">
              <a:spcBef>
                <a:spcPts val="0"/>
              </a:spcBef>
            </a:pPr>
            <a:r>
              <a:rPr lang="pt-PT" dirty="0" smtClean="0"/>
              <a:t>driven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prediction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/>
              <a:t> </a:t>
            </a:r>
            <a:r>
              <a:rPr lang="pt-PT" b="1" dirty="0" err="1" smtClean="0"/>
              <a:t>thinned</a:t>
            </a:r>
            <a:r>
              <a:rPr lang="pt-PT" b="1" dirty="0" smtClean="0"/>
              <a:t> volume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98" y="0"/>
            <a:ext cx="4009018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r="5203"/>
          <a:stretch/>
        </p:blipFill>
        <p:spPr>
          <a:xfrm>
            <a:off x="8291087" y="12069"/>
            <a:ext cx="178678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9853" y="24138"/>
            <a:ext cx="1982147" cy="264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5" b="24931"/>
          <a:stretch/>
        </p:blipFill>
        <p:spPr>
          <a:xfrm>
            <a:off x="4119486" y="-7119"/>
            <a:ext cx="4037779" cy="26911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00350"/>
            <a:ext cx="12192000" cy="1257300"/>
          </a:xfrm>
          <a:prstGeom prst="rect">
            <a:avLst/>
          </a:prstGeom>
          <a:solidFill>
            <a:srgbClr val="00B0F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TABLES’ DEVELOPMENT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84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PT" sz="2000" dirty="0"/>
              <a:t>Predict the evolution of dominant height</a:t>
            </a:r>
          </a:p>
          <a:p>
            <a:pPr marL="876300" lvl="1" indent="-419100">
              <a:buNone/>
            </a:pPr>
            <a:r>
              <a:rPr lang="pt-PT" dirty="0"/>
              <a:t>hdom = </a:t>
            </a:r>
            <a:r>
              <a:rPr lang="pt-PT" dirty="0" smtClean="0"/>
              <a:t>f (S, t</a:t>
            </a:r>
            <a:r>
              <a:rPr lang="pt-PT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Selection of a thinning regime (periodicity, criteria and intensity) and its traduction in terms of the evolution of the number of trees per ha of the standing volume</a:t>
            </a:r>
            <a:endParaRPr lang="en-US" sz="2000" dirty="0"/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87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772071"/>
              </p:ext>
            </p:extLst>
          </p:nvPr>
        </p:nvGraphicFramePr>
        <p:xfrm>
          <a:off x="6456040" y="3328800"/>
          <a:ext cx="18161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9" name="Equation" r:id="rId3" imgW="1218960" imgH="571320" progId="Equation.3">
                  <p:embed/>
                </p:oleObj>
              </mc:Choice>
              <mc:Fallback>
                <p:oleObj name="Equation" r:id="rId3" imgW="1218960" imgH="571320" progId="Equation.3">
                  <p:embed/>
                  <p:pic>
                    <p:nvPicPr>
                      <p:cNvPr id="1187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040" y="3328800"/>
                        <a:ext cx="1816100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47528" y="3307515"/>
            <a:ext cx="3830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>
                <a:latin typeface="Trebuchet MS" pitchFamily="34" charset="0"/>
              </a:rPr>
              <a:t>The relative spacing, namely the Wilson factors is an option</a:t>
            </a:r>
            <a:endParaRPr lang="en-US" sz="2000" dirty="0">
              <a:latin typeface="Trebuchet MS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err="1" smtClean="0">
                <a:solidFill>
                  <a:srgbClr val="00B0F0"/>
                </a:solidFill>
              </a:rPr>
              <a:t>thinned</a:t>
            </a:r>
            <a:r>
              <a:rPr lang="pt-PT" sz="2700" dirty="0" smtClean="0">
                <a:solidFill>
                  <a:srgbClr val="00B0F0"/>
                </a:solidFill>
              </a:rPr>
              <a:t> volume example</a:t>
            </a:r>
            <a:endParaRPr lang="en-US" sz="27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024860" y="3406917"/>
                <a:ext cx="2149691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860" y="3406917"/>
                <a:ext cx="2149691" cy="6176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31371" y="4173016"/>
            <a:ext cx="11065229" cy="2496344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000" dirty="0" smtClean="0"/>
              <a:t>Prediction of quadratic mean </a:t>
            </a:r>
            <a:r>
              <a:rPr lang="en-US" sz="2000" dirty="0" err="1" smtClean="0"/>
              <a:t>dbh</a:t>
            </a:r>
            <a:r>
              <a:rPr lang="en-US" sz="2000" dirty="0" smtClean="0"/>
              <a:t> of the standing stand </a:t>
            </a:r>
            <a:r>
              <a:rPr lang="en-US" sz="2000" dirty="0" smtClean="0">
                <a:solidFill>
                  <a:srgbClr val="00B0F0"/>
                </a:solidFill>
              </a:rPr>
              <a:t>before thinning</a:t>
            </a:r>
          </a:p>
          <a:p>
            <a:pPr marL="914400" lvl="1" indent="-457200">
              <a:buFont typeface="+mj-lt"/>
              <a:buAutoNum type="arabicPeriod"/>
            </a:pPr>
            <a:endParaRPr lang="en-US" sz="1200" dirty="0" smtClean="0"/>
          </a:p>
          <a:p>
            <a:pPr marL="876300" lvl="1" indent="-419100">
              <a:buFont typeface="Wingdings" panose="05000000000000000000" pitchFamily="2" charset="2"/>
              <a:buNone/>
            </a:pPr>
            <a:endParaRPr lang="pt-PT" sz="2400" dirty="0" smtClean="0"/>
          </a:p>
          <a:p>
            <a:pPr marL="457200" indent="-457200"/>
            <a:endParaRPr lang="en-US" dirty="0"/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560290"/>
              </p:ext>
            </p:extLst>
          </p:nvPr>
        </p:nvGraphicFramePr>
        <p:xfrm>
          <a:off x="1127448" y="5301208"/>
          <a:ext cx="2376264" cy="424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Equation" r:id="rId6" imgW="1422360" imgH="253800" progId="Equation.3">
                  <p:embed/>
                </p:oleObj>
              </mc:Choice>
              <mc:Fallback>
                <p:oleObj name="Equation" r:id="rId6" imgW="1422360" imgH="253800" progId="Equation.3">
                  <p:embed/>
                  <p:pic>
                    <p:nvPicPr>
                      <p:cNvPr id="12186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448" y="5301208"/>
                        <a:ext cx="2376264" cy="4243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07410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err="1" smtClean="0">
                <a:solidFill>
                  <a:srgbClr val="00B0F0"/>
                </a:solidFill>
              </a:rPr>
              <a:t>thinned</a:t>
            </a:r>
            <a:r>
              <a:rPr lang="pt-PT" sz="2700" dirty="0" smtClean="0">
                <a:solidFill>
                  <a:srgbClr val="00B0F0"/>
                </a:solidFill>
              </a:rPr>
              <a:t> volume example</a:t>
            </a:r>
            <a:endParaRPr lang="en-US" sz="2700" dirty="0">
              <a:solidFill>
                <a:srgbClr val="00B0F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07368" y="836712"/>
            <a:ext cx="8588375" cy="6021288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pt-PT" sz="2000" dirty="0" err="1" smtClean="0"/>
              <a:t>Predicting</a:t>
            </a:r>
            <a:r>
              <a:rPr lang="pt-PT" sz="2000" dirty="0" smtClean="0"/>
              <a:t> volume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standing</a:t>
            </a:r>
            <a:r>
              <a:rPr lang="pt-PT" sz="2000" dirty="0" smtClean="0"/>
              <a:t> stand </a:t>
            </a:r>
            <a:r>
              <a:rPr lang="pt-PT" sz="2000" dirty="0" err="1" smtClean="0">
                <a:solidFill>
                  <a:srgbClr val="00B0F0"/>
                </a:solidFill>
              </a:rPr>
              <a:t>before</a:t>
            </a:r>
            <a:r>
              <a:rPr lang="pt-PT" sz="2000" dirty="0" smtClean="0">
                <a:solidFill>
                  <a:srgbClr val="00B0F0"/>
                </a:solidFill>
              </a:rPr>
              <a:t> </a:t>
            </a:r>
            <a:r>
              <a:rPr lang="pt-PT" sz="2000" dirty="0" err="1" smtClean="0">
                <a:solidFill>
                  <a:srgbClr val="00B0F0"/>
                </a:solidFill>
              </a:rPr>
              <a:t>thinning</a:t>
            </a:r>
            <a:endParaRPr lang="pt-PT" sz="2000" dirty="0" smtClean="0">
              <a:solidFill>
                <a:srgbClr val="00B0F0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pt-PT" sz="800" dirty="0" smtClean="0"/>
          </a:p>
          <a:p>
            <a:pPr marL="857250" lvl="2" indent="0">
              <a:buFont typeface="Wingdings" panose="05000000000000000000" pitchFamily="2" charset="2"/>
              <a:buNone/>
            </a:pPr>
            <a:r>
              <a:rPr lang="pt-PT" dirty="0" err="1" smtClean="0"/>
              <a:t>Vp</a:t>
            </a:r>
            <a:r>
              <a:rPr lang="pt-PT" baseline="-25000" dirty="0" err="1" smtClean="0"/>
              <a:t>bt</a:t>
            </a:r>
            <a:r>
              <a:rPr lang="pt-PT" dirty="0" smtClean="0"/>
              <a:t> = f (G, </a:t>
            </a:r>
            <a:r>
              <a:rPr lang="pt-PT" dirty="0" err="1" smtClean="0"/>
              <a:t>hdom</a:t>
            </a:r>
            <a:r>
              <a:rPr lang="pt-PT" dirty="0" smtClean="0"/>
              <a:t>)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pt-PT" sz="800" i="1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pt-PT" sz="2000" dirty="0" err="1" smtClean="0"/>
              <a:t>Prediction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quadratic</a:t>
            </a:r>
            <a:r>
              <a:rPr lang="pt-PT" sz="2000" dirty="0" smtClean="0"/>
              <a:t> </a:t>
            </a:r>
            <a:r>
              <a:rPr lang="pt-PT" sz="2000" dirty="0" err="1" smtClean="0"/>
              <a:t>mean</a:t>
            </a:r>
            <a:r>
              <a:rPr lang="pt-PT" sz="2000" dirty="0" smtClean="0"/>
              <a:t> </a:t>
            </a:r>
            <a:r>
              <a:rPr lang="pt-PT" sz="2000" dirty="0" err="1" smtClean="0"/>
              <a:t>dbh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>
                <a:solidFill>
                  <a:schemeClr val="accent3"/>
                </a:solidFill>
              </a:rPr>
              <a:t>thinned</a:t>
            </a:r>
            <a:r>
              <a:rPr lang="pt-PT" sz="2000" dirty="0" smtClean="0">
                <a:solidFill>
                  <a:schemeClr val="accent3"/>
                </a:solidFill>
              </a:rPr>
              <a:t> stand</a:t>
            </a:r>
          </a:p>
          <a:p>
            <a:pPr marL="457200" indent="-457200">
              <a:buFont typeface="+mj-lt"/>
              <a:buAutoNum type="arabicPeriod" startAt="4"/>
            </a:pPr>
            <a:endParaRPr lang="pt-PT" sz="800" dirty="0" smtClean="0"/>
          </a:p>
          <a:p>
            <a:pPr marL="1276350" lvl="2" indent="-419100">
              <a:buFont typeface="Wingdings" panose="05000000000000000000" pitchFamily="2" charset="2"/>
              <a:buNone/>
            </a:pPr>
            <a:r>
              <a:rPr lang="pt-PT" dirty="0" err="1" smtClean="0">
                <a:solidFill>
                  <a:srgbClr val="CC3300"/>
                </a:solidFill>
              </a:rPr>
              <a:t>dg</a:t>
            </a:r>
            <a:r>
              <a:rPr lang="pt-PT" baseline="-25000" dirty="0" err="1" smtClean="0">
                <a:solidFill>
                  <a:srgbClr val="CC3300"/>
                </a:solidFill>
              </a:rPr>
              <a:t>at</a:t>
            </a:r>
            <a:r>
              <a:rPr lang="pt-PT" dirty="0" smtClean="0">
                <a:solidFill>
                  <a:srgbClr val="CC3300"/>
                </a:solidFill>
              </a:rPr>
              <a:t> = f(dg, </a:t>
            </a:r>
            <a:r>
              <a:rPr lang="pt-PT" dirty="0" err="1" smtClean="0">
                <a:solidFill>
                  <a:srgbClr val="CC3300"/>
                </a:solidFill>
              </a:rPr>
              <a:t>N</a:t>
            </a:r>
            <a:r>
              <a:rPr lang="pt-PT" baseline="-25000" dirty="0" err="1" smtClean="0">
                <a:solidFill>
                  <a:srgbClr val="CC3300"/>
                </a:solidFill>
              </a:rPr>
              <a:t>thin</a:t>
            </a:r>
            <a:r>
              <a:rPr lang="pt-PT" dirty="0" smtClean="0">
                <a:solidFill>
                  <a:srgbClr val="CC3300"/>
                </a:solidFill>
              </a:rPr>
              <a:t>, </a:t>
            </a:r>
            <a:r>
              <a:rPr lang="pt-PT" dirty="0" err="1" smtClean="0">
                <a:solidFill>
                  <a:srgbClr val="CC3300"/>
                </a:solidFill>
              </a:rPr>
              <a:t>N</a:t>
            </a:r>
            <a:r>
              <a:rPr lang="pt-PT" baseline="-25000" dirty="0" err="1" smtClean="0">
                <a:solidFill>
                  <a:srgbClr val="CC3300"/>
                </a:solidFill>
              </a:rPr>
              <a:t>bt</a:t>
            </a:r>
            <a:r>
              <a:rPr lang="pt-PT" i="1" dirty="0" smtClean="0">
                <a:solidFill>
                  <a:srgbClr val="CC3300"/>
                </a:solidFill>
              </a:rPr>
              <a:t>)</a:t>
            </a:r>
          </a:p>
          <a:p>
            <a:pPr marL="876300" lvl="1" indent="-419100">
              <a:buFont typeface="Wingdings" panose="05000000000000000000" pitchFamily="2" charset="2"/>
              <a:buNone/>
            </a:pPr>
            <a:endParaRPr lang="pt-PT" sz="800" i="1" dirty="0"/>
          </a:p>
          <a:p>
            <a:pPr marL="457200" indent="-457200">
              <a:buFont typeface="+mj-lt"/>
              <a:buAutoNum type="arabicPeriod" startAt="6"/>
            </a:pPr>
            <a:r>
              <a:rPr lang="pt-PT" sz="2000" dirty="0" err="1"/>
              <a:t>Predicting</a:t>
            </a:r>
            <a:r>
              <a:rPr lang="pt-PT" sz="2000" dirty="0"/>
              <a:t> volume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>
                <a:solidFill>
                  <a:schemeClr val="accent3"/>
                </a:solidFill>
              </a:rPr>
              <a:t>thinned</a:t>
            </a:r>
            <a:r>
              <a:rPr lang="pt-PT" sz="2000" dirty="0">
                <a:solidFill>
                  <a:schemeClr val="accent3"/>
                </a:solidFill>
              </a:rPr>
              <a:t> stand</a:t>
            </a:r>
          </a:p>
          <a:p>
            <a:pPr marL="457200" lvl="1" indent="0">
              <a:buNone/>
            </a:pPr>
            <a:endParaRPr lang="pt-PT" sz="800" i="1" dirty="0" smtClean="0"/>
          </a:p>
          <a:p>
            <a:pPr marL="857250" lvl="2" indent="0">
              <a:buNone/>
            </a:pPr>
            <a:r>
              <a:rPr lang="pt-PT" i="1" dirty="0" err="1" smtClean="0"/>
              <a:t>V</a:t>
            </a:r>
            <a:r>
              <a:rPr lang="pt-PT" i="1" baseline="-25000" dirty="0" err="1" smtClean="0"/>
              <a:t>thin</a:t>
            </a:r>
            <a:r>
              <a:rPr lang="pt-PT" i="1" dirty="0" smtClean="0"/>
              <a:t>= f ( </a:t>
            </a:r>
            <a:r>
              <a:rPr lang="pt-PT" i="1" dirty="0" err="1" smtClean="0"/>
              <a:t>N</a:t>
            </a:r>
            <a:r>
              <a:rPr lang="pt-PT" i="1" baseline="-25000" dirty="0" err="1" smtClean="0"/>
              <a:t>thin</a:t>
            </a:r>
            <a:r>
              <a:rPr lang="pt-PT" i="1" dirty="0" smtClean="0"/>
              <a:t>, </a:t>
            </a:r>
            <a:r>
              <a:rPr lang="pt-PT" i="1" dirty="0" err="1" smtClean="0"/>
              <a:t>d</a:t>
            </a:r>
            <a:r>
              <a:rPr lang="pt-PT" i="1" baseline="-25000" dirty="0" err="1" smtClean="0"/>
              <a:t>thin</a:t>
            </a:r>
            <a:r>
              <a:rPr lang="pt-PT" i="1" dirty="0" smtClean="0"/>
              <a:t>, </a:t>
            </a:r>
            <a:r>
              <a:rPr lang="pt-PT" i="1" dirty="0" err="1" smtClean="0"/>
              <a:t>V</a:t>
            </a:r>
            <a:r>
              <a:rPr lang="pt-PT" i="1" dirty="0" err="1" smtClean="0">
                <a:solidFill>
                  <a:srgbClr val="CC3300"/>
                </a:solidFill>
              </a:rPr>
              <a:t>p</a:t>
            </a:r>
            <a:r>
              <a:rPr lang="pt-PT" i="1" baseline="-25000" dirty="0" err="1" smtClean="0"/>
              <a:t>bt</a:t>
            </a:r>
            <a:r>
              <a:rPr lang="pt-PT" i="1" dirty="0" smtClean="0"/>
              <a:t>, </a:t>
            </a:r>
            <a:r>
              <a:rPr lang="pt-PT" i="1" dirty="0" err="1" smtClean="0"/>
              <a:t>dg</a:t>
            </a:r>
            <a:r>
              <a:rPr lang="pt-PT" i="1" baseline="-25000" dirty="0" err="1" smtClean="0">
                <a:solidFill>
                  <a:srgbClr val="CC3300"/>
                </a:solidFill>
              </a:rPr>
              <a:t>at</a:t>
            </a:r>
            <a:r>
              <a:rPr lang="pt-PT" i="1" dirty="0" smtClean="0"/>
              <a:t>, </a:t>
            </a:r>
            <a:r>
              <a:rPr lang="pt-PT" i="1" dirty="0" err="1" smtClean="0"/>
              <a:t>N</a:t>
            </a:r>
            <a:r>
              <a:rPr lang="pt-PT" i="1" baseline="-25000" dirty="0" err="1" smtClean="0"/>
              <a:t>bt</a:t>
            </a:r>
            <a:r>
              <a:rPr lang="pt-PT" i="1" baseline="-25000" dirty="0" smtClean="0"/>
              <a:t> </a:t>
            </a:r>
            <a:r>
              <a:rPr lang="pt-PT" i="1" dirty="0" smtClean="0"/>
              <a:t>)</a:t>
            </a:r>
            <a:endParaRPr lang="pt-PT" i="1" dirty="0"/>
          </a:p>
          <a:p>
            <a:pPr marL="876300" lvl="1" indent="-419100">
              <a:buFont typeface="Wingdings" panose="05000000000000000000" pitchFamily="2" charset="2"/>
              <a:buNone/>
            </a:pPr>
            <a:endParaRPr lang="pt-PT" sz="2400" dirty="0" smtClean="0"/>
          </a:p>
          <a:p>
            <a:pPr marL="45720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706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Classical methods – thinned volume</a:t>
            </a:r>
            <a:endParaRPr lang="en-US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pt-PT" sz="2000" dirty="0" err="1" smtClean="0"/>
              <a:t>Predicting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volume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standing</a:t>
            </a:r>
            <a:r>
              <a:rPr lang="pt-PT" sz="2000" dirty="0" smtClean="0"/>
              <a:t> stand volume </a:t>
            </a:r>
            <a:r>
              <a:rPr lang="pt-PT" sz="2000" dirty="0" err="1" smtClean="0">
                <a:solidFill>
                  <a:srgbClr val="FF6600"/>
                </a:solidFill>
              </a:rPr>
              <a:t>after</a:t>
            </a:r>
            <a:r>
              <a:rPr lang="pt-PT" sz="2000" dirty="0" smtClean="0">
                <a:solidFill>
                  <a:srgbClr val="FF6600"/>
                </a:solidFill>
              </a:rPr>
              <a:t> </a:t>
            </a:r>
            <a:r>
              <a:rPr lang="pt-PT" sz="2000" dirty="0" err="1" smtClean="0">
                <a:solidFill>
                  <a:srgbClr val="FF6600"/>
                </a:solidFill>
              </a:rPr>
              <a:t>thinning</a:t>
            </a:r>
            <a:endParaRPr lang="pt-PT" sz="2000" dirty="0" smtClean="0">
              <a:solidFill>
                <a:srgbClr val="FF66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pt-PT" dirty="0" smtClean="0"/>
          </a:p>
          <a:p>
            <a:pPr marL="914400" lvl="1" indent="-457200">
              <a:buFont typeface="+mj-lt"/>
              <a:buAutoNum type="arabicPeriod"/>
            </a:pPr>
            <a:endParaRPr lang="pt-PT" dirty="0"/>
          </a:p>
          <a:p>
            <a:pPr marL="457200" indent="-457200">
              <a:buFont typeface="+mj-lt"/>
              <a:buAutoNum type="arabicPeriod" startAt="7"/>
            </a:pPr>
            <a:r>
              <a:rPr lang="pt-PT" sz="2000" dirty="0" err="1" smtClean="0"/>
              <a:t>Predicting</a:t>
            </a:r>
            <a:r>
              <a:rPr lang="pt-PT" sz="2000" dirty="0" smtClean="0"/>
              <a:t> </a:t>
            </a:r>
            <a:r>
              <a:rPr lang="pt-PT" sz="2000" dirty="0"/>
              <a:t>total volume</a:t>
            </a:r>
            <a:endParaRPr lang="en-US" sz="2000" dirty="0"/>
          </a:p>
          <a:p>
            <a:pPr marL="457200" indent="-457200"/>
            <a:endParaRPr lang="en-US" dirty="0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39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741332"/>
              </p:ext>
            </p:extLst>
          </p:nvPr>
        </p:nvGraphicFramePr>
        <p:xfrm>
          <a:off x="1524001" y="2011325"/>
          <a:ext cx="1872209" cy="412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Equation" r:id="rId3" imgW="1015920" imgH="228600" progId="Equation.3">
                  <p:embed/>
                </p:oleObj>
              </mc:Choice>
              <mc:Fallback>
                <p:oleObj name="Equation" r:id="rId3" imgW="1015920" imgH="228600" progId="Equation.3">
                  <p:embed/>
                  <p:pic>
                    <p:nvPicPr>
                      <p:cNvPr id="1239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2011325"/>
                        <a:ext cx="1872209" cy="4121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700396"/>
              </p:ext>
            </p:extLst>
          </p:nvPr>
        </p:nvGraphicFramePr>
        <p:xfrm>
          <a:off x="1524001" y="3933056"/>
          <a:ext cx="2680022" cy="833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3" name="Equation" r:id="rId5" imgW="1562040" imgH="482400" progId="Equation.3">
                  <p:embed/>
                </p:oleObj>
              </mc:Choice>
              <mc:Fallback>
                <p:oleObj name="Equation" r:id="rId5" imgW="1562040" imgH="482400" progId="Equation.3">
                  <p:embed/>
                  <p:pic>
                    <p:nvPicPr>
                      <p:cNvPr id="1239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3933056"/>
                        <a:ext cx="2680022" cy="8330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3259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173980"/>
            <a:ext cx="12192000" cy="27018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endParaRPr lang="pt-PT" sz="800" dirty="0" smtClean="0"/>
          </a:p>
          <a:p>
            <a:pPr algn="l"/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Growth</a:t>
            </a:r>
            <a:r>
              <a:rPr lang="pt-PT" dirty="0" smtClean="0"/>
              <a:t> </a:t>
            </a:r>
            <a:r>
              <a:rPr lang="pt-PT" dirty="0" err="1" smtClean="0"/>
              <a:t>Models</a:t>
            </a:r>
            <a:r>
              <a:rPr lang="pt-PT" dirty="0" smtClean="0"/>
              <a:t> / </a:t>
            </a:r>
            <a:r>
              <a:rPr lang="pt-PT" dirty="0" err="1" smtClean="0"/>
              <a:t>Simulators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98" y="0"/>
            <a:ext cx="4009018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r="5203"/>
          <a:stretch/>
        </p:blipFill>
        <p:spPr>
          <a:xfrm>
            <a:off x="8291087" y="12069"/>
            <a:ext cx="178678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9853" y="24138"/>
            <a:ext cx="1982147" cy="264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5" b="24931"/>
          <a:stretch/>
        </p:blipFill>
        <p:spPr>
          <a:xfrm>
            <a:off x="4119486" y="-7119"/>
            <a:ext cx="4037779" cy="26911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00350"/>
            <a:ext cx="12192000" cy="1257300"/>
          </a:xfrm>
          <a:prstGeom prst="rect">
            <a:avLst/>
          </a:prstGeom>
          <a:solidFill>
            <a:srgbClr val="00B0F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TABLES’ DEVELOPMENT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94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Outline</a:t>
            </a:r>
            <a:endParaRPr lang="en-US" dirty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8000"/>
              </a:buClr>
            </a:pPr>
            <a:r>
              <a:rPr lang="en-GB" dirty="0" smtClean="0"/>
              <a:t>Yield table concept and limitations</a:t>
            </a:r>
            <a:endParaRPr lang="en-GB" dirty="0"/>
          </a:p>
          <a:p>
            <a:pPr>
              <a:buClr>
                <a:srgbClr val="008000"/>
              </a:buClr>
            </a:pPr>
            <a:r>
              <a:rPr lang="en-GB" dirty="0" smtClean="0"/>
              <a:t>How to create yield tables: different methods</a:t>
            </a:r>
            <a:endParaRPr lang="en-GB" dirty="0"/>
          </a:p>
          <a:p>
            <a:pPr lvl="1"/>
            <a:r>
              <a:rPr lang="en-US" dirty="0"/>
              <a:t>Classical </a:t>
            </a:r>
            <a:r>
              <a:rPr lang="en-US" dirty="0" smtClean="0"/>
              <a:t>methods</a:t>
            </a:r>
          </a:p>
          <a:p>
            <a:pPr lvl="2"/>
            <a:r>
              <a:rPr lang="en-US" dirty="0" smtClean="0"/>
              <a:t>Methods driven </a:t>
            </a:r>
            <a:r>
              <a:rPr lang="en-US" dirty="0"/>
              <a:t>by the prediction of </a:t>
            </a:r>
            <a:r>
              <a:rPr lang="en-US" b="1" dirty="0"/>
              <a:t>total </a:t>
            </a:r>
            <a:r>
              <a:rPr lang="en-US" b="1" dirty="0" smtClean="0"/>
              <a:t>volume</a:t>
            </a:r>
          </a:p>
          <a:p>
            <a:pPr lvl="2"/>
            <a:r>
              <a:rPr lang="pt-PT" dirty="0" err="1"/>
              <a:t>M</a:t>
            </a:r>
            <a:r>
              <a:rPr lang="pt-PT" dirty="0" err="1" smtClean="0"/>
              <a:t>ethods</a:t>
            </a:r>
            <a:r>
              <a:rPr lang="pt-PT" dirty="0" smtClean="0"/>
              <a:t>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 err="1"/>
              <a:t>thinned</a:t>
            </a:r>
            <a:r>
              <a:rPr lang="pt-PT" b="1" dirty="0"/>
              <a:t> </a:t>
            </a:r>
            <a:r>
              <a:rPr lang="pt-PT" b="1" dirty="0" smtClean="0"/>
              <a:t>volume</a:t>
            </a:r>
          </a:p>
          <a:p>
            <a:pPr lvl="1" algn="l"/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Growth</a:t>
            </a:r>
            <a:r>
              <a:rPr lang="pt-PT" dirty="0"/>
              <a:t> </a:t>
            </a:r>
            <a:r>
              <a:rPr lang="pt-PT" dirty="0" err="1" smtClean="0"/>
              <a:t>models</a:t>
            </a:r>
            <a:r>
              <a:rPr lang="pt-PT" dirty="0" smtClean="0"/>
              <a:t> /</a:t>
            </a:r>
            <a:r>
              <a:rPr lang="pt-PT" dirty="0" err="1" smtClean="0"/>
              <a:t>Forest</a:t>
            </a:r>
            <a:r>
              <a:rPr lang="pt-PT" dirty="0" smtClean="0"/>
              <a:t> </a:t>
            </a:r>
            <a:r>
              <a:rPr lang="pt-PT" dirty="0" err="1" smtClean="0"/>
              <a:t>simulators</a:t>
            </a:r>
            <a:endParaRPr lang="en-US" dirty="0"/>
          </a:p>
          <a:p>
            <a:endParaRPr lang="en-US" dirty="0"/>
          </a:p>
          <a:p>
            <a:pPr>
              <a:buClr>
                <a:srgbClr val="008000"/>
              </a:buClr>
            </a:pPr>
            <a:endParaRPr lang="en-GB" sz="2200" dirty="0"/>
          </a:p>
        </p:txBody>
      </p:sp>
      <p:pic>
        <p:nvPicPr>
          <p:cNvPr id="122" name="Picture Placeholder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  <p:grpSp>
        <p:nvGrpSpPr>
          <p:cNvPr id="118784" name="Group 118783"/>
          <p:cNvGrpSpPr/>
          <p:nvPr/>
        </p:nvGrpSpPr>
        <p:grpSpPr>
          <a:xfrm>
            <a:off x="7752184" y="3429000"/>
            <a:ext cx="3862322" cy="1820494"/>
            <a:chOff x="6411274" y="4127777"/>
            <a:chExt cx="4987208" cy="2561877"/>
          </a:xfrm>
        </p:grpSpPr>
        <p:grpSp>
          <p:nvGrpSpPr>
            <p:cNvPr id="4" name="Group 3"/>
            <p:cNvGrpSpPr/>
            <p:nvPr/>
          </p:nvGrpSpPr>
          <p:grpSpPr>
            <a:xfrm>
              <a:off x="6411274" y="4127777"/>
              <a:ext cx="1918960" cy="2561877"/>
              <a:chOff x="8702573" y="2799047"/>
              <a:chExt cx="3183039" cy="4287553"/>
            </a:xfrm>
          </p:grpSpPr>
          <p:pic>
            <p:nvPicPr>
              <p:cNvPr id="5" name="Picture 4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163382" y="2799047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6" name="Picture 5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68182" y="3103847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7" name="Picture 6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20582" y="3256247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8" name="Picture 7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772982" y="3408647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9" name="Picture 8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736864" y="2903429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0" name="Picture 9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89264" y="3055829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1" name="Picture 10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041664" y="3208229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2" name="Picture 11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346464" y="3513029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3" name="Picture 12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129091" y="2817983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4" name="Picture 13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33891" y="3122783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5" name="Picture 14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738691" y="3427583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6" name="Picture 15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02573" y="2922365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7" name="Picture 16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54973" y="3074765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8" name="Picture 17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159773" y="3379565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9" name="Picture 18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12173" y="3531965"/>
                <a:ext cx="1034291" cy="1296043"/>
              </a:xfrm>
              <a:prstGeom prst="rect">
                <a:avLst/>
              </a:prstGeom>
            </p:spPr>
          </p:pic>
          <p:sp>
            <p:nvSpPr>
              <p:cNvPr id="20" name="Oval 19"/>
              <p:cNvSpPr/>
              <p:nvPr/>
            </p:nvSpPr>
            <p:spPr>
              <a:xfrm>
                <a:off x="8846561" y="53304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998961" y="557073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9151361" y="56352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9456161" y="598344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9608561" y="60924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9224433" y="513322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9462699" y="54135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693889" y="564362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998689" y="594842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9164298" y="53609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9359001" y="558493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9511401" y="573733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9760367" y="586110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9816201" y="604213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9968601" y="619453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9577385" y="671827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782937" y="56352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8865882" y="585964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9167927" y="591336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9161754" y="612732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9392537" y="62448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9884761" y="53609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0037161" y="55133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0189561" y="56657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0341961" y="58181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9905636" y="508032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9700310" y="500714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352482" y="49862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9504882" y="51386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9669538" y="53442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9821938" y="54966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9974338" y="56490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0126738" y="58014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0363241" y="49921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0527897" y="528568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0680297" y="53501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0985097" y="569839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1137497" y="58073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0753369" y="484816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0979379" y="507534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1222825" y="535856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1527625" y="566336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0680978" y="502265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0887937" y="529987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1040337" y="545227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1289303" y="557605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1345137" y="575707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1497537" y="590947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0147217" y="51445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0311873" y="53501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0394818" y="557459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0696863" y="562830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0690690" y="584226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0921473" y="59597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1401441" y="502265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1464001" y="535803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1718497" y="538065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1740804" y="579610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0551843" y="482638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9223369" y="642423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0103451" y="489680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1033818" y="48535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1186218" y="50059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1338618" y="51583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0771286" y="556414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11655674" y="55163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/>
              <p:cNvSpPr/>
              <p:nvPr/>
            </p:nvSpPr>
            <p:spPr>
              <a:xfrm rot="5400000">
                <a:off x="10706513" y="61805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 rot="5400000">
                <a:off x="10466216" y="63329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 rot="5400000">
                <a:off x="10401713" y="64853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 rot="5400000">
                <a:off x="10053505" y="67901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 rot="5400000">
                <a:off x="9944513" y="69425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 rot="5400000">
                <a:off x="10850529" y="657071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 rot="5400000">
                <a:off x="10623353" y="679672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 rot="5400000">
                <a:off x="11431638" y="612252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 rot="5400000">
                <a:off x="11126838" y="642732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 rot="5400000">
                <a:off x="10676038" y="649832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 rot="5400000">
                <a:off x="10452017" y="669302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 rot="5400000">
                <a:off x="10299617" y="684542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 rot="5400000">
                <a:off x="11214153" y="618900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 rot="5400000">
                <a:off x="11033126" y="62448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 rot="5400000">
                <a:off x="10880726" y="63972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/>
              <p:cNvSpPr/>
              <p:nvPr/>
            </p:nvSpPr>
            <p:spPr>
              <a:xfrm rot="5400000">
                <a:off x="10554113" y="596456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 rot="5400000">
                <a:off x="10401713" y="611696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 rot="5400000">
                <a:off x="10177305" y="619990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 rot="5400000">
                <a:off x="10123588" y="650195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 rot="5400000">
                <a:off x="9909628" y="649577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5400000">
                <a:off x="9792113" y="672656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Oval 106"/>
              <p:cNvSpPr/>
              <p:nvPr/>
            </p:nvSpPr>
            <p:spPr>
              <a:xfrm rot="5400000">
                <a:off x="11714347" y="63133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 rot="5400000">
                <a:off x="11561947" y="64657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 rot="5400000">
                <a:off x="11409547" y="66181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 rot="5400000">
                <a:off x="11257147" y="67705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 rot="5400000">
                <a:off x="9566641" y="65545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 rot="5400000">
                <a:off x="9639822" y="634924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5400000">
                <a:off x="10997522" y="669876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 rot="5400000">
                <a:off x="10845122" y="685116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 rot="5400000">
                <a:off x="11731031" y="609817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 rot="5400000">
                <a:off x="11578631" y="625057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 rot="5400000">
                <a:off x="11426231" y="640297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 rot="5400000">
                <a:off x="11273831" y="655537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 rot="5400000">
                <a:off x="11803047" y="6098175"/>
                <a:ext cx="72000" cy="7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1813612" y="5953829"/>
                <a:ext cx="72000" cy="7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1849314" y="6142145"/>
                <a:ext cx="36000" cy="36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9226503" y="4343324"/>
              <a:ext cx="2171979" cy="2313753"/>
              <a:chOff x="9226503" y="4343324"/>
              <a:chExt cx="2171979" cy="2313753"/>
            </a:xfrm>
          </p:grpSpPr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26503" y="4343324"/>
                <a:ext cx="1560795" cy="959525"/>
              </a:xfrm>
              <a:prstGeom prst="rect">
                <a:avLst/>
              </a:prstGeom>
            </p:spPr>
          </p:pic>
          <p:grpSp>
            <p:nvGrpSpPr>
              <p:cNvPr id="124" name="Group 123"/>
              <p:cNvGrpSpPr/>
              <p:nvPr/>
            </p:nvGrpSpPr>
            <p:grpSpPr>
              <a:xfrm>
                <a:off x="10553832" y="4577349"/>
                <a:ext cx="844650" cy="1020654"/>
                <a:chOff x="10694261" y="4575508"/>
                <a:chExt cx="1241859" cy="1251452"/>
              </a:xfrm>
            </p:grpSpPr>
            <p:pic>
              <p:nvPicPr>
                <p:cNvPr id="125" name="Picture 82" descr="Diversos usos de la madera del eucalipto"/>
                <p:cNvPicPr>
                  <a:picLocks noChangeAspect="1" noChangeArrowheads="1"/>
                </p:cNvPicPr>
                <p:nvPr/>
              </p:nvPicPr>
              <p:blipFill>
                <a:blip r:embed="rId6" r:link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147" r="34810" b="64000"/>
                <a:stretch>
                  <a:fillRect/>
                </a:stretch>
              </p:blipFill>
              <p:spPr bwMode="auto">
                <a:xfrm>
                  <a:off x="11244346" y="5170258"/>
                  <a:ext cx="617783" cy="326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6" name="Picture 82" descr="Diversos usos de la madera del eucalipto"/>
                <p:cNvPicPr>
                  <a:picLocks noChangeAspect="1" noChangeArrowheads="1"/>
                </p:cNvPicPr>
                <p:nvPr/>
              </p:nvPicPr>
              <p:blipFill>
                <a:blip r:embed="rId6" r:link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147" r="34810" b="64000"/>
                <a:stretch>
                  <a:fillRect/>
                </a:stretch>
              </p:blipFill>
              <p:spPr bwMode="auto">
                <a:xfrm>
                  <a:off x="10694261" y="5206315"/>
                  <a:ext cx="720494" cy="380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7" name="Picture 82" descr="Diversos usos de la madera del eucalipto"/>
                <p:cNvPicPr>
                  <a:picLocks noChangeAspect="1" noChangeArrowheads="1"/>
                </p:cNvPicPr>
                <p:nvPr/>
              </p:nvPicPr>
              <p:blipFill>
                <a:blip r:embed="rId6" r:link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147" r="34810" b="64000"/>
                <a:stretch>
                  <a:fillRect/>
                </a:stretch>
              </p:blipFill>
              <p:spPr bwMode="auto">
                <a:xfrm>
                  <a:off x="10971870" y="5317125"/>
                  <a:ext cx="964250" cy="5098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8" name="TextBox 127"/>
                <p:cNvSpPr txBox="1"/>
                <p:nvPr/>
              </p:nvSpPr>
              <p:spPr>
                <a:xfrm>
                  <a:off x="10939052" y="4575508"/>
                  <a:ext cx="576050" cy="584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chemeClr val="accent5"/>
                      </a:solidFill>
                    </a:rPr>
                    <a:t>?</a:t>
                  </a:r>
                  <a:endParaRPr lang="en-US" sz="3200" b="1" dirty="0">
                    <a:solidFill>
                      <a:schemeClr val="accent5"/>
                    </a:solidFill>
                  </a:endParaRPr>
                </a:p>
              </p:txBody>
            </p:sp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58361" y="5541413"/>
                <a:ext cx="1521083" cy="1115664"/>
              </a:xfrm>
              <a:prstGeom prst="rect">
                <a:avLst/>
              </a:prstGeom>
            </p:spPr>
          </p:pic>
        </p:grpSp>
        <p:sp>
          <p:nvSpPr>
            <p:cNvPr id="232" name="Right Arrow 231"/>
            <p:cNvSpPr/>
            <p:nvPr/>
          </p:nvSpPr>
          <p:spPr>
            <a:xfrm>
              <a:off x="8442648" y="4808098"/>
              <a:ext cx="599423" cy="37262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57223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6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038" t="40900" r="35432" b="29700"/>
          <a:stretch/>
        </p:blipFill>
        <p:spPr>
          <a:xfrm>
            <a:off x="191344" y="1484784"/>
            <a:ext cx="540060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1844824"/>
            <a:ext cx="4290432" cy="365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334" y="594114"/>
            <a:ext cx="4290432" cy="56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08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 What </a:t>
            </a:r>
            <a:r>
              <a:rPr lang="pt-PT" dirty="0" err="1" smtClean="0"/>
              <a:t>is</a:t>
            </a:r>
            <a:r>
              <a:rPr lang="pt-PT" dirty="0" smtClean="0"/>
              <a:t> a yield table?</a:t>
            </a: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8342225" cy="5813438"/>
          </a:xfrm>
        </p:spPr>
        <p:txBody>
          <a:bodyPr>
            <a:normAutofit fontScale="92500" lnSpcReduction="20000"/>
          </a:bodyPr>
          <a:lstStyle/>
          <a:p>
            <a:r>
              <a:rPr lang="pt-PT" dirty="0" err="1"/>
              <a:t>Originally</a:t>
            </a:r>
            <a:r>
              <a:rPr lang="pt-PT" dirty="0"/>
              <a:t> </a:t>
            </a:r>
            <a:r>
              <a:rPr lang="pt-PT" dirty="0" err="1"/>
              <a:t>developed</a:t>
            </a:r>
            <a:r>
              <a:rPr lang="pt-PT" dirty="0"/>
              <a:t> for </a:t>
            </a:r>
            <a:r>
              <a:rPr lang="pt-PT" dirty="0" err="1"/>
              <a:t>pure</a:t>
            </a:r>
            <a:r>
              <a:rPr lang="pt-PT" dirty="0"/>
              <a:t> </a:t>
            </a:r>
            <a:r>
              <a:rPr lang="pt-PT" dirty="0" err="1"/>
              <a:t>even-aged</a:t>
            </a:r>
            <a:r>
              <a:rPr lang="pt-PT" dirty="0"/>
              <a:t> </a:t>
            </a:r>
            <a:r>
              <a:rPr lang="pt-PT" dirty="0" err="1"/>
              <a:t>plantations</a:t>
            </a:r>
            <a:r>
              <a:rPr lang="pt-PT" dirty="0"/>
              <a:t> YT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seen</a:t>
            </a:r>
            <a:r>
              <a:rPr lang="pt-PT" dirty="0"/>
              <a:t> as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developed</a:t>
            </a:r>
            <a:r>
              <a:rPr lang="pt-PT" dirty="0"/>
              <a:t> to </a:t>
            </a:r>
            <a:r>
              <a:rPr lang="pt-PT" dirty="0" err="1"/>
              <a:t>assist</a:t>
            </a:r>
            <a:r>
              <a:rPr lang="pt-PT" dirty="0"/>
              <a:t> </a:t>
            </a:r>
            <a:r>
              <a:rPr lang="pt-PT" dirty="0" err="1"/>
              <a:t>forest</a:t>
            </a:r>
            <a:r>
              <a:rPr lang="pt-PT" dirty="0"/>
              <a:t> management</a:t>
            </a:r>
          </a:p>
          <a:p>
            <a:r>
              <a:rPr lang="en-US" b="1" dirty="0">
                <a:solidFill>
                  <a:srgbClr val="008000"/>
                </a:solidFill>
              </a:rPr>
              <a:t>What is a yield table</a:t>
            </a:r>
            <a:r>
              <a:rPr lang="en-US" b="1" dirty="0" smtClean="0">
                <a:solidFill>
                  <a:srgbClr val="008000"/>
                </a:solidFill>
              </a:rPr>
              <a:t>? </a:t>
            </a:r>
            <a:r>
              <a:rPr lang="pt-PT" dirty="0" err="1" smtClean="0"/>
              <a:t>It</a:t>
            </a:r>
            <a:r>
              <a:rPr lang="pt-PT" dirty="0" smtClean="0"/>
              <a:t> is a table that predicts the evolution of a stand for a certain forest management </a:t>
            </a:r>
            <a:r>
              <a:rPr lang="pt-PT" dirty="0" err="1" smtClean="0"/>
              <a:t>approach</a:t>
            </a:r>
            <a:r>
              <a:rPr lang="pt-PT" dirty="0" smtClean="0"/>
              <a:t> </a:t>
            </a:r>
            <a:r>
              <a:rPr lang="pt-PT" dirty="0" err="1" smtClean="0"/>
              <a:t>ie</a:t>
            </a:r>
            <a:r>
              <a:rPr lang="pt-PT" dirty="0" smtClean="0"/>
              <a:t> </a:t>
            </a:r>
            <a:r>
              <a:rPr lang="en-US" dirty="0" smtClean="0"/>
              <a:t>indicating </a:t>
            </a:r>
            <a:r>
              <a:rPr lang="en-US" dirty="0"/>
              <a:t>the </a:t>
            </a:r>
            <a:r>
              <a:rPr lang="en-US" b="1" dirty="0">
                <a:solidFill>
                  <a:srgbClr val="00B0F0"/>
                </a:solidFill>
              </a:rPr>
              <a:t>volume</a:t>
            </a:r>
            <a:r>
              <a:rPr lang="en-US" dirty="0"/>
              <a:t> of wood per unit area of forest to be expected </a:t>
            </a:r>
            <a:r>
              <a:rPr lang="en-US" b="1" dirty="0" smtClean="0">
                <a:solidFill>
                  <a:srgbClr val="00B0F0"/>
                </a:solidFill>
              </a:rPr>
              <a:t>at different </a:t>
            </a:r>
            <a:r>
              <a:rPr lang="en-US" b="1" dirty="0">
                <a:solidFill>
                  <a:srgbClr val="00B0F0"/>
                </a:solidFill>
              </a:rPr>
              <a:t>ages </a:t>
            </a:r>
            <a:r>
              <a:rPr lang="en-US" dirty="0"/>
              <a:t>of the </a:t>
            </a:r>
            <a:r>
              <a:rPr lang="en-US" dirty="0" smtClean="0"/>
              <a:t>trees </a:t>
            </a:r>
            <a:r>
              <a:rPr lang="en-US" b="1" dirty="0" smtClean="0">
                <a:solidFill>
                  <a:srgbClr val="00B0F0"/>
                </a:solidFill>
              </a:rPr>
              <a:t>for a given site index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Fw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00B0F0"/>
                </a:solidFill>
              </a:rPr>
              <a:t> stand density</a:t>
            </a:r>
            <a:r>
              <a:rPr lang="en-US" dirty="0" smtClean="0"/>
              <a:t>,…</a:t>
            </a:r>
          </a:p>
          <a:p>
            <a:r>
              <a:rPr lang="en-US" dirty="0" smtClean="0"/>
              <a:t>Over the past decades</a:t>
            </a:r>
            <a:r>
              <a:rPr lang="en-US" dirty="0"/>
              <a:t>, </a:t>
            </a:r>
            <a:r>
              <a:rPr lang="en-US" dirty="0" smtClean="0"/>
              <a:t>YT have become less effective for their:</a:t>
            </a:r>
          </a:p>
          <a:p>
            <a:pPr lvl="1"/>
            <a:r>
              <a:rPr lang="en-US" dirty="0" smtClean="0"/>
              <a:t>limited </a:t>
            </a:r>
            <a:r>
              <a:rPr lang="en-US" dirty="0"/>
              <a:t>applicability to </a:t>
            </a:r>
            <a:r>
              <a:rPr lang="en-US" dirty="0" smtClean="0"/>
              <a:t>more complex stands (e.g. mixed </a:t>
            </a:r>
            <a:r>
              <a:rPr lang="en-US" dirty="0"/>
              <a:t>species </a:t>
            </a:r>
            <a:r>
              <a:rPr lang="en-US" dirty="0" smtClean="0"/>
              <a:t>stands);</a:t>
            </a:r>
          </a:p>
          <a:p>
            <a:pPr lvl="1"/>
            <a:r>
              <a:rPr lang="en-US" dirty="0" smtClean="0"/>
              <a:t>requiring a high number of tables to cover all situations;</a:t>
            </a:r>
          </a:p>
          <a:p>
            <a:pPr lvl="1"/>
            <a:r>
              <a:rPr lang="en-US" dirty="0" smtClean="0"/>
              <a:t>representation </a:t>
            </a:r>
            <a:r>
              <a:rPr lang="en-US" dirty="0"/>
              <a:t>of forest growth under environmental conditions that have </a:t>
            </a:r>
            <a:r>
              <a:rPr lang="en-US" dirty="0" smtClean="0"/>
              <a:t>changed in the meantime, (data used to develop them were different and collected under more stable conditions)</a:t>
            </a:r>
          </a:p>
        </p:txBody>
      </p:sp>
      <p:pic>
        <p:nvPicPr>
          <p:cNvPr id="5" name="Picture 4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41202" y="2722638"/>
            <a:ext cx="1034291" cy="1296043"/>
          </a:xfrm>
          <a:prstGeom prst="rect">
            <a:avLst/>
          </a:prstGeom>
        </p:spPr>
      </p:pic>
      <p:pic>
        <p:nvPicPr>
          <p:cNvPr id="6" name="Picture 5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46002" y="3027438"/>
            <a:ext cx="1034291" cy="1296043"/>
          </a:xfrm>
          <a:prstGeom prst="rect">
            <a:avLst/>
          </a:prstGeom>
        </p:spPr>
      </p:pic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98402" y="3179838"/>
            <a:ext cx="1034291" cy="1296043"/>
          </a:xfrm>
          <a:prstGeom prst="rect">
            <a:avLst/>
          </a:prstGeom>
        </p:spPr>
      </p:pic>
      <p:pic>
        <p:nvPicPr>
          <p:cNvPr id="8" name="Picture 7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0802" y="3332238"/>
            <a:ext cx="1034291" cy="1296043"/>
          </a:xfrm>
          <a:prstGeom prst="rect">
            <a:avLst/>
          </a:prstGeom>
        </p:spPr>
      </p:pic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4684" y="2827020"/>
            <a:ext cx="1034291" cy="1296043"/>
          </a:xfrm>
          <a:prstGeom prst="rect">
            <a:avLst/>
          </a:prstGeom>
        </p:spPr>
      </p:pic>
      <p:pic>
        <p:nvPicPr>
          <p:cNvPr id="10" name="Picture 9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67084" y="2979420"/>
            <a:ext cx="1034291" cy="1296043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19484" y="3131820"/>
            <a:ext cx="1034291" cy="1296043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24284" y="3436620"/>
            <a:ext cx="1034291" cy="1296043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06911" y="2741574"/>
            <a:ext cx="1034291" cy="1296043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1711" y="3046374"/>
            <a:ext cx="1034291" cy="1296043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6511" y="3351174"/>
            <a:ext cx="1034291" cy="1296043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0393" y="2845956"/>
            <a:ext cx="1034291" cy="1296043"/>
          </a:xfrm>
          <a:prstGeom prst="rect">
            <a:avLst/>
          </a:prstGeom>
        </p:spPr>
      </p:pic>
      <p:pic>
        <p:nvPicPr>
          <p:cNvPr id="17" name="Picture 16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32793" y="2998356"/>
            <a:ext cx="1034291" cy="1296043"/>
          </a:xfrm>
          <a:prstGeom prst="rect">
            <a:avLst/>
          </a:prstGeom>
        </p:spPr>
      </p:pic>
      <p:pic>
        <p:nvPicPr>
          <p:cNvPr id="18" name="Picture 17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7593" y="3303156"/>
            <a:ext cx="1034291" cy="1296043"/>
          </a:xfrm>
          <a:prstGeom prst="rect">
            <a:avLst/>
          </a:prstGeom>
        </p:spPr>
      </p:pic>
      <p:pic>
        <p:nvPicPr>
          <p:cNvPr id="19" name="Picture 18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9993" y="3455556"/>
            <a:ext cx="1034291" cy="129604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224381" y="52540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376781" y="549432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529181" y="55588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833981" y="590703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986381" y="60160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9602253" y="50568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840519" y="53371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071709" y="55672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376509" y="58720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9542118" y="52845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736821" y="55085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889221" y="56609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138187" y="578469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94021" y="59657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346421" y="61181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9955205" y="664186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160757" y="55588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243702" y="578323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545747" y="583695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9539574" y="605091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70357" y="61684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10262581" y="52845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0414981" y="54369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567381" y="55893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719781" y="57417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283456" y="50039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0078130" y="493073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9730302" y="49098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9882702" y="50622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0047358" y="52678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0199758" y="54202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0352158" y="55726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0504558" y="57250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10741061" y="49157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0905717" y="520927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1058117" y="52737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362917" y="562198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515317" y="57309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11131189" y="47717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1357199" y="499893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600645" y="52821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1905445" y="55869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11058798" y="494624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265757" y="522347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1418157" y="537587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1667123" y="549964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1722957" y="568067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1875357" y="583307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10525037" y="50681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89693" y="52737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772638" y="549818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1074683" y="555189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1068510" y="576585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1299293" y="58833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11779261" y="494624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1841821" y="528163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2096317" y="530424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2118624" y="571969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929663" y="474997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9601189" y="634782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10481271" y="482039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1411638" y="47771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1564038" y="49295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1716438" y="50819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1149106" y="548773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12033494" y="54399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/>
          <p:cNvSpPr/>
          <p:nvPr/>
        </p:nvSpPr>
        <p:spPr>
          <a:xfrm rot="5400000">
            <a:off x="11084333" y="61041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10844036" y="62565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5400000">
            <a:off x="10779533" y="64089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5400000">
            <a:off x="10431325" y="67137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5400000">
            <a:off x="10322333" y="68661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>
          <a:xfrm rot="5400000">
            <a:off x="11228349" y="649430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5400000">
            <a:off x="11001173" y="67203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5400000">
            <a:off x="11809458" y="604611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5400000">
            <a:off x="11504658" y="635091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/>
          <p:cNvSpPr/>
          <p:nvPr/>
        </p:nvSpPr>
        <p:spPr>
          <a:xfrm rot="5400000">
            <a:off x="11053858" y="642191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5400000">
            <a:off x="10829837" y="661661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5400000">
            <a:off x="10677437" y="676901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5400000">
            <a:off x="11591973" y="611259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5400000">
            <a:off x="11410946" y="61684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 rot="5400000">
            <a:off x="11258546" y="63208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/>
          <p:nvPr/>
        </p:nvSpPr>
        <p:spPr>
          <a:xfrm rot="5400000">
            <a:off x="10931933" y="588815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 rot="5400000">
            <a:off x="10779533" y="604055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 rot="5400000">
            <a:off x="10555125" y="612349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 rot="5400000">
            <a:off x="10501408" y="642554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 rot="5400000">
            <a:off x="10287448" y="641936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 rot="5400000">
            <a:off x="10169933" y="665015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 rot="5400000">
            <a:off x="12092167" y="62369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rot="5400000">
            <a:off x="11939767" y="63893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 rot="5400000">
            <a:off x="11787367" y="65417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5400000">
            <a:off x="11634967" y="66941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5400000">
            <a:off x="9944461" y="64781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5400000">
            <a:off x="10017642" y="627283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 rot="5400000">
            <a:off x="11375342" y="662235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rot="5400000">
            <a:off x="11222942" y="677475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 rot="5400000">
            <a:off x="12108851" y="60217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 rot="5400000">
            <a:off x="11956451" y="61741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5400000">
            <a:off x="11804051" y="63265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5400000">
            <a:off x="11651651" y="64789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 rot="5400000">
            <a:off x="12180867" y="602176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2191432" y="587742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/>
          <p:nvPr/>
        </p:nvSpPr>
        <p:spPr>
          <a:xfrm>
            <a:off x="12227134" y="606573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3" name="Picture Placeholder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3048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5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5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 What </a:t>
            </a:r>
            <a:r>
              <a:rPr lang="pt-PT" dirty="0" err="1" smtClean="0"/>
              <a:t>is</a:t>
            </a:r>
            <a:r>
              <a:rPr lang="pt-PT" dirty="0" smtClean="0"/>
              <a:t> a yield table?</a:t>
            </a: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857317" cy="5572262"/>
          </a:xfrm>
        </p:spPr>
        <p:txBody>
          <a:bodyPr>
            <a:normAutofit/>
          </a:bodyPr>
          <a:lstStyle/>
          <a:p>
            <a:r>
              <a:rPr lang="pt-PT" dirty="0" smtClean="0"/>
              <a:t>A yield table </a:t>
            </a:r>
            <a:r>
              <a:rPr lang="pt-PT" dirty="0" err="1" smtClean="0"/>
              <a:t>may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obtained</a:t>
            </a:r>
            <a:r>
              <a:rPr lang="pt-PT" dirty="0" smtClean="0"/>
              <a:t> through:</a:t>
            </a:r>
            <a:endParaRPr lang="pt-PT" dirty="0"/>
          </a:p>
          <a:p>
            <a:pPr lvl="1"/>
            <a:r>
              <a:rPr lang="pt-PT" dirty="0" smtClean="0"/>
              <a:t>Classical methods</a:t>
            </a:r>
            <a:endParaRPr lang="pt-PT" dirty="0"/>
          </a:p>
          <a:p>
            <a:pPr lvl="1"/>
            <a:r>
              <a:rPr lang="pt-PT" dirty="0" smtClean="0"/>
              <a:t>Growth and yield model, much more flexible, therefore </a:t>
            </a:r>
            <a:r>
              <a:rPr lang="pt-PT" dirty="0" err="1" smtClean="0"/>
              <a:t>used</a:t>
            </a:r>
            <a:r>
              <a:rPr lang="pt-PT" dirty="0" smtClean="0"/>
              <a:t> </a:t>
            </a:r>
            <a:r>
              <a:rPr lang="pt-PT" dirty="0" err="1" smtClean="0"/>
              <a:t>nowadays</a:t>
            </a:r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r>
              <a:rPr lang="pt-PT" dirty="0" smtClean="0"/>
              <a:t>Building and yield table using the classical methods is an important contribution to understand the impact of management on stand growth and yield </a:t>
            </a:r>
            <a:endParaRPr lang="en-US" dirty="0"/>
          </a:p>
        </p:txBody>
      </p:sp>
      <p:pic>
        <p:nvPicPr>
          <p:cNvPr id="123" name="Picture Placeholder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0779">
            <a:off x="1325278" y="2968995"/>
            <a:ext cx="3083237" cy="245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0224">
            <a:off x="3674281" y="2990977"/>
            <a:ext cx="4248039" cy="252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887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 What </a:t>
            </a:r>
            <a:r>
              <a:rPr lang="pt-PT" dirty="0" err="1" smtClean="0"/>
              <a:t>is</a:t>
            </a:r>
            <a:r>
              <a:rPr lang="pt-PT" dirty="0" smtClean="0"/>
              <a:t> a yield table?</a:t>
            </a: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137237" cy="55722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PT" dirty="0" err="1"/>
              <a:t>Classical</a:t>
            </a:r>
            <a:r>
              <a:rPr lang="pt-PT" dirty="0"/>
              <a:t> </a:t>
            </a:r>
            <a:r>
              <a:rPr lang="pt-PT" dirty="0" err="1"/>
              <a:t>methods</a:t>
            </a:r>
            <a:r>
              <a:rPr lang="pt-PT" dirty="0"/>
              <a:t> –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 smtClean="0"/>
              <a:t>simple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/>
              <a:t>well</a:t>
            </a:r>
            <a:r>
              <a:rPr lang="pt-PT" dirty="0"/>
              <a:t> </a:t>
            </a:r>
            <a:r>
              <a:rPr lang="pt-PT" dirty="0" err="1"/>
              <a:t>established</a:t>
            </a:r>
            <a:r>
              <a:rPr lang="pt-PT" dirty="0"/>
              <a:t> </a:t>
            </a:r>
            <a:r>
              <a:rPr lang="pt-PT" dirty="0" smtClean="0"/>
              <a:t>                         </a:t>
            </a:r>
            <a:r>
              <a:rPr lang="pt-PT" dirty="0" err="1" smtClean="0"/>
              <a:t>relationships</a:t>
            </a:r>
            <a:r>
              <a:rPr lang="pt-PT" dirty="0" smtClean="0"/>
              <a:t> </a:t>
            </a:r>
            <a:r>
              <a:rPr lang="pt-PT" dirty="0" err="1"/>
              <a:t>between</a:t>
            </a:r>
            <a:r>
              <a:rPr lang="pt-PT" dirty="0"/>
              <a:t> stand </a:t>
            </a:r>
            <a:r>
              <a:rPr lang="pt-PT" dirty="0" err="1" smtClean="0"/>
              <a:t>variables</a:t>
            </a:r>
            <a:r>
              <a:rPr lang="pt-PT" dirty="0" smtClean="0"/>
              <a:t> in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                             yield </a:t>
            </a:r>
            <a:r>
              <a:rPr lang="pt-PT" dirty="0" err="1" smtClean="0"/>
              <a:t>theory</a:t>
            </a:r>
            <a:endParaRPr lang="pt-PT" dirty="0"/>
          </a:p>
          <a:p>
            <a:r>
              <a:rPr lang="pt-PT" dirty="0" err="1"/>
              <a:t>Driven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>
                <a:solidFill>
                  <a:schemeClr val="accent5"/>
                </a:solidFill>
              </a:rPr>
              <a:t>total stand volume</a:t>
            </a:r>
          </a:p>
          <a:p>
            <a:pPr lvl="2"/>
            <a:r>
              <a:rPr lang="pt-PT" sz="2000" dirty="0"/>
              <a:t>Total stand volume </a:t>
            </a:r>
            <a:r>
              <a:rPr lang="pt-PT" sz="2000" dirty="0" err="1"/>
              <a:t>at</a:t>
            </a:r>
            <a:r>
              <a:rPr lang="pt-PT" sz="2000" dirty="0"/>
              <a:t> age t </a:t>
            </a:r>
            <a:r>
              <a:rPr lang="pt-PT" sz="2000" dirty="0" err="1"/>
              <a:t>is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standing</a:t>
            </a:r>
            <a:r>
              <a:rPr lang="pt-PT" sz="2000" dirty="0"/>
              <a:t> volume </a:t>
            </a:r>
            <a:r>
              <a:rPr lang="pt-PT" sz="2000" dirty="0" err="1"/>
              <a:t>at</a:t>
            </a:r>
            <a:r>
              <a:rPr lang="pt-PT" sz="2000" dirty="0"/>
              <a:t> age t </a:t>
            </a:r>
            <a:r>
              <a:rPr lang="pt-PT" sz="2000" dirty="0" err="1"/>
              <a:t>plus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accumulated</a:t>
            </a:r>
            <a:r>
              <a:rPr lang="pt-PT" sz="2000" dirty="0"/>
              <a:t> volume </a:t>
            </a:r>
            <a:r>
              <a:rPr lang="pt-PT" sz="2000" dirty="0" err="1"/>
              <a:t>lost</a:t>
            </a:r>
            <a:r>
              <a:rPr lang="pt-PT" sz="2000" dirty="0"/>
              <a:t> as a </a:t>
            </a:r>
            <a:r>
              <a:rPr lang="pt-PT" sz="2000" dirty="0" err="1"/>
              <a:t>consequence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b="1" dirty="0">
                <a:solidFill>
                  <a:srgbClr val="008000"/>
                </a:solidFill>
              </a:rPr>
              <a:t> </a:t>
            </a:r>
            <a:r>
              <a:rPr lang="pt-PT" sz="2000" b="1" dirty="0" err="1">
                <a:solidFill>
                  <a:srgbClr val="008000"/>
                </a:solidFill>
              </a:rPr>
              <a:t>mortality</a:t>
            </a:r>
            <a:r>
              <a:rPr lang="pt-PT" sz="2000" b="1" dirty="0">
                <a:solidFill>
                  <a:srgbClr val="008000"/>
                </a:solidFill>
              </a:rPr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b="1" dirty="0" err="1" smtClean="0">
                <a:solidFill>
                  <a:srgbClr val="008000"/>
                </a:solidFill>
              </a:rPr>
              <a:t>thinning</a:t>
            </a:r>
            <a:endParaRPr lang="pt-PT" sz="2000" b="1" dirty="0" smtClean="0">
              <a:solidFill>
                <a:srgbClr val="008000"/>
              </a:solidFill>
            </a:endParaRPr>
          </a:p>
          <a:p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 err="1">
                <a:solidFill>
                  <a:schemeClr val="accent5"/>
                </a:solidFill>
              </a:rPr>
              <a:t>thinned</a:t>
            </a:r>
            <a:r>
              <a:rPr lang="pt-PT" b="1" dirty="0">
                <a:solidFill>
                  <a:schemeClr val="accent5"/>
                </a:solidFill>
              </a:rPr>
              <a:t> </a:t>
            </a:r>
            <a:r>
              <a:rPr lang="pt-PT" b="1" dirty="0" smtClean="0">
                <a:solidFill>
                  <a:schemeClr val="accent5"/>
                </a:solidFill>
              </a:rPr>
              <a:t>volume</a:t>
            </a:r>
          </a:p>
          <a:p>
            <a:endParaRPr lang="pt-PT" b="1" dirty="0" smtClean="0">
              <a:solidFill>
                <a:schemeClr val="accent5"/>
              </a:solidFill>
            </a:endParaRPr>
          </a:p>
          <a:p>
            <a:pPr marL="457200" lvl="1" indent="0" algn="l">
              <a:buNone/>
            </a:pPr>
            <a:r>
              <a:rPr lang="pt-PT" sz="2200" b="1" dirty="0" smtClean="0">
                <a:solidFill>
                  <a:schemeClr val="accent5"/>
                </a:solidFill>
              </a:rPr>
              <a:t>Wilson </a:t>
            </a:r>
            <a:r>
              <a:rPr lang="pt-PT" sz="2200" b="1" dirty="0" err="1" smtClean="0">
                <a:solidFill>
                  <a:schemeClr val="accent5"/>
                </a:solidFill>
              </a:rPr>
              <a:t>Factor</a:t>
            </a:r>
            <a:r>
              <a:rPr lang="pt-PT" sz="2200" b="1" dirty="0" smtClean="0">
                <a:solidFill>
                  <a:schemeClr val="accent5"/>
                </a:solidFill>
              </a:rPr>
              <a:t> (FW) </a:t>
            </a:r>
            <a:r>
              <a:rPr lang="pt-PT" sz="2200" dirty="0" smtClean="0"/>
              <a:t>– </a:t>
            </a:r>
            <a:r>
              <a:rPr lang="pt-PT" sz="2200" dirty="0" err="1" smtClean="0"/>
              <a:t>relative</a:t>
            </a:r>
            <a:r>
              <a:rPr lang="pt-PT" sz="2200" dirty="0" smtClean="0"/>
              <a:t> </a:t>
            </a:r>
            <a:r>
              <a:rPr lang="pt-PT" sz="2200" dirty="0" err="1" smtClean="0"/>
              <a:t>spacing</a:t>
            </a:r>
            <a:r>
              <a:rPr lang="pt-PT" sz="2200" dirty="0" smtClean="0"/>
              <a:t> </a:t>
            </a:r>
            <a:r>
              <a:rPr lang="pt-PT" sz="2200" dirty="0" err="1" smtClean="0"/>
              <a:t>index</a:t>
            </a:r>
            <a:r>
              <a:rPr lang="pt-PT" sz="2200" dirty="0" smtClean="0"/>
              <a:t> </a:t>
            </a:r>
            <a:r>
              <a:rPr lang="pt-PT" sz="2200" dirty="0" err="1" smtClean="0"/>
              <a:t>that</a:t>
            </a:r>
            <a:r>
              <a:rPr lang="pt-PT" sz="2200" dirty="0" smtClean="0"/>
              <a:t> </a:t>
            </a:r>
            <a:r>
              <a:rPr lang="pt-PT" sz="2200" dirty="0" err="1" smtClean="0"/>
              <a:t>represents</a:t>
            </a:r>
            <a:r>
              <a:rPr lang="pt-PT" sz="2200" dirty="0" smtClean="0"/>
              <a:t>                                          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average</a:t>
            </a:r>
            <a:r>
              <a:rPr lang="pt-PT" sz="2200" dirty="0" smtClean="0"/>
              <a:t> </a:t>
            </a:r>
            <a:r>
              <a:rPr lang="pt-PT" sz="2200" dirty="0" err="1" smtClean="0"/>
              <a:t>space</a:t>
            </a:r>
            <a:r>
              <a:rPr lang="pt-PT" sz="2200" dirty="0" smtClean="0"/>
              <a:t> </a:t>
            </a:r>
            <a:r>
              <a:rPr lang="pt-PT" sz="2200" dirty="0" err="1" smtClean="0"/>
              <a:t>trees</a:t>
            </a:r>
            <a:r>
              <a:rPr lang="pt-PT" sz="2200" dirty="0" smtClean="0"/>
              <a:t> </a:t>
            </a:r>
            <a:r>
              <a:rPr lang="pt-PT" sz="2200" dirty="0" err="1" smtClean="0"/>
              <a:t>have</a:t>
            </a:r>
            <a:r>
              <a:rPr lang="pt-PT" sz="2200" dirty="0" smtClean="0"/>
              <a:t> to </a:t>
            </a:r>
            <a:r>
              <a:rPr lang="pt-PT" sz="2200" dirty="0" err="1" smtClean="0"/>
              <a:t>grow</a:t>
            </a:r>
            <a:r>
              <a:rPr lang="pt-PT" sz="2200" dirty="0" smtClean="0"/>
              <a:t> </a:t>
            </a:r>
            <a:r>
              <a:rPr lang="pt-PT" dirty="0" err="1" smtClean="0"/>
              <a:t>related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                                                           </a:t>
            </a:r>
            <a:r>
              <a:rPr lang="pt-PT" dirty="0" err="1" smtClean="0"/>
              <a:t>dominant</a:t>
            </a:r>
            <a:r>
              <a:rPr lang="pt-PT" dirty="0" smtClean="0"/>
              <a:t> </a:t>
            </a:r>
            <a:r>
              <a:rPr lang="pt-PT" dirty="0" err="1" smtClean="0"/>
              <a:t>height</a:t>
            </a:r>
            <a:endParaRPr lang="pt-PT" dirty="0" smtClean="0"/>
          </a:p>
          <a:p>
            <a:pPr lvl="2"/>
            <a:r>
              <a:rPr lang="pt-PT" dirty="0" err="1" smtClean="0"/>
              <a:t>hdom</a:t>
            </a:r>
            <a:r>
              <a:rPr lang="pt-PT" dirty="0" smtClean="0"/>
              <a:t> – </a:t>
            </a:r>
            <a:r>
              <a:rPr lang="pt-PT" dirty="0" err="1" smtClean="0"/>
              <a:t>height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100 </a:t>
            </a:r>
            <a:r>
              <a:rPr lang="pt-PT" dirty="0" err="1" smtClean="0"/>
              <a:t>thickest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/</a:t>
            </a:r>
            <a:r>
              <a:rPr lang="pt-PT" dirty="0" err="1" smtClean="0"/>
              <a:t>ha</a:t>
            </a:r>
            <a:endParaRPr lang="pt-PT" dirty="0" smtClean="0"/>
          </a:p>
          <a:p>
            <a:pPr lvl="2"/>
            <a:r>
              <a:rPr lang="pt-PT" dirty="0" smtClean="0"/>
              <a:t>N –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/</a:t>
            </a:r>
            <a:r>
              <a:rPr lang="pt-PT" dirty="0" err="1" smtClean="0"/>
              <a:t>ha</a:t>
            </a:r>
            <a:endParaRPr lang="en-US" dirty="0"/>
          </a:p>
        </p:txBody>
      </p:sp>
      <p:pic>
        <p:nvPicPr>
          <p:cNvPr id="123" name="Picture Placeholder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9264352" y="5806477"/>
                <a:ext cx="2149691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352" y="5806477"/>
                <a:ext cx="2149691" cy="6176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52184" y="4733461"/>
                <a:ext cx="1890197" cy="7280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altLang="en-US" sz="2000">
                          <a:latin typeface="Cambria Math" panose="02040503050406030204" pitchFamily="18" charset="0"/>
                        </a:rPr>
                        <m:t>Fw</m:t>
                      </m:r>
                      <m:r>
                        <a:rPr lang="pt-PT" altLang="en-US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sz="200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PT" altLang="en-US" sz="2000">
                              <a:latin typeface="Cambria Math" panose="02040503050406030204" pitchFamily="18" charset="0"/>
                            </a:rPr>
                            <m:t>hdom</m:t>
                          </m:r>
                          <m:rad>
                            <m:radPr>
                              <m:degHide m:val="on"/>
                              <m:ctrlPr>
                                <a:rPr lang="pt-PT" alt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pt-PT" altLang="en-US" sz="200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84" y="4733461"/>
                <a:ext cx="1890197" cy="728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Elbow Connector 3"/>
          <p:cNvCxnSpPr>
            <a:stCxn id="2" idx="3"/>
            <a:endCxn id="132" idx="0"/>
          </p:cNvCxnSpPr>
          <p:nvPr/>
        </p:nvCxnSpPr>
        <p:spPr>
          <a:xfrm>
            <a:off x="9642381" y="5097503"/>
            <a:ext cx="696817" cy="70897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39416" y="4653136"/>
            <a:ext cx="10729192" cy="2016224"/>
          </a:xfrm>
          <a:prstGeom prst="rect">
            <a:avLst/>
          </a:prstGeom>
          <a:noFill/>
          <a:ln>
            <a:solidFill>
              <a:srgbClr val="7CB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63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2" grpId="0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5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 What </a:t>
            </a:r>
            <a:r>
              <a:rPr lang="pt-PT" dirty="0" err="1" smtClean="0"/>
              <a:t>is</a:t>
            </a:r>
            <a:r>
              <a:rPr lang="pt-PT" dirty="0" smtClean="0"/>
              <a:t> a yield table?</a:t>
            </a: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137237" cy="55722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PT" dirty="0" err="1"/>
              <a:t>Classical</a:t>
            </a:r>
            <a:r>
              <a:rPr lang="pt-PT" dirty="0"/>
              <a:t> </a:t>
            </a:r>
            <a:r>
              <a:rPr lang="pt-PT" dirty="0" err="1"/>
              <a:t>methods</a:t>
            </a:r>
            <a:r>
              <a:rPr lang="pt-PT" dirty="0"/>
              <a:t> –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 smtClean="0"/>
              <a:t>simple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/>
              <a:t>well</a:t>
            </a:r>
            <a:r>
              <a:rPr lang="pt-PT" dirty="0"/>
              <a:t> </a:t>
            </a:r>
            <a:r>
              <a:rPr lang="pt-PT" dirty="0" err="1"/>
              <a:t>established</a:t>
            </a:r>
            <a:r>
              <a:rPr lang="pt-PT" dirty="0"/>
              <a:t> </a:t>
            </a:r>
            <a:r>
              <a:rPr lang="pt-PT" dirty="0" smtClean="0"/>
              <a:t>                         </a:t>
            </a:r>
            <a:r>
              <a:rPr lang="pt-PT" dirty="0" err="1" smtClean="0"/>
              <a:t>relationships</a:t>
            </a:r>
            <a:r>
              <a:rPr lang="pt-PT" dirty="0" smtClean="0"/>
              <a:t> </a:t>
            </a:r>
            <a:r>
              <a:rPr lang="pt-PT" dirty="0" err="1"/>
              <a:t>between</a:t>
            </a:r>
            <a:r>
              <a:rPr lang="pt-PT" dirty="0"/>
              <a:t> stand </a:t>
            </a:r>
            <a:r>
              <a:rPr lang="pt-PT" dirty="0" err="1" smtClean="0"/>
              <a:t>variables</a:t>
            </a:r>
            <a:r>
              <a:rPr lang="pt-PT" dirty="0" smtClean="0"/>
              <a:t> in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                             yield </a:t>
            </a:r>
            <a:r>
              <a:rPr lang="pt-PT" dirty="0" err="1" smtClean="0"/>
              <a:t>theory</a:t>
            </a:r>
            <a:endParaRPr lang="pt-PT" dirty="0"/>
          </a:p>
          <a:p>
            <a:r>
              <a:rPr lang="pt-PT" dirty="0" err="1"/>
              <a:t>Driven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>
                <a:solidFill>
                  <a:schemeClr val="accent5"/>
                </a:solidFill>
              </a:rPr>
              <a:t>total stand volume</a:t>
            </a:r>
          </a:p>
          <a:p>
            <a:pPr lvl="2"/>
            <a:r>
              <a:rPr lang="pt-PT" sz="2000" dirty="0"/>
              <a:t>Total stand volume </a:t>
            </a:r>
            <a:r>
              <a:rPr lang="pt-PT" sz="2000" dirty="0" err="1"/>
              <a:t>at</a:t>
            </a:r>
            <a:r>
              <a:rPr lang="pt-PT" sz="2000" dirty="0"/>
              <a:t> age t </a:t>
            </a:r>
            <a:r>
              <a:rPr lang="pt-PT" sz="2000" dirty="0" err="1"/>
              <a:t>is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standing</a:t>
            </a:r>
            <a:r>
              <a:rPr lang="pt-PT" sz="2000" dirty="0"/>
              <a:t> volume </a:t>
            </a:r>
            <a:r>
              <a:rPr lang="pt-PT" sz="2000" dirty="0" err="1"/>
              <a:t>at</a:t>
            </a:r>
            <a:r>
              <a:rPr lang="pt-PT" sz="2000" dirty="0"/>
              <a:t> age t </a:t>
            </a:r>
            <a:r>
              <a:rPr lang="pt-PT" sz="2000" dirty="0" err="1"/>
              <a:t>plus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accumulated</a:t>
            </a:r>
            <a:r>
              <a:rPr lang="pt-PT" sz="2000" dirty="0"/>
              <a:t> volume </a:t>
            </a:r>
            <a:r>
              <a:rPr lang="pt-PT" sz="2000" dirty="0" err="1"/>
              <a:t>lost</a:t>
            </a:r>
            <a:r>
              <a:rPr lang="pt-PT" sz="2000" dirty="0"/>
              <a:t> as a </a:t>
            </a:r>
            <a:r>
              <a:rPr lang="pt-PT" sz="2000" dirty="0" err="1"/>
              <a:t>consequence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b="1" dirty="0" err="1">
                <a:solidFill>
                  <a:srgbClr val="008000"/>
                </a:solidFill>
              </a:rPr>
              <a:t>mortality</a:t>
            </a:r>
            <a:r>
              <a:rPr lang="pt-PT" sz="2000" b="1" dirty="0">
                <a:solidFill>
                  <a:srgbClr val="008000"/>
                </a:solidFill>
              </a:rPr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b="1" dirty="0" err="1">
                <a:solidFill>
                  <a:srgbClr val="008000"/>
                </a:solidFill>
              </a:rPr>
              <a:t>thinning</a:t>
            </a:r>
            <a:endParaRPr lang="pt-PT" sz="2000" b="1" dirty="0">
              <a:solidFill>
                <a:srgbClr val="008000"/>
              </a:solidFill>
            </a:endParaRPr>
          </a:p>
          <a:p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 err="1">
                <a:solidFill>
                  <a:schemeClr val="accent5"/>
                </a:solidFill>
              </a:rPr>
              <a:t>thinned</a:t>
            </a:r>
            <a:r>
              <a:rPr lang="pt-PT" b="1" dirty="0">
                <a:solidFill>
                  <a:schemeClr val="accent5"/>
                </a:solidFill>
              </a:rPr>
              <a:t> </a:t>
            </a:r>
            <a:r>
              <a:rPr lang="pt-PT" b="1" dirty="0" smtClean="0">
                <a:solidFill>
                  <a:schemeClr val="accent5"/>
                </a:solidFill>
              </a:rPr>
              <a:t>volume</a:t>
            </a:r>
          </a:p>
          <a:p>
            <a:endParaRPr lang="pt-PT" b="1" dirty="0" smtClean="0">
              <a:solidFill>
                <a:schemeClr val="accent5"/>
              </a:solidFill>
            </a:endParaRPr>
          </a:p>
          <a:p>
            <a:pPr marL="457200" lvl="1" indent="0" algn="l">
              <a:buNone/>
            </a:pPr>
            <a:r>
              <a:rPr lang="pt-PT" sz="2200" b="1" dirty="0" smtClean="0">
                <a:solidFill>
                  <a:schemeClr val="bg1"/>
                </a:solidFill>
              </a:rPr>
              <a:t>Wilson </a:t>
            </a:r>
            <a:r>
              <a:rPr lang="pt-PT" sz="2200" b="1" dirty="0" err="1" smtClean="0">
                <a:solidFill>
                  <a:schemeClr val="bg1"/>
                </a:solidFill>
              </a:rPr>
              <a:t>Factor</a:t>
            </a:r>
            <a:r>
              <a:rPr lang="pt-PT" sz="2200" b="1" dirty="0" smtClean="0">
                <a:solidFill>
                  <a:schemeClr val="bg1"/>
                </a:solidFill>
              </a:rPr>
              <a:t> (FW) </a:t>
            </a:r>
            <a:r>
              <a:rPr lang="pt-PT" sz="2200" dirty="0" smtClean="0">
                <a:solidFill>
                  <a:schemeClr val="bg1"/>
                </a:solidFill>
              </a:rPr>
              <a:t>– </a:t>
            </a:r>
            <a:r>
              <a:rPr lang="pt-PT" sz="2200" dirty="0" err="1" smtClean="0">
                <a:solidFill>
                  <a:schemeClr val="bg1"/>
                </a:solidFill>
              </a:rPr>
              <a:t>relative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sz="2200" dirty="0" err="1" smtClean="0">
                <a:solidFill>
                  <a:schemeClr val="bg1"/>
                </a:solidFill>
              </a:rPr>
              <a:t>spacing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sz="2200" dirty="0" err="1" smtClean="0">
                <a:solidFill>
                  <a:schemeClr val="bg1"/>
                </a:solidFill>
              </a:rPr>
              <a:t>index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sz="2200" dirty="0" err="1" smtClean="0">
                <a:solidFill>
                  <a:schemeClr val="bg1"/>
                </a:solidFill>
              </a:rPr>
              <a:t>that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sz="2200" dirty="0" err="1" smtClean="0">
                <a:solidFill>
                  <a:schemeClr val="bg1"/>
                </a:solidFill>
              </a:rPr>
              <a:t>represents</a:t>
            </a:r>
            <a:r>
              <a:rPr lang="pt-PT" sz="2200" dirty="0" smtClean="0">
                <a:solidFill>
                  <a:schemeClr val="bg1"/>
                </a:solidFill>
              </a:rPr>
              <a:t>                                           </a:t>
            </a:r>
            <a:r>
              <a:rPr lang="pt-PT" sz="2200" dirty="0" err="1" smtClean="0">
                <a:solidFill>
                  <a:schemeClr val="bg1"/>
                </a:solidFill>
              </a:rPr>
              <a:t>the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sz="2200" dirty="0" err="1" smtClean="0">
                <a:solidFill>
                  <a:schemeClr val="bg1"/>
                </a:solidFill>
              </a:rPr>
              <a:t>average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sz="2200" dirty="0" err="1" smtClean="0">
                <a:solidFill>
                  <a:schemeClr val="bg1"/>
                </a:solidFill>
              </a:rPr>
              <a:t>space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sz="2200" dirty="0" err="1" smtClean="0">
                <a:solidFill>
                  <a:schemeClr val="bg1"/>
                </a:solidFill>
              </a:rPr>
              <a:t>trees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sz="2200" dirty="0" err="1" smtClean="0">
                <a:solidFill>
                  <a:schemeClr val="bg1"/>
                </a:solidFill>
              </a:rPr>
              <a:t>have</a:t>
            </a:r>
            <a:r>
              <a:rPr lang="pt-PT" sz="2200" dirty="0" smtClean="0">
                <a:solidFill>
                  <a:schemeClr val="bg1"/>
                </a:solidFill>
              </a:rPr>
              <a:t> to </a:t>
            </a:r>
            <a:r>
              <a:rPr lang="pt-PT" sz="2200" dirty="0" err="1" smtClean="0">
                <a:solidFill>
                  <a:schemeClr val="bg1"/>
                </a:solidFill>
              </a:rPr>
              <a:t>grow</a:t>
            </a:r>
            <a:r>
              <a:rPr lang="pt-PT" sz="2200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related</a:t>
            </a:r>
            <a:r>
              <a:rPr lang="pt-PT" dirty="0" smtClean="0">
                <a:solidFill>
                  <a:schemeClr val="bg1"/>
                </a:solidFill>
              </a:rPr>
              <a:t> to </a:t>
            </a:r>
            <a:r>
              <a:rPr lang="pt-PT" dirty="0" err="1" smtClean="0">
                <a:solidFill>
                  <a:schemeClr val="bg1"/>
                </a:solidFill>
              </a:rPr>
              <a:t>their</a:t>
            </a:r>
            <a:r>
              <a:rPr lang="pt-PT" dirty="0" smtClean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pt-PT" dirty="0" err="1" smtClean="0">
                <a:solidFill>
                  <a:schemeClr val="bg1"/>
                </a:solidFill>
              </a:rPr>
              <a:t>dominant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height</a:t>
            </a:r>
            <a:endParaRPr lang="pt-PT" dirty="0" smtClean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r>
              <a:rPr lang="pt-PT" dirty="0" err="1" smtClean="0">
                <a:solidFill>
                  <a:schemeClr val="bg1"/>
                </a:solidFill>
              </a:rPr>
              <a:t>hdom</a:t>
            </a:r>
            <a:r>
              <a:rPr lang="pt-PT" dirty="0" smtClean="0">
                <a:solidFill>
                  <a:schemeClr val="bg1"/>
                </a:solidFill>
              </a:rPr>
              <a:t> – </a:t>
            </a:r>
            <a:r>
              <a:rPr lang="pt-PT" dirty="0" err="1" smtClean="0">
                <a:solidFill>
                  <a:schemeClr val="bg1"/>
                </a:solidFill>
              </a:rPr>
              <a:t>height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of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100 </a:t>
            </a:r>
            <a:r>
              <a:rPr lang="pt-PT" dirty="0" err="1" smtClean="0">
                <a:solidFill>
                  <a:schemeClr val="bg1"/>
                </a:solidFill>
              </a:rPr>
              <a:t>thickest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trees</a:t>
            </a:r>
            <a:r>
              <a:rPr lang="pt-PT" dirty="0" smtClean="0">
                <a:solidFill>
                  <a:schemeClr val="bg1"/>
                </a:solidFill>
              </a:rPr>
              <a:t>/</a:t>
            </a:r>
            <a:r>
              <a:rPr lang="pt-PT" dirty="0" err="1" smtClean="0">
                <a:solidFill>
                  <a:schemeClr val="bg1"/>
                </a:solidFill>
              </a:rPr>
              <a:t>ha</a:t>
            </a:r>
            <a:endParaRPr lang="pt-PT" dirty="0" smtClean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N – </a:t>
            </a:r>
            <a:r>
              <a:rPr lang="pt-PT" dirty="0" err="1" smtClean="0">
                <a:solidFill>
                  <a:schemeClr val="bg1"/>
                </a:solidFill>
              </a:rPr>
              <a:t>number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of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trees</a:t>
            </a:r>
            <a:r>
              <a:rPr lang="pt-PT" dirty="0" smtClean="0">
                <a:solidFill>
                  <a:schemeClr val="bg1"/>
                </a:solidFill>
              </a:rPr>
              <a:t>/</a:t>
            </a:r>
            <a:r>
              <a:rPr lang="pt-PT" dirty="0" err="1" smtClean="0">
                <a:solidFill>
                  <a:schemeClr val="bg1"/>
                </a:solidFill>
              </a:rPr>
              <a:t>ha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3" name="Picture Placeholder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599" y="4113588"/>
            <a:ext cx="3073283" cy="1597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637" y="4072997"/>
            <a:ext cx="2664296" cy="15022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54426" y="5982640"/>
            <a:ext cx="2922149" cy="769246"/>
            <a:chOff x="8970859" y="5029168"/>
            <a:chExt cx="2922149" cy="769246"/>
          </a:xfrm>
        </p:grpSpPr>
        <p:pic>
          <p:nvPicPr>
            <p:cNvPr id="13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6" r:link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11196621" y="5050624"/>
              <a:ext cx="696387" cy="368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6" r:link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10560496" y="5029168"/>
              <a:ext cx="844538" cy="44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6" r:link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10841006" y="5279895"/>
              <a:ext cx="844538" cy="44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970859" y="5213639"/>
              <a:ext cx="576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5"/>
                  </a:solidFill>
                </a:rPr>
                <a:t>?</a:t>
              </a:r>
              <a:endParaRPr lang="en-US" sz="3200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8442648" y="4808098"/>
            <a:ext cx="599423" cy="37262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58914" y="4665211"/>
                <a:ext cx="2149691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14" y="4665211"/>
                <a:ext cx="2149691" cy="6176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556666" y="6320701"/>
                <a:ext cx="35430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thus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𝐭𝐡𝐢𝐧</m:t>
                        </m:r>
                      </m:sub>
                    </m:sSub>
                  </m:oMath>
                </a14:m>
                <a:r>
                  <a:rPr lang="en-US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=         </a:t>
                </a:r>
                <a:r>
                  <a:rPr lang="en-US" b="1" dirty="0" smtClean="0">
                    <a:solidFill>
                      <a:srgbClr val="7CB0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𝐅𝐰</m:t>
                        </m:r>
                      </m:sub>
                    </m:sSub>
                  </m:oMath>
                </a14:m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666" y="6320701"/>
                <a:ext cx="3543012" cy="369332"/>
              </a:xfrm>
              <a:prstGeom prst="rect">
                <a:avLst/>
              </a:prstGeom>
              <a:blipFill>
                <a:blip r:embed="rId9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652820" y="5498841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If one wishes to manage for a FW = 0.25, the number of </a:t>
            </a:r>
            <a:r>
              <a:rPr lang="en-US" sz="2000" b="1" dirty="0" smtClean="0"/>
              <a:t>standing trees after thinning</a:t>
            </a:r>
            <a:r>
              <a:rPr lang="en-US" sz="2000" dirty="0" smtClean="0"/>
              <a:t> is given by N</a:t>
            </a:r>
            <a:r>
              <a:rPr lang="en-US" sz="2000" baseline="-25000" dirty="0" smtClean="0"/>
              <a:t>FW</a:t>
            </a:r>
            <a:endParaRPr lang="en-US" sz="20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132538" y="5219908"/>
                <a:ext cx="5447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7CB04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rgbClr val="7CB042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e>
                        <m:sub>
                          <m:r>
                            <a:rPr lang="en-US" b="1" i="0" smtClean="0">
                              <a:solidFill>
                                <a:srgbClr val="7CB042"/>
                              </a:solidFill>
                              <a:latin typeface="Cambria Math" panose="02040503050406030204" pitchFamily="18" charset="0"/>
                            </a:rPr>
                            <m:t>𝐅𝐰</m:t>
                          </m:r>
                        </m:sub>
                      </m:sSub>
                    </m:oMath>
                  </m:oMathPara>
                </a14:m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538" y="5219908"/>
                <a:ext cx="544755" cy="369332"/>
              </a:xfrm>
              <a:prstGeom prst="rect">
                <a:avLst/>
              </a:prstGeom>
              <a:blipFill>
                <a:blip r:embed="rId10"/>
                <a:stretch>
                  <a:fillRect r="-1124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8122537" y="5240386"/>
            <a:ext cx="367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CB0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b="1" dirty="0">
              <a:solidFill>
                <a:srgbClr val="7CB04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611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173980"/>
            <a:ext cx="12192000" cy="27018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endParaRPr lang="pt-PT" sz="800" dirty="0" smtClean="0"/>
          </a:p>
          <a:p>
            <a:pPr algn="l"/>
            <a:r>
              <a:rPr lang="pt-PT" dirty="0" err="1" smtClean="0"/>
              <a:t>Classical</a:t>
            </a:r>
            <a:r>
              <a:rPr lang="pt-PT" dirty="0" smtClean="0"/>
              <a:t> methods</a:t>
            </a:r>
          </a:p>
          <a:p>
            <a:pPr algn="l">
              <a:spcBef>
                <a:spcPts val="0"/>
              </a:spcBef>
            </a:pPr>
            <a:r>
              <a:rPr lang="pt-PT" dirty="0" smtClean="0"/>
              <a:t>driven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prediction</a:t>
            </a:r>
            <a:r>
              <a:rPr lang="pt-PT" dirty="0" smtClean="0"/>
              <a:t> of </a:t>
            </a:r>
            <a:r>
              <a:rPr lang="pt-PT" b="1" dirty="0" smtClean="0"/>
              <a:t>total volume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98" y="0"/>
            <a:ext cx="4009018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r="5203"/>
          <a:stretch/>
        </p:blipFill>
        <p:spPr>
          <a:xfrm>
            <a:off x="8291087" y="12069"/>
            <a:ext cx="178678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9853" y="24138"/>
            <a:ext cx="1982147" cy="264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5" b="24931"/>
          <a:stretch/>
        </p:blipFill>
        <p:spPr>
          <a:xfrm>
            <a:off x="4119486" y="-7119"/>
            <a:ext cx="4037779" cy="26911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00350"/>
            <a:ext cx="12192000" cy="1257300"/>
          </a:xfrm>
          <a:prstGeom prst="rect">
            <a:avLst/>
          </a:prstGeom>
          <a:solidFill>
            <a:srgbClr val="00B0F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TABLES’ DEVELOPMENT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680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9337037" cy="492941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PT" sz="2000" dirty="0"/>
              <a:t>Predict the evolution of dominant height</a:t>
            </a:r>
          </a:p>
          <a:p>
            <a:pPr marL="876300" lvl="1" indent="-419100">
              <a:buNone/>
            </a:pPr>
            <a:r>
              <a:rPr lang="pt-PT" dirty="0">
                <a:solidFill>
                  <a:srgbClr val="008000"/>
                </a:solidFill>
              </a:rPr>
              <a:t>hdom = f(S,t)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Prediction of the evolution of total volume</a:t>
            </a:r>
          </a:p>
          <a:p>
            <a:pPr marL="876300" lvl="1" indent="-419100">
              <a:buNone/>
            </a:pPr>
            <a:r>
              <a:rPr lang="pt-PT" dirty="0">
                <a:solidFill>
                  <a:srgbClr val="008000"/>
                </a:solidFill>
              </a:rPr>
              <a:t>Vtotal=f(hdom,S)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Selection of a thinning regime (periodicity, criteria and intensity) and its traduction in terms of the evolution of the number of trees per ha of the standing volume</a:t>
            </a:r>
            <a:endParaRPr lang="en-US" sz="2000" dirty="0"/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8788" name="Object 4"/>
          <p:cNvGraphicFramePr>
            <a:graphicFrameLocks noChangeAspect="1"/>
          </p:cNvGraphicFramePr>
          <p:nvPr>
            <p:extLst/>
          </p:nvPr>
        </p:nvGraphicFramePr>
        <p:xfrm>
          <a:off x="7110413" y="5156201"/>
          <a:ext cx="18161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Equation" r:id="rId3" imgW="1218960" imgH="571320" progId="Equation.3">
                  <p:embed/>
                </p:oleObj>
              </mc:Choice>
              <mc:Fallback>
                <p:oleObj name="Equation" r:id="rId3" imgW="1218960" imgH="571320" progId="Equation.3">
                  <p:embed/>
                  <p:pic>
                    <p:nvPicPr>
                      <p:cNvPr id="1187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0413" y="5156201"/>
                        <a:ext cx="1816100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97634" y="5229200"/>
            <a:ext cx="3830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>
                <a:latin typeface="Trebuchet MS" pitchFamily="34" charset="0"/>
              </a:rPr>
              <a:t>The relative spacing, namely the </a:t>
            </a:r>
            <a:r>
              <a:rPr lang="pt-PT" sz="2000" b="1" dirty="0">
                <a:solidFill>
                  <a:schemeClr val="accent5"/>
                </a:solidFill>
                <a:latin typeface="Trebuchet MS" pitchFamily="34" charset="0"/>
              </a:rPr>
              <a:t>Wilson </a:t>
            </a:r>
            <a:r>
              <a:rPr lang="pt-PT" sz="2000" b="1" dirty="0" err="1" smtClean="0">
                <a:solidFill>
                  <a:schemeClr val="accent5"/>
                </a:solidFill>
                <a:latin typeface="Trebuchet MS" pitchFamily="34" charset="0"/>
              </a:rPr>
              <a:t>Factor</a:t>
            </a:r>
            <a:r>
              <a:rPr lang="pt-PT" sz="2000" b="1" dirty="0" smtClean="0">
                <a:solidFill>
                  <a:schemeClr val="accent5"/>
                </a:solidFill>
                <a:latin typeface="Trebuchet MS" pitchFamily="34" charset="0"/>
              </a:rPr>
              <a:t> </a:t>
            </a:r>
            <a:r>
              <a:rPr lang="pt-PT" sz="2000" dirty="0">
                <a:latin typeface="Trebuchet MS" pitchFamily="34" charset="0"/>
              </a:rPr>
              <a:t>is an option</a:t>
            </a:r>
            <a:endParaRPr lang="en-US" sz="2000" dirty="0">
              <a:latin typeface="Trebuchet MS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volume example</a:t>
            </a:r>
            <a:endParaRPr lang="en-US" sz="27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93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561805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pt-PT" sz="2000" dirty="0"/>
              <a:t>Prediction of quadratic mean dbh for the </a:t>
            </a:r>
            <a:r>
              <a:rPr lang="pt-PT" sz="2000" b="1" dirty="0">
                <a:solidFill>
                  <a:schemeClr val="accent5"/>
                </a:solidFill>
              </a:rPr>
              <a:t>standing stand after thinning</a:t>
            </a:r>
          </a:p>
          <a:p>
            <a:pPr marL="457200" indent="-457200"/>
            <a:endParaRPr lang="pt-PT" sz="2000" dirty="0"/>
          </a:p>
          <a:p>
            <a:endParaRPr lang="pt-PT" sz="1000" dirty="0"/>
          </a:p>
          <a:p>
            <a:pPr marL="457200" indent="-457200">
              <a:buFont typeface="+mj-lt"/>
              <a:buAutoNum type="arabicPeriod" startAt="5"/>
            </a:pPr>
            <a:r>
              <a:rPr lang="pt-PT" sz="2000" dirty="0"/>
              <a:t>Prediction of the volume of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b="1" dirty="0" err="1">
                <a:solidFill>
                  <a:schemeClr val="accent5"/>
                </a:solidFill>
              </a:rPr>
              <a:t>standing</a:t>
            </a:r>
            <a:r>
              <a:rPr lang="pt-PT" sz="2000" b="1" dirty="0">
                <a:solidFill>
                  <a:schemeClr val="accent5"/>
                </a:solidFill>
              </a:rPr>
              <a:t> stand </a:t>
            </a:r>
            <a:r>
              <a:rPr lang="pt-PT" sz="2000" b="1" dirty="0" err="1">
                <a:solidFill>
                  <a:schemeClr val="accent5"/>
                </a:solidFill>
              </a:rPr>
              <a:t>after</a:t>
            </a:r>
            <a:r>
              <a:rPr lang="pt-PT" sz="2000" b="1" dirty="0">
                <a:solidFill>
                  <a:schemeClr val="accent5"/>
                </a:solidFill>
              </a:rPr>
              <a:t> </a:t>
            </a:r>
            <a:r>
              <a:rPr lang="pt-PT" sz="2000" b="1" dirty="0" err="1">
                <a:solidFill>
                  <a:schemeClr val="accent5"/>
                </a:solidFill>
              </a:rPr>
              <a:t>thinning</a:t>
            </a:r>
            <a:endParaRPr lang="pt-PT" sz="2000" b="1" dirty="0">
              <a:solidFill>
                <a:schemeClr val="accent5"/>
              </a:solidFill>
            </a:endParaRPr>
          </a:p>
          <a:p>
            <a:pPr marL="457200" indent="-457200"/>
            <a:endParaRPr lang="pt-PT" dirty="0"/>
          </a:p>
          <a:p>
            <a:pPr marL="457200" indent="-457200"/>
            <a:endParaRPr lang="pt-PT" dirty="0" smtClean="0"/>
          </a:p>
          <a:p>
            <a:pPr marL="400050" lvl="1" indent="0">
              <a:buNone/>
            </a:pPr>
            <a:endParaRPr lang="pt-PT" sz="1800" dirty="0" smtClean="0"/>
          </a:p>
          <a:p>
            <a:pPr marL="400050" lvl="1" indent="0">
              <a:buNone/>
            </a:pPr>
            <a:endParaRPr lang="pt-PT" sz="1800" dirty="0"/>
          </a:p>
          <a:p>
            <a:pPr marL="400050" lvl="1" indent="0">
              <a:buNone/>
            </a:pPr>
            <a:endParaRPr lang="pt-PT" sz="1800" dirty="0" smtClean="0"/>
          </a:p>
          <a:p>
            <a:pPr marL="400050" lvl="1" indent="0">
              <a:buNone/>
            </a:pPr>
            <a:endParaRPr lang="pt-PT" sz="1800" dirty="0"/>
          </a:p>
          <a:p>
            <a:pPr marL="400050" lvl="1" indent="0">
              <a:buNone/>
            </a:pPr>
            <a:r>
              <a:rPr lang="pt-PT" sz="1600" i="1" dirty="0" err="1" smtClean="0"/>
              <a:t>at</a:t>
            </a:r>
            <a:r>
              <a:rPr lang="pt-PT" sz="1600" i="1" dirty="0" smtClean="0"/>
              <a:t> </a:t>
            </a:r>
            <a:r>
              <a:rPr lang="pt-PT" sz="1600" i="1" dirty="0"/>
              <a:t>– </a:t>
            </a:r>
            <a:r>
              <a:rPr lang="pt-PT" sz="1600" i="1" dirty="0" err="1"/>
              <a:t>after</a:t>
            </a:r>
            <a:r>
              <a:rPr lang="pt-PT" sz="1600" i="1" dirty="0"/>
              <a:t> </a:t>
            </a:r>
            <a:r>
              <a:rPr lang="pt-PT" sz="1600" i="1" dirty="0" err="1" smtClean="0"/>
              <a:t>thinning</a:t>
            </a:r>
            <a:endParaRPr lang="pt-PT" sz="1600" i="1" dirty="0" smtClean="0"/>
          </a:p>
          <a:p>
            <a:pPr marL="400050" lvl="1" indent="0">
              <a:buNone/>
            </a:pPr>
            <a:endParaRPr lang="en-US" sz="1600" i="1" dirty="0"/>
          </a:p>
          <a:p>
            <a:pPr marL="876300" lvl="1" indent="-419100"/>
            <a:endParaRPr lang="pt-PT" dirty="0"/>
          </a:p>
          <a:p>
            <a:pPr marL="876300" lvl="1" indent="-419100"/>
            <a:endParaRPr lang="pt-PT" dirty="0"/>
          </a:p>
          <a:p>
            <a:pPr marL="876300" lvl="1" indent="-419100"/>
            <a:endParaRPr lang="pt-PT" dirty="0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554395"/>
              </p:ext>
            </p:extLst>
          </p:nvPr>
        </p:nvGraphicFramePr>
        <p:xfrm>
          <a:off x="2423592" y="2034842"/>
          <a:ext cx="2122488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name="Equation" r:id="rId3" imgW="1422360" imgH="253800" progId="Equation.3">
                  <p:embed/>
                </p:oleObj>
              </mc:Choice>
              <mc:Fallback>
                <p:oleObj name="Equation" r:id="rId3" imgW="1422360" imgH="253800" progId="Equation.3">
                  <p:embed/>
                  <p:pic>
                    <p:nvPicPr>
                      <p:cNvPr id="119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92" y="2034842"/>
                        <a:ext cx="2122488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203128"/>
              </p:ext>
            </p:extLst>
          </p:nvPr>
        </p:nvGraphicFramePr>
        <p:xfrm>
          <a:off x="2423592" y="3280488"/>
          <a:ext cx="4628880" cy="76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7" name="Equation" r:id="rId5" imgW="3085920" imgH="507960" progId="Equation.3">
                  <p:embed/>
                </p:oleObj>
              </mc:Choice>
              <mc:Fallback>
                <p:oleObj name="Equation" r:id="rId5" imgW="3085920" imgH="50796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92" y="3280488"/>
                        <a:ext cx="4628880" cy="7619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2927648" y="1878330"/>
            <a:ext cx="9173879" cy="4112687"/>
            <a:chOff x="2855640" y="1878330"/>
            <a:chExt cx="9245887" cy="4112687"/>
          </a:xfrm>
        </p:grpSpPr>
        <p:grpSp>
          <p:nvGrpSpPr>
            <p:cNvPr id="9" name="Group 8"/>
            <p:cNvGrpSpPr/>
            <p:nvPr/>
          </p:nvGrpSpPr>
          <p:grpSpPr>
            <a:xfrm>
              <a:off x="10547199" y="5395586"/>
              <a:ext cx="1343007" cy="595431"/>
              <a:chOff x="10560496" y="5020838"/>
              <a:chExt cx="1343007" cy="595431"/>
            </a:xfrm>
          </p:grpSpPr>
          <p:pic>
            <p:nvPicPr>
              <p:cNvPr id="10" name="Picture 82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7" r:link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147" r="34810" b="64000"/>
              <a:stretch>
                <a:fillRect/>
              </a:stretch>
            </p:blipFill>
            <p:spPr bwMode="auto">
              <a:xfrm>
                <a:off x="11058965" y="5020838"/>
                <a:ext cx="844538" cy="446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82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7" r:link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147" r="34810" b="64000"/>
              <a:stretch>
                <a:fillRect/>
              </a:stretch>
            </p:blipFill>
            <p:spPr bwMode="auto">
              <a:xfrm>
                <a:off x="10560496" y="5029168"/>
                <a:ext cx="844538" cy="446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82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7" r:link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147" r="34810" b="64000"/>
              <a:stretch>
                <a:fillRect/>
              </a:stretch>
            </p:blipFill>
            <p:spPr bwMode="auto">
              <a:xfrm>
                <a:off x="10806558" y="5169731"/>
                <a:ext cx="844538" cy="446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9079637" y="4072997"/>
              <a:ext cx="2664296" cy="1502250"/>
              <a:chOff x="9079637" y="4072997"/>
              <a:chExt cx="2664296" cy="150225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>
                <a:grayscl/>
              </a:blip>
              <a:stretch>
                <a:fillRect/>
              </a:stretch>
            </p:blipFill>
            <p:spPr>
              <a:xfrm>
                <a:off x="9079637" y="4072997"/>
                <a:ext cx="2664296" cy="1502250"/>
              </a:xfrm>
              <a:prstGeom prst="rect">
                <a:avLst/>
              </a:prstGeom>
            </p:spPr>
          </p:pic>
          <p:pic>
            <p:nvPicPr>
              <p:cNvPr id="14" name="Picture 13" descr="pb_4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10152831" y="4348228"/>
                <a:ext cx="912710" cy="1143693"/>
              </a:xfrm>
              <a:prstGeom prst="rect">
                <a:avLst/>
              </a:prstGeom>
            </p:spPr>
          </p:pic>
        </p:grpSp>
        <p:cxnSp>
          <p:nvCxnSpPr>
            <p:cNvPr id="5" name="Straight Arrow Connector 4"/>
            <p:cNvCxnSpPr/>
            <p:nvPr/>
          </p:nvCxnSpPr>
          <p:spPr>
            <a:xfrm>
              <a:off x="4546080" y="2132856"/>
              <a:ext cx="6014416" cy="3181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855640" y="4072997"/>
              <a:ext cx="7632848" cy="13073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023992" y="3856972"/>
              <a:ext cx="4464496" cy="15234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197330" y="1878330"/>
              <a:ext cx="28237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CB042"/>
                  </a:solidFill>
                </a:rPr>
                <a:t>Diameter, height and volume of the average tree after thinning</a:t>
              </a:r>
              <a:endParaRPr lang="en-US" b="1" dirty="0">
                <a:solidFill>
                  <a:srgbClr val="7CB04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77815" y="3117658"/>
              <a:ext cx="2823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CB042"/>
                  </a:solidFill>
                </a:rPr>
                <a:t>Multiplied by the number of trees after thinning</a:t>
              </a:r>
              <a:endParaRPr lang="en-US" b="1" dirty="0">
                <a:solidFill>
                  <a:srgbClr val="7CB042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148640" y="6168480"/>
            <a:ext cx="282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CB042"/>
                </a:solidFill>
              </a:rPr>
              <a:t>Standing volume after thinning </a:t>
            </a:r>
            <a:endParaRPr lang="en-US" b="1" dirty="0">
              <a:solidFill>
                <a:srgbClr val="7CB04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3203" y="4759740"/>
            <a:ext cx="88066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pt-PT" sz="2000" dirty="0" err="1">
                <a:latin typeface="Trebuchet MS" panose="020B0603020202020204" pitchFamily="34" charset="0"/>
              </a:rPr>
              <a:t>Prediction</a:t>
            </a:r>
            <a:r>
              <a:rPr lang="pt-PT" sz="2000" dirty="0">
                <a:latin typeface="Trebuchet MS" panose="020B0603020202020204" pitchFamily="34" charset="0"/>
              </a:rPr>
              <a:t> </a:t>
            </a:r>
            <a:r>
              <a:rPr lang="pt-PT" sz="2000" dirty="0" err="1">
                <a:latin typeface="Trebuchet MS" panose="020B0603020202020204" pitchFamily="34" charset="0"/>
              </a:rPr>
              <a:t>of</a:t>
            </a:r>
            <a:r>
              <a:rPr lang="pt-PT" sz="2000" dirty="0">
                <a:latin typeface="Trebuchet MS" panose="020B0603020202020204" pitchFamily="34" charset="0"/>
              </a:rPr>
              <a:t> </a:t>
            </a:r>
            <a:r>
              <a:rPr lang="pt-PT" sz="2000" dirty="0" err="1">
                <a:latin typeface="Trebuchet MS" panose="020B0603020202020204" pitchFamily="34" charset="0"/>
              </a:rPr>
              <a:t>the</a:t>
            </a:r>
            <a:r>
              <a:rPr lang="pt-PT" sz="2000" dirty="0">
                <a:latin typeface="Trebuchet MS" panose="020B0603020202020204" pitchFamily="34" charset="0"/>
              </a:rPr>
              <a:t> </a:t>
            </a:r>
            <a:r>
              <a:rPr lang="pt-PT" sz="2000" dirty="0" err="1">
                <a:latin typeface="Trebuchet MS" panose="020B0603020202020204" pitchFamily="34" charset="0"/>
              </a:rPr>
              <a:t>thinned</a:t>
            </a:r>
            <a:r>
              <a:rPr lang="pt-PT" sz="2000" dirty="0">
                <a:latin typeface="Trebuchet MS" panose="020B0603020202020204" pitchFamily="34" charset="0"/>
              </a:rPr>
              <a:t> volume</a:t>
            </a:r>
          </a:p>
          <a:p>
            <a:pPr marL="876300" lvl="1" indent="-419100">
              <a:buNone/>
            </a:pPr>
            <a:r>
              <a:rPr lang="pt-PT" dirty="0" err="1">
                <a:solidFill>
                  <a:srgbClr val="008000"/>
                </a:solidFill>
              </a:rPr>
              <a:t>Thinned</a:t>
            </a:r>
            <a:r>
              <a:rPr lang="pt-PT" dirty="0">
                <a:solidFill>
                  <a:srgbClr val="008000"/>
                </a:solidFill>
              </a:rPr>
              <a:t> volume = Total volume – </a:t>
            </a:r>
            <a:r>
              <a:rPr lang="pt-PT" dirty="0" err="1">
                <a:solidFill>
                  <a:srgbClr val="008000"/>
                </a:solidFill>
              </a:rPr>
              <a:t>Standing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smtClean="0">
                <a:solidFill>
                  <a:srgbClr val="008000"/>
                </a:solidFill>
              </a:rPr>
              <a:t>volume </a:t>
            </a:r>
            <a:r>
              <a:rPr lang="pt-PT" dirty="0" err="1" smtClean="0">
                <a:solidFill>
                  <a:srgbClr val="008000"/>
                </a:solidFill>
              </a:rPr>
              <a:t>after</a:t>
            </a:r>
            <a:r>
              <a:rPr lang="pt-PT" dirty="0" smtClean="0">
                <a:solidFill>
                  <a:srgbClr val="008000"/>
                </a:solidFill>
              </a:rPr>
              <a:t> </a:t>
            </a:r>
            <a:r>
              <a:rPr lang="pt-PT" dirty="0" err="1" smtClean="0">
                <a:solidFill>
                  <a:srgbClr val="008000"/>
                </a:solidFill>
              </a:rPr>
              <a:t>thining</a:t>
            </a:r>
            <a:r>
              <a:rPr lang="pt-PT" dirty="0" smtClean="0">
                <a:solidFill>
                  <a:srgbClr val="008000"/>
                </a:solidFill>
              </a:rPr>
              <a:t> -</a:t>
            </a:r>
            <a:r>
              <a:rPr lang="pt-PT" dirty="0">
                <a:solidFill>
                  <a:srgbClr val="008000"/>
                </a:solidFill>
                <a:sym typeface="Symbol" pitchFamily="18" charset="2"/>
              </a:rPr>
              <a:t></a:t>
            </a:r>
            <a:r>
              <a:rPr lang="pt-PT" dirty="0">
                <a:solidFill>
                  <a:srgbClr val="008000"/>
                </a:solidFill>
              </a:rPr>
              <a:t> (</a:t>
            </a:r>
            <a:r>
              <a:rPr lang="pt-PT" dirty="0" err="1">
                <a:solidFill>
                  <a:srgbClr val="008000"/>
                </a:solidFill>
              </a:rPr>
              <a:t>thinned</a:t>
            </a:r>
            <a:r>
              <a:rPr lang="pt-PT" dirty="0">
                <a:solidFill>
                  <a:srgbClr val="008000"/>
                </a:solidFill>
              </a:rPr>
              <a:t> volume)</a:t>
            </a: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volume example</a:t>
            </a:r>
            <a:endParaRPr lang="en-US" sz="27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220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13097</TotalTime>
  <Words>1092</Words>
  <Application>Microsoft Office PowerPoint</Application>
  <PresentationFormat>Widescreen</PresentationFormat>
  <Paragraphs>162</Paragraphs>
  <Slides>53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Cambria</vt:lpstr>
      <vt:lpstr>Cambria Math</vt:lpstr>
      <vt:lpstr>Symbol</vt:lpstr>
      <vt:lpstr>Trebuchet MS</vt:lpstr>
      <vt:lpstr>Wingdings</vt:lpstr>
      <vt:lpstr>Custom Design</vt:lpstr>
      <vt:lpstr>Equation</vt:lpstr>
      <vt:lpstr>PowerPoint Presentation</vt:lpstr>
      <vt:lpstr>Outline</vt:lpstr>
      <vt:lpstr> What is a yield table?</vt:lpstr>
      <vt:lpstr> What is a yield table?</vt:lpstr>
      <vt:lpstr> What is a yield table?</vt:lpstr>
      <vt:lpstr> What is a yield table?</vt:lpstr>
      <vt:lpstr>PowerPoint Presentation</vt:lpstr>
      <vt:lpstr> Classical methods  total volume example</vt:lpstr>
      <vt:lpstr> Classical methods  total volume example</vt:lpstr>
      <vt:lpstr> Classical methods  total volume example</vt:lpstr>
      <vt:lpstr> Classical methods  total volume example</vt:lpstr>
      <vt:lpstr> Classical methods  total volume example</vt:lpstr>
      <vt:lpstr> Classical methods  total volume example</vt:lpstr>
      <vt:lpstr> Classical methods  total volume example</vt:lpstr>
      <vt:lpstr>PowerPoint Presentation</vt:lpstr>
      <vt:lpstr> Classical methods  thinned volume example</vt:lpstr>
      <vt:lpstr> Classical methods  thinned volume example</vt:lpstr>
      <vt:lpstr> Classical methods – thinned volume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652</cp:revision>
  <cp:lastPrinted>2017-06-15T21:47:55Z</cp:lastPrinted>
  <dcterms:created xsi:type="dcterms:W3CDTF">2010-02-14T14:45:25Z</dcterms:created>
  <dcterms:modified xsi:type="dcterms:W3CDTF">2026-04-20T10:43:57Z</dcterms:modified>
</cp:coreProperties>
</file>