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2"/>
  </p:notesMasterIdLst>
  <p:handoutMasterIdLst>
    <p:handoutMasterId r:id="rId43"/>
  </p:handoutMasterIdLst>
  <p:sldIdLst>
    <p:sldId id="416" r:id="rId2"/>
    <p:sldId id="776" r:id="rId3"/>
    <p:sldId id="775" r:id="rId4"/>
    <p:sldId id="777" r:id="rId5"/>
    <p:sldId id="778" r:id="rId6"/>
    <p:sldId id="779" r:id="rId7"/>
    <p:sldId id="846" r:id="rId8"/>
    <p:sldId id="781" r:id="rId9"/>
    <p:sldId id="827" r:id="rId10"/>
    <p:sldId id="828" r:id="rId11"/>
    <p:sldId id="829" r:id="rId12"/>
    <p:sldId id="831" r:id="rId13"/>
    <p:sldId id="832" r:id="rId14"/>
    <p:sldId id="834" r:id="rId15"/>
    <p:sldId id="836" r:id="rId16"/>
    <p:sldId id="835" r:id="rId17"/>
    <p:sldId id="797" r:id="rId18"/>
    <p:sldId id="870" r:id="rId19"/>
    <p:sldId id="798" r:id="rId20"/>
    <p:sldId id="837" r:id="rId21"/>
    <p:sldId id="838" r:id="rId22"/>
    <p:sldId id="864" r:id="rId23"/>
    <p:sldId id="865" r:id="rId24"/>
    <p:sldId id="841" r:id="rId25"/>
    <p:sldId id="863" r:id="rId26"/>
    <p:sldId id="866" r:id="rId27"/>
    <p:sldId id="867" r:id="rId28"/>
    <p:sldId id="868" r:id="rId29"/>
    <p:sldId id="869" r:id="rId30"/>
    <p:sldId id="873" r:id="rId31"/>
    <p:sldId id="801" r:id="rId32"/>
    <p:sldId id="842" r:id="rId33"/>
    <p:sldId id="803" r:id="rId34"/>
    <p:sldId id="804" r:id="rId35"/>
    <p:sldId id="871" r:id="rId36"/>
    <p:sldId id="874" r:id="rId37"/>
    <p:sldId id="875" r:id="rId38"/>
    <p:sldId id="872" r:id="rId39"/>
    <p:sldId id="876" r:id="rId40"/>
    <p:sldId id="826" r:id="rId41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  <a:srgbClr val="008000"/>
    <a:srgbClr val="7CB042"/>
    <a:srgbClr val="4A452A"/>
    <a:srgbClr val="009900"/>
    <a:srgbClr val="FF3300"/>
    <a:srgbClr val="FF6600"/>
    <a:srgbClr val="33CC33"/>
    <a:srgbClr val="336600"/>
    <a:srgbClr val="FFE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28" autoAdjust="0"/>
    <p:restoredTop sz="95373" autoAdjust="0"/>
  </p:normalViewPr>
  <p:slideViewPr>
    <p:cSldViewPr showGuides="1">
      <p:cViewPr varScale="1">
        <p:scale>
          <a:sx n="84" d="100"/>
          <a:sy n="84" d="100"/>
        </p:scale>
        <p:origin x="595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83.wmf"/><Relationship Id="rId7" Type="http://schemas.openxmlformats.org/officeDocument/2006/relationships/image" Target="../media/image86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85.wmf"/><Relationship Id="rId11" Type="http://schemas.openxmlformats.org/officeDocument/2006/relationships/image" Target="../media/image72.wmf"/><Relationship Id="rId5" Type="http://schemas.openxmlformats.org/officeDocument/2006/relationships/image" Target="../media/image75.wmf"/><Relationship Id="rId10" Type="http://schemas.openxmlformats.org/officeDocument/2006/relationships/image" Target="../media/image76.wmf"/><Relationship Id="rId4" Type="http://schemas.openxmlformats.org/officeDocument/2006/relationships/image" Target="../media/image84.wmf"/><Relationship Id="rId9" Type="http://schemas.openxmlformats.org/officeDocument/2006/relationships/image" Target="../media/image7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025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5.emf"/><Relationship Id="rId7" Type="http://schemas.openxmlformats.org/officeDocument/2006/relationships/image" Target="../media/image37.wmf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6.png"/><Relationship Id="rId4" Type="http://schemas.openxmlformats.org/officeDocument/2006/relationships/image" Target="../media/image4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5.wmf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75.wmf"/><Relationship Id="rId18" Type="http://schemas.openxmlformats.org/officeDocument/2006/relationships/oleObject" Target="../embeddings/oleObject26.bin"/><Relationship Id="rId3" Type="http://schemas.openxmlformats.org/officeDocument/2006/relationships/oleObject" Target="../embeddings/oleObject19.bin"/><Relationship Id="rId21" Type="http://schemas.openxmlformats.org/officeDocument/2006/relationships/image" Target="../media/image81.emf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77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5.bin"/><Relationship Id="rId20" Type="http://schemas.openxmlformats.org/officeDocument/2006/relationships/image" Target="../media/image80.png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74.wmf"/><Relationship Id="rId5" Type="http://schemas.openxmlformats.org/officeDocument/2006/relationships/image" Target="../media/image79.png"/><Relationship Id="rId15" Type="http://schemas.openxmlformats.org/officeDocument/2006/relationships/image" Target="../media/image76.wmf"/><Relationship Id="rId23" Type="http://schemas.microsoft.com/office/2007/relationships/hdphoto" Target="../media/hdphoto2.wdp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78.wmf"/><Relationship Id="rId4" Type="http://schemas.openxmlformats.org/officeDocument/2006/relationships/image" Target="../media/image71.wmf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24.bin"/><Relationship Id="rId2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32.bin"/><Relationship Id="rId18" Type="http://schemas.openxmlformats.org/officeDocument/2006/relationships/image" Target="http://agrobyte.lugo.usc.es/agrobyte/publicaciones/eucalipto/imagenes/foto63.gif" TargetMode="External"/><Relationship Id="rId26" Type="http://schemas.openxmlformats.org/officeDocument/2006/relationships/oleObject" Target="../embeddings/oleObject37.bin"/><Relationship Id="rId3" Type="http://schemas.openxmlformats.org/officeDocument/2006/relationships/oleObject" Target="../embeddings/oleObject27.bin"/><Relationship Id="rId21" Type="http://schemas.openxmlformats.org/officeDocument/2006/relationships/image" Target="../media/image71.wmf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75.wmf"/><Relationship Id="rId17" Type="http://schemas.openxmlformats.org/officeDocument/2006/relationships/image" Target="../media/image87.png"/><Relationship Id="rId25" Type="http://schemas.openxmlformats.org/officeDocument/2006/relationships/image" Target="../media/image76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6.wmf"/><Relationship Id="rId20" Type="http://schemas.openxmlformats.org/officeDocument/2006/relationships/oleObject" Target="../embeddings/oleObject34.bin"/><Relationship Id="rId29" Type="http://schemas.openxmlformats.org/officeDocument/2006/relationships/image" Target="../media/image79.pn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31.bin"/><Relationship Id="rId24" Type="http://schemas.openxmlformats.org/officeDocument/2006/relationships/oleObject" Target="../embeddings/oleObject36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23" Type="http://schemas.openxmlformats.org/officeDocument/2006/relationships/image" Target="../media/image78.wmf"/><Relationship Id="rId28" Type="http://schemas.openxmlformats.org/officeDocument/2006/relationships/image" Target="../media/image89.png"/><Relationship Id="rId10" Type="http://schemas.openxmlformats.org/officeDocument/2006/relationships/image" Target="../media/image84.wmf"/><Relationship Id="rId19" Type="http://schemas.openxmlformats.org/officeDocument/2006/relationships/image" Target="../media/image88.png"/><Relationship Id="rId4" Type="http://schemas.openxmlformats.org/officeDocument/2006/relationships/image" Target="../media/image73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85.wmf"/><Relationship Id="rId22" Type="http://schemas.openxmlformats.org/officeDocument/2006/relationships/oleObject" Target="../embeddings/oleObject35.bin"/><Relationship Id="rId27" Type="http://schemas.openxmlformats.org/officeDocument/2006/relationships/image" Target="../media/image72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oleObject" Target="../embeddings/oleObject38.bin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9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980728"/>
            <a:ext cx="8296688" cy="3384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GB" dirty="0"/>
              <a:t>Whole stand </a:t>
            </a:r>
            <a:r>
              <a:rPr lang="en-GB" dirty="0" smtClean="0"/>
              <a:t>models for</a:t>
            </a:r>
            <a:r>
              <a:rPr lang="en-GB" dirty="0"/>
              <a:t/>
            </a:r>
            <a:br>
              <a:rPr lang="en-GB" dirty="0"/>
            </a:br>
            <a:r>
              <a:rPr lang="en-GB"/>
              <a:t>even-aged </a:t>
            </a:r>
            <a:r>
              <a:rPr lang="en-GB" smtClean="0"/>
              <a:t>stands</a:t>
            </a:r>
            <a:br>
              <a:rPr lang="en-GB" smtClean="0"/>
            </a:br>
            <a:endParaRPr lang="pt-PT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71664" y="4810446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900" b="1" dirty="0">
              <a:solidFill>
                <a:srgbClr val="663300"/>
              </a:solidFill>
            </a:endParaRPr>
          </a:p>
          <a:p>
            <a:r>
              <a:rPr lang="en-US" sz="2800" b="1" dirty="0">
                <a:solidFill>
                  <a:srgbClr val="663300"/>
                </a:solidFill>
              </a:rPr>
              <a:t>Margarida </a:t>
            </a:r>
            <a:r>
              <a:rPr lang="en-US" sz="2800" b="1" dirty="0" smtClean="0">
                <a:solidFill>
                  <a:srgbClr val="663300"/>
                </a:solidFill>
              </a:rPr>
              <a:t>Tomé, Susana Barreiro</a:t>
            </a:r>
            <a:endParaRPr lang="en-US" sz="28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Quantifying stand density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/>
              <a:t>Stand </a:t>
            </a:r>
            <a:r>
              <a:rPr lang="pt-PT" b="1" dirty="0" err="1"/>
              <a:t>density</a:t>
            </a:r>
            <a:r>
              <a:rPr lang="pt-PT" b="1" dirty="0"/>
              <a:t> </a:t>
            </a:r>
            <a:r>
              <a:rPr lang="pt-PT" b="1" dirty="0" err="1"/>
              <a:t>index</a:t>
            </a:r>
            <a:r>
              <a:rPr lang="pt-PT" b="1" dirty="0"/>
              <a:t> (SDI</a:t>
            </a:r>
            <a:r>
              <a:rPr lang="pt-PT" b="1" dirty="0" smtClean="0"/>
              <a:t>) </a:t>
            </a:r>
            <a:r>
              <a:rPr lang="pt-PT" dirty="0" smtClean="0"/>
              <a:t>- </a:t>
            </a:r>
            <a:r>
              <a:rPr lang="en-US" dirty="0" smtClean="0"/>
              <a:t>Relative stand density measures</a:t>
            </a:r>
          </a:p>
          <a:p>
            <a:endParaRPr lang="pt-PT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844824"/>
            <a:ext cx="4745037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391539" y="1928589"/>
            <a:ext cx="6463843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intercept</a:t>
            </a:r>
            <a:r>
              <a:rPr lang="pt-PT" dirty="0" smtClean="0"/>
              <a:t> for a stand can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obtained</a:t>
            </a:r>
            <a:r>
              <a:rPr lang="pt-PT" dirty="0" smtClean="0"/>
              <a:t> as</a:t>
            </a:r>
          </a:p>
          <a:p>
            <a:endParaRPr lang="pt-PT" dirty="0" smtClean="0"/>
          </a:p>
          <a:p>
            <a:endParaRPr lang="pt-PT" sz="1050" dirty="0" smtClean="0"/>
          </a:p>
          <a:p>
            <a:endParaRPr lang="en-US" sz="800" dirty="0" smtClean="0"/>
          </a:p>
          <a:p>
            <a:r>
              <a:rPr lang="en-US" dirty="0" smtClean="0"/>
              <a:t>The index is “normalized” by using the dg=25 as a basis for comparison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</p:txBody>
      </p:sp>
      <p:graphicFrame>
        <p:nvGraphicFramePr>
          <p:cNvPr id="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654688"/>
              </p:ext>
            </p:extLst>
          </p:nvPr>
        </p:nvGraphicFramePr>
        <p:xfrm>
          <a:off x="7824192" y="3068960"/>
          <a:ext cx="220821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6" name="Equation" r:id="rId4" imgW="1206360" imgH="406080" progId="Equation.3">
                  <p:embed/>
                </p:oleObj>
              </mc:Choice>
              <mc:Fallback>
                <p:oleObj name="Equation" r:id="rId4" imgW="1206360" imgH="406080" progId="Equation.3">
                  <p:embed/>
                  <p:pic>
                    <p:nvPicPr>
                      <p:cNvPr id="1127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192" y="3068960"/>
                        <a:ext cx="2208212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440710"/>
              </p:ext>
            </p:extLst>
          </p:nvPr>
        </p:nvGraphicFramePr>
        <p:xfrm>
          <a:off x="7670312" y="5704757"/>
          <a:ext cx="276701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7" name="Equation" r:id="rId6" imgW="1384200" imgH="203040" progId="Equation.3">
                  <p:embed/>
                </p:oleObj>
              </mc:Choice>
              <mc:Fallback>
                <p:oleObj name="Equation" r:id="rId6" imgW="1384200" imgH="203040" progId="Equation.3">
                  <p:embed/>
                  <p:pic>
                    <p:nvPicPr>
                      <p:cNvPr id="1126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0312" y="5704757"/>
                        <a:ext cx="2767013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08168" y="568975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ln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600356" y="572153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ln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664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Quantifying stand density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/>
              <a:t>Stand </a:t>
            </a:r>
            <a:r>
              <a:rPr lang="pt-PT" b="1" dirty="0" err="1"/>
              <a:t>density</a:t>
            </a:r>
            <a:r>
              <a:rPr lang="pt-PT" b="1" dirty="0"/>
              <a:t> </a:t>
            </a:r>
            <a:r>
              <a:rPr lang="pt-PT" b="1" dirty="0" err="1"/>
              <a:t>index</a:t>
            </a:r>
            <a:r>
              <a:rPr lang="pt-PT" b="1" dirty="0"/>
              <a:t> (SDI</a:t>
            </a:r>
            <a:r>
              <a:rPr lang="pt-PT" b="1" dirty="0" smtClean="0"/>
              <a:t>) </a:t>
            </a:r>
            <a:r>
              <a:rPr lang="pt-PT" dirty="0" smtClean="0"/>
              <a:t>- </a:t>
            </a:r>
            <a:r>
              <a:rPr lang="en-US" dirty="0" smtClean="0"/>
              <a:t>Relative stand density measures</a:t>
            </a:r>
          </a:p>
          <a:p>
            <a:endParaRPr lang="pt-PT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8" y="1917005"/>
            <a:ext cx="4745037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03912" y="1975760"/>
            <a:ext cx="6599437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expression</a:t>
            </a:r>
            <a:r>
              <a:rPr lang="pt-PT" dirty="0" smtClean="0"/>
              <a:t> for SDI in a particular stand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obtained</a:t>
            </a:r>
            <a:r>
              <a:rPr lang="pt-PT" dirty="0" smtClean="0"/>
              <a:t>:</a:t>
            </a:r>
            <a:endParaRPr lang="en-US" dirty="0" smtClean="0"/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9526936" y="4361346"/>
            <a:ext cx="360363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pt-PT"/>
          </a:p>
        </p:txBody>
      </p:sp>
      <p:graphicFrame>
        <p:nvGraphicFramePr>
          <p:cNvPr id="1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7956"/>
              </p:ext>
            </p:extLst>
          </p:nvPr>
        </p:nvGraphicFramePr>
        <p:xfrm>
          <a:off x="8035481" y="2764527"/>
          <a:ext cx="36306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0" name="Equation" r:id="rId4" imgW="1815840" imgH="228600" progId="Equation.3">
                  <p:embed/>
                </p:oleObj>
              </mc:Choice>
              <mc:Fallback>
                <p:oleObj name="Equation" r:id="rId4" imgW="1815840" imgH="228600" progId="Equation.3">
                  <p:embed/>
                  <p:pic>
                    <p:nvPicPr>
                      <p:cNvPr id="1229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5481" y="2764527"/>
                        <a:ext cx="363061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583298"/>
              </p:ext>
            </p:extLst>
          </p:nvPr>
        </p:nvGraphicFramePr>
        <p:xfrm>
          <a:off x="5948915" y="4901329"/>
          <a:ext cx="56848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1" name="Equation" r:id="rId6" imgW="2844720" imgH="228600" progId="Equation.3">
                  <p:embed/>
                </p:oleObj>
              </mc:Choice>
              <mc:Fallback>
                <p:oleObj name="Equation" r:id="rId6" imgW="2844720" imgH="228600" progId="Equation.3">
                  <p:embed/>
                  <p:pic>
                    <p:nvPicPr>
                      <p:cNvPr id="1229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915" y="4901329"/>
                        <a:ext cx="568483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361381"/>
              </p:ext>
            </p:extLst>
          </p:nvPr>
        </p:nvGraphicFramePr>
        <p:xfrm>
          <a:off x="8400256" y="3722273"/>
          <a:ext cx="2743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2" name="Equation" r:id="rId8" imgW="1498320" imgH="228600" progId="Equation.3">
                  <p:embed/>
                </p:oleObj>
              </mc:Choice>
              <mc:Fallback>
                <p:oleObj name="Equation" r:id="rId8" imgW="1498320" imgH="228600" progId="Equation.3">
                  <p:embed/>
                  <p:pic>
                    <p:nvPicPr>
                      <p:cNvPr id="1229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0256" y="3722273"/>
                        <a:ext cx="2743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9487592" y="5404138"/>
            <a:ext cx="360362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pt-PT"/>
          </a:p>
        </p:txBody>
      </p:sp>
      <p:graphicFrame>
        <p:nvGraphicFramePr>
          <p:cNvPr id="2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353069"/>
              </p:ext>
            </p:extLst>
          </p:nvPr>
        </p:nvGraphicFramePr>
        <p:xfrm>
          <a:off x="8706199" y="5835938"/>
          <a:ext cx="2362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3" name="Equation" r:id="rId10" imgW="1180800" imgH="444240" progId="Equation.3">
                  <p:embed/>
                </p:oleObj>
              </mc:Choice>
              <mc:Fallback>
                <p:oleObj name="Equation" r:id="rId10" imgW="1180800" imgH="444240" progId="Equation.3">
                  <p:embed/>
                  <p:pic>
                    <p:nvPicPr>
                      <p:cNvPr id="1229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6199" y="5835938"/>
                        <a:ext cx="23622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7680176" y="2692965"/>
            <a:ext cx="4079195" cy="156019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3340" y="2204864"/>
            <a:ext cx="2465524" cy="554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30789" y="3188156"/>
            <a:ext cx="792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&amp;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8059637" y="2723805"/>
            <a:ext cx="48233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i="1" dirty="0" smtClean="0"/>
              <a:t>ln</a:t>
            </a:r>
            <a:endParaRPr lang="en-US" sz="22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294188" y="2708920"/>
            <a:ext cx="48233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i="1" dirty="0" smtClean="0"/>
              <a:t>ln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58223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Quantifying stand density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 err="1"/>
              <a:t>Crown</a:t>
            </a:r>
            <a:r>
              <a:rPr lang="pt-PT" b="1" dirty="0"/>
              <a:t> </a:t>
            </a:r>
            <a:r>
              <a:rPr lang="pt-PT" b="1" dirty="0" err="1"/>
              <a:t>competition</a:t>
            </a:r>
            <a:r>
              <a:rPr lang="pt-PT" b="1" dirty="0"/>
              <a:t> </a:t>
            </a:r>
            <a:r>
              <a:rPr lang="pt-PT" b="1" dirty="0" err="1"/>
              <a:t>factor</a:t>
            </a:r>
            <a:r>
              <a:rPr lang="pt-PT" b="1" dirty="0"/>
              <a:t> (CCF</a:t>
            </a:r>
            <a:r>
              <a:rPr lang="pt-PT" b="1" dirty="0" smtClean="0"/>
              <a:t>) </a:t>
            </a:r>
            <a:r>
              <a:rPr lang="pt-PT" dirty="0" smtClean="0"/>
              <a:t>- </a:t>
            </a:r>
            <a:r>
              <a:rPr lang="en-US" dirty="0" smtClean="0"/>
              <a:t>Relative stand density measures</a:t>
            </a:r>
          </a:p>
          <a:p>
            <a:endParaRPr lang="pt-PT" dirty="0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55723" y="1909691"/>
            <a:ext cx="5840277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PT" sz="2200" dirty="0" smtClean="0"/>
              <a:t>CCF </a:t>
            </a:r>
            <a:r>
              <a:rPr lang="pt-PT" sz="2200" dirty="0" err="1" smtClean="0"/>
              <a:t>reflects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relationship</a:t>
            </a:r>
            <a:r>
              <a:rPr lang="pt-PT" sz="2200" dirty="0" smtClean="0"/>
              <a:t> </a:t>
            </a:r>
            <a:r>
              <a:rPr lang="pt-PT" sz="2200" dirty="0" err="1" smtClean="0"/>
              <a:t>between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b="1" dirty="0" err="1" smtClean="0">
                <a:solidFill>
                  <a:srgbClr val="7CB042"/>
                </a:solidFill>
              </a:rPr>
              <a:t>area</a:t>
            </a:r>
            <a:r>
              <a:rPr lang="pt-PT" sz="2200" b="1" dirty="0" smtClean="0">
                <a:solidFill>
                  <a:srgbClr val="7CB042"/>
                </a:solidFill>
              </a:rPr>
              <a:t> </a:t>
            </a:r>
            <a:r>
              <a:rPr lang="pt-PT" sz="2200" b="1" dirty="0" err="1" smtClean="0">
                <a:solidFill>
                  <a:srgbClr val="7CB042"/>
                </a:solidFill>
              </a:rPr>
              <a:t>available</a:t>
            </a:r>
            <a:r>
              <a:rPr lang="pt-PT" sz="2200" b="1" dirty="0" smtClean="0">
                <a:solidFill>
                  <a:srgbClr val="7CB042"/>
                </a:solidFill>
              </a:rPr>
              <a:t> for </a:t>
            </a:r>
            <a:r>
              <a:rPr lang="pt-PT" sz="2200" b="1" dirty="0" err="1" smtClean="0">
                <a:solidFill>
                  <a:srgbClr val="7CB042"/>
                </a:solidFill>
              </a:rPr>
              <a:t>the</a:t>
            </a:r>
            <a:r>
              <a:rPr lang="pt-PT" sz="2200" b="1" dirty="0" smtClean="0">
                <a:solidFill>
                  <a:srgbClr val="7CB042"/>
                </a:solidFill>
              </a:rPr>
              <a:t> </a:t>
            </a:r>
            <a:r>
              <a:rPr lang="pt-PT" sz="2200" b="1" dirty="0" err="1" smtClean="0">
                <a:solidFill>
                  <a:srgbClr val="7CB042"/>
                </a:solidFill>
              </a:rPr>
              <a:t>average</a:t>
            </a:r>
            <a:r>
              <a:rPr lang="pt-PT" sz="2200" b="1" dirty="0" smtClean="0">
                <a:solidFill>
                  <a:srgbClr val="7CB042"/>
                </a:solidFill>
              </a:rPr>
              <a:t> </a:t>
            </a:r>
            <a:r>
              <a:rPr lang="pt-PT" sz="2200" b="1" dirty="0" err="1" smtClean="0">
                <a:solidFill>
                  <a:srgbClr val="7CB042"/>
                </a:solidFill>
              </a:rPr>
              <a:t>tree</a:t>
            </a:r>
            <a:r>
              <a:rPr lang="pt-PT" sz="2200" b="1" dirty="0" smtClean="0">
                <a:solidFill>
                  <a:srgbClr val="7CB042"/>
                </a:solidFill>
              </a:rPr>
              <a:t> </a:t>
            </a:r>
            <a:r>
              <a:rPr lang="pt-PT" sz="2200" b="1" dirty="0" err="1" smtClean="0">
                <a:solidFill>
                  <a:srgbClr val="7CB042"/>
                </a:solidFill>
              </a:rPr>
              <a:t>of</a:t>
            </a:r>
            <a:r>
              <a:rPr lang="pt-PT" sz="2200" b="1" dirty="0" smtClean="0">
                <a:solidFill>
                  <a:srgbClr val="7CB042"/>
                </a:solidFill>
              </a:rPr>
              <a:t> </a:t>
            </a:r>
            <a:r>
              <a:rPr lang="pt-PT" sz="2200" b="1" dirty="0" err="1" smtClean="0">
                <a:solidFill>
                  <a:srgbClr val="7CB042"/>
                </a:solidFill>
              </a:rPr>
              <a:t>the</a:t>
            </a:r>
            <a:r>
              <a:rPr lang="pt-PT" sz="2200" b="1" dirty="0" smtClean="0">
                <a:solidFill>
                  <a:srgbClr val="7CB042"/>
                </a:solidFill>
              </a:rPr>
              <a:t> stand </a:t>
            </a:r>
            <a:r>
              <a:rPr lang="pt-PT" sz="2200" dirty="0" err="1" smtClean="0"/>
              <a:t>and</a:t>
            </a:r>
            <a:r>
              <a:rPr lang="pt-PT" sz="2200" dirty="0" smtClean="0"/>
              <a:t> </a:t>
            </a:r>
            <a:r>
              <a:rPr lang="pt-PT" sz="2200" b="1" dirty="0" err="1" smtClean="0">
                <a:solidFill>
                  <a:srgbClr val="00B0F0"/>
                </a:solidFill>
              </a:rPr>
              <a:t>the</a:t>
            </a:r>
            <a:r>
              <a:rPr lang="pt-PT" sz="2200" b="1" dirty="0" smtClean="0">
                <a:solidFill>
                  <a:srgbClr val="00B0F0"/>
                </a:solidFill>
              </a:rPr>
              <a:t> </a:t>
            </a:r>
            <a:r>
              <a:rPr lang="pt-PT" sz="2200" b="1" dirty="0" err="1" smtClean="0">
                <a:solidFill>
                  <a:srgbClr val="00B0F0"/>
                </a:solidFill>
              </a:rPr>
              <a:t>maximum</a:t>
            </a:r>
            <a:r>
              <a:rPr lang="pt-PT" sz="2200" b="1" dirty="0" smtClean="0">
                <a:solidFill>
                  <a:srgbClr val="00B0F0"/>
                </a:solidFill>
              </a:rPr>
              <a:t> </a:t>
            </a:r>
            <a:r>
              <a:rPr lang="pt-PT" sz="2200" b="1" dirty="0" err="1" smtClean="0">
                <a:solidFill>
                  <a:srgbClr val="00B0F0"/>
                </a:solidFill>
              </a:rPr>
              <a:t>area</a:t>
            </a:r>
            <a:r>
              <a:rPr lang="pt-PT" sz="2200" b="1" dirty="0" smtClean="0">
                <a:solidFill>
                  <a:srgbClr val="00B0F0"/>
                </a:solidFill>
              </a:rPr>
              <a:t> </a:t>
            </a:r>
            <a:r>
              <a:rPr lang="pt-PT" sz="2200" b="1" dirty="0" err="1" smtClean="0">
                <a:solidFill>
                  <a:srgbClr val="00B0F0"/>
                </a:solidFill>
              </a:rPr>
              <a:t>that</a:t>
            </a:r>
            <a:r>
              <a:rPr lang="pt-PT" sz="2200" b="1" dirty="0" smtClean="0">
                <a:solidFill>
                  <a:srgbClr val="00B0F0"/>
                </a:solidFill>
              </a:rPr>
              <a:t> </a:t>
            </a:r>
            <a:r>
              <a:rPr lang="pt-PT" sz="2200" b="1" dirty="0" err="1" smtClean="0">
                <a:solidFill>
                  <a:srgbClr val="00B0F0"/>
                </a:solidFill>
              </a:rPr>
              <a:t>the</a:t>
            </a:r>
            <a:r>
              <a:rPr lang="pt-PT" sz="2200" b="1" dirty="0" smtClean="0">
                <a:solidFill>
                  <a:srgbClr val="00B0F0"/>
                </a:solidFill>
              </a:rPr>
              <a:t> </a:t>
            </a:r>
            <a:r>
              <a:rPr lang="pt-PT" sz="2200" b="1" dirty="0" err="1" smtClean="0">
                <a:solidFill>
                  <a:srgbClr val="00B0F0"/>
                </a:solidFill>
              </a:rPr>
              <a:t>tree</a:t>
            </a:r>
            <a:r>
              <a:rPr lang="pt-PT" sz="2200" b="1" dirty="0" smtClean="0">
                <a:solidFill>
                  <a:srgbClr val="00B0F0"/>
                </a:solidFill>
              </a:rPr>
              <a:t> </a:t>
            </a:r>
            <a:r>
              <a:rPr lang="pt-PT" sz="2200" b="1" dirty="0" err="1" smtClean="0">
                <a:solidFill>
                  <a:srgbClr val="00B0F0"/>
                </a:solidFill>
              </a:rPr>
              <a:t>could</a:t>
            </a:r>
            <a:r>
              <a:rPr lang="pt-PT" sz="2200" b="1" dirty="0" smtClean="0">
                <a:solidFill>
                  <a:srgbClr val="00B0F0"/>
                </a:solidFill>
              </a:rPr>
              <a:t> use </a:t>
            </a:r>
            <a:r>
              <a:rPr lang="pt-PT" sz="2200" b="1" dirty="0" err="1" smtClean="0">
                <a:solidFill>
                  <a:srgbClr val="00B0F0"/>
                </a:solidFill>
              </a:rPr>
              <a:t>if</a:t>
            </a:r>
            <a:r>
              <a:rPr lang="pt-PT" sz="2200" b="1" dirty="0" smtClean="0">
                <a:solidFill>
                  <a:srgbClr val="00B0F0"/>
                </a:solidFill>
              </a:rPr>
              <a:t> </a:t>
            </a:r>
            <a:r>
              <a:rPr lang="pt-PT" sz="2200" b="1" dirty="0" err="1" smtClean="0">
                <a:solidFill>
                  <a:srgbClr val="00B0F0"/>
                </a:solidFill>
              </a:rPr>
              <a:t>it</a:t>
            </a:r>
            <a:r>
              <a:rPr lang="pt-PT" sz="2200" b="1" dirty="0" smtClean="0">
                <a:solidFill>
                  <a:srgbClr val="00B0F0"/>
                </a:solidFill>
              </a:rPr>
              <a:t> </a:t>
            </a:r>
            <a:r>
              <a:rPr lang="pt-PT" sz="2200" b="1" dirty="0" err="1" smtClean="0">
                <a:solidFill>
                  <a:srgbClr val="00B0F0"/>
                </a:solidFill>
              </a:rPr>
              <a:t>was</a:t>
            </a:r>
            <a:r>
              <a:rPr lang="pt-PT" sz="2200" b="1" dirty="0" smtClean="0">
                <a:solidFill>
                  <a:srgbClr val="00B0F0"/>
                </a:solidFill>
              </a:rPr>
              <a:t> </a:t>
            </a:r>
            <a:r>
              <a:rPr lang="pt-PT" sz="2200" b="1" dirty="0" err="1" smtClean="0">
                <a:solidFill>
                  <a:srgbClr val="00B0F0"/>
                </a:solidFill>
              </a:rPr>
              <a:t>growing</a:t>
            </a:r>
            <a:r>
              <a:rPr lang="pt-PT" sz="2200" b="1" dirty="0" smtClean="0">
                <a:solidFill>
                  <a:srgbClr val="00B0F0"/>
                </a:solidFill>
              </a:rPr>
              <a:t> in open </a:t>
            </a:r>
            <a:r>
              <a:rPr lang="pt-PT" sz="2200" b="1" dirty="0" err="1" smtClean="0">
                <a:solidFill>
                  <a:srgbClr val="00B0F0"/>
                </a:solidFill>
              </a:rPr>
              <a:t>space</a:t>
            </a:r>
            <a:r>
              <a:rPr lang="pt-PT" sz="2200" b="1" dirty="0" smtClean="0">
                <a:solidFill>
                  <a:srgbClr val="00B0F0"/>
                </a:solidFill>
              </a:rPr>
              <a:t> </a:t>
            </a:r>
            <a:r>
              <a:rPr lang="pt-PT" sz="2200" dirty="0" smtClean="0"/>
              <a:t>(open-</a:t>
            </a:r>
            <a:r>
              <a:rPr lang="pt-PT" sz="2200" dirty="0" err="1" smtClean="0"/>
              <a:t>grown</a:t>
            </a:r>
            <a:r>
              <a:rPr lang="pt-PT" sz="2200" dirty="0" smtClean="0"/>
              <a:t> </a:t>
            </a:r>
            <a:r>
              <a:rPr lang="pt-PT" sz="2200" dirty="0" err="1" smtClean="0"/>
              <a:t>tree</a:t>
            </a:r>
            <a:r>
              <a:rPr lang="pt-PT" sz="2200" dirty="0" smtClean="0"/>
              <a:t>)</a:t>
            </a:r>
          </a:p>
          <a:p>
            <a:pPr lvl="1"/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computation</a:t>
            </a:r>
            <a:r>
              <a:rPr lang="pt-PT" sz="2200" dirty="0" smtClean="0"/>
              <a:t> </a:t>
            </a:r>
            <a:r>
              <a:rPr lang="pt-PT" sz="2200" dirty="0" err="1" smtClean="0"/>
              <a:t>of</a:t>
            </a:r>
            <a:r>
              <a:rPr lang="pt-PT" sz="2200" dirty="0" smtClean="0"/>
              <a:t> CCF </a:t>
            </a:r>
            <a:r>
              <a:rPr lang="pt-PT" sz="2200" dirty="0" err="1" smtClean="0"/>
              <a:t>requires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study</a:t>
            </a:r>
            <a:r>
              <a:rPr lang="pt-PT" sz="2200" dirty="0" smtClean="0"/>
              <a:t> </a:t>
            </a:r>
            <a:r>
              <a:rPr lang="pt-PT" sz="2200" dirty="0" err="1" smtClean="0"/>
              <a:t>of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relationship</a:t>
            </a:r>
            <a:r>
              <a:rPr lang="pt-PT" sz="2200" dirty="0" smtClean="0"/>
              <a:t> </a:t>
            </a:r>
            <a:r>
              <a:rPr lang="pt-PT" sz="2200" dirty="0" err="1" smtClean="0"/>
              <a:t>between</a:t>
            </a:r>
            <a:r>
              <a:rPr lang="pt-PT" sz="2200" dirty="0" smtClean="0"/>
              <a:t> </a:t>
            </a:r>
            <a:r>
              <a:rPr lang="pt-PT" sz="2200" b="1" dirty="0" err="1" smtClean="0"/>
              <a:t>crown</a:t>
            </a:r>
            <a:r>
              <a:rPr lang="pt-PT" sz="2200" b="1" dirty="0" smtClean="0"/>
              <a:t> </a:t>
            </a:r>
            <a:r>
              <a:rPr lang="pt-PT" sz="2200" b="1" dirty="0" err="1" smtClean="0"/>
              <a:t>width</a:t>
            </a:r>
            <a:r>
              <a:rPr lang="pt-PT" sz="2200" b="1" dirty="0" smtClean="0"/>
              <a:t> </a:t>
            </a:r>
            <a:r>
              <a:rPr lang="pt-PT" sz="2200" b="1" dirty="0" err="1" smtClean="0"/>
              <a:t>of</a:t>
            </a:r>
            <a:r>
              <a:rPr lang="pt-PT" sz="2200" b="1" dirty="0" smtClean="0"/>
              <a:t> </a:t>
            </a:r>
            <a:r>
              <a:rPr lang="pt-PT" sz="2200" b="1" dirty="0" err="1" smtClean="0"/>
              <a:t>an</a:t>
            </a:r>
            <a:r>
              <a:rPr lang="pt-PT" sz="2200" b="1" dirty="0" smtClean="0"/>
              <a:t> open-</a:t>
            </a:r>
            <a:r>
              <a:rPr lang="pt-PT" sz="2200" b="1" dirty="0" err="1" smtClean="0"/>
              <a:t>grown</a:t>
            </a:r>
            <a:r>
              <a:rPr lang="pt-PT" sz="2200" b="1" dirty="0" smtClean="0"/>
              <a:t> </a:t>
            </a:r>
            <a:r>
              <a:rPr lang="pt-PT" sz="2200" b="1" dirty="0" err="1" smtClean="0"/>
              <a:t>tree</a:t>
            </a:r>
            <a:r>
              <a:rPr lang="pt-PT" sz="2200" b="1" dirty="0" smtClean="0"/>
              <a:t> </a:t>
            </a:r>
            <a:r>
              <a:rPr lang="pt-PT" sz="2200" dirty="0" smtClean="0"/>
              <a:t>(</a:t>
            </a:r>
            <a:r>
              <a:rPr lang="pt-PT" sz="2200" dirty="0" err="1" smtClean="0"/>
              <a:t>cw</a:t>
            </a:r>
            <a:r>
              <a:rPr lang="pt-PT" sz="2200" baseline="-25000" dirty="0" err="1" smtClean="0"/>
              <a:t>og</a:t>
            </a:r>
            <a:r>
              <a:rPr lang="pt-PT" sz="2200" dirty="0" smtClean="0"/>
              <a:t>) </a:t>
            </a:r>
            <a:r>
              <a:rPr lang="pt-PT" sz="2200" dirty="0" err="1" smtClean="0"/>
              <a:t>and</a:t>
            </a:r>
            <a:r>
              <a:rPr lang="pt-PT" sz="2200" dirty="0" smtClean="0"/>
              <a:t> </a:t>
            </a:r>
            <a:r>
              <a:rPr lang="pt-PT" sz="2200" dirty="0" err="1" smtClean="0"/>
              <a:t>its</a:t>
            </a:r>
            <a:r>
              <a:rPr lang="pt-PT" sz="2200" dirty="0" smtClean="0"/>
              <a:t> </a:t>
            </a:r>
            <a:r>
              <a:rPr lang="pt-PT" sz="2200" b="1" dirty="0" err="1" smtClean="0"/>
              <a:t>dbh</a:t>
            </a:r>
            <a:r>
              <a:rPr lang="pt-PT" sz="2200" dirty="0" smtClean="0"/>
              <a:t> (</a:t>
            </a:r>
            <a:r>
              <a:rPr lang="pt-PT" sz="2200" dirty="0" err="1" smtClean="0"/>
              <a:t>d</a:t>
            </a:r>
            <a:r>
              <a:rPr lang="pt-PT" sz="2200" baseline="-25000" dirty="0" err="1" smtClean="0"/>
              <a:t>og</a:t>
            </a:r>
            <a:r>
              <a:rPr lang="pt-PT" sz="2200" dirty="0" smtClean="0"/>
              <a:t>), </a:t>
            </a:r>
            <a:r>
              <a:rPr lang="pt-PT" sz="2200" dirty="0" err="1" smtClean="0"/>
              <a:t>usually</a:t>
            </a:r>
            <a:r>
              <a:rPr lang="pt-PT" sz="2200" dirty="0" smtClean="0"/>
              <a:t> linear:</a:t>
            </a:r>
            <a:endParaRPr lang="en-US" sz="2200" dirty="0" smtClean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2567608" y="5949280"/>
          <a:ext cx="2202394" cy="492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9" name="Equation" r:id="rId3" imgW="1117440" imgH="228600" progId="Equation.3">
                  <p:embed/>
                </p:oleObj>
              </mc:Choice>
              <mc:Fallback>
                <p:oleObj name="Equation" r:id="rId3" imgW="1117440" imgH="228600" progId="Equation.3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608" y="5949280"/>
                        <a:ext cx="2202394" cy="492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5829070" y="1910936"/>
            <a:ext cx="5959787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crown</a:t>
            </a:r>
            <a:r>
              <a:rPr lang="pt-PT" sz="2200" dirty="0" smtClean="0"/>
              <a:t> </a:t>
            </a:r>
            <a:r>
              <a:rPr lang="pt-PT" sz="2200" dirty="0" err="1" smtClean="0"/>
              <a:t>of</a:t>
            </a:r>
            <a:r>
              <a:rPr lang="pt-PT" sz="2200" dirty="0" smtClean="0"/>
              <a:t> </a:t>
            </a:r>
            <a:r>
              <a:rPr lang="pt-PT" sz="2200" dirty="0" err="1" smtClean="0"/>
              <a:t>an</a:t>
            </a:r>
            <a:r>
              <a:rPr lang="pt-PT" sz="2200" dirty="0" smtClean="0"/>
              <a:t> open-</a:t>
            </a:r>
            <a:r>
              <a:rPr lang="pt-PT" sz="2200" dirty="0" err="1" smtClean="0"/>
              <a:t>grown</a:t>
            </a:r>
            <a:r>
              <a:rPr lang="pt-PT" sz="2200" dirty="0" smtClean="0"/>
              <a:t> </a:t>
            </a:r>
            <a:r>
              <a:rPr lang="pt-PT" sz="2200" dirty="0" err="1" smtClean="0"/>
              <a:t>tree</a:t>
            </a:r>
            <a:r>
              <a:rPr lang="pt-PT" sz="2200" dirty="0" smtClean="0"/>
              <a:t> </a:t>
            </a:r>
            <a:r>
              <a:rPr lang="pt-PT" sz="2200" dirty="0" err="1" smtClean="0"/>
              <a:t>ocupies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area</a:t>
            </a:r>
            <a:r>
              <a:rPr lang="pt-PT" sz="2200" dirty="0" smtClean="0"/>
              <a:t> </a:t>
            </a:r>
            <a:r>
              <a:rPr lang="pt-PT" sz="2200" dirty="0" err="1" smtClean="0"/>
              <a:t>ca</a:t>
            </a:r>
            <a:r>
              <a:rPr lang="pt-PT" sz="2200" baseline="-25000" dirty="0" err="1" smtClean="0"/>
              <a:t>og</a:t>
            </a:r>
            <a:r>
              <a:rPr lang="pt-PT" sz="2200" dirty="0" smtClean="0"/>
              <a:t>: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sz="300" dirty="0" smtClean="0"/>
          </a:p>
          <a:p>
            <a:pPr lvl="1"/>
            <a:r>
              <a:rPr lang="pt-PT" sz="2200" dirty="0" smtClean="0"/>
              <a:t>CCF </a:t>
            </a:r>
            <a:r>
              <a:rPr lang="pt-PT" sz="2200" dirty="0" err="1" smtClean="0"/>
              <a:t>is</a:t>
            </a:r>
            <a:r>
              <a:rPr lang="pt-PT" sz="2200" dirty="0" smtClean="0"/>
              <a:t> </a:t>
            </a:r>
            <a:r>
              <a:rPr lang="pt-PT" sz="2200" dirty="0" err="1" smtClean="0"/>
              <a:t>then</a:t>
            </a:r>
            <a:r>
              <a:rPr lang="pt-PT" sz="2200" dirty="0" smtClean="0"/>
              <a:t> </a:t>
            </a:r>
            <a:r>
              <a:rPr lang="pt-PT" sz="2200" dirty="0" err="1" smtClean="0"/>
              <a:t>computed</a:t>
            </a:r>
            <a:r>
              <a:rPr lang="pt-PT" sz="2200" dirty="0" smtClean="0"/>
              <a:t> as </a:t>
            </a:r>
            <a:r>
              <a:rPr lang="pt-PT" sz="2200" dirty="0" err="1" smtClean="0"/>
              <a:t>the</a:t>
            </a:r>
            <a:r>
              <a:rPr lang="pt-PT" sz="2200" dirty="0" smtClean="0"/>
              <a:t> sum </a:t>
            </a:r>
            <a:r>
              <a:rPr lang="pt-PT" sz="2200" dirty="0" err="1" smtClean="0"/>
              <a:t>of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ca</a:t>
            </a:r>
            <a:r>
              <a:rPr lang="pt-PT" sz="2200" baseline="-25000" dirty="0" err="1" smtClean="0"/>
              <a:t>og</a:t>
            </a:r>
            <a:r>
              <a:rPr lang="pt-PT" sz="2200" dirty="0" smtClean="0"/>
              <a:t> </a:t>
            </a:r>
            <a:r>
              <a:rPr lang="pt-PT" sz="2200" dirty="0" err="1" smtClean="0"/>
              <a:t>values</a:t>
            </a:r>
            <a:r>
              <a:rPr lang="pt-PT" sz="2200" dirty="0" smtClean="0"/>
              <a:t> for </a:t>
            </a:r>
            <a:r>
              <a:rPr lang="pt-PT" sz="2200" dirty="0" err="1" smtClean="0"/>
              <a:t>all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trees</a:t>
            </a:r>
            <a:r>
              <a:rPr lang="pt-PT" sz="2200" dirty="0" smtClean="0"/>
              <a:t> in </a:t>
            </a:r>
            <a:r>
              <a:rPr lang="pt-PT" sz="2200" dirty="0" err="1" smtClean="0"/>
              <a:t>the</a:t>
            </a:r>
            <a:r>
              <a:rPr lang="pt-PT" sz="2200" dirty="0" smtClean="0"/>
              <a:t> stand, </a:t>
            </a:r>
            <a:r>
              <a:rPr lang="pt-PT" sz="2200" dirty="0" err="1" smtClean="0"/>
              <a:t>expressed</a:t>
            </a:r>
            <a:r>
              <a:rPr lang="pt-PT" sz="2200" dirty="0" smtClean="0"/>
              <a:t> as a </a:t>
            </a:r>
            <a:r>
              <a:rPr lang="pt-PT" sz="2200" dirty="0" err="1" smtClean="0"/>
              <a:t>percentage</a:t>
            </a:r>
            <a:r>
              <a:rPr lang="pt-PT" sz="2200" dirty="0" smtClean="0"/>
              <a:t> </a:t>
            </a:r>
            <a:r>
              <a:rPr lang="pt-PT" sz="2200" dirty="0" err="1" smtClean="0"/>
              <a:t>of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plot</a:t>
            </a:r>
            <a:r>
              <a:rPr lang="pt-PT" sz="2200" dirty="0" smtClean="0"/>
              <a:t> </a:t>
            </a:r>
            <a:r>
              <a:rPr lang="pt-PT" sz="2200" dirty="0" err="1" smtClean="0"/>
              <a:t>area</a:t>
            </a:r>
            <a:r>
              <a:rPr lang="pt-PT" sz="2200" dirty="0" smtClean="0"/>
              <a:t>:</a:t>
            </a:r>
            <a:endParaRPr lang="en-US" sz="2200" dirty="0" smtClean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7038120" y="3068960"/>
          <a:ext cx="36036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0" name="Equation" r:id="rId5" imgW="1968480" imgH="431640" progId="Equation.3">
                  <p:embed/>
                </p:oleObj>
              </mc:Choice>
              <mc:Fallback>
                <p:oleObj name="Equation" r:id="rId5" imgW="1968480" imgH="431640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8120" y="3068960"/>
                        <a:ext cx="360362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9051688" y="5619033"/>
          <a:ext cx="22320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1" name="Equation" r:id="rId7" imgW="1218960" imgH="431640" progId="Equation.3">
                  <p:embed/>
                </p:oleObj>
              </mc:Choice>
              <mc:Fallback>
                <p:oleObj name="Equation" r:id="rId7" imgW="1218960" imgH="431640" progId="Equation.3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1688" y="5619033"/>
                        <a:ext cx="223202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431704" y="5935212"/>
            <a:ext cx="1455246" cy="50614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ctangle 27"/>
          <p:cNvSpPr/>
          <p:nvPr/>
        </p:nvSpPr>
        <p:spPr>
          <a:xfrm>
            <a:off x="9120336" y="2957972"/>
            <a:ext cx="1521409" cy="5760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0560600" y="1340768"/>
            <a:ext cx="10800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0560496" y="800768"/>
            <a:ext cx="1080120" cy="1080000"/>
          </a:xfrm>
          <a:prstGeom prst="ellipse">
            <a:avLst/>
          </a:prstGeom>
          <a:solidFill>
            <a:srgbClr val="F79646">
              <a:alpha val="4902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0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Quantifying stand density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 err="1"/>
              <a:t>Relative</a:t>
            </a:r>
            <a:r>
              <a:rPr lang="pt-PT" b="1" dirty="0"/>
              <a:t> </a:t>
            </a:r>
            <a:r>
              <a:rPr lang="pt-PT" b="1" dirty="0" err="1"/>
              <a:t>spacing</a:t>
            </a:r>
            <a:r>
              <a:rPr lang="pt-PT" b="1" dirty="0"/>
              <a:t> (</a:t>
            </a:r>
            <a:r>
              <a:rPr lang="pt-PT" b="1" dirty="0" err="1"/>
              <a:t>Rs</a:t>
            </a:r>
            <a:r>
              <a:rPr lang="pt-PT" b="1" dirty="0"/>
              <a:t>)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75692" y="1910086"/>
            <a:ext cx="5694465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PT" sz="2200" dirty="0" smtClean="0"/>
              <a:t>RS </a:t>
            </a:r>
            <a:r>
              <a:rPr lang="pt-PT" sz="2200" dirty="0" err="1" smtClean="0"/>
              <a:t>is</a:t>
            </a:r>
            <a:r>
              <a:rPr lang="pt-PT" sz="2200" dirty="0" smtClean="0"/>
              <a:t> a stand </a:t>
            </a:r>
            <a:r>
              <a:rPr lang="pt-PT" sz="2200" dirty="0" err="1" smtClean="0"/>
              <a:t>density</a:t>
            </a:r>
            <a:r>
              <a:rPr lang="pt-PT" sz="2200" dirty="0" smtClean="0"/>
              <a:t> </a:t>
            </a:r>
            <a:r>
              <a:rPr lang="pt-PT" sz="2200" dirty="0" err="1" smtClean="0"/>
              <a:t>measure</a:t>
            </a:r>
            <a:r>
              <a:rPr lang="pt-PT" sz="2200" dirty="0" smtClean="0"/>
              <a:t> </a:t>
            </a:r>
            <a:r>
              <a:rPr lang="pt-PT" sz="2200" dirty="0" err="1" smtClean="0"/>
              <a:t>that</a:t>
            </a:r>
            <a:r>
              <a:rPr lang="pt-PT" sz="2200" dirty="0" smtClean="0"/>
              <a:t> relates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average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distance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between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trees</a:t>
            </a:r>
            <a:r>
              <a:rPr lang="pt-PT" sz="2200" dirty="0" smtClean="0"/>
              <a:t> </a:t>
            </a:r>
            <a:r>
              <a:rPr lang="pt-PT" sz="2200" dirty="0" err="1" smtClean="0"/>
              <a:t>with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dominant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height</a:t>
            </a:r>
            <a:endParaRPr lang="pt-PT" sz="2200" dirty="0" smtClean="0">
              <a:solidFill>
                <a:srgbClr val="0070C0"/>
              </a:solidFill>
            </a:endParaRPr>
          </a:p>
          <a:p>
            <a:pPr lvl="1"/>
            <a:endParaRPr lang="pt-PT" sz="800" dirty="0" smtClean="0"/>
          </a:p>
          <a:p>
            <a:pPr lvl="1"/>
            <a:r>
              <a:rPr lang="pt-PT" sz="2200" dirty="0" err="1" smtClean="0"/>
              <a:t>It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 </a:t>
            </a:r>
            <a:r>
              <a:rPr lang="pt-PT" sz="2200" dirty="0" err="1" smtClean="0"/>
              <a:t>based</a:t>
            </a:r>
            <a:r>
              <a:rPr lang="pt-PT" sz="2200" dirty="0" smtClean="0"/>
              <a:t> </a:t>
            </a:r>
            <a:r>
              <a:rPr lang="pt-PT" sz="2200" dirty="0" err="1" smtClean="0"/>
              <a:t>on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assumption</a:t>
            </a:r>
            <a:r>
              <a:rPr lang="pt-PT" sz="2200" dirty="0" smtClean="0"/>
              <a:t> </a:t>
            </a:r>
            <a:r>
              <a:rPr lang="pt-PT" sz="2200" dirty="0" err="1" smtClean="0"/>
              <a:t>that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stand </a:t>
            </a:r>
            <a:r>
              <a:rPr lang="pt-PT" sz="2200" dirty="0" err="1" smtClean="0"/>
              <a:t>density</a:t>
            </a:r>
            <a:r>
              <a:rPr lang="pt-PT" sz="2200" dirty="0" smtClean="0"/>
              <a:t> must </a:t>
            </a:r>
            <a:r>
              <a:rPr lang="pt-PT" sz="2200" dirty="0" err="1" smtClean="0"/>
              <a:t>decrease</a:t>
            </a:r>
            <a:r>
              <a:rPr lang="pt-PT" sz="2200" dirty="0" smtClean="0"/>
              <a:t> as </a:t>
            </a:r>
            <a:r>
              <a:rPr lang="pt-PT" sz="2200" dirty="0" err="1" smtClean="0"/>
              <a:t>the</a:t>
            </a:r>
            <a:r>
              <a:rPr lang="pt-PT" sz="2200" dirty="0" smtClean="0"/>
              <a:t> stand </a:t>
            </a:r>
            <a:r>
              <a:rPr lang="pt-PT" sz="2200" dirty="0" err="1" smtClean="0"/>
              <a:t>develops</a:t>
            </a:r>
            <a:r>
              <a:rPr lang="pt-PT" sz="2200" dirty="0" smtClean="0"/>
              <a:t> (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dominant</a:t>
            </a:r>
            <a:r>
              <a:rPr lang="pt-PT" sz="2200" dirty="0" smtClean="0"/>
              <a:t> </a:t>
            </a:r>
            <a:r>
              <a:rPr lang="pt-PT" sz="2200" dirty="0" err="1" smtClean="0"/>
              <a:t>height</a:t>
            </a:r>
            <a:r>
              <a:rPr lang="pt-PT" sz="2200" dirty="0" smtClean="0"/>
              <a:t> </a:t>
            </a:r>
            <a:r>
              <a:rPr lang="pt-PT" sz="2200" dirty="0" err="1" smtClean="0"/>
              <a:t>increases</a:t>
            </a:r>
            <a:r>
              <a:rPr lang="pt-PT" sz="2200" dirty="0" smtClean="0"/>
              <a:t>)</a:t>
            </a:r>
            <a:endParaRPr lang="en-US" sz="2200" dirty="0" smtClean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431329"/>
              </p:ext>
            </p:extLst>
          </p:nvPr>
        </p:nvGraphicFramePr>
        <p:xfrm>
          <a:off x="983432" y="5586828"/>
          <a:ext cx="467201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5" name="Equation" r:id="rId3" imgW="2552400" imgH="368280" progId="Equation.3">
                  <p:embed/>
                </p:oleObj>
              </mc:Choice>
              <mc:Fallback>
                <p:oleObj name="Equation" r:id="rId3" imgW="2552400" imgH="36828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2" y="5586828"/>
                        <a:ext cx="4672012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200" y="2931466"/>
            <a:ext cx="3636918" cy="3626745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642874" y="1910086"/>
            <a:ext cx="6223854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PT" sz="2200" dirty="0" err="1" smtClean="0"/>
              <a:t>Assuming</a:t>
            </a:r>
            <a:r>
              <a:rPr lang="pt-PT" sz="2200" dirty="0" smtClean="0"/>
              <a:t> </a:t>
            </a:r>
            <a:r>
              <a:rPr lang="pt-PT" sz="2200" dirty="0" err="1" smtClean="0"/>
              <a:t>that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trees</a:t>
            </a:r>
            <a:r>
              <a:rPr lang="pt-PT" sz="2200" dirty="0" smtClean="0"/>
              <a:t> are </a:t>
            </a:r>
            <a:r>
              <a:rPr lang="pt-PT" sz="2200" dirty="0" err="1" smtClean="0"/>
              <a:t>regularly</a:t>
            </a:r>
            <a:r>
              <a:rPr lang="pt-PT" sz="2200" dirty="0" smtClean="0"/>
              <a:t> </a:t>
            </a:r>
            <a:r>
              <a:rPr lang="pt-PT" sz="2200" dirty="0" err="1" smtClean="0"/>
              <a:t>spaced</a:t>
            </a:r>
            <a:r>
              <a:rPr lang="pt-PT" sz="2200" dirty="0" smtClean="0"/>
              <a:t>,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area</a:t>
            </a:r>
            <a:r>
              <a:rPr lang="pt-PT" sz="2200" dirty="0" smtClean="0"/>
              <a:t> </a:t>
            </a:r>
            <a:r>
              <a:rPr lang="pt-PT" sz="2200" dirty="0" err="1" smtClean="0"/>
              <a:t>available</a:t>
            </a:r>
            <a:r>
              <a:rPr lang="pt-PT" sz="2200" dirty="0" smtClean="0"/>
              <a:t> per </a:t>
            </a:r>
            <a:r>
              <a:rPr lang="pt-PT" sz="2200" dirty="0" err="1" smtClean="0"/>
              <a:t>tree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: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sz="12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081070"/>
              </p:ext>
            </p:extLst>
          </p:nvPr>
        </p:nvGraphicFramePr>
        <p:xfrm>
          <a:off x="6148512" y="3955226"/>
          <a:ext cx="306650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6" name="Equation" r:id="rId6" imgW="1536480" imgH="368280" progId="Equation.3">
                  <p:embed/>
                </p:oleObj>
              </mc:Choice>
              <mc:Fallback>
                <p:oleObj name="Equation" r:id="rId6" imgW="1536480" imgH="36828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8512" y="3955226"/>
                        <a:ext cx="3066508" cy="736600"/>
                      </a:xfrm>
                      <a:prstGeom prst="rect">
                        <a:avLst/>
                      </a:prstGeom>
                      <a:solidFill>
                        <a:srgbClr val="008000">
                          <a:alpha val="38039"/>
                        </a:srgb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 bwMode="auto">
          <a:xfrm>
            <a:off x="9308348" y="4323526"/>
            <a:ext cx="834362" cy="859644"/>
          </a:xfrm>
          <a:prstGeom prst="rect">
            <a:avLst/>
          </a:prstGeom>
          <a:solidFill>
            <a:srgbClr val="008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37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Quantifying stand density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 err="1" smtClean="0"/>
              <a:t>Relative</a:t>
            </a:r>
            <a:r>
              <a:rPr lang="pt-PT" b="1" dirty="0" smtClean="0"/>
              <a:t> </a:t>
            </a:r>
            <a:r>
              <a:rPr lang="pt-PT" b="1" dirty="0" err="1" smtClean="0"/>
              <a:t>spacing</a:t>
            </a:r>
            <a:r>
              <a:rPr lang="pt-PT" b="1" dirty="0" smtClean="0"/>
              <a:t> (</a:t>
            </a:r>
            <a:r>
              <a:rPr lang="pt-PT" b="1" dirty="0" err="1" smtClean="0"/>
              <a:t>Rs</a:t>
            </a:r>
            <a:r>
              <a:rPr lang="pt-PT" b="1" dirty="0" smtClean="0"/>
              <a:t>), Wilson </a:t>
            </a:r>
            <a:r>
              <a:rPr lang="pt-PT" b="1" dirty="0" err="1" smtClean="0"/>
              <a:t>factor</a:t>
            </a:r>
            <a:r>
              <a:rPr lang="pt-PT" b="1" dirty="0" smtClean="0"/>
              <a:t> (</a:t>
            </a:r>
            <a:r>
              <a:rPr lang="pt-PT" b="1" dirty="0" err="1" smtClean="0"/>
              <a:t>Fw</a:t>
            </a:r>
            <a:r>
              <a:rPr lang="pt-PT" b="1" dirty="0" smtClean="0"/>
              <a:t>)          </a:t>
            </a:r>
            <a:endParaRPr lang="pt-PT" b="1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39349" y="1844824"/>
            <a:ext cx="6144683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PT" sz="2200" dirty="0" err="1" smtClean="0"/>
              <a:t>Assuming</a:t>
            </a:r>
            <a:r>
              <a:rPr lang="pt-PT" sz="2200" dirty="0" smtClean="0"/>
              <a:t> </a:t>
            </a:r>
            <a:r>
              <a:rPr lang="pt-PT" sz="2200" dirty="0" err="1" smtClean="0"/>
              <a:t>that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trees</a:t>
            </a:r>
            <a:r>
              <a:rPr lang="pt-PT" sz="2200" dirty="0" smtClean="0"/>
              <a:t> are </a:t>
            </a:r>
            <a:r>
              <a:rPr lang="pt-PT" sz="2200" dirty="0" err="1" smtClean="0"/>
              <a:t>regularly</a:t>
            </a:r>
            <a:r>
              <a:rPr lang="pt-PT" sz="2200" dirty="0" smtClean="0"/>
              <a:t> </a:t>
            </a:r>
            <a:r>
              <a:rPr lang="pt-PT" sz="2200" dirty="0" err="1" smtClean="0"/>
              <a:t>spaced</a:t>
            </a:r>
            <a:r>
              <a:rPr lang="pt-PT" sz="2200" dirty="0" smtClean="0"/>
              <a:t>,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area</a:t>
            </a:r>
            <a:r>
              <a:rPr lang="pt-PT" sz="2200" dirty="0" smtClean="0"/>
              <a:t> </a:t>
            </a:r>
            <a:r>
              <a:rPr lang="pt-PT" sz="2200" dirty="0" err="1" smtClean="0"/>
              <a:t>available</a:t>
            </a:r>
            <a:r>
              <a:rPr lang="pt-PT" sz="2200" dirty="0" smtClean="0"/>
              <a:t> per </a:t>
            </a:r>
            <a:r>
              <a:rPr lang="pt-PT" sz="2200" dirty="0" err="1" smtClean="0"/>
              <a:t>tree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: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sz="1200" dirty="0" smtClean="0"/>
          </a:p>
          <a:p>
            <a:pPr lvl="1"/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relative</a:t>
            </a:r>
            <a:r>
              <a:rPr lang="pt-PT" sz="2200" dirty="0" smtClean="0"/>
              <a:t> </a:t>
            </a:r>
            <a:r>
              <a:rPr lang="pt-PT" sz="2200" dirty="0" err="1" smtClean="0"/>
              <a:t>spacing</a:t>
            </a:r>
            <a:r>
              <a:rPr lang="pt-PT" sz="2200" dirty="0" smtClean="0"/>
              <a:t> can </a:t>
            </a:r>
            <a:r>
              <a:rPr lang="pt-PT" sz="2200" dirty="0" err="1" smtClean="0"/>
              <a:t>be</a:t>
            </a:r>
            <a:r>
              <a:rPr lang="pt-PT" sz="2200" dirty="0" smtClean="0"/>
              <a:t> </a:t>
            </a:r>
            <a:r>
              <a:rPr lang="pt-PT" sz="2200" dirty="0" err="1" smtClean="0"/>
              <a:t>written</a:t>
            </a:r>
            <a:r>
              <a:rPr lang="pt-PT" sz="2200" dirty="0" smtClean="0"/>
              <a:t> in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form</a:t>
            </a:r>
            <a:r>
              <a:rPr lang="pt-PT" sz="2200" dirty="0" smtClean="0"/>
              <a:t> </a:t>
            </a:r>
            <a:r>
              <a:rPr lang="pt-PT" sz="2200" dirty="0" err="1" smtClean="0"/>
              <a:t>usually</a:t>
            </a:r>
            <a:r>
              <a:rPr lang="pt-PT" sz="2200" dirty="0" smtClean="0"/>
              <a:t> </a:t>
            </a:r>
            <a:r>
              <a:rPr lang="pt-PT" sz="2200" dirty="0" err="1" smtClean="0"/>
              <a:t>known</a:t>
            </a:r>
            <a:r>
              <a:rPr lang="pt-PT" sz="2200" dirty="0" smtClean="0"/>
              <a:t> as </a:t>
            </a:r>
            <a:r>
              <a:rPr lang="pt-PT" sz="2200" dirty="0" err="1" smtClean="0"/>
              <a:t>wilson</a:t>
            </a:r>
            <a:r>
              <a:rPr lang="pt-PT" sz="2200" dirty="0" smtClean="0"/>
              <a:t> </a:t>
            </a:r>
            <a:r>
              <a:rPr lang="pt-PT" sz="2200" dirty="0" err="1" smtClean="0"/>
              <a:t>factor</a:t>
            </a:r>
            <a:r>
              <a:rPr lang="en-US" sz="2200" dirty="0" smtClean="0"/>
              <a:t> </a:t>
            </a: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3486861" y="3231493"/>
            <a:ext cx="472051" cy="395013"/>
          </a:xfrm>
          <a:prstGeom prst="rightArrow">
            <a:avLst>
              <a:gd name="adj1" fmla="val 50000"/>
              <a:gd name="adj2" fmla="val 37592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821101"/>
              </p:ext>
            </p:extLst>
          </p:nvPr>
        </p:nvGraphicFramePr>
        <p:xfrm>
          <a:off x="839416" y="3111562"/>
          <a:ext cx="2502050" cy="677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3" name="Equation" r:id="rId3" imgW="1536480" imgH="368280" progId="Equation.3">
                  <p:embed/>
                </p:oleObj>
              </mc:Choice>
              <mc:Fallback>
                <p:oleObj name="Equation" r:id="rId3" imgW="1536480" imgH="36828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416" y="3111562"/>
                        <a:ext cx="2502050" cy="677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4104307" y="3066381"/>
          <a:ext cx="1935548" cy="7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4" name="Equation" r:id="rId5" imgW="1206360" imgH="406080" progId="Equation.3">
                  <p:embed/>
                </p:oleObj>
              </mc:Choice>
              <mc:Fallback>
                <p:oleObj name="Equation" r:id="rId5" imgW="1206360" imgH="40608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4307" y="3066381"/>
                        <a:ext cx="1935548" cy="71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2351584" y="5517232"/>
          <a:ext cx="2900076" cy="86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5" name="Equation" r:id="rId7" imgW="1777680" imgH="482400" progId="Equation.3">
                  <p:embed/>
                </p:oleObj>
              </mc:Choice>
              <mc:Fallback>
                <p:oleObj name="Equation" r:id="rId7" imgW="1777680" imgH="4824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584" y="5517232"/>
                        <a:ext cx="2900076" cy="860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6200" y="2931466"/>
            <a:ext cx="3636918" cy="362674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9308348" y="4323526"/>
            <a:ext cx="834362" cy="859644"/>
          </a:xfrm>
          <a:prstGeom prst="rect">
            <a:avLst/>
          </a:prstGeom>
          <a:solidFill>
            <a:srgbClr val="008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8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Quantifying stand density</a:t>
            </a:r>
            <a:endParaRPr lang="en-US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0026" y="1871534"/>
            <a:ext cx="54006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PT" sz="2200" dirty="0" err="1" smtClean="0"/>
              <a:t>Sf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 a stand </a:t>
            </a:r>
            <a:r>
              <a:rPr lang="pt-PT" sz="2200" dirty="0" err="1" smtClean="0"/>
              <a:t>density</a:t>
            </a:r>
            <a:r>
              <a:rPr lang="pt-PT" sz="2200" dirty="0" smtClean="0"/>
              <a:t> </a:t>
            </a:r>
            <a:r>
              <a:rPr lang="pt-PT" sz="2200" dirty="0" err="1" smtClean="0"/>
              <a:t>measure</a:t>
            </a:r>
            <a:r>
              <a:rPr lang="pt-PT" sz="2200" dirty="0" smtClean="0"/>
              <a:t> </a:t>
            </a:r>
            <a:r>
              <a:rPr lang="pt-PT" sz="2200" dirty="0" err="1" smtClean="0"/>
              <a:t>that</a:t>
            </a:r>
            <a:r>
              <a:rPr lang="pt-PT" sz="2200" dirty="0" smtClean="0"/>
              <a:t> relates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average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distance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between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trees</a:t>
            </a:r>
            <a:r>
              <a:rPr lang="pt-PT" sz="2200" dirty="0" smtClean="0"/>
              <a:t> to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crown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width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of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the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average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tree</a:t>
            </a:r>
            <a:r>
              <a:rPr lang="pt-PT" sz="2200" dirty="0" smtClean="0"/>
              <a:t>:</a:t>
            </a:r>
          </a:p>
          <a:p>
            <a:endParaRPr lang="pt-PT" dirty="0" smtClean="0"/>
          </a:p>
          <a:p>
            <a:endParaRPr lang="pt-PT" dirty="0" smtClean="0"/>
          </a:p>
          <a:p>
            <a:pPr lvl="1"/>
            <a:r>
              <a:rPr lang="pt-PT" sz="2200" dirty="0" err="1" smtClean="0"/>
              <a:t>If</a:t>
            </a:r>
            <a:r>
              <a:rPr lang="pt-PT" sz="2200" dirty="0" smtClean="0"/>
              <a:t> a </a:t>
            </a:r>
            <a:r>
              <a:rPr lang="pt-PT" sz="2200" dirty="0" err="1" smtClean="0"/>
              <a:t>regularly</a:t>
            </a:r>
            <a:r>
              <a:rPr lang="pt-PT" sz="2200" dirty="0" smtClean="0"/>
              <a:t> </a:t>
            </a:r>
            <a:r>
              <a:rPr lang="pt-PT" sz="2200" dirty="0" err="1" smtClean="0"/>
              <a:t>spaced</a:t>
            </a:r>
            <a:r>
              <a:rPr lang="pt-PT" sz="2200" dirty="0" smtClean="0"/>
              <a:t> stand </a:t>
            </a:r>
            <a:r>
              <a:rPr lang="pt-PT" sz="2200" dirty="0" err="1" smtClean="0"/>
              <a:t>is</a:t>
            </a:r>
            <a:r>
              <a:rPr lang="pt-PT" sz="2200" dirty="0" smtClean="0"/>
              <a:t> </a:t>
            </a:r>
            <a:r>
              <a:rPr lang="pt-PT" sz="2200" dirty="0" err="1" smtClean="0"/>
              <a:t>assumed</a:t>
            </a:r>
            <a:r>
              <a:rPr lang="pt-PT" sz="2200" dirty="0" smtClean="0"/>
              <a:t>, </a:t>
            </a:r>
            <a:r>
              <a:rPr lang="pt-PT" sz="2200" dirty="0" err="1" smtClean="0"/>
              <a:t>Sf</a:t>
            </a:r>
            <a:r>
              <a:rPr lang="pt-PT" sz="2200" dirty="0" smtClean="0"/>
              <a:t> comes as:</a:t>
            </a:r>
            <a:endParaRPr lang="en-US" sz="2200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484429"/>
              </p:ext>
            </p:extLst>
          </p:nvPr>
        </p:nvGraphicFramePr>
        <p:xfrm>
          <a:off x="1127448" y="3679755"/>
          <a:ext cx="462438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6" name="Equation" r:id="rId3" imgW="2527200" imgH="406080" progId="Equation.3">
                  <p:embed/>
                </p:oleObj>
              </mc:Choice>
              <mc:Fallback>
                <p:oleObj name="Equation" r:id="rId3" imgW="2527200" imgH="40608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448" y="3679755"/>
                        <a:ext cx="4624387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845311"/>
              </p:ext>
            </p:extLst>
          </p:nvPr>
        </p:nvGraphicFramePr>
        <p:xfrm>
          <a:off x="2619708" y="5625355"/>
          <a:ext cx="1905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7" name="Equation" r:id="rId5" imgW="1041120" imgH="419040" progId="Equation.3">
                  <p:embed/>
                </p:oleObj>
              </mc:Choice>
              <mc:Fallback>
                <p:oleObj name="Equation" r:id="rId5" imgW="1041120" imgH="41904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708" y="5625355"/>
                        <a:ext cx="1905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56050" y="1182051"/>
            <a:ext cx="3504389" cy="864095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 err="1" smtClean="0"/>
              <a:t>Spacing</a:t>
            </a:r>
            <a:r>
              <a:rPr lang="pt-PT" b="1" dirty="0" smtClean="0"/>
              <a:t> </a:t>
            </a:r>
            <a:r>
              <a:rPr lang="pt-PT" b="1" dirty="0" err="1" smtClean="0"/>
              <a:t>factor</a:t>
            </a:r>
            <a:r>
              <a:rPr lang="pt-PT" b="1" dirty="0" smtClean="0"/>
              <a:t> (</a:t>
            </a:r>
            <a:r>
              <a:rPr lang="pt-PT" b="1" dirty="0" err="1" smtClean="0"/>
              <a:t>Sf</a:t>
            </a:r>
            <a:r>
              <a:rPr lang="pt-PT" b="1" dirty="0" smtClean="0"/>
              <a:t>)</a:t>
            </a:r>
          </a:p>
          <a:p>
            <a:endParaRPr lang="pt-PT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6200" y="2931466"/>
            <a:ext cx="3636918" cy="36267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246607" y="4240782"/>
            <a:ext cx="936104" cy="1008112"/>
          </a:xfrm>
          <a:prstGeom prst="ellipse">
            <a:avLst/>
          </a:prstGeom>
          <a:solidFill>
            <a:srgbClr val="008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74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Quantifying stand density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 err="1" smtClean="0"/>
              <a:t>Crown</a:t>
            </a:r>
            <a:r>
              <a:rPr lang="pt-PT" b="1" dirty="0" smtClean="0"/>
              <a:t> </a:t>
            </a:r>
            <a:r>
              <a:rPr lang="pt-PT" b="1" dirty="0"/>
              <a:t>cover(</a:t>
            </a:r>
            <a:r>
              <a:rPr lang="pt-PT" b="1" i="1" dirty="0" err="1"/>
              <a:t>Cc</a:t>
            </a:r>
            <a:r>
              <a:rPr lang="pt-PT" b="1" dirty="0"/>
              <a:t>)</a:t>
            </a:r>
            <a:r>
              <a:rPr lang="pt-PT" b="1" dirty="0" smtClean="0"/>
              <a:t>          </a:t>
            </a:r>
            <a:endParaRPr lang="pt-PT" b="1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31371" y="1772816"/>
            <a:ext cx="6168685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PT" sz="2200" dirty="0" err="1" smtClean="0"/>
              <a:t>Crown</a:t>
            </a:r>
            <a:r>
              <a:rPr lang="pt-PT" sz="2200" dirty="0" smtClean="0"/>
              <a:t> cover (</a:t>
            </a:r>
            <a:r>
              <a:rPr lang="pt-PT" sz="2200" i="1" dirty="0" err="1" smtClean="0"/>
              <a:t>Cc</a:t>
            </a:r>
            <a:r>
              <a:rPr lang="pt-PT" sz="2200" dirty="0" smtClean="0"/>
              <a:t>) </a:t>
            </a:r>
            <a:r>
              <a:rPr lang="pt-PT" sz="2200" dirty="0" err="1" smtClean="0"/>
              <a:t>is</a:t>
            </a:r>
            <a:r>
              <a:rPr lang="pt-PT" sz="2200" dirty="0" smtClean="0"/>
              <a:t> a stand </a:t>
            </a:r>
            <a:r>
              <a:rPr lang="pt-PT" sz="2200" dirty="0" err="1" smtClean="0"/>
              <a:t>density</a:t>
            </a:r>
            <a:r>
              <a:rPr lang="pt-PT" sz="2200" dirty="0" smtClean="0"/>
              <a:t> </a:t>
            </a:r>
            <a:r>
              <a:rPr lang="pt-PT" sz="2200" dirty="0" err="1" smtClean="0"/>
              <a:t>measure</a:t>
            </a:r>
            <a:r>
              <a:rPr lang="pt-PT" sz="2200" dirty="0" smtClean="0"/>
              <a:t> </a:t>
            </a:r>
            <a:r>
              <a:rPr lang="pt-PT" sz="2200" dirty="0" err="1" smtClean="0"/>
              <a:t>that</a:t>
            </a:r>
            <a:r>
              <a:rPr lang="pt-PT" sz="2200" dirty="0" smtClean="0"/>
              <a:t> computes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percentage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of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area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covered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with</a:t>
            </a:r>
            <a:r>
              <a:rPr lang="pt-PT" sz="2200" dirty="0" smtClean="0">
                <a:solidFill>
                  <a:srgbClr val="0070C0"/>
                </a:solidFill>
              </a:rPr>
              <a:t> </a:t>
            </a:r>
            <a:r>
              <a:rPr lang="pt-PT" sz="2200" dirty="0" err="1" smtClean="0">
                <a:solidFill>
                  <a:srgbClr val="0070C0"/>
                </a:solidFill>
              </a:rPr>
              <a:t>crowns</a:t>
            </a:r>
            <a:r>
              <a:rPr lang="pt-PT" sz="2200" dirty="0" smtClean="0"/>
              <a:t> :</a:t>
            </a:r>
          </a:p>
          <a:p>
            <a:endParaRPr lang="pt-PT" dirty="0" smtClean="0"/>
          </a:p>
          <a:p>
            <a:endParaRPr lang="pt-PT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961706"/>
              </p:ext>
            </p:extLst>
          </p:nvPr>
        </p:nvGraphicFramePr>
        <p:xfrm>
          <a:off x="1919536" y="3933056"/>
          <a:ext cx="2983375" cy="1287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1" name="Equation" r:id="rId3" imgW="1447560" imgH="571320" progId="Equation.3">
                  <p:embed/>
                </p:oleObj>
              </mc:Choice>
              <mc:Fallback>
                <p:oleObj name="Equation" r:id="rId3" imgW="1447560" imgH="57132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536" y="3933056"/>
                        <a:ext cx="2983375" cy="12870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/>
          <p:nvPr/>
        </p:nvPicPr>
        <p:blipFill rotWithShape="1">
          <a:blip r:embed="rId5" cstate="print"/>
          <a:srcRect l="51157" t="2990" r="25810" b="59253"/>
          <a:stretch/>
        </p:blipFill>
        <p:spPr bwMode="auto">
          <a:xfrm>
            <a:off x="6960096" y="2204864"/>
            <a:ext cx="4392488" cy="39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54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600" dirty="0"/>
              <a:t>Whole stand models for even-aged stands (WSM-eas)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Site </a:t>
            </a:r>
            <a:r>
              <a:rPr lang="pt-PT" dirty="0" err="1" smtClean="0"/>
              <a:t>productivity</a:t>
            </a:r>
            <a:endParaRPr lang="pt-PT" dirty="0" smtClean="0"/>
          </a:p>
          <a:p>
            <a:endParaRPr lang="pt-PT" sz="800" dirty="0" smtClean="0"/>
          </a:p>
          <a:p>
            <a:pPr lvl="1"/>
            <a:r>
              <a:rPr lang="pt-PT" sz="2200" dirty="0" smtClean="0"/>
              <a:t>A system of </a:t>
            </a:r>
            <a:r>
              <a:rPr lang="pt-PT" sz="2200" b="1" dirty="0" smtClean="0"/>
              <a:t>site index curves </a:t>
            </a:r>
            <a:r>
              <a:rPr lang="pt-PT" sz="2200" dirty="0" smtClean="0"/>
              <a:t>is the most common way to express site productivity in WSM-eas</a:t>
            </a:r>
          </a:p>
          <a:p>
            <a:pPr lvl="1"/>
            <a:r>
              <a:rPr lang="pt-PT" sz="2200" dirty="0" smtClean="0"/>
              <a:t>In species in which age is difficult to determine:</a:t>
            </a:r>
          </a:p>
          <a:p>
            <a:pPr lvl="2"/>
            <a:r>
              <a:rPr lang="pt-PT" sz="2000" dirty="0" smtClean="0"/>
              <a:t>Site index may be assessed with a </a:t>
            </a:r>
            <a:r>
              <a:rPr lang="pt-PT" sz="2000" b="1" dirty="0" smtClean="0"/>
              <a:t>site prediction equation</a:t>
            </a:r>
          </a:p>
          <a:p>
            <a:pPr lvl="2"/>
            <a:r>
              <a:rPr lang="pt-PT" sz="2000" dirty="0" smtClean="0"/>
              <a:t>Site productivity may be included in the several </a:t>
            </a:r>
            <a:r>
              <a:rPr lang="pt-PT" sz="2000" b="1" dirty="0" smtClean="0"/>
              <a:t>sub-models through climatic and soil variables</a:t>
            </a:r>
          </a:p>
          <a:p>
            <a:pPr lvl="2"/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1628752" y="2909055"/>
            <a:ext cx="2771736" cy="16505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Rectangle 47"/>
          <p:cNvSpPr/>
          <p:nvPr/>
        </p:nvSpPr>
        <p:spPr>
          <a:xfrm>
            <a:off x="4702851" y="2895609"/>
            <a:ext cx="2822204" cy="1663987"/>
          </a:xfrm>
          <a:prstGeom prst="rect">
            <a:avLst/>
          </a:prstGeom>
          <a:solidFill>
            <a:srgbClr val="C4BD9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9" name="Rectangle 48"/>
          <p:cNvSpPr/>
          <p:nvPr/>
        </p:nvSpPr>
        <p:spPr>
          <a:xfrm>
            <a:off x="4707333" y="1008048"/>
            <a:ext cx="2828827" cy="1700714"/>
          </a:xfrm>
          <a:prstGeom prst="rect">
            <a:avLst/>
          </a:prstGeom>
          <a:solidFill>
            <a:srgbClr val="DDD9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 (GLOBULUS 3.0)</a:t>
            </a:r>
            <a:endParaRPr lang="en-US" sz="2600" dirty="0"/>
          </a:p>
        </p:txBody>
      </p:sp>
      <p:sp>
        <p:nvSpPr>
          <p:cNvPr id="6" name="Rectangle 44"/>
          <p:cNvSpPr txBox="1">
            <a:spLocks noChangeArrowheads="1"/>
          </p:cNvSpPr>
          <p:nvPr/>
        </p:nvSpPr>
        <p:spPr>
          <a:xfrm>
            <a:off x="4876800" y="1124744"/>
            <a:ext cx="32004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n-US" sz="2400" smtClean="0"/>
              <a:t> </a:t>
            </a:r>
            <a:endParaRPr lang="en-US" sz="2400" dirty="0"/>
          </a:p>
        </p:txBody>
      </p:sp>
      <p:sp>
        <p:nvSpPr>
          <p:cNvPr id="8" name="Rectangle 43"/>
          <p:cNvSpPr txBox="1">
            <a:spLocks noChangeArrowheads="1"/>
          </p:cNvSpPr>
          <p:nvPr/>
        </p:nvSpPr>
        <p:spPr>
          <a:xfrm>
            <a:off x="1828800" y="2953544"/>
            <a:ext cx="8534400" cy="335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n-US" sz="2400" smtClean="0"/>
              <a:t>   </a:t>
            </a:r>
            <a:endParaRPr lang="en-US" sz="24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35360" y="1503160"/>
            <a:ext cx="1369940" cy="770084"/>
          </a:xfrm>
          <a:prstGeom prst="rect">
            <a:avLst/>
          </a:prstGeom>
          <a:solidFill>
            <a:srgbClr val="4A452A">
              <a:alpha val="76863"/>
            </a:srgbClr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GB" sz="2200" dirty="0">
                <a:solidFill>
                  <a:schemeClr val="bg1"/>
                </a:solidFill>
              </a:rPr>
              <a:t>Control</a:t>
            </a:r>
            <a:r>
              <a:rPr lang="en-GB" sz="2200" dirty="0"/>
              <a:t> </a:t>
            </a:r>
            <a:r>
              <a:rPr lang="en-GB" sz="2200" dirty="0">
                <a:solidFill>
                  <a:schemeClr val="bg1"/>
                </a:solidFill>
              </a:rPr>
              <a:t>variables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944983" y="3326832"/>
            <a:ext cx="2113545" cy="77008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GB" sz="2200" dirty="0" smtClean="0"/>
              <a:t>Other variables Calculus</a:t>
            </a:r>
            <a:endParaRPr lang="en-GB" sz="2000" dirty="0">
              <a:solidFill>
                <a:srgbClr val="99CC00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8152850" y="3127281"/>
            <a:ext cx="1716496" cy="110863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n-GB" sz="2200" dirty="0"/>
              <a:t>Initial values </a:t>
            </a:r>
          </a:p>
          <a:p>
            <a:pPr algn="ctr" defTabSz="762000"/>
            <a:r>
              <a:rPr lang="en-GB" sz="2200" dirty="0"/>
              <a:t>for the state </a:t>
            </a:r>
          </a:p>
          <a:p>
            <a:pPr algn="ctr" defTabSz="762000"/>
            <a:r>
              <a:rPr lang="en-GB" sz="2200" dirty="0"/>
              <a:t>variables at </a:t>
            </a:r>
            <a:r>
              <a:rPr lang="en-GB" sz="2200" dirty="0" err="1"/>
              <a:t>ti</a:t>
            </a:r>
            <a:endParaRPr lang="en-GB" sz="2000" dirty="0">
              <a:solidFill>
                <a:srgbClr val="99CC00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014886" y="1503160"/>
            <a:ext cx="2159855" cy="77008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GB" sz="2200"/>
              <a:t>Initialization </a:t>
            </a:r>
          </a:p>
          <a:p>
            <a:pPr algn="ctr" defTabSz="762000"/>
            <a:r>
              <a:rPr lang="en-GB" sz="2200"/>
              <a:t>functions</a:t>
            </a:r>
            <a:endParaRPr lang="en-GB" sz="2000">
              <a:solidFill>
                <a:srgbClr val="99CC00"/>
              </a:solidFill>
            </a:endParaRPr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9875046" y="3058305"/>
            <a:ext cx="1895477" cy="1108075"/>
            <a:chOff x="3917" y="816"/>
            <a:chExt cx="1194" cy="698"/>
          </a:xfrm>
          <a:noFill/>
        </p:grpSpPr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272" y="816"/>
              <a:ext cx="839" cy="698"/>
            </a:xfrm>
            <a:prstGeom prst="rect">
              <a:avLst/>
            </a:prstGeom>
            <a:solidFill>
              <a:srgbClr val="4A452A">
                <a:alpha val="76863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ctr" defTabSz="762000"/>
              <a:r>
                <a:rPr lang="en-GB" sz="2200" dirty="0">
                  <a:solidFill>
                    <a:schemeClr val="bg1"/>
                  </a:solidFill>
                </a:rPr>
                <a:t>Forest </a:t>
              </a:r>
            </a:p>
            <a:p>
              <a:pPr algn="ctr" defTabSz="762000"/>
              <a:r>
                <a:rPr lang="en-GB" sz="2200" dirty="0">
                  <a:solidFill>
                    <a:schemeClr val="bg1"/>
                  </a:solidFill>
                </a:rPr>
                <a:t>Inventory</a:t>
              </a:r>
            </a:p>
            <a:p>
              <a:pPr algn="ctr" defTabSz="762000"/>
              <a:r>
                <a:rPr lang="en-GB" sz="2200" dirty="0">
                  <a:solidFill>
                    <a:schemeClr val="bg1"/>
                  </a:solidFill>
                </a:rPr>
                <a:t>data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rot="5400000">
              <a:off x="4087" y="1038"/>
              <a:ext cx="0" cy="340"/>
            </a:xfrm>
            <a:prstGeom prst="line">
              <a:avLst/>
            </a:prstGeom>
            <a:grpFill/>
            <a:ln w="5715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54600" y="3334544"/>
            <a:ext cx="2139949" cy="77008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GB" sz="2200" dirty="0" smtClean="0"/>
              <a:t>Prediction </a:t>
            </a:r>
            <a:endParaRPr lang="en-GB" sz="2200" dirty="0"/>
          </a:p>
          <a:p>
            <a:pPr algn="ctr" defTabSz="762000"/>
            <a:r>
              <a:rPr lang="en-GB" sz="2200" dirty="0"/>
              <a:t>equations</a:t>
            </a:r>
            <a:endParaRPr lang="en-GB" sz="2000" dirty="0">
              <a:solidFill>
                <a:srgbClr val="99CC00"/>
              </a:solidFill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 flipV="1">
            <a:off x="7215808" y="3666708"/>
            <a:ext cx="936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015522" y="4119156"/>
            <a:ext cx="2181426" cy="2386021"/>
            <a:chOff x="2025" y="2411"/>
            <a:chExt cx="1146" cy="1503"/>
          </a:xfrm>
          <a:noFill/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025" y="3216"/>
              <a:ext cx="1146" cy="698"/>
            </a:xfrm>
            <a:prstGeom prst="rect">
              <a:avLst/>
            </a:prstGeom>
            <a:grp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defTabSz="762000"/>
              <a:r>
                <a:rPr lang="en-GB" sz="2200" dirty="0"/>
                <a:t>Values of </a:t>
              </a:r>
            </a:p>
            <a:p>
              <a:pPr algn="ctr" defTabSz="762000"/>
              <a:r>
                <a:rPr lang="en-GB" sz="2200" dirty="0"/>
                <a:t>the state</a:t>
              </a:r>
            </a:p>
            <a:p>
              <a:pPr algn="ctr" defTabSz="762000"/>
              <a:r>
                <a:rPr lang="en-GB" sz="2200" dirty="0"/>
                <a:t>variables at ti+1</a:t>
              </a:r>
              <a:endParaRPr lang="en-GB" sz="2000" dirty="0">
                <a:solidFill>
                  <a:srgbClr val="99CC00"/>
                </a:solidFill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592" y="2411"/>
              <a:ext cx="0" cy="816"/>
            </a:xfrm>
            <a:prstGeom prst="line">
              <a:avLst/>
            </a:prstGeom>
            <a:grpFill/>
            <a:ln w="5715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028835" y="4165912"/>
            <a:ext cx="2000250" cy="2327279"/>
            <a:chOff x="432" y="1392"/>
            <a:chExt cx="1260" cy="1466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432" y="2160"/>
              <a:ext cx="1260" cy="69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defTabSz="762000"/>
              <a:r>
                <a:rPr lang="en-GB" sz="2200" dirty="0"/>
                <a:t>Values of </a:t>
              </a:r>
            </a:p>
            <a:p>
              <a:pPr algn="ctr" defTabSz="762000"/>
              <a:r>
                <a:rPr lang="en-GB" sz="2200" dirty="0"/>
                <a:t>the derived</a:t>
              </a:r>
            </a:p>
            <a:p>
              <a:pPr algn="ctr" defTabSz="762000"/>
              <a:r>
                <a:rPr lang="en-GB" sz="2200" dirty="0"/>
                <a:t>variables at ti+1</a:t>
              </a:r>
              <a:endParaRPr lang="en-GB" sz="2000" dirty="0">
                <a:solidFill>
                  <a:srgbClr val="99CC00"/>
                </a:solidFill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1069" y="1392"/>
              <a:ext cx="0" cy="77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8140556" y="4880753"/>
            <a:ext cx="1728790" cy="36997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GB"/>
              <a:t>i=i+1</a:t>
            </a:r>
            <a:endParaRPr lang="en-GB">
              <a:solidFill>
                <a:srgbClr val="99CC00"/>
              </a:solidFill>
            </a:endParaRPr>
          </a:p>
        </p:txBody>
      </p: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9459258" y="5536225"/>
            <a:ext cx="1226994" cy="460016"/>
            <a:chOff x="4315" y="3608"/>
            <a:chExt cx="336" cy="288"/>
          </a:xfrm>
        </p:grpSpPr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4315" y="3876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4406" y="3608"/>
              <a:ext cx="1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C00000"/>
                  </a:solidFill>
                  <a:latin typeface="Comic Sans MS" pitchFamily="66" charset="0"/>
                </a:rPr>
                <a:t>Y</a:t>
              </a:r>
              <a:endParaRPr lang="en-US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7234333" y="5652018"/>
            <a:ext cx="2235209" cy="609600"/>
            <a:chOff x="2886" y="3677"/>
            <a:chExt cx="1408" cy="384"/>
          </a:xfrm>
        </p:grpSpPr>
        <p:sp>
          <p:nvSpPr>
            <p:cNvPr id="30" name="AutoShape 30"/>
            <p:cNvSpPr>
              <a:spLocks noChangeArrowheads="1"/>
            </p:cNvSpPr>
            <p:nvPr/>
          </p:nvSpPr>
          <p:spPr bwMode="auto">
            <a:xfrm>
              <a:off x="3648" y="3677"/>
              <a:ext cx="632" cy="384"/>
            </a:xfrm>
            <a:prstGeom prst="flowChartDecision">
              <a:avLst/>
            </a:prstGeom>
            <a:noFill/>
            <a:ln w="571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3741" y="3741"/>
              <a:ext cx="55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latin typeface="Comic Sans MS" pitchFamily="66" charset="0"/>
                </a:rPr>
                <a:t>end?</a:t>
              </a:r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2886" y="3868"/>
              <a:ext cx="74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8436118" y="5254626"/>
            <a:ext cx="495300" cy="457200"/>
            <a:chOff x="3672" y="3456"/>
            <a:chExt cx="312" cy="288"/>
          </a:xfrm>
        </p:grpSpPr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V="1">
              <a:off x="3984" y="3456"/>
              <a:ext cx="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3672" y="3456"/>
              <a:ext cx="1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accent3"/>
                  </a:solidFill>
                  <a:latin typeface="Comic Sans MS" pitchFamily="66" charset="0"/>
                </a:rPr>
                <a:t>N</a:t>
              </a:r>
            </a:p>
          </p:txBody>
        </p:sp>
      </p:grp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8977023" y="4244494"/>
            <a:ext cx="0" cy="63236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" name="Group 40"/>
          <p:cNvGrpSpPr>
            <a:grpSpLocks/>
          </p:cNvGrpSpPr>
          <p:nvPr/>
        </p:nvGrpSpPr>
        <p:grpSpPr bwMode="auto">
          <a:xfrm>
            <a:off x="10704512" y="5750719"/>
            <a:ext cx="1066800" cy="400050"/>
            <a:chOff x="4656" y="3736"/>
            <a:chExt cx="672" cy="252"/>
          </a:xfrm>
        </p:grpSpPr>
        <p:sp>
          <p:nvSpPr>
            <p:cNvPr id="38" name="AutoShape 41"/>
            <p:cNvSpPr>
              <a:spLocks noChangeArrowheads="1"/>
            </p:cNvSpPr>
            <p:nvPr/>
          </p:nvSpPr>
          <p:spPr bwMode="auto">
            <a:xfrm>
              <a:off x="4656" y="3744"/>
              <a:ext cx="672" cy="240"/>
            </a:xfrm>
            <a:prstGeom prst="flowChartTerminator">
              <a:avLst/>
            </a:prstGeom>
            <a:solidFill>
              <a:srgbClr val="C00000"/>
            </a:solidFill>
            <a:ln w="571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42"/>
            <p:cNvSpPr txBox="1">
              <a:spLocks noChangeArrowheads="1"/>
            </p:cNvSpPr>
            <p:nvPr/>
          </p:nvSpPr>
          <p:spPr bwMode="auto">
            <a:xfrm>
              <a:off x="4727" y="3736"/>
              <a:ext cx="5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rgbClr val="FFFFFF"/>
                  </a:solidFill>
                  <a:latin typeface="Comic Sans MS" pitchFamily="66" charset="0"/>
                </a:rPr>
                <a:t>STOP</a:t>
              </a:r>
            </a:p>
          </p:txBody>
        </p:sp>
      </p:grpSp>
      <p:cxnSp>
        <p:nvCxnSpPr>
          <p:cNvPr id="40" name="Elbow Connector 39"/>
          <p:cNvCxnSpPr>
            <a:stCxn id="20" idx="1"/>
            <a:endCxn id="11" idx="3"/>
          </p:cNvCxnSpPr>
          <p:nvPr/>
        </p:nvCxnSpPr>
        <p:spPr>
          <a:xfrm rot="10800000">
            <a:off x="4058528" y="3711874"/>
            <a:ext cx="956994" cy="2239264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13" idx="3"/>
            <a:endCxn id="12" idx="0"/>
          </p:cNvCxnSpPr>
          <p:nvPr/>
        </p:nvCxnSpPr>
        <p:spPr>
          <a:xfrm>
            <a:off x="7174741" y="1888202"/>
            <a:ext cx="1836357" cy="123907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10" idx="2"/>
            <a:endCxn id="11" idx="1"/>
          </p:cNvCxnSpPr>
          <p:nvPr/>
        </p:nvCxnSpPr>
        <p:spPr>
          <a:xfrm rot="16200000" flipH="1">
            <a:off x="763341" y="2530232"/>
            <a:ext cx="1438630" cy="924653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0" idx="3"/>
            <a:endCxn id="13" idx="1"/>
          </p:cNvCxnSpPr>
          <p:nvPr/>
        </p:nvCxnSpPr>
        <p:spPr>
          <a:xfrm>
            <a:off x="1705300" y="1888202"/>
            <a:ext cx="330958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705300" y="2305842"/>
            <a:ext cx="3309586" cy="10079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 err="1" smtClean="0"/>
              <a:t>Model</a:t>
            </a:r>
            <a:r>
              <a:rPr lang="pt-PT" b="1" dirty="0" smtClean="0"/>
              <a:t> </a:t>
            </a:r>
            <a:r>
              <a:rPr lang="pt-PT" b="1" dirty="0" err="1" smtClean="0"/>
              <a:t>Structure</a:t>
            </a:r>
            <a:endParaRPr lang="pt-PT" b="1" i="1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4698320" y="1026156"/>
            <a:ext cx="265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Initialization Module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97152" y="2899918"/>
            <a:ext cx="265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Growth Module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93715" y="2888504"/>
            <a:ext cx="176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Calculus Module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3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25" grpId="0" animBg="1"/>
      <p:bldP spid="36" grpId="0" animBg="1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600" dirty="0"/>
              <a:t>Whole stand models for even-aged stands (WSM-eas)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1349" y="1772816"/>
            <a:ext cx="5663371" cy="4929411"/>
          </a:xfrm>
        </p:spPr>
        <p:txBody>
          <a:bodyPr/>
          <a:lstStyle/>
          <a:p>
            <a:pPr lvl="1"/>
            <a:r>
              <a:rPr lang="pt-PT" dirty="0" smtClean="0"/>
              <a:t>Notation</a:t>
            </a:r>
          </a:p>
          <a:p>
            <a:pPr lvl="2"/>
            <a:r>
              <a:rPr lang="en-US" i="1" dirty="0"/>
              <a:t>S</a:t>
            </a:r>
            <a:r>
              <a:rPr lang="en-US" dirty="0"/>
              <a:t> = site </a:t>
            </a:r>
            <a:r>
              <a:rPr lang="en-US" dirty="0" smtClean="0"/>
              <a:t>index or site variables (climate and soil)</a:t>
            </a:r>
          </a:p>
          <a:p>
            <a:pPr lvl="2"/>
            <a:r>
              <a:rPr lang="en-US" i="1" dirty="0" err="1" smtClean="0"/>
              <a:t>t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= </a:t>
            </a:r>
            <a:r>
              <a:rPr lang="en-US" dirty="0"/>
              <a:t>stand age at </a:t>
            </a:r>
            <a:r>
              <a:rPr lang="en-US" dirty="0" smtClean="0"/>
              <a:t>time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i</a:t>
            </a:r>
            <a:endParaRPr lang="en-US" i="1" baseline="-25000" dirty="0" smtClean="0"/>
          </a:p>
          <a:p>
            <a:pPr lvl="2"/>
            <a:r>
              <a:rPr lang="en-US" i="1" dirty="0" smtClean="0"/>
              <a:t>X</a:t>
            </a:r>
            <a:r>
              <a:rPr lang="en-US" i="1" baseline="-25000" dirty="0" smtClean="0"/>
              <a:t>i </a:t>
            </a:r>
            <a:r>
              <a:rPr lang="en-US" dirty="0" smtClean="0"/>
              <a:t>= principal stand variable </a:t>
            </a:r>
            <a:r>
              <a:rPr lang="en-US" i="1" dirty="0" smtClean="0"/>
              <a:t>X</a:t>
            </a:r>
            <a:r>
              <a:rPr lang="en-US" dirty="0" smtClean="0"/>
              <a:t> at time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i</a:t>
            </a:r>
            <a:endParaRPr lang="en-US" i="1" baseline="-25000" dirty="0" smtClean="0"/>
          </a:p>
          <a:p>
            <a:pPr lvl="2"/>
            <a:r>
              <a:rPr lang="en-US" i="1" dirty="0" err="1"/>
              <a:t>SD</a:t>
            </a:r>
            <a:r>
              <a:rPr lang="en-US" i="1" baseline="-25000" dirty="0" err="1"/>
              <a:t>i</a:t>
            </a:r>
            <a:r>
              <a:rPr lang="en-US" dirty="0"/>
              <a:t> = stand density </a:t>
            </a:r>
            <a:r>
              <a:rPr lang="en-US" dirty="0" smtClean="0"/>
              <a:t>measure at </a:t>
            </a:r>
            <a:r>
              <a:rPr lang="en-US" dirty="0"/>
              <a:t>time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endParaRPr lang="en-US" i="1" baseline="-25000" dirty="0"/>
          </a:p>
          <a:p>
            <a:pPr lvl="2"/>
            <a:r>
              <a:rPr lang="en-US" i="1" dirty="0" smtClean="0"/>
              <a:t>i</a:t>
            </a:r>
            <a:r>
              <a:rPr lang="en-US" i="1" baseline="-25000" dirty="0" smtClean="0"/>
              <a:t>X1-2</a:t>
            </a:r>
            <a:r>
              <a:rPr lang="en-US" dirty="0" smtClean="0"/>
              <a:t> = growth of variable </a:t>
            </a:r>
            <a:r>
              <a:rPr lang="en-US" i="1" dirty="0" smtClean="0"/>
              <a:t>X</a:t>
            </a:r>
            <a:r>
              <a:rPr lang="en-US" dirty="0" smtClean="0"/>
              <a:t> in </a:t>
            </a:r>
            <a:r>
              <a:rPr lang="en-US" dirty="0"/>
              <a:t>the period </a:t>
            </a:r>
            <a:r>
              <a:rPr lang="en-US" dirty="0" smtClean="0"/>
              <a:t>between </a:t>
            </a:r>
            <a:r>
              <a:rPr lang="en-US" i="1" dirty="0" smtClean="0"/>
              <a:t>t</a:t>
            </a:r>
            <a:r>
              <a:rPr lang="en-US" i="1" baseline="-25000" dirty="0" smtClean="0"/>
              <a:t>1</a:t>
            </a:r>
            <a:r>
              <a:rPr lang="en-US" dirty="0" smtClean="0"/>
              <a:t> and </a:t>
            </a:r>
            <a:r>
              <a:rPr lang="en-US" i="1" dirty="0" smtClean="0"/>
              <a:t>t</a:t>
            </a:r>
            <a:r>
              <a:rPr lang="en-US" i="1" baseline="-25000" dirty="0" smtClean="0"/>
              <a:t>2</a:t>
            </a:r>
            <a:r>
              <a:rPr lang="en-US" dirty="0" smtClean="0"/>
              <a:t> </a:t>
            </a:r>
          </a:p>
          <a:p>
            <a:pPr lvl="2"/>
            <a:r>
              <a:rPr lang="en-US" i="1" dirty="0" smtClean="0"/>
              <a:t>Y</a:t>
            </a:r>
            <a:r>
              <a:rPr lang="en-US" i="1" baseline="-25000" dirty="0" smtClean="0"/>
              <a:t>i </a:t>
            </a:r>
            <a:r>
              <a:rPr lang="en-US" dirty="0" smtClean="0"/>
              <a:t>= derived </a:t>
            </a:r>
            <a:r>
              <a:rPr lang="en-US" dirty="0"/>
              <a:t>stand variable </a:t>
            </a:r>
            <a:r>
              <a:rPr lang="en-US" i="1" dirty="0" smtClean="0"/>
              <a:t>Y</a:t>
            </a:r>
            <a:r>
              <a:rPr lang="en-US" dirty="0" smtClean="0"/>
              <a:t> </a:t>
            </a:r>
            <a:r>
              <a:rPr lang="en-US" dirty="0"/>
              <a:t>at time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endParaRPr lang="en-US" i="1" baseline="-25000" dirty="0"/>
          </a:p>
          <a:p>
            <a:pPr lvl="2"/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1371" y="1196753"/>
            <a:ext cx="5736637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 smtClean="0"/>
              <a:t>Growth</a:t>
            </a:r>
            <a:r>
              <a:rPr lang="pt-PT" dirty="0" smtClean="0"/>
              <a:t> modules</a:t>
            </a:r>
          </a:p>
          <a:p>
            <a:pPr lvl="1"/>
            <a:r>
              <a:rPr lang="pt-PT" dirty="0" err="1" smtClean="0"/>
              <a:t>Growth</a:t>
            </a:r>
            <a:r>
              <a:rPr lang="pt-PT" dirty="0" smtClean="0"/>
              <a:t> modules </a:t>
            </a:r>
            <a:r>
              <a:rPr lang="pt-PT" dirty="0" err="1" smtClean="0"/>
              <a:t>refer</a:t>
            </a:r>
            <a:r>
              <a:rPr lang="pt-PT" dirty="0" smtClean="0"/>
              <a:t> to </a:t>
            </a:r>
            <a:r>
              <a:rPr lang="pt-PT" b="1" dirty="0" smtClean="0">
                <a:solidFill>
                  <a:srgbClr val="7CB042"/>
                </a:solidFill>
              </a:rPr>
              <a:t>principal </a:t>
            </a:r>
            <a:r>
              <a:rPr lang="pt-PT" b="1" dirty="0" err="1" smtClean="0">
                <a:solidFill>
                  <a:srgbClr val="7CB042"/>
                </a:solidFill>
              </a:rPr>
              <a:t>variables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ones</a:t>
            </a:r>
            <a:r>
              <a:rPr lang="pt-PT" dirty="0" smtClean="0"/>
              <a:t> </a:t>
            </a:r>
            <a:r>
              <a:rPr lang="pt-PT" dirty="0" err="1" smtClean="0"/>
              <a:t>whose</a:t>
            </a:r>
            <a:r>
              <a:rPr lang="pt-PT" dirty="0" smtClean="0"/>
              <a:t> </a:t>
            </a:r>
            <a:r>
              <a:rPr lang="pt-PT" dirty="0" err="1" smtClean="0"/>
              <a:t>growth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predicted</a:t>
            </a:r>
            <a:r>
              <a:rPr lang="pt-PT" dirty="0" smtClean="0"/>
              <a:t> </a:t>
            </a:r>
            <a:r>
              <a:rPr lang="pt-PT" u="sng" dirty="0" err="1" smtClean="0"/>
              <a:t>from</a:t>
            </a:r>
            <a:r>
              <a:rPr lang="pt-PT" u="sng" dirty="0" smtClean="0"/>
              <a:t> </a:t>
            </a:r>
            <a:r>
              <a:rPr lang="pt-PT" u="sng" dirty="0" err="1" smtClean="0"/>
              <a:t>one</a:t>
            </a:r>
            <a:r>
              <a:rPr lang="pt-PT" u="sng" dirty="0" smtClean="0"/>
              <a:t> instante </a:t>
            </a:r>
            <a:r>
              <a:rPr lang="pt-PT" dirty="0" smtClean="0"/>
              <a:t>in time </a:t>
            </a:r>
            <a:r>
              <a:rPr lang="pt-PT" u="sng" dirty="0" smtClean="0"/>
              <a:t>to </a:t>
            </a:r>
            <a:r>
              <a:rPr lang="pt-PT" u="sng" dirty="0" err="1" smtClean="0"/>
              <a:t>the</a:t>
            </a:r>
            <a:r>
              <a:rPr lang="pt-PT" u="sng" dirty="0" smtClean="0"/>
              <a:t> </a:t>
            </a:r>
            <a:r>
              <a:rPr lang="pt-PT" u="sng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model</a:t>
            </a:r>
            <a:r>
              <a:rPr lang="pt-PT" dirty="0" smtClean="0"/>
              <a:t>:</a:t>
            </a:r>
          </a:p>
          <a:p>
            <a:pPr lvl="2"/>
            <a:r>
              <a:rPr lang="pt-PT" dirty="0" err="1" smtClean="0"/>
              <a:t>Direct</a:t>
            </a:r>
            <a:r>
              <a:rPr lang="pt-PT" dirty="0" smtClean="0"/>
              <a:t> </a:t>
            </a:r>
            <a:r>
              <a:rPr lang="pt-PT" dirty="0" err="1" smtClean="0"/>
              <a:t>prediction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growth</a:t>
            </a:r>
            <a:endParaRPr lang="pt-PT" dirty="0" smtClean="0"/>
          </a:p>
          <a:p>
            <a:pPr marL="1371600" lvl="3" indent="0">
              <a:buFont typeface="Arial" pitchFamily="34" charset="0"/>
              <a:buNone/>
            </a:pPr>
            <a:r>
              <a:rPr lang="pt-PT" i="1" dirty="0" smtClean="0"/>
              <a:t>i</a:t>
            </a:r>
            <a:r>
              <a:rPr lang="pt-PT" i="1" baseline="-25000" dirty="0" smtClean="0"/>
              <a:t>X1-2 </a:t>
            </a:r>
            <a:r>
              <a:rPr lang="pt-PT" i="1" dirty="0" smtClean="0"/>
              <a:t>= f(S, t</a:t>
            </a:r>
            <a:r>
              <a:rPr lang="pt-PT" i="1" baseline="-25000" dirty="0" smtClean="0"/>
              <a:t>1</a:t>
            </a:r>
            <a:r>
              <a:rPr lang="pt-PT" i="1" dirty="0" smtClean="0"/>
              <a:t>, t</a:t>
            </a:r>
            <a:r>
              <a:rPr lang="pt-PT" i="1" baseline="-25000" dirty="0" smtClean="0"/>
              <a:t>2</a:t>
            </a:r>
            <a:r>
              <a:rPr lang="pt-PT" i="1" dirty="0" smtClean="0"/>
              <a:t>, SD</a:t>
            </a:r>
            <a:r>
              <a:rPr lang="pt-PT" i="1" baseline="-25000" dirty="0" smtClean="0"/>
              <a:t>1</a:t>
            </a:r>
            <a:r>
              <a:rPr lang="pt-PT" i="1" dirty="0" smtClean="0"/>
              <a:t>)</a:t>
            </a:r>
          </a:p>
          <a:p>
            <a:pPr marL="1371600" lvl="3" indent="0">
              <a:buFont typeface="Arial" pitchFamily="34" charset="0"/>
              <a:buNone/>
            </a:pPr>
            <a:r>
              <a:rPr lang="pt-PT" i="1" dirty="0" smtClean="0"/>
              <a:t>X</a:t>
            </a:r>
            <a:r>
              <a:rPr lang="pt-PT" i="1" baseline="-25000" dirty="0" smtClean="0"/>
              <a:t>2 </a:t>
            </a:r>
            <a:r>
              <a:rPr lang="pt-PT" i="1" dirty="0" smtClean="0"/>
              <a:t>= X</a:t>
            </a:r>
            <a:r>
              <a:rPr lang="pt-PT" i="1" baseline="-25000" dirty="0" smtClean="0"/>
              <a:t>1</a:t>
            </a:r>
            <a:r>
              <a:rPr lang="pt-PT" i="1" dirty="0" smtClean="0"/>
              <a:t>+i</a:t>
            </a:r>
            <a:r>
              <a:rPr lang="pt-PT" i="1" baseline="-25000" dirty="0" smtClean="0"/>
              <a:t>X1-2</a:t>
            </a:r>
          </a:p>
          <a:p>
            <a:pPr lvl="2"/>
            <a:r>
              <a:rPr lang="pt-PT" dirty="0" err="1" smtClean="0"/>
              <a:t>Direct</a:t>
            </a:r>
            <a:r>
              <a:rPr lang="pt-PT" dirty="0" smtClean="0"/>
              <a:t> </a:t>
            </a:r>
            <a:r>
              <a:rPr lang="pt-PT" dirty="0" err="1" smtClean="0"/>
              <a:t>prediction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future </a:t>
            </a:r>
            <a:r>
              <a:rPr lang="pt-PT" dirty="0" err="1" smtClean="0"/>
              <a:t>value</a:t>
            </a:r>
            <a:endParaRPr lang="pt-PT" dirty="0" smtClean="0"/>
          </a:p>
          <a:p>
            <a:pPr marL="1371600" lvl="3" indent="0">
              <a:buFont typeface="Arial" pitchFamily="34" charset="0"/>
              <a:buNone/>
            </a:pPr>
            <a:r>
              <a:rPr lang="pt-PT" i="1" dirty="0" smtClean="0"/>
              <a:t>SD2 = f(S, t</a:t>
            </a:r>
            <a:r>
              <a:rPr lang="pt-PT" i="1" baseline="-25000" dirty="0" smtClean="0"/>
              <a:t>1</a:t>
            </a:r>
            <a:r>
              <a:rPr lang="pt-PT" i="1" dirty="0" smtClean="0"/>
              <a:t>, t</a:t>
            </a:r>
            <a:r>
              <a:rPr lang="pt-PT" i="1" baseline="-25000" dirty="0" smtClean="0"/>
              <a:t>2</a:t>
            </a:r>
            <a:r>
              <a:rPr lang="pt-PT" i="1" dirty="0" smtClean="0"/>
              <a:t>, SD</a:t>
            </a:r>
            <a:r>
              <a:rPr lang="pt-PT" i="1" baseline="-25000" dirty="0" smtClean="0"/>
              <a:t>1</a:t>
            </a:r>
            <a:r>
              <a:rPr lang="pt-PT" i="1" dirty="0" smtClean="0"/>
              <a:t>)</a:t>
            </a:r>
          </a:p>
          <a:p>
            <a:pPr marL="1371600" lvl="3" indent="0">
              <a:buFont typeface="Arial" pitchFamily="34" charset="0"/>
              <a:buNone/>
            </a:pPr>
            <a:r>
              <a:rPr lang="pt-PT" i="1" dirty="0" smtClean="0"/>
              <a:t>X</a:t>
            </a:r>
            <a:r>
              <a:rPr lang="pt-PT" i="1" baseline="-25000" dirty="0" smtClean="0"/>
              <a:t>2</a:t>
            </a:r>
            <a:r>
              <a:rPr lang="pt-PT" i="1" dirty="0" smtClean="0"/>
              <a:t> = f(S, t</a:t>
            </a:r>
            <a:r>
              <a:rPr lang="pt-PT" i="1" baseline="-25000" dirty="0" smtClean="0"/>
              <a:t>1</a:t>
            </a:r>
            <a:r>
              <a:rPr lang="pt-PT" i="1" dirty="0" smtClean="0"/>
              <a:t>, t</a:t>
            </a:r>
            <a:r>
              <a:rPr lang="pt-PT" i="1" baseline="-25000" dirty="0" smtClean="0"/>
              <a:t>2</a:t>
            </a:r>
            <a:r>
              <a:rPr lang="pt-PT" i="1" dirty="0" smtClean="0"/>
              <a:t>, X</a:t>
            </a:r>
            <a:r>
              <a:rPr lang="pt-PT" i="1" baseline="-25000" dirty="0" smtClean="0"/>
              <a:t>1</a:t>
            </a:r>
            <a:r>
              <a:rPr lang="pt-PT" i="1" dirty="0" smtClean="0"/>
              <a:t>, SD</a:t>
            </a:r>
            <a:r>
              <a:rPr lang="pt-PT" i="1" baseline="-25000" dirty="0" smtClean="0"/>
              <a:t>1</a:t>
            </a:r>
            <a:r>
              <a:rPr lang="pt-PT" i="1" dirty="0" smtClean="0"/>
              <a:t>, SD</a:t>
            </a:r>
            <a:r>
              <a:rPr lang="pt-PT" i="1" baseline="-25000" dirty="0" smtClean="0"/>
              <a:t>2,</a:t>
            </a:r>
            <a:r>
              <a:rPr lang="pt-PT" i="1" dirty="0" smtClean="0"/>
              <a:t> </a:t>
            </a:r>
            <a:r>
              <a:rPr lang="pt-PT" i="1" dirty="0" err="1" smtClean="0"/>
              <a:t>other</a:t>
            </a:r>
            <a:r>
              <a:rPr lang="pt-PT" i="1" dirty="0" smtClean="0"/>
              <a:t> stand </a:t>
            </a:r>
            <a:r>
              <a:rPr lang="pt-PT" i="1" dirty="0" err="1" smtClean="0"/>
              <a:t>variables</a:t>
            </a:r>
            <a:r>
              <a:rPr lang="pt-PT" i="1" dirty="0" smtClean="0"/>
              <a:t>)</a:t>
            </a:r>
          </a:p>
          <a:p>
            <a:pPr marL="1371600" lvl="3" indent="0">
              <a:buFont typeface="Arial" pitchFamily="34" charset="0"/>
              <a:buNone/>
            </a:pPr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980729"/>
            <a:ext cx="11328000" cy="5616624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dirty="0"/>
              <a:t>Whole stand </a:t>
            </a:r>
            <a:r>
              <a:rPr lang="en-US" dirty="0" smtClean="0"/>
              <a:t>models for even-aged stands</a:t>
            </a:r>
          </a:p>
          <a:p>
            <a:pPr>
              <a:spcBef>
                <a:spcPts val="200"/>
              </a:spcBef>
            </a:pPr>
            <a:endParaRPr lang="en-US" sz="900" dirty="0" smtClean="0"/>
          </a:p>
          <a:p>
            <a:pPr lvl="1">
              <a:spcBef>
                <a:spcPts val="200"/>
              </a:spcBef>
            </a:pPr>
            <a:r>
              <a:rPr lang="en-US" sz="2200" dirty="0"/>
              <a:t>S</a:t>
            </a:r>
            <a:r>
              <a:rPr lang="en-US" sz="2200" dirty="0" smtClean="0"/>
              <a:t>tate </a:t>
            </a:r>
            <a:r>
              <a:rPr lang="en-US" sz="2200" dirty="0"/>
              <a:t>variables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Control </a:t>
            </a:r>
            <a:r>
              <a:rPr lang="en-US" sz="2200" dirty="0"/>
              <a:t>variables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Stand density and stocking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Stand density measures:</a:t>
            </a:r>
          </a:p>
          <a:p>
            <a:pPr lvl="3">
              <a:spcBef>
                <a:spcPts val="200"/>
              </a:spcBef>
            </a:pPr>
            <a:r>
              <a:rPr lang="en-US" sz="1800" dirty="0"/>
              <a:t>Stand density </a:t>
            </a:r>
            <a:r>
              <a:rPr lang="en-US" sz="1800" dirty="0" smtClean="0"/>
              <a:t>index (SDI)</a:t>
            </a:r>
            <a:endParaRPr lang="en-US" sz="1800" dirty="0"/>
          </a:p>
          <a:p>
            <a:pPr lvl="3">
              <a:spcBef>
                <a:spcPts val="200"/>
              </a:spcBef>
            </a:pPr>
            <a:r>
              <a:rPr lang="en-US" sz="1800" dirty="0"/>
              <a:t>Crown competition </a:t>
            </a:r>
            <a:r>
              <a:rPr lang="en-US" sz="1800" dirty="0" smtClean="0"/>
              <a:t>factor (CCF)</a:t>
            </a:r>
            <a:endParaRPr lang="en-US" sz="1800" dirty="0"/>
          </a:p>
          <a:p>
            <a:pPr lvl="3">
              <a:spcBef>
                <a:spcPts val="200"/>
              </a:spcBef>
            </a:pPr>
            <a:r>
              <a:rPr lang="en-US" sz="1800" dirty="0"/>
              <a:t>Relative spacing (Wilson factor)</a:t>
            </a:r>
          </a:p>
          <a:p>
            <a:pPr lvl="3">
              <a:spcBef>
                <a:spcPts val="200"/>
              </a:spcBef>
            </a:pPr>
            <a:r>
              <a:rPr lang="en-US" sz="1800" dirty="0"/>
              <a:t>Spacing </a:t>
            </a:r>
            <a:r>
              <a:rPr lang="en-US" sz="1800" dirty="0" smtClean="0"/>
              <a:t>factor (Sf)</a:t>
            </a:r>
            <a:endParaRPr lang="en-US" sz="1800" dirty="0"/>
          </a:p>
          <a:p>
            <a:pPr lvl="3">
              <a:spcBef>
                <a:spcPts val="200"/>
              </a:spcBef>
            </a:pPr>
            <a:r>
              <a:rPr lang="en-US" sz="1800" dirty="0"/>
              <a:t>Crown </a:t>
            </a:r>
            <a:r>
              <a:rPr lang="en-US" sz="1800" dirty="0" smtClean="0"/>
              <a:t>cover (CC)</a:t>
            </a:r>
            <a:endParaRPr lang="en-US" sz="1800" dirty="0"/>
          </a:p>
          <a:p>
            <a:pPr lvl="1">
              <a:spcBef>
                <a:spcPts val="200"/>
              </a:spcBef>
            </a:pPr>
            <a:r>
              <a:rPr lang="en-US" sz="2200" dirty="0"/>
              <a:t>Growth and calculus modules</a:t>
            </a:r>
          </a:p>
          <a:p>
            <a:pPr lvl="2">
              <a:spcBef>
                <a:spcPts val="200"/>
              </a:spcBef>
            </a:pPr>
            <a:r>
              <a:rPr lang="en-US" sz="2000" dirty="0" smtClean="0"/>
              <a:t>Site </a:t>
            </a:r>
            <a:r>
              <a:rPr lang="en-US" sz="2000" dirty="0"/>
              <a:t>productivity</a:t>
            </a:r>
          </a:p>
          <a:p>
            <a:pPr lvl="2">
              <a:spcBef>
                <a:spcPts val="200"/>
              </a:spcBef>
            </a:pPr>
            <a:r>
              <a:rPr lang="en-US" sz="2000" dirty="0" err="1"/>
              <a:t>S</a:t>
            </a:r>
            <a:r>
              <a:rPr lang="en-US" sz="2000" dirty="0" err="1" smtClean="0"/>
              <a:t>ilvicultural</a:t>
            </a:r>
            <a:r>
              <a:rPr lang="en-US" sz="2000" dirty="0" smtClean="0"/>
              <a:t> treatments </a:t>
            </a:r>
            <a:r>
              <a:rPr lang="en-US" sz="2000" dirty="0"/>
              <a:t>and thinning</a:t>
            </a:r>
          </a:p>
          <a:p>
            <a:pPr>
              <a:spcBef>
                <a:spcPts val="20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endParaRPr lang="en-US" sz="2200" dirty="0"/>
          </a:p>
          <a:p>
            <a:endParaRPr lang="en-US" sz="22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5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 (GLOBULUS 3.0)</a:t>
            </a:r>
            <a:endParaRPr lang="en-US" sz="2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PT" b="1" dirty="0" smtClean="0"/>
              <a:t>Module </a:t>
            </a:r>
            <a:r>
              <a:rPr lang="pt-PT" b="1" dirty="0" err="1" smtClean="0"/>
              <a:t>Growth</a:t>
            </a:r>
            <a:r>
              <a:rPr lang="pt-PT" b="1" dirty="0" smtClean="0"/>
              <a:t>: </a:t>
            </a:r>
            <a:r>
              <a:rPr lang="pt-PT" b="1" i="1" dirty="0" smtClean="0"/>
              <a:t>hdom</a:t>
            </a:r>
            <a:r>
              <a:rPr lang="pt-PT" b="1" i="1" baseline="-25000" dirty="0" smtClean="0"/>
              <a:t>2 </a:t>
            </a:r>
            <a:r>
              <a:rPr lang="pt-PT" b="1" i="1" dirty="0" smtClean="0"/>
              <a:t>= f (t</a:t>
            </a:r>
            <a:r>
              <a:rPr lang="pt-PT" b="1" i="1" baseline="-25000" dirty="0" smtClean="0"/>
              <a:t>1</a:t>
            </a:r>
            <a:r>
              <a:rPr lang="pt-PT" b="1" i="1" dirty="0" smtClean="0"/>
              <a:t>, t</a:t>
            </a:r>
            <a:r>
              <a:rPr lang="pt-PT" b="1" i="1" baseline="-25000" dirty="0" smtClean="0"/>
              <a:t>2</a:t>
            </a:r>
            <a:r>
              <a:rPr lang="pt-PT" b="1" i="1" dirty="0" smtClean="0"/>
              <a:t>, hdom</a:t>
            </a:r>
            <a:r>
              <a:rPr lang="pt-PT" b="1" i="1" baseline="-25000" dirty="0" smtClean="0"/>
              <a:t>1</a:t>
            </a:r>
            <a:r>
              <a:rPr lang="pt-PT" b="1" i="1" dirty="0" smtClean="0"/>
              <a:t>, </a:t>
            </a:r>
            <a:r>
              <a:rPr lang="pt-PT" b="1" i="1" dirty="0" err="1" smtClean="0"/>
              <a:t>Rain</a:t>
            </a:r>
            <a:r>
              <a:rPr lang="pt-PT" b="1" i="1" dirty="0" smtClean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525" t="8000" r="20600" b="10521"/>
          <a:stretch/>
        </p:blipFill>
        <p:spPr>
          <a:xfrm>
            <a:off x="480004" y="1352296"/>
            <a:ext cx="11160611" cy="80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 (GLOBULUS 3.0)</a:t>
            </a:r>
            <a:endParaRPr lang="en-US" sz="2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b="1" i="1" dirty="0" smtClean="0"/>
              <a:t>Module </a:t>
            </a:r>
            <a:r>
              <a:rPr lang="pt-PT" b="1" i="1" dirty="0" err="1" smtClean="0"/>
              <a:t>Growth</a:t>
            </a:r>
            <a:r>
              <a:rPr lang="pt-PT" b="1" i="1" dirty="0" smtClean="0"/>
              <a:t>: Nst</a:t>
            </a:r>
            <a:r>
              <a:rPr lang="pt-PT" b="1" i="1" baseline="-25000" dirty="0" smtClean="0"/>
              <a:t>2 </a:t>
            </a:r>
            <a:r>
              <a:rPr lang="pt-PT" b="1" i="1" dirty="0"/>
              <a:t>= f (t</a:t>
            </a:r>
            <a:r>
              <a:rPr lang="pt-PT" b="1" i="1" baseline="-25000" dirty="0"/>
              <a:t>1</a:t>
            </a:r>
            <a:r>
              <a:rPr lang="pt-PT" b="1" i="1" dirty="0"/>
              <a:t>, t</a:t>
            </a:r>
            <a:r>
              <a:rPr lang="pt-PT" b="1" i="1" baseline="-25000" dirty="0"/>
              <a:t>2</a:t>
            </a:r>
            <a:r>
              <a:rPr lang="pt-PT" b="1" i="1" dirty="0"/>
              <a:t>, </a:t>
            </a:r>
            <a:r>
              <a:rPr lang="pt-PT" b="1" i="1" dirty="0" smtClean="0"/>
              <a:t>Nst</a:t>
            </a:r>
            <a:r>
              <a:rPr lang="pt-PT" b="1" i="1" baseline="-25000" dirty="0" smtClean="0"/>
              <a:t>1</a:t>
            </a:r>
            <a:r>
              <a:rPr lang="pt-PT" b="1" i="1" dirty="0"/>
              <a:t>, </a:t>
            </a:r>
            <a:r>
              <a:rPr lang="pt-PT" b="1" i="1" dirty="0" smtClean="0"/>
              <a:t>NPL, </a:t>
            </a:r>
            <a:r>
              <a:rPr lang="pt-PT" b="1" i="1" dirty="0" err="1" smtClean="0"/>
              <a:t>rotation</a:t>
            </a:r>
            <a:r>
              <a:rPr lang="pt-PT" b="1" i="1" dirty="0" smtClean="0"/>
              <a:t>)</a:t>
            </a:r>
            <a:endParaRPr lang="pt-PT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81" t="7439" r="20420" b="35060"/>
          <a:stretch/>
        </p:blipFill>
        <p:spPr>
          <a:xfrm>
            <a:off x="480005" y="1375615"/>
            <a:ext cx="11232619" cy="565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1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 (GLOBULUS 3.0)</a:t>
            </a:r>
            <a:endParaRPr lang="en-US" sz="2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b="1" i="1" dirty="0" smtClean="0"/>
              <a:t>Module </a:t>
            </a:r>
            <a:r>
              <a:rPr lang="pt-PT" b="1" i="1" dirty="0" err="1" smtClean="0"/>
              <a:t>Growth</a:t>
            </a:r>
            <a:r>
              <a:rPr lang="pt-PT" b="1" i="1" dirty="0" smtClean="0"/>
              <a:t>: G</a:t>
            </a:r>
            <a:r>
              <a:rPr lang="pt-PT" b="1" i="1" baseline="-25000" dirty="0" smtClean="0"/>
              <a:t>2 </a:t>
            </a:r>
            <a:r>
              <a:rPr lang="pt-PT" b="1" i="1" dirty="0"/>
              <a:t>= f (t</a:t>
            </a:r>
            <a:r>
              <a:rPr lang="pt-PT" b="1" i="1" baseline="-25000" dirty="0"/>
              <a:t>1</a:t>
            </a:r>
            <a:r>
              <a:rPr lang="pt-PT" b="1" i="1" dirty="0"/>
              <a:t>, t</a:t>
            </a:r>
            <a:r>
              <a:rPr lang="pt-PT" b="1" i="1" baseline="-25000" dirty="0"/>
              <a:t>2</a:t>
            </a:r>
            <a:r>
              <a:rPr lang="pt-PT" b="1" i="1" dirty="0"/>
              <a:t>, </a:t>
            </a:r>
            <a:r>
              <a:rPr lang="pt-PT" b="1" i="1" dirty="0" smtClean="0"/>
              <a:t>Nst</a:t>
            </a:r>
            <a:r>
              <a:rPr lang="pt-PT" b="1" i="1" baseline="-25000" dirty="0" smtClean="0"/>
              <a:t>1</a:t>
            </a:r>
            <a:r>
              <a:rPr lang="pt-PT" b="1" i="1" dirty="0"/>
              <a:t>, </a:t>
            </a:r>
            <a:r>
              <a:rPr lang="pt-PT" b="1" i="1" dirty="0" smtClean="0"/>
              <a:t>Nst</a:t>
            </a:r>
            <a:r>
              <a:rPr lang="pt-PT" b="1" i="1" baseline="-25000" dirty="0" smtClean="0"/>
              <a:t>2</a:t>
            </a:r>
            <a:r>
              <a:rPr lang="pt-PT" b="1" i="1" dirty="0" smtClean="0"/>
              <a:t>, G</a:t>
            </a:r>
            <a:r>
              <a:rPr lang="pt-PT" b="1" i="1" baseline="-25000" dirty="0"/>
              <a:t>1</a:t>
            </a:r>
            <a:r>
              <a:rPr lang="pt-PT" b="1" i="1" dirty="0" smtClean="0"/>
              <a:t>, </a:t>
            </a:r>
            <a:r>
              <a:rPr lang="pt-PT" b="1" i="1" dirty="0" err="1" smtClean="0"/>
              <a:t>rotation</a:t>
            </a:r>
            <a:r>
              <a:rPr lang="pt-PT" b="1" i="1" dirty="0" smtClean="0"/>
              <a:t>, </a:t>
            </a:r>
            <a:r>
              <a:rPr lang="pt-PT" b="1" i="1" dirty="0" err="1" smtClean="0"/>
              <a:t>Rain</a:t>
            </a:r>
            <a:r>
              <a:rPr lang="pt-PT" b="1" i="1" dirty="0" smtClean="0"/>
              <a:t>, altitude)</a:t>
            </a:r>
            <a:endParaRPr lang="pt-PT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525" t="8000" r="6426" b="9681"/>
          <a:stretch/>
        </p:blipFill>
        <p:spPr>
          <a:xfrm>
            <a:off x="526704" y="1375615"/>
            <a:ext cx="11665296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0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 (GLOBULUS 3.0)</a:t>
            </a:r>
            <a:endParaRPr lang="en-US" sz="2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b="1" i="1" dirty="0" smtClean="0"/>
              <a:t>Module </a:t>
            </a:r>
            <a:r>
              <a:rPr lang="pt-PT" b="1" i="1" dirty="0" err="1" smtClean="0"/>
              <a:t>Growth</a:t>
            </a:r>
            <a:r>
              <a:rPr lang="pt-PT" b="1" i="1" dirty="0" smtClean="0"/>
              <a:t>: Vu</a:t>
            </a:r>
            <a:r>
              <a:rPr lang="pt-PT" b="1" i="1" baseline="-25000" dirty="0" smtClean="0"/>
              <a:t>2 </a:t>
            </a:r>
            <a:r>
              <a:rPr lang="pt-PT" b="1" i="1" dirty="0"/>
              <a:t>= f (t</a:t>
            </a:r>
            <a:r>
              <a:rPr lang="pt-PT" b="1" i="1" baseline="-25000" dirty="0"/>
              <a:t>1</a:t>
            </a:r>
            <a:r>
              <a:rPr lang="pt-PT" b="1" i="1" dirty="0"/>
              <a:t>, t</a:t>
            </a:r>
            <a:r>
              <a:rPr lang="pt-PT" b="1" i="1" baseline="-25000" dirty="0"/>
              <a:t>2</a:t>
            </a:r>
            <a:r>
              <a:rPr lang="pt-PT" b="1" i="1" dirty="0"/>
              <a:t>, </a:t>
            </a:r>
            <a:r>
              <a:rPr lang="pt-PT" b="1" i="1" dirty="0" smtClean="0"/>
              <a:t>hdom</a:t>
            </a:r>
            <a:r>
              <a:rPr lang="pt-PT" b="1" i="1" baseline="-25000" dirty="0" smtClean="0"/>
              <a:t>1</a:t>
            </a:r>
            <a:r>
              <a:rPr lang="pt-PT" b="1" i="1" dirty="0"/>
              <a:t>, </a:t>
            </a:r>
            <a:r>
              <a:rPr lang="pt-PT" b="1" i="1" dirty="0" smtClean="0"/>
              <a:t>hdom</a:t>
            </a:r>
            <a:r>
              <a:rPr lang="pt-PT" b="1" i="1" baseline="-25000" dirty="0" smtClean="0"/>
              <a:t>2</a:t>
            </a:r>
            <a:r>
              <a:rPr lang="pt-PT" b="1" i="1" dirty="0" smtClean="0"/>
              <a:t>, G</a:t>
            </a:r>
            <a:r>
              <a:rPr lang="pt-PT" b="1" i="1" baseline="-25000" dirty="0" smtClean="0"/>
              <a:t>1,</a:t>
            </a:r>
            <a:r>
              <a:rPr lang="pt-PT" b="1" i="1" dirty="0" smtClean="0"/>
              <a:t> G</a:t>
            </a:r>
            <a:r>
              <a:rPr lang="pt-PT" b="1" i="1" baseline="-25000" dirty="0" smtClean="0"/>
              <a:t>2</a:t>
            </a:r>
            <a:r>
              <a:rPr lang="pt-PT" b="1" i="1" dirty="0" smtClean="0"/>
              <a:t>, Vu</a:t>
            </a:r>
            <a:r>
              <a:rPr lang="pt-PT" b="1" i="1" baseline="-25000" dirty="0" smtClean="0"/>
              <a:t>1</a:t>
            </a:r>
            <a:r>
              <a:rPr lang="pt-PT" b="1" i="1" dirty="0" smtClean="0"/>
              <a:t>)</a:t>
            </a:r>
            <a:endParaRPr lang="pt-PT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525" t="8000" r="20600" b="16401"/>
          <a:stretch/>
        </p:blipFill>
        <p:spPr>
          <a:xfrm>
            <a:off x="481238" y="1375615"/>
            <a:ext cx="11231385" cy="74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600" dirty="0"/>
              <a:t>Whole stand models for even-aged stands (WSM-eas)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1349" y="1772816"/>
            <a:ext cx="5663371" cy="4929411"/>
          </a:xfrm>
        </p:spPr>
        <p:txBody>
          <a:bodyPr/>
          <a:lstStyle/>
          <a:p>
            <a:pPr lvl="1"/>
            <a:r>
              <a:rPr lang="pt-PT" dirty="0" smtClean="0"/>
              <a:t>Notation</a:t>
            </a:r>
          </a:p>
          <a:p>
            <a:pPr lvl="2"/>
            <a:r>
              <a:rPr lang="en-US" i="1" dirty="0"/>
              <a:t>S</a:t>
            </a:r>
            <a:r>
              <a:rPr lang="en-US" dirty="0"/>
              <a:t> = site </a:t>
            </a:r>
            <a:r>
              <a:rPr lang="en-US" dirty="0" smtClean="0"/>
              <a:t>index or site variables (climate and soil)</a:t>
            </a:r>
          </a:p>
          <a:p>
            <a:pPr lvl="2"/>
            <a:r>
              <a:rPr lang="en-US" i="1" dirty="0" err="1" smtClean="0"/>
              <a:t>t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= </a:t>
            </a:r>
            <a:r>
              <a:rPr lang="en-US" dirty="0"/>
              <a:t>stand age at </a:t>
            </a:r>
            <a:r>
              <a:rPr lang="en-US" dirty="0" smtClean="0"/>
              <a:t>time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i</a:t>
            </a:r>
            <a:endParaRPr lang="en-US" i="1" baseline="-25000" dirty="0" smtClean="0"/>
          </a:p>
          <a:p>
            <a:pPr lvl="2"/>
            <a:r>
              <a:rPr lang="en-US" i="1" dirty="0" smtClean="0"/>
              <a:t>X</a:t>
            </a:r>
            <a:r>
              <a:rPr lang="en-US" i="1" baseline="-25000" dirty="0" smtClean="0"/>
              <a:t>i </a:t>
            </a:r>
            <a:r>
              <a:rPr lang="en-US" dirty="0" smtClean="0"/>
              <a:t>= principal stand variable </a:t>
            </a:r>
            <a:r>
              <a:rPr lang="en-US" i="1" dirty="0" smtClean="0"/>
              <a:t>X</a:t>
            </a:r>
            <a:r>
              <a:rPr lang="en-US" dirty="0" smtClean="0"/>
              <a:t> at time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i</a:t>
            </a:r>
            <a:endParaRPr lang="en-US" i="1" baseline="-25000" dirty="0" smtClean="0"/>
          </a:p>
          <a:p>
            <a:pPr lvl="2"/>
            <a:r>
              <a:rPr lang="en-US" i="1" dirty="0" err="1"/>
              <a:t>SD</a:t>
            </a:r>
            <a:r>
              <a:rPr lang="en-US" i="1" baseline="-25000" dirty="0" err="1"/>
              <a:t>i</a:t>
            </a:r>
            <a:r>
              <a:rPr lang="en-US" dirty="0"/>
              <a:t> = stand density </a:t>
            </a:r>
            <a:r>
              <a:rPr lang="en-US" dirty="0" smtClean="0"/>
              <a:t>measure at </a:t>
            </a:r>
            <a:r>
              <a:rPr lang="en-US" dirty="0"/>
              <a:t>time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endParaRPr lang="en-US" i="1" baseline="-25000" dirty="0"/>
          </a:p>
          <a:p>
            <a:pPr lvl="2"/>
            <a:r>
              <a:rPr lang="en-US" i="1" dirty="0" smtClean="0"/>
              <a:t>i</a:t>
            </a:r>
            <a:r>
              <a:rPr lang="en-US" i="1" baseline="-25000" dirty="0" smtClean="0"/>
              <a:t>X1-2</a:t>
            </a:r>
            <a:r>
              <a:rPr lang="en-US" dirty="0" smtClean="0"/>
              <a:t> = growth of variable </a:t>
            </a:r>
            <a:r>
              <a:rPr lang="en-US" i="1" dirty="0" smtClean="0"/>
              <a:t>X</a:t>
            </a:r>
            <a:r>
              <a:rPr lang="en-US" dirty="0" smtClean="0"/>
              <a:t> in </a:t>
            </a:r>
            <a:r>
              <a:rPr lang="en-US" dirty="0"/>
              <a:t>the period </a:t>
            </a:r>
            <a:r>
              <a:rPr lang="en-US" dirty="0" smtClean="0"/>
              <a:t>between </a:t>
            </a:r>
            <a:r>
              <a:rPr lang="en-US" i="1" dirty="0" smtClean="0"/>
              <a:t>t</a:t>
            </a:r>
            <a:r>
              <a:rPr lang="en-US" i="1" baseline="-25000" dirty="0" smtClean="0"/>
              <a:t>1</a:t>
            </a:r>
            <a:r>
              <a:rPr lang="en-US" dirty="0" smtClean="0"/>
              <a:t> and </a:t>
            </a:r>
            <a:r>
              <a:rPr lang="en-US" i="1" dirty="0" smtClean="0"/>
              <a:t>t</a:t>
            </a:r>
            <a:r>
              <a:rPr lang="en-US" i="1" baseline="-25000" dirty="0" smtClean="0"/>
              <a:t>2</a:t>
            </a:r>
            <a:r>
              <a:rPr lang="en-US" dirty="0" smtClean="0"/>
              <a:t> </a:t>
            </a:r>
          </a:p>
          <a:p>
            <a:pPr lvl="2"/>
            <a:r>
              <a:rPr lang="en-US" i="1" dirty="0" smtClean="0"/>
              <a:t>Y</a:t>
            </a:r>
            <a:r>
              <a:rPr lang="en-US" i="1" baseline="-25000" dirty="0" smtClean="0"/>
              <a:t>i </a:t>
            </a:r>
            <a:r>
              <a:rPr lang="en-US" dirty="0" smtClean="0"/>
              <a:t>= derived </a:t>
            </a:r>
            <a:r>
              <a:rPr lang="en-US" dirty="0"/>
              <a:t>stand variable </a:t>
            </a:r>
            <a:r>
              <a:rPr lang="en-US" i="1" dirty="0" smtClean="0"/>
              <a:t>Y</a:t>
            </a:r>
            <a:r>
              <a:rPr lang="en-US" dirty="0" smtClean="0"/>
              <a:t> </a:t>
            </a:r>
            <a:r>
              <a:rPr lang="en-US" dirty="0"/>
              <a:t>at time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endParaRPr lang="en-US" i="1" baseline="-25000" dirty="0"/>
          </a:p>
          <a:p>
            <a:pPr lvl="2"/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1371" y="1196753"/>
            <a:ext cx="5664629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 smtClean="0"/>
              <a:t>Calculus</a:t>
            </a:r>
            <a:r>
              <a:rPr lang="pt-PT" dirty="0" smtClean="0"/>
              <a:t> module</a:t>
            </a:r>
          </a:p>
          <a:p>
            <a:pPr lvl="1"/>
            <a:r>
              <a:rPr lang="pt-PT" dirty="0" err="1" smtClean="0"/>
              <a:t>Calculus</a:t>
            </a:r>
            <a:r>
              <a:rPr lang="pt-PT" dirty="0" smtClean="0"/>
              <a:t> modules </a:t>
            </a:r>
            <a:r>
              <a:rPr lang="pt-PT" dirty="0" err="1" smtClean="0"/>
              <a:t>refer</a:t>
            </a:r>
            <a:r>
              <a:rPr lang="pt-PT" dirty="0" smtClean="0"/>
              <a:t> to </a:t>
            </a:r>
            <a:r>
              <a:rPr lang="pt-PT" b="1" dirty="0" err="1" smtClean="0">
                <a:solidFill>
                  <a:srgbClr val="7CB042"/>
                </a:solidFill>
              </a:rPr>
              <a:t>derived</a:t>
            </a:r>
            <a:r>
              <a:rPr lang="pt-PT" b="1" dirty="0" smtClean="0">
                <a:solidFill>
                  <a:srgbClr val="7CB042"/>
                </a:solidFill>
              </a:rPr>
              <a:t> </a:t>
            </a:r>
            <a:r>
              <a:rPr lang="pt-PT" b="1" dirty="0" err="1" smtClean="0">
                <a:solidFill>
                  <a:srgbClr val="7CB042"/>
                </a:solidFill>
              </a:rPr>
              <a:t>variables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ones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are </a:t>
            </a:r>
            <a:r>
              <a:rPr lang="pt-PT" dirty="0" err="1" smtClean="0"/>
              <a:t>computed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other</a:t>
            </a:r>
            <a:r>
              <a:rPr lang="pt-PT" dirty="0" smtClean="0"/>
              <a:t> </a:t>
            </a:r>
            <a:r>
              <a:rPr lang="pt-PT" dirty="0" err="1" smtClean="0"/>
              <a:t>variables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u="sng" dirty="0" err="1" smtClean="0"/>
              <a:t>same</a:t>
            </a:r>
            <a:r>
              <a:rPr lang="pt-PT" u="sng" dirty="0" smtClean="0"/>
              <a:t> </a:t>
            </a:r>
            <a:r>
              <a:rPr lang="pt-PT" u="sng" dirty="0" err="1" smtClean="0"/>
              <a:t>point</a:t>
            </a:r>
            <a:r>
              <a:rPr lang="pt-PT" u="sng" dirty="0" smtClean="0"/>
              <a:t> in time</a:t>
            </a:r>
            <a:r>
              <a:rPr lang="pt-PT" dirty="0" smtClean="0"/>
              <a:t>:</a:t>
            </a:r>
          </a:p>
          <a:p>
            <a:pPr marL="1371600" lvl="3" indent="0">
              <a:buFont typeface="Arial" pitchFamily="34" charset="0"/>
              <a:buNone/>
            </a:pPr>
            <a:r>
              <a:rPr lang="pt-PT" i="1" dirty="0" err="1" smtClean="0"/>
              <a:t>Computed</a:t>
            </a:r>
            <a:r>
              <a:rPr lang="pt-PT" i="1" dirty="0" smtClean="0"/>
              <a:t> </a:t>
            </a:r>
            <a:r>
              <a:rPr lang="pt-PT" i="1" dirty="0" err="1" smtClean="0"/>
              <a:t>variable</a:t>
            </a:r>
            <a:r>
              <a:rPr lang="pt-PT" i="1" dirty="0" smtClean="0"/>
              <a:t>:</a:t>
            </a:r>
          </a:p>
          <a:p>
            <a:pPr marL="1371600" lvl="3" indent="0">
              <a:buFont typeface="Arial" pitchFamily="34" charset="0"/>
              <a:buNone/>
            </a:pPr>
            <a:r>
              <a:rPr lang="pt-PT" i="1" dirty="0" smtClean="0"/>
              <a:t>Y</a:t>
            </a:r>
            <a:r>
              <a:rPr lang="pt-PT" i="1" baseline="-25000" dirty="0" smtClean="0"/>
              <a:t>2</a:t>
            </a:r>
            <a:r>
              <a:rPr lang="pt-PT" i="1" dirty="0" smtClean="0"/>
              <a:t> = f(S, t</a:t>
            </a:r>
            <a:r>
              <a:rPr lang="pt-PT" i="1" baseline="-25000" dirty="0" smtClean="0"/>
              <a:t>2</a:t>
            </a:r>
            <a:r>
              <a:rPr lang="pt-PT" i="1" dirty="0" smtClean="0"/>
              <a:t>, SD</a:t>
            </a:r>
            <a:r>
              <a:rPr lang="pt-PT" i="1" baseline="-25000" dirty="0" smtClean="0"/>
              <a:t>2,</a:t>
            </a:r>
            <a:r>
              <a:rPr lang="pt-PT" i="1" dirty="0" smtClean="0"/>
              <a:t> </a:t>
            </a:r>
            <a:r>
              <a:rPr lang="pt-PT" i="1" dirty="0" err="1" smtClean="0"/>
              <a:t>other</a:t>
            </a:r>
            <a:r>
              <a:rPr lang="pt-PT" i="1" dirty="0" smtClean="0"/>
              <a:t> stand </a:t>
            </a:r>
            <a:r>
              <a:rPr lang="pt-PT" i="1" dirty="0" err="1" smtClean="0"/>
              <a:t>variables</a:t>
            </a:r>
            <a:r>
              <a:rPr lang="pt-PT" i="1" dirty="0" smtClean="0"/>
              <a:t>)</a:t>
            </a:r>
          </a:p>
          <a:p>
            <a:pPr marL="1371600" lvl="3" indent="0">
              <a:buFont typeface="Arial" pitchFamily="34" charset="0"/>
              <a:buNone/>
            </a:pPr>
            <a:endParaRPr lang="pt-PT" i="1" dirty="0" smtClean="0"/>
          </a:p>
          <a:p>
            <a:pPr marL="1371600" lvl="3" indent="0">
              <a:buFont typeface="Arial" pitchFamily="34" charset="0"/>
              <a:buNone/>
            </a:pPr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7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smtClean="0"/>
              <a:t> </a:t>
            </a: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 (GLOBULUS 3.0)</a:t>
            </a:r>
            <a:endParaRPr lang="en-US" sz="2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b="1" dirty="0" smtClean="0"/>
              <a:t>Module </a:t>
            </a:r>
            <a:r>
              <a:rPr lang="pt-PT" b="1" dirty="0" err="1" smtClean="0"/>
              <a:t>calculus</a:t>
            </a:r>
            <a:r>
              <a:rPr lang="pt-PT" b="1" dirty="0" smtClean="0"/>
              <a:t>: </a:t>
            </a:r>
            <a:r>
              <a:rPr lang="pt-PT" b="1" dirty="0" err="1" smtClean="0"/>
              <a:t>Vdi</a:t>
            </a:r>
            <a:r>
              <a:rPr lang="pt-PT" b="1" dirty="0" smtClean="0"/>
              <a:t> = (Vu, </a:t>
            </a:r>
            <a:r>
              <a:rPr lang="pt-PT" b="1" dirty="0" err="1" smtClean="0"/>
              <a:t>Vs</a:t>
            </a:r>
            <a:r>
              <a:rPr lang="pt-PT" b="1" dirty="0" smtClean="0"/>
              <a:t>, dg, Altitude, S, NPL, </a:t>
            </a:r>
            <a:r>
              <a:rPr lang="pt-PT" b="1" dirty="0" err="1" smtClean="0"/>
              <a:t>top_diameter</a:t>
            </a:r>
            <a:r>
              <a:rPr lang="pt-PT" b="1" dirty="0" smtClean="0"/>
              <a:t>)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834550" y="3244334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i="1" dirty="0"/>
              <a:t>, G</a:t>
            </a:r>
            <a:r>
              <a:rPr lang="pt-PT" b="1" i="1" baseline="-25000" dirty="0"/>
              <a:t>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95" t="7560" r="6232" b="10961"/>
          <a:stretch/>
        </p:blipFill>
        <p:spPr>
          <a:xfrm>
            <a:off x="507516" y="1375615"/>
            <a:ext cx="11737304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 (GLOBULUS 3.0)</a:t>
            </a:r>
            <a:endParaRPr lang="en-US" sz="2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b="1" dirty="0" smtClean="0"/>
              <a:t>Module </a:t>
            </a:r>
            <a:r>
              <a:rPr lang="pt-PT" b="1" dirty="0" err="1" smtClean="0"/>
              <a:t>calculus</a:t>
            </a:r>
            <a:r>
              <a:rPr lang="pt-PT" b="1" dirty="0" smtClean="0"/>
              <a:t>: </a:t>
            </a:r>
            <a:r>
              <a:rPr lang="pt-PT" b="1" dirty="0" err="1" smtClean="0"/>
              <a:t>Vdi</a:t>
            </a:r>
            <a:r>
              <a:rPr lang="pt-PT" b="1" dirty="0" smtClean="0"/>
              <a:t> = (Vu, </a:t>
            </a:r>
            <a:r>
              <a:rPr lang="pt-PT" b="1" dirty="0" err="1" smtClean="0"/>
              <a:t>Vs</a:t>
            </a:r>
            <a:r>
              <a:rPr lang="pt-PT" b="1" dirty="0" smtClean="0"/>
              <a:t>, dg, Altitude, S, NPL, </a:t>
            </a:r>
            <a:r>
              <a:rPr lang="pt-PT" b="1" dirty="0" err="1" smtClean="0"/>
              <a:t>top_diameter</a:t>
            </a:r>
            <a:r>
              <a:rPr lang="pt-PT" b="1" dirty="0" smtClean="0"/>
              <a:t>)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834550" y="3244334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i="1" dirty="0"/>
              <a:t>, G</a:t>
            </a:r>
            <a:r>
              <a:rPr lang="pt-PT" b="1" i="1" baseline="-25000" dirty="0"/>
              <a:t>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95" t="7560" r="6232" b="10961"/>
          <a:stretch/>
        </p:blipFill>
        <p:spPr>
          <a:xfrm>
            <a:off x="507516" y="1375615"/>
            <a:ext cx="11737304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 (GLOBULUS 3.0)</a:t>
            </a:r>
            <a:endParaRPr lang="en-US" sz="2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b="1" dirty="0" smtClean="0"/>
              <a:t>Module </a:t>
            </a:r>
            <a:r>
              <a:rPr lang="pt-PT" b="1" dirty="0" err="1" smtClean="0"/>
              <a:t>calculus</a:t>
            </a:r>
            <a:r>
              <a:rPr lang="pt-PT" b="1" dirty="0" smtClean="0"/>
              <a:t>: </a:t>
            </a:r>
            <a:r>
              <a:rPr lang="pt-PT" b="1" dirty="0" err="1" smtClean="0"/>
              <a:t>Ww</a:t>
            </a:r>
            <a:r>
              <a:rPr lang="pt-PT" b="1" dirty="0" smtClean="0"/>
              <a:t> = (t, </a:t>
            </a:r>
            <a:r>
              <a:rPr lang="pt-PT" b="1" dirty="0" err="1" smtClean="0"/>
              <a:t>hdom</a:t>
            </a:r>
            <a:r>
              <a:rPr lang="pt-PT" b="1" dirty="0" smtClean="0"/>
              <a:t>, G, </a:t>
            </a:r>
            <a:r>
              <a:rPr lang="pt-PT" b="1" dirty="0" err="1" smtClean="0"/>
              <a:t>Nst</a:t>
            </a:r>
            <a:r>
              <a:rPr lang="pt-PT" b="1" dirty="0" smtClean="0"/>
              <a:t>, S, </a:t>
            </a:r>
            <a:r>
              <a:rPr lang="pt-PT" b="1" dirty="0" err="1" smtClean="0"/>
              <a:t>rotation</a:t>
            </a:r>
            <a:r>
              <a:rPr lang="pt-PT" b="1" dirty="0" smtClean="0"/>
              <a:t>)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834550" y="3244334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i="1" dirty="0"/>
              <a:t>, G</a:t>
            </a:r>
            <a:r>
              <a:rPr lang="pt-PT" b="1" i="1" baseline="-25000" dirty="0"/>
              <a:t>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525" t="8000" r="21125" b="35906"/>
          <a:stretch/>
        </p:blipFill>
        <p:spPr>
          <a:xfrm>
            <a:off x="480004" y="1395486"/>
            <a:ext cx="11160611" cy="55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smtClean="0"/>
              <a:t> </a:t>
            </a: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 (GLOBULUS 3.0)</a:t>
            </a:r>
            <a:endParaRPr lang="en-US" sz="2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b="1" dirty="0" smtClean="0"/>
              <a:t> Module </a:t>
            </a:r>
            <a:r>
              <a:rPr lang="pt-PT" b="1" dirty="0" err="1" smtClean="0"/>
              <a:t>inicialization</a:t>
            </a:r>
            <a:r>
              <a:rPr lang="pt-PT" b="1" dirty="0" smtClean="0"/>
              <a:t>: </a:t>
            </a:r>
            <a:r>
              <a:rPr lang="pt-PT" b="1" dirty="0" err="1" smtClean="0"/>
              <a:t>hdom</a:t>
            </a:r>
            <a:r>
              <a:rPr lang="pt-PT" b="1" dirty="0" smtClean="0"/>
              <a:t> = f( t, </a:t>
            </a:r>
            <a:r>
              <a:rPr lang="pt-PT" b="1" dirty="0" err="1" smtClean="0"/>
              <a:t>Rain</a:t>
            </a:r>
            <a:r>
              <a:rPr lang="pt-PT" b="1" dirty="0" smtClean="0"/>
              <a:t>, S)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01" t="8841" r="20075" b="35133"/>
          <a:stretch/>
        </p:blipFill>
        <p:spPr>
          <a:xfrm>
            <a:off x="506935" y="1383435"/>
            <a:ext cx="11301069" cy="55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 (GLOBULUS 3.0)</a:t>
            </a:r>
            <a:endParaRPr lang="en-US" sz="2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b="1" dirty="0" smtClean="0"/>
              <a:t>Module </a:t>
            </a:r>
            <a:r>
              <a:rPr lang="pt-PT" b="1" dirty="0" err="1" smtClean="0"/>
              <a:t>initialization</a:t>
            </a:r>
            <a:r>
              <a:rPr lang="pt-PT" b="1" dirty="0" smtClean="0"/>
              <a:t>: G = f( t, </a:t>
            </a:r>
            <a:r>
              <a:rPr lang="pt-PT" b="1" dirty="0" err="1" smtClean="0"/>
              <a:t>Nst</a:t>
            </a:r>
            <a:r>
              <a:rPr lang="pt-PT" b="1" dirty="0" smtClean="0"/>
              <a:t>, </a:t>
            </a:r>
            <a:r>
              <a:rPr lang="pt-PT" b="1" dirty="0" err="1" smtClean="0"/>
              <a:t>Rain</a:t>
            </a:r>
            <a:r>
              <a:rPr lang="pt-PT" b="1" dirty="0" smtClean="0"/>
              <a:t>, Altitude, S, NPL, </a:t>
            </a:r>
            <a:r>
              <a:rPr lang="pt-PT" b="1" dirty="0" err="1" smtClean="0"/>
              <a:t>rotation</a:t>
            </a:r>
            <a:r>
              <a:rPr lang="pt-PT" b="1" dirty="0" smtClean="0"/>
              <a:t>)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00" t="8000" r="4851" b="28567"/>
          <a:stretch/>
        </p:blipFill>
        <p:spPr>
          <a:xfrm>
            <a:off x="492418" y="1375615"/>
            <a:ext cx="11953328" cy="54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8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914400"/>
            <a:ext cx="7696200" cy="5029200"/>
          </a:xfrm>
        </p:spPr>
        <p:txBody>
          <a:bodyPr/>
          <a:lstStyle/>
          <a:p>
            <a:pPr>
              <a:buNone/>
            </a:pPr>
            <a:r>
              <a:rPr lang="en-GB" dirty="0"/>
              <a:t>Whole stand models</a:t>
            </a:r>
            <a:br>
              <a:rPr lang="en-GB" dirty="0"/>
            </a:br>
            <a:r>
              <a:rPr lang="en-GB" dirty="0"/>
              <a:t>for</a:t>
            </a:r>
            <a:br>
              <a:rPr lang="en-GB" dirty="0"/>
            </a:br>
            <a:r>
              <a:rPr lang="en-GB" dirty="0"/>
              <a:t>even-aged stands</a:t>
            </a:r>
            <a:r>
              <a:rPr lang="en-GB" sz="2800" i="1" dirty="0"/>
              <a:t/>
            </a:r>
            <a:br>
              <a:rPr lang="en-GB" sz="2800" i="1" dirty="0"/>
            </a:br>
            <a:r>
              <a:rPr lang="en-GB" sz="2800" dirty="0"/>
              <a:t/>
            </a:r>
            <a:br>
              <a:rPr lang="en-GB" sz="28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39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 (GLOBULUS 3.0)</a:t>
            </a:r>
            <a:endParaRPr lang="en-US" sz="2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b="1" dirty="0" err="1" smtClean="0"/>
              <a:t>Coppice</a:t>
            </a:r>
            <a:r>
              <a:rPr lang="pt-PT" b="1" dirty="0" smtClean="0"/>
              <a:t> – 2nd </a:t>
            </a:r>
            <a:r>
              <a:rPr lang="pt-PT" b="1" dirty="0" err="1" smtClean="0"/>
              <a:t>cycle</a:t>
            </a:r>
            <a:endParaRPr lang="pt-PT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40" y="1375615"/>
            <a:ext cx="9967824" cy="60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9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600" dirty="0"/>
              <a:t>Whole stand models for even-aged stands (WSM-eas)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Stand response to </a:t>
            </a:r>
            <a:r>
              <a:rPr lang="pt-PT" dirty="0" err="1" smtClean="0"/>
              <a:t>silvicultural</a:t>
            </a:r>
            <a:r>
              <a:rPr lang="pt-PT" dirty="0" smtClean="0"/>
              <a:t> </a:t>
            </a:r>
            <a:r>
              <a:rPr lang="pt-PT" dirty="0" err="1" smtClean="0"/>
              <a:t>treatments</a:t>
            </a:r>
            <a:endParaRPr lang="pt-PT" dirty="0" smtClean="0"/>
          </a:p>
          <a:p>
            <a:endParaRPr lang="pt-PT" sz="800" dirty="0" smtClean="0"/>
          </a:p>
          <a:p>
            <a:pPr lvl="1"/>
            <a:r>
              <a:rPr lang="pt-PT" sz="2200" dirty="0" smtClean="0"/>
              <a:t>Including stand response to silvicultural </a:t>
            </a:r>
            <a:r>
              <a:rPr lang="pt-PT" sz="2200" dirty="0" err="1" smtClean="0"/>
              <a:t>treatments</a:t>
            </a:r>
            <a:r>
              <a:rPr lang="pt-PT" sz="2200" dirty="0" smtClean="0"/>
              <a:t> </a:t>
            </a:r>
            <a:r>
              <a:rPr lang="pt-PT" sz="2200" dirty="0" err="1" smtClean="0"/>
              <a:t>into</a:t>
            </a:r>
            <a:r>
              <a:rPr lang="pt-PT" sz="2200" dirty="0" smtClean="0"/>
              <a:t> forest models is crucial for the selection of the most efficient management</a:t>
            </a:r>
          </a:p>
          <a:p>
            <a:pPr lvl="1"/>
            <a:r>
              <a:rPr lang="pt-PT" sz="2200" dirty="0" smtClean="0"/>
              <a:t>In spite of this importance, there is no established theory and the study of such models is usually made through examples</a:t>
            </a:r>
          </a:p>
          <a:p>
            <a:pPr lvl="1"/>
            <a:r>
              <a:rPr lang="pt-PT" sz="2200" dirty="0" smtClean="0"/>
              <a:t>Some examples from Burkhart and Tomé (2012) are presented here as an illustration</a:t>
            </a:r>
            <a:endParaRPr lang="pt-PT" sz="2200" dirty="0"/>
          </a:p>
          <a:p>
            <a:pPr marL="1371600" lvl="3" indent="0">
              <a:buNone/>
            </a:pPr>
            <a:endParaRPr lang="pt-PT" i="1" dirty="0"/>
          </a:p>
          <a:p>
            <a:pPr marL="1371600" lvl="3" indent="0">
              <a:buNone/>
            </a:pPr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600" dirty="0"/>
              <a:t>Whole stand models for even-aged stands (WSM-eas)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5544615"/>
          </a:xfrm>
        </p:spPr>
        <p:txBody>
          <a:bodyPr/>
          <a:lstStyle/>
          <a:p>
            <a:r>
              <a:rPr lang="pt-PT" b="1" dirty="0" smtClean="0"/>
              <a:t>Stand response to thinning</a:t>
            </a:r>
          </a:p>
          <a:p>
            <a:pPr lvl="1"/>
            <a:r>
              <a:rPr lang="pt-PT" dirty="0" smtClean="0"/>
              <a:t>Pienaar and Shiver (1986)</a:t>
            </a:r>
          </a:p>
          <a:p>
            <a:pPr lvl="1"/>
            <a:endParaRPr lang="pt-PT" sz="800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marL="1371600" lvl="3" indent="0">
              <a:buNone/>
            </a:pPr>
            <a:endParaRPr lang="pt-PT" i="1" dirty="0"/>
          </a:p>
          <a:p>
            <a:pPr marL="1371600" lvl="3" indent="0">
              <a:buNone/>
            </a:pPr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983569"/>
              </p:ext>
            </p:extLst>
          </p:nvPr>
        </p:nvGraphicFramePr>
        <p:xfrm>
          <a:off x="1127448" y="2764401"/>
          <a:ext cx="6133860" cy="60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7" name="Equation" r:id="rId3" imgW="4089240" imgH="406080" progId="Equation.3">
                  <p:embed/>
                </p:oleObj>
              </mc:Choice>
              <mc:Fallback>
                <p:oleObj name="Equation" r:id="rId3" imgW="4089240" imgH="4060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448" y="2764401"/>
                        <a:ext cx="6133860" cy="609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4967973" y="3541063"/>
            <a:ext cx="7248805" cy="3672407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Bef>
                <a:spcPts val="1200"/>
              </a:spcBef>
            </a:pPr>
            <a:r>
              <a:rPr lang="en-US" dirty="0" err="1" smtClean="0"/>
              <a:t>t</a:t>
            </a:r>
            <a:r>
              <a:rPr lang="en-US" baseline="-25000" dirty="0" err="1" smtClean="0"/>
              <a:t>t</a:t>
            </a:r>
            <a:r>
              <a:rPr lang="en-US" dirty="0" smtClean="0"/>
              <a:t> = plantation age at last thinning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N = present number of trees per unit area</a:t>
            </a:r>
          </a:p>
          <a:p>
            <a:pPr lvl="2">
              <a:spcBef>
                <a:spcPts val="1200"/>
              </a:spcBef>
            </a:pPr>
            <a:r>
              <a:rPr lang="en-US" dirty="0" err="1" smtClean="0"/>
              <a:t>N</a:t>
            </a:r>
            <a:r>
              <a:rPr lang="en-US" baseline="-25000" dirty="0" err="1" smtClean="0"/>
              <a:t>t</a:t>
            </a:r>
            <a:r>
              <a:rPr lang="en-US" dirty="0" smtClean="0"/>
              <a:t> = number of trees removed in last thinning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N</a:t>
            </a:r>
            <a:r>
              <a:rPr lang="en-US" baseline="-25000" dirty="0" smtClean="0"/>
              <a:t>at</a:t>
            </a:r>
            <a:r>
              <a:rPr lang="en-US" dirty="0" smtClean="0"/>
              <a:t> = number of trees remaining after last thinning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G = basal area per unit area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t = plantation age</a:t>
            </a:r>
          </a:p>
          <a:p>
            <a:pPr lvl="2">
              <a:spcBef>
                <a:spcPts val="1200"/>
              </a:spcBef>
            </a:pPr>
            <a:r>
              <a:rPr lang="en-US" dirty="0" err="1" smtClean="0"/>
              <a:t>hdom</a:t>
            </a:r>
            <a:r>
              <a:rPr lang="en-US" dirty="0" smtClean="0"/>
              <a:t> = dominant height</a:t>
            </a:r>
            <a:endParaRPr lang="pt-PT" i="1" dirty="0" smtClean="0"/>
          </a:p>
          <a:p>
            <a:pPr marL="1371600" lvl="3" indent="0">
              <a:spcBef>
                <a:spcPts val="1200"/>
              </a:spcBef>
              <a:buFont typeface="Arial" pitchFamily="34" charset="0"/>
              <a:buNone/>
            </a:pPr>
            <a:endParaRPr lang="pt-PT" dirty="0" smtClean="0"/>
          </a:p>
          <a:p>
            <a:pPr lvl="1">
              <a:spcBef>
                <a:spcPts val="1200"/>
              </a:spcBef>
            </a:pPr>
            <a:endParaRPr lang="pt-PT" dirty="0" smtClean="0"/>
          </a:p>
          <a:p>
            <a:pPr lvl="1">
              <a:spcBef>
                <a:spcPts val="1200"/>
              </a:spcBef>
            </a:pP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904" y="1039735"/>
            <a:ext cx="3519688" cy="11341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4392" y="908720"/>
            <a:ext cx="1820254" cy="102634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5517742" y="2276872"/>
            <a:ext cx="6192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008952" y="1935061"/>
            <a:ext cx="163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7CB042"/>
                </a:solidFill>
              </a:rPr>
              <a:t>hdom</a:t>
            </a:r>
            <a:r>
              <a:rPr lang="en-US" b="1" dirty="0" smtClean="0">
                <a:solidFill>
                  <a:srgbClr val="7CB042"/>
                </a:solidFill>
              </a:rPr>
              <a:t>, N, G</a:t>
            </a:r>
            <a:endParaRPr lang="en-US" b="1" dirty="0">
              <a:solidFill>
                <a:srgbClr val="7CB04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25594" y="1853368"/>
            <a:ext cx="56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B0F0"/>
                </a:solidFill>
              </a:rPr>
              <a:t>N</a:t>
            </a:r>
            <a:r>
              <a:rPr lang="en-US" b="1" baseline="-25000" dirty="0" err="1" smtClean="0">
                <a:solidFill>
                  <a:srgbClr val="00B0F0"/>
                </a:solidFill>
              </a:rPr>
              <a:t>t</a:t>
            </a:r>
            <a:endParaRPr lang="en-US" b="1" baseline="-25000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28247" y="1052558"/>
            <a:ext cx="56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N</a:t>
            </a:r>
            <a:r>
              <a:rPr lang="en-US" b="1" baseline="-25000" dirty="0" smtClean="0">
                <a:solidFill>
                  <a:srgbClr val="00B0F0"/>
                </a:solidFill>
              </a:rPr>
              <a:t>at</a:t>
            </a:r>
            <a:endParaRPr lang="en-US" b="1" baseline="-25000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22305" y="2310907"/>
            <a:ext cx="1221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CB042"/>
                </a:solidFill>
              </a:rPr>
              <a:t>t</a:t>
            </a:r>
          </a:p>
          <a:p>
            <a:pPr algn="ctr"/>
            <a:r>
              <a:rPr lang="en-US" sz="1600" i="1" dirty="0" smtClean="0"/>
              <a:t>(present)</a:t>
            </a:r>
            <a:endParaRPr lang="en-US" sz="16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8030960" y="2330917"/>
            <a:ext cx="56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</a:rPr>
              <a:t>t</a:t>
            </a:r>
            <a:r>
              <a:rPr lang="en-US" b="1" baseline="-25000" dirty="0" err="1" smtClean="0">
                <a:solidFill>
                  <a:srgbClr val="00B0F0"/>
                </a:solidFill>
              </a:rPr>
              <a:t>t</a:t>
            </a:r>
            <a:endParaRPr lang="en-US" b="1" baseline="-25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600" dirty="0"/>
              <a:t>Whole stand models for even-aged stands (WSM-eas)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5544615"/>
          </a:xfrm>
        </p:spPr>
        <p:txBody>
          <a:bodyPr/>
          <a:lstStyle/>
          <a:p>
            <a:r>
              <a:rPr lang="pt-PT" b="1" dirty="0" smtClean="0"/>
              <a:t>Stand response to thinning</a:t>
            </a:r>
          </a:p>
          <a:p>
            <a:pPr lvl="1"/>
            <a:r>
              <a:rPr lang="pt-PT" dirty="0" smtClean="0"/>
              <a:t>Pienaar and Shiver (1986)</a:t>
            </a:r>
          </a:p>
          <a:p>
            <a:pPr lvl="1"/>
            <a:endParaRPr lang="pt-PT" sz="800" dirty="0" smtClean="0"/>
          </a:p>
          <a:p>
            <a:pPr lvl="2"/>
            <a:r>
              <a:rPr lang="en-US" sz="2000" dirty="0"/>
              <a:t>The term </a:t>
            </a:r>
            <a:r>
              <a:rPr lang="en-US" sz="2000" i="1" dirty="0" smtClean="0"/>
              <a:t>(</a:t>
            </a:r>
            <a:r>
              <a:rPr lang="en-US" sz="2000" i="1" dirty="0" err="1" smtClean="0"/>
              <a:t>N</a:t>
            </a:r>
            <a:r>
              <a:rPr lang="en-US" sz="2000" i="1" baseline="-25000" dirty="0" err="1" smtClean="0"/>
              <a:t>t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t</a:t>
            </a:r>
            <a:r>
              <a:rPr lang="en-US" sz="2000" i="1" dirty="0" smtClean="0"/>
              <a:t>/</a:t>
            </a:r>
            <a:r>
              <a:rPr lang="en-US" sz="2000" i="1" dirty="0" err="1" smtClean="0"/>
              <a:t>N</a:t>
            </a:r>
            <a:r>
              <a:rPr lang="en-US" sz="2000" i="1" baseline="-25000" dirty="0" err="1" smtClean="0"/>
              <a:t>at</a:t>
            </a:r>
            <a:r>
              <a:rPr lang="en-US" sz="2000" i="1" dirty="0" err="1" smtClean="0"/>
              <a:t>t</a:t>
            </a:r>
            <a:r>
              <a:rPr lang="en-US" sz="2000" i="1" dirty="0" smtClean="0"/>
              <a:t>)</a:t>
            </a:r>
            <a:r>
              <a:rPr lang="en-US" sz="2000" dirty="0" smtClean="0"/>
              <a:t> modifies </a:t>
            </a:r>
            <a:r>
              <a:rPr lang="en-US" sz="2000" dirty="0"/>
              <a:t>the basal area of </a:t>
            </a:r>
            <a:r>
              <a:rPr lang="en-US" sz="2000" dirty="0" err="1"/>
              <a:t>unthinned</a:t>
            </a:r>
            <a:r>
              <a:rPr lang="en-US" sz="2000" dirty="0"/>
              <a:t> plantations of given age, stems per unit area, and average dominant height to predict the basal area for comparable thinned </a:t>
            </a:r>
            <a:r>
              <a:rPr lang="en-US" sz="2000" dirty="0" smtClean="0"/>
              <a:t>plantations</a:t>
            </a:r>
          </a:p>
          <a:p>
            <a:pPr lvl="2"/>
            <a:r>
              <a:rPr lang="en-US" sz="2000" dirty="0" smtClean="0"/>
              <a:t>In </a:t>
            </a:r>
            <a:r>
              <a:rPr lang="en-US" sz="2000" dirty="0"/>
              <a:t>the </a:t>
            </a:r>
            <a:r>
              <a:rPr lang="en-US" sz="2000" dirty="0" smtClean="0"/>
              <a:t>non-logarithmic </a:t>
            </a:r>
            <a:r>
              <a:rPr lang="en-US" sz="2000" dirty="0"/>
              <a:t>form of the prediction equation, it is a </a:t>
            </a:r>
            <a:r>
              <a:rPr lang="en-US" sz="2000" dirty="0">
                <a:solidFill>
                  <a:srgbClr val="0070C0"/>
                </a:solidFill>
              </a:rPr>
              <a:t>multiplicative modifier</a:t>
            </a:r>
            <a:r>
              <a:rPr lang="en-US" sz="2000" dirty="0"/>
              <a:t> theoretically </a:t>
            </a:r>
            <a:r>
              <a:rPr lang="en-US" sz="2000" dirty="0">
                <a:solidFill>
                  <a:srgbClr val="0070C0"/>
                </a:solidFill>
              </a:rPr>
              <a:t>between 0 and </a:t>
            </a:r>
            <a:r>
              <a:rPr lang="en-US" sz="2000" dirty="0" smtClean="0">
                <a:solidFill>
                  <a:srgbClr val="0070C0"/>
                </a:solidFill>
              </a:rPr>
              <a:t>1</a:t>
            </a:r>
          </a:p>
          <a:p>
            <a:pPr lvl="2"/>
            <a:r>
              <a:rPr lang="en-US" sz="2000" dirty="0" smtClean="0"/>
              <a:t>For </a:t>
            </a:r>
            <a:r>
              <a:rPr lang="en-US" sz="2000" dirty="0"/>
              <a:t>any given age, </a:t>
            </a:r>
            <a:r>
              <a:rPr lang="en-US" sz="2000" i="1" dirty="0"/>
              <a:t>t</a:t>
            </a:r>
            <a:r>
              <a:rPr lang="en-US" sz="2000" dirty="0"/>
              <a:t>, the earlier a thinning of given intensity </a:t>
            </a:r>
            <a:r>
              <a:rPr lang="en-US" sz="2000" i="1" dirty="0" smtClean="0"/>
              <a:t>(</a:t>
            </a:r>
            <a:r>
              <a:rPr lang="en-US" sz="2000" i="1" dirty="0" err="1" smtClean="0"/>
              <a:t>N</a:t>
            </a:r>
            <a:r>
              <a:rPr lang="en-US" sz="2000" i="1" baseline="-25000" dirty="0" err="1" smtClean="0"/>
              <a:t>t</a:t>
            </a:r>
            <a:r>
              <a:rPr lang="en-US" sz="2000" i="1" dirty="0" smtClean="0"/>
              <a:t>/N</a:t>
            </a:r>
            <a:r>
              <a:rPr lang="en-US" sz="2000" i="1" baseline="-25000" dirty="0" smtClean="0"/>
              <a:t>at</a:t>
            </a:r>
            <a:r>
              <a:rPr lang="en-US" sz="2000" i="1" dirty="0" smtClean="0"/>
              <a:t>)</a:t>
            </a:r>
            <a:r>
              <a:rPr lang="en-US" sz="2000" dirty="0" smtClean="0"/>
              <a:t> </a:t>
            </a:r>
            <a:r>
              <a:rPr lang="en-US" sz="2000" dirty="0"/>
              <a:t>occurs, the larger (closer to 1) the modifier will </a:t>
            </a:r>
            <a:r>
              <a:rPr lang="en-US" sz="2000" dirty="0" smtClean="0"/>
              <a:t>be</a:t>
            </a:r>
          </a:p>
          <a:p>
            <a:pPr lvl="2"/>
            <a:r>
              <a:rPr lang="en-US" sz="2000" dirty="0" smtClean="0"/>
              <a:t>If </a:t>
            </a:r>
            <a:r>
              <a:rPr lang="en-US" sz="2000" dirty="0" err="1"/>
              <a:t>thinnings</a:t>
            </a:r>
            <a:r>
              <a:rPr lang="en-US" sz="2000" dirty="0"/>
              <a:t> of different intensities occur the same time ago, so that </a:t>
            </a:r>
            <a:r>
              <a:rPr lang="en-US" sz="2000" i="1" dirty="0" smtClean="0"/>
              <a:t>(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t</a:t>
            </a:r>
            <a:r>
              <a:rPr lang="en-US" sz="2000" i="1" dirty="0" smtClean="0"/>
              <a:t>/t)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i="1" dirty="0" smtClean="0"/>
              <a:t>N</a:t>
            </a:r>
            <a:r>
              <a:rPr lang="en-US" sz="2000" i="1" baseline="-25000" dirty="0" smtClean="0"/>
              <a:t>at</a:t>
            </a:r>
            <a:r>
              <a:rPr lang="en-US" sz="2000" dirty="0" smtClean="0"/>
              <a:t> are </a:t>
            </a:r>
            <a:r>
              <a:rPr lang="en-US" sz="2000" dirty="0"/>
              <a:t>the same, then the modifier will be larger for the less intensive thinning. </a:t>
            </a:r>
            <a:endParaRPr lang="pt-PT" sz="2000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marL="1371600" lvl="3" indent="0">
              <a:buNone/>
            </a:pPr>
            <a:endParaRPr lang="pt-PT" i="1" dirty="0"/>
          </a:p>
          <a:p>
            <a:pPr marL="1371600" lvl="3" indent="0">
              <a:buNone/>
            </a:pPr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1053474"/>
            <a:ext cx="3519688" cy="11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0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600" dirty="0"/>
              <a:t>Whole stand models for even-aged stands (WSM-eas)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 smtClean="0"/>
              <a:t>Stand response to thinning</a:t>
            </a:r>
          </a:p>
          <a:p>
            <a:pPr lvl="1"/>
            <a:r>
              <a:rPr lang="pt-PT" dirty="0" smtClean="0"/>
              <a:t>Pienaar and Shiver (1986)</a:t>
            </a:r>
          </a:p>
          <a:p>
            <a:pPr lvl="2"/>
            <a:r>
              <a:rPr lang="pt-PT" sz="2200" dirty="0" smtClean="0"/>
              <a:t>A basal </a:t>
            </a:r>
            <a:r>
              <a:rPr lang="pt-PT" sz="2200" dirty="0" err="1" smtClean="0"/>
              <a:t>area</a:t>
            </a:r>
            <a:r>
              <a:rPr lang="pt-PT" sz="2200" dirty="0" smtClean="0"/>
              <a:t> </a:t>
            </a:r>
            <a:r>
              <a:rPr lang="pt-PT" sz="2200" dirty="0" err="1" smtClean="0"/>
              <a:t>growth</a:t>
            </a:r>
            <a:r>
              <a:rPr lang="pt-PT" sz="2200" dirty="0" smtClean="0"/>
              <a:t> equation was derived from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previous</a:t>
            </a:r>
            <a:r>
              <a:rPr lang="pt-PT" sz="2200" dirty="0" smtClean="0"/>
              <a:t> equation</a:t>
            </a:r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marL="1371600" lvl="3" indent="0">
              <a:buNone/>
            </a:pPr>
            <a:endParaRPr lang="pt-PT" i="1" dirty="0"/>
          </a:p>
          <a:p>
            <a:pPr marL="1371600" lvl="3" indent="0">
              <a:buNone/>
            </a:pPr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856038"/>
              </p:ext>
            </p:extLst>
          </p:nvPr>
        </p:nvGraphicFramePr>
        <p:xfrm>
          <a:off x="3187700" y="3501008"/>
          <a:ext cx="5962650" cy="1736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2" name="Equation" r:id="rId3" imgW="3974760" imgH="1002960" progId="Equation.3">
                  <p:embed/>
                </p:oleObj>
              </mc:Choice>
              <mc:Fallback>
                <p:oleObj name="Equation" r:id="rId3" imgW="3974760" imgH="100296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700" y="3501008"/>
                        <a:ext cx="5962650" cy="17361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18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</a:t>
            </a:r>
            <a:endParaRPr lang="en-US" sz="26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Globulus</a:t>
            </a:r>
            <a:r>
              <a:rPr lang="pt-P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2.1 &amp; GLOBULUS 3.0</a:t>
            </a:r>
            <a:endParaRPr lang="pt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27" y="723971"/>
            <a:ext cx="580810" cy="1075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552" y="1286770"/>
            <a:ext cx="637295" cy="51260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200456" y="1081654"/>
            <a:ext cx="1084767" cy="924754"/>
            <a:chOff x="9949170" y="1134177"/>
            <a:chExt cx="1351600" cy="1351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49170" y="1134177"/>
              <a:ext cx="1351600" cy="135160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10450911" y="1876566"/>
              <a:ext cx="216025" cy="216024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0666935" y="1874478"/>
              <a:ext cx="216025" cy="216024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10265004" y="1874478"/>
              <a:ext cx="216024" cy="216024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911424" y="1162365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Climatic regions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840417" y="692696"/>
            <a:ext cx="213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Climatic topographic variables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3372" y="6050540"/>
            <a:ext cx="1130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Initialization module contains equations for the variables present in the growth module but estimates values based on control variables and/or variables previously initialized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408" y="1743057"/>
            <a:ext cx="5496594" cy="43686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44" y="1739736"/>
            <a:ext cx="5506445" cy="43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83432" y="1844823"/>
            <a:ext cx="185827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225070"/>
              </p:ext>
            </p:extLst>
          </p:nvPr>
        </p:nvGraphicFramePr>
        <p:xfrm>
          <a:off x="535343" y="2651424"/>
          <a:ext cx="1274977" cy="61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7" r:id="rId3" imgW="1180588" imgH="571252" progId="Equation.3">
                  <p:embed/>
                </p:oleObj>
              </mc:Choice>
              <mc:Fallback>
                <p:oleObj r:id="rId3" imgW="1180588" imgH="571252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343" y="2651424"/>
                        <a:ext cx="1274977" cy="6169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39349" y="274638"/>
            <a:ext cx="11664000" cy="590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</a:t>
            </a:r>
            <a:endParaRPr lang="en-US" sz="2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0005" y="943568"/>
            <a:ext cx="6048043" cy="361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pt-P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GLOBULUS 3.0 – </a:t>
            </a:r>
            <a:r>
              <a:rPr lang="pt-P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initialization</a:t>
            </a:r>
            <a:r>
              <a:rPr lang="pt-P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P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pt-PT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pt-P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Plantation</a:t>
            </a:r>
            <a:endParaRPr lang="pt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94" t="6144"/>
          <a:stretch/>
        </p:blipFill>
        <p:spPr>
          <a:xfrm>
            <a:off x="6957191" y="326635"/>
            <a:ext cx="4872030" cy="1695136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744072" y="26038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903269"/>
              </p:ext>
            </p:extLst>
          </p:nvPr>
        </p:nvGraphicFramePr>
        <p:xfrm>
          <a:off x="6744072" y="2679575"/>
          <a:ext cx="1678901" cy="609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8" r:id="rId6" imgW="1459866" imgH="533169" progId="Equation.3">
                  <p:embed/>
                </p:oleObj>
              </mc:Choice>
              <mc:Fallback>
                <p:oleObj r:id="rId6" imgW="1459866" imgH="53316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072" y="2679575"/>
                        <a:ext cx="1678901" cy="6091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744072" y="34008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728984"/>
              </p:ext>
            </p:extLst>
          </p:nvPr>
        </p:nvGraphicFramePr>
        <p:xfrm>
          <a:off x="6744072" y="3400890"/>
          <a:ext cx="1965163" cy="696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9" r:id="rId8" imgW="1854200" imgH="647700" progId="Equation.3">
                  <p:embed/>
                </p:oleObj>
              </mc:Choice>
              <mc:Fallback>
                <p:oleObj r:id="rId8" imgW="1854200" imgH="647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072" y="3400890"/>
                        <a:ext cx="1965163" cy="6964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744072" y="4293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078043"/>
              </p:ext>
            </p:extLst>
          </p:nvPr>
        </p:nvGraphicFramePr>
        <p:xfrm>
          <a:off x="6744072" y="4293096"/>
          <a:ext cx="13176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0" r:id="rId10" imgW="1320227" imgH="355446" progId="Equation.3">
                  <p:embed/>
                </p:oleObj>
              </mc:Choice>
              <mc:Fallback>
                <p:oleObj r:id="rId10" imgW="1320227" imgH="355446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072" y="4293096"/>
                        <a:ext cx="1317625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809656" y="42654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6744072" y="497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744072" y="60941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775060"/>
              </p:ext>
            </p:extLst>
          </p:nvPr>
        </p:nvGraphicFramePr>
        <p:xfrm>
          <a:off x="6744072" y="6094114"/>
          <a:ext cx="19970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1" r:id="rId12" imgW="1993900" imgH="508000" progId="Equation.3">
                  <p:embed/>
                </p:oleObj>
              </mc:Choice>
              <mc:Fallback>
                <p:oleObj r:id="rId12" imgW="1993900" imgH="5080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072" y="6094114"/>
                        <a:ext cx="1997075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0242953" y="100442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438810"/>
              </p:ext>
            </p:extLst>
          </p:nvPr>
        </p:nvGraphicFramePr>
        <p:xfrm>
          <a:off x="535344" y="6306905"/>
          <a:ext cx="1477771" cy="290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2" r:id="rId14" imgW="1459866" imgH="279279" progId="Equation.3">
                  <p:embed/>
                </p:oleObj>
              </mc:Choice>
              <mc:Fallback>
                <p:oleObj r:id="rId14" imgW="1459866" imgH="279279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344" y="6306905"/>
                        <a:ext cx="1477771" cy="2904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415480" y="44041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3386808" y="7976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496444"/>
              </p:ext>
            </p:extLst>
          </p:nvPr>
        </p:nvGraphicFramePr>
        <p:xfrm>
          <a:off x="580368" y="4368002"/>
          <a:ext cx="990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3" r:id="rId16" imgW="990170" imgH="342751" progId="Equation.3">
                  <p:embed/>
                </p:oleObj>
              </mc:Choice>
              <mc:Fallback>
                <p:oleObj r:id="rId16" imgW="990170" imgH="342751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368" y="4368002"/>
                        <a:ext cx="9906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2043336" y="40327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39"/>
          <p:cNvSpPr>
            <a:spLocks noChangeArrowheads="1"/>
          </p:cNvSpPr>
          <p:nvPr/>
        </p:nvSpPr>
        <p:spPr bwMode="auto">
          <a:xfrm>
            <a:off x="1421480" y="36505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169963"/>
              </p:ext>
            </p:extLst>
          </p:nvPr>
        </p:nvGraphicFramePr>
        <p:xfrm>
          <a:off x="535343" y="3568590"/>
          <a:ext cx="1584176" cy="45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4" r:id="rId18" imgW="1562100" imgH="457200" progId="Equation.3">
                  <p:embed/>
                </p:oleObj>
              </mc:Choice>
              <mc:Fallback>
                <p:oleObj r:id="rId18" imgW="1562100" imgH="45720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343" y="3568590"/>
                        <a:ext cx="1584176" cy="45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52"/>
          <p:cNvSpPr>
            <a:spLocks noChangeArrowheads="1"/>
          </p:cNvSpPr>
          <p:nvPr/>
        </p:nvSpPr>
        <p:spPr bwMode="auto">
          <a:xfrm>
            <a:off x="8827473" y="38789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33" name="Straight Arrow Connector 32"/>
          <p:cNvCxnSpPr>
            <a:stCxn id="24" idx="3"/>
            <a:endCxn id="31" idx="1"/>
          </p:cNvCxnSpPr>
          <p:nvPr/>
        </p:nvCxnSpPr>
        <p:spPr>
          <a:xfrm flipV="1">
            <a:off x="1570968" y="2901782"/>
            <a:ext cx="2860789" cy="1637670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2" idx="1"/>
            <a:endCxn id="31" idx="2"/>
          </p:cNvCxnSpPr>
          <p:nvPr/>
        </p:nvCxnSpPr>
        <p:spPr>
          <a:xfrm flipH="1" flipV="1">
            <a:off x="5041410" y="3568590"/>
            <a:ext cx="1702662" cy="90706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7368" y="2306129"/>
            <a:ext cx="51845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Initialization functions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31757" y="2234974"/>
            <a:ext cx="1219306" cy="133361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639166" y="2295281"/>
            <a:ext cx="518457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rowth functions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1"/>
          <a:srcRect r="56708" b="13779"/>
          <a:stretch/>
        </p:blipFill>
        <p:spPr>
          <a:xfrm>
            <a:off x="3959944" y="2337295"/>
            <a:ext cx="487134" cy="54341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80" y="2252559"/>
            <a:ext cx="856139" cy="146036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181982" y="4753241"/>
            <a:ext cx="4333038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 difference between stool and sprout/tree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16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83432" y="1844823"/>
            <a:ext cx="185827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9349" y="274638"/>
            <a:ext cx="11664000" cy="590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</a:t>
            </a:r>
            <a:endParaRPr lang="en-US" sz="2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0005" y="943568"/>
            <a:ext cx="6159161" cy="361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pt-P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GLOBULUS 3.0 – </a:t>
            </a:r>
            <a:r>
              <a:rPr lang="pt-P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initialization</a:t>
            </a:r>
            <a:r>
              <a:rPr lang="pt-P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P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pt-PT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pt-P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Coppice</a:t>
            </a:r>
            <a:endParaRPr lang="pt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744072" y="26038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744072" y="34008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744072" y="3400890"/>
          <a:ext cx="17827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3" r:id="rId3" imgW="1854200" imgH="647700" progId="Equation.3">
                  <p:embed/>
                </p:oleObj>
              </mc:Choice>
              <mc:Fallback>
                <p:oleObj r:id="rId3" imgW="1854200" imgH="647700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072" y="3400890"/>
                        <a:ext cx="1782763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744072" y="4293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744072" y="4293096"/>
          <a:ext cx="13176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4" r:id="rId5" imgW="1320227" imgH="355446" progId="Equation.3">
                  <p:embed/>
                </p:oleObj>
              </mc:Choice>
              <mc:Fallback>
                <p:oleObj r:id="rId5" imgW="1320227" imgH="355446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072" y="4293096"/>
                        <a:ext cx="1317625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809656" y="42654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8844935" y="5529934"/>
          <a:ext cx="2035175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5" r:id="rId7" imgW="2032000" imgH="406400" progId="Equation.3">
                  <p:embed/>
                </p:oleObj>
              </mc:Choice>
              <mc:Fallback>
                <p:oleObj r:id="rId7" imgW="2032000" imgH="40640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4935" y="5529934"/>
                        <a:ext cx="2035175" cy="411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6744072" y="497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8827473" y="4671457"/>
          <a:ext cx="26066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6" r:id="rId9" imgW="2603500" imgH="800100" progId="Equation.3">
                  <p:embed/>
                </p:oleObj>
              </mc:Choice>
              <mc:Fallback>
                <p:oleObj r:id="rId9" imgW="2603500" imgH="800100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7473" y="4671457"/>
                        <a:ext cx="2606675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744072" y="60941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6744072" y="6094114"/>
          <a:ext cx="19970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7" r:id="rId11" imgW="1993900" imgH="508000" progId="Equation.3">
                  <p:embed/>
                </p:oleObj>
              </mc:Choice>
              <mc:Fallback>
                <p:oleObj r:id="rId11" imgW="1993900" imgH="50800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072" y="6094114"/>
                        <a:ext cx="1997075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0242953" y="100442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415480" y="44041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3386808" y="7976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2043336" y="40327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363409"/>
              </p:ext>
            </p:extLst>
          </p:nvPr>
        </p:nvGraphicFramePr>
        <p:xfrm>
          <a:off x="580927" y="4387265"/>
          <a:ext cx="1684338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8" r:id="rId13" imgW="1675673" imgH="253890" progId="Equation.3">
                  <p:embed/>
                </p:oleObj>
              </mc:Choice>
              <mc:Fallback>
                <p:oleObj r:id="rId13" imgW="1675673" imgH="253890" progId="Equation.3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927" y="4387265"/>
                        <a:ext cx="1684338" cy="250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9"/>
          <p:cNvSpPr>
            <a:spLocks noChangeArrowheads="1"/>
          </p:cNvSpPr>
          <p:nvPr/>
        </p:nvSpPr>
        <p:spPr bwMode="auto">
          <a:xfrm>
            <a:off x="1421480" y="36505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52"/>
          <p:cNvSpPr>
            <a:spLocks noChangeArrowheads="1"/>
          </p:cNvSpPr>
          <p:nvPr/>
        </p:nvSpPr>
        <p:spPr bwMode="auto">
          <a:xfrm>
            <a:off x="8827473" y="38789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8827473" y="4336185"/>
          <a:ext cx="19050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9" r:id="rId15" imgW="1916868" imgH="304668" progId="Equation.3">
                  <p:embed/>
                </p:oleObj>
              </mc:Choice>
              <mc:Fallback>
                <p:oleObj r:id="rId15" imgW="1916868" imgH="304668" progId="Equation.3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7473" y="4336185"/>
                        <a:ext cx="1905000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5374762" y="3907251"/>
            <a:ext cx="1342724" cy="52229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flipV="1">
            <a:off x="2271905" y="2821236"/>
            <a:ext cx="2141328" cy="1675286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660671" y="3907251"/>
            <a:ext cx="3892750" cy="1881305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9" descr="Selección de brotes"/>
          <p:cNvPicPr>
            <a:picLocks noChangeAspect="1" noChangeArrowheads="1"/>
          </p:cNvPicPr>
          <p:nvPr/>
        </p:nvPicPr>
        <p:blipFill rotWithShape="1">
          <a:blip r:embed="rId17" r:link="rId18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8"/>
          <a:stretch/>
        </p:blipFill>
        <p:spPr bwMode="auto">
          <a:xfrm>
            <a:off x="5679996" y="2522238"/>
            <a:ext cx="546635" cy="58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9" descr="Selección de brotes"/>
          <p:cNvPicPr>
            <a:picLocks noChangeAspect="1" noChangeArrowheads="1"/>
          </p:cNvPicPr>
          <p:nvPr/>
        </p:nvPicPr>
        <p:blipFill rotWithShape="1">
          <a:blip r:embed="rId17" r:link="rId18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5587748" y="3105485"/>
            <a:ext cx="745501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07368" y="2306129"/>
            <a:ext cx="51845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Initialization functions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639166" y="2295281"/>
            <a:ext cx="518457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rowth functions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39816" y="2204864"/>
            <a:ext cx="1211685" cy="1699407"/>
          </a:xfrm>
          <a:prstGeom prst="rect">
            <a:avLst/>
          </a:prstGeom>
        </p:spPr>
      </p:pic>
      <p:cxnSp>
        <p:nvCxnSpPr>
          <p:cNvPr id="43" name="Elbow Connector 42"/>
          <p:cNvCxnSpPr>
            <a:stCxn id="30" idx="1"/>
          </p:cNvCxnSpPr>
          <p:nvPr/>
        </p:nvCxnSpPr>
        <p:spPr>
          <a:xfrm rot="10800000">
            <a:off x="5639937" y="2770838"/>
            <a:ext cx="3187537" cy="1725684"/>
          </a:xfrm>
          <a:prstGeom prst="bentConnector3">
            <a:avLst>
              <a:gd name="adj1" fmla="val 5349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438706"/>
              </p:ext>
            </p:extLst>
          </p:nvPr>
        </p:nvGraphicFramePr>
        <p:xfrm>
          <a:off x="535343" y="2651424"/>
          <a:ext cx="1274977" cy="61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0" r:id="rId20" imgW="1180588" imgH="571252" progId="Equation.3">
                  <p:embed/>
                </p:oleObj>
              </mc:Choice>
              <mc:Fallback>
                <p:oleObj r:id="rId20" imgW="1180588" imgH="571252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343" y="2651424"/>
                        <a:ext cx="1274977" cy="6169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390398"/>
              </p:ext>
            </p:extLst>
          </p:nvPr>
        </p:nvGraphicFramePr>
        <p:xfrm>
          <a:off x="535343" y="3568590"/>
          <a:ext cx="1584176" cy="45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1" r:id="rId22" imgW="1562100" imgH="457200" progId="Equation.3">
                  <p:embed/>
                </p:oleObj>
              </mc:Choice>
              <mc:Fallback>
                <p:oleObj r:id="rId22" imgW="1562100" imgH="457200" progId="Equation.3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343" y="3568590"/>
                        <a:ext cx="1584176" cy="45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867072"/>
              </p:ext>
            </p:extLst>
          </p:nvPr>
        </p:nvGraphicFramePr>
        <p:xfrm>
          <a:off x="535344" y="6306905"/>
          <a:ext cx="1477771" cy="290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2" r:id="rId24" imgW="1459866" imgH="279279" progId="Equation.3">
                  <p:embed/>
                </p:oleObj>
              </mc:Choice>
              <mc:Fallback>
                <p:oleObj r:id="rId24" imgW="1459866" imgH="279279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344" y="6306905"/>
                        <a:ext cx="1477771" cy="2904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568099"/>
              </p:ext>
            </p:extLst>
          </p:nvPr>
        </p:nvGraphicFramePr>
        <p:xfrm>
          <a:off x="6744072" y="2679575"/>
          <a:ext cx="1678901" cy="609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3" r:id="rId26" imgW="1459866" imgH="533169" progId="Equation.3">
                  <p:embed/>
                </p:oleObj>
              </mc:Choice>
              <mc:Fallback>
                <p:oleObj r:id="rId26" imgW="1459866" imgH="533169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072" y="2679575"/>
                        <a:ext cx="1678901" cy="6091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2181982" y="4753241"/>
            <a:ext cx="4333038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Stools may have more than 1 sprout/tree </a:t>
            </a:r>
            <a:endParaRPr lang="en-US" sz="1600" dirty="0"/>
          </a:p>
          <a:p>
            <a:endParaRPr lang="en-US" sz="800" dirty="0" smtClean="0"/>
          </a:p>
          <a:p>
            <a:r>
              <a:rPr lang="en-US" sz="1600" dirty="0" smtClean="0"/>
              <a:t>If the manager does not know how many sprouts per stool to keep, he can estimate it.</a:t>
            </a:r>
          </a:p>
          <a:p>
            <a:endParaRPr lang="en-US" sz="800" dirty="0" smtClean="0"/>
          </a:p>
          <a:p>
            <a:r>
              <a:rPr lang="en-US" sz="1600" dirty="0" smtClean="0"/>
              <a:t>However, if he does, he just has the multiply that number by the number of living stools at the age of shoots selection</a:t>
            </a:r>
            <a:endParaRPr lang="en-US" sz="1600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069066" y="289870"/>
            <a:ext cx="4875024" cy="1724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9"/>
          <a:srcRect l="2394" t="6144"/>
          <a:stretch/>
        </p:blipFill>
        <p:spPr>
          <a:xfrm>
            <a:off x="6949837" y="555126"/>
            <a:ext cx="4872030" cy="169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(</a:t>
            </a:r>
            <a:r>
              <a:rPr lang="pt-PT" sz="2600" dirty="0" err="1" smtClean="0"/>
              <a:t>un</a:t>
            </a:r>
            <a:r>
              <a:rPr lang="pt-PT" sz="2600" dirty="0" smtClean="0"/>
              <a:t>)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</a:t>
            </a:r>
            <a:endParaRPr lang="en-US" sz="26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GYMMA</a:t>
            </a:r>
            <a:endParaRPr lang="pt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45844" y="3965587"/>
            <a:ext cx="549661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GYMMA </a:t>
            </a:r>
            <a:r>
              <a:rPr lang="en-GB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GB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Globulus</a:t>
            </a:r>
            <a:r>
              <a:rPr lang="en-GB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 </a:t>
            </a:r>
            <a:r>
              <a:rPr lang="en-GB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were compared for dominant height, basal area and volume(s) and graphical 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analyses </a:t>
            </a:r>
            <a:r>
              <a:rPr lang="en-GB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showed GYMMA 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performed </a:t>
            </a:r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reasonably well</a:t>
            </a:r>
            <a:r>
              <a:rPr lang="en-GB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However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GYMMA will neither allow to determine the </a:t>
            </a:r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exploitable age 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 to estimate a </a:t>
            </a:r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site index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value for a given </a:t>
            </a:r>
            <a:r>
              <a:rPr lang="en-GB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2"/>
          <p:cNvSpPr>
            <a:spLocks noChangeArrowheads="1"/>
          </p:cNvSpPr>
          <p:nvPr/>
        </p:nvSpPr>
        <p:spPr bwMode="auto">
          <a:xfrm>
            <a:off x="6456039" y="1228717"/>
            <a:ext cx="15383621" cy="79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8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910503"/>
              </p:ext>
            </p:extLst>
          </p:nvPr>
        </p:nvGraphicFramePr>
        <p:xfrm>
          <a:off x="6456039" y="1291760"/>
          <a:ext cx="3875792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1" r:id="rId3" imgW="1651000" imgH="647700" progId="Equation.3">
                  <p:embed/>
                </p:oleObj>
              </mc:Choice>
              <mc:Fallback>
                <p:oleObj r:id="rId3" imgW="1651000" imgH="6477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039" y="1291760"/>
                        <a:ext cx="3875792" cy="15121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Rectangle 4"/>
          <p:cNvSpPr>
            <a:spLocks noChangeArrowheads="1"/>
          </p:cNvSpPr>
          <p:nvPr/>
        </p:nvSpPr>
        <p:spPr bwMode="auto">
          <a:xfrm>
            <a:off x="9273782" y="2785439"/>
            <a:ext cx="17086663" cy="83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460530"/>
              </p:ext>
            </p:extLst>
          </p:nvPr>
        </p:nvGraphicFramePr>
        <p:xfrm>
          <a:off x="8888390" y="2702115"/>
          <a:ext cx="2625164" cy="47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2" r:id="rId5" imgW="1435100" imgH="254000" progId="Equation.3">
                  <p:embed/>
                </p:oleObj>
              </mc:Choice>
              <mc:Fallback>
                <p:oleObj r:id="rId5" imgW="1435100" imgH="254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8390" y="2702115"/>
                        <a:ext cx="2625164" cy="4743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" name="Picture 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642" y="3136956"/>
            <a:ext cx="5314813" cy="53259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894" y="2204864"/>
            <a:ext cx="5751894" cy="42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7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pt-PT" sz="2600" dirty="0" err="1" smtClean="0"/>
              <a:t>Whole</a:t>
            </a:r>
            <a:r>
              <a:rPr lang="pt-PT" sz="2600" dirty="0" smtClean="0"/>
              <a:t> stand </a:t>
            </a:r>
            <a:r>
              <a:rPr lang="pt-PT" sz="2600" dirty="0" err="1" smtClean="0"/>
              <a:t>models</a:t>
            </a:r>
            <a:r>
              <a:rPr lang="pt-PT" sz="2600" dirty="0" smtClean="0"/>
              <a:t> for </a:t>
            </a:r>
            <a:r>
              <a:rPr lang="pt-PT" sz="2600" dirty="0" err="1" smtClean="0"/>
              <a:t>even-aged</a:t>
            </a:r>
            <a:r>
              <a:rPr lang="pt-PT" sz="2600" dirty="0" smtClean="0"/>
              <a:t> stands</a:t>
            </a:r>
            <a:endParaRPr lang="en-US" sz="26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80005" y="943568"/>
            <a:ext cx="11328000" cy="432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Usability</a:t>
            </a:r>
            <a:endParaRPr lang="pt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2"/>
          <p:cNvSpPr>
            <a:spLocks noChangeArrowheads="1"/>
          </p:cNvSpPr>
          <p:nvPr/>
        </p:nvSpPr>
        <p:spPr bwMode="auto">
          <a:xfrm>
            <a:off x="6456039" y="1228717"/>
            <a:ext cx="15383621" cy="79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" name="Rectangle 4"/>
          <p:cNvSpPr>
            <a:spLocks noChangeArrowheads="1"/>
          </p:cNvSpPr>
          <p:nvPr/>
        </p:nvSpPr>
        <p:spPr bwMode="auto">
          <a:xfrm>
            <a:off x="9273782" y="2785439"/>
            <a:ext cx="17086663" cy="83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476"/>
          <a:stretch/>
        </p:blipFill>
        <p:spPr>
          <a:xfrm>
            <a:off x="239349" y="2775128"/>
            <a:ext cx="5769970" cy="3894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80004" y="1443849"/>
            <a:ext cx="1123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Suppose you want to simulate the growth for a period of 60 </a:t>
            </a:r>
            <a:r>
              <a:rPr lang="en-US" sz="2400" dirty="0" err="1" smtClean="0"/>
              <a:t>yrs</a:t>
            </a:r>
            <a:r>
              <a:rPr lang="en-US" sz="2400" dirty="0" smtClean="0"/>
              <a:t> testing different management schedules. How would you do it in EXCEL?</a:t>
            </a:r>
          </a:p>
          <a:p>
            <a:r>
              <a:rPr lang="en-US" sz="2400" dirty="0" smtClean="0"/>
              <a:t>Discuss how to do it in EXCEL and solve it using with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simflor.online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/>
              <a:t>/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StandsSIM.md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312" y="2775329"/>
            <a:ext cx="5807037" cy="3894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33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Whole stand models – state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In whole stand models the state variables are all defined at stand level:</a:t>
            </a:r>
          </a:p>
          <a:p>
            <a:pPr lvl="1"/>
            <a:r>
              <a:rPr lang="pt-PT" dirty="0" smtClean="0"/>
              <a:t>Dominant height (hdom)</a:t>
            </a:r>
          </a:p>
          <a:p>
            <a:pPr lvl="1"/>
            <a:r>
              <a:rPr lang="pt-PT" dirty="0" smtClean="0"/>
              <a:t>Number of trees per ha (N)</a:t>
            </a:r>
          </a:p>
          <a:p>
            <a:pPr lvl="1"/>
            <a:r>
              <a:rPr lang="pt-PT" dirty="0" smtClean="0"/>
              <a:t>Basal area (G)</a:t>
            </a:r>
          </a:p>
          <a:p>
            <a:pPr lvl="1"/>
            <a:r>
              <a:rPr lang="pt-PT" dirty="0" smtClean="0"/>
              <a:t>Volume (V) and merchantable volumes (Vdi or Vhi)</a:t>
            </a:r>
          </a:p>
          <a:p>
            <a:pPr lvl="1"/>
            <a:r>
              <a:rPr lang="pt-PT" dirty="0" smtClean="0"/>
              <a:t>Biomass (W) and biomass per tree component (Wr, Ww, Wb, Wbr, Wl)</a:t>
            </a:r>
          </a:p>
          <a:p>
            <a:endParaRPr lang="pt-PT" sz="1100" dirty="0" smtClean="0"/>
          </a:p>
          <a:p>
            <a:r>
              <a:rPr lang="pt-PT" dirty="0" err="1" smtClean="0"/>
              <a:t>hdom</a:t>
            </a:r>
            <a:r>
              <a:rPr lang="pt-PT" dirty="0" smtClean="0"/>
              <a:t>, N and G are </a:t>
            </a:r>
            <a:r>
              <a:rPr lang="pt-PT" u="sng" dirty="0" smtClean="0"/>
              <a:t>almost always principal variables</a:t>
            </a:r>
            <a:r>
              <a:rPr lang="pt-PT" dirty="0" smtClean="0"/>
              <a:t>, volume may be derived or not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9120336" y="1916832"/>
            <a:ext cx="0" cy="187220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408368" y="3284984"/>
            <a:ext cx="0" cy="1008000"/>
          </a:xfrm>
          <a:prstGeom prst="line">
            <a:avLst/>
          </a:prstGeom>
          <a:ln w="57150">
            <a:solidFill>
              <a:srgbClr val="7C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03750" y="3433688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7CB042"/>
                </a:solidFill>
              </a:rPr>
              <a:t>Derived variables</a:t>
            </a:r>
            <a:endParaRPr lang="pt-PT" sz="2200" b="1" dirty="0">
              <a:solidFill>
                <a:srgbClr val="7CB04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2144" y="2083495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smtClean="0">
                <a:solidFill>
                  <a:srgbClr val="00B0F0"/>
                </a:solidFill>
              </a:rPr>
              <a:t>Principal variables</a:t>
            </a:r>
            <a:endParaRPr lang="pt-PT" sz="2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6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46" name="Group 2"/>
          <p:cNvGrpSpPr>
            <a:grpSpLocks/>
          </p:cNvGrpSpPr>
          <p:nvPr/>
        </p:nvGrpSpPr>
        <p:grpSpPr bwMode="auto">
          <a:xfrm>
            <a:off x="6608763" y="3844926"/>
            <a:ext cx="3325812" cy="2155825"/>
            <a:chOff x="1137" y="1432"/>
            <a:chExt cx="2095" cy="1358"/>
          </a:xfrm>
        </p:grpSpPr>
        <p:sp>
          <p:nvSpPr>
            <p:cNvPr id="210947" name="Oval 3"/>
            <p:cNvSpPr>
              <a:spLocks noChangeArrowheads="1"/>
            </p:cNvSpPr>
            <p:nvPr/>
          </p:nvSpPr>
          <p:spPr bwMode="auto">
            <a:xfrm>
              <a:off x="1137" y="1432"/>
              <a:ext cx="2095" cy="13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48" name="Text Box 4"/>
            <p:cNvSpPr txBox="1">
              <a:spLocks noChangeArrowheads="1"/>
            </p:cNvSpPr>
            <p:nvPr/>
          </p:nvSpPr>
          <p:spPr bwMode="auto">
            <a:xfrm>
              <a:off x="1347" y="1510"/>
              <a:ext cx="1663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6000" b="1" dirty="0">
                  <a:latin typeface="Tahoma" pitchFamily="34" charset="0"/>
                </a:rPr>
                <a:t>The end!!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556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Whole stand models – </a:t>
            </a:r>
            <a:r>
              <a:rPr lang="pt-PT" dirty="0" smtClean="0"/>
              <a:t>control </a:t>
            </a:r>
            <a:r>
              <a:rPr lang="pt-PT" dirty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The most important control </a:t>
            </a:r>
            <a:r>
              <a:rPr lang="pt-PT" dirty="0" err="1" smtClean="0"/>
              <a:t>variables</a:t>
            </a:r>
            <a:r>
              <a:rPr lang="pt-PT" dirty="0" smtClean="0"/>
              <a:t> are:</a:t>
            </a:r>
          </a:p>
          <a:p>
            <a:endParaRPr lang="pt-PT" sz="600" dirty="0" smtClean="0"/>
          </a:p>
          <a:p>
            <a:pPr lvl="1"/>
            <a:r>
              <a:rPr lang="pt-PT" dirty="0" smtClean="0"/>
              <a:t>Site productivity (</a:t>
            </a:r>
            <a:r>
              <a:rPr lang="pt-PT" b="1" dirty="0" smtClean="0">
                <a:solidFill>
                  <a:schemeClr val="accent5"/>
                </a:solidFill>
              </a:rPr>
              <a:t>climate</a:t>
            </a:r>
            <a:r>
              <a:rPr lang="pt-PT" b="1" dirty="0" smtClean="0"/>
              <a:t> </a:t>
            </a:r>
            <a:r>
              <a:rPr lang="pt-PT" dirty="0" smtClean="0"/>
              <a:t>and </a:t>
            </a:r>
            <a:r>
              <a:rPr lang="pt-PT" b="1" dirty="0" smtClean="0">
                <a:solidFill>
                  <a:schemeClr val="accent2">
                    <a:lumMod val="75000"/>
                  </a:schemeClr>
                </a:solidFill>
              </a:rPr>
              <a:t>soil</a:t>
            </a:r>
            <a:r>
              <a:rPr lang="pt-PT" dirty="0" smtClean="0"/>
              <a:t>), very often expressed as site index</a:t>
            </a:r>
          </a:p>
          <a:p>
            <a:pPr lvl="1"/>
            <a:r>
              <a:rPr lang="pt-PT" b="1" dirty="0" err="1">
                <a:solidFill>
                  <a:schemeClr val="accent6"/>
                </a:solidFill>
              </a:rPr>
              <a:t>Genetics</a:t>
            </a:r>
            <a:endParaRPr lang="pt-PT" b="1" dirty="0">
              <a:solidFill>
                <a:schemeClr val="accent6"/>
              </a:solidFill>
            </a:endParaRPr>
          </a:p>
          <a:p>
            <a:pPr lvl="1"/>
            <a:r>
              <a:rPr lang="pt-PT" dirty="0" err="1"/>
              <a:t>Application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b="1" dirty="0" err="1">
                <a:solidFill>
                  <a:schemeClr val="accent2">
                    <a:lumMod val="75000"/>
                  </a:schemeClr>
                </a:solidFill>
              </a:rPr>
              <a:t>fertilize</a:t>
            </a:r>
            <a:r>
              <a:rPr lang="pt-PT" dirty="0" err="1">
                <a:solidFill>
                  <a:schemeClr val="accent2">
                    <a:lumMod val="75000"/>
                  </a:schemeClr>
                </a:solidFill>
              </a:rPr>
              <a:t>rs</a:t>
            </a:r>
            <a:endParaRPr lang="pt-PT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pt-PT" dirty="0" err="1" smtClean="0"/>
              <a:t>Stocking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r>
              <a:rPr lang="pt-PT" dirty="0" smtClean="0"/>
              <a:t>, either initial </a:t>
            </a:r>
            <a:r>
              <a:rPr lang="pt-PT" b="1" dirty="0" smtClean="0">
                <a:solidFill>
                  <a:srgbClr val="008000"/>
                </a:solidFill>
              </a:rPr>
              <a:t>stand density</a:t>
            </a:r>
            <a:r>
              <a:rPr lang="pt-PT" dirty="0" smtClean="0">
                <a:solidFill>
                  <a:srgbClr val="008000"/>
                </a:solidFill>
              </a:rPr>
              <a:t> </a:t>
            </a:r>
            <a:r>
              <a:rPr lang="pt-PT" dirty="0" smtClean="0"/>
              <a:t>and </a:t>
            </a:r>
            <a:r>
              <a:rPr lang="pt-PT" b="1" dirty="0" smtClean="0">
                <a:solidFill>
                  <a:srgbClr val="008000"/>
                </a:solidFill>
              </a:rPr>
              <a:t>thinnings</a:t>
            </a:r>
          </a:p>
          <a:p>
            <a:pPr lvl="1"/>
            <a:r>
              <a:rPr lang="pt-PT" b="1" dirty="0" err="1" smtClean="0">
                <a:solidFill>
                  <a:srgbClr val="008000"/>
                </a:solidFill>
              </a:rPr>
              <a:t>Other</a:t>
            </a:r>
            <a:r>
              <a:rPr lang="pt-PT" b="1" dirty="0" smtClean="0">
                <a:solidFill>
                  <a:srgbClr val="008000"/>
                </a:solidFill>
              </a:rPr>
              <a:t> silvicultural techniques </a:t>
            </a:r>
            <a:r>
              <a:rPr lang="pt-PT" dirty="0" smtClean="0"/>
              <a:t>(weeding, pruning, irrigation, </a:t>
            </a:r>
            <a:r>
              <a:rPr lang="pt-PT" dirty="0" err="1" smtClean="0"/>
              <a:t>etc</a:t>
            </a:r>
            <a:r>
              <a:rPr lang="pt-PT" dirty="0" smtClean="0"/>
              <a:t>)</a:t>
            </a:r>
          </a:p>
          <a:p>
            <a:pPr lvl="1"/>
            <a:endParaRPr lang="pt-PT" sz="1000" dirty="0" smtClean="0"/>
          </a:p>
          <a:p>
            <a:r>
              <a:rPr lang="pt-PT" dirty="0" smtClean="0"/>
              <a:t>Selection of </a:t>
            </a:r>
            <a:r>
              <a:rPr lang="pt-PT" b="1" dirty="0" smtClean="0"/>
              <a:t>quantitative measures of stand density </a:t>
            </a:r>
            <a:r>
              <a:rPr lang="pt-PT" dirty="0" smtClean="0"/>
              <a:t>is therefore an important step in forest models development and/or application</a:t>
            </a:r>
          </a:p>
          <a:p>
            <a:pPr lvl="1"/>
            <a:endParaRPr lang="pt-PT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34" t="34665" r="28447" b="11040"/>
          <a:stretch/>
        </p:blipFill>
        <p:spPr>
          <a:xfrm>
            <a:off x="8832304" y="2708920"/>
            <a:ext cx="284733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4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Stocking and stand density</a:t>
            </a:r>
            <a:endParaRPr lang="en-US" dirty="0" smtClean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5400599"/>
          </a:xfrm>
        </p:spPr>
        <p:txBody>
          <a:bodyPr/>
          <a:lstStyle/>
          <a:p>
            <a:r>
              <a:rPr lang="en-US" dirty="0"/>
              <a:t>Although stocking and stand density are terms that are often applied interchangeably in forestry use, the two terms are not </a:t>
            </a:r>
            <a:r>
              <a:rPr lang="en-US" dirty="0" smtClean="0"/>
              <a:t>synonymous</a:t>
            </a:r>
          </a:p>
          <a:p>
            <a:pPr lvl="1"/>
            <a:r>
              <a:rPr lang="en-US" sz="2200" b="1" dirty="0" smtClean="0">
                <a:solidFill>
                  <a:srgbClr val="7CB042"/>
                </a:solidFill>
              </a:rPr>
              <a:t>Stand </a:t>
            </a:r>
            <a:r>
              <a:rPr lang="en-US" sz="2200" b="1" dirty="0">
                <a:solidFill>
                  <a:srgbClr val="7CB042"/>
                </a:solidFill>
              </a:rPr>
              <a:t>density </a:t>
            </a:r>
            <a:r>
              <a:rPr lang="en-US" sz="2200" dirty="0"/>
              <a:t>denotes a </a:t>
            </a:r>
            <a:r>
              <a:rPr lang="en-US" sz="2200" u="sng" dirty="0"/>
              <a:t>quantitative measurement </a:t>
            </a:r>
            <a:r>
              <a:rPr lang="en-US" sz="2200" dirty="0"/>
              <a:t>of the </a:t>
            </a:r>
            <a:r>
              <a:rPr lang="en-US" sz="2200" dirty="0" smtClean="0"/>
              <a:t>stand (number of trees per hectare)</a:t>
            </a:r>
          </a:p>
          <a:p>
            <a:pPr lvl="1"/>
            <a:r>
              <a:rPr lang="pt-PT" sz="2200" b="1" dirty="0" err="1" smtClean="0">
                <a:solidFill>
                  <a:srgbClr val="7CB042"/>
                </a:solidFill>
              </a:rPr>
              <a:t>Stocking</a:t>
            </a:r>
            <a:r>
              <a:rPr lang="pt-PT" sz="2200" dirty="0" smtClean="0"/>
              <a:t>:</a:t>
            </a:r>
            <a:endParaRPr lang="en-US" sz="800" dirty="0" smtClean="0"/>
          </a:p>
          <a:p>
            <a:pPr lvl="2"/>
            <a:r>
              <a:rPr lang="en-US" sz="2000" dirty="0" smtClean="0"/>
              <a:t>Stocking </a:t>
            </a:r>
            <a:r>
              <a:rPr lang="en-US" sz="2000" dirty="0"/>
              <a:t>refers to the adequacy of a given stand density to meet some management objective (Bickford et al. 1957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Stands </a:t>
            </a:r>
            <a:r>
              <a:rPr lang="en-US" sz="2000" dirty="0"/>
              <a:t>may be referred to as </a:t>
            </a:r>
            <a:r>
              <a:rPr lang="en-US" sz="2000" dirty="0" smtClean="0"/>
              <a:t>“</a:t>
            </a:r>
            <a:r>
              <a:rPr lang="en-US" sz="2000" b="1" dirty="0" smtClean="0"/>
              <a:t>understocked</a:t>
            </a:r>
            <a:r>
              <a:rPr lang="en-US" sz="2000" dirty="0" smtClean="0"/>
              <a:t>”, “</a:t>
            </a:r>
            <a:r>
              <a:rPr lang="en-US" sz="2000" b="1" dirty="0" smtClean="0"/>
              <a:t>fully-stocked</a:t>
            </a:r>
            <a:r>
              <a:rPr lang="en-US" sz="2000" dirty="0" smtClean="0"/>
              <a:t>”, </a:t>
            </a:r>
            <a:r>
              <a:rPr lang="en-US" sz="2000" dirty="0"/>
              <a:t>or </a:t>
            </a:r>
            <a:r>
              <a:rPr lang="en-US" sz="2000" dirty="0" smtClean="0"/>
              <a:t>overstocked</a:t>
            </a:r>
          </a:p>
          <a:p>
            <a:pPr lvl="2"/>
            <a:r>
              <a:rPr lang="en-US" sz="2000" dirty="0" smtClean="0"/>
              <a:t>A </a:t>
            </a:r>
            <a:r>
              <a:rPr lang="en-US" sz="2000" dirty="0"/>
              <a:t>stand that is “</a:t>
            </a:r>
            <a:r>
              <a:rPr lang="en-US" sz="2000" b="1" dirty="0"/>
              <a:t>overstocked</a:t>
            </a:r>
            <a:r>
              <a:rPr lang="en-US" sz="2000" dirty="0"/>
              <a:t>” for one management objective could be “</a:t>
            </a:r>
            <a:r>
              <a:rPr lang="en-US" sz="2000" dirty="0" err="1"/>
              <a:t>understocked</a:t>
            </a:r>
            <a:r>
              <a:rPr lang="en-US" sz="2000" dirty="0"/>
              <a:t>” for </a:t>
            </a:r>
            <a:r>
              <a:rPr lang="en-US" sz="2000" dirty="0" smtClean="0"/>
              <a:t>another</a:t>
            </a:r>
          </a:p>
        </p:txBody>
      </p:sp>
    </p:spTree>
    <p:extLst>
      <p:ext uri="{BB962C8B-B14F-4D97-AF65-F5344CB8AC3E}">
        <p14:creationId xmlns:p14="http://schemas.microsoft.com/office/powerpoint/2010/main" val="321455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Quantifying stand density</a:t>
            </a:r>
            <a:endParaRPr lang="en-US" dirty="0" smtClean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 density is a quantitative term describing the degree of stem crowding within a stocked </a:t>
            </a:r>
            <a:r>
              <a:rPr lang="en-US" dirty="0" smtClean="0"/>
              <a:t>area </a:t>
            </a:r>
            <a:r>
              <a:rPr lang="en-US" dirty="0"/>
              <a:t>and </a:t>
            </a:r>
            <a:r>
              <a:rPr lang="en-US" dirty="0" smtClean="0"/>
              <a:t>it </a:t>
            </a:r>
            <a:r>
              <a:rPr lang="en-US" dirty="0"/>
              <a:t>can be expressed in:</a:t>
            </a:r>
          </a:p>
          <a:p>
            <a:endParaRPr 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31371" y="2165722"/>
            <a:ext cx="11137237" cy="4548261"/>
          </a:xfrm>
          <a:prstGeom prst="rect">
            <a:avLst/>
          </a:prstGeom>
        </p:spPr>
        <p:txBody>
          <a:bodyPr vert="horz" lIns="91440" tIns="144000" rIns="36000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200" b="1" dirty="0" smtClean="0"/>
              <a:t>Absolute</a:t>
            </a:r>
            <a:r>
              <a:rPr lang="en-US" sz="2200" dirty="0" smtClean="0"/>
              <a:t> measures of density are determined directly from a given stand without reference to any other stand:</a:t>
            </a:r>
          </a:p>
          <a:p>
            <a:pPr marL="457200" lvl="1" indent="0">
              <a:buNone/>
            </a:pPr>
            <a:endParaRPr lang="en-US" sz="2200" dirty="0" smtClean="0"/>
          </a:p>
          <a:p>
            <a:pPr lvl="1"/>
            <a:r>
              <a:rPr lang="en-US" sz="2200" b="1" dirty="0" smtClean="0"/>
              <a:t>Relative</a:t>
            </a:r>
            <a:r>
              <a:rPr lang="en-US" sz="2200" dirty="0" smtClean="0"/>
              <a:t> density is based on a selected standard density, usually the “fully-stocked” stand or the open-grown trees (the extremes):</a:t>
            </a:r>
          </a:p>
          <a:p>
            <a:pPr lvl="1"/>
            <a:endParaRPr lang="en-US" sz="800" dirty="0" smtClean="0"/>
          </a:p>
          <a:p>
            <a:pPr lvl="1"/>
            <a:endParaRPr lang="en-US" sz="800" dirty="0" smtClean="0"/>
          </a:p>
          <a:p>
            <a:pPr lvl="1">
              <a:spcAft>
                <a:spcPts val="1200"/>
              </a:spcAft>
            </a:pPr>
            <a:r>
              <a:rPr lang="pt-PT" sz="2200" dirty="0" err="1"/>
              <a:t>Other</a:t>
            </a:r>
            <a:r>
              <a:rPr lang="pt-PT" sz="2200" dirty="0"/>
              <a:t> stand </a:t>
            </a:r>
            <a:r>
              <a:rPr lang="pt-PT" sz="2200" dirty="0" err="1"/>
              <a:t>density</a:t>
            </a:r>
            <a:r>
              <a:rPr lang="pt-PT" sz="2200" dirty="0"/>
              <a:t> </a:t>
            </a:r>
            <a:r>
              <a:rPr lang="pt-PT" sz="2200" dirty="0" err="1" smtClean="0"/>
              <a:t>measures</a:t>
            </a:r>
            <a:r>
              <a:rPr lang="pt-PT" sz="2200" dirty="0" smtClean="0"/>
              <a:t>:</a:t>
            </a:r>
          </a:p>
          <a:p>
            <a:pPr lvl="2">
              <a:spcBef>
                <a:spcPts val="300"/>
              </a:spcBef>
            </a:pPr>
            <a:r>
              <a:rPr lang="pt-PT" sz="2200" dirty="0" err="1" smtClean="0"/>
              <a:t>Relative</a:t>
            </a:r>
            <a:r>
              <a:rPr lang="pt-PT" sz="2200" dirty="0" smtClean="0"/>
              <a:t> </a:t>
            </a:r>
            <a:r>
              <a:rPr lang="pt-PT" sz="2200" dirty="0" err="1"/>
              <a:t>spacing</a:t>
            </a:r>
            <a:r>
              <a:rPr lang="pt-PT" sz="2200" dirty="0"/>
              <a:t> (FW)</a:t>
            </a:r>
          </a:p>
          <a:p>
            <a:pPr lvl="2">
              <a:spcBef>
                <a:spcPts val="300"/>
              </a:spcBef>
            </a:pPr>
            <a:r>
              <a:rPr lang="pt-PT" sz="2200" dirty="0" err="1"/>
              <a:t>Spacing</a:t>
            </a:r>
            <a:r>
              <a:rPr lang="pt-PT" sz="2200" dirty="0"/>
              <a:t> </a:t>
            </a:r>
            <a:r>
              <a:rPr lang="pt-PT" sz="2200" dirty="0" err="1"/>
              <a:t>factor</a:t>
            </a:r>
            <a:r>
              <a:rPr lang="pt-PT" sz="2200" dirty="0"/>
              <a:t> (SF)</a:t>
            </a:r>
          </a:p>
          <a:p>
            <a:pPr lvl="2">
              <a:spcBef>
                <a:spcPts val="300"/>
              </a:spcBef>
            </a:pPr>
            <a:r>
              <a:rPr lang="pt-PT" sz="2200" dirty="0" err="1"/>
              <a:t>Percent</a:t>
            </a:r>
            <a:r>
              <a:rPr lang="pt-PT" sz="2200" dirty="0"/>
              <a:t> </a:t>
            </a:r>
            <a:r>
              <a:rPr lang="pt-PT" sz="2200" dirty="0" err="1"/>
              <a:t>crown</a:t>
            </a:r>
            <a:r>
              <a:rPr lang="pt-PT" sz="2200" dirty="0"/>
              <a:t> cover (CC)</a:t>
            </a:r>
            <a:endParaRPr lang="en-US" sz="2200" dirty="0"/>
          </a:p>
          <a:p>
            <a:pPr lvl="1"/>
            <a:endParaRPr lang="pt-PT" sz="2200" dirty="0"/>
          </a:p>
          <a:p>
            <a:pPr lvl="1"/>
            <a:endParaRPr lang="en-US" sz="2200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312024" y="2636912"/>
            <a:ext cx="5304589" cy="4077072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200"/>
              </a:spcBef>
            </a:pPr>
            <a:r>
              <a:rPr lang="pt-PT" sz="1900" dirty="0" smtClean="0"/>
              <a:t>Basal </a:t>
            </a:r>
            <a:r>
              <a:rPr lang="pt-PT" sz="1900" dirty="0" err="1" smtClean="0"/>
              <a:t>area</a:t>
            </a:r>
            <a:r>
              <a:rPr lang="pt-PT" sz="1900" dirty="0" smtClean="0"/>
              <a:t> </a:t>
            </a:r>
            <a:r>
              <a:rPr lang="pt-PT" sz="1900" dirty="0"/>
              <a:t>per </a:t>
            </a:r>
            <a:r>
              <a:rPr lang="pt-PT" sz="1900" dirty="0" err="1" smtClean="0"/>
              <a:t>ha</a:t>
            </a:r>
            <a:endParaRPr lang="pt-PT" sz="1900" dirty="0" smtClean="0"/>
          </a:p>
          <a:p>
            <a:pPr lvl="1">
              <a:spcBef>
                <a:spcPts val="200"/>
              </a:spcBef>
            </a:pPr>
            <a:r>
              <a:rPr lang="pt-PT" sz="1900" dirty="0" err="1" smtClean="0"/>
              <a:t>Number</a:t>
            </a:r>
            <a:r>
              <a:rPr lang="pt-PT" sz="1900" dirty="0" smtClean="0"/>
              <a:t> </a:t>
            </a:r>
            <a:r>
              <a:rPr lang="pt-PT" sz="1900" dirty="0" err="1" smtClean="0"/>
              <a:t>of</a:t>
            </a:r>
            <a:r>
              <a:rPr lang="pt-PT" sz="1900" dirty="0" smtClean="0"/>
              <a:t> </a:t>
            </a:r>
            <a:r>
              <a:rPr lang="pt-PT" sz="1900" dirty="0" err="1" smtClean="0"/>
              <a:t>trees</a:t>
            </a:r>
            <a:r>
              <a:rPr lang="pt-PT" sz="1900" dirty="0" smtClean="0"/>
              <a:t> per </a:t>
            </a:r>
            <a:r>
              <a:rPr lang="pt-PT" sz="1900" dirty="0" err="1" smtClean="0"/>
              <a:t>ha</a:t>
            </a:r>
            <a:endParaRPr lang="pt-PT" sz="1900" dirty="0" smtClean="0"/>
          </a:p>
          <a:p>
            <a:pPr lvl="1">
              <a:spcBef>
                <a:spcPts val="200"/>
              </a:spcBef>
            </a:pPr>
            <a:endParaRPr lang="en-US" sz="1900" dirty="0" smtClean="0"/>
          </a:p>
          <a:p>
            <a:pPr lvl="1">
              <a:spcBef>
                <a:spcPts val="200"/>
              </a:spcBef>
            </a:pPr>
            <a:endParaRPr lang="en-US" sz="1900" dirty="0" smtClean="0"/>
          </a:p>
          <a:p>
            <a:pPr lvl="1">
              <a:spcBef>
                <a:spcPts val="200"/>
              </a:spcBef>
            </a:pPr>
            <a:endParaRPr lang="en-US" sz="1900" dirty="0" smtClean="0"/>
          </a:p>
          <a:p>
            <a:pPr lvl="1">
              <a:spcBef>
                <a:spcPts val="200"/>
              </a:spcBef>
            </a:pPr>
            <a:endParaRPr lang="pt-PT" sz="800" dirty="0" smtClean="0"/>
          </a:p>
          <a:p>
            <a:pPr lvl="1">
              <a:spcBef>
                <a:spcPts val="200"/>
              </a:spcBef>
            </a:pPr>
            <a:r>
              <a:rPr lang="pt-PT" sz="1900" dirty="0" smtClean="0"/>
              <a:t>Stand </a:t>
            </a:r>
            <a:r>
              <a:rPr lang="pt-PT" sz="1900" dirty="0" err="1" smtClean="0"/>
              <a:t>density</a:t>
            </a:r>
            <a:r>
              <a:rPr lang="pt-PT" sz="1900" dirty="0" smtClean="0"/>
              <a:t> </a:t>
            </a:r>
            <a:r>
              <a:rPr lang="pt-PT" sz="1900" dirty="0" err="1" smtClean="0"/>
              <a:t>index</a:t>
            </a:r>
            <a:r>
              <a:rPr lang="pt-PT" sz="1900" dirty="0" smtClean="0"/>
              <a:t> (SDI)</a:t>
            </a:r>
          </a:p>
          <a:p>
            <a:pPr lvl="1">
              <a:spcBef>
                <a:spcPts val="200"/>
              </a:spcBef>
            </a:pPr>
            <a:r>
              <a:rPr lang="pt-PT" sz="1900" dirty="0" err="1" smtClean="0"/>
              <a:t>Crown</a:t>
            </a:r>
            <a:r>
              <a:rPr lang="pt-PT" sz="1900" dirty="0" smtClean="0"/>
              <a:t> </a:t>
            </a:r>
            <a:r>
              <a:rPr lang="pt-PT" sz="1900" dirty="0" err="1" smtClean="0"/>
              <a:t>competition</a:t>
            </a:r>
            <a:r>
              <a:rPr lang="pt-PT" sz="1900" dirty="0" smtClean="0"/>
              <a:t> </a:t>
            </a:r>
            <a:r>
              <a:rPr lang="pt-PT" sz="1900" dirty="0" err="1" smtClean="0"/>
              <a:t>factor</a:t>
            </a:r>
            <a:r>
              <a:rPr lang="pt-PT" sz="1900" dirty="0" smtClean="0"/>
              <a:t> (CCF)</a:t>
            </a:r>
          </a:p>
        </p:txBody>
      </p:sp>
    </p:spTree>
    <p:extLst>
      <p:ext uri="{BB962C8B-B14F-4D97-AF65-F5344CB8AC3E}">
        <p14:creationId xmlns:p14="http://schemas.microsoft.com/office/powerpoint/2010/main" val="12452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Quantifying stand density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/>
              <a:t>Stand </a:t>
            </a:r>
            <a:r>
              <a:rPr lang="pt-PT" b="1" dirty="0" err="1"/>
              <a:t>density</a:t>
            </a:r>
            <a:r>
              <a:rPr lang="pt-PT" b="1" dirty="0"/>
              <a:t> </a:t>
            </a:r>
            <a:r>
              <a:rPr lang="pt-PT" b="1" dirty="0" err="1"/>
              <a:t>index</a:t>
            </a:r>
            <a:r>
              <a:rPr lang="pt-PT" b="1" dirty="0"/>
              <a:t> (SDI</a:t>
            </a:r>
            <a:r>
              <a:rPr lang="pt-PT" b="1" dirty="0" smtClean="0"/>
              <a:t>) </a:t>
            </a:r>
            <a:r>
              <a:rPr lang="pt-PT" dirty="0" smtClean="0"/>
              <a:t>- </a:t>
            </a:r>
            <a:r>
              <a:rPr lang="en-US" dirty="0" smtClean="0"/>
              <a:t>Relative stand density measures</a:t>
            </a:r>
          </a:p>
          <a:p>
            <a:endParaRPr lang="pt-PT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35360" y="1988840"/>
            <a:ext cx="5832648" cy="4929411"/>
          </a:xfrm>
          <a:prstGeom prst="rect">
            <a:avLst/>
          </a:prstGeom>
        </p:spPr>
        <p:txBody>
          <a:bodyPr vert="horz" lIns="91440" tIns="144000" rIns="36000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PT" sz="2200" dirty="0" smtClean="0"/>
              <a:t>SDI </a:t>
            </a:r>
            <a:r>
              <a:rPr lang="pt-PT" sz="2200" dirty="0" err="1" smtClean="0"/>
              <a:t>evaluates</a:t>
            </a:r>
            <a:r>
              <a:rPr lang="pt-PT" sz="2200" dirty="0" smtClean="0"/>
              <a:t> stand </a:t>
            </a:r>
            <a:r>
              <a:rPr lang="pt-PT" sz="2200" dirty="0" err="1" smtClean="0"/>
              <a:t>density</a:t>
            </a:r>
            <a:r>
              <a:rPr lang="pt-PT" sz="2200" dirty="0" smtClean="0"/>
              <a:t> </a:t>
            </a:r>
            <a:r>
              <a:rPr lang="pt-PT" sz="2200" dirty="0" err="1" smtClean="0"/>
              <a:t>by</a:t>
            </a:r>
            <a:r>
              <a:rPr lang="pt-PT" sz="2200" dirty="0" smtClean="0"/>
              <a:t> </a:t>
            </a:r>
            <a:r>
              <a:rPr lang="pt-PT" sz="2200" dirty="0" err="1" smtClean="0"/>
              <a:t>comparing</a:t>
            </a:r>
            <a:r>
              <a:rPr lang="pt-PT" sz="2200" dirty="0" smtClean="0"/>
              <a:t> </a:t>
            </a:r>
            <a:r>
              <a:rPr lang="pt-PT" sz="2200" dirty="0" err="1" smtClean="0"/>
              <a:t>it</a:t>
            </a:r>
            <a:r>
              <a:rPr lang="pt-PT" sz="2200" dirty="0" smtClean="0"/>
              <a:t> </a:t>
            </a:r>
            <a:r>
              <a:rPr lang="pt-PT" sz="2200" dirty="0" err="1" smtClean="0"/>
              <a:t>with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maximum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r>
              <a:rPr lang="pt-PT" sz="2200" dirty="0" smtClean="0"/>
              <a:t> for a stand </a:t>
            </a:r>
            <a:r>
              <a:rPr lang="pt-PT" sz="2200" dirty="0" err="1" smtClean="0"/>
              <a:t>with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same</a:t>
            </a:r>
            <a:r>
              <a:rPr lang="pt-PT" sz="2200" dirty="0" smtClean="0"/>
              <a:t> </a:t>
            </a:r>
            <a:r>
              <a:rPr lang="pt-PT" sz="2200" dirty="0" err="1" smtClean="0"/>
              <a:t>quadratic</a:t>
            </a:r>
            <a:r>
              <a:rPr lang="pt-PT" sz="2200" dirty="0" smtClean="0"/>
              <a:t> </a:t>
            </a:r>
            <a:r>
              <a:rPr lang="pt-PT" sz="2200" dirty="0" err="1" smtClean="0"/>
              <a:t>mean</a:t>
            </a:r>
            <a:r>
              <a:rPr lang="pt-PT" sz="2200" dirty="0" smtClean="0"/>
              <a:t> </a:t>
            </a:r>
            <a:r>
              <a:rPr lang="pt-PT" sz="2200" dirty="0" err="1" smtClean="0"/>
              <a:t>dbh</a:t>
            </a:r>
            <a:r>
              <a:rPr lang="pt-PT" sz="2200" dirty="0" smtClean="0"/>
              <a:t> (</a:t>
            </a:r>
            <a:r>
              <a:rPr lang="pt-PT" sz="2200" i="1" dirty="0" smtClean="0"/>
              <a:t>dg</a:t>
            </a:r>
            <a:r>
              <a:rPr lang="pt-PT" sz="2200" dirty="0" smtClean="0"/>
              <a:t>) – </a:t>
            </a:r>
            <a:r>
              <a:rPr lang="pt-PT" sz="2200" dirty="0" err="1" smtClean="0"/>
              <a:t>limiting</a:t>
            </a:r>
            <a:r>
              <a:rPr lang="pt-PT" sz="2200" dirty="0" smtClean="0"/>
              <a:t> </a:t>
            </a:r>
            <a:r>
              <a:rPr lang="pt-PT" sz="2200" dirty="0" err="1" smtClean="0"/>
              <a:t>situation</a:t>
            </a:r>
            <a:r>
              <a:rPr lang="pt-PT" sz="2200" dirty="0" smtClean="0"/>
              <a:t> </a:t>
            </a:r>
            <a:r>
              <a:rPr lang="pt-PT" sz="2200" dirty="0" err="1" smtClean="0"/>
              <a:t>or</a:t>
            </a:r>
            <a:r>
              <a:rPr lang="pt-PT" sz="2200" dirty="0" smtClean="0"/>
              <a:t> </a:t>
            </a:r>
            <a:r>
              <a:rPr lang="pt-PT" sz="2200" u="sng" dirty="0" smtClean="0"/>
              <a:t>self-</a:t>
            </a:r>
            <a:r>
              <a:rPr lang="pt-PT" sz="2200" u="sng" dirty="0" err="1" smtClean="0"/>
              <a:t>thinning</a:t>
            </a:r>
            <a:r>
              <a:rPr lang="pt-PT" sz="2200" u="sng" dirty="0" smtClean="0"/>
              <a:t> </a:t>
            </a:r>
            <a:r>
              <a:rPr lang="pt-PT" sz="2200" u="sng" dirty="0" err="1" smtClean="0"/>
              <a:t>line</a:t>
            </a:r>
            <a:endParaRPr lang="pt-PT" sz="2200" u="sng" dirty="0" smtClean="0"/>
          </a:p>
          <a:p>
            <a:pPr lvl="1"/>
            <a:r>
              <a:rPr lang="en-US" sz="2200" dirty="0" smtClean="0"/>
              <a:t>For any given </a:t>
            </a:r>
            <a:r>
              <a:rPr lang="en-US" sz="2200" i="1" dirty="0" smtClean="0"/>
              <a:t>dg</a:t>
            </a:r>
            <a:r>
              <a:rPr lang="en-US" sz="2200" dirty="0" smtClean="0"/>
              <a:t> there is a limit to the number of trees per unit that can be carried</a:t>
            </a:r>
          </a:p>
          <a:p>
            <a:pPr lvl="1"/>
            <a:r>
              <a:rPr lang="pt-PT" sz="2200" dirty="0" err="1" smtClean="0"/>
              <a:t>Reineke</a:t>
            </a:r>
            <a:r>
              <a:rPr lang="pt-PT" sz="2200" dirty="0" smtClean="0"/>
              <a:t> (1933) </a:t>
            </a:r>
            <a:r>
              <a:rPr lang="en-US" sz="2200" dirty="0" smtClean="0"/>
              <a:t>noted that for a variety of species the slope of the limiting line was approximately -1.6 on the log-log scale</a:t>
            </a:r>
            <a:endParaRPr lang="pt-PT" sz="2200" dirty="0" smtClean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"/>
          <a:stretch/>
        </p:blipFill>
        <p:spPr bwMode="auto">
          <a:xfrm>
            <a:off x="6312024" y="1874597"/>
            <a:ext cx="5086616" cy="486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48128" y="2060848"/>
            <a:ext cx="144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>
                <a:latin typeface="Trebuchet MS" pitchFamily="34" charset="0"/>
              </a:rPr>
              <a:t>Maritime pine data - PORTUGAL </a:t>
            </a:r>
            <a:endParaRPr lang="en-US" sz="12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0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Quantifying stand density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/>
              <a:t>Stand </a:t>
            </a:r>
            <a:r>
              <a:rPr lang="pt-PT" b="1" dirty="0" err="1"/>
              <a:t>density</a:t>
            </a:r>
            <a:r>
              <a:rPr lang="pt-PT" b="1" dirty="0"/>
              <a:t> </a:t>
            </a:r>
            <a:r>
              <a:rPr lang="pt-PT" b="1" dirty="0" err="1"/>
              <a:t>index</a:t>
            </a:r>
            <a:r>
              <a:rPr lang="pt-PT" b="1" dirty="0"/>
              <a:t> (SDI</a:t>
            </a:r>
            <a:r>
              <a:rPr lang="pt-PT" b="1" dirty="0" smtClean="0"/>
              <a:t>) </a:t>
            </a:r>
            <a:r>
              <a:rPr lang="pt-PT" dirty="0" smtClean="0"/>
              <a:t>- </a:t>
            </a:r>
            <a:r>
              <a:rPr lang="en-US" dirty="0" smtClean="0"/>
              <a:t>Relative stand density measures</a:t>
            </a:r>
          </a:p>
          <a:p>
            <a:endParaRPr lang="pt-PT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2060848"/>
            <a:ext cx="4756150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71464" y="5229200"/>
            <a:ext cx="144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>
                <a:latin typeface="Trebuchet MS" pitchFamily="34" charset="0"/>
              </a:rPr>
              <a:t>Maritime pine data - PORTUGAL </a:t>
            </a:r>
            <a:endParaRPr lang="en-US" sz="1200" dirty="0">
              <a:latin typeface="Trebuchet MS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08945" y="2204864"/>
            <a:ext cx="6607859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smtClean="0"/>
              <a:t>SDI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evaluation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u="sng" dirty="0" err="1" smtClean="0"/>
              <a:t>difference</a:t>
            </a:r>
            <a:r>
              <a:rPr lang="pt-PT" u="sng" dirty="0" smtClean="0"/>
              <a:t> </a:t>
            </a:r>
            <a:r>
              <a:rPr lang="pt-PT" u="sng" dirty="0" err="1" smtClean="0"/>
              <a:t>between</a:t>
            </a:r>
            <a:r>
              <a:rPr lang="pt-PT" u="sng" dirty="0" smtClean="0"/>
              <a:t> </a:t>
            </a:r>
            <a:r>
              <a:rPr lang="pt-PT" u="sng" dirty="0" err="1" smtClean="0"/>
              <a:t>the</a:t>
            </a:r>
            <a:r>
              <a:rPr lang="pt-PT" u="sng" dirty="0" smtClean="0"/>
              <a:t> </a:t>
            </a:r>
            <a:r>
              <a:rPr lang="pt-PT" u="sng" dirty="0" err="1" smtClean="0"/>
              <a:t>number</a:t>
            </a:r>
            <a:r>
              <a:rPr lang="pt-PT" u="sng" dirty="0" smtClean="0"/>
              <a:t> </a:t>
            </a:r>
            <a:r>
              <a:rPr lang="pt-PT" u="sng" dirty="0" err="1" smtClean="0"/>
              <a:t>of</a:t>
            </a:r>
            <a:r>
              <a:rPr lang="pt-PT" u="sng" dirty="0" smtClean="0"/>
              <a:t> </a:t>
            </a:r>
            <a:r>
              <a:rPr lang="pt-PT" u="sng" dirty="0" err="1" smtClean="0"/>
              <a:t>trees</a:t>
            </a:r>
            <a:r>
              <a:rPr lang="pt-PT" u="sng" dirty="0" smtClean="0"/>
              <a:t> in </a:t>
            </a:r>
            <a:r>
              <a:rPr lang="pt-PT" u="sng" dirty="0" err="1" smtClean="0"/>
              <a:t>the</a:t>
            </a:r>
            <a:r>
              <a:rPr lang="pt-PT" u="sng" dirty="0" smtClean="0"/>
              <a:t> stand </a:t>
            </a:r>
            <a:r>
              <a:rPr lang="pt-PT" u="sng" dirty="0" err="1" smtClean="0"/>
              <a:t>and</a:t>
            </a:r>
            <a:r>
              <a:rPr lang="pt-PT" u="sng" dirty="0" smtClean="0"/>
              <a:t> </a:t>
            </a:r>
            <a:r>
              <a:rPr lang="pt-PT" u="sng" dirty="0" err="1" smtClean="0"/>
              <a:t>the</a:t>
            </a:r>
            <a:r>
              <a:rPr lang="pt-PT" u="sng" dirty="0" smtClean="0"/>
              <a:t> </a:t>
            </a:r>
            <a:r>
              <a:rPr lang="pt-PT" u="sng" dirty="0" err="1" smtClean="0"/>
              <a:t>maximum</a:t>
            </a:r>
            <a:r>
              <a:rPr lang="pt-PT" u="sng" dirty="0" smtClean="0"/>
              <a:t> </a:t>
            </a:r>
            <a:r>
              <a:rPr lang="pt-PT" u="sng" dirty="0" err="1" smtClean="0"/>
              <a:t>number</a:t>
            </a:r>
            <a:r>
              <a:rPr lang="pt-PT" u="sng" dirty="0" smtClean="0"/>
              <a:t> </a:t>
            </a:r>
            <a:r>
              <a:rPr lang="pt-PT" u="sng" dirty="0" err="1" smtClean="0"/>
              <a:t>of</a:t>
            </a:r>
            <a:r>
              <a:rPr lang="pt-PT" u="sng" dirty="0" smtClean="0"/>
              <a:t> </a:t>
            </a:r>
            <a:r>
              <a:rPr lang="pt-PT" u="sng" dirty="0" err="1" smtClean="0"/>
              <a:t>trees</a:t>
            </a:r>
            <a:r>
              <a:rPr lang="pt-PT" u="sng" dirty="0" smtClean="0"/>
              <a:t> </a:t>
            </a:r>
            <a:r>
              <a:rPr lang="pt-PT" u="sng" dirty="0" err="1" smtClean="0"/>
              <a:t>it</a:t>
            </a:r>
            <a:r>
              <a:rPr lang="pt-PT" u="sng" dirty="0" smtClean="0"/>
              <a:t> </a:t>
            </a:r>
            <a:r>
              <a:rPr lang="pt-PT" u="sng" dirty="0" err="1" smtClean="0"/>
              <a:t>could</a:t>
            </a:r>
            <a:r>
              <a:rPr lang="pt-PT" u="sng" dirty="0" smtClean="0"/>
              <a:t> </a:t>
            </a:r>
            <a:r>
              <a:rPr lang="pt-PT" u="sng" dirty="0" err="1" smtClean="0"/>
              <a:t>sustain</a:t>
            </a:r>
            <a:r>
              <a:rPr lang="pt-PT" dirty="0" smtClean="0"/>
              <a:t> </a:t>
            </a:r>
            <a:r>
              <a:rPr lang="pt-PT" dirty="0" err="1" smtClean="0"/>
              <a:t>according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self-</a:t>
            </a:r>
            <a:r>
              <a:rPr lang="pt-PT" dirty="0" err="1" smtClean="0"/>
              <a:t>thinning</a:t>
            </a:r>
            <a:r>
              <a:rPr lang="pt-PT" dirty="0" smtClean="0"/>
              <a:t> </a:t>
            </a:r>
            <a:r>
              <a:rPr lang="pt-PT" dirty="0" err="1" smtClean="0"/>
              <a:t>line</a:t>
            </a:r>
            <a:endParaRPr lang="pt-PT" dirty="0" smtClean="0"/>
          </a:p>
          <a:p>
            <a:endParaRPr lang="pt-PT" sz="800" dirty="0" smtClean="0"/>
          </a:p>
          <a:p>
            <a:r>
              <a:rPr lang="pt-PT" dirty="0" smtClean="0"/>
              <a:t>SDI assumes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>
                <a:solidFill>
                  <a:srgbClr val="0070C0"/>
                </a:solidFill>
              </a:rPr>
              <a:t>understocked</a:t>
            </a:r>
            <a:r>
              <a:rPr lang="pt-PT" dirty="0" smtClean="0"/>
              <a:t> stand </a:t>
            </a:r>
            <a:r>
              <a:rPr lang="pt-PT" dirty="0" err="1" smtClean="0">
                <a:solidFill>
                  <a:srgbClr val="0070C0"/>
                </a:solidFill>
              </a:rPr>
              <a:t>is</a:t>
            </a:r>
            <a:r>
              <a:rPr lang="pt-PT" dirty="0" smtClean="0"/>
              <a:t> </a:t>
            </a:r>
            <a:r>
              <a:rPr lang="pt-PT" dirty="0" err="1" smtClean="0"/>
              <a:t>located</a:t>
            </a:r>
            <a:r>
              <a:rPr lang="pt-PT" dirty="0" smtClean="0"/>
              <a:t> in a </a:t>
            </a:r>
            <a:r>
              <a:rPr lang="pt-PT" dirty="0" err="1" smtClean="0"/>
              <a:t>logN-logdg</a:t>
            </a:r>
            <a:r>
              <a:rPr lang="pt-PT" dirty="0" smtClean="0"/>
              <a:t> </a:t>
            </a:r>
            <a:r>
              <a:rPr lang="pt-PT" dirty="0" err="1" smtClean="0">
                <a:solidFill>
                  <a:srgbClr val="0070C0"/>
                </a:solidFill>
              </a:rPr>
              <a:t>line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err="1" smtClean="0">
                <a:solidFill>
                  <a:srgbClr val="0070C0"/>
                </a:solidFill>
              </a:rPr>
              <a:t>parallel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self-</a:t>
            </a:r>
            <a:r>
              <a:rPr lang="pt-PT" dirty="0" err="1" smtClean="0"/>
              <a:t>thinning</a:t>
            </a:r>
            <a:r>
              <a:rPr lang="pt-PT" dirty="0" smtClean="0"/>
              <a:t> </a:t>
            </a:r>
            <a:r>
              <a:rPr lang="pt-PT" dirty="0" err="1" smtClean="0"/>
              <a:t>line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>
                <a:solidFill>
                  <a:srgbClr val="0070C0"/>
                </a:solidFill>
              </a:rPr>
              <a:t>with</a:t>
            </a:r>
            <a:r>
              <a:rPr lang="pt-PT" dirty="0" smtClean="0">
                <a:solidFill>
                  <a:srgbClr val="0070C0"/>
                </a:solidFill>
              </a:rPr>
              <a:t> a </a:t>
            </a:r>
            <a:r>
              <a:rPr lang="pt-PT" dirty="0" err="1" smtClean="0">
                <a:solidFill>
                  <a:srgbClr val="0070C0"/>
                </a:solidFill>
              </a:rPr>
              <a:t>smaller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err="1" smtClean="0">
                <a:solidFill>
                  <a:srgbClr val="0070C0"/>
                </a:solidFill>
              </a:rPr>
              <a:t>intercept</a:t>
            </a:r>
            <a:endParaRPr lang="pt-PT" dirty="0" smtClean="0">
              <a:solidFill>
                <a:srgbClr val="0070C0"/>
              </a:solidFill>
            </a:endParaRPr>
          </a:p>
          <a:p>
            <a:endParaRPr lang="pt-PT" dirty="0" smtClean="0"/>
          </a:p>
          <a:p>
            <a:endParaRPr lang="en-US" dirty="0" smtClean="0"/>
          </a:p>
          <a:p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4846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8594</TotalTime>
  <Words>2187</Words>
  <Application>Microsoft Office PowerPoint</Application>
  <PresentationFormat>Widescreen</PresentationFormat>
  <Paragraphs>313</Paragraphs>
  <Slides>40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Comic Sans MS</vt:lpstr>
      <vt:lpstr>Monotype Sorts</vt:lpstr>
      <vt:lpstr>Tahoma</vt:lpstr>
      <vt:lpstr>Times New Roman</vt:lpstr>
      <vt:lpstr>Trebuchet MS</vt:lpstr>
      <vt:lpstr>Wingdings</vt:lpstr>
      <vt:lpstr>Custom Design</vt:lpstr>
      <vt:lpstr>Equation</vt:lpstr>
      <vt:lpstr>Equation.3</vt:lpstr>
      <vt:lpstr>Whole stand models for even-aged stands </vt:lpstr>
      <vt:lpstr>Summary</vt:lpstr>
      <vt:lpstr>Whole stand models for even-aged stands  </vt:lpstr>
      <vt:lpstr>Whole stand models – state variables</vt:lpstr>
      <vt:lpstr>Whole stand models – control variables</vt:lpstr>
      <vt:lpstr>Stocking and stand density</vt:lpstr>
      <vt:lpstr>Quantifying stand density</vt:lpstr>
      <vt:lpstr>Quantifying stand density</vt:lpstr>
      <vt:lpstr>Quantifying stand density</vt:lpstr>
      <vt:lpstr>Quantifying stand density</vt:lpstr>
      <vt:lpstr>Quantifying stand density</vt:lpstr>
      <vt:lpstr>Quantifying stand density</vt:lpstr>
      <vt:lpstr>Quantifying stand density</vt:lpstr>
      <vt:lpstr>Quantifying stand density</vt:lpstr>
      <vt:lpstr>Quantifying stand density</vt:lpstr>
      <vt:lpstr>Quantifying stand density</vt:lpstr>
      <vt:lpstr>Whole stand models for even-aged stands (WSM-eas)</vt:lpstr>
      <vt:lpstr>PowerPoint Presentation</vt:lpstr>
      <vt:lpstr>Whole stand models for even-aged stands (WSM-eas)</vt:lpstr>
      <vt:lpstr>PowerPoint Presentation</vt:lpstr>
      <vt:lpstr>PowerPoint Presentation</vt:lpstr>
      <vt:lpstr>PowerPoint Presentation</vt:lpstr>
      <vt:lpstr>PowerPoint Presentation</vt:lpstr>
      <vt:lpstr>Whole stand models for even-aged stands (WSM-eas)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Whole stand models for even-aged stands (WSM-eas)</vt:lpstr>
      <vt:lpstr>Whole stand models for even-aged stands (WSM-eas)</vt:lpstr>
      <vt:lpstr>Whole stand models for even-aged stands (WSM-eas)</vt:lpstr>
      <vt:lpstr>Whole stand models for even-aged stands (WSM-eas)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656</cp:revision>
  <cp:lastPrinted>2017-06-15T21:47:55Z</cp:lastPrinted>
  <dcterms:created xsi:type="dcterms:W3CDTF">2010-02-14T14:45:25Z</dcterms:created>
  <dcterms:modified xsi:type="dcterms:W3CDTF">2026-04-20T10:35:24Z</dcterms:modified>
</cp:coreProperties>
</file>