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5"/>
  </p:notesMasterIdLst>
  <p:handoutMasterIdLst>
    <p:handoutMasterId r:id="rId36"/>
  </p:handoutMasterIdLst>
  <p:sldIdLst>
    <p:sldId id="416" r:id="rId2"/>
    <p:sldId id="807" r:id="rId3"/>
    <p:sldId id="809" r:id="rId4"/>
    <p:sldId id="808" r:id="rId5"/>
    <p:sldId id="810" r:id="rId6"/>
    <p:sldId id="783" r:id="rId7"/>
    <p:sldId id="793" r:id="rId8"/>
    <p:sldId id="748" r:id="rId9"/>
    <p:sldId id="794" r:id="rId10"/>
    <p:sldId id="785" r:id="rId11"/>
    <p:sldId id="750" r:id="rId12"/>
    <p:sldId id="786" r:id="rId13"/>
    <p:sldId id="751" r:id="rId14"/>
    <p:sldId id="753" r:id="rId15"/>
    <p:sldId id="754" r:id="rId16"/>
    <p:sldId id="755" r:id="rId17"/>
    <p:sldId id="756" r:id="rId18"/>
    <p:sldId id="757" r:id="rId19"/>
    <p:sldId id="758" r:id="rId20"/>
    <p:sldId id="811" r:id="rId21"/>
    <p:sldId id="752" r:id="rId22"/>
    <p:sldId id="806" r:id="rId23"/>
    <p:sldId id="795" r:id="rId24"/>
    <p:sldId id="796" r:id="rId25"/>
    <p:sldId id="797" r:id="rId26"/>
    <p:sldId id="798" r:id="rId27"/>
    <p:sldId id="799" r:id="rId28"/>
    <p:sldId id="800" r:id="rId29"/>
    <p:sldId id="801" r:id="rId30"/>
    <p:sldId id="802" r:id="rId31"/>
    <p:sldId id="803" r:id="rId32"/>
    <p:sldId id="804" r:id="rId33"/>
    <p:sldId id="805" r:id="rId34"/>
  </p:sldIdLst>
  <p:sldSz cx="12192000" cy="6858000"/>
  <p:notesSz cx="6858000" cy="9686925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D6A300"/>
    <a:srgbClr val="7CB042"/>
    <a:srgbClr val="FF3300"/>
    <a:srgbClr val="CC3300"/>
    <a:srgbClr val="0099CC"/>
    <a:srgbClr val="009900"/>
    <a:srgbClr val="FFFFFF"/>
    <a:srgbClr val="33CC33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>
        <p:scale>
          <a:sx n="68" d="100"/>
          <a:sy n="68" d="100"/>
        </p:scale>
        <p:origin x="499" y="42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8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CDC44-C371-4756-9304-BE4C36871894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01393"/>
            <a:ext cx="2971800" cy="4839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65DA9-B115-4C7E-861C-52C674264457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363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3A52-C44F-40CD-BAE3-D946F76592F8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725488"/>
            <a:ext cx="6457950" cy="3633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200897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0A1FD-781B-41A6-B23B-C7DC6AD05C16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62153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0F88C-91AE-4128-BB09-224B2C58185B}" type="slidenum">
              <a:rPr lang="en-GB"/>
              <a:pPr/>
              <a:t>1</a:t>
            </a:fld>
            <a:endParaRPr lang="en-GB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025" y="725488"/>
            <a:ext cx="6457950" cy="3633787"/>
          </a:xfrm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407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21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5.jpeg"/><Relationship Id="rId17" Type="http://schemas.openxmlformats.org/officeDocument/2006/relationships/image" Target="../media/image23.png"/><Relationship Id="rId2" Type="http://schemas.openxmlformats.org/officeDocument/2006/relationships/image" Target="../media/image3.jpeg"/><Relationship Id="rId16" Type="http://schemas.openxmlformats.org/officeDocument/2006/relationships/image" Target="../media/image19.jpeg"/><Relationship Id="rId20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5" Type="http://schemas.openxmlformats.org/officeDocument/2006/relationships/image" Target="../media/image18.jpeg"/><Relationship Id="rId10" Type="http://schemas.openxmlformats.org/officeDocument/2006/relationships/image" Target="../media/image11.png"/><Relationship Id="rId19" Type="http://schemas.openxmlformats.org/officeDocument/2006/relationships/image" Target="../media/image22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2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83499" y="6525344"/>
            <a:ext cx="902500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ORCHANGE_RODAPE_COR_trans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0307" y="5229201"/>
            <a:ext cx="11372851" cy="15835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351584" y="476673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0" name="Picture 1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1" name="Picture 2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2" name="Picture 2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4" name="Picture 2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2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7" name="Picture 2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29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7" name="Picture 16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31" name="Picture 30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32" name="Picture 31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33" name="Picture 32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34" name="Picture 33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35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" name="Picture 35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37" name="Picture 36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9" name="Picture 3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0" name="Picture 2"/>
          <p:cNvPicPr>
            <a:picLocks noChangeAspect="1" noChangeArrowheads="1"/>
          </p:cNvPicPr>
          <p:nvPr userDrawn="1"/>
        </p:nvPicPr>
        <p:blipFill>
          <a:blip r:embed="rId21" cstate="screen"/>
          <a:srcRect/>
          <a:stretch>
            <a:fillRect/>
          </a:stretch>
        </p:blipFill>
        <p:spPr bwMode="auto">
          <a:xfrm>
            <a:off x="2342520" y="499411"/>
            <a:ext cx="4494341" cy="107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80DD-8107-44A7-A249-9BE2BF10D10F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891E2-A8D3-42D9-87A6-D91B6A7BBED7}" type="slidenum">
              <a:rPr lang="pt-PT" smtClean="0"/>
              <a:pPr/>
              <a:t>‹#›</a:t>
            </a:fld>
            <a:endParaRPr lang="pt-PT"/>
          </a:p>
        </p:txBody>
      </p:sp>
      <p:grpSp>
        <p:nvGrpSpPr>
          <p:cNvPr id="6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8" name="Picture 7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9" name="Picture 8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12" name="Picture 11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13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5" name="Picture 14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 userDrawn="1"/>
        </p:nvSpPr>
        <p:spPr>
          <a:xfrm>
            <a:off x="95208" y="249524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255491" y="500042"/>
            <a:ext cx="2857519" cy="79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6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21" name="Picture 20" descr="ec_8.jpg"/>
            <p:cNvPicPr>
              <a:picLocks noChangeAspect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22" name="Picture 21" descr="ec_12.jpg"/>
            <p:cNvPicPr>
              <a:picLocks noChangeAspect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>
            <a:xfrm>
              <a:off x="71406" y="5357471"/>
              <a:ext cx="1135357" cy="643345"/>
            </a:xfrm>
            <a:prstGeom prst="rect">
              <a:avLst/>
            </a:prstGeom>
          </p:spPr>
        </p:pic>
        <p:pic>
          <p:nvPicPr>
            <p:cNvPr id="23" name="Picture 22" descr="ec_8.jpg"/>
            <p:cNvPicPr>
              <a:picLocks noChangeAspect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>
            <a:xfrm>
              <a:off x="71406" y="4642688"/>
              <a:ext cx="1135357" cy="643345"/>
            </a:xfrm>
            <a:prstGeom prst="rect">
              <a:avLst/>
            </a:prstGeom>
          </p:spPr>
        </p:pic>
        <p:pic>
          <p:nvPicPr>
            <p:cNvPr id="24" name="Picture 23" descr="ec_14.jpg"/>
            <p:cNvPicPr>
              <a:picLocks noChangeAspect="1"/>
            </p:cNvPicPr>
            <p:nvPr userDrawn="1"/>
          </p:nvPicPr>
          <p:blipFill>
            <a:blip r:embed="rId15" cstate="screen"/>
            <a:srcRect r="-461"/>
            <a:stretch>
              <a:fillRect/>
            </a:stretch>
          </p:blipFill>
          <p:spPr>
            <a:xfrm>
              <a:off x="71406" y="3928711"/>
              <a:ext cx="1134925" cy="643345"/>
            </a:xfrm>
            <a:prstGeom prst="rect">
              <a:avLst/>
            </a:prstGeom>
          </p:spPr>
        </p:pic>
        <p:pic>
          <p:nvPicPr>
            <p:cNvPr id="25" name="Picture 24" descr="casa_campo 044.jpg"/>
            <p:cNvPicPr>
              <a:picLocks noChangeAspect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>
            <a:xfrm>
              <a:off x="71406" y="3214331"/>
              <a:ext cx="1135358" cy="643345"/>
            </a:xfrm>
            <a:prstGeom prst="rect">
              <a:avLst/>
            </a:prstGeom>
          </p:spPr>
        </p:pic>
        <p:pic>
          <p:nvPicPr>
            <p:cNvPr id="26" name="Picture 2"/>
            <p:cNvPicPr>
              <a:picLocks noChangeAspect="1" noChangeArrowheads="1"/>
            </p:cNvPicPr>
            <p:nvPr userDrawn="1"/>
          </p:nvPicPr>
          <p:blipFill>
            <a:blip r:embed="rId1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26" descr="AN_Talh246_2.jpg"/>
            <p:cNvPicPr>
              <a:picLocks noChangeAspect="1"/>
            </p:cNvPicPr>
            <p:nvPr userDrawn="1"/>
          </p:nvPicPr>
          <p:blipFill>
            <a:blip r:embed="rId1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28" name="Picture 27" descr="AN_Talh289_2.jpg"/>
            <p:cNvPicPr>
              <a:picLocks noChangeAspect="1"/>
            </p:cNvPicPr>
            <p:nvPr userDrawn="1"/>
          </p:nvPicPr>
          <p:blipFill>
            <a:blip r:embed="rId19" cstate="screen"/>
            <a:srcRect/>
            <a:stretch>
              <a:fillRect/>
            </a:stretch>
          </p:blipFill>
          <p:spPr>
            <a:xfrm>
              <a:off x="71406" y="1765277"/>
              <a:ext cx="1138033" cy="647787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 userDrawn="1"/>
        </p:nvSpPr>
        <p:spPr>
          <a:xfrm>
            <a:off x="95208" y="2490804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pic>
        <p:nvPicPr>
          <p:cNvPr id="30" name="Picture 3"/>
          <p:cNvPicPr>
            <a:picLocks noChangeAspect="1" noChangeArrowheads="1"/>
          </p:cNvPicPr>
          <p:nvPr userDrawn="1"/>
        </p:nvPicPr>
        <p:blipFill>
          <a:blip r:embed="rId10" cstate="screen"/>
          <a:srcRect b="7609"/>
          <a:stretch>
            <a:fillRect/>
          </a:stretch>
        </p:blipFill>
        <p:spPr bwMode="auto">
          <a:xfrm>
            <a:off x="1874291" y="357166"/>
            <a:ext cx="10032000" cy="630306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 userDrawn="1"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2285973" y="493411"/>
            <a:ext cx="3114280" cy="8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392400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 userDrawn="1"/>
        </p:nvGrpSpPr>
        <p:grpSpPr>
          <a:xfrm>
            <a:off x="0" y="-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3928711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214734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2500354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047796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1785974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4638388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8" name="Round Diagonal Corner Rectangle 7"/>
          <p:cNvSpPr/>
          <p:nvPr userDrawn="1"/>
        </p:nvSpPr>
        <p:spPr>
          <a:xfrm>
            <a:off x="190459" y="139859"/>
            <a:ext cx="11811083" cy="657229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9" name="Picture 8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0" name="Picture 9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1" name="Picture 10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3" name="Picture 12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1066701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14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6" name="Picture 15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22" name="Rectangle 21"/>
          <p:cNvSpPr/>
          <p:nvPr userDrawn="1"/>
        </p:nvSpPr>
        <p:spPr>
          <a:xfrm>
            <a:off x="95208" y="333040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24"/>
            <a:ext cx="12192000" cy="6858000"/>
            <a:chOff x="0" y="24"/>
            <a:chExt cx="9144000" cy="68580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24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  <p:pic>
          <p:nvPicPr>
            <p:cNvPr id="10" name="Picture 9" descr="ec_8.jpg"/>
            <p:cNvPicPr>
              <a:picLocks noChangeAspect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>
            <a:xfrm>
              <a:off x="71406" y="6072182"/>
              <a:ext cx="1132847" cy="643663"/>
            </a:xfrm>
            <a:prstGeom prst="rect">
              <a:avLst/>
            </a:prstGeom>
          </p:spPr>
        </p:pic>
        <p:pic>
          <p:nvPicPr>
            <p:cNvPr id="11" name="Picture 10" descr="ec_12.jpg"/>
            <p:cNvPicPr>
              <a:picLocks noChangeAspect="1"/>
            </p:cNvPicPr>
            <p:nvPr userDrawn="1"/>
          </p:nvPicPr>
          <p:blipFill>
            <a:blip r:embed="rId3" cstate="screen"/>
            <a:srcRect/>
            <a:stretch>
              <a:fillRect/>
            </a:stretch>
          </p:blipFill>
          <p:spPr>
            <a:xfrm>
              <a:off x="71406" y="5357802"/>
              <a:ext cx="1135357" cy="643345"/>
            </a:xfrm>
            <a:prstGeom prst="rect">
              <a:avLst/>
            </a:prstGeom>
          </p:spPr>
        </p:pic>
        <p:pic>
          <p:nvPicPr>
            <p:cNvPr id="12" name="Picture 11" descr="ec_8.jpg"/>
            <p:cNvPicPr>
              <a:picLocks noChangeAspect="1"/>
            </p:cNvPicPr>
            <p:nvPr userDrawn="1"/>
          </p:nvPicPr>
          <p:blipFill>
            <a:blip r:embed="rId4" cstate="screen"/>
            <a:srcRect/>
            <a:stretch>
              <a:fillRect/>
            </a:stretch>
          </p:blipFill>
          <p:spPr>
            <a:xfrm>
              <a:off x="71406" y="4643422"/>
              <a:ext cx="1135357" cy="643345"/>
            </a:xfrm>
            <a:prstGeom prst="rect">
              <a:avLst/>
            </a:prstGeom>
          </p:spPr>
        </p:pic>
        <p:pic>
          <p:nvPicPr>
            <p:cNvPr id="13" name="Picture 12" descr="ec_14.jpg"/>
            <p:cNvPicPr>
              <a:picLocks noChangeAspect="1"/>
            </p:cNvPicPr>
            <p:nvPr userDrawn="1"/>
          </p:nvPicPr>
          <p:blipFill>
            <a:blip r:embed="rId5" cstate="screen"/>
            <a:srcRect r="-461"/>
            <a:stretch>
              <a:fillRect/>
            </a:stretch>
          </p:blipFill>
          <p:spPr>
            <a:xfrm>
              <a:off x="71406" y="3929042"/>
              <a:ext cx="1134925" cy="643345"/>
            </a:xfrm>
            <a:prstGeom prst="rect">
              <a:avLst/>
            </a:prstGeom>
          </p:spPr>
        </p:pic>
        <p:pic>
          <p:nvPicPr>
            <p:cNvPr id="14" name="Picture 13" descr="casa_campo 044.jpg"/>
            <p:cNvPicPr>
              <a:picLocks noChangeAspect="1"/>
            </p:cNvPicPr>
            <p:nvPr userDrawn="1"/>
          </p:nvPicPr>
          <p:blipFill>
            <a:blip r:embed="rId6" cstate="screen"/>
            <a:srcRect/>
            <a:stretch>
              <a:fillRect/>
            </a:stretch>
          </p:blipFill>
          <p:spPr>
            <a:xfrm>
              <a:off x="71406" y="3214686"/>
              <a:ext cx="1135358" cy="643345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71406" y="333228"/>
              <a:ext cx="1140613" cy="647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5" descr="AN_Talh246_2.jpg"/>
            <p:cNvPicPr>
              <a:picLocks noChangeAspect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>
            <a:xfrm>
              <a:off x="71406" y="1785902"/>
              <a:ext cx="1143197" cy="647879"/>
            </a:xfrm>
            <a:prstGeom prst="rect">
              <a:avLst/>
            </a:prstGeom>
          </p:spPr>
        </p:pic>
        <p:pic>
          <p:nvPicPr>
            <p:cNvPr id="17" name="Picture 16" descr="AN_Talh289_2.jpg"/>
            <p:cNvPicPr>
              <a:picLocks noChangeAspect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>
            <a:xfrm>
              <a:off x="71406" y="2500282"/>
              <a:ext cx="1138033" cy="647787"/>
            </a:xfrm>
            <a:prstGeom prst="rect">
              <a:avLst/>
            </a:prstGeom>
          </p:spPr>
        </p:pic>
        <p:sp>
          <p:nvSpPr>
            <p:cNvPr id="18" name="Round Diagonal Corner Rectangle 17"/>
            <p:cNvSpPr/>
            <p:nvPr userDrawn="1"/>
          </p:nvSpPr>
          <p:spPr>
            <a:xfrm>
              <a:off x="1285852" y="142852"/>
              <a:ext cx="7715304" cy="6624000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800"/>
            </a:p>
          </p:txBody>
        </p:sp>
      </p:grpSp>
      <p:sp>
        <p:nvSpPr>
          <p:cNvPr id="19" name="Rectangle 18"/>
          <p:cNvSpPr/>
          <p:nvPr userDrawn="1"/>
        </p:nvSpPr>
        <p:spPr>
          <a:xfrm>
            <a:off x="95208" y="1059671"/>
            <a:ext cx="1521600" cy="64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441325"/>
            <a:ext cx="10703983" cy="755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8351" y="1196975"/>
            <a:ext cx="5249333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5" y="1196975"/>
            <a:ext cx="5251449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8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9349" y="274638"/>
            <a:ext cx="11664000" cy="706090"/>
          </a:xfrm>
        </p:spPr>
        <p:txBody>
          <a:bodyPr>
            <a:normAutofit/>
          </a:bodyPr>
          <a:lstStyle>
            <a:lvl1pPr algn="ctr">
              <a:buNone/>
              <a:defRPr sz="3600"/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328000" cy="4929411"/>
          </a:xfrm>
        </p:spPr>
        <p:txBody>
          <a:bodyPr tIns="144000" rIns="360000">
            <a:normAutofit/>
          </a:bodyPr>
          <a:lstStyle>
            <a:lvl1pPr marL="342900" indent="-342900" algn="just">
              <a:spcBef>
                <a:spcPts val="1800"/>
              </a:spcBef>
              <a:buFont typeface="Wingdings" panose="05000000000000000000" pitchFamily="2" charset="2"/>
              <a:buChar char=""/>
              <a:defRPr sz="2400"/>
            </a:lvl1pPr>
            <a:lvl2pPr marL="742950" indent="-285750" algn="just">
              <a:spcBef>
                <a:spcPts val="1800"/>
              </a:spcBef>
              <a:buFont typeface="Wingdings" panose="05000000000000000000" pitchFamily="2" charset="2"/>
              <a:buChar char=""/>
              <a:defRPr sz="2000"/>
            </a:lvl2pPr>
            <a:lvl3pPr>
              <a:spcBef>
                <a:spcPts val="1800"/>
              </a:spcBef>
              <a:defRPr sz="1800"/>
            </a:lvl3pPr>
            <a:lvl4pPr>
              <a:spcBef>
                <a:spcPts val="1800"/>
              </a:spcBef>
              <a:defRPr sz="1600"/>
            </a:lvl4pPr>
            <a:lvl5pPr>
              <a:spcBef>
                <a:spcPts val="1800"/>
              </a:spcBef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116632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338454"/>
            <a:ext cx="11329259" cy="5001419"/>
          </a:xfrm>
        </p:spPr>
        <p:txBody>
          <a:bodyPr>
            <a:normAutofit/>
          </a:bodyPr>
          <a:lstStyle>
            <a:lvl1pPr algn="just">
              <a:spcBef>
                <a:spcPts val="1200"/>
              </a:spcBef>
              <a:buFont typeface="Wingdings" pitchFamily="2" charset="2"/>
              <a:buChar char="ü"/>
              <a:defRPr sz="2800"/>
            </a:lvl1pPr>
            <a:lvl2pPr algn="just">
              <a:spcBef>
                <a:spcPts val="1200"/>
              </a:spcBef>
              <a:defRPr sz="2400"/>
            </a:lvl2pPr>
            <a:lvl3pPr algn="just">
              <a:spcBef>
                <a:spcPts val="1200"/>
              </a:spcBef>
              <a:defRPr sz="2000"/>
            </a:lvl3pPr>
            <a:lvl4pPr algn="just">
              <a:spcBef>
                <a:spcPts val="1200"/>
              </a:spcBef>
              <a:defRPr sz="1800"/>
            </a:lvl4pPr>
            <a:lvl5pPr algn="just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851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rgbClr val="008000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371" y="404664"/>
            <a:ext cx="11329259" cy="720080"/>
          </a:xfrm>
        </p:spPr>
        <p:txBody>
          <a:bodyPr>
            <a:normAutofit/>
          </a:bodyPr>
          <a:lstStyle>
            <a:lvl1pPr algn="l">
              <a:buClr>
                <a:srgbClr val="008000"/>
              </a:buClr>
              <a:buFont typeface="Wingdings" pitchFamily="2" charset="2"/>
              <a:buChar char="§"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040"/>
            <a:ext cx="12192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"/>
            <a:ext cx="12192000" cy="68580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9" name="Rectangle 8"/>
          <p:cNvSpPr/>
          <p:nvPr/>
        </p:nvSpPr>
        <p:spPr>
          <a:xfrm>
            <a:off x="239350" y="188640"/>
            <a:ext cx="11713301" cy="6525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 Click to edit Master title style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7B8B8-6764-4DB0-A962-41300A23605B}" type="datetimeFigureOut">
              <a:rPr lang="pt-PT" smtClean="0"/>
              <a:pPr/>
              <a:t>04/05/2026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8FECA-F2E4-4E05-92EC-58E99EA0B15D}" type="slidenum">
              <a:rPr lang="pt-PT" smtClean="0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4" r:id="rId2"/>
    <p:sldLayoutId id="2147483665" r:id="rId3"/>
    <p:sldLayoutId id="2147483691" r:id="rId4"/>
    <p:sldLayoutId id="2147483727" r:id="rId5"/>
    <p:sldLayoutId id="2147483692" r:id="rId6"/>
    <p:sldLayoutId id="2147483694" r:id="rId7"/>
    <p:sldLayoutId id="2147483693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8" r:id="rId18"/>
    <p:sldLayoutId id="2147483679" r:id="rId19"/>
    <p:sldLayoutId id="2147483680" r:id="rId20"/>
    <p:sldLayoutId id="2147483681" r:id="rId21"/>
    <p:sldLayoutId id="2147483684" r:id="rId22"/>
    <p:sldLayoutId id="2147483685" r:id="rId23"/>
    <p:sldLayoutId id="2147483686" r:id="rId24"/>
    <p:sldLayoutId id="2147483662" r:id="rId25"/>
    <p:sldLayoutId id="2147483661" r:id="rId26"/>
    <p:sldLayoutId id="2147483651" r:id="rId27"/>
    <p:sldLayoutId id="2147483652" r:id="rId28"/>
    <p:sldLayoutId id="2147483726" r:id="rId2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Clr>
          <a:srgbClr val="008000"/>
        </a:buClr>
        <a:buFont typeface="Wingdings" pitchFamily="2" charset="2"/>
        <a:buChar char="§"/>
        <a:defRPr sz="3600" b="1" kern="1200">
          <a:solidFill>
            <a:srgbClr val="008000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8000"/>
        </a:buClr>
        <a:buSzPct val="90000"/>
        <a:buFont typeface="Wingdings" pitchFamily="2" charset="2"/>
        <a:buChar char="ü"/>
        <a:defRPr sz="32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8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http://agrobyte.lugo.usc.es/agrobyte/publicaciones/eucalipto/imagenes/foto63.gif" TargetMode="External"/><Relationship Id="rId5" Type="http://schemas.openxmlformats.org/officeDocument/2006/relationships/image" Target="../media/image58.png"/><Relationship Id="rId4" Type="http://schemas.openxmlformats.org/officeDocument/2006/relationships/image" Target="http://agrobyte.lugo.usc.es/agrobyte/publicaciones/eucalipto/imagenes/foto7.GI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9"/>
            <a:ext cx="12350011" cy="9263911"/>
          </a:xfrm>
          <a:prstGeom prst="rect">
            <a:avLst/>
          </a:prstGeom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47656" y="980728"/>
            <a:ext cx="8296688" cy="338437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Methods to study the evolution of tree and stand variables over time</a:t>
            </a:r>
            <a:endParaRPr lang="pt-P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271664" y="4810446"/>
            <a:ext cx="5648672" cy="1775048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en-US" sz="900" b="1" dirty="0">
              <a:solidFill>
                <a:srgbClr val="663300"/>
              </a:solidFill>
            </a:endParaRPr>
          </a:p>
          <a:p>
            <a:r>
              <a:rPr lang="en-US" sz="2800" b="1" dirty="0">
                <a:solidFill>
                  <a:srgbClr val="663300"/>
                </a:solidFill>
              </a:rPr>
              <a:t>Margarida </a:t>
            </a:r>
            <a:r>
              <a:rPr lang="en-US" sz="2800" b="1" dirty="0" smtClean="0">
                <a:solidFill>
                  <a:srgbClr val="663300"/>
                </a:solidFill>
              </a:rPr>
              <a:t>Tomé, Susana </a:t>
            </a:r>
            <a:r>
              <a:rPr lang="en-US" sz="2800" b="1" dirty="0">
                <a:solidFill>
                  <a:srgbClr val="663300"/>
                </a:solidFill>
              </a:rPr>
              <a:t>Barreiro </a:t>
            </a:r>
          </a:p>
          <a:p>
            <a:r>
              <a:rPr lang="en-US" sz="2200" b="1" dirty="0" err="1">
                <a:solidFill>
                  <a:srgbClr val="663300"/>
                </a:solidFill>
              </a:rPr>
              <a:t>Instituto</a:t>
            </a:r>
            <a:r>
              <a:rPr lang="en-US" sz="2200" b="1" dirty="0">
                <a:solidFill>
                  <a:srgbClr val="663300"/>
                </a:solidFill>
              </a:rPr>
              <a:t> Superior de </a:t>
            </a:r>
            <a:r>
              <a:rPr lang="en-US" sz="2200" b="1" dirty="0" err="1">
                <a:solidFill>
                  <a:srgbClr val="663300"/>
                </a:solidFill>
              </a:rPr>
              <a:t>Agronomia</a:t>
            </a:r>
            <a:endParaRPr lang="en-US" sz="2200" b="1" dirty="0">
              <a:solidFill>
                <a:srgbClr val="663300"/>
              </a:solidFill>
            </a:endParaRPr>
          </a:p>
          <a:p>
            <a:r>
              <a:rPr lang="en-US" sz="2200" b="1" dirty="0" err="1">
                <a:solidFill>
                  <a:srgbClr val="663300"/>
                </a:solidFill>
              </a:rPr>
              <a:t>Universidade</a:t>
            </a:r>
            <a:r>
              <a:rPr lang="en-US" sz="2200" b="1" dirty="0">
                <a:solidFill>
                  <a:srgbClr val="663300"/>
                </a:solidFill>
              </a:rPr>
              <a:t> de </a:t>
            </a:r>
            <a:r>
              <a:rPr lang="en-US" sz="2200" b="1" dirty="0" err="1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</a:t>
            </a:r>
            <a:r>
              <a:rPr lang="pt-PT" dirty="0" err="1"/>
              <a:t>inventory</a:t>
            </a:r>
            <a:r>
              <a:rPr lang="pt-PT" dirty="0"/>
              <a:t> </a:t>
            </a:r>
            <a:r>
              <a:rPr lang="pt-PT" dirty="0" smtClean="0"/>
              <a:t>data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780928"/>
            <a:ext cx="5642520" cy="32403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4152" y="2780928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rebuchet MS" panose="020B0603020202020204" pitchFamily="34" charset="0"/>
              </a:rPr>
              <a:t>Take a core from the tree that is closest to the central diameter in each diameter class</a:t>
            </a:r>
          </a:p>
          <a:p>
            <a:endParaRPr lang="en-US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Measure the width of the rings over the past k </a:t>
            </a:r>
            <a:r>
              <a:rPr lang="en-US" dirty="0" err="1" smtClean="0">
                <a:latin typeface="Trebuchet MS" panose="020B0603020202020204" pitchFamily="34" charset="0"/>
              </a:rPr>
              <a:t>yrs</a:t>
            </a:r>
            <a:r>
              <a:rPr lang="en-US" dirty="0" smtClean="0">
                <a:latin typeface="Trebuchet MS" panose="020B0603020202020204" pitchFamily="34" charset="0"/>
              </a:rPr>
              <a:t> to determine the increment in each class (</a:t>
            </a:r>
            <a:r>
              <a:rPr lang="pt-PT" dirty="0" err="1" smtClean="0"/>
              <a:t>id</a:t>
            </a:r>
            <a:r>
              <a:rPr lang="pt-PT" baseline="-25000" dirty="0" err="1" smtClean="0"/>
              <a:t>j</a:t>
            </a:r>
            <a:r>
              <a:rPr lang="pt-PT" dirty="0" smtClean="0"/>
              <a:t>)</a:t>
            </a:r>
            <a:endParaRPr lang="en-US" dirty="0" smtClean="0">
              <a:latin typeface="Trebuchet MS" panose="020B0603020202020204" pitchFamily="34" charset="0"/>
            </a:endParaRPr>
          </a:p>
          <a:p>
            <a:endParaRPr lang="en-US" dirty="0" smtClean="0"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8632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inventory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Estimate mortality in each diameter class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compute </a:t>
            </a:r>
            <a:r>
              <a:rPr lang="pt-PT" dirty="0"/>
              <a:t>the future number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 smtClean="0"/>
              <a:t>Compute </a:t>
            </a:r>
            <a:r>
              <a:rPr lang="pt-PT" dirty="0"/>
              <a:t>the </a:t>
            </a:r>
            <a:r>
              <a:rPr lang="pt-PT" b="1" dirty="0">
                <a:solidFill>
                  <a:srgbClr val="008000"/>
                </a:solidFill>
              </a:rPr>
              <a:t>growth </a:t>
            </a:r>
            <a:r>
              <a:rPr lang="pt-PT" b="1" dirty="0" err="1">
                <a:solidFill>
                  <a:srgbClr val="008000"/>
                </a:solidFill>
              </a:rPr>
              <a:t>index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>
                <a:solidFill>
                  <a:srgbClr val="0099CC"/>
                </a:solidFill>
              </a:rPr>
              <a:t>ratio </a:t>
            </a:r>
            <a:r>
              <a:rPr lang="pt-PT" b="1" dirty="0">
                <a:solidFill>
                  <a:srgbClr val="0099CC"/>
                </a:solidFill>
              </a:rPr>
              <a:t>between id</a:t>
            </a:r>
            <a:r>
              <a:rPr lang="pt-PT" b="1" baseline="-25000" dirty="0">
                <a:solidFill>
                  <a:srgbClr val="0099CC"/>
                </a:solidFill>
              </a:rPr>
              <a:t>j</a:t>
            </a:r>
            <a:r>
              <a:rPr lang="pt-PT" b="1" dirty="0">
                <a:solidFill>
                  <a:srgbClr val="0099CC"/>
                </a:solidFill>
              </a:rPr>
              <a:t> and the width of the class </a:t>
            </a:r>
            <a:r>
              <a:rPr lang="pt-PT" dirty="0"/>
              <a:t>– this index allows the computation of the number of trees that stay in the class and the ones that move 1 or 2 </a:t>
            </a:r>
            <a:r>
              <a:rPr lang="pt-PT" dirty="0" smtClean="0"/>
              <a:t>classes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55" y="4005064"/>
            <a:ext cx="6983701" cy="2592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816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11328000" cy="4248471"/>
          </a:xfrm>
        </p:spPr>
        <p:txBody>
          <a:bodyPr/>
          <a:lstStyle/>
          <a:p>
            <a:r>
              <a:rPr lang="pt-PT" dirty="0" smtClean="0"/>
              <a:t>It includes </a:t>
            </a:r>
            <a:r>
              <a:rPr lang="pt-PT" dirty="0" err="1" smtClean="0"/>
              <a:t>several</a:t>
            </a:r>
            <a:r>
              <a:rPr lang="pt-PT" dirty="0" smtClean="0"/>
              <a:t> steps 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assumes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have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completed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your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forest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PT" sz="18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inventory</a:t>
            </a:r>
            <a:r>
              <a:rPr lang="pt-PT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dirty="0" smtClean="0"/>
              <a:t>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Start by computing the stand table (number of </a:t>
            </a:r>
            <a:r>
              <a:rPr lang="pt-PT" dirty="0" err="1"/>
              <a:t>trees</a:t>
            </a:r>
            <a:r>
              <a:rPr lang="pt-PT" dirty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/>
              <a:t>diameter class) from forest inventory data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/>
              <a:t>Estimate mortality in each diameter class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smtClean="0"/>
              <a:t>compute </a:t>
            </a:r>
            <a:r>
              <a:rPr lang="pt-PT" dirty="0"/>
              <a:t>the future number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dirty="0" smtClean="0"/>
              <a:t>Compute </a:t>
            </a:r>
            <a:r>
              <a:rPr lang="pt-PT" dirty="0"/>
              <a:t>the </a:t>
            </a:r>
            <a:r>
              <a:rPr lang="pt-PT" b="1" dirty="0">
                <a:solidFill>
                  <a:srgbClr val="008000"/>
                </a:solidFill>
              </a:rPr>
              <a:t>growth </a:t>
            </a:r>
            <a:r>
              <a:rPr lang="pt-PT" b="1" dirty="0" err="1">
                <a:solidFill>
                  <a:srgbClr val="008000"/>
                </a:solidFill>
              </a:rPr>
              <a:t>index</a:t>
            </a:r>
            <a:r>
              <a:rPr lang="pt-PT" b="1" dirty="0">
                <a:solidFill>
                  <a:srgbClr val="008000"/>
                </a:solidFill>
              </a:rPr>
              <a:t> </a:t>
            </a:r>
            <a:r>
              <a:rPr lang="pt-PT" dirty="0" err="1" smtClean="0"/>
              <a:t>ie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b="1" dirty="0" smtClean="0">
                <a:solidFill>
                  <a:srgbClr val="0099CC"/>
                </a:solidFill>
              </a:rPr>
              <a:t>ratio </a:t>
            </a:r>
            <a:r>
              <a:rPr lang="pt-PT" b="1" dirty="0">
                <a:solidFill>
                  <a:srgbClr val="0099CC"/>
                </a:solidFill>
              </a:rPr>
              <a:t>between id</a:t>
            </a:r>
            <a:r>
              <a:rPr lang="pt-PT" b="1" baseline="-25000" dirty="0">
                <a:solidFill>
                  <a:srgbClr val="0099CC"/>
                </a:solidFill>
              </a:rPr>
              <a:t>j</a:t>
            </a:r>
            <a:r>
              <a:rPr lang="pt-PT" b="1" dirty="0">
                <a:solidFill>
                  <a:srgbClr val="0099CC"/>
                </a:solidFill>
              </a:rPr>
              <a:t> and the width of the class </a:t>
            </a:r>
            <a:r>
              <a:rPr lang="pt-PT" dirty="0"/>
              <a:t>– this index allows the computation of the number of trees that stay in the class and the ones that move 1 or 2 </a:t>
            </a:r>
            <a:r>
              <a:rPr lang="pt-PT" dirty="0" smtClean="0"/>
              <a:t>classes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pt-PT" dirty="0" smtClean="0"/>
              <a:t>A GI=0.76 </a:t>
            </a:r>
            <a:r>
              <a:rPr lang="pt-PT" dirty="0" err="1"/>
              <a:t>means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76%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trees</a:t>
            </a:r>
            <a:r>
              <a:rPr lang="pt-PT" dirty="0"/>
              <a:t> move 1 </a:t>
            </a:r>
            <a:r>
              <a:rPr lang="pt-PT" dirty="0" err="1"/>
              <a:t>class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none</a:t>
            </a:r>
            <a:r>
              <a:rPr lang="pt-PT" dirty="0"/>
              <a:t> move 2 classes</a:t>
            </a:r>
          </a:p>
          <a:p>
            <a:pPr marL="1314450" lvl="2" indent="-457200">
              <a:buFont typeface="Wingdings" panose="05000000000000000000" pitchFamily="2" charset="2"/>
              <a:buChar char="§"/>
            </a:pPr>
            <a:r>
              <a:rPr lang="pt-PT" dirty="0" smtClean="0"/>
              <a:t>A GI=1.10 </a:t>
            </a:r>
            <a:r>
              <a:rPr lang="pt-PT" dirty="0" err="1" smtClean="0"/>
              <a:t>means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90%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move 1 </a:t>
            </a:r>
            <a:r>
              <a:rPr lang="pt-PT" dirty="0" err="1" smtClean="0"/>
              <a:t>class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10% move 2 classes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86" t="14301" r="11924" b="13206"/>
          <a:stretch/>
        </p:blipFill>
        <p:spPr>
          <a:xfrm>
            <a:off x="5303912" y="5440830"/>
            <a:ext cx="4608512" cy="100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511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416" y="1268760"/>
            <a:ext cx="10945216" cy="4800600"/>
          </a:xfrm>
          <a:ln w="38100">
            <a:solidFill>
              <a:srgbClr val="92D050"/>
            </a:solidFill>
          </a:ln>
        </p:spPr>
        <p:txBody>
          <a:bodyPr/>
          <a:lstStyle/>
          <a:p>
            <a:r>
              <a:rPr lang="en-US" dirty="0" smtClean="0"/>
              <a:t>Computation of </a:t>
            </a:r>
            <a:r>
              <a:rPr lang="en-US" b="1" dirty="0" smtClean="0">
                <a:solidFill>
                  <a:srgbClr val="008000"/>
                </a:solidFill>
              </a:rPr>
              <a:t>growth index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Assumes that trees inside a </a:t>
            </a:r>
            <a:r>
              <a:rPr lang="en-US" dirty="0" err="1" smtClean="0"/>
              <a:t>dbh</a:t>
            </a:r>
            <a:r>
              <a:rPr lang="en-US" dirty="0" smtClean="0"/>
              <a:t> class have a uniform distribution</a:t>
            </a:r>
          </a:p>
          <a:p>
            <a:pPr lvl="1"/>
            <a:r>
              <a:rPr lang="en-US" dirty="0" smtClean="0"/>
              <a:t>Estimate the diameter increment in k years of each </a:t>
            </a:r>
            <a:r>
              <a:rPr lang="en-US" dirty="0" err="1" smtClean="0"/>
              <a:t>dbh</a:t>
            </a:r>
            <a:r>
              <a:rPr lang="en-US" dirty="0" smtClean="0"/>
              <a:t> class (i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 trees inside a </a:t>
            </a:r>
            <a:r>
              <a:rPr lang="en-US" dirty="0" err="1" smtClean="0"/>
              <a:t>dbh</a:t>
            </a:r>
            <a:r>
              <a:rPr lang="en-US" dirty="0" smtClean="0"/>
              <a:t> class [d</a:t>
            </a:r>
            <a:r>
              <a:rPr lang="en-US" baseline="-25000" dirty="0" smtClean="0"/>
              <a:t>1</a:t>
            </a:r>
            <a:r>
              <a:rPr lang="en-US" dirty="0" smtClean="0"/>
              <a:t>; d</a:t>
            </a:r>
            <a:r>
              <a:rPr lang="en-US" baseline="-25000" dirty="0" smtClean="0"/>
              <a:t>2</a:t>
            </a:r>
            <a:r>
              <a:rPr lang="en-US" dirty="0" smtClean="0"/>
              <a:t>[ with d&gt;d</a:t>
            </a:r>
            <a:r>
              <a:rPr lang="en-US" baseline="-25000" dirty="0" smtClean="0"/>
              <a:t>2</a:t>
            </a:r>
            <a:r>
              <a:rPr lang="en-US" dirty="0"/>
              <a:t>+</a:t>
            </a:r>
            <a:r>
              <a:rPr lang="en-US" dirty="0" smtClean="0"/>
              <a:t>i</a:t>
            </a:r>
            <a:r>
              <a:rPr lang="en-US" baseline="-25000" dirty="0" smtClean="0"/>
              <a:t>d</a:t>
            </a:r>
            <a:r>
              <a:rPr lang="en-US" dirty="0" smtClean="0"/>
              <a:t>, after k years will be in the next class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336360" y="1484784"/>
            <a:ext cx="2448272" cy="1207042"/>
            <a:chOff x="9336360" y="1484784"/>
            <a:chExt cx="2448272" cy="1207042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9480376" y="2132856"/>
              <a:ext cx="1872208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9696400" y="1484784"/>
              <a:ext cx="1440160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36360" y="1628800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12.5</a:t>
              </a:r>
              <a:endParaRPr lang="en-US" sz="1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136560" y="1484784"/>
              <a:ext cx="648072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785342" y="1627637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17.5</a:t>
              </a:r>
              <a:endParaRPr lang="en-US" sz="1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92444" y="2384049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15</a:t>
              </a:r>
              <a:endParaRPr lang="en-US" sz="14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660531" y="2070729"/>
            <a:ext cx="1404021" cy="107675"/>
            <a:chOff x="9660531" y="2070729"/>
            <a:chExt cx="1404021" cy="107675"/>
          </a:xfrm>
        </p:grpSpPr>
        <p:sp>
          <p:nvSpPr>
            <p:cNvPr id="22" name="Oval 21"/>
            <p:cNvSpPr/>
            <p:nvPr/>
          </p:nvSpPr>
          <p:spPr>
            <a:xfrm>
              <a:off x="9660531" y="2070729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0992544" y="2078266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0600389" y="2087814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0920098" y="2074208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0740078" y="2078267"/>
              <a:ext cx="72008" cy="9059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85731" y="2073279"/>
            <a:ext cx="1450829" cy="107675"/>
            <a:chOff x="9660531" y="2070729"/>
            <a:chExt cx="1450829" cy="107675"/>
          </a:xfrm>
          <a:solidFill>
            <a:srgbClr val="CC3300"/>
          </a:solidFill>
        </p:grpSpPr>
        <p:sp>
          <p:nvSpPr>
            <p:cNvPr id="34" name="Oval 33"/>
            <p:cNvSpPr/>
            <p:nvPr/>
          </p:nvSpPr>
          <p:spPr>
            <a:xfrm>
              <a:off x="9660531" y="2070729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1039352" y="2078266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959232" y="2087814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0688021" y="2074208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319272" y="2078267"/>
              <a:ext cx="72008" cy="90590"/>
            </a:xfrm>
            <a:prstGeom prst="ellips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749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84332" y="4066872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chemeClr val="bg1"/>
                </a:solidFill>
                <a:latin typeface="+mj-lt"/>
              </a:rPr>
              <a:t>=100+4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2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3" y="1772815"/>
            <a:ext cx="8670434" cy="37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522695" y="5134980"/>
            <a:ext cx="1186839" cy="1368152"/>
            <a:chOff x="1008895" y="5085185"/>
            <a:chExt cx="1186839" cy="1368152"/>
          </a:xfrm>
        </p:grpSpPr>
        <p:sp>
          <p:nvSpPr>
            <p:cNvPr id="39" name="Rectangular Callout 38"/>
            <p:cNvSpPr/>
            <p:nvPr/>
          </p:nvSpPr>
          <p:spPr bwMode="auto">
            <a:xfrm rot="5400000">
              <a:off x="918239" y="5175841"/>
              <a:ext cx="1368152" cy="1186839"/>
            </a:xfrm>
            <a:prstGeom prst="wedgeRectCallout">
              <a:avLst>
                <a:gd name="adj1" fmla="val -69440"/>
                <a:gd name="adj2" fmla="val 5591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98259" y="5193196"/>
              <a:ext cx="100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number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of trees alive in each class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 flipH="1">
            <a:off x="3827517" y="4965997"/>
            <a:ext cx="1186839" cy="1368152"/>
            <a:chOff x="1008895" y="5085185"/>
            <a:chExt cx="1186839" cy="1368152"/>
          </a:xfrm>
        </p:grpSpPr>
        <p:sp>
          <p:nvSpPr>
            <p:cNvPr id="42" name="Rectangular Callout 41"/>
            <p:cNvSpPr/>
            <p:nvPr/>
          </p:nvSpPr>
          <p:spPr bwMode="auto">
            <a:xfrm rot="5400000">
              <a:off x="918239" y="5175841"/>
              <a:ext cx="1368152" cy="1186839"/>
            </a:xfrm>
            <a:prstGeom prst="wedgeRectCallout">
              <a:avLst>
                <a:gd name="adj1" fmla="val -69440"/>
                <a:gd name="adj2" fmla="val 5591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98259" y="5193196"/>
              <a:ext cx="1008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Increment in diameter for the period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46335" y="5069852"/>
            <a:ext cx="4142756" cy="1319927"/>
            <a:chOff x="3905282" y="3176973"/>
            <a:chExt cx="1350794" cy="943864"/>
          </a:xfrm>
        </p:grpSpPr>
        <p:sp>
          <p:nvSpPr>
            <p:cNvPr id="45" name="Rectangular Callout 44"/>
            <p:cNvSpPr/>
            <p:nvPr/>
          </p:nvSpPr>
          <p:spPr bwMode="auto">
            <a:xfrm rot="5400000">
              <a:off x="4108747" y="2973508"/>
              <a:ext cx="943864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958414" y="3281309"/>
              <a:ext cx="1297662" cy="72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= 3.80 / 5cm =&gt; 76% </a:t>
              </a:r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of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the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trees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move to </a:t>
              </a:r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the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next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pt-PT" sz="1200" b="1" dirty="0" err="1" smtClean="0">
                  <a:solidFill>
                    <a:schemeClr val="bg1"/>
                  </a:solidFill>
                  <a:latin typeface="+mj-lt"/>
                </a:rPr>
                <a:t>class</a:t>
              </a:r>
              <a:endParaRPr lang="pt-PT" sz="1200" b="1" dirty="0" smtClean="0">
                <a:solidFill>
                  <a:schemeClr val="bg1"/>
                </a:solidFill>
                <a:latin typeface="+mj-lt"/>
              </a:endParaRPr>
            </a:p>
            <a:p>
              <a:r>
                <a:rPr lang="pt-PT" sz="1200" b="1" dirty="0" smtClean="0">
                  <a:solidFill>
                    <a:schemeClr val="bg1"/>
                  </a:solidFill>
                </a:rPr>
                <a:t>= 3.80 </a:t>
              </a:r>
              <a:r>
                <a:rPr lang="pt-PT" sz="1200" b="1" dirty="0">
                  <a:solidFill>
                    <a:schemeClr val="bg1"/>
                  </a:solidFill>
                </a:rPr>
                <a:t>/ </a:t>
              </a:r>
              <a:r>
                <a:rPr lang="pt-PT" sz="1200" b="1" dirty="0" smtClean="0">
                  <a:solidFill>
                    <a:schemeClr val="bg1"/>
                  </a:solidFill>
                </a:rPr>
                <a:t>5cm =&gt;</a:t>
              </a:r>
              <a:endParaRPr lang="pt-PT" sz="1200" b="1" dirty="0">
                <a:solidFill>
                  <a:schemeClr val="bg1"/>
                </a:solidFill>
              </a:endParaRPr>
            </a:p>
            <a:p>
              <a:r>
                <a:rPr lang="pt-PT" sz="1200" b="1" dirty="0" smtClean="0">
                  <a:solidFill>
                    <a:schemeClr val="bg1"/>
                  </a:solidFill>
                </a:rPr>
                <a:t>= 3.85 </a:t>
              </a:r>
              <a:r>
                <a:rPr lang="pt-PT" sz="1200" b="1" dirty="0">
                  <a:solidFill>
                    <a:schemeClr val="bg1"/>
                  </a:solidFill>
                </a:rPr>
                <a:t>/ </a:t>
              </a:r>
              <a:r>
                <a:rPr lang="pt-PT" sz="1200" b="1" dirty="0" smtClean="0">
                  <a:solidFill>
                    <a:schemeClr val="bg1"/>
                  </a:solidFill>
                </a:rPr>
                <a:t>5cm =&gt;</a:t>
              </a:r>
              <a:endParaRPr lang="pt-PT" sz="1200" b="1" dirty="0">
                <a:solidFill>
                  <a:schemeClr val="bg1"/>
                </a:solidFill>
              </a:endParaRPr>
            </a:p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…</a:t>
              </a:r>
            </a:p>
            <a:p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= 3.90 / 5cm  =&gt; 78% </a:t>
              </a:r>
              <a:r>
                <a:rPr lang="pt-PT" sz="1200" b="1" dirty="0" err="1" smtClean="0">
                  <a:solidFill>
                    <a:schemeClr val="bg1"/>
                  </a:solidFill>
                </a:rPr>
                <a:t>of</a:t>
              </a:r>
              <a:r>
                <a:rPr lang="pt-PT" sz="1200" b="1" dirty="0" smtClean="0">
                  <a:solidFill>
                    <a:schemeClr val="bg1"/>
                  </a:solidFill>
                </a:rPr>
                <a:t> </a:t>
              </a:r>
              <a:r>
                <a:rPr lang="pt-PT" sz="1200" b="1" dirty="0" err="1">
                  <a:solidFill>
                    <a:schemeClr val="bg1"/>
                  </a:solidFill>
                </a:rPr>
                <a:t>the</a:t>
              </a:r>
              <a:r>
                <a:rPr lang="pt-PT" sz="1200" b="1" dirty="0">
                  <a:solidFill>
                    <a:schemeClr val="bg1"/>
                  </a:solidFill>
                </a:rPr>
                <a:t> </a:t>
              </a:r>
              <a:r>
                <a:rPr lang="pt-PT" sz="1200" b="1" dirty="0" err="1">
                  <a:solidFill>
                    <a:schemeClr val="bg1"/>
                  </a:solidFill>
                </a:rPr>
                <a:t>trees</a:t>
              </a:r>
              <a:r>
                <a:rPr lang="pt-PT" sz="1200" b="1" dirty="0">
                  <a:solidFill>
                    <a:schemeClr val="bg1"/>
                  </a:solidFill>
                </a:rPr>
                <a:t> move to </a:t>
              </a:r>
              <a:r>
                <a:rPr lang="pt-PT" sz="1200" b="1" dirty="0" err="1">
                  <a:solidFill>
                    <a:schemeClr val="bg1"/>
                  </a:solidFill>
                </a:rPr>
                <a:t>the</a:t>
              </a:r>
              <a:r>
                <a:rPr lang="pt-PT" sz="1200" b="1" dirty="0">
                  <a:solidFill>
                    <a:schemeClr val="bg1"/>
                  </a:solidFill>
                </a:rPr>
                <a:t> </a:t>
              </a:r>
              <a:r>
                <a:rPr lang="pt-PT" sz="1200" b="1" dirty="0" err="1">
                  <a:solidFill>
                    <a:schemeClr val="bg1"/>
                  </a:solidFill>
                </a:rPr>
                <a:t>next</a:t>
              </a:r>
              <a:r>
                <a:rPr lang="pt-PT" sz="1200" b="1" dirty="0">
                  <a:solidFill>
                    <a:schemeClr val="bg1"/>
                  </a:solidFill>
                </a:rPr>
                <a:t> </a:t>
              </a:r>
              <a:r>
                <a:rPr lang="pt-PT" sz="1200" b="1" dirty="0" err="1">
                  <a:solidFill>
                    <a:schemeClr val="bg1"/>
                  </a:solidFill>
                </a:rPr>
                <a:t>class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761430" y="3861048"/>
            <a:ext cx="2070874" cy="402430"/>
            <a:chOff x="5237430" y="3861048"/>
            <a:chExt cx="2070874" cy="402430"/>
          </a:xfrm>
        </p:grpSpPr>
        <p:sp>
          <p:nvSpPr>
            <p:cNvPr id="48" name="Rectangular Callout 47"/>
            <p:cNvSpPr/>
            <p:nvPr/>
          </p:nvSpPr>
          <p:spPr bwMode="auto">
            <a:xfrm rot="5400000">
              <a:off x="6071652" y="3026826"/>
              <a:ext cx="402430" cy="2070874"/>
            </a:xfrm>
            <a:prstGeom prst="wedgeRectCallout">
              <a:avLst>
                <a:gd name="adj1" fmla="val -219217"/>
                <a:gd name="adj2" fmla="val 21648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308430" y="3914471"/>
              <a:ext cx="1999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=102*(1-0.76)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257876" y="3148386"/>
            <a:ext cx="1350794" cy="385010"/>
            <a:chOff x="6857610" y="3248980"/>
            <a:chExt cx="1350794" cy="385010"/>
          </a:xfrm>
        </p:grpSpPr>
        <p:sp>
          <p:nvSpPr>
            <p:cNvPr id="51" name="Rectangular Callout 50"/>
            <p:cNvSpPr/>
            <p:nvPr/>
          </p:nvSpPr>
          <p:spPr bwMode="auto">
            <a:xfrm rot="5400000">
              <a:off x="7340502" y="2766088"/>
              <a:ext cx="385010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965621" y="3320988"/>
              <a:ext cx="1206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=102-24.48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60960" y="2015924"/>
            <a:ext cx="2070874" cy="402430"/>
            <a:chOff x="5237430" y="3861048"/>
            <a:chExt cx="2070874" cy="402430"/>
          </a:xfrm>
        </p:grpSpPr>
        <p:sp>
          <p:nvSpPr>
            <p:cNvPr id="23" name="Rectangular Callout 22"/>
            <p:cNvSpPr/>
            <p:nvPr/>
          </p:nvSpPr>
          <p:spPr bwMode="auto">
            <a:xfrm rot="16200000" flipV="1">
              <a:off x="6071652" y="3026826"/>
              <a:ext cx="402430" cy="2070874"/>
            </a:xfrm>
            <a:prstGeom prst="wedgeRectCallout">
              <a:avLst>
                <a:gd name="adj1" fmla="val -219217"/>
                <a:gd name="adj2" fmla="val 21648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08430" y="3914471"/>
              <a:ext cx="19998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=102</a:t>
              </a:r>
              <a:r>
                <a:rPr lang="pt-PT" sz="1200" b="1" dirty="0" smtClean="0">
                  <a:solidFill>
                    <a:schemeClr val="bg1"/>
                  </a:solidFill>
                  <a:latin typeface="+mj-lt"/>
                </a:rPr>
                <a:t>*(0.76</a:t>
              </a:r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)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082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2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We should also take into account the ingrowth </a:t>
            </a:r>
          </a:p>
          <a:p>
            <a:pPr lvl="1"/>
            <a:r>
              <a:rPr lang="pt-PT" dirty="0" smtClean="0"/>
              <a:t>trees that achieve the lower limit of the first diameter class and must be added to the stand</a:t>
            </a:r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14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3" y="1736811"/>
            <a:ext cx="8670434" cy="377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8635860" y="3949816"/>
            <a:ext cx="1440160" cy="402430"/>
            <a:chOff x="5868144" y="3861048"/>
            <a:chExt cx="1440160" cy="402430"/>
          </a:xfrm>
        </p:grpSpPr>
        <p:sp>
          <p:nvSpPr>
            <p:cNvPr id="54" name="Rectangular Callout 53"/>
            <p:cNvSpPr/>
            <p:nvPr/>
          </p:nvSpPr>
          <p:spPr bwMode="auto">
            <a:xfrm rot="5400000">
              <a:off x="6296999" y="3540205"/>
              <a:ext cx="402430" cy="1044116"/>
            </a:xfrm>
            <a:prstGeom prst="wedgeRectCallout">
              <a:avLst>
                <a:gd name="adj1" fmla="val -282839"/>
                <a:gd name="adj2" fmla="val -53504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868144" y="3914471"/>
              <a:ext cx="14401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=24+100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6" name="Freeform 5"/>
          <p:cNvSpPr/>
          <p:nvPr/>
        </p:nvSpPr>
        <p:spPr bwMode="auto">
          <a:xfrm>
            <a:off x="7242048" y="3206497"/>
            <a:ext cx="2023882" cy="1230616"/>
          </a:xfrm>
          <a:custGeom>
            <a:avLst/>
            <a:gdLst>
              <a:gd name="connsiteX0" fmla="*/ 0 w 2340864"/>
              <a:gd name="connsiteY0" fmla="*/ 0 h 1329725"/>
              <a:gd name="connsiteX1" fmla="*/ 109728 w 2340864"/>
              <a:gd name="connsiteY1" fmla="*/ 426720 h 1329725"/>
              <a:gd name="connsiteX2" fmla="*/ 451104 w 2340864"/>
              <a:gd name="connsiteY2" fmla="*/ 877824 h 1329725"/>
              <a:gd name="connsiteX3" fmla="*/ 1036320 w 2340864"/>
              <a:gd name="connsiteY3" fmla="*/ 1280160 h 1329725"/>
              <a:gd name="connsiteX4" fmla="*/ 1877568 w 2340864"/>
              <a:gd name="connsiteY4" fmla="*/ 1304544 h 1329725"/>
              <a:gd name="connsiteX5" fmla="*/ 2340864 w 2340864"/>
              <a:gd name="connsiteY5" fmla="*/ 1109472 h 1329725"/>
              <a:gd name="connsiteX6" fmla="*/ 2340864 w 2340864"/>
              <a:gd name="connsiteY6" fmla="*/ 1109472 h 1329725"/>
              <a:gd name="connsiteX0" fmla="*/ 0 w 2340864"/>
              <a:gd name="connsiteY0" fmla="*/ 0 h 1328481"/>
              <a:gd name="connsiteX1" fmla="*/ 109728 w 2340864"/>
              <a:gd name="connsiteY1" fmla="*/ 426720 h 1328481"/>
              <a:gd name="connsiteX2" fmla="*/ 419931 w 2340864"/>
              <a:gd name="connsiteY2" fmla="*/ 898606 h 1328481"/>
              <a:gd name="connsiteX3" fmla="*/ 1036320 w 2340864"/>
              <a:gd name="connsiteY3" fmla="*/ 1280160 h 1328481"/>
              <a:gd name="connsiteX4" fmla="*/ 1877568 w 2340864"/>
              <a:gd name="connsiteY4" fmla="*/ 1304544 h 1328481"/>
              <a:gd name="connsiteX5" fmla="*/ 2340864 w 2340864"/>
              <a:gd name="connsiteY5" fmla="*/ 1109472 h 1328481"/>
              <a:gd name="connsiteX6" fmla="*/ 2340864 w 2340864"/>
              <a:gd name="connsiteY6" fmla="*/ 1109472 h 132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0864" h="1328481">
                <a:moveTo>
                  <a:pt x="0" y="0"/>
                </a:moveTo>
                <a:cubicBezTo>
                  <a:pt x="17272" y="140208"/>
                  <a:pt x="39740" y="276952"/>
                  <a:pt x="109728" y="426720"/>
                </a:cubicBezTo>
                <a:cubicBezTo>
                  <a:pt x="179716" y="576488"/>
                  <a:pt x="265499" y="756366"/>
                  <a:pt x="419931" y="898606"/>
                </a:cubicBezTo>
                <a:cubicBezTo>
                  <a:pt x="574363" y="1040846"/>
                  <a:pt x="793381" y="1212504"/>
                  <a:pt x="1036320" y="1280160"/>
                </a:cubicBezTo>
                <a:cubicBezTo>
                  <a:pt x="1279259" y="1347816"/>
                  <a:pt x="1660144" y="1332992"/>
                  <a:pt x="1877568" y="1304544"/>
                </a:cubicBezTo>
                <a:cubicBezTo>
                  <a:pt x="2094992" y="1276096"/>
                  <a:pt x="2340864" y="1109472"/>
                  <a:pt x="2340864" y="1109472"/>
                </a:cubicBezTo>
                <a:lnTo>
                  <a:pt x="2340864" y="1109472"/>
                </a:lnTo>
              </a:path>
            </a:pathLst>
          </a:cu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8241792" y="2752684"/>
            <a:ext cx="1341120" cy="1260764"/>
          </a:xfrm>
          <a:custGeom>
            <a:avLst/>
            <a:gdLst>
              <a:gd name="connsiteX0" fmla="*/ 0 w 1853184"/>
              <a:gd name="connsiteY0" fmla="*/ 46321 h 1277713"/>
              <a:gd name="connsiteX1" fmla="*/ 1121664 w 1853184"/>
              <a:gd name="connsiteY1" fmla="*/ 70705 h 1277713"/>
              <a:gd name="connsiteX2" fmla="*/ 1511808 w 1853184"/>
              <a:gd name="connsiteY2" fmla="*/ 716881 h 1277713"/>
              <a:gd name="connsiteX3" fmla="*/ 1853184 w 1853184"/>
              <a:gd name="connsiteY3" fmla="*/ 1277713 h 1277713"/>
              <a:gd name="connsiteX0" fmla="*/ 0 w 1853184"/>
              <a:gd name="connsiteY0" fmla="*/ 15156 h 1246548"/>
              <a:gd name="connsiteX1" fmla="*/ 1085088 w 1853184"/>
              <a:gd name="connsiteY1" fmla="*/ 137076 h 1246548"/>
              <a:gd name="connsiteX2" fmla="*/ 1511808 w 1853184"/>
              <a:gd name="connsiteY2" fmla="*/ 685716 h 1246548"/>
              <a:gd name="connsiteX3" fmla="*/ 1853184 w 1853184"/>
              <a:gd name="connsiteY3" fmla="*/ 1246548 h 1246548"/>
              <a:gd name="connsiteX0" fmla="*/ 0 w 1853184"/>
              <a:gd name="connsiteY0" fmla="*/ 14901 h 1246293"/>
              <a:gd name="connsiteX1" fmla="*/ 1085088 w 1853184"/>
              <a:gd name="connsiteY1" fmla="*/ 136821 h 1246293"/>
              <a:gd name="connsiteX2" fmla="*/ 1597152 w 1853184"/>
              <a:gd name="connsiteY2" fmla="*/ 673269 h 1246293"/>
              <a:gd name="connsiteX3" fmla="*/ 1853184 w 1853184"/>
              <a:gd name="connsiteY3" fmla="*/ 1246293 h 1246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184" h="1246293">
                <a:moveTo>
                  <a:pt x="0" y="14901"/>
                </a:moveTo>
                <a:cubicBezTo>
                  <a:pt x="434848" y="-28787"/>
                  <a:pt x="818896" y="27093"/>
                  <a:pt x="1085088" y="136821"/>
                </a:cubicBezTo>
                <a:cubicBezTo>
                  <a:pt x="1351280" y="246549"/>
                  <a:pt x="1469136" y="488357"/>
                  <a:pt x="1597152" y="673269"/>
                </a:cubicBezTo>
                <a:cubicBezTo>
                  <a:pt x="1725168" y="858181"/>
                  <a:pt x="1739392" y="1059349"/>
                  <a:pt x="1853184" y="1246293"/>
                </a:cubicBezTo>
              </a:path>
            </a:pathLst>
          </a:custGeom>
          <a:noFill/>
          <a:ln w="25400" cap="flat" cmpd="sng" algn="ctr">
            <a:solidFill>
              <a:srgbClr val="FF33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941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/>
              <a:t>To estimate volume (or biomass) increment:</a:t>
            </a:r>
            <a:endParaRPr lang="pt-PT" dirty="0"/>
          </a:p>
          <a:p>
            <a:pPr lvl="1"/>
            <a:r>
              <a:rPr lang="pt-PT" dirty="0" smtClean="0"/>
              <a:t>Estimate the height of the average tree in each dimater class using a height-diameter curve</a:t>
            </a:r>
          </a:p>
          <a:p>
            <a:pPr lvl="1"/>
            <a:r>
              <a:rPr lang="pt-PT" dirty="0" smtClean="0"/>
              <a:t>Estimate the respective volume with a volume </a:t>
            </a:r>
            <a:r>
              <a:rPr lang="pt-PT" dirty="0" err="1" smtClean="0"/>
              <a:t>equation</a:t>
            </a:r>
            <a:r>
              <a:rPr lang="pt-PT" dirty="0" smtClean="0"/>
              <a:t> (</a:t>
            </a:r>
            <a:r>
              <a:rPr lang="pt-PT" i="1" dirty="0" err="1" smtClean="0"/>
              <a:t>v_avg</a:t>
            </a:r>
            <a:r>
              <a:rPr lang="pt-PT" i="1" dirty="0" err="1" smtClean="0"/>
              <a:t>tree</a:t>
            </a:r>
            <a:r>
              <a:rPr lang="pt-PT" dirty="0" smtClean="0"/>
              <a:t>)</a:t>
            </a:r>
            <a:endParaRPr lang="pt-PT" dirty="0"/>
          </a:p>
          <a:p>
            <a:pPr lvl="1"/>
            <a:r>
              <a:rPr lang="pt-PT" dirty="0" smtClean="0"/>
              <a:t>Estimate the volume in each point in time using the stand </a:t>
            </a:r>
            <a:r>
              <a:rPr lang="pt-PT" dirty="0" err="1" smtClean="0"/>
              <a:t>tables</a:t>
            </a:r>
            <a:r>
              <a:rPr lang="pt-PT" dirty="0" smtClean="0"/>
              <a:t> (</a:t>
            </a:r>
            <a:r>
              <a:rPr lang="pt-PT" dirty="0" err="1" smtClean="0"/>
              <a:t>N_class</a:t>
            </a:r>
            <a:r>
              <a:rPr lang="pt-PT" dirty="0" smtClean="0"/>
              <a:t> * </a:t>
            </a:r>
            <a:r>
              <a:rPr lang="pt-PT" i="1" dirty="0" err="1"/>
              <a:t>v</a:t>
            </a:r>
            <a:r>
              <a:rPr lang="pt-PT" i="1" dirty="0" err="1" smtClean="0"/>
              <a:t>_avgtree</a:t>
            </a:r>
            <a:r>
              <a:rPr lang="pt-PT" dirty="0" smtClean="0"/>
              <a:t>)</a:t>
            </a:r>
            <a:endParaRPr lang="pt-PT" dirty="0" smtClean="0"/>
          </a:p>
          <a:p>
            <a:pPr lvl="1"/>
            <a:r>
              <a:rPr lang="pt-PT" dirty="0" smtClean="0"/>
              <a:t>Obtain the volume (biomass) growth by difference</a:t>
            </a:r>
            <a:endParaRPr lang="pt-PT" dirty="0"/>
          </a:p>
        </p:txBody>
      </p:sp>
      <p:sp>
        <p:nvSpPr>
          <p:cNvPr id="5" name="Rectangle 4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72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25" y="1736811"/>
            <a:ext cx="8588503" cy="440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256240" y="2939982"/>
            <a:ext cx="1620180" cy="385010"/>
            <a:chOff x="6857610" y="3248980"/>
            <a:chExt cx="1350794" cy="385010"/>
          </a:xfrm>
        </p:grpSpPr>
        <p:sp>
          <p:nvSpPr>
            <p:cNvPr id="6" name="Rectangular Callout 5"/>
            <p:cNvSpPr/>
            <p:nvPr/>
          </p:nvSpPr>
          <p:spPr bwMode="auto">
            <a:xfrm rot="5400000">
              <a:off x="7340502" y="2766088"/>
              <a:ext cx="385010" cy="1350794"/>
            </a:xfrm>
            <a:prstGeom prst="wedgeRectCallout">
              <a:avLst>
                <a:gd name="adj1" fmla="val -79313"/>
                <a:gd name="adj2" fmla="val 55495"/>
              </a:avLst>
            </a:prstGeom>
            <a:solidFill>
              <a:srgbClr val="0099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965621" y="3320988"/>
              <a:ext cx="12067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200" b="1" dirty="0">
                  <a:solidFill>
                    <a:schemeClr val="bg1"/>
                  </a:solidFill>
                  <a:latin typeface="+mj-lt"/>
                </a:rPr>
                <a:t>=0.0070*124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696852" y="1736811"/>
            <a:ext cx="936104" cy="3564397"/>
          </a:xfrm>
          <a:prstGeom prst="rect">
            <a:avLst/>
          </a:pr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680176" y="5562975"/>
            <a:ext cx="2376264" cy="24228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7724" y="1736810"/>
            <a:ext cx="936104" cy="3564397"/>
          </a:xfrm>
          <a:prstGeom prst="rect">
            <a:avLst/>
          </a:prstGeom>
          <a:noFill/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52133" y="5847397"/>
            <a:ext cx="2704307" cy="242289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13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PT" dirty="0" smtClean="0"/>
              <a:t> </a:t>
            </a:r>
            <a:endParaRPr lang="en-US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096852"/>
            <a:ext cx="8424936" cy="360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60296" y="3095673"/>
            <a:ext cx="1512168" cy="30777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pt-PT" sz="1400" b="1" baseline="-25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</a:t>
            </a:r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=45m</a:t>
            </a:r>
            <a:r>
              <a:rPr lang="pt-PT" sz="1400" b="1" baseline="30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lang="pt-PT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/ha</a:t>
            </a:r>
            <a:endParaRPr lang="en-US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3488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6" r="888"/>
          <a:stretch/>
        </p:blipFill>
        <p:spPr>
          <a:xfrm>
            <a:off x="335360" y="783868"/>
            <a:ext cx="7644533" cy="5793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60" y="260648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Methods to study the evolution of tree and stand variables over time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102919" y="908720"/>
            <a:ext cx="2241475" cy="1516147"/>
            <a:chOff x="8007701" y="3068960"/>
            <a:chExt cx="2241475" cy="1516147"/>
          </a:xfrm>
        </p:grpSpPr>
        <p:grpSp>
          <p:nvGrpSpPr>
            <p:cNvPr id="14" name="Group 13"/>
            <p:cNvGrpSpPr/>
            <p:nvPr/>
          </p:nvGrpSpPr>
          <p:grpSpPr>
            <a:xfrm>
              <a:off x="8007701" y="3068960"/>
              <a:ext cx="2241475" cy="1516147"/>
              <a:chOff x="8007701" y="3068960"/>
              <a:chExt cx="2241475" cy="1516147"/>
            </a:xfrm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8007701" y="3068960"/>
                <a:ext cx="2241475" cy="1516147"/>
              </a:xfrm>
              <a:custGeom>
                <a:avLst/>
                <a:gdLst>
                  <a:gd name="T0" fmla="*/ 1262 w 1627"/>
                  <a:gd name="T1" fmla="*/ 278 h 1090"/>
                  <a:gd name="T2" fmla="*/ 825 w 1627"/>
                  <a:gd name="T3" fmla="*/ 0 h 1090"/>
                  <a:gd name="T4" fmla="*/ 588 w 1627"/>
                  <a:gd name="T5" fmla="*/ 246 h 1090"/>
                  <a:gd name="T6" fmla="*/ 400 w 1627"/>
                  <a:gd name="T7" fmla="*/ 290 h 1090"/>
                  <a:gd name="T8" fmla="*/ 400 w 1627"/>
                  <a:gd name="T9" fmla="*/ 291 h 1090"/>
                  <a:gd name="T10" fmla="*/ 0 w 1627"/>
                  <a:gd name="T11" fmla="*/ 690 h 1090"/>
                  <a:gd name="T12" fmla="*/ 394 w 1627"/>
                  <a:gd name="T13" fmla="*/ 1090 h 1090"/>
                  <a:gd name="T14" fmla="*/ 400 w 1627"/>
                  <a:gd name="T15" fmla="*/ 1090 h 1090"/>
                  <a:gd name="T16" fmla="*/ 421 w 1627"/>
                  <a:gd name="T17" fmla="*/ 1089 h 1090"/>
                  <a:gd name="T18" fmla="*/ 729 w 1627"/>
                  <a:gd name="T19" fmla="*/ 1043 h 1090"/>
                  <a:gd name="T20" fmla="*/ 1560 w 1627"/>
                  <a:gd name="T21" fmla="*/ 315 h 1090"/>
                  <a:gd name="T22" fmla="*/ 1627 w 1627"/>
                  <a:gd name="T23" fmla="*/ 111 h 1090"/>
                  <a:gd name="T24" fmla="*/ 1262 w 1627"/>
                  <a:gd name="T25" fmla="*/ 278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7" h="1090">
                    <a:moveTo>
                      <a:pt x="1262" y="278"/>
                    </a:moveTo>
                    <a:cubicBezTo>
                      <a:pt x="1069" y="278"/>
                      <a:pt x="902" y="164"/>
                      <a:pt x="825" y="0"/>
                    </a:cubicBezTo>
                    <a:cubicBezTo>
                      <a:pt x="779" y="108"/>
                      <a:pt x="695" y="196"/>
                      <a:pt x="588" y="246"/>
                    </a:cubicBezTo>
                    <a:cubicBezTo>
                      <a:pt x="531" y="273"/>
                      <a:pt x="467" y="288"/>
                      <a:pt x="400" y="290"/>
                    </a:cubicBezTo>
                    <a:cubicBezTo>
                      <a:pt x="400" y="291"/>
                      <a:pt x="400" y="291"/>
                      <a:pt x="400" y="291"/>
                    </a:cubicBezTo>
                    <a:cubicBezTo>
                      <a:pt x="179" y="291"/>
                      <a:pt x="0" y="470"/>
                      <a:pt x="0" y="690"/>
                    </a:cubicBezTo>
                    <a:cubicBezTo>
                      <a:pt x="0" y="909"/>
                      <a:pt x="176" y="1087"/>
                      <a:pt x="394" y="1090"/>
                    </a:cubicBezTo>
                    <a:cubicBezTo>
                      <a:pt x="396" y="1090"/>
                      <a:pt x="398" y="1090"/>
                      <a:pt x="400" y="1090"/>
                    </a:cubicBezTo>
                    <a:cubicBezTo>
                      <a:pt x="407" y="1090"/>
                      <a:pt x="414" y="1090"/>
                      <a:pt x="421" y="1089"/>
                    </a:cubicBezTo>
                    <a:cubicBezTo>
                      <a:pt x="528" y="1086"/>
                      <a:pt x="631" y="1071"/>
                      <a:pt x="729" y="1043"/>
                    </a:cubicBezTo>
                    <a:cubicBezTo>
                      <a:pt x="1104" y="939"/>
                      <a:pt x="1409" y="668"/>
                      <a:pt x="1560" y="315"/>
                    </a:cubicBezTo>
                    <a:cubicBezTo>
                      <a:pt x="1588" y="250"/>
                      <a:pt x="1610" y="182"/>
                      <a:pt x="1627" y="111"/>
                    </a:cubicBezTo>
                    <a:cubicBezTo>
                      <a:pt x="1539" y="213"/>
                      <a:pt x="1408" y="278"/>
                      <a:pt x="1262" y="27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184232" y="3635119"/>
                <a:ext cx="792000" cy="79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5574" y="3702077"/>
                <a:ext cx="481113" cy="48770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6176" y="4101667"/>
                <a:ext cx="436637" cy="275770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 rot="20962062">
              <a:off x="8809874" y="3503866"/>
              <a:ext cx="11704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Size class </a:t>
              </a:r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Models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7974051" y="2652175"/>
            <a:ext cx="38884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131413"/>
                </a:solidFill>
                <a:latin typeface="Times-Roman"/>
              </a:rPr>
              <a:t>Size-class models for even-aged stands typically generate future </a:t>
            </a:r>
            <a:r>
              <a:rPr lang="en-US" sz="2200" dirty="0" smtClean="0">
                <a:solidFill>
                  <a:srgbClr val="131413"/>
                </a:solidFill>
                <a:latin typeface="Times-Roman"/>
              </a:rPr>
              <a:t>diameter distributions </a:t>
            </a:r>
            <a:r>
              <a:rPr lang="en-US" sz="2200" dirty="0">
                <a:solidFill>
                  <a:srgbClr val="131413"/>
                </a:solidFill>
                <a:latin typeface="Times-Roman"/>
              </a:rPr>
              <a:t>(stand tables</a:t>
            </a:r>
            <a:r>
              <a:rPr lang="en-US" sz="2200" dirty="0" smtClean="0">
                <a:solidFill>
                  <a:srgbClr val="131413"/>
                </a:solidFill>
                <a:latin typeface="Times-Roman"/>
              </a:rPr>
              <a:t>)</a:t>
            </a:r>
          </a:p>
          <a:p>
            <a:pPr algn="ctr"/>
            <a:r>
              <a:rPr lang="en-US" sz="2200" dirty="0" smtClean="0">
                <a:solidFill>
                  <a:srgbClr val="131413"/>
                </a:solidFill>
                <a:latin typeface="Times-Roman"/>
              </a:rPr>
              <a:t>based </a:t>
            </a:r>
            <a:r>
              <a:rPr lang="en-US" sz="2200" dirty="0">
                <a:solidFill>
                  <a:srgbClr val="131413"/>
                </a:solidFill>
                <a:latin typeface="Times-Roman"/>
              </a:rPr>
              <a:t>on an </a:t>
            </a:r>
            <a:r>
              <a:rPr lang="en-US" sz="2200" u="sng" dirty="0">
                <a:solidFill>
                  <a:srgbClr val="008000"/>
                </a:solidFill>
                <a:latin typeface="Times-Roman"/>
              </a:rPr>
              <a:t>initial </a:t>
            </a:r>
            <a:r>
              <a:rPr lang="en-US" sz="2200" u="sng" dirty="0" smtClean="0">
                <a:solidFill>
                  <a:srgbClr val="008000"/>
                </a:solidFill>
                <a:latin typeface="Times-Roman"/>
              </a:rPr>
              <a:t>measured </a:t>
            </a:r>
            <a:r>
              <a:rPr lang="en-US" sz="2200" u="sng" dirty="0">
                <a:solidFill>
                  <a:srgbClr val="008000"/>
                </a:solidFill>
                <a:latin typeface="Times-Roman"/>
              </a:rPr>
              <a:t>diameter </a:t>
            </a:r>
            <a:r>
              <a:rPr lang="en-US" sz="2200" u="sng" dirty="0" smtClean="0">
                <a:solidFill>
                  <a:srgbClr val="008000"/>
                </a:solidFill>
                <a:latin typeface="Times-Roman"/>
              </a:rPr>
              <a:t>distribution</a:t>
            </a:r>
            <a:endParaRPr lang="en-US" u="sng" dirty="0">
              <a:solidFill>
                <a:srgbClr val="008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0596" y="5043702"/>
            <a:ext cx="408908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131413"/>
                </a:solidFill>
                <a:latin typeface="Times-Roman"/>
              </a:rPr>
              <a:t>The </a:t>
            </a:r>
            <a:r>
              <a:rPr lang="en-US" sz="2000" dirty="0">
                <a:solidFill>
                  <a:srgbClr val="131413"/>
                </a:solidFill>
                <a:latin typeface="Times-Roman"/>
              </a:rPr>
              <a:t>stand projection </a:t>
            </a:r>
            <a:r>
              <a:rPr lang="en-US" sz="2000" dirty="0" smtClean="0">
                <a:solidFill>
                  <a:srgbClr val="131413"/>
                </a:solidFill>
                <a:latin typeface="Times-Roman"/>
              </a:rPr>
              <a:t>requires </a:t>
            </a:r>
            <a:r>
              <a:rPr lang="en-US" sz="2000" dirty="0">
                <a:solidFill>
                  <a:srgbClr val="131413"/>
                </a:solidFill>
                <a:latin typeface="Times-Roman"/>
              </a:rPr>
              <a:t>to </a:t>
            </a:r>
            <a:r>
              <a:rPr lang="en-US" sz="2000" dirty="0" smtClean="0">
                <a:solidFill>
                  <a:srgbClr val="131413"/>
                </a:solidFill>
                <a:latin typeface="Times-Roman"/>
              </a:rPr>
              <a:t>estimate:</a:t>
            </a:r>
          </a:p>
          <a:p>
            <a:r>
              <a:rPr lang="en-US" sz="2000" dirty="0" smtClean="0">
                <a:solidFill>
                  <a:srgbClr val="131413"/>
                </a:solidFill>
                <a:latin typeface="Times-Roman"/>
              </a:rPr>
              <a:t>      - d growth </a:t>
            </a:r>
            <a:r>
              <a:rPr lang="en-US" sz="2000" dirty="0">
                <a:solidFill>
                  <a:srgbClr val="131413"/>
                </a:solidFill>
                <a:latin typeface="Times-Roman"/>
              </a:rPr>
              <a:t>by diameter class</a:t>
            </a:r>
          </a:p>
          <a:p>
            <a:r>
              <a:rPr lang="en-US" sz="2000" dirty="0" smtClean="0">
                <a:solidFill>
                  <a:srgbClr val="131413"/>
                </a:solidFill>
                <a:latin typeface="Times-Roman"/>
              </a:rPr>
              <a:t>      - mortality </a:t>
            </a:r>
            <a:r>
              <a:rPr lang="en-US" sz="2000" dirty="0">
                <a:solidFill>
                  <a:srgbClr val="131413"/>
                </a:solidFill>
                <a:latin typeface="Times-Roman"/>
              </a:rPr>
              <a:t>by diameter </a:t>
            </a:r>
            <a:r>
              <a:rPr lang="en-US" sz="2000" dirty="0" smtClean="0">
                <a:solidFill>
                  <a:srgbClr val="131413"/>
                </a:solidFill>
                <a:latin typeface="Times-Roman"/>
              </a:rPr>
              <a:t>class</a:t>
            </a:r>
          </a:p>
          <a:p>
            <a:endParaRPr lang="en-US" dirty="0">
              <a:solidFill>
                <a:srgbClr val="131413"/>
              </a:solidFill>
              <a:latin typeface="Times-Roman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984432" y="1785689"/>
            <a:ext cx="504056" cy="293623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520925" y="1701667"/>
            <a:ext cx="138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diameter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1124744"/>
            <a:ext cx="8610600" cy="4800600"/>
          </a:xfrm>
          <a:ln w="3810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pt-PT" dirty="0" err="1" smtClean="0"/>
              <a:t>Tree</a:t>
            </a:r>
            <a:r>
              <a:rPr lang="pt-PT" dirty="0" smtClean="0"/>
              <a:t> </a:t>
            </a:r>
            <a:r>
              <a:rPr lang="pt-PT" dirty="0" err="1" smtClean="0"/>
              <a:t>movement</a:t>
            </a:r>
            <a:r>
              <a:rPr lang="pt-PT" dirty="0" smtClean="0"/>
              <a:t>: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pPr lvl="1"/>
            <a:r>
              <a:rPr lang="pt-PT" dirty="0" smtClean="0"/>
              <a:t>Note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are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equally</a:t>
            </a:r>
            <a:r>
              <a:rPr lang="pt-PT" dirty="0" smtClean="0"/>
              <a:t> </a:t>
            </a:r>
            <a:r>
              <a:rPr lang="pt-PT" dirty="0" err="1" smtClean="0"/>
              <a:t>distributed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assumption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hold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period</a:t>
            </a:r>
            <a:r>
              <a:rPr lang="pt-PT" dirty="0" smtClean="0"/>
              <a:t> </a:t>
            </a:r>
            <a:r>
              <a:rPr lang="pt-PT" dirty="0" err="1" smtClean="0"/>
              <a:t>projection</a:t>
            </a:r>
            <a:endParaRPr lang="pt-PT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50250" y="2024844"/>
          <a:ext cx="7380821" cy="2560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60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41741">
                <a:tc rowSpan="2">
                  <a:txBody>
                    <a:bodyPr/>
                    <a:lstStyle/>
                    <a:p>
                      <a:r>
                        <a:rPr lang="pt-PT" dirty="0" err="1" smtClean="0"/>
                        <a:t>Period</a:t>
                      </a:r>
                      <a:r>
                        <a:rPr lang="pt-PT" dirty="0" smtClean="0"/>
                        <a:t> 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41">
                <a:tc rowSpan="2">
                  <a:txBody>
                    <a:bodyPr/>
                    <a:lstStyle/>
                    <a:p>
                      <a:r>
                        <a:rPr lang="pt-PT" b="1" dirty="0" err="1" smtClean="0"/>
                        <a:t>Period</a:t>
                      </a:r>
                      <a:r>
                        <a:rPr lang="pt-PT" b="1" dirty="0" smtClean="0"/>
                        <a:t> 2</a:t>
                      </a:r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 bwMode="auto">
          <a:xfrm rot="16200000">
            <a:off x="7950972" y="1628813"/>
            <a:ext cx="252000" cy="468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16200000">
            <a:off x="3414364" y="1160840"/>
            <a:ext cx="252000" cy="1404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5664744" y="1394813"/>
            <a:ext cx="252000" cy="936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0412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d1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2660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d2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6916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d3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90292" y="2024844"/>
            <a:ext cx="6140778" cy="720080"/>
            <a:chOff x="2159732" y="2636912"/>
            <a:chExt cx="6140778" cy="720080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sp>
        <p:nvSpPr>
          <p:cNvPr id="27" name="TextBox 26"/>
          <p:cNvSpPr txBox="1"/>
          <p:nvPr/>
        </p:nvSpPr>
        <p:spPr>
          <a:xfrm>
            <a:off x="8945960" y="1124744"/>
            <a:ext cx="3126704" cy="571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d1</a:t>
            </a:r>
            <a:r>
              <a:rPr lang="pt-PT" b="1" dirty="0" smtClean="0">
                <a:latin typeface="Trebuchet MS" panose="020B0603020202020204" pitchFamily="34" charset="0"/>
              </a:rPr>
              <a:t>= 3/4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baseline="-25000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d2</a:t>
            </a:r>
            <a:r>
              <a:rPr lang="pt-PT" b="1" dirty="0" smtClean="0">
                <a:latin typeface="Trebuchet MS" panose="020B0603020202020204" pitchFamily="34" charset="0"/>
              </a:rPr>
              <a:t>= 2/4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d3</a:t>
            </a:r>
            <a:r>
              <a:rPr lang="pt-PT" b="1" dirty="0" smtClean="0">
                <a:latin typeface="Trebuchet MS" panose="020B0603020202020204" pitchFamily="34" charset="0"/>
              </a:rPr>
              <a:t>= 1/4 </a:t>
            </a:r>
            <a:r>
              <a:rPr lang="pt-PT" b="1" dirty="0" err="1">
                <a:latin typeface="Trebuchet MS" panose="020B0603020202020204" pitchFamily="34" charset="0"/>
              </a:rPr>
              <a:t>interval</a:t>
            </a:r>
            <a:endParaRPr lang="pt-PT" b="1" dirty="0">
              <a:latin typeface="Trebuchet MS" panose="020B0603020202020204" pitchFamily="34" charset="0"/>
            </a:endParaRPr>
          </a:p>
          <a:p>
            <a:endParaRPr lang="pt-PT" sz="800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Class d1 = </a:t>
            </a:r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4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d2 = </a:t>
            </a:r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8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 d3 = </a:t>
            </a:r>
            <a:r>
              <a:rPr lang="en-US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4 trees</a:t>
            </a:r>
          </a:p>
          <a:p>
            <a:endParaRPr lang="en-US" sz="800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Moves to Class d2:</a:t>
            </a:r>
          </a:p>
          <a:p>
            <a:endParaRPr lang="en-US" sz="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pt-PT" dirty="0">
                <a:solidFill>
                  <a:schemeClr val="bg1"/>
                </a:solidFill>
                <a:latin typeface="Trebuchet MS" panose="020B0603020202020204" pitchFamily="34" charset="0"/>
              </a:rPr>
              <a:t>3/4 </a:t>
            </a:r>
            <a:r>
              <a:rPr lang="pt-P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* </a:t>
            </a:r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4 </a:t>
            </a:r>
            <a:r>
              <a:rPr lang="en-US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trees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3 trees move to d2</a:t>
            </a:r>
          </a:p>
          <a:p>
            <a:endParaRPr lang="en-US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Moves to Class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d3: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n-US" sz="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pt-PT" dirty="0">
                <a:solidFill>
                  <a:schemeClr val="bg1"/>
                </a:solidFill>
                <a:latin typeface="Trebuchet MS" panose="020B0603020202020204" pitchFamily="34" charset="0"/>
              </a:rPr>
              <a:t>I</a:t>
            </a:r>
            <a:r>
              <a:rPr lang="pt-PT" baseline="-25000" dirty="0">
                <a:solidFill>
                  <a:schemeClr val="bg1"/>
                </a:solidFill>
                <a:latin typeface="Trebuchet MS" panose="020B0603020202020204" pitchFamily="34" charset="0"/>
              </a:rPr>
              <a:t>d2</a:t>
            </a:r>
            <a:r>
              <a:rPr lang="pt-PT" dirty="0">
                <a:solidFill>
                  <a:schemeClr val="bg1"/>
                </a:solidFill>
                <a:latin typeface="Trebuchet MS" panose="020B0603020202020204" pitchFamily="34" charset="0"/>
              </a:rPr>
              <a:t>= 2/4 </a:t>
            </a:r>
            <a:r>
              <a:rPr lang="pt-P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* 8 </a:t>
            </a:r>
            <a:r>
              <a:rPr lang="pt-PT" dirty="0" err="1" smtClean="0">
                <a:solidFill>
                  <a:schemeClr val="bg1"/>
                </a:solidFill>
                <a:latin typeface="Trebuchet MS" panose="020B0603020202020204" pitchFamily="34" charset="0"/>
              </a:rPr>
              <a:t>trees</a:t>
            </a:r>
            <a:endParaRPr lang="pt-PT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4 trees move to d3</a:t>
            </a:r>
          </a:p>
          <a:p>
            <a:endParaRPr lang="en-US" sz="8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Moves to Class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d4: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pt-PT" dirty="0">
                <a:solidFill>
                  <a:schemeClr val="bg1"/>
                </a:solidFill>
                <a:latin typeface="Trebuchet MS" panose="020B0603020202020204" pitchFamily="34" charset="0"/>
              </a:rPr>
              <a:t>I</a:t>
            </a:r>
            <a:r>
              <a:rPr lang="pt-PT" baseline="-25000" dirty="0">
                <a:solidFill>
                  <a:schemeClr val="bg1"/>
                </a:solidFill>
                <a:latin typeface="Trebuchet MS" panose="020B0603020202020204" pitchFamily="34" charset="0"/>
              </a:rPr>
              <a:t>d2</a:t>
            </a:r>
            <a:r>
              <a:rPr lang="pt-PT" dirty="0">
                <a:solidFill>
                  <a:schemeClr val="bg1"/>
                </a:solidFill>
                <a:latin typeface="Trebuchet MS" panose="020B0603020202020204" pitchFamily="34" charset="0"/>
              </a:rPr>
              <a:t>= </a:t>
            </a:r>
            <a:r>
              <a:rPr lang="pt-P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1/4 </a:t>
            </a:r>
            <a:r>
              <a:rPr lang="pt-PT" dirty="0" err="1">
                <a:solidFill>
                  <a:schemeClr val="bg1"/>
                </a:solidFill>
                <a:latin typeface="Trebuchet MS" panose="020B0603020202020204" pitchFamily="34" charset="0"/>
              </a:rPr>
              <a:t>interval</a:t>
            </a:r>
            <a:r>
              <a:rPr lang="pt-PT" dirty="0">
                <a:solidFill>
                  <a:schemeClr val="bg1"/>
                </a:solidFill>
                <a:latin typeface="Trebuchet MS" panose="020B0603020202020204" pitchFamily="34" charset="0"/>
              </a:rPr>
              <a:t> * </a:t>
            </a:r>
            <a:r>
              <a:rPr lang="pt-PT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4 </a:t>
            </a:r>
            <a:r>
              <a:rPr lang="pt-PT" dirty="0" err="1">
                <a:solidFill>
                  <a:schemeClr val="bg1"/>
                </a:solidFill>
                <a:latin typeface="Trebuchet MS" panose="020B0603020202020204" pitchFamily="34" charset="0"/>
              </a:rPr>
              <a:t>trees</a:t>
            </a:r>
            <a:endParaRPr lang="pt-PT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1 tree moves </a:t>
            </a: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to 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d4</a:t>
            </a:r>
            <a:endParaRPr lang="en-US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en-US" b="1" dirty="0">
              <a:solidFill>
                <a:srgbClr val="7CB042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5400" y="2744924"/>
            <a:ext cx="8064896" cy="2988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759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5360" y="1124744"/>
            <a:ext cx="8610600" cy="4800600"/>
          </a:xfrm>
          <a:ln w="38100">
            <a:solidFill>
              <a:srgbClr val="92D050"/>
            </a:solidFill>
          </a:ln>
        </p:spPr>
        <p:txBody>
          <a:bodyPr>
            <a:normAutofit lnSpcReduction="10000"/>
          </a:bodyPr>
          <a:lstStyle/>
          <a:p>
            <a:r>
              <a:rPr lang="pt-PT" dirty="0" err="1" smtClean="0"/>
              <a:t>Tree</a:t>
            </a:r>
            <a:r>
              <a:rPr lang="pt-PT" dirty="0" smtClean="0"/>
              <a:t> </a:t>
            </a:r>
            <a:r>
              <a:rPr lang="pt-PT" dirty="0" err="1" smtClean="0"/>
              <a:t>movement</a:t>
            </a:r>
            <a:r>
              <a:rPr lang="pt-PT" dirty="0" smtClean="0"/>
              <a:t>:</a:t>
            </a:r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pPr lvl="1"/>
            <a:r>
              <a:rPr lang="pt-PT" dirty="0" smtClean="0"/>
              <a:t>Note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now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trees</a:t>
            </a:r>
            <a:r>
              <a:rPr lang="pt-PT" dirty="0" smtClean="0"/>
              <a:t> are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equally</a:t>
            </a:r>
            <a:r>
              <a:rPr lang="pt-PT" dirty="0" smtClean="0"/>
              <a:t> </a:t>
            </a:r>
            <a:r>
              <a:rPr lang="pt-PT" dirty="0" err="1" smtClean="0"/>
              <a:t>distributed</a:t>
            </a:r>
            <a:r>
              <a:rPr lang="pt-PT" dirty="0" smtClean="0"/>
              <a:t> </a:t>
            </a:r>
            <a:r>
              <a:rPr lang="pt-PT" dirty="0" err="1" smtClean="0"/>
              <a:t>but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assumption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hold</a:t>
            </a:r>
            <a:r>
              <a:rPr lang="pt-PT" dirty="0" smtClean="0"/>
              <a:t> for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next</a:t>
            </a:r>
            <a:r>
              <a:rPr lang="pt-PT" dirty="0" smtClean="0"/>
              <a:t> </a:t>
            </a:r>
            <a:r>
              <a:rPr lang="pt-PT" dirty="0" err="1" smtClean="0"/>
              <a:t>period</a:t>
            </a:r>
            <a:r>
              <a:rPr lang="pt-PT" dirty="0" smtClean="0"/>
              <a:t> </a:t>
            </a:r>
            <a:r>
              <a:rPr lang="pt-PT" dirty="0" err="1" smtClean="0"/>
              <a:t>projection</a:t>
            </a:r>
            <a:endParaRPr lang="pt-PT" dirty="0" smtClean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599042"/>
              </p:ext>
            </p:extLst>
          </p:nvPr>
        </p:nvGraphicFramePr>
        <p:xfrm>
          <a:off x="950250" y="2024844"/>
          <a:ext cx="7380821" cy="25603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260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005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241741">
                <a:tc rowSpan="2">
                  <a:txBody>
                    <a:bodyPr/>
                    <a:lstStyle/>
                    <a:p>
                      <a:r>
                        <a:rPr lang="pt-PT" dirty="0" err="1" smtClean="0"/>
                        <a:t>Period</a:t>
                      </a:r>
                      <a:r>
                        <a:rPr lang="pt-PT" dirty="0" smtClean="0"/>
                        <a:t> 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741">
                <a:tc rowSpan="2">
                  <a:txBody>
                    <a:bodyPr/>
                    <a:lstStyle/>
                    <a:p>
                      <a:r>
                        <a:rPr lang="pt-PT" b="1" dirty="0" err="1" smtClean="0"/>
                        <a:t>Period</a:t>
                      </a:r>
                      <a:r>
                        <a:rPr lang="pt-PT" b="1" dirty="0" smtClean="0"/>
                        <a:t> 2</a:t>
                      </a:r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7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d1</a:t>
                      </a:r>
                      <a:endParaRPr lang="en-US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dirty="0" smtClean="0"/>
                        <a:t> d2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t-PT" dirty="0" err="1" smtClean="0"/>
                        <a:t>class</a:t>
                      </a:r>
                      <a:r>
                        <a:rPr lang="pt-PT" baseline="0" dirty="0" smtClean="0"/>
                        <a:t> d3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ight Brace 2"/>
          <p:cNvSpPr/>
          <p:nvPr/>
        </p:nvSpPr>
        <p:spPr bwMode="auto">
          <a:xfrm rot="16200000">
            <a:off x="7950972" y="1628813"/>
            <a:ext cx="252000" cy="468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16200000">
            <a:off x="3414364" y="1160840"/>
            <a:ext cx="252000" cy="1404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16200000">
            <a:off x="5664744" y="1394813"/>
            <a:ext cx="252000" cy="93600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70412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d1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2660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d2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6916" y="1376772"/>
            <a:ext cx="540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latin typeface="Trebuchet MS" panose="020B0603020202020204" pitchFamily="34" charset="0"/>
              </a:rPr>
              <a:t>i</a:t>
            </a:r>
            <a:r>
              <a:rPr lang="pt-PT" b="1" baseline="-25000" dirty="0">
                <a:latin typeface="Trebuchet MS" panose="020B0603020202020204" pitchFamily="34" charset="0"/>
              </a:rPr>
              <a:t>d3</a:t>
            </a:r>
            <a:endParaRPr lang="en-US" b="1" baseline="-25000" dirty="0">
              <a:latin typeface="Trebuchet MS" panose="020B0603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190292" y="2024844"/>
            <a:ext cx="6140778" cy="720080"/>
            <a:chOff x="2159732" y="2636912"/>
            <a:chExt cx="6140778" cy="720080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20"/>
          <p:cNvGrpSpPr/>
          <p:nvPr/>
        </p:nvGrpSpPr>
        <p:grpSpPr>
          <a:xfrm>
            <a:off x="2190292" y="3501008"/>
            <a:ext cx="6140778" cy="720080"/>
            <a:chOff x="2159732" y="2636912"/>
            <a:chExt cx="6140778" cy="720080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2195736" y="3356992"/>
              <a:ext cx="6104774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215973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4211960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6264188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8280412" y="2636912"/>
              <a:ext cx="0" cy="72008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3972" dir="14049741" sx="125000" sy="125000" algn="tl" rotWithShape="0">
                      <a:srgbClr val="C7DFD3"/>
                    </a:outerShdw>
                  </a:effectLst>
                </a14:hiddenEffects>
              </a:ext>
            </a:extLst>
          </p:spPr>
        </p:cxnSp>
      </p:grpSp>
      <p:sp>
        <p:nvSpPr>
          <p:cNvPr id="27" name="TextBox 26"/>
          <p:cNvSpPr txBox="1"/>
          <p:nvPr/>
        </p:nvSpPr>
        <p:spPr>
          <a:xfrm>
            <a:off x="8981963" y="1124744"/>
            <a:ext cx="3090701" cy="5714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d1</a:t>
            </a:r>
            <a:r>
              <a:rPr lang="pt-PT" b="1" dirty="0" smtClean="0">
                <a:latin typeface="Trebuchet MS" panose="020B0603020202020204" pitchFamily="34" charset="0"/>
              </a:rPr>
              <a:t>= 3/4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baseline="-25000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d2</a:t>
            </a:r>
            <a:r>
              <a:rPr lang="pt-PT" b="1" dirty="0" smtClean="0">
                <a:latin typeface="Trebuchet MS" panose="020B0603020202020204" pitchFamily="34" charset="0"/>
              </a:rPr>
              <a:t>= 2/4 </a:t>
            </a:r>
            <a:r>
              <a:rPr lang="pt-PT" b="1" dirty="0" err="1" smtClean="0">
                <a:latin typeface="Trebuchet MS" panose="020B0603020202020204" pitchFamily="34" charset="0"/>
              </a:rPr>
              <a:t>interval</a:t>
            </a:r>
            <a:endParaRPr lang="pt-PT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pt-PT" b="1" dirty="0" smtClean="0">
                <a:latin typeface="Trebuchet MS" panose="020B0603020202020204" pitchFamily="34" charset="0"/>
              </a:rPr>
              <a:t>I</a:t>
            </a:r>
            <a:r>
              <a:rPr lang="pt-PT" b="1" baseline="-25000" dirty="0" smtClean="0">
                <a:latin typeface="Trebuchet MS" panose="020B0603020202020204" pitchFamily="34" charset="0"/>
              </a:rPr>
              <a:t>d3</a:t>
            </a:r>
            <a:r>
              <a:rPr lang="pt-PT" b="1" dirty="0" smtClean="0">
                <a:latin typeface="Trebuchet MS" panose="020B0603020202020204" pitchFamily="34" charset="0"/>
              </a:rPr>
              <a:t>= 1/4 </a:t>
            </a:r>
            <a:r>
              <a:rPr lang="pt-PT" b="1" dirty="0" err="1">
                <a:latin typeface="Trebuchet MS" panose="020B0603020202020204" pitchFamily="34" charset="0"/>
              </a:rPr>
              <a:t>interval</a:t>
            </a:r>
            <a:endParaRPr lang="pt-PT" b="1" dirty="0">
              <a:latin typeface="Trebuchet MS" panose="020B0603020202020204" pitchFamily="34" charset="0"/>
            </a:endParaRPr>
          </a:p>
          <a:p>
            <a:endParaRPr lang="pt-PT" sz="800" b="1" dirty="0" smtClean="0">
              <a:latin typeface="Trebuchet MS" panose="020B0603020202020204" pitchFamily="34" charset="0"/>
            </a:endParaRPr>
          </a:p>
          <a:p>
            <a:endParaRPr lang="pt-PT" sz="800" b="1" dirty="0">
              <a:latin typeface="Trebuchet MS" panose="020B0603020202020204" pitchFamily="34" charset="0"/>
            </a:endParaRPr>
          </a:p>
          <a:p>
            <a:r>
              <a:rPr lang="en-US" dirty="0" smtClean="0">
                <a:latin typeface="Trebuchet MS" panose="020B0603020202020204" pitchFamily="34" charset="0"/>
              </a:rPr>
              <a:t>Class d1 = </a:t>
            </a:r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4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d2 = </a:t>
            </a:r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8 trees</a:t>
            </a:r>
          </a:p>
          <a:p>
            <a:r>
              <a:rPr lang="en-US" dirty="0" smtClean="0">
                <a:latin typeface="Trebuchet MS" panose="020B0603020202020204" pitchFamily="34" charset="0"/>
              </a:rPr>
              <a:t>Class d3 = </a:t>
            </a:r>
            <a:r>
              <a:rPr lang="en-US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4 trees</a:t>
            </a:r>
          </a:p>
          <a:p>
            <a:endParaRPr lang="en-US" sz="800" dirty="0">
              <a:latin typeface="Trebuchet MS" panose="020B0603020202020204" pitchFamily="34" charset="0"/>
            </a:endParaRPr>
          </a:p>
          <a:p>
            <a:r>
              <a:rPr lang="en-US" b="1" dirty="0" smtClean="0">
                <a:latin typeface="Trebuchet MS" panose="020B0603020202020204" pitchFamily="34" charset="0"/>
              </a:rPr>
              <a:t>Moves to Class d2:</a:t>
            </a:r>
          </a:p>
          <a:p>
            <a:endParaRPr lang="en-US" sz="800" dirty="0" smtClean="0">
              <a:latin typeface="Trebuchet MS" panose="020B0603020202020204" pitchFamily="34" charset="0"/>
            </a:endParaRPr>
          </a:p>
          <a:p>
            <a:r>
              <a:rPr lang="pt-PT" dirty="0" smtClean="0">
                <a:latin typeface="Trebuchet MS" panose="020B0603020202020204" pitchFamily="34" charset="0"/>
              </a:rPr>
              <a:t>P1</a:t>
            </a:r>
            <a:r>
              <a:rPr lang="pt-PT" baseline="-25000" dirty="0" smtClean="0">
                <a:latin typeface="Trebuchet MS" panose="020B0603020202020204" pitchFamily="34" charset="0"/>
              </a:rPr>
              <a:t>1</a:t>
            </a:r>
            <a:r>
              <a:rPr lang="pt-PT" dirty="0" smtClean="0">
                <a:latin typeface="Trebuchet MS" panose="020B0603020202020204" pitchFamily="34" charset="0"/>
              </a:rPr>
              <a:t>= </a:t>
            </a:r>
            <a:r>
              <a:rPr lang="pt-PT" dirty="0">
                <a:latin typeface="Trebuchet MS" panose="020B0603020202020204" pitchFamily="34" charset="0"/>
              </a:rPr>
              <a:t>3/4 </a:t>
            </a:r>
            <a:r>
              <a:rPr lang="pt-PT" dirty="0" err="1" smtClean="0"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latin typeface="Trebuchet MS" panose="020B0603020202020204" pitchFamily="34" charset="0"/>
              </a:rPr>
              <a:t> * </a:t>
            </a:r>
            <a:r>
              <a:rPr lang="en-US" dirty="0">
                <a:solidFill>
                  <a:srgbClr val="008000"/>
                </a:solidFill>
                <a:latin typeface="Trebuchet MS" panose="020B0603020202020204" pitchFamily="34" charset="0"/>
              </a:rPr>
              <a:t>4 </a:t>
            </a:r>
            <a:r>
              <a:rPr lang="en-US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trees</a:t>
            </a:r>
          </a:p>
          <a:p>
            <a:r>
              <a:rPr lang="en-US" b="1" dirty="0" smtClean="0">
                <a:solidFill>
                  <a:srgbClr val="008000"/>
                </a:solidFill>
                <a:latin typeface="Trebuchet MS" panose="020B0603020202020204" pitchFamily="34" charset="0"/>
              </a:rPr>
              <a:t>3 trees move to d2</a:t>
            </a:r>
          </a:p>
          <a:p>
            <a:endParaRPr lang="en-US" sz="800" dirty="0"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Moves to Class </a:t>
            </a:r>
            <a:r>
              <a:rPr lang="en-US" b="1" dirty="0" smtClean="0">
                <a:latin typeface="Trebuchet MS" panose="020B0603020202020204" pitchFamily="34" charset="0"/>
              </a:rPr>
              <a:t>d3:</a:t>
            </a:r>
            <a:endParaRPr lang="en-US" b="1" dirty="0">
              <a:latin typeface="Trebuchet MS" panose="020B0603020202020204" pitchFamily="34" charset="0"/>
            </a:endParaRPr>
          </a:p>
          <a:p>
            <a:endParaRPr lang="en-US" sz="800" dirty="0" smtClean="0">
              <a:latin typeface="Trebuchet MS" panose="020B0603020202020204" pitchFamily="34" charset="0"/>
            </a:endParaRPr>
          </a:p>
          <a:p>
            <a:r>
              <a:rPr lang="pt-PT" dirty="0" smtClean="0">
                <a:latin typeface="Trebuchet MS" panose="020B0603020202020204" pitchFamily="34" charset="0"/>
              </a:rPr>
              <a:t>P1</a:t>
            </a:r>
            <a:r>
              <a:rPr lang="pt-PT" baseline="-25000" dirty="0" smtClean="0">
                <a:latin typeface="Trebuchet MS" panose="020B0603020202020204" pitchFamily="34" charset="0"/>
              </a:rPr>
              <a:t>2</a:t>
            </a:r>
            <a:r>
              <a:rPr lang="pt-PT" dirty="0" smtClean="0">
                <a:latin typeface="Trebuchet MS" panose="020B0603020202020204" pitchFamily="34" charset="0"/>
              </a:rPr>
              <a:t>= </a:t>
            </a:r>
            <a:r>
              <a:rPr lang="pt-PT" dirty="0">
                <a:latin typeface="Trebuchet MS" panose="020B0603020202020204" pitchFamily="34" charset="0"/>
              </a:rPr>
              <a:t>2/4 </a:t>
            </a:r>
            <a:r>
              <a:rPr lang="pt-PT" dirty="0" err="1" smtClean="0">
                <a:latin typeface="Trebuchet MS" panose="020B0603020202020204" pitchFamily="34" charset="0"/>
              </a:rPr>
              <a:t>interval</a:t>
            </a:r>
            <a:r>
              <a:rPr lang="pt-PT" dirty="0" smtClean="0">
                <a:latin typeface="Trebuchet MS" panose="020B0603020202020204" pitchFamily="34" charset="0"/>
              </a:rPr>
              <a:t> * </a:t>
            </a:r>
            <a:r>
              <a:rPr lang="pt-PT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8 </a:t>
            </a:r>
            <a:r>
              <a:rPr lang="pt-PT" dirty="0" err="1" smtClean="0">
                <a:solidFill>
                  <a:srgbClr val="7CB042"/>
                </a:solidFill>
                <a:latin typeface="Trebuchet MS" panose="020B0603020202020204" pitchFamily="34" charset="0"/>
              </a:rPr>
              <a:t>trees</a:t>
            </a:r>
            <a:endParaRPr lang="pt-PT" dirty="0">
              <a:solidFill>
                <a:srgbClr val="7CB042"/>
              </a:solidFill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rgbClr val="7CB042"/>
                </a:solidFill>
                <a:latin typeface="Trebuchet MS" panose="020B0603020202020204" pitchFamily="34" charset="0"/>
              </a:rPr>
              <a:t>4 trees move to d3</a:t>
            </a:r>
          </a:p>
          <a:p>
            <a:endParaRPr lang="en-US" sz="800" b="1" dirty="0">
              <a:solidFill>
                <a:srgbClr val="7CB042"/>
              </a:solidFill>
              <a:latin typeface="Trebuchet MS" panose="020B0603020202020204" pitchFamily="34" charset="0"/>
            </a:endParaRPr>
          </a:p>
          <a:p>
            <a:r>
              <a:rPr lang="en-US" b="1" dirty="0">
                <a:latin typeface="Trebuchet MS" panose="020B0603020202020204" pitchFamily="34" charset="0"/>
              </a:rPr>
              <a:t>Moves to Class </a:t>
            </a:r>
            <a:r>
              <a:rPr lang="en-US" b="1" dirty="0" smtClean="0">
                <a:latin typeface="Trebuchet MS" panose="020B0603020202020204" pitchFamily="34" charset="0"/>
              </a:rPr>
              <a:t>d4:</a:t>
            </a:r>
            <a:endParaRPr lang="en-US" b="1" dirty="0">
              <a:latin typeface="Trebuchet MS" panose="020B0603020202020204" pitchFamily="34" charset="0"/>
            </a:endParaRPr>
          </a:p>
          <a:p>
            <a:endParaRPr lang="en-US" sz="800" dirty="0">
              <a:latin typeface="Trebuchet MS" panose="020B0603020202020204" pitchFamily="34" charset="0"/>
            </a:endParaRPr>
          </a:p>
          <a:p>
            <a:r>
              <a:rPr lang="pt-PT" dirty="0" smtClean="0">
                <a:latin typeface="Trebuchet MS" panose="020B0603020202020204" pitchFamily="34" charset="0"/>
              </a:rPr>
              <a:t>P1</a:t>
            </a:r>
            <a:r>
              <a:rPr lang="pt-PT" baseline="-25000" dirty="0" smtClean="0">
                <a:latin typeface="Trebuchet MS" panose="020B0603020202020204" pitchFamily="34" charset="0"/>
              </a:rPr>
              <a:t>3</a:t>
            </a:r>
            <a:r>
              <a:rPr lang="pt-PT" dirty="0" smtClean="0">
                <a:latin typeface="Trebuchet MS" panose="020B0603020202020204" pitchFamily="34" charset="0"/>
              </a:rPr>
              <a:t>= </a:t>
            </a:r>
            <a:r>
              <a:rPr lang="pt-PT" dirty="0" smtClean="0">
                <a:latin typeface="Trebuchet MS" panose="020B0603020202020204" pitchFamily="34" charset="0"/>
              </a:rPr>
              <a:t>1/4 </a:t>
            </a:r>
            <a:r>
              <a:rPr lang="pt-PT" dirty="0" err="1">
                <a:latin typeface="Trebuchet MS" panose="020B0603020202020204" pitchFamily="34" charset="0"/>
              </a:rPr>
              <a:t>interval</a:t>
            </a:r>
            <a:r>
              <a:rPr lang="pt-PT" dirty="0">
                <a:latin typeface="Trebuchet MS" panose="020B0603020202020204" pitchFamily="34" charset="0"/>
              </a:rPr>
              <a:t> * </a:t>
            </a:r>
            <a:r>
              <a:rPr lang="pt-PT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4 </a:t>
            </a:r>
            <a:r>
              <a:rPr lang="pt-PT" dirty="0" err="1">
                <a:solidFill>
                  <a:srgbClr val="FFC000"/>
                </a:solidFill>
                <a:latin typeface="Trebuchet MS" panose="020B0603020202020204" pitchFamily="34" charset="0"/>
              </a:rPr>
              <a:t>trees</a:t>
            </a:r>
            <a:endParaRPr lang="pt-PT" dirty="0">
              <a:solidFill>
                <a:srgbClr val="FFC000"/>
              </a:solidFill>
              <a:latin typeface="Trebuchet MS" panose="020B0603020202020204" pitchFamily="34" charset="0"/>
            </a:endParaRPr>
          </a:p>
          <a:p>
            <a:r>
              <a:rPr lang="en-US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1 tree moves </a:t>
            </a:r>
            <a:r>
              <a:rPr lang="en-US" b="1" dirty="0">
                <a:solidFill>
                  <a:srgbClr val="FFC000"/>
                </a:solidFill>
                <a:latin typeface="Trebuchet MS" panose="020B0603020202020204" pitchFamily="34" charset="0"/>
              </a:rPr>
              <a:t>to </a:t>
            </a:r>
            <a:r>
              <a:rPr lang="en-US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d4</a:t>
            </a:r>
            <a:endParaRPr lang="en-US" b="1" dirty="0">
              <a:solidFill>
                <a:srgbClr val="FFC000"/>
              </a:solidFill>
              <a:latin typeface="Trebuchet MS" panose="020B0603020202020204" pitchFamily="34" charset="0"/>
            </a:endParaRPr>
          </a:p>
          <a:p>
            <a:endParaRPr lang="en-US" b="1" dirty="0">
              <a:solidFill>
                <a:srgbClr val="7CB042"/>
              </a:solidFill>
              <a:latin typeface="Trebuchet MS" panose="020B0603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303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3" name="Rectangle 3"/>
          <p:cNvSpPr>
            <a:spLocks noGrp="1" noChangeArrowheads="1"/>
          </p:cNvSpPr>
          <p:nvPr>
            <p:ph idx="1"/>
          </p:nvPr>
        </p:nvSpPr>
        <p:spPr>
          <a:xfrm>
            <a:off x="431371" y="1196753"/>
            <a:ext cx="11328000" cy="5472607"/>
          </a:xfrm>
        </p:spPr>
        <p:txBody>
          <a:bodyPr>
            <a:normAutofit/>
          </a:bodyPr>
          <a:lstStyle/>
          <a:p>
            <a:r>
              <a:rPr lang="en-US" dirty="0"/>
              <a:t>Where do we get the data for growth studies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Permanent and Interval plots</a:t>
            </a:r>
          </a:p>
          <a:p>
            <a:pPr lvl="1"/>
            <a:r>
              <a:rPr lang="en-US" dirty="0" smtClean="0"/>
              <a:t>Temporary plots</a:t>
            </a:r>
          </a:p>
          <a:p>
            <a:pPr lvl="1"/>
            <a:r>
              <a:rPr lang="en-US" dirty="0" smtClean="0"/>
              <a:t>Experimental trials</a:t>
            </a:r>
          </a:p>
          <a:p>
            <a:pPr lvl="1"/>
            <a:r>
              <a:rPr lang="en-US" dirty="0" smtClean="0"/>
              <a:t>Continuous forest inventory data</a:t>
            </a:r>
          </a:p>
          <a:p>
            <a:pPr lvl="1"/>
            <a:r>
              <a:rPr lang="en-US" dirty="0" smtClean="0"/>
              <a:t>Stem analysis</a:t>
            </a:r>
          </a:p>
          <a:p>
            <a:pPr lvl="2"/>
            <a:r>
              <a:rPr lang="en-US" dirty="0"/>
              <a:t>Total – analysis of several tree discs along the stem</a:t>
            </a:r>
          </a:p>
          <a:p>
            <a:pPr lvl="2"/>
            <a:r>
              <a:rPr lang="en-US" dirty="0" smtClean="0"/>
              <a:t>Partial </a:t>
            </a:r>
            <a:r>
              <a:rPr lang="en-US" dirty="0"/>
              <a:t>– analysis of increment cores at </a:t>
            </a:r>
            <a:r>
              <a:rPr lang="en-US" dirty="0" err="1"/>
              <a:t>dbh</a:t>
            </a:r>
            <a:r>
              <a:rPr lang="en-US" dirty="0"/>
              <a:t> level</a:t>
            </a:r>
          </a:p>
          <a:p>
            <a:pPr lvl="1"/>
            <a:endParaRPr lang="en-US" dirty="0" smtClean="0"/>
          </a:p>
          <a:p>
            <a:endParaRPr lang="en-US" sz="2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371" y="404664"/>
            <a:ext cx="11329259" cy="72008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dirty="0" smtClean="0"/>
              <a:t>Revision on data for growth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73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5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5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5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5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5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5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5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55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3639" y="1340768"/>
            <a:ext cx="7781905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1" y="1790406"/>
            <a:ext cx="1533351" cy="10692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11624" y="1628800"/>
            <a:ext cx="6984776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000" y="23634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forestry often involved:</a:t>
            </a:r>
          </a:p>
          <a:p>
            <a:r>
              <a:rPr lang="en-US" sz="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the establishment of pure even-aged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substantial investments for intensive management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00" y="3488704"/>
            <a:ext cx="61920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Stands </a:t>
            </a:r>
            <a:r>
              <a:rPr lang="en-US" dirty="0"/>
              <a:t>are composed of trees and models of tree </a:t>
            </a:r>
            <a:r>
              <a:rPr lang="en-US" dirty="0" smtClean="0"/>
              <a:t>attributes: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stem </a:t>
            </a:r>
            <a:r>
              <a:rPr lang="en-US" sz="1700" dirty="0"/>
              <a:t>taper,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</a:t>
            </a:r>
            <a:r>
              <a:rPr lang="en-US" sz="1700" dirty="0"/>
              <a:t>biomass 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60296" y="3895040"/>
            <a:ext cx="262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central components </a:t>
            </a:r>
            <a:r>
              <a:rPr lang="en-US" b="1" dirty="0">
                <a:solidFill>
                  <a:srgbClr val="009900"/>
                </a:solidFill>
              </a:rPr>
              <a:t>in </a:t>
            </a:r>
            <a:r>
              <a:rPr lang="en-US" b="1" dirty="0" smtClean="0">
                <a:solidFill>
                  <a:srgbClr val="009900"/>
                </a:solidFill>
              </a:rPr>
              <a:t>comprehensive </a:t>
            </a:r>
            <a:r>
              <a:rPr lang="en-US" b="1" dirty="0">
                <a:solidFill>
                  <a:srgbClr val="009900"/>
                </a:solidFill>
              </a:rPr>
              <a:t>growth </a:t>
            </a:r>
            <a:r>
              <a:rPr lang="en-US" b="1" dirty="0" smtClean="0">
                <a:solidFill>
                  <a:srgbClr val="009900"/>
                </a:solidFill>
              </a:rPr>
              <a:t>&amp; </a:t>
            </a:r>
            <a:r>
              <a:rPr lang="en-US" b="1" dirty="0">
                <a:solidFill>
                  <a:srgbClr val="009900"/>
                </a:solidFill>
              </a:rPr>
              <a:t>yield prediction </a:t>
            </a:r>
            <a:r>
              <a:rPr lang="en-US" b="1" dirty="0" smtClean="0">
                <a:solidFill>
                  <a:srgbClr val="009900"/>
                </a:solidFill>
              </a:rPr>
              <a:t>systems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6332178" y="2436646"/>
            <a:ext cx="247723" cy="807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999" y="5002591"/>
            <a:ext cx="64801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and stands respond to </a:t>
            </a:r>
            <a:r>
              <a:rPr lang="en-US" dirty="0" err="1" smtClean="0"/>
              <a:t>silvicultural</a:t>
            </a:r>
            <a:r>
              <a:rPr lang="en-US" dirty="0" smtClean="0"/>
              <a:t> treatments &amp;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/>
              <a:t>branchiness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7483706" y="1911688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7508" y="2806809"/>
            <a:ext cx="1767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Several approaches from         </a:t>
            </a:r>
            <a:r>
              <a:rPr lang="en-US" b="1" dirty="0" smtClean="0"/>
              <a:t>empirical</a:t>
            </a:r>
            <a:r>
              <a:rPr lang="en-US" b="1" dirty="0" smtClean="0">
                <a:solidFill>
                  <a:srgbClr val="009900"/>
                </a:solidFill>
              </a:rPr>
              <a:t>            to                      </a:t>
            </a:r>
            <a:r>
              <a:rPr lang="en-US" b="1" dirty="0" smtClean="0"/>
              <a:t>process-based </a:t>
            </a:r>
            <a:r>
              <a:rPr lang="en-US" b="1" dirty="0" smtClean="0">
                <a:solidFill>
                  <a:srgbClr val="009900"/>
                </a:solidFill>
              </a:rPr>
              <a:t>have been used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3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696000" y="1340768"/>
          <a:ext cx="10799999" cy="453136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42857">
                  <a:extLst>
                    <a:ext uri="{9D8B030D-6E8A-4147-A177-3AD203B41FA5}">
                      <a16:colId xmlns:a16="http://schemas.microsoft.com/office/drawing/2014/main" val="355607636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288505203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99707002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0290402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2738837051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1274720060"/>
                    </a:ext>
                  </a:extLst>
                </a:gridCol>
                <a:gridCol w="1542857">
                  <a:extLst>
                    <a:ext uri="{9D8B030D-6E8A-4147-A177-3AD203B41FA5}">
                      <a16:colId xmlns:a16="http://schemas.microsoft.com/office/drawing/2014/main" val="3600499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1950’s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1960’s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1970’s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1980’s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1990’s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2000’s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2010’s</a:t>
                      </a:r>
                      <a:endParaRPr lang="en-US" dirty="0"/>
                    </a:p>
                  </a:txBody>
                  <a:tcPr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91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Timber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8962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Mutiple</a:t>
                      </a:r>
                      <a:r>
                        <a:rPr lang="pt-PT" sz="1600" baseline="0" dirty="0"/>
                        <a:t> resources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Mutiple</a:t>
                      </a:r>
                      <a:r>
                        <a:rPr lang="en-US" sz="1600" dirty="0"/>
                        <a:t> resources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658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Biomass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31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Global </a:t>
                      </a:r>
                      <a:r>
                        <a:rPr lang="pt-PT" sz="1600" dirty="0" err="1"/>
                        <a:t>warming</a:t>
                      </a:r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warming</a:t>
                      </a:r>
                    </a:p>
                    <a:p>
                      <a:pPr algn="ctr"/>
                      <a:r>
                        <a:rPr lang="en-US" sz="1600" dirty="0"/>
                        <a:t>C sequestration</a:t>
                      </a:r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1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 err="1"/>
                        <a:t>Ecosystem</a:t>
                      </a:r>
                      <a:r>
                        <a:rPr lang="pt-PT" sz="1600" dirty="0"/>
                        <a:t> </a:t>
                      </a:r>
                      <a:r>
                        <a:rPr lang="pt-PT" sz="1600" dirty="0" err="1"/>
                        <a:t>services</a:t>
                      </a:r>
                      <a:r>
                        <a:rPr lang="pt-PT" sz="1600" dirty="0"/>
                        <a:t> (</a:t>
                      </a:r>
                      <a:r>
                        <a:rPr lang="pt-PT" sz="1600" dirty="0" err="1"/>
                        <a:t>biodiversity</a:t>
                      </a:r>
                      <a:r>
                        <a:rPr lang="pt-PT" sz="1600" dirty="0"/>
                        <a:t>) </a:t>
                      </a:r>
                      <a:r>
                        <a:rPr lang="pt-PT" sz="1600" dirty="0" err="1"/>
                        <a:t>NWFPs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277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Relationship with other land uses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13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/>
                        <a:t>Bioeconomy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16193563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07568" y="1311248"/>
            <a:ext cx="7781905" cy="4608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61" y="1790406"/>
            <a:ext cx="1533351" cy="106920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11624" y="1628800"/>
            <a:ext cx="6984776" cy="0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000" y="23634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Production forestry often involved:</a:t>
            </a:r>
          </a:p>
          <a:p>
            <a:r>
              <a:rPr lang="en-US" sz="8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the establishment of pure even-aged stands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substantial investments for intensive management</a:t>
            </a:r>
            <a:endParaRPr lang="en-US" sz="1700" dirty="0"/>
          </a:p>
        </p:txBody>
      </p:sp>
      <p:sp>
        <p:nvSpPr>
          <p:cNvPr id="12" name="TextBox 11"/>
          <p:cNvSpPr txBox="1"/>
          <p:nvPr/>
        </p:nvSpPr>
        <p:spPr>
          <a:xfrm>
            <a:off x="696000" y="3488704"/>
            <a:ext cx="6192088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Stands </a:t>
            </a:r>
            <a:r>
              <a:rPr lang="en-US" dirty="0"/>
              <a:t>are composed of trees and models of tree </a:t>
            </a:r>
            <a:r>
              <a:rPr lang="en-US" dirty="0" smtClean="0"/>
              <a:t>attributes: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stem </a:t>
            </a:r>
            <a:r>
              <a:rPr lang="en-US" sz="1700" dirty="0"/>
              <a:t>taper,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volume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tree </a:t>
            </a:r>
            <a:r>
              <a:rPr lang="en-US" sz="1700" dirty="0"/>
              <a:t>biomass 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3360296" y="3895040"/>
            <a:ext cx="262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central components </a:t>
            </a:r>
            <a:r>
              <a:rPr lang="en-US" b="1" dirty="0">
                <a:solidFill>
                  <a:srgbClr val="009900"/>
                </a:solidFill>
              </a:rPr>
              <a:t>in </a:t>
            </a:r>
            <a:r>
              <a:rPr lang="en-US" b="1" dirty="0" smtClean="0">
                <a:solidFill>
                  <a:srgbClr val="009900"/>
                </a:solidFill>
              </a:rPr>
              <a:t>comprehensive </a:t>
            </a:r>
            <a:r>
              <a:rPr lang="en-US" b="1" dirty="0">
                <a:solidFill>
                  <a:srgbClr val="009900"/>
                </a:solidFill>
              </a:rPr>
              <a:t>growth </a:t>
            </a:r>
            <a:r>
              <a:rPr lang="en-US" b="1" dirty="0" smtClean="0">
                <a:solidFill>
                  <a:srgbClr val="009900"/>
                </a:solidFill>
              </a:rPr>
              <a:t>&amp; </a:t>
            </a:r>
            <a:r>
              <a:rPr lang="en-US" b="1" dirty="0">
                <a:solidFill>
                  <a:srgbClr val="009900"/>
                </a:solidFill>
              </a:rPr>
              <a:t>yield prediction </a:t>
            </a:r>
            <a:r>
              <a:rPr lang="en-US" b="1" dirty="0" smtClean="0">
                <a:solidFill>
                  <a:srgbClr val="009900"/>
                </a:solidFill>
              </a:rPr>
              <a:t>systems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6332178" y="2436646"/>
            <a:ext cx="247723" cy="807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5999" y="5002591"/>
            <a:ext cx="648012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and stands respond to </a:t>
            </a:r>
            <a:r>
              <a:rPr lang="en-US" dirty="0" err="1" smtClean="0"/>
              <a:t>silvicultural</a:t>
            </a:r>
            <a:r>
              <a:rPr lang="en-US" dirty="0" smtClean="0"/>
              <a:t> treatments &amp;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/>
              <a:t>branchiness</a:t>
            </a:r>
            <a:endParaRPr lang="en-US" sz="17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crown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 smtClean="0"/>
          </a:p>
        </p:txBody>
      </p:sp>
      <p:sp>
        <p:nvSpPr>
          <p:cNvPr id="17" name="Right Brace 16"/>
          <p:cNvSpPr/>
          <p:nvPr/>
        </p:nvSpPr>
        <p:spPr>
          <a:xfrm>
            <a:off x="7483706" y="1911688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57508" y="2806809"/>
            <a:ext cx="17677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00"/>
                </a:solidFill>
              </a:rPr>
              <a:t>Several approaches from         </a:t>
            </a:r>
            <a:r>
              <a:rPr lang="en-US" b="1" dirty="0" smtClean="0"/>
              <a:t>empirical</a:t>
            </a:r>
            <a:r>
              <a:rPr lang="en-US" b="1" dirty="0" smtClean="0">
                <a:solidFill>
                  <a:srgbClr val="009900"/>
                </a:solidFill>
              </a:rPr>
              <a:t>            to                      </a:t>
            </a:r>
            <a:r>
              <a:rPr lang="en-US" b="1" dirty="0" smtClean="0"/>
              <a:t>process-based </a:t>
            </a:r>
            <a:r>
              <a:rPr lang="en-US" b="1" dirty="0" smtClean="0">
                <a:solidFill>
                  <a:srgbClr val="009900"/>
                </a:solidFill>
              </a:rPr>
              <a:t>have been used</a:t>
            </a:r>
            <a:r>
              <a:rPr lang="en-US" sz="800" b="1" dirty="0" smtClean="0">
                <a:solidFill>
                  <a:srgbClr val="009900"/>
                </a:solidFill>
              </a:rPr>
              <a:t> </a:t>
            </a:r>
            <a:endParaRPr lang="en-US" b="1" dirty="0">
              <a:solidFill>
                <a:srgbClr val="0099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9376" y="1196752"/>
            <a:ext cx="7488832" cy="5112568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561542" y="1174761"/>
            <a:ext cx="2135556" cy="5112568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573374" y="1352499"/>
            <a:ext cx="2135556" cy="1039109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210092" y="2914462"/>
            <a:ext cx="30075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Based on the description of </a:t>
            </a:r>
            <a:r>
              <a:rPr lang="en-US" b="1" dirty="0" smtClean="0">
                <a:solidFill>
                  <a:srgbClr val="009900"/>
                </a:solidFill>
              </a:rPr>
              <a:t>observed data </a:t>
            </a:r>
            <a:r>
              <a:rPr lang="en-US" b="1" dirty="0" smtClean="0"/>
              <a:t>at tree or stand level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162084" y="4022013"/>
            <a:ext cx="3007586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Based on the description of </a:t>
            </a:r>
            <a:r>
              <a:rPr lang="en-US" b="1" dirty="0" smtClean="0">
                <a:solidFill>
                  <a:srgbClr val="009900"/>
                </a:solidFill>
              </a:rPr>
              <a:t>processes</a:t>
            </a:r>
            <a:r>
              <a:rPr lang="en-US" b="1" dirty="0" smtClean="0"/>
              <a:t> that lead to the production of dry matter its distribution among plant parts</a:t>
            </a:r>
            <a:endParaRPr lang="en-US" b="1" dirty="0"/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 flipH="1" flipV="1">
            <a:off x="7217678" y="3388632"/>
            <a:ext cx="750530" cy="364404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1" idx="3"/>
          </p:cNvCxnSpPr>
          <p:nvPr/>
        </p:nvCxnSpPr>
        <p:spPr>
          <a:xfrm flipH="1">
            <a:off x="7169670" y="4388769"/>
            <a:ext cx="769898" cy="371908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210092" y="2758365"/>
            <a:ext cx="5270284" cy="118619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295" t="25054" r="51323" b="41243"/>
          <a:stretch/>
        </p:blipFill>
        <p:spPr>
          <a:xfrm>
            <a:off x="323212" y="404664"/>
            <a:ext cx="11545575" cy="6120680"/>
          </a:xfrm>
          <a:prstGeom prst="rect">
            <a:avLst/>
          </a:prstGeom>
        </p:spPr>
      </p:pic>
      <p:pic>
        <p:nvPicPr>
          <p:cNvPr id="4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3550344" y="6070439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6949567" y="6070439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Selección de brotes"/>
          <p:cNvPicPr>
            <a:picLocks noChangeAspect="1" noChangeArrowheads="1"/>
          </p:cNvPicPr>
          <p:nvPr/>
        </p:nvPicPr>
        <p:blipFill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/>
          <a:stretch>
            <a:fillRect/>
          </a:stretch>
        </p:blipFill>
        <p:spPr bwMode="auto">
          <a:xfrm>
            <a:off x="4420416" y="5542168"/>
            <a:ext cx="649924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elección de brotes"/>
          <p:cNvPicPr>
            <a:picLocks noChangeAspect="1" noChangeArrowheads="1"/>
          </p:cNvPicPr>
          <p:nvPr/>
        </p:nvPicPr>
        <p:blipFill rotWithShape="1"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5436092" y="4804010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Selección de brotes"/>
          <p:cNvPicPr>
            <a:picLocks noChangeAspect="1" noChangeArrowheads="1"/>
          </p:cNvPicPr>
          <p:nvPr/>
        </p:nvPicPr>
        <p:blipFill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51"/>
          <a:stretch>
            <a:fillRect/>
          </a:stretch>
        </p:blipFill>
        <p:spPr bwMode="auto">
          <a:xfrm>
            <a:off x="7972510" y="5566731"/>
            <a:ext cx="649924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Selección de brotes"/>
          <p:cNvPicPr>
            <a:picLocks noChangeAspect="1" noChangeArrowheads="1"/>
          </p:cNvPicPr>
          <p:nvPr/>
        </p:nvPicPr>
        <p:blipFill rotWithShape="1">
          <a:blip r:embed="rId5" r:link="rId6" cstate="print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/>
          <a:stretch/>
        </p:blipFill>
        <p:spPr bwMode="auto">
          <a:xfrm>
            <a:off x="8904312" y="4836946"/>
            <a:ext cx="745501" cy="70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10756353" y="5602486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7204259" y="5627049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foto57-3"/>
          <p:cNvPicPr>
            <a:picLocks noChangeAspect="1" noChangeArrowheads="1"/>
          </p:cNvPicPr>
          <p:nvPr/>
        </p:nvPicPr>
        <p:blipFill rotWithShape="1">
          <a:blip r:embed="rId7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3" r="26242" b="14917"/>
          <a:stretch/>
        </p:blipFill>
        <p:spPr bwMode="auto">
          <a:xfrm>
            <a:off x="3805036" y="5602486"/>
            <a:ext cx="580836" cy="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055440" y="764704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614357" y="734751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297472" y="734751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21827" y="899002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1</a:t>
            </a:r>
            <a:r>
              <a:rPr lang="en-US" baseline="30000" dirty="0" smtClean="0">
                <a:solidFill>
                  <a:schemeClr val="accent6"/>
                </a:solidFill>
              </a:rPr>
              <a:t>st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9719" y="924033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2</a:t>
            </a:r>
            <a:r>
              <a:rPr lang="en-US" baseline="30000" dirty="0" smtClean="0">
                <a:solidFill>
                  <a:schemeClr val="accent6"/>
                </a:solidFill>
              </a:rPr>
              <a:t>nd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20174" y="924033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</a:rPr>
              <a:t>3</a:t>
            </a:r>
            <a:r>
              <a:rPr lang="en-US" baseline="30000" dirty="0" smtClean="0">
                <a:solidFill>
                  <a:schemeClr val="accent6"/>
                </a:solidFill>
              </a:rPr>
              <a:t>rd</a:t>
            </a:r>
            <a:r>
              <a:rPr lang="en-US" dirty="0" smtClean="0">
                <a:solidFill>
                  <a:schemeClr val="accent6"/>
                </a:solidFill>
              </a:rPr>
              <a:t> rotation</a:t>
            </a:r>
            <a:endParaRPr lang="en-US" dirty="0">
              <a:solidFill>
                <a:schemeClr val="accent6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055440" y="613996"/>
            <a:ext cx="2880320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14357" y="580292"/>
            <a:ext cx="6563435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221827" y="202502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CC"/>
                </a:solidFill>
              </a:rPr>
              <a:t>Plantation</a:t>
            </a:r>
            <a:endParaRPr lang="en-US" b="1" dirty="0">
              <a:solidFill>
                <a:srgbClr val="0099CC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9718" y="224991"/>
            <a:ext cx="649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99CC"/>
                </a:solidFill>
              </a:rPr>
              <a:t>Coppice</a:t>
            </a:r>
            <a:endParaRPr lang="en-US" b="1" dirty="0">
              <a:solidFill>
                <a:srgbClr val="0099CC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5472" r="60396" b="11673"/>
          <a:stretch/>
        </p:blipFill>
        <p:spPr>
          <a:xfrm>
            <a:off x="829187" y="5679401"/>
            <a:ext cx="689751" cy="99665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29187" y="4866391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Seedlings are planted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74725" y="5571613"/>
            <a:ext cx="121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Trees are harvested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349017" y="4893687"/>
            <a:ext cx="116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Stools </a:t>
            </a:r>
            <a:r>
              <a:rPr lang="en-US" dirty="0" err="1" smtClean="0"/>
              <a:t>resprout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073073" y="5566943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riginating many shoots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016874" y="4120650"/>
            <a:ext cx="1522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Shoots selection operation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0390100" y="4891133"/>
            <a:ext cx="1522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harvest or clear cut</a:t>
            </a:r>
            <a:endParaRPr lang="en-US" dirty="0"/>
          </a:p>
        </p:txBody>
      </p:sp>
      <p:pic>
        <p:nvPicPr>
          <p:cNvPr id="32" name="Picture 82" descr="Diversos usos de la madera del eucalipto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7" r="34810" b="64000"/>
          <a:stretch>
            <a:fillRect/>
          </a:stretch>
        </p:blipFill>
        <p:spPr bwMode="auto">
          <a:xfrm>
            <a:off x="9956265" y="6044194"/>
            <a:ext cx="1195034" cy="63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 rot="20397805">
            <a:off x="-363067" y="1116016"/>
            <a:ext cx="274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Terminology 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93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8" y="1784878"/>
            <a:ext cx="9656901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" y="111441"/>
            <a:ext cx="9675191" cy="165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6" y="3735768"/>
            <a:ext cx="9638611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7" y="2760323"/>
            <a:ext cx="9638611" cy="97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5" y="4732491"/>
            <a:ext cx="9638611" cy="195698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041190" y="880369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810" y="24371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Permanent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ight Brace 13"/>
          <p:cNvSpPr>
            <a:spLocks noChangeAspect="1"/>
          </p:cNvSpPr>
          <p:nvPr/>
        </p:nvSpPr>
        <p:spPr>
          <a:xfrm>
            <a:off x="10087248" y="4823095"/>
            <a:ext cx="88504" cy="1872571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37755" y="543621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Interval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0417" y="332656"/>
            <a:ext cx="153282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C3300"/>
                </a:solidFill>
              </a:rPr>
              <a:t>Stand age at each </a:t>
            </a:r>
            <a:r>
              <a:rPr lang="en-US" b="1" dirty="0" smtClean="0">
                <a:solidFill>
                  <a:srgbClr val="CC3300"/>
                </a:solidFill>
              </a:rPr>
              <a:t>measurement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  <a:p>
            <a:pPr algn="ctr"/>
            <a:r>
              <a:rPr lang="en-US" b="1" dirty="0" smtClean="0">
                <a:solidFill>
                  <a:srgbClr val="CC3300"/>
                </a:solidFill>
              </a:rPr>
              <a:t>This is not stand height evolution!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69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8" y="1784878"/>
            <a:ext cx="9656901" cy="9754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8" y="111441"/>
            <a:ext cx="9675191" cy="16521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86" y="3735768"/>
            <a:ext cx="9638611" cy="969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87" y="2760323"/>
            <a:ext cx="9638611" cy="975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985" y="4732491"/>
            <a:ext cx="9638611" cy="1956986"/>
          </a:xfrm>
          <a:prstGeom prst="rect">
            <a:avLst/>
          </a:prstGeom>
        </p:spPr>
      </p:pic>
      <p:sp>
        <p:nvSpPr>
          <p:cNvPr id="12" name="Right Brace 11"/>
          <p:cNvSpPr/>
          <p:nvPr/>
        </p:nvSpPr>
        <p:spPr>
          <a:xfrm>
            <a:off x="10041190" y="880369"/>
            <a:ext cx="180620" cy="3821568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21810" y="2437157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Permanent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4" name="Right Brace 13"/>
          <p:cNvSpPr>
            <a:spLocks noChangeAspect="1"/>
          </p:cNvSpPr>
          <p:nvPr/>
        </p:nvSpPr>
        <p:spPr>
          <a:xfrm>
            <a:off x="10087248" y="4823095"/>
            <a:ext cx="88504" cy="1872571"/>
          </a:xfrm>
          <a:prstGeom prst="rightBrace">
            <a:avLst>
              <a:gd name="adj1" fmla="val 8333"/>
              <a:gd name="adj2" fmla="val 49758"/>
            </a:avLst>
          </a:prstGeom>
          <a:ln>
            <a:solidFill>
              <a:srgbClr val="008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237755" y="543621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Interval plots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60417" y="332656"/>
            <a:ext cx="1532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b="1" dirty="0">
              <a:solidFill>
                <a:srgbClr val="CC3300"/>
              </a:solidFill>
            </a:endParaRPr>
          </a:p>
          <a:p>
            <a:pPr algn="ctr"/>
            <a:r>
              <a:rPr lang="en-US" b="1" dirty="0" smtClean="0">
                <a:solidFill>
                  <a:srgbClr val="CC3300"/>
                </a:solidFill>
              </a:rPr>
              <a:t>This is stand height evolution!</a:t>
            </a:r>
          </a:p>
          <a:p>
            <a:pPr algn="ctr"/>
            <a:endParaRPr lang="en-US" sz="800" b="1" dirty="0">
              <a:solidFill>
                <a:srgbClr val="CC33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82" y="582019"/>
            <a:ext cx="9174814" cy="55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051285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</a:t>
            </a:r>
            <a:r>
              <a:rPr lang="en-US" dirty="0"/>
              <a:t>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Measurements over time covering the entire 1</a:t>
            </a:r>
            <a:r>
              <a:rPr lang="en-US" baseline="30000" dirty="0" smtClean="0"/>
              <a:t>st</a:t>
            </a:r>
            <a:r>
              <a:rPr lang="en-US" dirty="0" smtClean="0"/>
              <a:t> rotation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656" y="274638"/>
            <a:ext cx="3276715" cy="6302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438" b="22251"/>
          <a:stretch/>
        </p:blipFill>
        <p:spPr>
          <a:xfrm>
            <a:off x="443080" y="5355214"/>
            <a:ext cx="7895598" cy="1222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27482" y="627683"/>
            <a:ext cx="3276715" cy="6302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72308" y="980728"/>
            <a:ext cx="3276715" cy="63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046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6" r="888"/>
          <a:stretch/>
        </p:blipFill>
        <p:spPr>
          <a:xfrm>
            <a:off x="335360" y="783868"/>
            <a:ext cx="7644533" cy="5793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5360" y="260648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Methods to study the evolution of tree and stand variables over time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102919" y="908720"/>
            <a:ext cx="2241475" cy="1516147"/>
            <a:chOff x="8007701" y="3068960"/>
            <a:chExt cx="2241475" cy="1516147"/>
          </a:xfrm>
        </p:grpSpPr>
        <p:grpSp>
          <p:nvGrpSpPr>
            <p:cNvPr id="14" name="Group 13"/>
            <p:cNvGrpSpPr/>
            <p:nvPr/>
          </p:nvGrpSpPr>
          <p:grpSpPr>
            <a:xfrm>
              <a:off x="8007701" y="3068960"/>
              <a:ext cx="2241475" cy="1516147"/>
              <a:chOff x="8007701" y="3068960"/>
              <a:chExt cx="2241475" cy="1516147"/>
            </a:xfrm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8007701" y="3068960"/>
                <a:ext cx="2241475" cy="1516147"/>
              </a:xfrm>
              <a:custGeom>
                <a:avLst/>
                <a:gdLst>
                  <a:gd name="T0" fmla="*/ 1262 w 1627"/>
                  <a:gd name="T1" fmla="*/ 278 h 1090"/>
                  <a:gd name="T2" fmla="*/ 825 w 1627"/>
                  <a:gd name="T3" fmla="*/ 0 h 1090"/>
                  <a:gd name="T4" fmla="*/ 588 w 1627"/>
                  <a:gd name="T5" fmla="*/ 246 h 1090"/>
                  <a:gd name="T6" fmla="*/ 400 w 1627"/>
                  <a:gd name="T7" fmla="*/ 290 h 1090"/>
                  <a:gd name="T8" fmla="*/ 400 w 1627"/>
                  <a:gd name="T9" fmla="*/ 291 h 1090"/>
                  <a:gd name="T10" fmla="*/ 0 w 1627"/>
                  <a:gd name="T11" fmla="*/ 690 h 1090"/>
                  <a:gd name="T12" fmla="*/ 394 w 1627"/>
                  <a:gd name="T13" fmla="*/ 1090 h 1090"/>
                  <a:gd name="T14" fmla="*/ 400 w 1627"/>
                  <a:gd name="T15" fmla="*/ 1090 h 1090"/>
                  <a:gd name="T16" fmla="*/ 421 w 1627"/>
                  <a:gd name="T17" fmla="*/ 1089 h 1090"/>
                  <a:gd name="T18" fmla="*/ 729 w 1627"/>
                  <a:gd name="T19" fmla="*/ 1043 h 1090"/>
                  <a:gd name="T20" fmla="*/ 1560 w 1627"/>
                  <a:gd name="T21" fmla="*/ 315 h 1090"/>
                  <a:gd name="T22" fmla="*/ 1627 w 1627"/>
                  <a:gd name="T23" fmla="*/ 111 h 1090"/>
                  <a:gd name="T24" fmla="*/ 1262 w 1627"/>
                  <a:gd name="T25" fmla="*/ 278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7" h="1090">
                    <a:moveTo>
                      <a:pt x="1262" y="278"/>
                    </a:moveTo>
                    <a:cubicBezTo>
                      <a:pt x="1069" y="278"/>
                      <a:pt x="902" y="164"/>
                      <a:pt x="825" y="0"/>
                    </a:cubicBezTo>
                    <a:cubicBezTo>
                      <a:pt x="779" y="108"/>
                      <a:pt x="695" y="196"/>
                      <a:pt x="588" y="246"/>
                    </a:cubicBezTo>
                    <a:cubicBezTo>
                      <a:pt x="531" y="273"/>
                      <a:pt x="467" y="288"/>
                      <a:pt x="400" y="290"/>
                    </a:cubicBezTo>
                    <a:cubicBezTo>
                      <a:pt x="400" y="291"/>
                      <a:pt x="400" y="291"/>
                      <a:pt x="400" y="291"/>
                    </a:cubicBezTo>
                    <a:cubicBezTo>
                      <a:pt x="179" y="291"/>
                      <a:pt x="0" y="470"/>
                      <a:pt x="0" y="690"/>
                    </a:cubicBezTo>
                    <a:cubicBezTo>
                      <a:pt x="0" y="909"/>
                      <a:pt x="176" y="1087"/>
                      <a:pt x="394" y="1090"/>
                    </a:cubicBezTo>
                    <a:cubicBezTo>
                      <a:pt x="396" y="1090"/>
                      <a:pt x="398" y="1090"/>
                      <a:pt x="400" y="1090"/>
                    </a:cubicBezTo>
                    <a:cubicBezTo>
                      <a:pt x="407" y="1090"/>
                      <a:pt x="414" y="1090"/>
                      <a:pt x="421" y="1089"/>
                    </a:cubicBezTo>
                    <a:cubicBezTo>
                      <a:pt x="528" y="1086"/>
                      <a:pt x="631" y="1071"/>
                      <a:pt x="729" y="1043"/>
                    </a:cubicBezTo>
                    <a:cubicBezTo>
                      <a:pt x="1104" y="939"/>
                      <a:pt x="1409" y="668"/>
                      <a:pt x="1560" y="315"/>
                    </a:cubicBezTo>
                    <a:cubicBezTo>
                      <a:pt x="1588" y="250"/>
                      <a:pt x="1610" y="182"/>
                      <a:pt x="1627" y="111"/>
                    </a:cubicBezTo>
                    <a:cubicBezTo>
                      <a:pt x="1539" y="213"/>
                      <a:pt x="1408" y="278"/>
                      <a:pt x="1262" y="27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8184232" y="3635119"/>
                <a:ext cx="792000" cy="79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5574" y="3702077"/>
                <a:ext cx="481113" cy="487704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26176" y="4101667"/>
                <a:ext cx="436637" cy="275770"/>
              </a:xfrm>
              <a:prstGeom prst="rect">
                <a:avLst/>
              </a:prstGeom>
            </p:spPr>
          </p:pic>
        </p:grpSp>
        <p:sp>
          <p:nvSpPr>
            <p:cNvPr id="11" name="Rectangle 10"/>
            <p:cNvSpPr/>
            <p:nvPr/>
          </p:nvSpPr>
          <p:spPr>
            <a:xfrm rot="20962062">
              <a:off x="8809874" y="3503866"/>
              <a:ext cx="11704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Size class </a:t>
              </a:r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Models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ight Arrow 20"/>
          <p:cNvSpPr/>
          <p:nvPr/>
        </p:nvSpPr>
        <p:spPr>
          <a:xfrm>
            <a:off x="9984432" y="1785689"/>
            <a:ext cx="504056" cy="293623"/>
          </a:xfrm>
          <a:prstGeom prst="rightArrow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520925" y="1701667"/>
            <a:ext cx="138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diameter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201181" y="2640826"/>
            <a:ext cx="370624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Times-Roman"/>
              </a:rPr>
              <a:t>Present and future stand tables can </a:t>
            </a:r>
            <a:r>
              <a:rPr lang="en-US" sz="2200" dirty="0" smtClean="0">
                <a:latin typeface="Times-Roman"/>
              </a:rPr>
              <a:t>be converted </a:t>
            </a:r>
            <a:r>
              <a:rPr lang="en-US" sz="2200" dirty="0">
                <a:latin typeface="Times-Roman"/>
              </a:rPr>
              <a:t>to stock tables (volumes by size classes) and growth can be estimated.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941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8040893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</a:t>
            </a:r>
            <a:r>
              <a:rPr lang="en-US" dirty="0"/>
              <a:t>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</a:t>
            </a:r>
            <a:r>
              <a:rPr lang="en-US" dirty="0"/>
              <a:t>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Measurements over time covering the entire 1</a:t>
            </a:r>
            <a:r>
              <a:rPr lang="en-US" baseline="30000" dirty="0" smtClean="0"/>
              <a:t>st</a:t>
            </a:r>
            <a:r>
              <a:rPr lang="en-US" dirty="0" smtClean="0"/>
              <a:t> rotation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9438" b="22251"/>
          <a:stretch/>
        </p:blipFill>
        <p:spPr>
          <a:xfrm>
            <a:off x="443080" y="5355214"/>
            <a:ext cx="7895598" cy="1222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367" y="328122"/>
            <a:ext cx="361198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471978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Comparison of some stand variables at age 10.1: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906"/>
          <a:stretch/>
        </p:blipFill>
        <p:spPr>
          <a:xfrm>
            <a:off x="263352" y="4783673"/>
            <a:ext cx="11471920" cy="1539125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5400000" flipV="1">
            <a:off x="3860467" y="4423633"/>
            <a:ext cx="288032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331156" y="4332311"/>
            <a:ext cx="334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CC"/>
                </a:solidFill>
              </a:rPr>
              <a:t>Spacing that maximizes volume</a:t>
            </a:r>
            <a:endParaRPr lang="en-US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538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471978" cy="49294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are set to study one specific </a:t>
            </a:r>
            <a:r>
              <a:rPr lang="en-US" dirty="0" err="1" smtClean="0"/>
              <a:t>silvicultural</a:t>
            </a:r>
            <a:r>
              <a:rPr lang="en-US" dirty="0" smtClean="0"/>
              <a:t> practice or a combination of two (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even if in practice several treatments are applied simultaneously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Trials usually present a design with repetitions of the given treatment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E.g. Spacing trial: (1x2, 1x3, 1x4, 2x2, 2x3, 3x2, 4x2, 2x4, 3x3, 4x3, 3x4, 4x4) * 3Blocks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Comparison of some stand variables at age 10.1: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877292" y="5553236"/>
            <a:ext cx="762325" cy="68407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63972" dir="14049741" sx="125000" sy="125000" algn="tl" rotWithShape="0">
                    <a:srgbClr val="C7DFD3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349" y="274638"/>
            <a:ext cx="11664000" cy="706090"/>
          </a:xfrm>
        </p:spPr>
        <p:txBody>
          <a:bodyPr/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pt-PT" dirty="0" smtClean="0"/>
              <a:t>Experimental </a:t>
            </a:r>
            <a:r>
              <a:rPr lang="pt-PT" dirty="0" err="1" smtClean="0"/>
              <a:t>trials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76"/>
          <a:stretch/>
        </p:blipFill>
        <p:spPr>
          <a:xfrm>
            <a:off x="325528" y="4770195"/>
            <a:ext cx="11409744" cy="153912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5400000" flipV="1">
            <a:off x="11100556" y="4347067"/>
            <a:ext cx="288032" cy="216024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34619" y="4315313"/>
            <a:ext cx="3349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9CC"/>
                </a:solidFill>
              </a:rPr>
              <a:t>Spacing that maximizes diameter</a:t>
            </a:r>
            <a:endParaRPr lang="en-US" b="1" dirty="0">
              <a:solidFill>
                <a:srgbClr val="0099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48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1" name="AutoShape 3"/>
          <p:cNvSpPr>
            <a:spLocks noChangeArrowheads="1"/>
          </p:cNvSpPr>
          <p:nvPr/>
        </p:nvSpPr>
        <p:spPr bwMode="auto">
          <a:xfrm>
            <a:off x="6807200" y="2971800"/>
            <a:ext cx="711200" cy="8001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092" name="AutoShape 4"/>
          <p:cNvSpPr>
            <a:spLocks noChangeArrowheads="1"/>
          </p:cNvSpPr>
          <p:nvPr/>
        </p:nvSpPr>
        <p:spPr bwMode="auto">
          <a:xfrm>
            <a:off x="3149600" y="2971800"/>
            <a:ext cx="711200" cy="800100"/>
          </a:xfrm>
          <a:prstGeom prst="downArrow">
            <a:avLst>
              <a:gd name="adj1" fmla="val 50000"/>
              <a:gd name="adj2" fmla="val 28125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473093" name="Group 5"/>
          <p:cNvGrpSpPr>
            <a:grpSpLocks/>
          </p:cNvGrpSpPr>
          <p:nvPr/>
        </p:nvGrpSpPr>
        <p:grpSpPr bwMode="auto">
          <a:xfrm>
            <a:off x="2641600" y="628650"/>
            <a:ext cx="7112000" cy="1885950"/>
            <a:chOff x="704" y="396"/>
            <a:chExt cx="4480" cy="1188"/>
          </a:xfrm>
        </p:grpSpPr>
        <p:sp>
          <p:nvSpPr>
            <p:cNvPr id="473094" name="Rectangle 6"/>
            <p:cNvSpPr>
              <a:spLocks noChangeArrowheads="1"/>
            </p:cNvSpPr>
            <p:nvPr/>
          </p:nvSpPr>
          <p:spPr bwMode="auto">
            <a:xfrm>
              <a:off x="704" y="396"/>
              <a:ext cx="4416" cy="11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095" name="Text Box 7"/>
            <p:cNvSpPr txBox="1">
              <a:spLocks noChangeArrowheads="1"/>
            </p:cNvSpPr>
            <p:nvPr/>
          </p:nvSpPr>
          <p:spPr bwMode="auto">
            <a:xfrm>
              <a:off x="704" y="504"/>
              <a:ext cx="448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000" b="1" dirty="0">
                  <a:solidFill>
                    <a:srgbClr val="008000"/>
                  </a:solidFill>
                  <a:latin typeface="Arial" charset="0"/>
                </a:rPr>
                <a:t>ANALYSIS OF MEASURED RESULTS</a:t>
              </a:r>
            </a:p>
          </p:txBody>
        </p:sp>
      </p:grpSp>
      <p:sp>
        <p:nvSpPr>
          <p:cNvPr id="473096" name="Text Box 8"/>
          <p:cNvSpPr txBox="1">
            <a:spLocks noChangeArrowheads="1"/>
          </p:cNvSpPr>
          <p:nvPr/>
        </p:nvSpPr>
        <p:spPr bwMode="auto">
          <a:xfrm>
            <a:off x="2844800" y="1371600"/>
            <a:ext cx="314960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100" b="1" dirty="0">
              <a:latin typeface="Arial" charset="0"/>
            </a:endParaRPr>
          </a:p>
          <a:p>
            <a:pPr algn="ctr"/>
            <a:r>
              <a:rPr lang="pt-PT" b="1" dirty="0">
                <a:latin typeface="Arial" charset="0"/>
              </a:rPr>
              <a:t>PERMANENT PLOTS</a:t>
            </a:r>
          </a:p>
          <a:p>
            <a:pPr algn="ctr">
              <a:spcBef>
                <a:spcPct val="50000"/>
              </a:spcBef>
            </a:pPr>
            <a:endParaRPr lang="pt-PT" b="1" dirty="0">
              <a:latin typeface="Arial" charset="0"/>
            </a:endParaRPr>
          </a:p>
        </p:txBody>
      </p:sp>
      <p:sp>
        <p:nvSpPr>
          <p:cNvPr id="473097" name="Text Box 9"/>
          <p:cNvSpPr txBox="1">
            <a:spLocks noChangeArrowheads="1"/>
          </p:cNvSpPr>
          <p:nvPr/>
        </p:nvSpPr>
        <p:spPr bwMode="auto">
          <a:xfrm>
            <a:off x="6299200" y="1371600"/>
            <a:ext cx="3149600" cy="11941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endParaRPr lang="pt-PT" sz="2000" b="1" dirty="0">
              <a:latin typeface="Arial" charset="0"/>
            </a:endParaRPr>
          </a:p>
          <a:p>
            <a:pPr algn="ctr">
              <a:lnSpc>
                <a:spcPct val="160000"/>
              </a:lnSpc>
            </a:pPr>
            <a:r>
              <a:rPr lang="pt-PT" b="1" dirty="0">
                <a:latin typeface="Arial" charset="0"/>
              </a:rPr>
              <a:t>FIELD </a:t>
            </a:r>
            <a:r>
              <a:rPr lang="pt-PT" b="1" dirty="0" smtClean="0">
                <a:latin typeface="Arial" charset="0"/>
              </a:rPr>
              <a:t>TRIALS</a:t>
            </a:r>
          </a:p>
          <a:p>
            <a:pPr algn="ctr">
              <a:lnSpc>
                <a:spcPct val="160000"/>
              </a:lnSpc>
            </a:pPr>
            <a:endParaRPr lang="pt-PT" b="1" dirty="0">
              <a:latin typeface="Arial" charset="0"/>
            </a:endParaRPr>
          </a:p>
        </p:txBody>
      </p:sp>
      <p:sp>
        <p:nvSpPr>
          <p:cNvPr id="473098" name="Text Box 10"/>
          <p:cNvSpPr txBox="1">
            <a:spLocks noChangeArrowheads="1"/>
          </p:cNvSpPr>
          <p:nvPr/>
        </p:nvSpPr>
        <p:spPr bwMode="auto">
          <a:xfrm>
            <a:off x="2641600" y="2514600"/>
            <a:ext cx="16256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Data for construction and validation</a:t>
            </a:r>
          </a:p>
        </p:txBody>
      </p:sp>
      <p:sp>
        <p:nvSpPr>
          <p:cNvPr id="473099" name="Text Box 11"/>
          <p:cNvSpPr txBox="1">
            <a:spLocks noChangeArrowheads="1"/>
          </p:cNvSpPr>
          <p:nvPr/>
        </p:nvSpPr>
        <p:spPr bwMode="auto">
          <a:xfrm>
            <a:off x="6299200" y="2514600"/>
            <a:ext cx="1625600" cy="8318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Better understanding of physiological processes</a:t>
            </a:r>
          </a:p>
        </p:txBody>
      </p:sp>
      <p:sp>
        <p:nvSpPr>
          <p:cNvPr id="473100" name="AutoShape 12"/>
          <p:cNvSpPr>
            <a:spLocks noChangeArrowheads="1"/>
          </p:cNvSpPr>
          <p:nvPr/>
        </p:nvSpPr>
        <p:spPr bwMode="auto">
          <a:xfrm>
            <a:off x="4978400" y="251460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4470400" y="2914650"/>
            <a:ext cx="1625600" cy="871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200" b="1">
              <a:latin typeface="Arial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Indication for the need to obtain new data</a:t>
            </a:r>
          </a:p>
        </p:txBody>
      </p:sp>
      <p:sp>
        <p:nvSpPr>
          <p:cNvPr id="473102" name="AutoShape 14"/>
          <p:cNvSpPr>
            <a:spLocks noChangeArrowheads="1"/>
          </p:cNvSpPr>
          <p:nvPr/>
        </p:nvSpPr>
        <p:spPr bwMode="auto">
          <a:xfrm>
            <a:off x="8534400" y="251460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3" name="Text Box 15"/>
          <p:cNvSpPr txBox="1">
            <a:spLocks noChangeArrowheads="1"/>
          </p:cNvSpPr>
          <p:nvPr/>
        </p:nvSpPr>
        <p:spPr bwMode="auto">
          <a:xfrm>
            <a:off x="8026400" y="2914650"/>
            <a:ext cx="1625600" cy="869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pt-PT" sz="1200" b="1">
              <a:latin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Ideas for new experiments</a:t>
            </a: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endParaRPr lang="pt-PT" sz="1200" b="1">
              <a:latin typeface="Arial" charset="0"/>
            </a:endParaRPr>
          </a:p>
        </p:txBody>
      </p:sp>
      <p:grpSp>
        <p:nvGrpSpPr>
          <p:cNvPr id="473104" name="Group 16"/>
          <p:cNvGrpSpPr>
            <a:grpSpLocks/>
          </p:cNvGrpSpPr>
          <p:nvPr/>
        </p:nvGrpSpPr>
        <p:grpSpPr bwMode="auto">
          <a:xfrm>
            <a:off x="2641600" y="3771900"/>
            <a:ext cx="7112000" cy="1200150"/>
            <a:chOff x="704" y="2376"/>
            <a:chExt cx="4480" cy="756"/>
          </a:xfrm>
        </p:grpSpPr>
        <p:sp>
          <p:nvSpPr>
            <p:cNvPr id="473105" name="Rectangle 17"/>
            <p:cNvSpPr>
              <a:spLocks noChangeArrowheads="1"/>
            </p:cNvSpPr>
            <p:nvPr/>
          </p:nvSpPr>
          <p:spPr bwMode="auto">
            <a:xfrm>
              <a:off x="704" y="2376"/>
              <a:ext cx="4480" cy="75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3106" name="Text Box 18"/>
            <p:cNvSpPr txBox="1">
              <a:spLocks noChangeArrowheads="1"/>
            </p:cNvSpPr>
            <p:nvPr/>
          </p:nvSpPr>
          <p:spPr bwMode="auto">
            <a:xfrm>
              <a:off x="704" y="2520"/>
              <a:ext cx="44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PT" sz="2000" b="1" dirty="0">
                  <a:solidFill>
                    <a:srgbClr val="008000"/>
                  </a:solidFill>
                  <a:latin typeface="Arial" charset="0"/>
                </a:rPr>
                <a:t>ANALYSIS OF SIMULATED RESULTS using                                                  FOREST GROWTH MODELS</a:t>
              </a:r>
            </a:p>
          </p:txBody>
        </p:sp>
      </p:grpSp>
      <p:sp>
        <p:nvSpPr>
          <p:cNvPr id="473107" name="AutoShape 19"/>
          <p:cNvSpPr>
            <a:spLocks noChangeArrowheads="1"/>
          </p:cNvSpPr>
          <p:nvPr/>
        </p:nvSpPr>
        <p:spPr bwMode="auto">
          <a:xfrm>
            <a:off x="7721600" y="4972050"/>
            <a:ext cx="609600" cy="4572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73108" name="Text Box 20"/>
          <p:cNvSpPr txBox="1">
            <a:spLocks noChangeArrowheads="1"/>
          </p:cNvSpPr>
          <p:nvPr/>
        </p:nvSpPr>
        <p:spPr bwMode="auto">
          <a:xfrm>
            <a:off x="7112000" y="5372100"/>
            <a:ext cx="1930400" cy="6492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Better understanding of physiological processes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/>
        </p:nvSpPr>
        <p:spPr bwMode="auto">
          <a:xfrm>
            <a:off x="7010400" y="5970589"/>
            <a:ext cx="2133600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PT" sz="1200" b="1">
                <a:latin typeface="Arial" charset="0"/>
              </a:rPr>
              <a:t>EXPERIMENTS UNDERTAKEN IN LABORATORY</a:t>
            </a:r>
          </a:p>
        </p:txBody>
      </p:sp>
    </p:spTree>
    <p:extLst>
      <p:ext uri="{BB962C8B-B14F-4D97-AF65-F5344CB8AC3E}">
        <p14:creationId xmlns:p14="http://schemas.microsoft.com/office/powerpoint/2010/main" val="17252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7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7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7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7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7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7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7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7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7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7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7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7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091" grpId="0" animBg="1"/>
      <p:bldP spid="473092" grpId="0" animBg="1"/>
      <p:bldP spid="473096" grpId="0" animBg="1" autoUpdateAnimBg="0"/>
      <p:bldP spid="473097" grpId="0" animBg="1" autoUpdateAnimBg="0"/>
      <p:bldP spid="473098" grpId="0" animBg="1" autoUpdateAnimBg="0"/>
      <p:bldP spid="473099" grpId="0" animBg="1" autoUpdateAnimBg="0"/>
      <p:bldP spid="473100" grpId="0" animBg="1"/>
      <p:bldP spid="473101" grpId="0" animBg="1" autoUpdateAnimBg="0"/>
      <p:bldP spid="473102" grpId="0" animBg="1"/>
      <p:bldP spid="473103" grpId="0" animBg="1" autoUpdateAnimBg="0"/>
      <p:bldP spid="473107" grpId="0" animBg="1"/>
      <p:bldP spid="473108" grpId="0" animBg="1" autoUpdateAnimBg="0"/>
      <p:bldP spid="473109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636912"/>
            <a:ext cx="8443692" cy="39779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5360" y="260648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Methods to study the evolution of tree and stand variables over time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908720"/>
            <a:ext cx="2056444" cy="216921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892774" y="798560"/>
            <a:ext cx="1391286" cy="1224000"/>
            <a:chOff x="9162195" y="2466296"/>
            <a:chExt cx="1391286" cy="1224000"/>
          </a:xfrm>
        </p:grpSpPr>
        <p:sp>
          <p:nvSpPr>
            <p:cNvPr id="15" name="Oval 14"/>
            <p:cNvSpPr/>
            <p:nvPr/>
          </p:nvSpPr>
          <p:spPr>
            <a:xfrm>
              <a:off x="9262850" y="2466296"/>
              <a:ext cx="1224000" cy="122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62195" y="2776465"/>
              <a:ext cx="1391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3">
                      <a:lumMod val="50000"/>
                    </a:schemeClr>
                  </a:solidFill>
                </a:rPr>
                <a:t>Stand-Table projection</a:t>
              </a:r>
              <a:endParaRPr lang="en-US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851060" y="1772816"/>
            <a:ext cx="2241475" cy="1516147"/>
            <a:chOff x="8007701" y="3068960"/>
            <a:chExt cx="2241475" cy="1516147"/>
          </a:xfrm>
        </p:grpSpPr>
        <p:grpSp>
          <p:nvGrpSpPr>
            <p:cNvPr id="19" name="Group 18"/>
            <p:cNvGrpSpPr/>
            <p:nvPr/>
          </p:nvGrpSpPr>
          <p:grpSpPr>
            <a:xfrm>
              <a:off x="8007701" y="3068960"/>
              <a:ext cx="2241475" cy="1516147"/>
              <a:chOff x="8007701" y="3068960"/>
              <a:chExt cx="2241475" cy="1516147"/>
            </a:xfrm>
          </p:grpSpPr>
          <p:sp>
            <p:nvSpPr>
              <p:cNvPr id="21" name="Freeform 20"/>
              <p:cNvSpPr>
                <a:spLocks/>
              </p:cNvSpPr>
              <p:nvPr/>
            </p:nvSpPr>
            <p:spPr bwMode="auto">
              <a:xfrm>
                <a:off x="8007701" y="3068960"/>
                <a:ext cx="2241475" cy="1516147"/>
              </a:xfrm>
              <a:custGeom>
                <a:avLst/>
                <a:gdLst>
                  <a:gd name="T0" fmla="*/ 1262 w 1627"/>
                  <a:gd name="T1" fmla="*/ 278 h 1090"/>
                  <a:gd name="T2" fmla="*/ 825 w 1627"/>
                  <a:gd name="T3" fmla="*/ 0 h 1090"/>
                  <a:gd name="T4" fmla="*/ 588 w 1627"/>
                  <a:gd name="T5" fmla="*/ 246 h 1090"/>
                  <a:gd name="T6" fmla="*/ 400 w 1627"/>
                  <a:gd name="T7" fmla="*/ 290 h 1090"/>
                  <a:gd name="T8" fmla="*/ 400 w 1627"/>
                  <a:gd name="T9" fmla="*/ 291 h 1090"/>
                  <a:gd name="T10" fmla="*/ 0 w 1627"/>
                  <a:gd name="T11" fmla="*/ 690 h 1090"/>
                  <a:gd name="T12" fmla="*/ 394 w 1627"/>
                  <a:gd name="T13" fmla="*/ 1090 h 1090"/>
                  <a:gd name="T14" fmla="*/ 400 w 1627"/>
                  <a:gd name="T15" fmla="*/ 1090 h 1090"/>
                  <a:gd name="T16" fmla="*/ 421 w 1627"/>
                  <a:gd name="T17" fmla="*/ 1089 h 1090"/>
                  <a:gd name="T18" fmla="*/ 729 w 1627"/>
                  <a:gd name="T19" fmla="*/ 1043 h 1090"/>
                  <a:gd name="T20" fmla="*/ 1560 w 1627"/>
                  <a:gd name="T21" fmla="*/ 315 h 1090"/>
                  <a:gd name="T22" fmla="*/ 1627 w 1627"/>
                  <a:gd name="T23" fmla="*/ 111 h 1090"/>
                  <a:gd name="T24" fmla="*/ 1262 w 1627"/>
                  <a:gd name="T25" fmla="*/ 278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27" h="1090">
                    <a:moveTo>
                      <a:pt x="1262" y="278"/>
                    </a:moveTo>
                    <a:cubicBezTo>
                      <a:pt x="1069" y="278"/>
                      <a:pt x="902" y="164"/>
                      <a:pt x="825" y="0"/>
                    </a:cubicBezTo>
                    <a:cubicBezTo>
                      <a:pt x="779" y="108"/>
                      <a:pt x="695" y="196"/>
                      <a:pt x="588" y="246"/>
                    </a:cubicBezTo>
                    <a:cubicBezTo>
                      <a:pt x="531" y="273"/>
                      <a:pt x="467" y="288"/>
                      <a:pt x="400" y="290"/>
                    </a:cubicBezTo>
                    <a:cubicBezTo>
                      <a:pt x="400" y="291"/>
                      <a:pt x="400" y="291"/>
                      <a:pt x="400" y="291"/>
                    </a:cubicBezTo>
                    <a:cubicBezTo>
                      <a:pt x="179" y="291"/>
                      <a:pt x="0" y="470"/>
                      <a:pt x="0" y="690"/>
                    </a:cubicBezTo>
                    <a:cubicBezTo>
                      <a:pt x="0" y="909"/>
                      <a:pt x="176" y="1087"/>
                      <a:pt x="394" y="1090"/>
                    </a:cubicBezTo>
                    <a:cubicBezTo>
                      <a:pt x="396" y="1090"/>
                      <a:pt x="398" y="1090"/>
                      <a:pt x="400" y="1090"/>
                    </a:cubicBezTo>
                    <a:cubicBezTo>
                      <a:pt x="407" y="1090"/>
                      <a:pt x="414" y="1090"/>
                      <a:pt x="421" y="1089"/>
                    </a:cubicBezTo>
                    <a:cubicBezTo>
                      <a:pt x="528" y="1086"/>
                      <a:pt x="631" y="1071"/>
                      <a:pt x="729" y="1043"/>
                    </a:cubicBezTo>
                    <a:cubicBezTo>
                      <a:pt x="1104" y="939"/>
                      <a:pt x="1409" y="668"/>
                      <a:pt x="1560" y="315"/>
                    </a:cubicBezTo>
                    <a:cubicBezTo>
                      <a:pt x="1588" y="250"/>
                      <a:pt x="1610" y="182"/>
                      <a:pt x="1627" y="111"/>
                    </a:cubicBezTo>
                    <a:cubicBezTo>
                      <a:pt x="1539" y="213"/>
                      <a:pt x="1408" y="278"/>
                      <a:pt x="1262" y="27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184232" y="3635119"/>
                <a:ext cx="792000" cy="792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35574" y="3702077"/>
                <a:ext cx="481113" cy="48770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26176" y="4101667"/>
                <a:ext cx="436637" cy="275770"/>
              </a:xfrm>
              <a:prstGeom prst="rect">
                <a:avLst/>
              </a:prstGeom>
            </p:spPr>
          </p:pic>
        </p:grpSp>
        <p:sp>
          <p:nvSpPr>
            <p:cNvPr id="20" name="Rectangle 19"/>
            <p:cNvSpPr/>
            <p:nvPr/>
          </p:nvSpPr>
          <p:spPr>
            <a:xfrm rot="20962062">
              <a:off x="8809874" y="3503866"/>
              <a:ext cx="11704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Size class </a:t>
              </a:r>
              <a:r>
                <a:rPr lang="en-US" dirty="0" smtClean="0">
                  <a:solidFill>
                    <a:schemeClr val="bg1"/>
                  </a:solidFill>
                  <a:cs typeface="Arial" panose="020B0604020202020204" pitchFamily="34" charset="0"/>
                </a:rPr>
                <a:t>Models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607054" y="980728"/>
            <a:ext cx="6096000" cy="557075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2200" dirty="0"/>
              <a:t>The </a:t>
            </a:r>
            <a:r>
              <a:rPr lang="en-US" sz="2200" b="1" dirty="0" smtClean="0">
                <a:solidFill>
                  <a:schemeClr val="accent3">
                    <a:lumMod val="50000"/>
                  </a:schemeClr>
                </a:solidFill>
              </a:rPr>
              <a:t>STP procedure </a:t>
            </a:r>
            <a:r>
              <a:rPr lang="en-US" sz="2200" dirty="0"/>
              <a:t>can be summarized as follows</a:t>
            </a:r>
            <a:r>
              <a:rPr lang="en-US" sz="2200" dirty="0" smtClean="0"/>
              <a:t>:</a:t>
            </a:r>
          </a:p>
          <a:p>
            <a:endParaRPr lang="en-US" sz="2200" dirty="0" smtClean="0"/>
          </a:p>
          <a:p>
            <a:endParaRPr lang="en-US" sz="800" dirty="0"/>
          </a:p>
          <a:p>
            <a:pPr marL="914400" lvl="1" indent="-457200">
              <a:buAutoNum type="arabicPeriod"/>
            </a:pPr>
            <a:r>
              <a:rPr lang="en-US" sz="2000" dirty="0" smtClean="0"/>
              <a:t>A </a:t>
            </a:r>
            <a:r>
              <a:rPr lang="en-US" sz="2000" dirty="0"/>
              <a:t>present stand table showing </a:t>
            </a:r>
            <a:r>
              <a:rPr lang="en-US" sz="2000" u="sng" dirty="0">
                <a:solidFill>
                  <a:srgbClr val="008000"/>
                </a:solidFill>
              </a:rPr>
              <a:t>numbers of trees in each </a:t>
            </a:r>
            <a:r>
              <a:rPr lang="en-US" sz="2000" u="sng" dirty="0" err="1">
                <a:solidFill>
                  <a:srgbClr val="008000"/>
                </a:solidFill>
              </a:rPr>
              <a:t>dbh</a:t>
            </a:r>
            <a:r>
              <a:rPr lang="en-US" sz="2000" u="sng" dirty="0">
                <a:solidFill>
                  <a:srgbClr val="008000"/>
                </a:solidFill>
              </a:rPr>
              <a:t> class </a:t>
            </a:r>
            <a:r>
              <a:rPr lang="en-US" sz="2000" dirty="0"/>
              <a:t>is </a:t>
            </a:r>
            <a:r>
              <a:rPr lang="en-US" sz="2000" dirty="0" smtClean="0"/>
              <a:t>developed from </a:t>
            </a:r>
            <a:r>
              <a:rPr lang="en-US" sz="2000" dirty="0"/>
              <a:t>a conventional inventory</a:t>
            </a:r>
            <a:r>
              <a:rPr lang="en-US" sz="2000" dirty="0" smtClean="0"/>
              <a:t>.</a:t>
            </a:r>
          </a:p>
          <a:p>
            <a:pPr marL="914400" lvl="1" indent="-457200">
              <a:buAutoNum type="arabicPeriod"/>
            </a:pPr>
            <a:endParaRPr lang="en-US" sz="800" dirty="0" smtClean="0"/>
          </a:p>
          <a:p>
            <a:pPr marL="914400" lvl="1" indent="-457200">
              <a:buAutoNum type="arabicPeriod"/>
            </a:pPr>
            <a:r>
              <a:rPr lang="en-US" sz="2000" dirty="0"/>
              <a:t>Past periodic growth, by </a:t>
            </a:r>
            <a:r>
              <a:rPr lang="en-US" sz="2000" dirty="0" err="1"/>
              <a:t>dbh</a:t>
            </a:r>
            <a:r>
              <a:rPr lang="en-US" sz="2000" dirty="0"/>
              <a:t> classes, is determined from </a:t>
            </a:r>
            <a:r>
              <a:rPr lang="en-US" sz="2000" b="1" u="sng" dirty="0">
                <a:solidFill>
                  <a:srgbClr val="008000"/>
                </a:solidFill>
              </a:rPr>
              <a:t>increment borings </a:t>
            </a:r>
            <a:r>
              <a:rPr lang="en-US" sz="2000" dirty="0" smtClean="0"/>
              <a:t>or from </a:t>
            </a:r>
            <a:r>
              <a:rPr lang="en-US" sz="2000" dirty="0" err="1"/>
              <a:t>remeasurements</a:t>
            </a:r>
            <a:r>
              <a:rPr lang="en-US" sz="2000" dirty="0"/>
              <a:t> of permanent sample plots</a:t>
            </a:r>
            <a:r>
              <a:rPr lang="en-US" sz="2000" dirty="0" smtClean="0"/>
              <a:t>.</a:t>
            </a:r>
          </a:p>
          <a:p>
            <a:pPr marL="914400" lvl="1" indent="-457200">
              <a:buAutoNum type="arabicPeriod"/>
            </a:pPr>
            <a:endParaRPr lang="en-US" sz="800" dirty="0" smtClean="0"/>
          </a:p>
          <a:p>
            <a:pPr marL="914400" lvl="1" indent="-457200">
              <a:buAutoNum type="arabicPeriod"/>
            </a:pPr>
            <a:r>
              <a:rPr lang="en-US" sz="2000" dirty="0"/>
              <a:t>Past diameter growth rates are applied to the present stand table to derive a </a:t>
            </a:r>
            <a:r>
              <a:rPr lang="en-US" sz="2000" dirty="0" smtClean="0"/>
              <a:t>future stand </a:t>
            </a:r>
            <a:r>
              <a:rPr lang="en-US" sz="2000" dirty="0"/>
              <a:t>table (adjustments for mortality must be made</a:t>
            </a:r>
            <a:r>
              <a:rPr lang="en-US" sz="2000" dirty="0" smtClean="0"/>
              <a:t>).</a:t>
            </a:r>
          </a:p>
          <a:p>
            <a:pPr marL="914400" lvl="1" indent="-457200">
              <a:buAutoNum type="arabicPeriod"/>
            </a:pPr>
            <a:endParaRPr lang="en-US" sz="800" dirty="0"/>
          </a:p>
          <a:p>
            <a:pPr marL="914400" lvl="1" indent="-457200">
              <a:buAutoNum type="arabicPeriod"/>
            </a:pPr>
            <a:r>
              <a:rPr lang="en-US" sz="2000" dirty="0" smtClean="0"/>
              <a:t>Both </a:t>
            </a:r>
            <a:r>
              <a:rPr lang="en-US" sz="2000" dirty="0"/>
              <a:t>present and future stand tables are converted to stock tables and </a:t>
            </a:r>
            <a:r>
              <a:rPr lang="en-US" sz="2000" dirty="0" smtClean="0"/>
              <a:t>periodic stand </a:t>
            </a:r>
            <a:r>
              <a:rPr lang="en-US" sz="2000" dirty="0"/>
              <a:t>growth is obtained as the difference between the volume of the </a:t>
            </a:r>
            <a:r>
              <a:rPr lang="en-US" sz="2000" dirty="0" smtClean="0"/>
              <a:t>present stand </a:t>
            </a:r>
            <a:r>
              <a:rPr lang="en-US" sz="2000" dirty="0"/>
              <a:t>and that of the future stand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7" name="Right Brace 26"/>
          <p:cNvSpPr/>
          <p:nvPr/>
        </p:nvSpPr>
        <p:spPr>
          <a:xfrm>
            <a:off x="8795130" y="3349551"/>
            <a:ext cx="295694" cy="3122484"/>
          </a:xfrm>
          <a:prstGeom prst="rightBrace">
            <a:avLst>
              <a:gd name="adj1" fmla="val 70180"/>
              <a:gd name="adj2" fmla="val 50000"/>
            </a:avLst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150067" y="4277911"/>
            <a:ext cx="1824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Forest inventory for </a:t>
            </a:r>
            <a:r>
              <a:rPr lang="en-US" b="1" dirty="0" smtClean="0">
                <a:solidFill>
                  <a:srgbClr val="008000"/>
                </a:solidFill>
              </a:rPr>
              <a:t>diameter distribution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8000"/>
                </a:solidFill>
              </a:rPr>
              <a:t>partial stem analysis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6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Forest inventory / diameter distribution</a:t>
            </a:r>
            <a:endParaRPr lang="en-GB" dirty="0"/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141" y="2150860"/>
            <a:ext cx="3720413" cy="3771376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408" y="870110"/>
            <a:ext cx="1990963" cy="606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374"/>
          <a:stretch/>
        </p:blipFill>
        <p:spPr>
          <a:xfrm>
            <a:off x="4799856" y="2181419"/>
            <a:ext cx="3158002" cy="31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88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From stem analysis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45" t="10800" r="9050" b="7300"/>
          <a:stretch/>
        </p:blipFill>
        <p:spPr>
          <a:xfrm>
            <a:off x="495223" y="1916832"/>
            <a:ext cx="4628960" cy="26163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83962" y="1444290"/>
            <a:ext cx="642714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Trees growing In </a:t>
            </a:r>
            <a:r>
              <a:rPr lang="en-US" sz="2200" dirty="0"/>
              <a:t>temperate forests </a:t>
            </a:r>
            <a:r>
              <a:rPr lang="en-US" sz="2200" dirty="0" smtClean="0"/>
              <a:t>add </a:t>
            </a:r>
            <a:r>
              <a:rPr lang="en-US" sz="2200" dirty="0"/>
              <a:t>a </a:t>
            </a:r>
            <a:r>
              <a:rPr lang="en-US" sz="2200" dirty="0" smtClean="0"/>
              <a:t>new layer </a:t>
            </a:r>
            <a:r>
              <a:rPr lang="en-US" sz="2200" dirty="0"/>
              <a:t>of wood </a:t>
            </a:r>
            <a:r>
              <a:rPr lang="en-US" sz="2200" dirty="0" smtClean="0"/>
              <a:t>(from </a:t>
            </a:r>
            <a:r>
              <a:rPr lang="en-US" sz="2200" dirty="0"/>
              <a:t>ground level to the tip and all around the </a:t>
            </a:r>
            <a:r>
              <a:rPr lang="en-US" sz="2200" dirty="0" smtClean="0"/>
              <a:t>stem) pushing the </a:t>
            </a:r>
            <a:r>
              <a:rPr lang="en-US" sz="2200" dirty="0"/>
              <a:t>bark outwards creating a new layer every year.</a:t>
            </a:r>
          </a:p>
          <a:p>
            <a:endParaRPr lang="en-US" sz="800" dirty="0"/>
          </a:p>
          <a:p>
            <a:r>
              <a:rPr lang="en-US" sz="2200" dirty="0"/>
              <a:t>Looking at the cross-cut, these layers appear as rings. </a:t>
            </a:r>
          </a:p>
          <a:p>
            <a:endParaRPr lang="en-US" sz="800" dirty="0"/>
          </a:p>
          <a:p>
            <a:r>
              <a:rPr lang="en-US" sz="2200" dirty="0" smtClean="0"/>
              <a:t>Each </a:t>
            </a:r>
            <a:r>
              <a:rPr lang="en-US" sz="2200" dirty="0"/>
              <a:t>year:</a:t>
            </a:r>
          </a:p>
          <a:p>
            <a:endParaRPr lang="en-US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 light ring (early wood) of new </a:t>
            </a:r>
            <a:r>
              <a:rPr lang="en-US" sz="2200" dirty="0" smtClean="0"/>
              <a:t>growth is created in the </a:t>
            </a:r>
            <a:r>
              <a:rPr lang="en-US" sz="2200" dirty="0"/>
              <a:t>trunk during the spring and early summer,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a dark </a:t>
            </a:r>
            <a:r>
              <a:rPr lang="en-US" sz="2200" dirty="0"/>
              <a:t>thinner ring (late wood</a:t>
            </a:r>
            <a:r>
              <a:rPr lang="en-US" sz="2200" dirty="0" smtClean="0"/>
              <a:t>)</a:t>
            </a:r>
            <a:r>
              <a:rPr lang="en-US" sz="2200" dirty="0"/>
              <a:t> is created</a:t>
            </a:r>
            <a:r>
              <a:rPr lang="en-US" sz="2200" dirty="0" smtClean="0"/>
              <a:t> </a:t>
            </a:r>
            <a:r>
              <a:rPr lang="en-US" sz="2200" dirty="0"/>
              <a:t>in the fall, when growth is slower.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6182" y="4805556"/>
            <a:ext cx="51239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/>
              <a:t>Stem analysis </a:t>
            </a:r>
            <a:r>
              <a:rPr lang="en-US" sz="2200" dirty="0"/>
              <a:t>is the study of tree growth from the analysis and measurement of the growth </a:t>
            </a:r>
            <a:r>
              <a:rPr lang="en-US" sz="2200" dirty="0" smtClean="0"/>
              <a:t>rings; </a:t>
            </a:r>
          </a:p>
          <a:p>
            <a:pPr algn="ctr"/>
            <a:r>
              <a:rPr lang="en-US" sz="2200" b="1" dirty="0" smtClean="0">
                <a:solidFill>
                  <a:srgbClr val="008000"/>
                </a:solidFill>
              </a:rPr>
              <a:t>Partial stem analysis </a:t>
            </a:r>
            <a:r>
              <a:rPr lang="en-US" sz="2200" dirty="0" smtClean="0"/>
              <a:t>focus on the </a:t>
            </a:r>
            <a:r>
              <a:rPr lang="en-US" sz="2200" dirty="0"/>
              <a:t>analysis of increment cores at </a:t>
            </a:r>
            <a:r>
              <a:rPr lang="en-US" sz="2200" dirty="0" err="1"/>
              <a:t>dbh</a:t>
            </a:r>
            <a:r>
              <a:rPr lang="en-US" sz="2200" dirty="0"/>
              <a:t>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2" b="8389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80"/>
          <a:stretch/>
        </p:blipFill>
        <p:spPr>
          <a:xfrm rot="16200000">
            <a:off x="6050067" y="4749750"/>
            <a:ext cx="1685925" cy="25305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31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096677" cy="5249168"/>
          </a:xfrm>
        </p:spPr>
        <p:txBody>
          <a:bodyPr>
            <a:normAutofit/>
          </a:bodyPr>
          <a:lstStyle/>
          <a:p>
            <a:r>
              <a:rPr lang="pt-PT" dirty="0" smtClean="0"/>
              <a:t>It is usually used for short-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predictions</a:t>
            </a:r>
            <a:r>
              <a:rPr lang="pt-PT" dirty="0" smtClean="0"/>
              <a:t> of forest inventory data: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During the forest inventory an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 smtClean="0"/>
              <a:t>core </a:t>
            </a:r>
            <a:r>
              <a:rPr lang="pt-PT" sz="2200" dirty="0"/>
              <a:t>is taken in some “sample” trees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Diameter growth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en-US" sz="2200" dirty="0" smtClean="0"/>
              <a:t>wood</a:t>
            </a:r>
            <a:r>
              <a:rPr lang="pt-PT" sz="2200" dirty="0" smtClean="0"/>
              <a:t> </a:t>
            </a:r>
            <a:r>
              <a:rPr lang="en-US" sz="2200" dirty="0"/>
              <a:t>in the last k years (usually 5 years) is measured in the increment </a:t>
            </a:r>
            <a:r>
              <a:rPr lang="en-US" sz="2200" dirty="0" smtClean="0"/>
              <a:t>core </a:t>
            </a:r>
            <a:r>
              <a:rPr lang="en-US" sz="2200" dirty="0"/>
              <a:t>from each tree and converted to d</a:t>
            </a:r>
            <a:r>
              <a:rPr lang="pt-PT" sz="2200" dirty="0"/>
              <a:t>iameter growth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The </a:t>
            </a:r>
            <a:r>
              <a:rPr lang="en-US" sz="2200" dirty="0"/>
              <a:t>diameter growth (</a:t>
            </a:r>
            <a:r>
              <a:rPr lang="en-US" sz="2200" dirty="0" err="1"/>
              <a:t>idj</a:t>
            </a:r>
            <a:r>
              <a:rPr lang="en-US" sz="2200" dirty="0"/>
              <a:t>) of </a:t>
            </a:r>
            <a:r>
              <a:rPr lang="en-US" sz="2200" dirty="0" smtClean="0"/>
              <a:t>the </a:t>
            </a:r>
            <a:r>
              <a:rPr lang="en-US" sz="2200" dirty="0"/>
              <a:t>average tree of each diameter class (j</a:t>
            </a:r>
            <a:r>
              <a:rPr lang="en-US" sz="2200" dirty="0" smtClean="0"/>
              <a:t>) is estimated</a:t>
            </a:r>
            <a:endParaRPr lang="pt-PT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122" y="1340768"/>
            <a:ext cx="2571750" cy="1781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16" y="4880961"/>
            <a:ext cx="261937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28" y="3331825"/>
            <a:ext cx="3657600" cy="124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515" y="4880961"/>
            <a:ext cx="2524125" cy="1809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276" y="1350257"/>
            <a:ext cx="2886075" cy="15811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496" y="6420979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Hagloff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images)</a:t>
            </a:r>
            <a:endParaRPr lang="pt-PT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375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2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2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236593"/>
            <a:ext cx="2233736" cy="154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55" y="1883326"/>
            <a:ext cx="6157494" cy="1211685"/>
          </a:xfrm>
          <a:prstGeom prst="rect">
            <a:avLst/>
          </a:prstGeom>
        </p:spPr>
      </p:pic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096677" cy="5249168"/>
          </a:xfrm>
        </p:spPr>
        <p:txBody>
          <a:bodyPr>
            <a:normAutofit/>
          </a:bodyPr>
          <a:lstStyle/>
          <a:p>
            <a:r>
              <a:rPr lang="pt-PT" dirty="0" smtClean="0"/>
              <a:t>It is usually used for short-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predictions</a:t>
            </a:r>
            <a:r>
              <a:rPr lang="pt-PT" dirty="0" smtClean="0"/>
              <a:t> of forest inventory data: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During the forest inventory an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 smtClean="0"/>
              <a:t>core </a:t>
            </a:r>
            <a:r>
              <a:rPr lang="pt-PT" sz="2200" dirty="0"/>
              <a:t>is taken in some “sample” trees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Diameter growth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en-US" sz="2200" dirty="0" smtClean="0"/>
              <a:t>wood</a:t>
            </a:r>
            <a:r>
              <a:rPr lang="pt-PT" sz="2200" dirty="0" smtClean="0"/>
              <a:t> </a:t>
            </a:r>
            <a:r>
              <a:rPr lang="en-US" sz="2200" dirty="0"/>
              <a:t>in the last k years (usually 5 years) is measured in the increment </a:t>
            </a:r>
            <a:r>
              <a:rPr lang="en-US" sz="2200" dirty="0" smtClean="0"/>
              <a:t>core </a:t>
            </a:r>
            <a:r>
              <a:rPr lang="en-US" sz="2200" dirty="0"/>
              <a:t>from each tree and converted to d</a:t>
            </a:r>
            <a:r>
              <a:rPr lang="pt-PT" sz="2200" dirty="0"/>
              <a:t>iameter growth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The </a:t>
            </a:r>
            <a:r>
              <a:rPr lang="en-US" sz="2200" dirty="0"/>
              <a:t>diameter growth (</a:t>
            </a:r>
            <a:r>
              <a:rPr lang="en-US" sz="2200" dirty="0" err="1"/>
              <a:t>idj</a:t>
            </a:r>
            <a:r>
              <a:rPr lang="en-US" sz="2200" dirty="0"/>
              <a:t>) of </a:t>
            </a:r>
            <a:r>
              <a:rPr lang="en-US" sz="2200" dirty="0" smtClean="0"/>
              <a:t>the </a:t>
            </a:r>
            <a:r>
              <a:rPr lang="en-US" sz="2200" dirty="0"/>
              <a:t>average tree of each diameter class (j</a:t>
            </a:r>
            <a:r>
              <a:rPr lang="en-US" sz="2200" dirty="0" smtClean="0"/>
              <a:t>) is estimated</a:t>
            </a:r>
            <a:endParaRPr lang="pt-PT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096" y="1628800"/>
            <a:ext cx="2842506" cy="426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965" y="2255693"/>
            <a:ext cx="2781541" cy="3810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585829" y="3563424"/>
            <a:ext cx="2448272" cy="1207042"/>
            <a:chOff x="9336360" y="1484784"/>
            <a:chExt cx="2448272" cy="120704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480376" y="2132856"/>
              <a:ext cx="1872208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9696400" y="1484784"/>
              <a:ext cx="1440160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36360" y="1628800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12.5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36560" y="1484784"/>
              <a:ext cx="648072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85342" y="1627637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17.5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92444" y="2384049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15</a:t>
              </a:r>
              <a:endParaRPr lang="en-US" sz="1400" dirty="0"/>
            </a:p>
          </p:txBody>
        </p:sp>
      </p:grpSp>
      <p:sp>
        <p:nvSpPr>
          <p:cNvPr id="32" name="Oval 31"/>
          <p:cNvSpPr/>
          <p:nvPr/>
        </p:nvSpPr>
        <p:spPr>
          <a:xfrm>
            <a:off x="8112224" y="4158808"/>
            <a:ext cx="72008" cy="90590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777951" y="5317156"/>
            <a:ext cx="11439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dj~lower_lim</a:t>
            </a:r>
            <a:r>
              <a:rPr lang="en-US" sz="1400" dirty="0" smtClean="0"/>
              <a:t>  </a:t>
            </a:r>
          </a:p>
          <a:p>
            <a:pPr algn="ctr"/>
            <a:r>
              <a:rPr lang="en-US" sz="1400" dirty="0" smtClean="0"/>
              <a:t>+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 err="1" smtClean="0"/>
              <a:t>Idj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404074" y="5067100"/>
            <a:ext cx="25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Treej</a:t>
            </a:r>
            <a:r>
              <a:rPr lang="en-US" sz="1400" dirty="0" smtClean="0"/>
              <a:t> stays in same </a:t>
            </a:r>
            <a:r>
              <a:rPr lang="en-US" sz="1400" dirty="0" err="1" smtClean="0"/>
              <a:t>d_class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9408523" y="5492730"/>
            <a:ext cx="25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Treej</a:t>
            </a:r>
            <a:r>
              <a:rPr lang="en-US" sz="1400" dirty="0" smtClean="0"/>
              <a:t> moves 1 </a:t>
            </a:r>
            <a:r>
              <a:rPr lang="en-US" sz="1400" dirty="0" err="1" smtClean="0"/>
              <a:t>d_class</a:t>
            </a:r>
            <a:r>
              <a:rPr lang="en-US" sz="1400" dirty="0" smtClean="0"/>
              <a:t> (the next) 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9392395" y="5914358"/>
            <a:ext cx="25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Treej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moves 2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d_class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4" name="Straight Arrow Connector 33"/>
          <p:cNvCxnSpPr>
            <a:stCxn id="11" idx="3"/>
            <a:endCxn id="12" idx="1"/>
          </p:cNvCxnSpPr>
          <p:nvPr/>
        </p:nvCxnSpPr>
        <p:spPr>
          <a:xfrm flipV="1">
            <a:off x="8921867" y="5220989"/>
            <a:ext cx="482207" cy="46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3"/>
            <a:endCxn id="35" idx="1"/>
          </p:cNvCxnSpPr>
          <p:nvPr/>
        </p:nvCxnSpPr>
        <p:spPr>
          <a:xfrm flipV="1">
            <a:off x="8921867" y="5646619"/>
            <a:ext cx="486656" cy="39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1" idx="3"/>
            <a:endCxn id="36" idx="1"/>
          </p:cNvCxnSpPr>
          <p:nvPr/>
        </p:nvCxnSpPr>
        <p:spPr>
          <a:xfrm>
            <a:off x="8921867" y="5686488"/>
            <a:ext cx="470528" cy="3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768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3" y="236593"/>
            <a:ext cx="2233736" cy="154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855" y="1883326"/>
            <a:ext cx="6157494" cy="1211685"/>
          </a:xfrm>
          <a:prstGeom prst="rect">
            <a:avLst/>
          </a:prstGeom>
        </p:spPr>
      </p:pic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371" y="1196753"/>
            <a:ext cx="6096677" cy="5249168"/>
          </a:xfrm>
        </p:spPr>
        <p:txBody>
          <a:bodyPr>
            <a:normAutofit/>
          </a:bodyPr>
          <a:lstStyle/>
          <a:p>
            <a:r>
              <a:rPr lang="pt-PT" dirty="0" smtClean="0"/>
              <a:t>It is usually used for short-</a:t>
            </a:r>
            <a:r>
              <a:rPr lang="pt-PT" dirty="0" err="1" smtClean="0"/>
              <a:t>term</a:t>
            </a:r>
            <a:r>
              <a:rPr lang="pt-PT" dirty="0" smtClean="0"/>
              <a:t> </a:t>
            </a:r>
            <a:r>
              <a:rPr lang="pt-PT" dirty="0" err="1" smtClean="0"/>
              <a:t>predictions</a:t>
            </a:r>
            <a:r>
              <a:rPr lang="pt-PT" dirty="0" smtClean="0"/>
              <a:t> of forest inventory data:</a:t>
            </a:r>
            <a:endParaRPr lang="pt-PT" dirty="0"/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During the forest inventory an </a:t>
            </a:r>
            <a:r>
              <a:rPr lang="pt-PT" sz="2200" dirty="0" err="1"/>
              <a:t>increment</a:t>
            </a:r>
            <a:r>
              <a:rPr lang="pt-PT" sz="2200" dirty="0"/>
              <a:t> </a:t>
            </a:r>
            <a:r>
              <a:rPr lang="pt-PT" sz="2200" dirty="0" smtClean="0"/>
              <a:t>core </a:t>
            </a:r>
            <a:r>
              <a:rPr lang="pt-PT" sz="2200" dirty="0"/>
              <a:t>is taken in some “sample” trees </a:t>
            </a:r>
          </a:p>
          <a:p>
            <a:pPr marL="914400" lvl="1" indent="-457200">
              <a:buFont typeface="+mj-lt"/>
              <a:buAutoNum type="arabicPeriod"/>
            </a:pPr>
            <a:r>
              <a:rPr lang="pt-PT" sz="2200" dirty="0"/>
              <a:t>Diameter growth </a:t>
            </a:r>
            <a:r>
              <a:rPr lang="pt-PT" sz="2200" dirty="0" err="1"/>
              <a:t>of</a:t>
            </a:r>
            <a:r>
              <a:rPr lang="pt-PT" sz="2200" dirty="0"/>
              <a:t> </a:t>
            </a:r>
            <a:r>
              <a:rPr lang="en-US" sz="2200" dirty="0" smtClean="0"/>
              <a:t>wood</a:t>
            </a:r>
            <a:r>
              <a:rPr lang="pt-PT" sz="2200" dirty="0" smtClean="0"/>
              <a:t> </a:t>
            </a:r>
            <a:r>
              <a:rPr lang="en-US" sz="2200" dirty="0"/>
              <a:t>in the last k years (usually 5 years) is measured in the increment </a:t>
            </a:r>
            <a:r>
              <a:rPr lang="en-US" sz="2200" dirty="0" smtClean="0"/>
              <a:t>core </a:t>
            </a:r>
            <a:r>
              <a:rPr lang="en-US" sz="2200" dirty="0"/>
              <a:t>from each tree and converted to d</a:t>
            </a:r>
            <a:r>
              <a:rPr lang="pt-PT" sz="2200" dirty="0"/>
              <a:t>iameter growth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200" dirty="0" smtClean="0"/>
              <a:t>The </a:t>
            </a:r>
            <a:r>
              <a:rPr lang="en-US" sz="2200" dirty="0"/>
              <a:t>diameter growth (</a:t>
            </a:r>
            <a:r>
              <a:rPr lang="en-US" sz="2200" dirty="0" err="1"/>
              <a:t>idj</a:t>
            </a:r>
            <a:r>
              <a:rPr lang="en-US" sz="2200" dirty="0"/>
              <a:t>) of </a:t>
            </a:r>
            <a:r>
              <a:rPr lang="en-US" sz="2200" dirty="0" smtClean="0"/>
              <a:t>the </a:t>
            </a:r>
            <a:r>
              <a:rPr lang="en-US" sz="2200" dirty="0"/>
              <a:t>average tree of each diameter class (j</a:t>
            </a:r>
            <a:r>
              <a:rPr lang="en-US" sz="2200" dirty="0" smtClean="0"/>
              <a:t>) is estimated</a:t>
            </a:r>
            <a:endParaRPr lang="pt-PT" sz="2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2096" y="1628800"/>
            <a:ext cx="2842506" cy="426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9965" y="2255693"/>
            <a:ext cx="2781541" cy="3810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585829" y="3563424"/>
            <a:ext cx="2448272" cy="1207042"/>
            <a:chOff x="9336360" y="1484784"/>
            <a:chExt cx="2448272" cy="1207042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480376" y="2132856"/>
              <a:ext cx="1872208" cy="0"/>
            </a:xfrm>
            <a:prstGeom prst="line">
              <a:avLst/>
            </a:prstGeom>
            <a:ln w="3810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9696400" y="1484784"/>
              <a:ext cx="1440160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36360" y="1628800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12.5</a:t>
              </a:r>
              <a:endParaRPr lang="en-US" sz="14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1136560" y="1484784"/>
              <a:ext cx="648072" cy="100811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785342" y="1627637"/>
              <a:ext cx="7200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17.5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92444" y="2384049"/>
              <a:ext cx="720080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15</a:t>
              </a:r>
              <a:endParaRPr lang="en-US" sz="1400" dirty="0"/>
            </a:p>
          </p:txBody>
        </p:sp>
      </p:grpSp>
      <p:sp>
        <p:nvSpPr>
          <p:cNvPr id="32" name="Oval 31"/>
          <p:cNvSpPr/>
          <p:nvPr/>
        </p:nvSpPr>
        <p:spPr>
          <a:xfrm>
            <a:off x="9192344" y="4158808"/>
            <a:ext cx="72008" cy="90590"/>
          </a:xfrm>
          <a:prstGeom prst="ellipse">
            <a:avLst/>
          </a:prstGeom>
          <a:solidFill>
            <a:srgbClr val="CC33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85829" y="5317156"/>
            <a:ext cx="13360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dj~upper_lim</a:t>
            </a:r>
            <a:r>
              <a:rPr lang="en-US" sz="1400" dirty="0" smtClean="0"/>
              <a:t>  </a:t>
            </a:r>
          </a:p>
          <a:p>
            <a:pPr algn="ctr"/>
            <a:r>
              <a:rPr lang="en-US" sz="1400" dirty="0" smtClean="0"/>
              <a:t>+</a:t>
            </a:r>
          </a:p>
          <a:p>
            <a:pPr algn="ctr"/>
            <a:r>
              <a:rPr lang="en-US" sz="1400" dirty="0" smtClean="0"/>
              <a:t> </a:t>
            </a:r>
            <a:r>
              <a:rPr lang="en-US" sz="1400" dirty="0" err="1" smtClean="0"/>
              <a:t>Idj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404074" y="5067100"/>
            <a:ext cx="25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Treej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stays in same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d_class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08523" y="5492730"/>
            <a:ext cx="25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Treej</a:t>
            </a:r>
            <a:r>
              <a:rPr lang="en-US" sz="1400" dirty="0" smtClean="0"/>
              <a:t> moves 1 </a:t>
            </a:r>
            <a:r>
              <a:rPr lang="en-US" sz="1400" dirty="0" err="1" smtClean="0"/>
              <a:t>d_class</a:t>
            </a:r>
            <a:r>
              <a:rPr lang="en-US" sz="1400" dirty="0" smtClean="0"/>
              <a:t> (the next) 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9392395" y="5914358"/>
            <a:ext cx="2517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Treej</a:t>
            </a:r>
            <a:r>
              <a:rPr lang="en-US" sz="1400" dirty="0" smtClean="0"/>
              <a:t> moves 2 </a:t>
            </a:r>
            <a:r>
              <a:rPr lang="en-US" sz="1400" dirty="0" err="1" smtClean="0"/>
              <a:t>d_class</a:t>
            </a:r>
            <a:endParaRPr lang="en-US" sz="1400" dirty="0"/>
          </a:p>
        </p:txBody>
      </p:sp>
      <p:cxnSp>
        <p:nvCxnSpPr>
          <p:cNvPr id="34" name="Straight Arrow Connector 33"/>
          <p:cNvCxnSpPr>
            <a:stCxn id="11" idx="3"/>
            <a:endCxn id="12" idx="1"/>
          </p:cNvCxnSpPr>
          <p:nvPr/>
        </p:nvCxnSpPr>
        <p:spPr>
          <a:xfrm flipV="1">
            <a:off x="8921867" y="5220989"/>
            <a:ext cx="482207" cy="465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1" idx="3"/>
            <a:endCxn id="35" idx="1"/>
          </p:cNvCxnSpPr>
          <p:nvPr/>
        </p:nvCxnSpPr>
        <p:spPr>
          <a:xfrm flipV="1">
            <a:off x="8921867" y="5646619"/>
            <a:ext cx="486656" cy="39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1" idx="3"/>
            <a:endCxn id="36" idx="1"/>
          </p:cNvCxnSpPr>
          <p:nvPr/>
        </p:nvCxnSpPr>
        <p:spPr>
          <a:xfrm>
            <a:off x="8921867" y="5686488"/>
            <a:ext cx="470528" cy="38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35360" y="260648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Methods to study the evolution of tree and stand variables over </a:t>
            </a:r>
            <a:r>
              <a:rPr lang="en-US" sz="2800" b="1" dirty="0" smtClean="0"/>
              <a:t>time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Stand-Table Projection</a:t>
            </a:r>
            <a:endParaRPr lang="en-US" sz="2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858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14672</TotalTime>
  <Words>2423</Words>
  <Application>Microsoft Office PowerPoint</Application>
  <PresentationFormat>Widescreen</PresentationFormat>
  <Paragraphs>432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Times-Roman</vt:lpstr>
      <vt:lpstr>Trebuchet MS</vt:lpstr>
      <vt:lpstr>Wingdings</vt:lpstr>
      <vt:lpstr>Custom Design</vt:lpstr>
      <vt:lpstr>Methods to study the evolution of tree and stand variables over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Revision on data for growth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Experimental trials</vt:lpstr>
      <vt:lpstr>Experimental trials</vt:lpstr>
      <vt:lpstr>Experimental trials</vt:lpstr>
      <vt:lpstr>Experimental trials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SMB</dc:creator>
  <cp:lastModifiedBy>smb</cp:lastModifiedBy>
  <cp:revision>680</cp:revision>
  <cp:lastPrinted>2017-06-15T21:47:55Z</cp:lastPrinted>
  <dcterms:created xsi:type="dcterms:W3CDTF">2010-02-14T14:45:25Z</dcterms:created>
  <dcterms:modified xsi:type="dcterms:W3CDTF">2026-05-04T12:12:30Z</dcterms:modified>
</cp:coreProperties>
</file>