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0"/>
  </p:notesMasterIdLst>
  <p:handoutMasterIdLst>
    <p:handoutMasterId r:id="rId51"/>
  </p:handoutMasterIdLst>
  <p:sldIdLst>
    <p:sldId id="416" r:id="rId2"/>
    <p:sldId id="884" r:id="rId3"/>
    <p:sldId id="906" r:id="rId4"/>
    <p:sldId id="866" r:id="rId5"/>
    <p:sldId id="907" r:id="rId6"/>
    <p:sldId id="910" r:id="rId7"/>
    <p:sldId id="908" r:id="rId8"/>
    <p:sldId id="911" r:id="rId9"/>
    <p:sldId id="912" r:id="rId10"/>
    <p:sldId id="913" r:id="rId11"/>
    <p:sldId id="909" r:id="rId12"/>
    <p:sldId id="918" r:id="rId13"/>
    <p:sldId id="917" r:id="rId14"/>
    <p:sldId id="919" r:id="rId15"/>
    <p:sldId id="916" r:id="rId16"/>
    <p:sldId id="920" r:id="rId17"/>
    <p:sldId id="915" r:id="rId18"/>
    <p:sldId id="921" r:id="rId19"/>
    <p:sldId id="922" r:id="rId20"/>
    <p:sldId id="914" r:id="rId21"/>
    <p:sldId id="925" r:id="rId22"/>
    <p:sldId id="924" r:id="rId23"/>
    <p:sldId id="926" r:id="rId24"/>
    <p:sldId id="923" r:id="rId25"/>
    <p:sldId id="927" r:id="rId26"/>
    <p:sldId id="928" r:id="rId27"/>
    <p:sldId id="929" r:id="rId28"/>
    <p:sldId id="930" r:id="rId29"/>
    <p:sldId id="956" r:id="rId30"/>
    <p:sldId id="945" r:id="rId31"/>
    <p:sldId id="931" r:id="rId32"/>
    <p:sldId id="932" r:id="rId33"/>
    <p:sldId id="933" r:id="rId34"/>
    <p:sldId id="934" r:id="rId35"/>
    <p:sldId id="944" r:id="rId36"/>
    <p:sldId id="935" r:id="rId37"/>
    <p:sldId id="937" r:id="rId38"/>
    <p:sldId id="936" r:id="rId39"/>
    <p:sldId id="947" r:id="rId40"/>
    <p:sldId id="948" r:id="rId41"/>
    <p:sldId id="949" r:id="rId42"/>
    <p:sldId id="950" r:id="rId43"/>
    <p:sldId id="951" r:id="rId44"/>
    <p:sldId id="957" r:id="rId45"/>
    <p:sldId id="952" r:id="rId46"/>
    <p:sldId id="953" r:id="rId47"/>
    <p:sldId id="954" r:id="rId48"/>
    <p:sldId id="955" r:id="rId49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  <a:srgbClr val="7CB042"/>
    <a:srgbClr val="FF0000"/>
    <a:srgbClr val="0000FF"/>
    <a:srgbClr val="FF3300"/>
    <a:srgbClr val="002060"/>
    <a:srgbClr val="FDEADA"/>
    <a:srgbClr val="00CC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8" autoAdjust="0"/>
    <p:restoredTop sz="95373" autoAdjust="0"/>
  </p:normalViewPr>
  <p:slideViewPr>
    <p:cSldViewPr showGuides="1">
      <p:cViewPr>
        <p:scale>
          <a:sx n="84" d="100"/>
          <a:sy n="84" d="100"/>
        </p:scale>
        <p:origin x="595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>
                <a:solidFill>
                  <a:srgbClr val="00B0F0"/>
                </a:solidFill>
              </a:rPr>
              <a:t>Diameter</a:t>
            </a:r>
            <a:r>
              <a:rPr lang="pt-PT" dirty="0" err="1">
                <a:solidFill>
                  <a:srgbClr val="00B0F0"/>
                </a:solidFill>
              </a:rPr>
              <a:t>-</a:t>
            </a:r>
            <a:r>
              <a:rPr lang="pt-PT" dirty="0" err="1" smtClean="0">
                <a:solidFill>
                  <a:srgbClr val="00B0F0"/>
                </a:solidFill>
              </a:rPr>
              <a:t>distribution</a:t>
            </a: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models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>
                <a:solidFill>
                  <a:srgbClr val="00B0F0"/>
                </a:solidFill>
              </a:rPr>
              <a:t>Diameter</a:t>
            </a:r>
            <a:r>
              <a:rPr lang="pt-PT" dirty="0" err="1">
                <a:solidFill>
                  <a:srgbClr val="00B0F0"/>
                </a:solidFill>
              </a:rPr>
              <a:t>-</a:t>
            </a:r>
            <a:r>
              <a:rPr lang="pt-PT" dirty="0" err="1" smtClean="0">
                <a:solidFill>
                  <a:srgbClr val="00B0F0"/>
                </a:solidFill>
              </a:rPr>
              <a:t>distribution</a:t>
            </a: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models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>
                <a:solidFill>
                  <a:srgbClr val="00B0F0"/>
                </a:solidFill>
              </a:rPr>
              <a:t>Diameter</a:t>
            </a:r>
            <a:r>
              <a:rPr lang="pt-PT" dirty="0" err="1">
                <a:solidFill>
                  <a:srgbClr val="00B0F0"/>
                </a:solidFill>
              </a:rPr>
              <a:t>-</a:t>
            </a:r>
            <a:r>
              <a:rPr lang="pt-PT" dirty="0" err="1" smtClean="0">
                <a:solidFill>
                  <a:srgbClr val="00B0F0"/>
                </a:solidFill>
              </a:rPr>
              <a:t>distribution</a:t>
            </a: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models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>
                <a:solidFill>
                  <a:srgbClr val="00B0F0"/>
                </a:solidFill>
              </a:rPr>
              <a:t>Diameter</a:t>
            </a:r>
            <a:r>
              <a:rPr lang="pt-PT" dirty="0" err="1">
                <a:solidFill>
                  <a:srgbClr val="00B0F0"/>
                </a:solidFill>
              </a:rPr>
              <a:t>-</a:t>
            </a:r>
            <a:r>
              <a:rPr lang="pt-PT" dirty="0" err="1" smtClean="0">
                <a:solidFill>
                  <a:srgbClr val="00B0F0"/>
                </a:solidFill>
              </a:rPr>
              <a:t>distribution</a:t>
            </a: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dirty="0" err="1" smtClean="0">
                <a:solidFill>
                  <a:srgbClr val="00B0F0"/>
                </a:solidFill>
              </a:rPr>
              <a:t>models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06/05/2026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http://agrobyte.lugo.usc.es/agrobyte/publicaciones/eucalipto/imagenes/foto7.GIF" TargetMode="Externa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7.emf"/><Relationship Id="rId4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Diameter distribution models for even-aged stands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Barreiro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338454"/>
            <a:ext cx="1142526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b="1" dirty="0" smtClean="0"/>
              <a:t>Modelling diameter distributions:</a:t>
            </a:r>
          </a:p>
          <a:p>
            <a:pPr lvl="1"/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159398">
            <a:off x="710124" y="592212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64000" y="1930885"/>
            <a:ext cx="10848624" cy="4929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 smtClean="0"/>
              <a:t>Diameter </a:t>
            </a:r>
            <a:r>
              <a:rPr lang="en-US" sz="2200" dirty="0"/>
              <a:t>distributions for pure, even-aged stands can also be </a:t>
            </a:r>
            <a:r>
              <a:rPr lang="en-US" sz="2200" b="1" dirty="0">
                <a:solidFill>
                  <a:srgbClr val="008000"/>
                </a:solidFill>
              </a:rPr>
              <a:t>more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/>
              <a:t>or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b="1" dirty="0">
                <a:solidFill>
                  <a:srgbClr val="008000"/>
                </a:solidFill>
              </a:rPr>
              <a:t>less flat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Kurtosis </a:t>
            </a:r>
            <a:r>
              <a:rPr lang="en-US" sz="2200" dirty="0"/>
              <a:t>coefficient (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200" baseline="-25000" dirty="0"/>
              <a:t>2</a:t>
            </a:r>
            <a:r>
              <a:rPr lang="en-US" sz="2200" dirty="0"/>
              <a:t>) is used to measure the </a:t>
            </a:r>
            <a:r>
              <a:rPr lang="en-US" sz="2200" b="1" dirty="0" err="1">
                <a:solidFill>
                  <a:srgbClr val="00B0F0"/>
                </a:solidFill>
              </a:rPr>
              <a:t>peakdness</a:t>
            </a:r>
            <a:r>
              <a:rPr lang="en-US" sz="2200" dirty="0"/>
              <a:t> or </a:t>
            </a:r>
            <a:r>
              <a:rPr lang="en-US" sz="2200" b="1" dirty="0">
                <a:solidFill>
                  <a:srgbClr val="00B0F0"/>
                </a:solidFill>
              </a:rPr>
              <a:t>flatness</a:t>
            </a:r>
            <a:r>
              <a:rPr lang="en-US" sz="2200" dirty="0">
                <a:solidFill>
                  <a:srgbClr val="00B0F0"/>
                </a:solidFill>
              </a:rPr>
              <a:t> </a:t>
            </a:r>
            <a:r>
              <a:rPr lang="en-US" sz="2200" dirty="0"/>
              <a:t>of a distribution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1600" i="1" dirty="0" smtClean="0"/>
          </a:p>
          <a:p>
            <a:pPr marL="0" indent="0">
              <a:buNone/>
            </a:pPr>
            <a:r>
              <a:rPr lang="pt-PT" sz="1600" i="1" dirty="0"/>
              <a:t>distribuição é </a:t>
            </a:r>
            <a:r>
              <a:rPr lang="pt-PT" sz="1600" i="1" dirty="0" err="1"/>
              <a:t>mesocúrtica</a:t>
            </a:r>
            <a:r>
              <a:rPr lang="pt-PT" sz="1600" i="1" dirty="0"/>
              <a:t> – coeficiente de achatamento igual a </a:t>
            </a:r>
            <a:r>
              <a:rPr lang="pt-PT" sz="1600" i="1" dirty="0" smtClean="0"/>
              <a:t>3, </a:t>
            </a:r>
            <a:r>
              <a:rPr lang="pt-PT" sz="1600" i="1" dirty="0" err="1"/>
              <a:t>platicúrtica</a:t>
            </a:r>
            <a:r>
              <a:rPr lang="pt-PT" sz="1600" i="1" dirty="0"/>
              <a:t> ou achatada – coeficiente de achatamento menor que 3 – ou </a:t>
            </a:r>
            <a:r>
              <a:rPr lang="pt-PT" sz="1600" i="1" dirty="0" err="1"/>
              <a:t>leptocúrtica</a:t>
            </a:r>
            <a:r>
              <a:rPr lang="pt-PT" sz="1600" i="1" dirty="0"/>
              <a:t> ou abicada – coeficiente de achatamento maior do que 3</a:t>
            </a:r>
            <a:endParaRPr lang="en-GB" sz="1600" i="1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6"/>
          <a:stretch/>
        </p:blipFill>
        <p:spPr bwMode="auto">
          <a:xfrm>
            <a:off x="697835" y="3743362"/>
            <a:ext cx="1118095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828800" y="1752600"/>
            <a:ext cx="86106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0100" y="138560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b="1" dirty="0" smtClean="0"/>
              <a:t>Modelling diameter distributions:</a:t>
            </a:r>
          </a:p>
          <a:p>
            <a:pPr lvl="1"/>
            <a:r>
              <a:rPr lang="en-US" sz="2400" dirty="0" smtClean="0"/>
              <a:t>Diameter distributions can be modelled by a variety of mathematical functions from the </a:t>
            </a:r>
            <a:r>
              <a:rPr lang="en-US" sz="2400" b="1" dirty="0" smtClean="0">
                <a:solidFill>
                  <a:srgbClr val="0000FF"/>
                </a:solidFill>
              </a:rPr>
              <a:t>probability density functions </a:t>
            </a:r>
            <a:r>
              <a:rPr lang="en-US" sz="2400" dirty="0" smtClean="0">
                <a:solidFill>
                  <a:srgbClr val="0000FF"/>
                </a:solidFill>
              </a:rPr>
              <a:t>(pdfs) </a:t>
            </a:r>
            <a:r>
              <a:rPr lang="en-US" sz="2400" dirty="0" smtClean="0"/>
              <a:t>type: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express the </a:t>
            </a:r>
            <a:r>
              <a:rPr lang="en-US" sz="2000" dirty="0" smtClean="0">
                <a:solidFill>
                  <a:srgbClr val="008000"/>
                </a:solidFill>
              </a:rPr>
              <a:t>relative likelihood </a:t>
            </a:r>
            <a:r>
              <a:rPr lang="en-US" sz="2000" dirty="0" smtClean="0"/>
              <a:t>for a </a:t>
            </a:r>
            <a:r>
              <a:rPr lang="en-US" sz="2000" dirty="0" smtClean="0">
                <a:solidFill>
                  <a:srgbClr val="008000"/>
                </a:solidFill>
              </a:rPr>
              <a:t>random variable to take </a:t>
            </a:r>
            <a:r>
              <a:rPr lang="en-US" sz="2000" dirty="0" smtClean="0"/>
              <a:t>on a given </a:t>
            </a:r>
            <a:r>
              <a:rPr lang="en-US" sz="2000" dirty="0" smtClean="0">
                <a:solidFill>
                  <a:srgbClr val="008000"/>
                </a:solidFill>
              </a:rPr>
              <a:t>value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are </a:t>
            </a:r>
            <a:r>
              <a:rPr lang="en-US" sz="2000" dirty="0" smtClean="0">
                <a:solidFill>
                  <a:srgbClr val="008000"/>
                </a:solidFill>
              </a:rPr>
              <a:t>non-negative</a:t>
            </a:r>
            <a:r>
              <a:rPr lang="en-US" sz="2000" dirty="0" smtClean="0"/>
              <a:t> everywhere, and </a:t>
            </a:r>
            <a:r>
              <a:rPr lang="en-US" sz="2000" dirty="0" smtClean="0">
                <a:solidFill>
                  <a:srgbClr val="008000"/>
                </a:solidFill>
              </a:rPr>
              <a:t>its integral </a:t>
            </a:r>
            <a:r>
              <a:rPr lang="en-US" sz="2000" dirty="0" smtClean="0"/>
              <a:t>over the entire space is </a:t>
            </a:r>
            <a:r>
              <a:rPr lang="en-US" sz="2000" dirty="0" smtClean="0">
                <a:solidFill>
                  <a:srgbClr val="008000"/>
                </a:solidFill>
              </a:rPr>
              <a:t>equal to one</a:t>
            </a:r>
          </a:p>
          <a:p>
            <a:pPr lvl="2">
              <a:spcBef>
                <a:spcPts val="1200"/>
              </a:spcBef>
            </a:pPr>
            <a:endParaRPr lang="en-US" sz="700" dirty="0" smtClean="0"/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The </a:t>
            </a:r>
            <a:r>
              <a:rPr lang="en-US" sz="2000" b="1" dirty="0" smtClean="0"/>
              <a:t>probability that the random variable takes </a:t>
            </a:r>
            <a:r>
              <a:rPr lang="en-US" sz="2000" dirty="0" smtClean="0"/>
              <a:t>a                                              </a:t>
            </a:r>
            <a:r>
              <a:rPr lang="en-US" sz="2000" dirty="0" smtClean="0">
                <a:solidFill>
                  <a:srgbClr val="008000"/>
                </a:solidFill>
              </a:rPr>
              <a:t>value&lt;x</a:t>
            </a:r>
            <a:r>
              <a:rPr lang="en-US" sz="2000" dirty="0" smtClean="0"/>
              <a:t> is equal to the </a:t>
            </a:r>
            <a:r>
              <a:rPr lang="en-US" sz="2000" dirty="0" smtClean="0">
                <a:solidFill>
                  <a:srgbClr val="008000"/>
                </a:solidFill>
              </a:rPr>
              <a:t>integral of the pdf from                                                          the start to x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992"/>
          <a:stretch/>
        </p:blipFill>
        <p:spPr>
          <a:xfrm>
            <a:off x="8040216" y="4010471"/>
            <a:ext cx="3193372" cy="2594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29310" y="6165304"/>
            <a:ext cx="360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C00000"/>
                </a:solidFill>
              </a:rPr>
              <a:t>22</a:t>
            </a:r>
            <a:endParaRPr lang="en-US" sz="9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8722" y="5127576"/>
            <a:ext cx="108000" cy="10081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652432" y="5131550"/>
            <a:ext cx="1332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29754" y="5013176"/>
            <a:ext cx="3903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 smtClean="0">
                <a:solidFill>
                  <a:srgbClr val="C00000"/>
                </a:solidFill>
              </a:rPr>
              <a:t>0.6</a:t>
            </a:r>
            <a:endParaRPr lang="en-US" sz="9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6280" y="5047414"/>
            <a:ext cx="2565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probability of a tree to have a </a:t>
            </a:r>
            <a:r>
              <a:rPr lang="en-US" dirty="0" smtClean="0">
                <a:solidFill>
                  <a:srgbClr val="C00000"/>
                </a:solidFill>
              </a:rPr>
              <a:t>d ≤ 22cm </a:t>
            </a:r>
            <a:r>
              <a:rPr lang="en-US" dirty="0" smtClean="0"/>
              <a:t>= </a:t>
            </a:r>
            <a:r>
              <a:rPr lang="en-US" b="1" dirty="0" smtClean="0">
                <a:solidFill>
                  <a:srgbClr val="C00000"/>
                </a:solidFill>
              </a:rPr>
              <a:t>0.6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19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Probability density functions (pdfs)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pPr lvl="1"/>
            <a:r>
              <a:rPr lang="pt-PT" sz="2000" dirty="0" smtClean="0"/>
              <a:t>A </a:t>
            </a:r>
            <a:r>
              <a:rPr lang="pt-PT" sz="2000" dirty="0" err="1" smtClean="0"/>
              <a:t>pdf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described</a:t>
            </a:r>
            <a:r>
              <a:rPr lang="pt-PT" sz="2000" dirty="0" smtClean="0"/>
              <a:t> </a:t>
            </a:r>
            <a:r>
              <a:rPr lang="pt-PT" sz="2000" dirty="0" err="1" smtClean="0"/>
              <a:t>by</a:t>
            </a:r>
            <a:r>
              <a:rPr lang="pt-PT" sz="2000" dirty="0" smtClean="0"/>
              <a:t> a </a:t>
            </a:r>
            <a:r>
              <a:rPr lang="pt-PT" sz="2000" dirty="0" err="1" smtClean="0"/>
              <a:t>mathematical</a:t>
            </a:r>
            <a:r>
              <a:rPr lang="pt-PT" sz="2000" dirty="0" smtClean="0"/>
              <a:t> </a:t>
            </a:r>
            <a:r>
              <a:rPr lang="pt-PT" sz="2000" dirty="0" err="1" smtClean="0"/>
              <a:t>expression</a:t>
            </a:r>
            <a:r>
              <a:rPr lang="pt-PT" sz="2000" dirty="0" smtClean="0"/>
              <a:t> </a:t>
            </a:r>
            <a:r>
              <a:rPr lang="pt-PT" sz="2000" dirty="0" err="1" smtClean="0"/>
              <a:t>that</a:t>
            </a:r>
            <a:r>
              <a:rPr lang="pt-PT" sz="2000" dirty="0" smtClean="0"/>
              <a:t> </a:t>
            </a:r>
            <a:r>
              <a:rPr lang="pt-PT" sz="2000" dirty="0" err="1" smtClean="0"/>
              <a:t>contains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rgbClr val="008000"/>
                </a:solidFill>
              </a:rPr>
              <a:t>parameters</a:t>
            </a:r>
            <a:endParaRPr lang="pt-PT" sz="2000" dirty="0" smtClean="0">
              <a:solidFill>
                <a:srgbClr val="008000"/>
              </a:solidFill>
            </a:endParaRPr>
          </a:p>
          <a:p>
            <a:pPr lvl="1"/>
            <a:endParaRPr lang="pt-PT" sz="800" dirty="0" smtClean="0">
              <a:solidFill>
                <a:srgbClr val="008000"/>
              </a:solidFill>
            </a:endParaRPr>
          </a:p>
          <a:p>
            <a:pPr lvl="1"/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values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rgbClr val="008000"/>
                </a:solidFill>
              </a:rPr>
              <a:t>parameters</a:t>
            </a:r>
            <a:r>
              <a:rPr lang="pt-PT" sz="2000" dirty="0" smtClean="0"/>
              <a:t> </a:t>
            </a:r>
            <a:r>
              <a:rPr lang="pt-PT" sz="2000" dirty="0" err="1" smtClean="0"/>
              <a:t>give</a:t>
            </a:r>
            <a:r>
              <a:rPr lang="pt-PT" sz="2000" dirty="0" smtClean="0"/>
              <a:t> a </a:t>
            </a:r>
            <a:r>
              <a:rPr lang="pt-PT" sz="2000" dirty="0" err="1" smtClean="0"/>
              <a:t>different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rgbClr val="008000"/>
                </a:solidFill>
              </a:rPr>
              <a:t>shape</a:t>
            </a:r>
            <a:r>
              <a:rPr lang="pt-PT" sz="2000" dirty="0" smtClean="0"/>
              <a:t> to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rgbClr val="008000"/>
                </a:solidFill>
              </a:rPr>
              <a:t>pdf</a:t>
            </a:r>
            <a:r>
              <a:rPr lang="pt-PT" sz="2000" dirty="0" smtClean="0">
                <a:solidFill>
                  <a:srgbClr val="008000"/>
                </a:solidFill>
              </a:rPr>
              <a:t> </a:t>
            </a:r>
            <a:r>
              <a:rPr lang="pt-PT" sz="1600" i="1" dirty="0" smtClean="0"/>
              <a:t>(</a:t>
            </a:r>
            <a:r>
              <a:rPr lang="pt-PT" sz="1600" i="1" dirty="0" err="1" smtClean="0"/>
              <a:t>including</a:t>
            </a:r>
            <a:r>
              <a:rPr lang="pt-PT" sz="1600" i="1" dirty="0" smtClean="0"/>
              <a:t> </a:t>
            </a:r>
            <a:r>
              <a:rPr lang="pt-PT" sz="1600" i="1" dirty="0" err="1" smtClean="0"/>
              <a:t>the</a:t>
            </a:r>
            <a:r>
              <a:rPr lang="pt-PT" sz="1600" i="1" dirty="0" smtClean="0"/>
              <a:t> </a:t>
            </a:r>
            <a:r>
              <a:rPr lang="pt-PT" sz="1600" i="1" dirty="0" err="1" smtClean="0"/>
              <a:t>location</a:t>
            </a:r>
            <a:r>
              <a:rPr lang="pt-PT" sz="1600" i="1" dirty="0" smtClean="0"/>
              <a:t> </a:t>
            </a:r>
            <a:r>
              <a:rPr lang="pt-PT" sz="1600" i="1" dirty="0" err="1" smtClean="0"/>
              <a:t>one</a:t>
            </a:r>
            <a:r>
              <a:rPr lang="pt-PT" sz="1600" i="1" dirty="0" smtClean="0"/>
              <a:t>)</a:t>
            </a:r>
          </a:p>
          <a:p>
            <a:pPr lvl="1"/>
            <a:endParaRPr lang="pt-PT" sz="800" i="1" dirty="0" smtClean="0"/>
          </a:p>
          <a:p>
            <a:pPr lvl="1"/>
            <a:r>
              <a:rPr lang="pt-PT" sz="2000" dirty="0" smtClean="0"/>
              <a:t>For </a:t>
            </a:r>
            <a:r>
              <a:rPr lang="pt-PT" sz="2000" dirty="0" err="1" smtClean="0"/>
              <a:t>instance</a:t>
            </a:r>
            <a:r>
              <a:rPr lang="pt-PT" sz="2000" dirty="0" smtClean="0"/>
              <a:t>, a </a:t>
            </a:r>
            <a:r>
              <a:rPr lang="pt-PT" sz="2000" b="1" dirty="0" smtClean="0">
                <a:solidFill>
                  <a:srgbClr val="00B0F0"/>
                </a:solidFill>
              </a:rPr>
              <a:t>Normal </a:t>
            </a:r>
            <a:r>
              <a:rPr lang="pt-PT" sz="2000" b="1" dirty="0" err="1" smtClean="0">
                <a:solidFill>
                  <a:srgbClr val="00B0F0"/>
                </a:solidFill>
              </a:rPr>
              <a:t>distribution</a:t>
            </a:r>
            <a:r>
              <a:rPr lang="pt-PT" sz="2000" dirty="0" smtClean="0"/>
              <a:t>,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most</a:t>
            </a:r>
            <a:r>
              <a:rPr lang="pt-PT" sz="2000" dirty="0" smtClean="0"/>
              <a:t> </a:t>
            </a:r>
            <a:r>
              <a:rPr lang="pt-PT" sz="2000" dirty="0" err="1" smtClean="0"/>
              <a:t>well</a:t>
            </a:r>
            <a:r>
              <a:rPr lang="pt-PT" sz="2000" dirty="0" smtClean="0"/>
              <a:t> </a:t>
            </a:r>
            <a:r>
              <a:rPr lang="pt-PT" sz="2000" dirty="0" err="1" smtClean="0"/>
              <a:t>know</a:t>
            </a:r>
            <a:r>
              <a:rPr lang="pt-PT" sz="2000" dirty="0" smtClean="0"/>
              <a:t> </a:t>
            </a:r>
            <a:r>
              <a:rPr lang="pt-PT" sz="2000" dirty="0" err="1" smtClean="0"/>
              <a:t>pdf</a:t>
            </a:r>
            <a:r>
              <a:rPr lang="pt-PT" sz="2000" dirty="0" smtClean="0"/>
              <a:t>, </a:t>
            </a:r>
            <a:r>
              <a:rPr lang="pt-PT" sz="2000" dirty="0" err="1" smtClean="0"/>
              <a:t>has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following</a:t>
            </a:r>
            <a:r>
              <a:rPr lang="pt-PT" sz="2000" dirty="0" smtClean="0"/>
              <a:t> </a:t>
            </a:r>
            <a:r>
              <a:rPr lang="pt-PT" sz="2000" dirty="0" err="1" smtClean="0"/>
              <a:t>expression</a:t>
            </a:r>
            <a:endParaRPr lang="en-GB" sz="20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400050" lvl="1" indent="0">
              <a:buFont typeface="Arial" pitchFamily="34" charset="0"/>
              <a:buNone/>
            </a:pPr>
            <a:endParaRPr lang="en-GB" sz="400" dirty="0" smtClean="0"/>
          </a:p>
          <a:p>
            <a:pPr marL="857250" lvl="2" indent="0">
              <a:buFont typeface="Arial" pitchFamily="34" charset="0"/>
              <a:buNone/>
            </a:pPr>
            <a:r>
              <a:rPr lang="en-GB" sz="2000" dirty="0" smtClean="0"/>
              <a:t>that includes two parameters, </a:t>
            </a:r>
            <a:r>
              <a:rPr lang="en-GB" sz="2000" b="1" dirty="0" smtClean="0">
                <a:solidFill>
                  <a:srgbClr val="008000"/>
                </a:solidFill>
              </a:rPr>
              <a:t>the mean </a:t>
            </a:r>
            <a:r>
              <a:rPr lang="en-GB" sz="2000" dirty="0" smtClean="0"/>
              <a:t>(</a:t>
            </a:r>
            <a:r>
              <a:rPr lang="en-GB" sz="2000" dirty="0" smtClean="0">
                <a:sym typeface="Symbol"/>
              </a:rPr>
              <a:t>) and the </a:t>
            </a:r>
            <a:r>
              <a:rPr lang="en-GB" sz="2000" b="1" dirty="0" smtClean="0">
                <a:solidFill>
                  <a:srgbClr val="008000"/>
                </a:solidFill>
                <a:sym typeface="Symbol"/>
              </a:rPr>
              <a:t>standard deviation </a:t>
            </a:r>
            <a:r>
              <a:rPr lang="en-GB" sz="2000" dirty="0" smtClean="0">
                <a:sym typeface="Symbol"/>
              </a:rPr>
              <a:t>(), and is designated by N(,)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045019"/>
              </p:ext>
            </p:extLst>
          </p:nvPr>
        </p:nvGraphicFramePr>
        <p:xfrm>
          <a:off x="4259949" y="4185289"/>
          <a:ext cx="3672102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7" name="Equation" r:id="rId3" imgW="1726920" imgH="507960" progId="Equation.3">
                  <p:embed/>
                </p:oleObj>
              </mc:Choice>
              <mc:Fallback>
                <p:oleObj name="Equation" r:id="rId3" imgW="1726920" imgH="50796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9949" y="4185289"/>
                        <a:ext cx="3672102" cy="108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Probability density functions (pdfs)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Integrating the pdf produces the cumulative distribution function that, for the </a:t>
            </a:r>
            <a:r>
              <a:rPr lang="en-US" sz="2000" dirty="0">
                <a:solidFill>
                  <a:srgbClr val="00B0F0"/>
                </a:solidFill>
              </a:rPr>
              <a:t>Normal distribution</a:t>
            </a:r>
            <a:r>
              <a:rPr lang="en-US" sz="2000" dirty="0"/>
              <a:t> is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400050" lvl="1" indent="0">
              <a:buFont typeface="Arial" pitchFamily="34" charset="0"/>
              <a:buNone/>
            </a:pPr>
            <a:endParaRPr lang="en-GB" sz="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00B0F0"/>
                </a:solidFill>
              </a:rPr>
              <a:t>Normal distribution </a:t>
            </a:r>
            <a:r>
              <a:rPr lang="en-US" sz="2000" u="sng" dirty="0"/>
              <a:t>is not appropriate to </a:t>
            </a:r>
            <a:r>
              <a:rPr lang="en-US" sz="2000" dirty="0"/>
              <a:t>model diameter distributions because of its symmetry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04928"/>
              </p:ext>
            </p:extLst>
          </p:nvPr>
        </p:nvGraphicFramePr>
        <p:xfrm>
          <a:off x="2855640" y="3442704"/>
          <a:ext cx="6936772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Equation" r:id="rId3" imgW="3022560" imgH="533160" progId="Equation.3">
                  <p:embed/>
                </p:oleObj>
              </mc:Choice>
              <mc:Fallback>
                <p:oleObj name="Equation" r:id="rId3" imgW="3022560" imgH="53316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3442704"/>
                        <a:ext cx="6936772" cy="1224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Probability density functions (pdfs)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Integrating the pdf produces the cumulative distribution function that, for the </a:t>
            </a:r>
            <a:r>
              <a:rPr lang="en-US" sz="2000" dirty="0">
                <a:solidFill>
                  <a:srgbClr val="00B0F0"/>
                </a:solidFill>
              </a:rPr>
              <a:t>Normal distribution</a:t>
            </a:r>
            <a:r>
              <a:rPr lang="en-US" sz="2000" dirty="0"/>
              <a:t> is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400050" lvl="1" indent="0">
              <a:buFont typeface="Arial" pitchFamily="34" charset="0"/>
              <a:buNone/>
            </a:pPr>
            <a:endParaRPr lang="en-GB" sz="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00B0F0"/>
                </a:solidFill>
              </a:rPr>
              <a:t>Normal distribution </a:t>
            </a:r>
            <a:r>
              <a:rPr lang="en-US" sz="2000" u="sng" dirty="0"/>
              <a:t>is not appropriate to </a:t>
            </a:r>
            <a:r>
              <a:rPr lang="en-US" sz="2000" dirty="0"/>
              <a:t>model diameter distributions because of its symmetry: it is </a:t>
            </a:r>
            <a:r>
              <a:rPr lang="en-US" sz="2000" dirty="0">
                <a:solidFill>
                  <a:srgbClr val="008000"/>
                </a:solidFill>
              </a:rPr>
              <a:t>symmetric around the mean </a:t>
            </a:r>
            <a:r>
              <a:rPr lang="en-US" sz="2000" dirty="0"/>
              <a:t>(</a:t>
            </a:r>
            <a:r>
              <a:rPr lang="pt-PT" sz="2000" dirty="0">
                <a:sym typeface="Symbol"/>
              </a:rPr>
              <a:t></a:t>
            </a:r>
            <a:r>
              <a:rPr lang="en-US" sz="2000" dirty="0"/>
              <a:t>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7" y="2852936"/>
            <a:ext cx="6594826" cy="274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215397"/>
              </p:ext>
            </p:extLst>
          </p:nvPr>
        </p:nvGraphicFramePr>
        <p:xfrm>
          <a:off x="382717" y="3721542"/>
          <a:ext cx="5688632" cy="1003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Equation" r:id="rId4" imgW="3022560" imgH="533160" progId="Equation.3">
                  <p:embed/>
                </p:oleObj>
              </mc:Choice>
              <mc:Fallback>
                <p:oleObj name="Equation" r:id="rId4" imgW="3022560" imgH="53316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17" y="3721542"/>
                        <a:ext cx="5688632" cy="1003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4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Probability density functions (pdfs)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60076" y="2316881"/>
            <a:ext cx="666006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1800" dirty="0" smtClean="0"/>
              <a:t>Other pdfs, that can take different values for the pair  ( </a:t>
            </a:r>
            <a:r>
              <a:rPr lang="en-GB" sz="1800" dirty="0" smtClean="0">
                <a:sym typeface="Symbol"/>
              </a:rPr>
              <a:t></a:t>
            </a:r>
            <a:r>
              <a:rPr lang="en-GB" sz="1800" baseline="-25000" dirty="0" smtClean="0">
                <a:sym typeface="Symbol"/>
              </a:rPr>
              <a:t>1</a:t>
            </a:r>
            <a:r>
              <a:rPr lang="en-GB" sz="1800" dirty="0" smtClean="0">
                <a:sym typeface="Symbol"/>
              </a:rPr>
              <a:t>, </a:t>
            </a:r>
            <a:r>
              <a:rPr lang="en-GB" sz="1800" baseline="-25000" dirty="0" smtClean="0">
                <a:sym typeface="Symbol"/>
              </a:rPr>
              <a:t>2 </a:t>
            </a:r>
            <a:r>
              <a:rPr lang="en-GB" sz="1800" dirty="0" smtClean="0">
                <a:sym typeface="Symbol"/>
              </a:rPr>
              <a:t>) = ( </a:t>
            </a:r>
            <a:r>
              <a:rPr lang="en-GB" sz="1800" dirty="0" smtClean="0">
                <a:solidFill>
                  <a:srgbClr val="00B0F0"/>
                </a:solidFill>
                <a:sym typeface="Symbol"/>
              </a:rPr>
              <a:t>Skewness</a:t>
            </a:r>
            <a:r>
              <a:rPr lang="en-GB" sz="1800" dirty="0" smtClean="0">
                <a:sym typeface="Symbol"/>
              </a:rPr>
              <a:t> </a:t>
            </a:r>
            <a:r>
              <a:rPr lang="en-GB" sz="1800" dirty="0">
                <a:sym typeface="Symbol"/>
              </a:rPr>
              <a:t>coefficient, </a:t>
            </a:r>
            <a:r>
              <a:rPr lang="en-GB" sz="1800" dirty="0">
                <a:solidFill>
                  <a:srgbClr val="00B0F0"/>
                </a:solidFill>
                <a:sym typeface="Symbol"/>
              </a:rPr>
              <a:t>Kurtosis</a:t>
            </a:r>
            <a:r>
              <a:rPr lang="en-GB" sz="1800" dirty="0">
                <a:sym typeface="Symbol"/>
              </a:rPr>
              <a:t> </a:t>
            </a:r>
            <a:r>
              <a:rPr lang="en-GB" sz="1800" dirty="0" smtClean="0">
                <a:sym typeface="Symbol"/>
              </a:rPr>
              <a:t>coefficient), have been used for diameter distribution modelling</a:t>
            </a:r>
            <a:endParaRPr lang="en-GB" sz="1800" dirty="0" smtClean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24000" y="3356992"/>
            <a:ext cx="6225274" cy="3429000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l">
              <a:buFont typeface="Wingdings" panose="05000000000000000000" pitchFamily="2" charset="2"/>
              <a:buNone/>
            </a:pPr>
            <a:r>
              <a:rPr lang="en-US" sz="1800" dirty="0" smtClean="0">
                <a:sym typeface="Symbol"/>
              </a:rPr>
              <a:t>(</a:t>
            </a:r>
            <a:r>
              <a:rPr lang="en-US" sz="1800" baseline="-25000" dirty="0" smtClean="0">
                <a:sym typeface="Symbol"/>
              </a:rPr>
              <a:t>1</a:t>
            </a:r>
            <a:r>
              <a:rPr lang="en-US" sz="1800" dirty="0" smtClean="0">
                <a:sym typeface="Symbol"/>
              </a:rPr>
              <a:t>,</a:t>
            </a:r>
            <a:r>
              <a:rPr lang="en-US" sz="1800" baseline="-25000" dirty="0" smtClean="0">
                <a:sym typeface="Symbol"/>
              </a:rPr>
              <a:t>2</a:t>
            </a:r>
            <a:r>
              <a:rPr lang="en-US" sz="1800" dirty="0" smtClean="0">
                <a:sym typeface="Symbol"/>
              </a:rPr>
              <a:t>) values for the pdfs most used for diameter distribution modelling and for a set of eucalyptus permanent plots </a:t>
            </a:r>
          </a:p>
          <a:p>
            <a:pPr marL="400050" lvl="1" indent="0">
              <a:buFont typeface="Wingdings" panose="05000000000000000000" pitchFamily="2" charset="2"/>
              <a:buNone/>
            </a:pPr>
            <a:r>
              <a:rPr lang="pt-PT" sz="1800" dirty="0" err="1" smtClean="0">
                <a:sym typeface="Symbol"/>
              </a:rPr>
              <a:t>Estimators</a:t>
            </a:r>
            <a:r>
              <a:rPr lang="pt-PT" sz="1800" dirty="0" smtClean="0">
                <a:sym typeface="Symbol"/>
              </a:rPr>
              <a:t> for </a:t>
            </a:r>
            <a:r>
              <a:rPr lang="en-US" sz="1800" dirty="0" smtClean="0">
                <a:sym typeface="Symbol"/>
              </a:rPr>
              <a:t></a:t>
            </a:r>
            <a:r>
              <a:rPr lang="en-US" sz="1800" baseline="-25000" dirty="0" smtClean="0">
                <a:sym typeface="Symbol"/>
              </a:rPr>
              <a:t>1</a:t>
            </a:r>
            <a:r>
              <a:rPr lang="en-US" sz="1800" dirty="0" smtClean="0">
                <a:sym typeface="Symbol"/>
              </a:rPr>
              <a:t> and </a:t>
            </a:r>
            <a:r>
              <a:rPr lang="en-US" sz="1800" baseline="-25000" dirty="0" smtClean="0">
                <a:sym typeface="Symbol"/>
              </a:rPr>
              <a:t>2</a:t>
            </a:r>
            <a:r>
              <a:rPr lang="en-US" sz="1800" dirty="0" smtClean="0">
                <a:sym typeface="Symbol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dirty="0">
              <a:sym typeface="Symbo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252616" y="4186101"/>
          <a:ext cx="2381572" cy="248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Equation" r:id="rId3" imgW="1790640" imgH="1866600" progId="Equation.3">
                  <p:embed/>
                </p:oleObj>
              </mc:Choice>
              <mc:Fallback>
                <p:oleObj name="Equation" r:id="rId3" imgW="1790640" imgH="18666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2616" y="4186101"/>
                        <a:ext cx="2381572" cy="248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02" y="908720"/>
            <a:ext cx="4957141" cy="57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5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02" y="908720"/>
            <a:ext cx="4957141" cy="57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60076" y="2316881"/>
            <a:ext cx="610020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Easiness of parameter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Flexibility to describe a wide range of shapes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Simplicity of integration methods for estimating proportions in different size classes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Accuracy in fitting  </a:t>
            </a:r>
          </a:p>
        </p:txBody>
      </p:sp>
      <p:sp>
        <p:nvSpPr>
          <p:cNvPr id="11" name="Freeform 10"/>
          <p:cNvSpPr/>
          <p:nvPr/>
        </p:nvSpPr>
        <p:spPr>
          <a:xfrm>
            <a:off x="7593106" y="1196752"/>
            <a:ext cx="4114800" cy="2841811"/>
          </a:xfrm>
          <a:custGeom>
            <a:avLst/>
            <a:gdLst>
              <a:gd name="connsiteX0" fmla="*/ 0 w 4114800"/>
              <a:gd name="connsiteY0" fmla="*/ 53788 h 2841811"/>
              <a:gd name="connsiteX1" fmla="*/ 0 w 4114800"/>
              <a:gd name="connsiteY1" fmla="*/ 0 h 2841811"/>
              <a:gd name="connsiteX2" fmla="*/ 4114800 w 4114800"/>
              <a:gd name="connsiteY2" fmla="*/ 62753 h 2841811"/>
              <a:gd name="connsiteX3" fmla="*/ 4096870 w 4114800"/>
              <a:gd name="connsiteY3" fmla="*/ 2841811 h 2841811"/>
              <a:gd name="connsiteX4" fmla="*/ 0 w 4114800"/>
              <a:gd name="connsiteY4" fmla="*/ 600635 h 2841811"/>
              <a:gd name="connsiteX5" fmla="*/ 0 w 4114800"/>
              <a:gd name="connsiteY5" fmla="*/ 53788 h 284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2841811">
                <a:moveTo>
                  <a:pt x="0" y="53788"/>
                </a:moveTo>
                <a:lnTo>
                  <a:pt x="0" y="0"/>
                </a:lnTo>
                <a:lnTo>
                  <a:pt x="4114800" y="62753"/>
                </a:lnTo>
                <a:lnTo>
                  <a:pt x="4096870" y="2841811"/>
                </a:lnTo>
                <a:lnTo>
                  <a:pt x="0" y="600635"/>
                </a:lnTo>
                <a:lnTo>
                  <a:pt x="0" y="53788"/>
                </a:lnTo>
                <a:close/>
              </a:path>
            </a:pathLst>
          </a:custGeom>
          <a:solidFill>
            <a:srgbClr val="00206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40500" y="5727261"/>
            <a:ext cx="5187548" cy="646331"/>
          </a:xfrm>
          <a:prstGeom prst="rect">
            <a:avLst/>
          </a:prstGeom>
          <a:solidFill>
            <a:srgbClr val="00206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 representing </a:t>
            </a:r>
            <a:r>
              <a:rPr lang="en-US" dirty="0">
                <a:solidFill>
                  <a:schemeClr val="bg1"/>
                </a:solidFill>
              </a:rPr>
              <a:t>combinations of 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en-US" dirty="0" smtClean="0">
                <a:solidFill>
                  <a:schemeClr val="bg1"/>
                </a:solidFill>
              </a:rPr>
              <a:t>1 and 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en-US" dirty="0" smtClean="0">
                <a:solidFill>
                  <a:schemeClr val="bg1"/>
                </a:solidFill>
              </a:rPr>
              <a:t>2 that are mathematically impossible (for the distribution)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0076" y="2316881"/>
            <a:ext cx="610020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Easiness of parameter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Flexibility to describe a wide range of shapes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Simplicity of integration methods for estimating proportions in different size classes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Accuracy in fitting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74" y="908720"/>
            <a:ext cx="4957141" cy="57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340500" y="5727261"/>
            <a:ext cx="5187548" cy="646331"/>
            <a:chOff x="1340500" y="5727261"/>
            <a:chExt cx="5187548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1340500" y="5727261"/>
              <a:ext cx="5187548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Distributions represented by a single point  in the graph     (Normal) have one single shape</a:t>
              </a:r>
              <a:endParaRPr lang="en-US" dirty="0"/>
            </a:p>
          </p:txBody>
        </p:sp>
        <p:sp>
          <p:nvSpPr>
            <p:cNvPr id="9" name="Flowchart: Decision 8"/>
            <p:cNvSpPr/>
            <p:nvPr/>
          </p:nvSpPr>
          <p:spPr>
            <a:xfrm>
              <a:off x="2009474" y="6129444"/>
              <a:ext cx="144016" cy="144016"/>
            </a:xfrm>
            <a:prstGeom prst="flowChartDecision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3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0076" y="2316881"/>
            <a:ext cx="610020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Easiness of parameter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Flexibility to describe a wide range of shapes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Simplicity of integration methods for estimating proportions in different size classes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Accuracy in fitting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74" y="908720"/>
            <a:ext cx="4957141" cy="57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40500" y="5727261"/>
            <a:ext cx="5187548" cy="923330"/>
          </a:xfrm>
          <a:prstGeom prst="rect">
            <a:avLst/>
          </a:prstGeom>
          <a:solidFill>
            <a:schemeClr val="accent3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Distributions </a:t>
            </a:r>
            <a:r>
              <a:rPr lang="en-US" b="1" dirty="0" smtClean="0">
                <a:solidFill>
                  <a:srgbClr val="7CB042"/>
                </a:solidFill>
              </a:rPr>
              <a:t>represented by a line</a:t>
            </a:r>
            <a:r>
              <a:rPr lang="en-US" dirty="0" smtClean="0">
                <a:solidFill>
                  <a:srgbClr val="7CB042"/>
                </a:solidFill>
              </a:rPr>
              <a:t> </a:t>
            </a:r>
            <a:r>
              <a:rPr lang="en-US" dirty="0" smtClean="0"/>
              <a:t>in the graph (</a:t>
            </a:r>
            <a:r>
              <a:rPr lang="en-US" dirty="0" err="1" smtClean="0"/>
              <a:t>eg</a:t>
            </a:r>
            <a:r>
              <a:rPr lang="en-US" dirty="0" smtClean="0"/>
              <a:t> Weibull) can take various combinations of </a:t>
            </a:r>
            <a:r>
              <a:rPr lang="el-GR" dirty="0"/>
              <a:t>β</a:t>
            </a:r>
            <a:r>
              <a:rPr lang="en-US" dirty="0"/>
              <a:t>1 and </a:t>
            </a:r>
            <a:r>
              <a:rPr lang="el-GR" dirty="0"/>
              <a:t>β</a:t>
            </a:r>
            <a:r>
              <a:rPr lang="en-US" dirty="0"/>
              <a:t>2 </a:t>
            </a:r>
            <a:r>
              <a:rPr lang="en-US" dirty="0" smtClean="0"/>
              <a:t>showing their flexibility in terms of shape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3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0076" y="2316881"/>
            <a:ext cx="6100205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Easiness of parameter estimation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Flexibility to describe a wide range of shapes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Simplicity of integration methods for estimating proportions in different size classes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Accuracy in fitting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74" y="908720"/>
            <a:ext cx="4957141" cy="576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0500" y="5727261"/>
            <a:ext cx="5187548" cy="92333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Johnson S</a:t>
            </a:r>
            <a:r>
              <a:rPr lang="en-US" baseline="-25000" dirty="0" smtClean="0"/>
              <a:t>B</a:t>
            </a:r>
            <a:r>
              <a:rPr lang="en-US" dirty="0"/>
              <a:t> is a system of distributions </a:t>
            </a:r>
            <a:r>
              <a:rPr lang="en-US" dirty="0" smtClean="0"/>
              <a:t>and is </a:t>
            </a:r>
            <a:r>
              <a:rPr lang="en-US" b="1" dirty="0" smtClean="0">
                <a:solidFill>
                  <a:srgbClr val="C00000"/>
                </a:solidFill>
              </a:rPr>
              <a:t>represented by an area </a:t>
            </a:r>
            <a:r>
              <a:rPr lang="en-US" dirty="0" smtClean="0"/>
              <a:t>in the graph showing their flexibility in terms of shape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7584621" y="1812471"/>
            <a:ext cx="4114800" cy="4457700"/>
          </a:xfrm>
          <a:custGeom>
            <a:avLst/>
            <a:gdLst>
              <a:gd name="connsiteX0" fmla="*/ 0 w 4114800"/>
              <a:gd name="connsiteY0" fmla="*/ 0 h 4457700"/>
              <a:gd name="connsiteX1" fmla="*/ 4114800 w 4114800"/>
              <a:gd name="connsiteY1" fmla="*/ 2228850 h 4457700"/>
              <a:gd name="connsiteX2" fmla="*/ 4106636 w 4114800"/>
              <a:gd name="connsiteY2" fmla="*/ 4457700 h 4457700"/>
              <a:gd name="connsiteX3" fmla="*/ 2669722 w 4114800"/>
              <a:gd name="connsiteY3" fmla="*/ 4441372 h 4457700"/>
              <a:gd name="connsiteX4" fmla="*/ 16329 w 4114800"/>
              <a:gd name="connsiteY4" fmla="*/ 1110343 h 4457700"/>
              <a:gd name="connsiteX5" fmla="*/ 0 w 4114800"/>
              <a:gd name="connsiteY5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4457700">
                <a:moveTo>
                  <a:pt x="0" y="0"/>
                </a:moveTo>
                <a:lnTo>
                  <a:pt x="4114800" y="2228850"/>
                </a:lnTo>
                <a:cubicBezTo>
                  <a:pt x="4112079" y="2971800"/>
                  <a:pt x="4109357" y="3714750"/>
                  <a:pt x="4106636" y="4457700"/>
                </a:cubicBezTo>
                <a:lnTo>
                  <a:pt x="2669722" y="4441372"/>
                </a:lnTo>
                <a:lnTo>
                  <a:pt x="16329" y="111034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31371" y="980729"/>
            <a:ext cx="11328000" cy="56166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endParaRPr lang="en-US" sz="800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Diameter distribution models for even-aged stands</a:t>
            </a:r>
          </a:p>
          <a:p>
            <a:pPr>
              <a:spcBef>
                <a:spcPts val="200"/>
              </a:spcBef>
            </a:pPr>
            <a:endParaRPr lang="en-US" sz="900" dirty="0" smtClean="0"/>
          </a:p>
          <a:p>
            <a:pPr lvl="1"/>
            <a:r>
              <a:rPr lang="en-US" sz="2000" b="1" dirty="0" smtClean="0"/>
              <a:t>“Definition” </a:t>
            </a:r>
          </a:p>
          <a:p>
            <a:pPr lvl="1"/>
            <a:r>
              <a:rPr lang="en-US" sz="2000" b="1" dirty="0" smtClean="0"/>
              <a:t>Diameter distribution</a:t>
            </a:r>
          </a:p>
          <a:p>
            <a:pPr lvl="1"/>
            <a:r>
              <a:rPr lang="en-US" sz="2000" b="1" dirty="0" smtClean="0"/>
              <a:t>What </a:t>
            </a:r>
            <a:r>
              <a:rPr lang="en-US" sz="2000" b="1" dirty="0"/>
              <a:t>do diameter distributions look like?</a:t>
            </a:r>
          </a:p>
          <a:p>
            <a:pPr lvl="1">
              <a:spcBef>
                <a:spcPts val="200"/>
              </a:spcBef>
            </a:pPr>
            <a:r>
              <a:rPr lang="en-US" sz="2000" b="1" dirty="0"/>
              <a:t>How can diameter distributions</a:t>
            </a:r>
            <a:r>
              <a:rPr lang="en-US" sz="2000" b="1" dirty="0" smtClean="0"/>
              <a:t> </a:t>
            </a:r>
            <a:r>
              <a:rPr lang="en-US" sz="2000" b="1" dirty="0"/>
              <a:t>be expressed </a:t>
            </a:r>
            <a:endParaRPr lang="en-US" sz="2000" b="1" dirty="0" smtClean="0"/>
          </a:p>
          <a:p>
            <a:pPr lvl="1">
              <a:spcBef>
                <a:spcPts val="200"/>
              </a:spcBef>
            </a:pPr>
            <a:r>
              <a:rPr lang="en-US" sz="2200" dirty="0" smtClean="0"/>
              <a:t>Modelling diameter distributions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PDF functions (Weibull and Johnson’s SB)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The PBRAVO </a:t>
            </a:r>
            <a:r>
              <a:rPr lang="en-US" sz="2200" dirty="0" smtClean="0"/>
              <a:t>Model (Weibull)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The </a:t>
            </a:r>
            <a:r>
              <a:rPr lang="en-US" sz="2200" dirty="0" err="1" smtClean="0"/>
              <a:t>ModisPinaster</a:t>
            </a:r>
            <a:r>
              <a:rPr lang="en-US" sz="2200" dirty="0" smtClean="0"/>
              <a:t> Model (</a:t>
            </a:r>
            <a:r>
              <a:rPr lang="en-US" sz="2200" dirty="0"/>
              <a:t>Johnson’s </a:t>
            </a:r>
            <a:r>
              <a:rPr lang="en-US" sz="2200" dirty="0" smtClean="0"/>
              <a:t>SB)</a:t>
            </a:r>
            <a:endParaRPr lang="en-US" sz="2200" dirty="0" smtClean="0"/>
          </a:p>
          <a:p>
            <a:pPr>
              <a:spcBef>
                <a:spcPts val="0"/>
              </a:spcBef>
            </a:pPr>
            <a:endParaRPr lang="en-US" sz="22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4000" y="332656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en-US" dirty="0" smtClean="0"/>
              <a:t>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3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200" dirty="0" smtClean="0"/>
              <a:t>- The </a:t>
            </a:r>
            <a:r>
              <a:rPr lang="en-GB" sz="2200" dirty="0" smtClean="0">
                <a:solidFill>
                  <a:srgbClr val="00B0F0"/>
                </a:solidFill>
              </a:rPr>
              <a:t>Weibull probability density function</a:t>
            </a:r>
            <a:r>
              <a:rPr lang="en-GB" sz="2200" dirty="0" smtClean="0"/>
              <a:t>, </a:t>
            </a:r>
            <a:r>
              <a:rPr lang="en-GB" sz="2200" dirty="0"/>
              <a:t>one of the most used pdfs in diameter distribution modelling, is a three-parameter pdf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789402"/>
              </p:ext>
            </p:extLst>
          </p:nvPr>
        </p:nvGraphicFramePr>
        <p:xfrm>
          <a:off x="1199456" y="4364064"/>
          <a:ext cx="5138289" cy="1321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Equation" r:id="rId3" imgW="3060360" imgH="787320" progId="Equation.3">
                  <p:embed/>
                </p:oleObj>
              </mc:Choice>
              <mc:Fallback>
                <p:oleObj name="Equation" r:id="rId3" imgW="3060360" imgH="78732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9456" y="4364064"/>
                        <a:ext cx="5138289" cy="1321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952032" y="3539990"/>
            <a:ext cx="6096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a – location parameter (related to the </a:t>
            </a:r>
            <a:r>
              <a:rPr lang="en-GB" dirty="0" err="1"/>
              <a:t>d</a:t>
            </a:r>
            <a:r>
              <a:rPr lang="en-GB" baseline="-25000" dirty="0" err="1"/>
              <a:t>min</a:t>
            </a:r>
            <a:r>
              <a:rPr lang="en-GB" dirty="0"/>
              <a:t>)</a:t>
            </a: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b – scale parameter (&gt;0)</a:t>
            </a: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c – shape parameter (&gt;0; if c&gt;1 implies a inverse J shape; </a:t>
            </a:r>
            <a:endParaRPr lang="en-GB" dirty="0" smtClean="0"/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c=3.6 is close to Normal</a:t>
            </a:r>
            <a:r>
              <a:rPr lang="en-GB" dirty="0" smtClean="0"/>
              <a:t>;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c&lt;3.6 </a:t>
            </a:r>
            <a:r>
              <a:rPr lang="en-GB" dirty="0"/>
              <a:t>is right skewed; </a:t>
            </a:r>
            <a:endParaRPr lang="en-GB" dirty="0" smtClean="0"/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c&gt;3.6 is left skewed</a:t>
            </a:r>
            <a:r>
              <a:rPr lang="en-GB" dirty="0" smtClean="0"/>
              <a:t>)</a:t>
            </a:r>
          </a:p>
          <a:p>
            <a:pPr marL="1314450" lvl="3">
              <a:spcBef>
                <a:spcPts val="600"/>
              </a:spcBef>
            </a:pPr>
            <a:endParaRPr lang="en-GB" sz="800" dirty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 err="1"/>
              <a:t>a+b</a:t>
            </a:r>
            <a:r>
              <a:rPr lang="en-GB" dirty="0"/>
              <a:t> is close to percentile 63% (P</a:t>
            </a:r>
            <a:r>
              <a:rPr lang="en-GB" baseline="-25000" dirty="0"/>
              <a:t>63</a:t>
            </a:r>
            <a:r>
              <a:rPr lang="en-GB" dirty="0"/>
              <a:t>) of the distribution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9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2844" y="2460029"/>
            <a:ext cx="11395256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Char char="-"/>
            </a:pPr>
            <a:r>
              <a:rPr lang="en-GB" sz="2200" dirty="0" smtClean="0"/>
              <a:t>Integrating </a:t>
            </a:r>
            <a:r>
              <a:rPr lang="en-GB" sz="2200" dirty="0"/>
              <a:t>the pdf produces the cumulative distribution function for the </a:t>
            </a:r>
            <a:r>
              <a:rPr lang="en-GB" sz="2200" dirty="0">
                <a:solidFill>
                  <a:srgbClr val="00B0F0"/>
                </a:solidFill>
              </a:rPr>
              <a:t>Weibull </a:t>
            </a:r>
            <a:r>
              <a:rPr lang="en-GB" sz="2200" dirty="0" smtClean="0">
                <a:solidFill>
                  <a:srgbClr val="00B0F0"/>
                </a:solidFill>
              </a:rPr>
              <a:t>distribution</a:t>
            </a:r>
          </a:p>
          <a:p>
            <a:pPr lvl="1">
              <a:buFontTx/>
              <a:buChar char="-"/>
            </a:pPr>
            <a:endParaRPr lang="en-GB" sz="800" dirty="0" smtClean="0"/>
          </a:p>
          <a:p>
            <a:pPr lvl="1">
              <a:buFontTx/>
              <a:buChar char="-"/>
            </a:pPr>
            <a:endParaRPr lang="en-GB" sz="800" dirty="0"/>
          </a:p>
          <a:p>
            <a:pPr lvl="1">
              <a:buFontTx/>
              <a:buChar char="-"/>
            </a:pPr>
            <a:endParaRPr lang="en-GB" sz="2400" dirty="0" smtClean="0"/>
          </a:p>
          <a:p>
            <a:pPr lvl="1">
              <a:buFontTx/>
              <a:buChar char="-"/>
            </a:pPr>
            <a:endParaRPr lang="en-US" sz="800" dirty="0" smtClean="0"/>
          </a:p>
          <a:p>
            <a:pPr lvl="1">
              <a:buFontTx/>
              <a:buChar char="-"/>
            </a:pPr>
            <a:r>
              <a:rPr lang="en-US" sz="2200" dirty="0" smtClean="0"/>
              <a:t>The </a:t>
            </a:r>
            <a:r>
              <a:rPr lang="en-US" sz="2200" dirty="0">
                <a:solidFill>
                  <a:srgbClr val="00B0F0"/>
                </a:solidFill>
              </a:rPr>
              <a:t>Weibull distribution </a:t>
            </a:r>
            <a:r>
              <a:rPr lang="en-US" sz="2200" dirty="0"/>
              <a:t>has the advantage of having a closed integral form which makes it very tractable</a:t>
            </a:r>
          </a:p>
          <a:p>
            <a:pPr lvl="1">
              <a:buFontTx/>
              <a:buChar char="-"/>
            </a:pPr>
            <a:endParaRPr lang="en-GB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40766"/>
              </p:ext>
            </p:extLst>
          </p:nvPr>
        </p:nvGraphicFramePr>
        <p:xfrm>
          <a:off x="3916441" y="3377698"/>
          <a:ext cx="4359117" cy="1364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5" name="Equation" r:id="rId3" imgW="2514600" imgH="787320" progId="Equation.3">
                  <p:embed/>
                </p:oleObj>
              </mc:Choice>
              <mc:Fallback>
                <p:oleObj name="Equation" r:id="rId3" imgW="2514600" imgH="78732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6441" y="3377698"/>
                        <a:ext cx="4359117" cy="1364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200" dirty="0" smtClean="0"/>
              <a:t>- Examples of the </a:t>
            </a:r>
            <a:r>
              <a:rPr lang="en-GB" sz="2200" dirty="0" smtClean="0">
                <a:solidFill>
                  <a:srgbClr val="00B0F0"/>
                </a:solidFill>
              </a:rPr>
              <a:t>Weibull probability density function </a:t>
            </a:r>
            <a:endParaRPr lang="en-GB" sz="2200" dirty="0"/>
          </a:p>
        </p:txBody>
      </p:sp>
      <p:sp>
        <p:nvSpPr>
          <p:cNvPr id="6" name="Rectangle 5"/>
          <p:cNvSpPr/>
          <p:nvPr/>
        </p:nvSpPr>
        <p:spPr>
          <a:xfrm>
            <a:off x="-240704" y="3184547"/>
            <a:ext cx="6096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a – </a:t>
            </a:r>
            <a:r>
              <a:rPr lang="en-GB" b="1" dirty="0"/>
              <a:t>location parameter </a:t>
            </a:r>
            <a:r>
              <a:rPr lang="en-GB" dirty="0"/>
              <a:t>(related to the </a:t>
            </a:r>
            <a:r>
              <a:rPr lang="en-GB" dirty="0" err="1"/>
              <a:t>d</a:t>
            </a:r>
            <a:r>
              <a:rPr lang="en-GB" baseline="-25000" dirty="0" err="1"/>
              <a:t>min</a:t>
            </a:r>
            <a:r>
              <a:rPr lang="en-GB" dirty="0"/>
              <a:t>)</a:t>
            </a: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b – scale parameter (&gt;0</a:t>
            </a:r>
            <a:r>
              <a:rPr lang="en-GB" dirty="0" smtClean="0"/>
              <a:t>)   </a:t>
            </a:r>
            <a:r>
              <a:rPr lang="en-GB" b="1" dirty="0" smtClean="0">
                <a:solidFill>
                  <a:srgbClr val="C00000"/>
                </a:solidFill>
              </a:rPr>
              <a:t>18</a:t>
            </a:r>
            <a:endParaRPr lang="en-GB" b="1" dirty="0">
              <a:solidFill>
                <a:srgbClr val="C00000"/>
              </a:solidFill>
            </a:endParaRP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c – shape parameter (&gt;0; if c&gt;1 implies a inverse J shape; 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3.6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c=3.6 is close to Normal</a:t>
            </a:r>
            <a:r>
              <a:rPr lang="en-GB" dirty="0" smtClean="0"/>
              <a:t>;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c&lt;3.6 </a:t>
            </a:r>
            <a:r>
              <a:rPr lang="en-GB" dirty="0"/>
              <a:t>is right skewed; </a:t>
            </a:r>
            <a:endParaRPr lang="en-GB" dirty="0" smtClean="0"/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c&gt;3.6 is left skewed</a:t>
            </a:r>
            <a:r>
              <a:rPr lang="en-GB" dirty="0" smtClean="0"/>
              <a:t>)</a:t>
            </a:r>
          </a:p>
          <a:p>
            <a:pPr marL="1314450" lvl="3">
              <a:spcBef>
                <a:spcPts val="600"/>
              </a:spcBef>
            </a:pPr>
            <a:endParaRPr lang="en-GB" sz="800" dirty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 err="1"/>
              <a:t>a+b</a:t>
            </a:r>
            <a:r>
              <a:rPr lang="en-GB" dirty="0"/>
              <a:t> is close to percentile 63% (P</a:t>
            </a:r>
            <a:r>
              <a:rPr lang="en-GB" baseline="-25000" dirty="0"/>
              <a:t>63</a:t>
            </a:r>
            <a:r>
              <a:rPr lang="en-GB" dirty="0"/>
              <a:t>) of the distribution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74" y="3176344"/>
            <a:ext cx="6151164" cy="3282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080" y="364296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6320" y="3640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02017" y="364232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10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072" y="52199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15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4312" y="52172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20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30009" y="521927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= 25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200" dirty="0" smtClean="0"/>
              <a:t>- Examples of the </a:t>
            </a:r>
            <a:r>
              <a:rPr lang="en-GB" sz="2200" dirty="0" smtClean="0">
                <a:solidFill>
                  <a:srgbClr val="00B0F0"/>
                </a:solidFill>
              </a:rPr>
              <a:t>Weibull probability density function </a:t>
            </a:r>
            <a:endParaRPr lang="en-GB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74" y="3176345"/>
            <a:ext cx="6049723" cy="3228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40704" y="3184547"/>
            <a:ext cx="6096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a – location parameter (related to the </a:t>
            </a:r>
            <a:r>
              <a:rPr lang="en-GB" dirty="0" err="1"/>
              <a:t>d</a:t>
            </a:r>
            <a:r>
              <a:rPr lang="en-GB" baseline="-25000" dirty="0" err="1"/>
              <a:t>min</a:t>
            </a:r>
            <a:r>
              <a:rPr lang="en-GB" dirty="0" smtClean="0"/>
              <a:t>)   </a:t>
            </a:r>
            <a:r>
              <a:rPr lang="en-GB" b="1" dirty="0" smtClean="0">
                <a:solidFill>
                  <a:srgbClr val="C00000"/>
                </a:solidFill>
              </a:rPr>
              <a:t>5</a:t>
            </a:r>
            <a:endParaRPr lang="en-GB" b="1" dirty="0">
              <a:solidFill>
                <a:srgbClr val="C00000"/>
              </a:solidFill>
            </a:endParaRP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b – </a:t>
            </a:r>
            <a:r>
              <a:rPr lang="en-GB" b="1" dirty="0"/>
              <a:t>scale parameter </a:t>
            </a:r>
            <a:r>
              <a:rPr lang="en-GB" dirty="0"/>
              <a:t>(&gt;0</a:t>
            </a:r>
            <a:r>
              <a:rPr lang="en-GB" dirty="0" smtClean="0"/>
              <a:t>)  </a:t>
            </a:r>
            <a:endParaRPr lang="en-GB" b="1" dirty="0">
              <a:solidFill>
                <a:srgbClr val="C00000"/>
              </a:solidFill>
            </a:endParaRP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c – shape parameter (&gt;0; if c&gt;1 implies a inverse J shape; 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3.6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c=3.6 is close to Normal</a:t>
            </a:r>
            <a:r>
              <a:rPr lang="en-GB" dirty="0" smtClean="0"/>
              <a:t>;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c&lt;3.6 </a:t>
            </a:r>
            <a:r>
              <a:rPr lang="en-GB" dirty="0"/>
              <a:t>is right skewed; </a:t>
            </a:r>
            <a:endParaRPr lang="en-GB" dirty="0" smtClean="0"/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c&gt;3.6 is left skewed</a:t>
            </a:r>
            <a:r>
              <a:rPr lang="en-GB" dirty="0" smtClean="0"/>
              <a:t>)</a:t>
            </a:r>
          </a:p>
          <a:p>
            <a:pPr marL="1314450" lvl="3">
              <a:spcBef>
                <a:spcPts val="600"/>
              </a:spcBef>
            </a:pPr>
            <a:endParaRPr lang="en-GB" sz="800" dirty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 err="1"/>
              <a:t>a+b</a:t>
            </a:r>
            <a:r>
              <a:rPr lang="en-GB" dirty="0"/>
              <a:t> is close to percentile 63% (P</a:t>
            </a:r>
            <a:r>
              <a:rPr lang="en-GB" baseline="-25000" dirty="0"/>
              <a:t>63</a:t>
            </a:r>
            <a:r>
              <a:rPr lang="en-GB" dirty="0"/>
              <a:t>) of the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080" y="364296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 = 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76320" y="3640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 = 10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02017" y="364232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b= 15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4072" y="52199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 = 20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04312" y="52172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 = 25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30009" y="521927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 = 30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2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200" dirty="0" smtClean="0"/>
              <a:t>- Examples of the </a:t>
            </a:r>
            <a:r>
              <a:rPr lang="en-GB" sz="2200" dirty="0" smtClean="0">
                <a:solidFill>
                  <a:srgbClr val="00B0F0"/>
                </a:solidFill>
              </a:rPr>
              <a:t>Weibull probability density function </a:t>
            </a:r>
            <a:endParaRPr lang="en-GB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7" y="3188014"/>
            <a:ext cx="6336704" cy="33373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0704" y="3184547"/>
            <a:ext cx="6096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a – location parameter (related to the </a:t>
            </a:r>
            <a:r>
              <a:rPr lang="en-GB" dirty="0" err="1"/>
              <a:t>d</a:t>
            </a:r>
            <a:r>
              <a:rPr lang="en-GB" baseline="-25000" dirty="0" err="1"/>
              <a:t>min</a:t>
            </a:r>
            <a:r>
              <a:rPr lang="en-GB" dirty="0" smtClean="0"/>
              <a:t>)   </a:t>
            </a:r>
            <a:r>
              <a:rPr lang="en-GB" b="1" dirty="0" smtClean="0">
                <a:solidFill>
                  <a:srgbClr val="C00000"/>
                </a:solidFill>
              </a:rPr>
              <a:t>2</a:t>
            </a:r>
            <a:endParaRPr lang="en-GB" b="1" dirty="0">
              <a:solidFill>
                <a:srgbClr val="C00000"/>
              </a:solidFill>
            </a:endParaRP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b – scale parameter (&gt;0</a:t>
            </a:r>
            <a:r>
              <a:rPr lang="en-GB" dirty="0" smtClean="0"/>
              <a:t>)  </a:t>
            </a:r>
            <a:r>
              <a:rPr lang="en-GB" b="1" dirty="0" smtClean="0">
                <a:solidFill>
                  <a:srgbClr val="C00000"/>
                </a:solidFill>
              </a:rPr>
              <a:t>18</a:t>
            </a:r>
            <a:endParaRPr lang="en-GB" b="1" dirty="0">
              <a:solidFill>
                <a:srgbClr val="C00000"/>
              </a:solidFill>
            </a:endParaRPr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/>
              <a:t>c – </a:t>
            </a:r>
            <a:r>
              <a:rPr lang="en-GB" b="1" dirty="0"/>
              <a:t>shape parameter </a:t>
            </a:r>
            <a:r>
              <a:rPr lang="en-GB" dirty="0"/>
              <a:t>(&gt;0; if c&gt;1 implies a inverse J shape; </a:t>
            </a:r>
            <a:r>
              <a:rPr lang="en-GB" dirty="0" smtClean="0"/>
              <a:t> </a:t>
            </a:r>
            <a:endParaRPr lang="en-GB" b="1" dirty="0" smtClean="0">
              <a:solidFill>
                <a:srgbClr val="C00000"/>
              </a:solidFill>
            </a:endParaRP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c=3.6 is close to Normal</a:t>
            </a:r>
            <a:r>
              <a:rPr lang="en-GB" dirty="0" smtClean="0"/>
              <a:t>;</a:t>
            </a:r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c&lt;3.6 </a:t>
            </a:r>
            <a:r>
              <a:rPr lang="en-GB" dirty="0"/>
              <a:t>is right skewed; </a:t>
            </a:r>
            <a:endParaRPr lang="en-GB" dirty="0" smtClean="0"/>
          </a:p>
          <a:p>
            <a:pPr marL="1314450" lvl="3">
              <a:spcBef>
                <a:spcPts val="600"/>
              </a:spcBef>
            </a:pPr>
            <a:r>
              <a:rPr lang="en-GB" dirty="0" smtClean="0"/>
              <a:t>if </a:t>
            </a:r>
            <a:r>
              <a:rPr lang="en-GB" dirty="0"/>
              <a:t>c&gt;3.6 is left skewed</a:t>
            </a:r>
            <a:r>
              <a:rPr lang="en-GB" dirty="0" smtClean="0"/>
              <a:t>)</a:t>
            </a:r>
          </a:p>
          <a:p>
            <a:pPr marL="1314450" lvl="3">
              <a:spcBef>
                <a:spcPts val="600"/>
              </a:spcBef>
            </a:pPr>
            <a:endParaRPr lang="en-GB" sz="800" dirty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dirty="0" err="1"/>
              <a:t>a+b</a:t>
            </a:r>
            <a:r>
              <a:rPr lang="en-GB" dirty="0"/>
              <a:t> is close to percentile 63% (P</a:t>
            </a:r>
            <a:r>
              <a:rPr lang="en-GB" baseline="-25000" dirty="0"/>
              <a:t>63</a:t>
            </a:r>
            <a:r>
              <a:rPr lang="en-GB" dirty="0"/>
              <a:t>) of the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4072" y="364296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 = 0.5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224" y="364232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C00000"/>
                </a:solidFill>
              </a:rPr>
              <a:t>c= 1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</a:rPr>
              <a:t>exponential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04" y="3642325"/>
            <a:ext cx="116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C00000"/>
                </a:solidFill>
              </a:rPr>
              <a:t>c= 2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</a:rPr>
              <a:t>Rayleigh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1360" y="5219908"/>
            <a:ext cx="11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C00000"/>
                </a:solidFill>
              </a:rPr>
              <a:t>c = 3.5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</a:rPr>
              <a:t>Normal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4312" y="52172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 = 7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30009" y="521927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 = 10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200" dirty="0" smtClean="0"/>
              <a:t>- </a:t>
            </a:r>
            <a:r>
              <a:rPr lang="en-GB" sz="2200" dirty="0"/>
              <a:t>The </a:t>
            </a:r>
            <a:r>
              <a:rPr lang="en-GB" sz="2200" dirty="0">
                <a:solidFill>
                  <a:srgbClr val="00B0F0"/>
                </a:solidFill>
              </a:rPr>
              <a:t>Johnson’s S</a:t>
            </a:r>
            <a:r>
              <a:rPr lang="en-GB" sz="2200" baseline="-25000" dirty="0">
                <a:solidFill>
                  <a:srgbClr val="00B0F0"/>
                </a:solidFill>
              </a:rPr>
              <a:t>B</a:t>
            </a:r>
            <a:r>
              <a:rPr lang="en-GB" sz="2200" dirty="0"/>
              <a:t> is a system of distributions based on transformations of a standard normal. This system consists of three distributions S</a:t>
            </a:r>
            <a:r>
              <a:rPr lang="en-GB" sz="2200" baseline="-25000" dirty="0"/>
              <a:t>B</a:t>
            </a:r>
            <a:r>
              <a:rPr lang="en-GB" sz="2200" dirty="0"/>
              <a:t>, S</a:t>
            </a:r>
            <a:r>
              <a:rPr lang="en-GB" sz="2200" baseline="-25000" dirty="0"/>
              <a:t>L</a:t>
            </a:r>
            <a:r>
              <a:rPr lang="en-GB" sz="2200" dirty="0"/>
              <a:t> and S</a:t>
            </a:r>
            <a:r>
              <a:rPr lang="en-GB" sz="2200" baseline="-25000" dirty="0"/>
              <a:t>U</a:t>
            </a:r>
            <a:r>
              <a:rPr lang="en-GB" sz="22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9656" y="3868511"/>
            <a:ext cx="5244230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0">
              <a:spcBef>
                <a:spcPts val="600"/>
              </a:spcBef>
              <a:buNone/>
            </a:pPr>
            <a:r>
              <a:rPr lang="en-GB" b="1" dirty="0" smtClean="0"/>
              <a:t>S</a:t>
            </a:r>
            <a:r>
              <a:rPr lang="en-GB" b="1" baseline="-25000" dirty="0" smtClean="0"/>
              <a:t>L </a:t>
            </a:r>
            <a:r>
              <a:rPr lang="en-GB" b="1" dirty="0" smtClean="0"/>
              <a:t>distribution </a:t>
            </a:r>
            <a:r>
              <a:rPr lang="en-GB" dirty="0" smtClean="0"/>
              <a:t>– three parameter lognormal distribution with one parameter being the lower limit</a:t>
            </a:r>
            <a:endParaRPr lang="en-GB" dirty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b="1" dirty="0" smtClean="0"/>
              <a:t>S</a:t>
            </a:r>
            <a:r>
              <a:rPr lang="en-GB" b="1" baseline="-25000" dirty="0" smtClean="0"/>
              <a:t>B </a:t>
            </a:r>
            <a:r>
              <a:rPr lang="en-GB" b="1" dirty="0"/>
              <a:t>distribution </a:t>
            </a:r>
            <a:r>
              <a:rPr lang="en-GB" dirty="0"/>
              <a:t>– </a:t>
            </a:r>
            <a:r>
              <a:rPr lang="en-GB" dirty="0" smtClean="0"/>
              <a:t>covers the region above the line defined by the </a:t>
            </a:r>
            <a:r>
              <a:rPr lang="en-GB" dirty="0"/>
              <a:t>S</a:t>
            </a:r>
            <a:r>
              <a:rPr lang="en-GB" baseline="-25000" dirty="0"/>
              <a:t>L </a:t>
            </a:r>
            <a:endParaRPr lang="en-GB" baseline="-25000" dirty="0" smtClean="0"/>
          </a:p>
          <a:p>
            <a:pPr marL="857250" lvl="2" indent="0">
              <a:spcBef>
                <a:spcPts val="600"/>
              </a:spcBef>
              <a:buNone/>
            </a:pPr>
            <a:r>
              <a:rPr lang="en-GB" b="1" dirty="0" smtClean="0"/>
              <a:t>S</a:t>
            </a:r>
            <a:r>
              <a:rPr lang="en-GB" b="1" baseline="-25000" dirty="0" smtClean="0"/>
              <a:t>U </a:t>
            </a:r>
            <a:r>
              <a:rPr lang="en-GB" b="1" dirty="0"/>
              <a:t>distribution </a:t>
            </a:r>
            <a:r>
              <a:rPr lang="en-GB" dirty="0"/>
              <a:t>– covers the region </a:t>
            </a:r>
            <a:r>
              <a:rPr lang="en-GB" dirty="0" smtClean="0"/>
              <a:t>below </a:t>
            </a:r>
            <a:r>
              <a:rPr lang="en-GB" dirty="0"/>
              <a:t>the line defined by the S</a:t>
            </a:r>
            <a:r>
              <a:rPr lang="en-GB" baseline="-25000" dirty="0"/>
              <a:t>L </a:t>
            </a:r>
          </a:p>
          <a:p>
            <a:pPr marL="857250" lvl="2" indent="0">
              <a:spcBef>
                <a:spcPts val="600"/>
              </a:spcBef>
              <a:buNone/>
            </a:pPr>
            <a:endParaRPr lang="en-GB" sz="800" baseline="-25000" dirty="0"/>
          </a:p>
          <a:p>
            <a:pPr marL="857250" lvl="2">
              <a:spcBef>
                <a:spcPts val="600"/>
              </a:spcBef>
            </a:pP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flexible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can take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shapes</a:t>
            </a:r>
            <a:endParaRPr lang="en-US" dirty="0"/>
          </a:p>
          <a:p>
            <a:pPr marL="857250" lvl="2" indent="0">
              <a:spcBef>
                <a:spcPts val="600"/>
              </a:spcBef>
              <a:buNone/>
            </a:pPr>
            <a:endParaRPr lang="en-GB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258603"/>
              </p:ext>
            </p:extLst>
          </p:nvPr>
        </p:nvGraphicFramePr>
        <p:xfrm>
          <a:off x="983432" y="3729158"/>
          <a:ext cx="2736304" cy="275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0" name="Equation" r:id="rId3" imgW="1485720" imgH="1498320" progId="Equation.3">
                  <p:embed/>
                </p:oleObj>
              </mc:Choice>
              <mc:Fallback>
                <p:oleObj name="Equation" r:id="rId3" imgW="1485720" imgH="149832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3432" y="3729158"/>
                        <a:ext cx="2736304" cy="2759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422" r="8031" b="4970"/>
          <a:stretch/>
        </p:blipFill>
        <p:spPr>
          <a:xfrm>
            <a:off x="8627858" y="3262644"/>
            <a:ext cx="3170241" cy="332570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8976319" y="3729157"/>
            <a:ext cx="2723101" cy="2541013"/>
          </a:xfrm>
          <a:custGeom>
            <a:avLst/>
            <a:gdLst>
              <a:gd name="connsiteX0" fmla="*/ 0 w 4114800"/>
              <a:gd name="connsiteY0" fmla="*/ 0 h 4457700"/>
              <a:gd name="connsiteX1" fmla="*/ 4114800 w 4114800"/>
              <a:gd name="connsiteY1" fmla="*/ 2228850 h 4457700"/>
              <a:gd name="connsiteX2" fmla="*/ 4106636 w 4114800"/>
              <a:gd name="connsiteY2" fmla="*/ 4457700 h 4457700"/>
              <a:gd name="connsiteX3" fmla="*/ 2669722 w 4114800"/>
              <a:gd name="connsiteY3" fmla="*/ 4441372 h 4457700"/>
              <a:gd name="connsiteX4" fmla="*/ 16329 w 4114800"/>
              <a:gd name="connsiteY4" fmla="*/ 1110343 h 4457700"/>
              <a:gd name="connsiteX5" fmla="*/ 0 w 4114800"/>
              <a:gd name="connsiteY5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4457700">
                <a:moveTo>
                  <a:pt x="0" y="0"/>
                </a:moveTo>
                <a:lnTo>
                  <a:pt x="4114800" y="2228850"/>
                </a:lnTo>
                <a:cubicBezTo>
                  <a:pt x="4112079" y="2971800"/>
                  <a:pt x="4109357" y="3714750"/>
                  <a:pt x="4106636" y="4457700"/>
                </a:cubicBezTo>
                <a:lnTo>
                  <a:pt x="2669722" y="4441372"/>
                </a:lnTo>
                <a:lnTo>
                  <a:pt x="16329" y="111034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1898885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Selecting a distribution function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800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5360" y="2460029"/>
            <a:ext cx="1146274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Char char="-"/>
            </a:pPr>
            <a:r>
              <a:rPr lang="en-GB" sz="2200" dirty="0" smtClean="0"/>
              <a:t>The </a:t>
            </a:r>
            <a:r>
              <a:rPr lang="en-GB" sz="2200" dirty="0">
                <a:solidFill>
                  <a:srgbClr val="00B0F0"/>
                </a:solidFill>
              </a:rPr>
              <a:t>Johnson’s S</a:t>
            </a:r>
            <a:r>
              <a:rPr lang="en-GB" sz="2200" baseline="-25000" dirty="0">
                <a:solidFill>
                  <a:srgbClr val="00B0F0"/>
                </a:solidFill>
              </a:rPr>
              <a:t>B</a:t>
            </a:r>
            <a:r>
              <a:rPr lang="en-GB" sz="2200" dirty="0"/>
              <a:t> is a system of distributions based on transformations of a standard normal. This system consists of three distributions S</a:t>
            </a:r>
            <a:r>
              <a:rPr lang="en-GB" sz="2200" baseline="-25000" dirty="0"/>
              <a:t>B</a:t>
            </a:r>
            <a:r>
              <a:rPr lang="en-GB" sz="2200" dirty="0"/>
              <a:t>, S</a:t>
            </a:r>
            <a:r>
              <a:rPr lang="en-GB" sz="2200" baseline="-25000" dirty="0"/>
              <a:t>L</a:t>
            </a:r>
            <a:r>
              <a:rPr lang="en-GB" sz="2200" dirty="0"/>
              <a:t> and S</a:t>
            </a:r>
            <a:r>
              <a:rPr lang="en-GB" sz="2200" baseline="-25000" dirty="0"/>
              <a:t>U</a:t>
            </a:r>
            <a:r>
              <a:rPr lang="en-GB" sz="2200" dirty="0"/>
              <a:t> </a:t>
            </a:r>
            <a:endParaRPr lang="en-GB" sz="2200" dirty="0" smtClean="0"/>
          </a:p>
          <a:p>
            <a:pPr lvl="1">
              <a:buFontTx/>
              <a:buChar char="-"/>
            </a:pPr>
            <a:r>
              <a:rPr lang="en-GB" sz="2200" dirty="0"/>
              <a:t>Examples of the </a:t>
            </a:r>
            <a:r>
              <a:rPr lang="en-GB" sz="2200" dirty="0">
                <a:solidFill>
                  <a:srgbClr val="00B0F0"/>
                </a:solidFill>
              </a:rPr>
              <a:t>Johnson’s S</a:t>
            </a:r>
            <a:r>
              <a:rPr lang="en-GB" sz="2200" baseline="-25000" dirty="0">
                <a:solidFill>
                  <a:srgbClr val="00B0F0"/>
                </a:solidFill>
              </a:rPr>
              <a:t>B</a:t>
            </a:r>
            <a:r>
              <a:rPr lang="en-GB" sz="2200" dirty="0">
                <a:solidFill>
                  <a:srgbClr val="00B0F0"/>
                </a:solidFill>
              </a:rPr>
              <a:t> distribution</a:t>
            </a:r>
            <a:endParaRPr lang="en-GB" sz="2200" dirty="0"/>
          </a:p>
          <a:p>
            <a:pPr lvl="1">
              <a:buFontTx/>
              <a:buChar char="-"/>
            </a:pPr>
            <a:endParaRPr lang="en-GB" sz="22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2"/>
          <a:stretch/>
        </p:blipFill>
        <p:spPr bwMode="auto">
          <a:xfrm>
            <a:off x="435912" y="4032200"/>
            <a:ext cx="5791249" cy="243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7"/>
          <a:stretch/>
        </p:blipFill>
        <p:spPr bwMode="auto">
          <a:xfrm>
            <a:off x="6165943" y="4032200"/>
            <a:ext cx="5791249" cy="249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6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Modelling diameter distributions: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9336" y="1928589"/>
            <a:ext cx="113280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200" dirty="0" smtClean="0">
                <a:solidFill>
                  <a:srgbClr val="7CB042"/>
                </a:solidFill>
              </a:rPr>
              <a:t>Methods for estimating the parameters of diameter distributions</a:t>
            </a:r>
            <a:r>
              <a:rPr lang="en-GB" sz="2200" dirty="0" smtClean="0"/>
              <a:t>:</a:t>
            </a:r>
          </a:p>
          <a:p>
            <a:pPr lvl="1"/>
            <a:endParaRPr lang="en-GB" sz="800" dirty="0" smtClean="0"/>
          </a:p>
          <a:p>
            <a:pPr marL="857250" lvl="2" indent="0">
              <a:buFont typeface="Arial" pitchFamily="34" charset="0"/>
              <a:buNone/>
            </a:pPr>
            <a:r>
              <a:rPr lang="en-US" sz="2000" dirty="0" smtClean="0"/>
              <a:t>When developing a diameter-distribution based yield model sample plot data for selected sample trees are required: age, total number of trees per ha, site index (or, equivalently, average dominant stand  height,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marL="857250" lvl="2" indent="0">
              <a:buFont typeface="Arial" pitchFamily="34" charset="0"/>
              <a:buNone/>
            </a:pPr>
            <a:endParaRPr lang="en-US" sz="800" dirty="0" smtClean="0"/>
          </a:p>
          <a:p>
            <a:pPr lvl="2"/>
            <a:r>
              <a:rPr lang="en-US" sz="2200" b="1" i="1" dirty="0" smtClean="0">
                <a:solidFill>
                  <a:srgbClr val="7CB042"/>
                </a:solidFill>
              </a:rPr>
              <a:t>Parameter Prediction</a:t>
            </a:r>
          </a:p>
          <a:p>
            <a:pPr marL="1162050" lvl="3" indent="0">
              <a:buFont typeface="Arial" pitchFamily="34" charset="0"/>
              <a:buNone/>
            </a:pPr>
            <a:r>
              <a:rPr lang="en-US" dirty="0" smtClean="0"/>
              <a:t>Data are then used to develop regression equations to predict the parameters, for example for </a:t>
            </a:r>
            <a:r>
              <a:rPr lang="en-US" dirty="0" smtClean="0">
                <a:solidFill>
                  <a:srgbClr val="00B0F0"/>
                </a:solidFill>
              </a:rPr>
              <a:t>3-parameter Weibull</a:t>
            </a:r>
            <a:r>
              <a:rPr lang="en-US" dirty="0" smtClean="0"/>
              <a:t> </a:t>
            </a:r>
          </a:p>
          <a:p>
            <a:pPr marL="1162050" lvl="7" indent="457200">
              <a:buFont typeface="Arial" pitchFamily="34" charset="0"/>
              <a:buNone/>
            </a:pPr>
            <a:endParaRPr lang="en-US" dirty="0"/>
          </a:p>
          <a:p>
            <a:pPr marL="1162050" lvl="7" indent="4763">
              <a:buFont typeface="Arial" pitchFamily="34" charset="0"/>
              <a:buNone/>
            </a:pPr>
            <a:r>
              <a:rPr lang="en-US" dirty="0" smtClean="0"/>
              <a:t>a = </a:t>
            </a:r>
            <a:r>
              <a:rPr lang="en-US" i="1" dirty="0" smtClean="0"/>
              <a:t>f</a:t>
            </a:r>
            <a:r>
              <a:rPr lang="en-US" i="1" baseline="-25000" dirty="0" smtClean="0"/>
              <a:t>1 </a:t>
            </a:r>
            <a:r>
              <a:rPr lang="en-US" dirty="0" smtClean="0"/>
              <a:t>(t, N, S)  ;  b = </a:t>
            </a:r>
            <a:r>
              <a:rPr lang="en-US" i="1" dirty="0" smtClean="0"/>
              <a:t>f</a:t>
            </a:r>
            <a:r>
              <a:rPr lang="en-US" i="1" baseline="-25000" dirty="0" smtClean="0"/>
              <a:t>2</a:t>
            </a:r>
            <a:r>
              <a:rPr lang="en-US" dirty="0" smtClean="0"/>
              <a:t> (t, N, S)  ;  c = </a:t>
            </a:r>
            <a:r>
              <a:rPr lang="en-US" i="1" dirty="0" smtClean="0"/>
              <a:t>f</a:t>
            </a:r>
            <a:r>
              <a:rPr lang="en-US" i="1" baseline="-25000" dirty="0" smtClean="0"/>
              <a:t>3</a:t>
            </a:r>
            <a:r>
              <a:rPr lang="en-US" baseline="-25000" dirty="0" smtClean="0"/>
              <a:t> </a:t>
            </a:r>
            <a:r>
              <a:rPr lang="en-US" dirty="0" smtClean="0"/>
              <a:t>(t, N, S)</a:t>
            </a:r>
          </a:p>
          <a:p>
            <a:pPr marL="1162050" lvl="7" indent="0">
              <a:buFont typeface="Arial" pitchFamily="34" charset="0"/>
              <a:buNone/>
            </a:pPr>
            <a:endParaRPr lang="en-US" dirty="0" smtClean="0"/>
          </a:p>
          <a:p>
            <a:pPr marL="1162050" lvl="4" indent="0">
              <a:buFont typeface="Arial" pitchFamily="34" charset="0"/>
              <a:buNone/>
            </a:pPr>
            <a:r>
              <a:rPr lang="en-US" sz="1600" dirty="0" smtClean="0"/>
              <a:t>a = usually represents the </a:t>
            </a:r>
            <a:r>
              <a:rPr lang="en-US" sz="1600" u="sng" dirty="0" smtClean="0"/>
              <a:t>minimum diameter </a:t>
            </a:r>
            <a:r>
              <a:rPr lang="en-US" sz="1600" dirty="0" smtClean="0"/>
              <a:t>of the stand</a:t>
            </a:r>
          </a:p>
          <a:p>
            <a:pPr marL="1162050" lvl="4" indent="0">
              <a:buFont typeface="Arial" pitchFamily="34" charset="0"/>
              <a:buNone/>
            </a:pPr>
            <a:r>
              <a:rPr lang="en-US" sz="1600" dirty="0" smtClean="0"/>
              <a:t>b = usually represents an </a:t>
            </a:r>
            <a:r>
              <a:rPr lang="en-US" sz="1600" u="sng" dirty="0" smtClean="0"/>
              <a:t>upper percentile </a:t>
            </a:r>
            <a:r>
              <a:rPr lang="en-US" sz="1600" dirty="0" smtClean="0"/>
              <a:t>(P</a:t>
            </a:r>
            <a:r>
              <a:rPr lang="en-US" sz="1600" baseline="-25000" dirty="0" smtClean="0"/>
              <a:t>63</a:t>
            </a:r>
            <a:r>
              <a:rPr lang="en-US" sz="1600" dirty="0" smtClean="0"/>
              <a:t>, P</a:t>
            </a:r>
            <a:r>
              <a:rPr lang="en-US" sz="1600" baseline="-25000" dirty="0" smtClean="0"/>
              <a:t>95</a:t>
            </a:r>
            <a:r>
              <a:rPr lang="en-US" sz="1600" dirty="0" smtClean="0"/>
              <a:t>)</a:t>
            </a:r>
          </a:p>
          <a:p>
            <a:pPr marL="1162050" lvl="4" indent="0">
              <a:buFont typeface="Arial" pitchFamily="34" charset="0"/>
              <a:buNone/>
            </a:pPr>
            <a:r>
              <a:rPr lang="en-US" sz="1600" dirty="0" smtClean="0"/>
              <a:t>c = usually calculated after a and b are estimated</a:t>
            </a:r>
          </a:p>
          <a:p>
            <a:pPr marL="1162050" indent="0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6670248" y="3292911"/>
            <a:ext cx="5198044" cy="2366133"/>
            <a:chOff x="7154304" y="3801577"/>
            <a:chExt cx="4612688" cy="1711466"/>
          </a:xfrm>
        </p:grpSpPr>
        <p:graphicFrame>
          <p:nvGraphicFramePr>
            <p:cNvPr id="1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021867"/>
                </p:ext>
              </p:extLst>
            </p:nvPr>
          </p:nvGraphicFramePr>
          <p:xfrm>
            <a:off x="7794906" y="3909435"/>
            <a:ext cx="853016" cy="24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09" name="Equation" r:id="rId3" imgW="787320" imgH="228600" progId="Equation.3">
                    <p:embed/>
                  </p:oleObj>
                </mc:Choice>
                <mc:Fallback>
                  <p:oleObj name="Equation" r:id="rId3" imgW="787320" imgH="228600" progId="Equation.3">
                    <p:embed/>
                    <p:pic>
                      <p:nvPicPr>
                        <p:cNvPr id="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94906" y="3909435"/>
                          <a:ext cx="853016" cy="247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376860"/>
                </p:ext>
              </p:extLst>
            </p:nvPr>
          </p:nvGraphicFramePr>
          <p:xfrm>
            <a:off x="9647981" y="3801577"/>
            <a:ext cx="1120860" cy="463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10" name="Equação" r:id="rId5" imgW="1168200" imgH="482400" progId="Equation.3">
                    <p:embed/>
                  </p:oleObj>
                </mc:Choice>
                <mc:Fallback>
                  <p:oleObj name="Equação" r:id="rId5" imgW="1168200" imgH="482400" progId="Equation.3">
                    <p:embed/>
                    <p:pic>
                      <p:nvPicPr>
                        <p:cNvPr id="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47981" y="3801577"/>
                          <a:ext cx="1120860" cy="463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396213"/>
                </p:ext>
              </p:extLst>
            </p:nvPr>
          </p:nvGraphicFramePr>
          <p:xfrm>
            <a:off x="7154304" y="4777706"/>
            <a:ext cx="4612688" cy="735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11" name="Equation" r:id="rId7" imgW="3822480" imgH="660240" progId="Equation.3">
                    <p:embed/>
                  </p:oleObj>
                </mc:Choice>
                <mc:Fallback>
                  <p:oleObj name="Equation" r:id="rId7" imgW="3822480" imgH="660240" progId="Equation.3">
                    <p:embed/>
                    <p:pic>
                      <p:nvPicPr>
                        <p:cNvPr id="1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4304" y="4777706"/>
                          <a:ext cx="4612688" cy="735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2" name="Straight Connector 11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Summarizing the idea behind diameter distribution </a:t>
            </a:r>
            <a:r>
              <a:rPr lang="en-US" b="1" dirty="0" smtClean="0"/>
              <a:t>models:</a:t>
            </a:r>
            <a:endParaRPr lang="en-GB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119336" y="1928589"/>
                <a:ext cx="11328000" cy="4929411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SzPct val="90000"/>
                  <a:buFont typeface="Wingdings" pitchFamily="2" charset="2"/>
                  <a:buChar char="ü"/>
                  <a:defRPr sz="32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008000"/>
                  </a:buClr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rebuchet MS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endParaRPr lang="en-US" sz="800" dirty="0">
                  <a:solidFill>
                    <a:srgbClr val="7CB042"/>
                  </a:solidFill>
                </a:endParaRPr>
              </a:p>
              <a:p>
                <a:pPr lvl="2"/>
                <a:r>
                  <a:rPr lang="en-US" sz="2000" dirty="0" smtClean="0"/>
                  <a:t>predict growth of the principal variables (</a:t>
                </a:r>
                <a:r>
                  <a:rPr lang="en-US" sz="2000" dirty="0" err="1" smtClean="0"/>
                  <a:t>hdom</a:t>
                </a:r>
                <a:r>
                  <a:rPr lang="en-US" sz="2000" dirty="0" smtClean="0"/>
                  <a:t>, G, N</a:t>
                </a:r>
                <a:r>
                  <a:rPr lang="en-US" sz="2000" dirty="0"/>
                  <a:t>)</a:t>
                </a:r>
                <a:endParaRPr lang="en-US" sz="2000" dirty="0" smtClean="0"/>
              </a:p>
              <a:p>
                <a:pPr lvl="2"/>
                <a:r>
                  <a:rPr lang="en-US" sz="2000" dirty="0" smtClean="0"/>
                  <a:t>(usually </a:t>
                </a:r>
                <a:r>
                  <a:rPr lang="en-US" sz="2000" dirty="0"/>
                  <a:t>the simulation of diameter distribution implies the need </a:t>
                </a:r>
                <a:r>
                  <a:rPr lang="en-US" sz="2000" dirty="0" smtClean="0"/>
                  <a:t>to) </a:t>
                </a:r>
                <a:r>
                  <a:rPr lang="en-US" sz="2000" dirty="0"/>
                  <a:t>predict other </a:t>
                </a:r>
                <a:r>
                  <a:rPr lang="en-US" sz="2000" dirty="0" smtClean="0"/>
                  <a:t>principal variables</a:t>
                </a:r>
                <a:r>
                  <a:rPr lang="en-US" sz="2000" dirty="0"/>
                  <a:t>, namely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minimum diameter </a:t>
                </a:r>
                <a:r>
                  <a:rPr lang="en-US" sz="2000" dirty="0"/>
                  <a:t>and some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percentile in the upper part of the </a:t>
                </a:r>
                <a:r>
                  <a:rPr lang="en-US" sz="2000" dirty="0" smtClean="0">
                    <a:solidFill>
                      <a:schemeClr val="accent6"/>
                    </a:solidFill>
                  </a:rPr>
                  <a:t>distribution</a:t>
                </a:r>
              </a:p>
              <a:p>
                <a:pPr lvl="2"/>
                <a:r>
                  <a:rPr lang="en-US" sz="2000" dirty="0" smtClean="0"/>
                  <a:t>estimate </a:t>
                </a:r>
                <a:r>
                  <a:rPr lang="en-US" sz="2000" dirty="0"/>
                  <a:t>the distribution of trees by diameter classes (diameter distribution using a pdf)</a:t>
                </a:r>
              </a:p>
              <a:p>
                <a:pPr lvl="2"/>
                <a:r>
                  <a:rPr lang="en-US" sz="2000" dirty="0" smtClean="0"/>
                  <a:t>estimate </a:t>
                </a:r>
                <a:r>
                  <a:rPr lang="en-US" sz="2000" dirty="0"/>
                  <a:t>stand volume (total and merchantable</a:t>
                </a:r>
                <a:r>
                  <a:rPr lang="en-US" sz="2000" dirty="0" smtClean="0"/>
                  <a:t>) and biomass </a:t>
                </a:r>
                <a:r>
                  <a:rPr lang="en-US" sz="2000" dirty="0"/>
                  <a:t>from the diameter distribution, </a:t>
                </a:r>
                <a:endParaRPr lang="en-US" sz="2000" dirty="0" smtClean="0"/>
              </a:p>
              <a:p>
                <a:pPr lvl="3"/>
                <a:r>
                  <a:rPr lang="en-US" sz="1600" dirty="0" smtClean="0"/>
                  <a:t>by using </a:t>
                </a:r>
                <a:r>
                  <a:rPr lang="en-US" sz="1600" dirty="0" smtClean="0">
                    <a:solidFill>
                      <a:schemeClr val="accent4"/>
                    </a:solidFill>
                  </a:rPr>
                  <a:t>h-d curves </a:t>
                </a:r>
                <a:r>
                  <a:rPr lang="en-US" sz="1600" dirty="0" smtClean="0"/>
                  <a:t>and  </a:t>
                </a:r>
                <a:r>
                  <a:rPr lang="en-US" sz="1600" dirty="0">
                    <a:solidFill>
                      <a:schemeClr val="accent4"/>
                    </a:solidFill>
                  </a:rPr>
                  <a:t>tree volume </a:t>
                </a:r>
                <a:r>
                  <a:rPr lang="en-US" sz="1600" dirty="0" smtClean="0">
                    <a:solidFill>
                      <a:schemeClr val="accent4"/>
                    </a:solidFill>
                  </a:rPr>
                  <a:t>equations / tree biomass equations </a:t>
                </a:r>
                <a:r>
                  <a:rPr lang="en-US" sz="1600" dirty="0" smtClean="0"/>
                  <a:t>applied to the average tree</a:t>
                </a:r>
              </a:p>
              <a:p>
                <a:pPr lvl="3"/>
                <a:r>
                  <a:rPr lang="en-US" sz="1600" dirty="0" smtClean="0"/>
                  <a:t>calculating volume and biomass per hectare multiplying the number of tree in each class by the average tree values</a:t>
                </a:r>
              </a:p>
              <a:p>
                <a:pPr lvl="3"/>
                <a:r>
                  <a:rPr lang="en-US" sz="1600" dirty="0" smtClean="0"/>
                  <a:t>Summing up the values by class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i="1"/>
                        <m:t>𝑋</m:t>
                      </m:r>
                      <m:r>
                        <a:rPr lang="pt-PT" i="1"/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/>
                          </m:ctrlPr>
                        </m:naryPr>
                        <m:sub>
                          <m:r>
                            <a:rPr lang="pt-PT" i="1"/>
                            <m:t>𝑖</m:t>
                          </m:r>
                          <m:r>
                            <a:rPr lang="pt-PT" i="1"/>
                            <m:t>=1</m:t>
                          </m:r>
                        </m:sub>
                        <m:sup>
                          <m:r>
                            <a:rPr lang="pt-PT" i="1"/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i="1"/>
                              </m:ctrlPr>
                            </m:sSubPr>
                            <m:e>
                              <m:r>
                                <a:rPr lang="pt-PT" i="1"/>
                                <m:t>𝑁</m:t>
                              </m:r>
                            </m:e>
                            <m:sub>
                              <m:r>
                                <a:rPr lang="pt-PT" i="1"/>
                                <m:t>𝑖</m:t>
                              </m:r>
                            </m:sub>
                          </m:sSub>
                          <m:r>
                            <a:rPr lang="pt-PT" i="1"/>
                            <m:t>𝑓</m:t>
                          </m:r>
                          <m:d>
                            <m:dPr>
                              <m:ctrlPr>
                                <a:rPr lang="en-US" i="1"/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/>
                                  </m:ctrlPr>
                                </m:sSubPr>
                                <m:e>
                                  <m:r>
                                    <a:rPr lang="pt-PT" i="1"/>
                                    <m:t>𝑑</m:t>
                                  </m:r>
                                </m:e>
                                <m:sub>
                                  <m:r>
                                    <a:rPr lang="pt-PT" i="1"/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 smtClean="0"/>
              </a:p>
              <a:p>
                <a:pPr lvl="2"/>
                <a:endParaRPr lang="en-US" sz="900" dirty="0">
                  <a:solidFill>
                    <a:schemeClr val="accent4"/>
                  </a:solidFill>
                </a:endParaRPr>
              </a:p>
              <a:p>
                <a:pPr lvl="1"/>
                <a:endParaRPr lang="en-GB" sz="2200" dirty="0" smtClean="0"/>
              </a:p>
              <a:p>
                <a:pPr lvl="1"/>
                <a:endParaRPr lang="en-GB" sz="800" dirty="0" smtClean="0"/>
              </a:p>
              <a:p>
                <a:pPr marL="1162050" indent="0"/>
                <a:endParaRPr lang="en-GB" dirty="0" smtClean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sz="800" dirty="0" smtClean="0"/>
              </a:p>
              <a:p>
                <a:endParaRPr lang="en-GB" sz="800" dirty="0" smtClean="0"/>
              </a:p>
              <a:p>
                <a:endParaRPr lang="en-GB" dirty="0" smtClean="0"/>
              </a:p>
              <a:p>
                <a:pPr lvl="1"/>
                <a:endParaRPr lang="en-GB" dirty="0" smtClean="0"/>
              </a:p>
            </p:txBody>
          </p:sp>
        </mc:Choice>
        <mc:Fallback>
          <p:sp>
            <p:nvSpPr>
              <p:cNvPr id="12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1928589"/>
                <a:ext cx="11328000" cy="49294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671136" y="5573802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where k is the number of diameter classes, f(di) corresponds to the calculation of the variable x for the midpoint of diameter class </a:t>
            </a:r>
            <a:r>
              <a:rPr lang="en-US" sz="1600" i="1" dirty="0" err="1"/>
              <a:t>i</a:t>
            </a:r>
            <a:r>
              <a:rPr lang="en-US" sz="1600" i="1" dirty="0"/>
              <a:t>, and Ni is the number of trees per hectare in that same class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3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4000" y="134076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2800" dirty="0" smtClean="0">
                <a:solidFill>
                  <a:schemeClr val="tx1"/>
                </a:solidFill>
              </a:rPr>
              <a:t>PBRAVO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summary</a:t>
            </a:r>
            <a:r>
              <a:rPr lang="pt-PT" sz="2800" dirty="0" smtClean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2170" y="1916832"/>
            <a:ext cx="1118932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Author</a:t>
            </a:r>
            <a:r>
              <a:rPr lang="en-US" sz="2400" dirty="0" smtClean="0"/>
              <a:t>: </a:t>
            </a:r>
            <a:r>
              <a:rPr lang="en-US" sz="2400" dirty="0" smtClean="0"/>
              <a:t>Fernando </a:t>
            </a:r>
            <a:r>
              <a:rPr lang="en-US" sz="2400" dirty="0" err="1" smtClean="0"/>
              <a:t>Páscoa</a:t>
            </a:r>
            <a:r>
              <a:rPr lang="en-US" sz="2400" dirty="0" smtClean="0"/>
              <a:t>, </a:t>
            </a:r>
            <a:r>
              <a:rPr lang="en-US" sz="2400" dirty="0" smtClean="0"/>
              <a:t>professor </a:t>
            </a:r>
            <a:r>
              <a:rPr lang="en-US" sz="2400" dirty="0" smtClean="0"/>
              <a:t>IPC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Model type</a:t>
            </a:r>
            <a:r>
              <a:rPr lang="en-US" sz="2400" dirty="0" smtClean="0"/>
              <a:t>: empirical growth </a:t>
            </a:r>
            <a:r>
              <a:rPr lang="en-US" sz="2400" dirty="0"/>
              <a:t>and </a:t>
            </a:r>
            <a:r>
              <a:rPr lang="en-US" sz="2400" dirty="0" smtClean="0"/>
              <a:t>yield diameter distribution model</a:t>
            </a:r>
          </a:p>
          <a:p>
            <a:pPr marL="2871788" indent="-2871788">
              <a:spcBef>
                <a:spcPts val="600"/>
              </a:spcBef>
            </a:pPr>
            <a:r>
              <a:rPr lang="en-US" sz="2400" b="1" dirty="0" smtClean="0"/>
              <a:t>Data </a:t>
            </a:r>
            <a:r>
              <a:rPr lang="en-US" sz="2400" b="1" dirty="0"/>
              <a:t>for model development</a:t>
            </a:r>
            <a:r>
              <a:rPr lang="en-US" sz="2400" dirty="0" smtClean="0"/>
              <a:t>: </a:t>
            </a:r>
            <a:r>
              <a:rPr lang="en-US" sz="2400" i="1" dirty="0" smtClean="0"/>
              <a:t>MNL continuous forest inventory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Modules</a:t>
            </a:r>
            <a:r>
              <a:rPr lang="en-US" sz="2400" dirty="0" smtClean="0"/>
              <a:t>: </a:t>
            </a:r>
            <a:r>
              <a:rPr lang="en-US" sz="2400" dirty="0" smtClean="0"/>
              <a:t>initialization, growth</a:t>
            </a:r>
            <a:r>
              <a:rPr lang="en-US" sz="2400" dirty="0" smtClean="0"/>
              <a:t>, </a:t>
            </a:r>
            <a:r>
              <a:rPr lang="en-US" sz="2400" dirty="0" smtClean="0"/>
              <a:t>calculus + diameter </a:t>
            </a:r>
            <a:r>
              <a:rPr lang="en-US" sz="2400" dirty="0" smtClean="0"/>
              <a:t>distribution, wind risk</a:t>
            </a:r>
            <a:r>
              <a:rPr lang="en-US" sz="2400" dirty="0"/>
              <a:t> </a:t>
            </a:r>
            <a:r>
              <a:rPr lang="en-US" sz="2400" dirty="0" smtClean="0"/>
              <a:t>and management (thinning and final harvest)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Maximum rotation</a:t>
            </a:r>
            <a:r>
              <a:rPr lang="en-US" sz="2400" dirty="0" smtClean="0"/>
              <a:t>: </a:t>
            </a:r>
            <a:r>
              <a:rPr lang="en-US" sz="2400" dirty="0" smtClean="0"/>
              <a:t>80</a:t>
            </a:r>
            <a:r>
              <a:rPr lang="en-US" sz="2400" dirty="0" smtClean="0"/>
              <a:t> </a:t>
            </a:r>
            <a:r>
              <a:rPr lang="en-US" sz="2400" dirty="0" smtClean="0"/>
              <a:t>years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Time-step</a:t>
            </a:r>
            <a:r>
              <a:rPr lang="en-US" sz="2400" dirty="0" smtClean="0"/>
              <a:t>: 5 years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Simulator</a:t>
            </a:r>
            <a:r>
              <a:rPr lang="en-US" sz="2400" dirty="0" smtClean="0"/>
              <a:t>: </a:t>
            </a:r>
            <a:r>
              <a:rPr lang="en-US" sz="2400" dirty="0" smtClean="0"/>
              <a:t>PBRAVO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6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468414"/>
            <a:ext cx="11329259" cy="48714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Stand volume may be enough for some purposes, but often the </a:t>
            </a:r>
            <a:r>
              <a:rPr lang="en-US" sz="2200" b="1" dirty="0" smtClean="0">
                <a:solidFill>
                  <a:srgbClr val="7CB042"/>
                </a:solidFill>
              </a:rPr>
              <a:t>distribution of volume by size</a:t>
            </a:r>
            <a:r>
              <a:rPr lang="en-US" sz="2200" dirty="0" smtClean="0">
                <a:solidFill>
                  <a:srgbClr val="7CB042"/>
                </a:solidFill>
              </a:rPr>
              <a:t> </a:t>
            </a:r>
            <a:r>
              <a:rPr lang="en-US" sz="2200" b="1" dirty="0" smtClean="0">
                <a:solidFill>
                  <a:srgbClr val="7CB042"/>
                </a:solidFill>
              </a:rPr>
              <a:t>and product </a:t>
            </a:r>
            <a:r>
              <a:rPr lang="en-US" sz="2200" dirty="0" smtClean="0"/>
              <a:t>classes is often required also it is important for planning thinning or final harvest</a:t>
            </a:r>
          </a:p>
          <a:p>
            <a:r>
              <a:rPr lang="en-US" sz="2200" dirty="0" smtClean="0"/>
              <a:t>Stand tables (</a:t>
            </a:r>
            <a:r>
              <a:rPr lang="en-US" sz="2200" dirty="0" err="1" smtClean="0"/>
              <a:t>nr</a:t>
            </a:r>
            <a:r>
              <a:rPr lang="en-US" sz="2200" dirty="0" smtClean="0"/>
              <a:t> of trees by diameter class) and stock tables (volume by diameter class) complemented the information from Yield Tables</a:t>
            </a:r>
          </a:p>
          <a:p>
            <a:endParaRPr lang="en-US" sz="800" dirty="0" smtClean="0"/>
          </a:p>
          <a:p>
            <a:pPr lvl="8">
              <a:buFont typeface="Wingdings" panose="05000000000000000000" pitchFamily="2" charset="2"/>
              <a:buChar char="ü"/>
            </a:pPr>
            <a:r>
              <a:rPr lang="en-US" sz="2200" dirty="0" smtClean="0"/>
              <a:t>Attention was given to </a:t>
            </a:r>
            <a:r>
              <a:rPr lang="en-US" sz="2200" b="1" dirty="0" smtClean="0"/>
              <a:t>modelling diameter distributions</a:t>
            </a:r>
          </a:p>
          <a:p>
            <a:pPr lvl="8"/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159398">
            <a:off x="710124" y="592212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5137" y="4173091"/>
            <a:ext cx="6529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Typically, the total </a:t>
            </a:r>
            <a:r>
              <a:rPr lang="en-US" sz="2200" dirty="0" err="1" smtClean="0"/>
              <a:t>nr</a:t>
            </a:r>
            <a:r>
              <a:rPr lang="en-US" sz="2200" dirty="0" smtClean="0"/>
              <a:t> of trees per hectare (N, trees ha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) </a:t>
            </a:r>
          </a:p>
          <a:p>
            <a:pPr algn="ctr"/>
            <a:r>
              <a:rPr lang="en-US" sz="2200" dirty="0" smtClean="0"/>
              <a:t>is distributed among diameter classes</a:t>
            </a:r>
          </a:p>
          <a:p>
            <a:pPr algn="ctr"/>
            <a:r>
              <a:rPr lang="en-US" sz="2200" dirty="0" smtClean="0"/>
              <a:t> using 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probability density functions (pdf)</a:t>
            </a:r>
            <a:endParaRPr lang="en-US" sz="2200" b="1" dirty="0">
              <a:solidFill>
                <a:srgbClr val="00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17992704">
            <a:off x="963196" y="3211111"/>
            <a:ext cx="3935243" cy="4224014"/>
            <a:chOff x="4845492" y="2301330"/>
            <a:chExt cx="3935243" cy="4224014"/>
          </a:xfrm>
        </p:grpSpPr>
        <p:grpSp>
          <p:nvGrpSpPr>
            <p:cNvPr id="9" name="Group 8"/>
            <p:cNvGrpSpPr/>
            <p:nvPr/>
          </p:nvGrpSpPr>
          <p:grpSpPr>
            <a:xfrm>
              <a:off x="4845492" y="2301330"/>
              <a:ext cx="3935243" cy="4224014"/>
              <a:chOff x="4845492" y="2301330"/>
              <a:chExt cx="3935243" cy="422401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845492" y="2301330"/>
                <a:ext cx="3935243" cy="4224014"/>
                <a:chOff x="3892653" y="960120"/>
                <a:chExt cx="4855811" cy="493776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6662243" y="1044871"/>
                  <a:ext cx="2086221" cy="3119097"/>
                </a:xfrm>
                <a:custGeom>
                  <a:avLst/>
                  <a:gdLst>
                    <a:gd name="T0" fmla="*/ 1077 w 1078"/>
                    <a:gd name="T1" fmla="*/ 1189 h 1612"/>
                    <a:gd name="T2" fmla="*/ 1029 w 1078"/>
                    <a:gd name="T3" fmla="*/ 881 h 1612"/>
                    <a:gd name="T4" fmla="*/ 451 w 1078"/>
                    <a:gd name="T5" fmla="*/ 133 h 1612"/>
                    <a:gd name="T6" fmla="*/ 133 w 1078"/>
                    <a:gd name="T7" fmla="*/ 0 h 1612"/>
                    <a:gd name="T8" fmla="*/ 290 w 1078"/>
                    <a:gd name="T9" fmla="*/ 356 h 1612"/>
                    <a:gd name="T10" fmla="*/ 0 w 1078"/>
                    <a:gd name="T11" fmla="*/ 798 h 1612"/>
                    <a:gd name="T12" fmla="*/ 23 w 1078"/>
                    <a:gd name="T13" fmla="*/ 809 h 1612"/>
                    <a:gd name="T14" fmla="*/ 233 w 1078"/>
                    <a:gd name="T15" fmla="*/ 1027 h 1612"/>
                    <a:gd name="T16" fmla="*/ 278 w 1078"/>
                    <a:gd name="T17" fmla="*/ 1213 h 1612"/>
                    <a:gd name="T18" fmla="*/ 279 w 1078"/>
                    <a:gd name="T19" fmla="*/ 1213 h 1612"/>
                    <a:gd name="T20" fmla="*/ 678 w 1078"/>
                    <a:gd name="T21" fmla="*/ 1612 h 1612"/>
                    <a:gd name="T22" fmla="*/ 1078 w 1078"/>
                    <a:gd name="T23" fmla="*/ 1221 h 1612"/>
                    <a:gd name="T24" fmla="*/ 1078 w 1078"/>
                    <a:gd name="T25" fmla="*/ 1213 h 1612"/>
                    <a:gd name="T26" fmla="*/ 1077 w 1078"/>
                    <a:gd name="T27" fmla="*/ 1189 h 1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78" h="1612">
                      <a:moveTo>
                        <a:pt x="1077" y="1189"/>
                      </a:moveTo>
                      <a:cubicBezTo>
                        <a:pt x="1074" y="1083"/>
                        <a:pt x="1057" y="980"/>
                        <a:pt x="1029" y="881"/>
                      </a:cubicBezTo>
                      <a:cubicBezTo>
                        <a:pt x="939" y="564"/>
                        <a:pt x="729" y="297"/>
                        <a:pt x="451" y="133"/>
                      </a:cubicBezTo>
                      <a:cubicBezTo>
                        <a:pt x="353" y="75"/>
                        <a:pt x="246" y="30"/>
                        <a:pt x="133" y="0"/>
                      </a:cubicBezTo>
                      <a:cubicBezTo>
                        <a:pt x="230" y="88"/>
                        <a:pt x="290" y="215"/>
                        <a:pt x="290" y="356"/>
                      </a:cubicBezTo>
                      <a:cubicBezTo>
                        <a:pt x="290" y="553"/>
                        <a:pt x="171" y="724"/>
                        <a:pt x="0" y="798"/>
                      </a:cubicBezTo>
                      <a:cubicBezTo>
                        <a:pt x="8" y="802"/>
                        <a:pt x="15" y="805"/>
                        <a:pt x="23" y="809"/>
                      </a:cubicBezTo>
                      <a:cubicBezTo>
                        <a:pt x="114" y="857"/>
                        <a:pt x="188" y="934"/>
                        <a:pt x="233" y="1027"/>
                      </a:cubicBezTo>
                      <a:cubicBezTo>
                        <a:pt x="260" y="1084"/>
                        <a:pt x="276" y="1146"/>
                        <a:pt x="278" y="1213"/>
                      </a:cubicBezTo>
                      <a:cubicBezTo>
                        <a:pt x="279" y="1213"/>
                        <a:pt x="279" y="1213"/>
                        <a:pt x="279" y="1213"/>
                      </a:cubicBezTo>
                      <a:cubicBezTo>
                        <a:pt x="279" y="1434"/>
                        <a:pt x="458" y="1612"/>
                        <a:pt x="678" y="1612"/>
                      </a:cubicBezTo>
                      <a:cubicBezTo>
                        <a:pt x="896" y="1612"/>
                        <a:pt x="1074" y="1438"/>
                        <a:pt x="1078" y="1221"/>
                      </a:cubicBezTo>
                      <a:cubicBezTo>
                        <a:pt x="1078" y="1218"/>
                        <a:pt x="1078" y="1215"/>
                        <a:pt x="1078" y="1213"/>
                      </a:cubicBezTo>
                      <a:cubicBezTo>
                        <a:pt x="1078" y="1205"/>
                        <a:pt x="1078" y="1197"/>
                        <a:pt x="1077" y="1189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3892653" y="960120"/>
                  <a:ext cx="3169612" cy="2089587"/>
                </a:xfrm>
                <a:custGeom>
                  <a:avLst/>
                  <a:gdLst>
                    <a:gd name="T0" fmla="*/ 1250 w 1639"/>
                    <a:gd name="T1" fmla="*/ 0 h 1080"/>
                    <a:gd name="T2" fmla="*/ 1248 w 1639"/>
                    <a:gd name="T3" fmla="*/ 0 h 1080"/>
                    <a:gd name="T4" fmla="*/ 1239 w 1639"/>
                    <a:gd name="T5" fmla="*/ 0 h 1080"/>
                    <a:gd name="T6" fmla="*/ 1237 w 1639"/>
                    <a:gd name="T7" fmla="*/ 0 h 1080"/>
                    <a:gd name="T8" fmla="*/ 1234 w 1639"/>
                    <a:gd name="T9" fmla="*/ 0 h 1080"/>
                    <a:gd name="T10" fmla="*/ 918 w 1639"/>
                    <a:gd name="T11" fmla="*/ 40 h 1080"/>
                    <a:gd name="T12" fmla="*/ 68 w 1639"/>
                    <a:gd name="T13" fmla="*/ 756 h 1080"/>
                    <a:gd name="T14" fmla="*/ 0 w 1639"/>
                    <a:gd name="T15" fmla="*/ 952 h 1080"/>
                    <a:gd name="T16" fmla="*/ 358 w 1639"/>
                    <a:gd name="T17" fmla="*/ 793 h 1080"/>
                    <a:gd name="T18" fmla="*/ 799 w 1639"/>
                    <a:gd name="T19" fmla="*/ 1080 h 1080"/>
                    <a:gd name="T20" fmla="*/ 1041 w 1639"/>
                    <a:gd name="T21" fmla="*/ 840 h 1080"/>
                    <a:gd name="T22" fmla="*/ 1234 w 1639"/>
                    <a:gd name="T23" fmla="*/ 799 h 1080"/>
                    <a:gd name="T24" fmla="*/ 1248 w 1639"/>
                    <a:gd name="T25" fmla="*/ 800 h 1080"/>
                    <a:gd name="T26" fmla="*/ 1248 w 1639"/>
                    <a:gd name="T27" fmla="*/ 799 h 1080"/>
                    <a:gd name="T28" fmla="*/ 1639 w 1639"/>
                    <a:gd name="T29" fmla="*/ 400 h 1080"/>
                    <a:gd name="T30" fmla="*/ 1250 w 1639"/>
                    <a:gd name="T31" fmla="*/ 0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39" h="1080">
                      <a:moveTo>
                        <a:pt x="1250" y="0"/>
                      </a:moveTo>
                      <a:cubicBezTo>
                        <a:pt x="1249" y="0"/>
                        <a:pt x="1248" y="0"/>
                        <a:pt x="1248" y="0"/>
                      </a:cubicBezTo>
                      <a:cubicBezTo>
                        <a:pt x="1245" y="0"/>
                        <a:pt x="1242" y="0"/>
                        <a:pt x="1239" y="0"/>
                      </a:cubicBezTo>
                      <a:cubicBezTo>
                        <a:pt x="1239" y="0"/>
                        <a:pt x="1238" y="0"/>
                        <a:pt x="1237" y="0"/>
                      </a:cubicBezTo>
                      <a:cubicBezTo>
                        <a:pt x="1236" y="0"/>
                        <a:pt x="1235" y="0"/>
                        <a:pt x="1234" y="0"/>
                      </a:cubicBezTo>
                      <a:cubicBezTo>
                        <a:pt x="1125" y="0"/>
                        <a:pt x="1019" y="14"/>
                        <a:pt x="918" y="40"/>
                      </a:cubicBezTo>
                      <a:cubicBezTo>
                        <a:pt x="537" y="136"/>
                        <a:pt x="226" y="404"/>
                        <a:pt x="68" y="756"/>
                      </a:cubicBezTo>
                      <a:cubicBezTo>
                        <a:pt x="40" y="819"/>
                        <a:pt x="17" y="884"/>
                        <a:pt x="0" y="952"/>
                      </a:cubicBezTo>
                      <a:cubicBezTo>
                        <a:pt x="88" y="854"/>
                        <a:pt x="216" y="793"/>
                        <a:pt x="358" y="793"/>
                      </a:cubicBezTo>
                      <a:cubicBezTo>
                        <a:pt x="554" y="793"/>
                        <a:pt x="724" y="911"/>
                        <a:pt x="799" y="1080"/>
                      </a:cubicBezTo>
                      <a:cubicBezTo>
                        <a:pt x="847" y="973"/>
                        <a:pt x="934" y="887"/>
                        <a:pt x="1041" y="840"/>
                      </a:cubicBezTo>
                      <a:cubicBezTo>
                        <a:pt x="1100" y="814"/>
                        <a:pt x="1165" y="799"/>
                        <a:pt x="1234" y="799"/>
                      </a:cubicBezTo>
                      <a:cubicBezTo>
                        <a:pt x="1239" y="799"/>
                        <a:pt x="1243" y="799"/>
                        <a:pt x="1248" y="800"/>
                      </a:cubicBezTo>
                      <a:cubicBezTo>
                        <a:pt x="1248" y="799"/>
                        <a:pt x="1248" y="799"/>
                        <a:pt x="1248" y="799"/>
                      </a:cubicBezTo>
                      <a:cubicBezTo>
                        <a:pt x="1465" y="795"/>
                        <a:pt x="1639" y="618"/>
                        <a:pt x="1639" y="400"/>
                      </a:cubicBezTo>
                      <a:cubicBezTo>
                        <a:pt x="1639" y="182"/>
                        <a:pt x="1466" y="6"/>
                        <a:pt x="1250" y="0"/>
                      </a:cubicBez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5533017" y="3788843"/>
                  <a:ext cx="3147388" cy="2109037"/>
                </a:xfrm>
                <a:custGeom>
                  <a:avLst/>
                  <a:gdLst>
                    <a:gd name="T0" fmla="*/ 1262 w 1627"/>
                    <a:gd name="T1" fmla="*/ 278 h 1090"/>
                    <a:gd name="T2" fmla="*/ 825 w 1627"/>
                    <a:gd name="T3" fmla="*/ 0 h 1090"/>
                    <a:gd name="T4" fmla="*/ 588 w 1627"/>
                    <a:gd name="T5" fmla="*/ 246 h 1090"/>
                    <a:gd name="T6" fmla="*/ 400 w 1627"/>
                    <a:gd name="T7" fmla="*/ 290 h 1090"/>
                    <a:gd name="T8" fmla="*/ 400 w 1627"/>
                    <a:gd name="T9" fmla="*/ 291 h 1090"/>
                    <a:gd name="T10" fmla="*/ 0 w 1627"/>
                    <a:gd name="T11" fmla="*/ 690 h 1090"/>
                    <a:gd name="T12" fmla="*/ 394 w 1627"/>
                    <a:gd name="T13" fmla="*/ 1090 h 1090"/>
                    <a:gd name="T14" fmla="*/ 400 w 1627"/>
                    <a:gd name="T15" fmla="*/ 1090 h 1090"/>
                    <a:gd name="T16" fmla="*/ 421 w 1627"/>
                    <a:gd name="T17" fmla="*/ 1089 h 1090"/>
                    <a:gd name="T18" fmla="*/ 729 w 1627"/>
                    <a:gd name="T19" fmla="*/ 1043 h 1090"/>
                    <a:gd name="T20" fmla="*/ 1560 w 1627"/>
                    <a:gd name="T21" fmla="*/ 315 h 1090"/>
                    <a:gd name="T22" fmla="*/ 1627 w 1627"/>
                    <a:gd name="T23" fmla="*/ 111 h 1090"/>
                    <a:gd name="T24" fmla="*/ 1262 w 1627"/>
                    <a:gd name="T25" fmla="*/ 278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27" h="1090">
                      <a:moveTo>
                        <a:pt x="1262" y="278"/>
                      </a:moveTo>
                      <a:cubicBezTo>
                        <a:pt x="1069" y="278"/>
                        <a:pt x="902" y="164"/>
                        <a:pt x="825" y="0"/>
                      </a:cubicBezTo>
                      <a:cubicBezTo>
                        <a:pt x="779" y="108"/>
                        <a:pt x="695" y="196"/>
                        <a:pt x="588" y="246"/>
                      </a:cubicBezTo>
                      <a:cubicBezTo>
                        <a:pt x="531" y="273"/>
                        <a:pt x="467" y="288"/>
                        <a:pt x="400" y="290"/>
                      </a:cubicBezTo>
                      <a:cubicBezTo>
                        <a:pt x="400" y="291"/>
                        <a:pt x="400" y="291"/>
                        <a:pt x="400" y="291"/>
                      </a:cubicBezTo>
                      <a:cubicBezTo>
                        <a:pt x="179" y="291"/>
                        <a:pt x="0" y="470"/>
                        <a:pt x="0" y="690"/>
                      </a:cubicBezTo>
                      <a:cubicBezTo>
                        <a:pt x="0" y="909"/>
                        <a:pt x="176" y="1087"/>
                        <a:pt x="394" y="1090"/>
                      </a:cubicBezTo>
                      <a:cubicBezTo>
                        <a:pt x="396" y="1090"/>
                        <a:pt x="398" y="1090"/>
                        <a:pt x="400" y="1090"/>
                      </a:cubicBezTo>
                      <a:cubicBezTo>
                        <a:pt x="407" y="1090"/>
                        <a:pt x="414" y="1090"/>
                        <a:pt x="421" y="1089"/>
                      </a:cubicBezTo>
                      <a:cubicBezTo>
                        <a:pt x="528" y="1086"/>
                        <a:pt x="631" y="1071"/>
                        <a:pt x="729" y="1043"/>
                      </a:cubicBezTo>
                      <a:cubicBezTo>
                        <a:pt x="1104" y="939"/>
                        <a:pt x="1409" y="668"/>
                        <a:pt x="1560" y="315"/>
                      </a:cubicBezTo>
                      <a:cubicBezTo>
                        <a:pt x="1588" y="250"/>
                        <a:pt x="1610" y="182"/>
                        <a:pt x="1627" y="111"/>
                      </a:cubicBezTo>
                      <a:cubicBezTo>
                        <a:pt x="1539" y="213"/>
                        <a:pt x="1408" y="278"/>
                        <a:pt x="1262" y="278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5756640" y="1166841"/>
                  <a:ext cx="1140338" cy="1137880"/>
                </a:xfrm>
                <a:prstGeom prst="ellipse">
                  <a:avLst/>
                </a:prstGeom>
                <a:solidFill>
                  <a:srgbClr val="EF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Oval 20"/>
                <p:cNvSpPr>
                  <a:spLocks noChangeArrowheads="1"/>
                </p:cNvSpPr>
                <p:nvPr/>
              </p:nvSpPr>
              <p:spPr bwMode="auto">
                <a:xfrm>
                  <a:off x="5705249" y="4589110"/>
                  <a:ext cx="1137560" cy="1137880"/>
                </a:xfrm>
                <a:prstGeom prst="ellipse">
                  <a:avLst/>
                </a:prstGeom>
                <a:solidFill>
                  <a:srgbClr val="EF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Oval 21"/>
                <p:cNvSpPr>
                  <a:spLocks noChangeArrowheads="1"/>
                </p:cNvSpPr>
                <p:nvPr/>
              </p:nvSpPr>
              <p:spPr bwMode="auto">
                <a:xfrm>
                  <a:off x="7416449" y="2859366"/>
                  <a:ext cx="1140338" cy="1137880"/>
                </a:xfrm>
                <a:prstGeom prst="ellipse">
                  <a:avLst/>
                </a:prstGeom>
                <a:solidFill>
                  <a:srgbClr val="EF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3607296">
                  <a:off x="4673134" y="1522717"/>
                  <a:ext cx="1162923" cy="11393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Whole Stand Models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1" t="9647" r="10890" b="10631"/>
              <a:stretch>
                <a:fillRect/>
              </a:stretch>
            </p:blipFill>
            <p:spPr bwMode="auto">
              <a:xfrm rot="3824129">
                <a:off x="6438662" y="2666801"/>
                <a:ext cx="753250" cy="549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1" t="9647" r="10890" b="10631"/>
              <a:stretch>
                <a:fillRect/>
              </a:stretch>
            </p:blipFill>
            <p:spPr bwMode="auto">
              <a:xfrm rot="3607296">
                <a:off x="7786695" y="4134923"/>
                <a:ext cx="753250" cy="549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 descr="pb_4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 rot="3837308">
                <a:off x="6479892" y="5490681"/>
                <a:ext cx="631292" cy="791055"/>
              </a:xfrm>
              <a:prstGeom prst="rect">
                <a:avLst/>
              </a:prstGeom>
            </p:spPr>
          </p:pic>
          <p:pic>
            <p:nvPicPr>
              <p:cNvPr id="16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4" r:link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 rot="3607296">
                <a:off x="7791705" y="4613483"/>
                <a:ext cx="432190" cy="228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Rectangle 9"/>
            <p:cNvSpPr/>
            <p:nvPr/>
          </p:nvSpPr>
          <p:spPr>
            <a:xfrm rot="3653780">
              <a:off x="7054622" y="5224369"/>
              <a:ext cx="117046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Individual Tree Models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3607296">
              <a:off x="7206684" y="2967603"/>
              <a:ext cx="161335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Diameter Distribution Models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7408" y="2060848"/>
            <a:ext cx="110306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22263"/>
            <a:r>
              <a:rPr lang="en-US" sz="2400" dirty="0">
                <a:latin typeface="Trebuchet MS" panose="020B0603020202020204" pitchFamily="34" charset="0"/>
              </a:rPr>
              <a:t>The </a:t>
            </a:r>
            <a:r>
              <a:rPr lang="en-US" sz="2400" b="1" dirty="0">
                <a:solidFill>
                  <a:srgbClr val="00B0F0"/>
                </a:solidFill>
                <a:latin typeface="Trebuchet MS" panose="020B0603020202020204" pitchFamily="34" charset="0"/>
              </a:rPr>
              <a:t>simulation of the diameter distribution </a:t>
            </a:r>
            <a:r>
              <a:rPr lang="en-US" sz="2400" dirty="0">
                <a:latin typeface="Trebuchet MS" panose="020B0603020202020204" pitchFamily="34" charset="0"/>
              </a:rPr>
              <a:t>is based on the </a:t>
            </a:r>
            <a:r>
              <a:rPr lang="en-US" sz="2400" b="1" dirty="0">
                <a:latin typeface="Trebuchet MS" panose="020B0603020202020204" pitchFamily="34" charset="0"/>
              </a:rPr>
              <a:t>Weibull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distribution</a:t>
            </a:r>
          </a:p>
          <a:p>
            <a:pPr marL="357188" indent="-322263"/>
            <a:endParaRPr lang="en-US" sz="2400" dirty="0">
              <a:latin typeface="Trebuchet MS" panose="020B0603020202020204" pitchFamily="34" charset="0"/>
            </a:endParaRPr>
          </a:p>
          <a:p>
            <a:pPr marL="357188" lvl="1" indent="-322263"/>
            <a:endParaRPr lang="en-US" sz="2400" dirty="0">
              <a:latin typeface="Trebuchet MS" panose="020B0603020202020204" pitchFamily="34" charset="0"/>
            </a:endParaRPr>
          </a:p>
          <a:p>
            <a:pPr marL="357188" lvl="1" indent="-322263"/>
            <a:r>
              <a:rPr lang="en-US" sz="2400" dirty="0">
                <a:latin typeface="Trebuchet MS" panose="020B0603020202020204" pitchFamily="34" charset="0"/>
              </a:rPr>
              <a:t>Parameters </a:t>
            </a:r>
            <a:r>
              <a:rPr lang="en-US" sz="2400" i="1" dirty="0">
                <a:latin typeface="Trebuchet MS" panose="020B0603020202020204" pitchFamily="34" charset="0"/>
              </a:rPr>
              <a:t>a</a:t>
            </a:r>
            <a:r>
              <a:rPr lang="en-US" sz="2400" dirty="0">
                <a:latin typeface="Trebuchet MS" panose="020B0603020202020204" pitchFamily="34" charset="0"/>
              </a:rPr>
              <a:t> e </a:t>
            </a:r>
            <a:r>
              <a:rPr lang="en-US" sz="2400" i="1" dirty="0">
                <a:latin typeface="Trebuchet MS" panose="020B0603020202020204" pitchFamily="34" charset="0"/>
              </a:rPr>
              <a:t>b</a:t>
            </a:r>
            <a:r>
              <a:rPr lang="en-US" sz="2400" dirty="0">
                <a:latin typeface="Trebuchet MS" panose="020B0603020202020204" pitchFamily="34" charset="0"/>
              </a:rPr>
              <a:t> are estimated with the following equations: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173482"/>
              </p:ext>
            </p:extLst>
          </p:nvPr>
        </p:nvGraphicFramePr>
        <p:xfrm>
          <a:off x="1358900" y="4940300"/>
          <a:ext cx="1397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2" name="Equation" r:id="rId3" imgW="698400" imgH="228600" progId="Equation.3">
                  <p:embed/>
                </p:oleObj>
              </mc:Choice>
              <mc:Fallback>
                <p:oleObj name="Equation" r:id="rId3" imgW="698400" imgH="228600" progId="Equation.3">
                  <p:embed/>
                  <p:pic>
                    <p:nvPicPr>
                      <p:cNvPr id="81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4940300"/>
                        <a:ext cx="1397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605276"/>
              </p:ext>
            </p:extLst>
          </p:nvPr>
        </p:nvGraphicFramePr>
        <p:xfrm>
          <a:off x="4051300" y="4711700"/>
          <a:ext cx="399891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3" name="Equação" r:id="rId5" imgW="1993680" imgH="545760" progId="Equation.3">
                  <p:embed/>
                </p:oleObj>
              </mc:Choice>
              <mc:Fallback>
                <p:oleObj name="Equação" r:id="rId5" imgW="1993680" imgH="545760" progId="Equation.3">
                  <p:embed/>
                  <p:pic>
                    <p:nvPicPr>
                      <p:cNvPr id="819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300" y="4711700"/>
                        <a:ext cx="3998913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 bwMode="auto">
          <a:xfrm>
            <a:off x="2123728" y="4840132"/>
            <a:ext cx="720080" cy="64807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32240" y="4581128"/>
            <a:ext cx="720080" cy="64807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4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6" y="3456803"/>
            <a:ext cx="547211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8217" y="1916832"/>
            <a:ext cx="11309855" cy="40479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Estimate accumulated probabilities of trees to occur below each </a:t>
            </a:r>
            <a:r>
              <a:rPr lang="en-US" sz="2400" dirty="0" err="1" smtClean="0"/>
              <a:t>dbh</a:t>
            </a:r>
            <a:r>
              <a:rPr lang="en-US" sz="2400" dirty="0" smtClean="0"/>
              <a:t> class using the </a:t>
            </a:r>
            <a:r>
              <a:rPr lang="en-US" sz="2400" b="1" dirty="0" smtClean="0">
                <a:solidFill>
                  <a:srgbClr val="00B0F0"/>
                </a:solidFill>
              </a:rPr>
              <a:t>Weibull parameters </a:t>
            </a:r>
            <a:r>
              <a:rPr lang="en-US" sz="2400" dirty="0" smtClean="0"/>
              <a:t>a=2.6, b=9.0, c=3.2 and the  </a:t>
            </a:r>
            <a:r>
              <a:rPr lang="en-US" sz="2400" dirty="0" smtClean="0">
                <a:solidFill>
                  <a:schemeClr val="accent2"/>
                </a:solidFill>
              </a:rPr>
              <a:t>stand density of 878 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870638"/>
              </p:ext>
            </p:extLst>
          </p:nvPr>
        </p:nvGraphicFramePr>
        <p:xfrm>
          <a:off x="6131291" y="3854296"/>
          <a:ext cx="3672155" cy="104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7" name="Equation" r:id="rId4" imgW="1612900" imgH="457200" progId="Equation.3">
                  <p:embed/>
                </p:oleObj>
              </mc:Choice>
              <mc:Fallback>
                <p:oleObj name="Equation" r:id="rId4" imgW="1612900" imgH="457200" progId="Equation.3">
                  <p:embed/>
                  <p:pic>
                    <p:nvPicPr>
                      <p:cNvPr id="5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1291" y="3854296"/>
                        <a:ext cx="3672155" cy="10411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91050" y="4651524"/>
            <a:ext cx="431800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7009" y="5411096"/>
            <a:ext cx="3793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Weibull </a:t>
            </a:r>
            <a:r>
              <a:rPr lang="en-US" dirty="0"/>
              <a:t>function to </a:t>
            </a:r>
            <a:r>
              <a:rPr lang="en-US" dirty="0" smtClean="0"/>
              <a:t>estimates </a:t>
            </a:r>
            <a:r>
              <a:rPr lang="en-US" dirty="0"/>
              <a:t>the accumulated frequency of trees per </a:t>
            </a:r>
            <a:r>
              <a:rPr lang="en-US" dirty="0" err="1"/>
              <a:t>dbh</a:t>
            </a:r>
            <a:r>
              <a:rPr lang="en-US" dirty="0"/>
              <a:t> class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6182" y="4477316"/>
            <a:ext cx="720080" cy="3170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8838958" y="4010540"/>
            <a:ext cx="468000" cy="317029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8466368" y="4361888"/>
            <a:ext cx="468000" cy="31702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6831954" y="2325729"/>
            <a:ext cx="854689" cy="43204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5"/>
          <p:cNvSpPr/>
          <p:nvPr/>
        </p:nvSpPr>
        <p:spPr>
          <a:xfrm>
            <a:off x="5862493" y="2354226"/>
            <a:ext cx="810426" cy="43528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876113" y="2340679"/>
            <a:ext cx="792088" cy="432048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 flipH="1">
            <a:off x="9387110" y="3854296"/>
            <a:ext cx="443053" cy="368960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9" name="Elbow Connector 18"/>
          <p:cNvCxnSpPr>
            <a:stCxn id="15" idx="2"/>
            <a:endCxn id="18" idx="0"/>
          </p:cNvCxnSpPr>
          <p:nvPr/>
        </p:nvCxnSpPr>
        <p:spPr>
          <a:xfrm rot="16200000" flipH="1">
            <a:off x="7885708" y="2131367"/>
            <a:ext cx="1096519" cy="234933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6" idx="2"/>
            <a:endCxn id="14" idx="0"/>
          </p:cNvCxnSpPr>
          <p:nvPr/>
        </p:nvCxnSpPr>
        <p:spPr>
          <a:xfrm rot="16200000" flipH="1">
            <a:off x="6697848" y="2359367"/>
            <a:ext cx="1572379" cy="243266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7" idx="2"/>
            <a:endCxn id="13" idx="0"/>
          </p:cNvCxnSpPr>
          <p:nvPr/>
        </p:nvCxnSpPr>
        <p:spPr>
          <a:xfrm rot="16200000" flipH="1">
            <a:off x="6553651" y="1491232"/>
            <a:ext cx="1237813" cy="3800801"/>
          </a:xfrm>
          <a:prstGeom prst="bentConnector3">
            <a:avLst>
              <a:gd name="adj1" fmla="val 50000"/>
            </a:avLst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31642" y="4365104"/>
            <a:ext cx="927845" cy="54531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8" y="3373710"/>
            <a:ext cx="6382753" cy="316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23528" y="1926712"/>
            <a:ext cx="11461104" cy="48390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Multiplying the </a:t>
            </a:r>
            <a:r>
              <a:rPr lang="en-US" sz="2400" dirty="0" smtClean="0">
                <a:solidFill>
                  <a:srgbClr val="00B0F0"/>
                </a:solidFill>
              </a:rPr>
              <a:t>accumulated probabilities </a:t>
            </a:r>
            <a:r>
              <a:rPr lang="en-US" sz="2400" dirty="0" smtClean="0"/>
              <a:t>by N and making the </a:t>
            </a:r>
            <a:r>
              <a:rPr lang="en-US" sz="2400" b="1" dirty="0" smtClean="0">
                <a:solidFill>
                  <a:srgbClr val="99CC00"/>
                </a:solidFill>
              </a:rPr>
              <a:t>differences between consecutive d classes </a:t>
            </a:r>
            <a:r>
              <a:rPr lang="en-US" sz="2400" dirty="0" smtClean="0"/>
              <a:t>one obtains the diameter distribution and the respective G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191903"/>
              </p:ext>
            </p:extLst>
          </p:nvPr>
        </p:nvGraphicFramePr>
        <p:xfrm>
          <a:off x="6824078" y="4094206"/>
          <a:ext cx="214697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1" name="Equation" r:id="rId4" imgW="1307532" imgH="482391" progId="Equation.3">
                  <p:embed/>
                </p:oleObj>
              </mc:Choice>
              <mc:Fallback>
                <p:oleObj name="Equation" r:id="rId4" imgW="1307532" imgH="482391" progId="Equation.3">
                  <p:embed/>
                  <p:pic>
                    <p:nvPicPr>
                      <p:cNvPr id="4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078" y="4094206"/>
                        <a:ext cx="2146976" cy="792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6383702" y="4490250"/>
            <a:ext cx="431800" cy="0"/>
          </a:xfrm>
          <a:prstGeom prst="line">
            <a:avLst/>
          </a:prstGeom>
          <a:noFill/>
          <a:ln w="76200">
            <a:solidFill>
              <a:schemeClr val="accent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94263" y="6189478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sz="18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Stand</a:t>
            </a:r>
            <a:endParaRPr lang="pt-PT" sz="1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560" y="4338055"/>
            <a:ext cx="720080" cy="31702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4499992" y="4338055"/>
            <a:ext cx="720080" cy="31702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ctangle 29"/>
          <p:cNvSpPr/>
          <p:nvPr/>
        </p:nvSpPr>
        <p:spPr>
          <a:xfrm>
            <a:off x="1547664" y="3373710"/>
            <a:ext cx="1512168" cy="281576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2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0486" y="1977467"/>
            <a:ext cx="11536154" cy="480060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Predicting the </a:t>
            </a:r>
            <a:r>
              <a:rPr lang="en-US" sz="2400" dirty="0" smtClean="0">
                <a:solidFill>
                  <a:srgbClr val="008000"/>
                </a:solidFill>
              </a:rPr>
              <a:t>height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8000"/>
                </a:solidFill>
              </a:rPr>
              <a:t>volume</a:t>
            </a:r>
            <a:r>
              <a:rPr lang="en-US" sz="2400" dirty="0" smtClean="0"/>
              <a:t> of the </a:t>
            </a:r>
            <a:r>
              <a:rPr lang="en-US" sz="2400" dirty="0" smtClean="0">
                <a:solidFill>
                  <a:srgbClr val="008000"/>
                </a:solidFill>
              </a:rPr>
              <a:t>average tree </a:t>
            </a:r>
            <a:r>
              <a:rPr lang="en-US" sz="2400" dirty="0" smtClean="0"/>
              <a:t>of each d class, we estimate volume per d class by </a:t>
            </a:r>
            <a:r>
              <a:rPr lang="en-US" sz="2400" b="1" dirty="0" smtClean="0">
                <a:solidFill>
                  <a:srgbClr val="00CC99"/>
                </a:solidFill>
              </a:rPr>
              <a:t>multiplying tree volume </a:t>
            </a:r>
            <a:r>
              <a:rPr lang="en-US" sz="2400" dirty="0" smtClean="0"/>
              <a:t>by the </a:t>
            </a:r>
            <a:r>
              <a:rPr lang="en-US" sz="2400" b="1" dirty="0" smtClean="0">
                <a:solidFill>
                  <a:srgbClr val="99CC00"/>
                </a:solidFill>
              </a:rPr>
              <a:t>number of trees per ha</a:t>
            </a:r>
            <a:r>
              <a:rPr lang="en-US" sz="2400" dirty="0" smtClean="0"/>
              <a:t>.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253649"/>
              </p:ext>
            </p:extLst>
          </p:nvPr>
        </p:nvGraphicFramePr>
        <p:xfrm>
          <a:off x="6901068" y="4358527"/>
          <a:ext cx="1882255" cy="413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5" name="Equation" r:id="rId3" imgW="1040948" imgH="228501" progId="Equation.3">
                  <p:embed/>
                </p:oleObj>
              </mc:Choice>
              <mc:Fallback>
                <p:oleObj name="Equation" r:id="rId3" imgW="1040948" imgH="228501" progId="Equation.3">
                  <p:embed/>
                  <p:pic>
                    <p:nvPicPr>
                      <p:cNvPr id="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068" y="4358527"/>
                        <a:ext cx="1882255" cy="4131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2" y="3422176"/>
            <a:ext cx="6169024" cy="313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6383702" y="4490250"/>
            <a:ext cx="431800" cy="0"/>
          </a:xfrm>
          <a:prstGeom prst="line">
            <a:avLst/>
          </a:prstGeom>
          <a:noFill/>
          <a:ln w="76200">
            <a:solidFill>
              <a:schemeClr val="accent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02562" y="4331735"/>
            <a:ext cx="720080" cy="31702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12656" y="4358527"/>
            <a:ext cx="1080000" cy="31702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3896572" y="3422176"/>
            <a:ext cx="1512168" cy="2815768"/>
          </a:xfrm>
          <a:prstGeom prst="rect">
            <a:avLst/>
          </a:prstGeom>
          <a:noFill/>
          <a:ln w="571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1493072" y="3421478"/>
            <a:ext cx="1512168" cy="2815768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6524012" y="5315448"/>
            <a:ext cx="360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 volume is estimated by summing up these values</a:t>
            </a:r>
          </a:p>
          <a:p>
            <a:endParaRPr lang="pt-PT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2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64" t="16428" r="21264" b="17671"/>
          <a:stretch/>
        </p:blipFill>
        <p:spPr>
          <a:xfrm>
            <a:off x="5519936" y="1844824"/>
            <a:ext cx="6201122" cy="474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19936" y="3933056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rebuchet MS" panose="020B0603020202020204" pitchFamily="34" charset="0"/>
              </a:rPr>
              <a:t>PBRAVO Model</a:t>
            </a:r>
            <a:endParaRPr lang="pt-PT" sz="6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519936" y="3933056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rebuchet MS" panose="020B0603020202020204" pitchFamily="34" charset="0"/>
              </a:rPr>
              <a:t>PBRAVO Model</a:t>
            </a:r>
            <a:endParaRPr lang="pt-PT" sz="6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100" y="2492896"/>
            <a:ext cx="78573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1) Copy </a:t>
            </a:r>
            <a:r>
              <a:rPr lang="en-US" dirty="0">
                <a:latin typeface="Trebuchet MS" panose="020B0603020202020204" pitchFamily="34" charset="0"/>
              </a:rPr>
              <a:t>the folder PBRAVO from the memory stick</a:t>
            </a:r>
          </a:p>
          <a:p>
            <a:endParaRPr lang="en-US" sz="600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2) Go </a:t>
            </a:r>
            <a:r>
              <a:rPr lang="en-US" dirty="0">
                <a:latin typeface="Trebuchet MS" panose="020B0603020202020204" pitchFamily="34" charset="0"/>
              </a:rPr>
              <a:t>to PBRAVO\PBRAVO-FPFP </a:t>
            </a:r>
          </a:p>
          <a:p>
            <a:endParaRPr lang="en-US" sz="600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3) Click </a:t>
            </a:r>
            <a:r>
              <a:rPr lang="en-US" dirty="0">
                <a:latin typeface="Trebuchet MS" panose="020B0603020202020204" pitchFamily="34" charset="0"/>
              </a:rPr>
              <a:t>on the setup (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</a:rPr>
              <a:t>NOT on the SETUP1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endParaRPr lang="en-US" dirty="0">
              <a:latin typeface="Trebuchet MS" panose="020B0603020202020204" pitchFamily="34" charset="0"/>
            </a:endParaRPr>
          </a:p>
          <a:p>
            <a:endParaRPr lang="en-US" sz="600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4) After </a:t>
            </a:r>
            <a:r>
              <a:rPr lang="en-US" dirty="0">
                <a:latin typeface="Trebuchet MS" panose="020B0603020202020204" pitchFamily="34" charset="0"/>
              </a:rPr>
              <a:t>installing the setup, </a:t>
            </a:r>
            <a:r>
              <a:rPr lang="en-US" dirty="0" smtClean="0">
                <a:latin typeface="Trebuchet MS" panose="020B0603020202020204" pitchFamily="34" charset="0"/>
              </a:rPr>
              <a:t>click on </a:t>
            </a:r>
            <a:r>
              <a:rPr lang="en-US" dirty="0">
                <a:latin typeface="Trebuchet MS" panose="020B0603020202020204" pitchFamily="34" charset="0"/>
              </a:rPr>
              <a:t>the </a:t>
            </a:r>
            <a:endParaRPr lang="en-US" dirty="0" smtClean="0">
              <a:latin typeface="Trebuchet MS" panose="020B0603020202020204" pitchFamily="34" charset="0"/>
            </a:endParaRPr>
          </a:p>
          <a:p>
            <a:r>
              <a:rPr lang="en-US" b="1" dirty="0" err="1" smtClean="0">
                <a:solidFill>
                  <a:srgbClr val="006600"/>
                </a:solidFill>
                <a:latin typeface="Trebuchet MS" panose="020B0603020202020204" pitchFamily="34" charset="0"/>
              </a:rPr>
              <a:t>Pbravo</a:t>
            </a:r>
            <a:r>
              <a:rPr lang="en-US" b="1" dirty="0" smtClean="0">
                <a:solidFill>
                  <a:srgbClr val="006600"/>
                </a:solidFill>
                <a:latin typeface="Trebuchet MS" panose="020B0603020202020204" pitchFamily="34" charset="0"/>
              </a:rPr>
              <a:t> application</a:t>
            </a:r>
          </a:p>
          <a:p>
            <a:endParaRPr lang="en-US" sz="20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endParaRPr lang="en-US" sz="2000" b="1" dirty="0" smtClean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endParaRPr lang="en-US" sz="20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endParaRPr lang="en-US" sz="2000" b="1" dirty="0" smtClean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endParaRPr lang="en-US" sz="20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endParaRPr lang="en-US" sz="2000" b="1" dirty="0" smtClean="0">
              <a:solidFill>
                <a:srgbClr val="006600"/>
              </a:solidFill>
              <a:latin typeface="Trebuchet MS" panose="020B0603020202020204" pitchFamily="34" charset="0"/>
            </a:endParaRPr>
          </a:p>
          <a:p>
            <a:r>
              <a:rPr lang="en-US" sz="2000" dirty="0" smtClean="0">
                <a:latin typeface="Trebuchet MS" panose="020B0603020202020204" pitchFamily="34" charset="0"/>
              </a:rPr>
              <a:t>Read the </a:t>
            </a:r>
            <a:r>
              <a:rPr lang="en-US" sz="2000" dirty="0" smtClean="0">
                <a:solidFill>
                  <a:srgbClr val="006600"/>
                </a:solidFill>
                <a:latin typeface="Trebuchet MS" panose="020B0603020202020204" pitchFamily="34" charset="0"/>
              </a:rPr>
              <a:t>PBRAVO_Model.pdf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Class Materials \ PowerPoints </a:t>
            </a:r>
            <a:endParaRPr lang="pt-PT" sz="20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505" t="35079" r="34952" b="47544"/>
          <a:stretch/>
        </p:blipFill>
        <p:spPr>
          <a:xfrm>
            <a:off x="470100" y="4370904"/>
            <a:ext cx="6091324" cy="14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264" t="16428" r="21264" b="17671"/>
          <a:stretch/>
        </p:blipFill>
        <p:spPr>
          <a:xfrm>
            <a:off x="5807968" y="2030117"/>
            <a:ext cx="6280821" cy="480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17" r="6149"/>
          <a:stretch/>
        </p:blipFill>
        <p:spPr>
          <a:xfrm>
            <a:off x="5570758" y="1844824"/>
            <a:ext cx="6329527" cy="4787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7389" y="2420888"/>
            <a:ext cx="2681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The current year defined should be consistent with stand age</a:t>
            </a:r>
          </a:p>
          <a:p>
            <a:pPr algn="r"/>
            <a:endParaRPr lang="en-US" dirty="0"/>
          </a:p>
          <a:p>
            <a:pPr algn="r"/>
            <a:r>
              <a:rPr lang="en-US" dirty="0" smtClean="0"/>
              <a:t>For maritime </a:t>
            </a:r>
            <a:r>
              <a:rPr lang="en-US" dirty="0"/>
              <a:t>pine trees bark represents 20-30% of stem volume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The assortment dimensions:</a:t>
            </a:r>
            <a:endParaRPr lang="pt-PT" dirty="0"/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483747" y="5676214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497249" y="5523920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Line 29"/>
          <p:cNvSpPr>
            <a:spLocks noChangeShapeType="1"/>
          </p:cNvSpPr>
          <p:nvPr/>
        </p:nvSpPr>
        <p:spPr bwMode="auto">
          <a:xfrm>
            <a:off x="483746" y="5600068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" name="AutoShape 21"/>
          <p:cNvSpPr>
            <a:spLocks noChangeArrowheads="1"/>
          </p:cNvSpPr>
          <p:nvPr/>
        </p:nvSpPr>
        <p:spPr bwMode="auto">
          <a:xfrm rot="5400000">
            <a:off x="5070043" y="5495490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0" name="Rectangle 9"/>
          <p:cNvSpPr/>
          <p:nvPr/>
        </p:nvSpPr>
        <p:spPr>
          <a:xfrm>
            <a:off x="3593592" y="5675220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2513472" y="5603212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1289336" y="5531205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2549476" y="582850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737397" y="5891246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PT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307" y="5315181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209217" y="5649030"/>
            <a:ext cx="342881" cy="98198"/>
            <a:chOff x="3696" y="2544"/>
            <a:chExt cx="576" cy="576"/>
          </a:xfrm>
        </p:grpSpPr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89336" y="5945031"/>
            <a:ext cx="578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>
                <a:solidFill>
                  <a:schemeClr val="accent1">
                    <a:lumMod val="75000"/>
                  </a:schemeClr>
                </a:solidFill>
              </a:rPr>
              <a:t>Wood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7190" y="6251285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6"/>
                </a:solidFill>
              </a:rPr>
              <a:t>20.00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0828" y="5932911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>
                <a:solidFill>
                  <a:schemeClr val="accent1">
                    <a:lumMod val="75000"/>
                  </a:schemeClr>
                </a:solidFill>
              </a:rPr>
              <a:t>Pulp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7338" y="6214141"/>
            <a:ext cx="265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6"/>
                </a:solidFill>
              </a:rPr>
              <a:t>6</a:t>
            </a:r>
          </a:p>
        </p:txBody>
      </p:sp>
      <p:sp>
        <p:nvSpPr>
          <p:cNvPr id="26" name="AutoShape 10"/>
          <p:cNvSpPr>
            <a:spLocks/>
          </p:cNvSpPr>
          <p:nvPr/>
        </p:nvSpPr>
        <p:spPr bwMode="auto">
          <a:xfrm rot="5700000">
            <a:off x="1884395" y="4942679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7" name="AutoShape 10"/>
          <p:cNvSpPr>
            <a:spLocks/>
          </p:cNvSpPr>
          <p:nvPr/>
        </p:nvSpPr>
        <p:spPr bwMode="auto">
          <a:xfrm rot="5700000">
            <a:off x="3038183" y="5115105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" name="AutoShape 10"/>
          <p:cNvSpPr>
            <a:spLocks/>
          </p:cNvSpPr>
          <p:nvPr/>
        </p:nvSpPr>
        <p:spPr bwMode="auto">
          <a:xfrm rot="5700000">
            <a:off x="4153136" y="5184735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9" name="AutoShape 10"/>
          <p:cNvSpPr>
            <a:spLocks/>
          </p:cNvSpPr>
          <p:nvPr/>
        </p:nvSpPr>
        <p:spPr bwMode="auto">
          <a:xfrm rot="5700000">
            <a:off x="933664" y="5112054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0" name="TextBox 29"/>
          <p:cNvSpPr txBox="1"/>
          <p:nvPr/>
        </p:nvSpPr>
        <p:spPr>
          <a:xfrm>
            <a:off x="785280" y="515719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1.21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48917" y="5171092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2.0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64904" y="5254206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2.0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64989" y="5404765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2.0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6086" y="5315931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0.09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9848" y="5905893"/>
            <a:ext cx="1062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>
                <a:solidFill>
                  <a:schemeClr val="accent1">
                    <a:lumMod val="75000"/>
                  </a:schemeClr>
                </a:solidFill>
              </a:rPr>
              <a:t>Firewood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70141" y="6287955"/>
            <a:ext cx="18360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672223" y="6260506"/>
            <a:ext cx="20160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89848" y="6260506"/>
            <a:ext cx="6120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81807" y="6320353"/>
            <a:ext cx="1028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accent1">
                    <a:lumMod val="75000"/>
                  </a:schemeClr>
                </a:solidFill>
              </a:rPr>
              <a:t>madeira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61544" y="6308233"/>
            <a:ext cx="764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accent1">
                    <a:lumMod val="75000"/>
                  </a:schemeClr>
                </a:solidFill>
              </a:rPr>
              <a:t>rolaria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89848" y="6281215"/>
            <a:ext cx="791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accent1">
                    <a:lumMod val="75000"/>
                  </a:schemeClr>
                </a:solidFill>
              </a:rPr>
              <a:t>lenha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7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4" r="5791"/>
          <a:stretch/>
        </p:blipFill>
        <p:spPr>
          <a:xfrm>
            <a:off x="5566645" y="1916832"/>
            <a:ext cx="6336704" cy="4762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100" y="1951672"/>
            <a:ext cx="49912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model can run </a:t>
            </a:r>
            <a:r>
              <a:rPr lang="en-US" dirty="0" smtClean="0"/>
              <a:t>for stands </a:t>
            </a:r>
            <a:r>
              <a:rPr lang="en-US" dirty="0"/>
              <a:t>that :</a:t>
            </a:r>
          </a:p>
          <a:p>
            <a:endParaRPr lang="en-US" sz="800" dirty="0"/>
          </a:p>
          <a:p>
            <a:r>
              <a:rPr lang="en-US" dirty="0"/>
              <a:t>- </a:t>
            </a:r>
            <a:r>
              <a:rPr lang="en-US" dirty="0" smtClean="0"/>
              <a:t>have </a:t>
            </a:r>
            <a:r>
              <a:rPr lang="en-US" dirty="0" err="1"/>
              <a:t>hdom</a:t>
            </a:r>
            <a:r>
              <a:rPr lang="en-US" dirty="0"/>
              <a:t> measured-&gt; fill </a:t>
            </a:r>
            <a:r>
              <a:rPr lang="en-US" dirty="0" err="1"/>
              <a:t>hdom</a:t>
            </a:r>
            <a:r>
              <a:rPr lang="en-US" dirty="0"/>
              <a:t> value</a:t>
            </a:r>
          </a:p>
          <a:p>
            <a:endParaRPr lang="en-US" sz="600" dirty="0"/>
          </a:p>
          <a:p>
            <a:r>
              <a:rPr lang="en-US" dirty="0"/>
              <a:t>- </a:t>
            </a:r>
            <a:r>
              <a:rPr lang="en-US" dirty="0" smtClean="0"/>
              <a:t>Have no </a:t>
            </a:r>
            <a:r>
              <a:rPr lang="en-US" dirty="0" err="1"/>
              <a:t>hdom</a:t>
            </a:r>
            <a:r>
              <a:rPr lang="en-US" dirty="0"/>
              <a:t> measured -&gt; fill site index class</a:t>
            </a:r>
          </a:p>
          <a:p>
            <a:pPr marL="285750" indent="-285750">
              <a:buFontTx/>
              <a:buChar char="-"/>
            </a:pPr>
            <a:endParaRPr lang="en-US" sz="600" dirty="0"/>
          </a:p>
          <a:p>
            <a:r>
              <a:rPr lang="en-US" dirty="0"/>
              <a:t>- </a:t>
            </a:r>
            <a:r>
              <a:rPr lang="en-US" dirty="0" err="1"/>
              <a:t>unthinned</a:t>
            </a:r>
            <a:r>
              <a:rPr lang="en-US" dirty="0"/>
              <a:t> stands - young stands (projections are not so good for </a:t>
            </a:r>
            <a:r>
              <a:rPr lang="en-US" dirty="0" err="1"/>
              <a:t>unthinned</a:t>
            </a:r>
            <a:r>
              <a:rPr lang="en-US" dirty="0"/>
              <a:t> old stands)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100" y="3833177"/>
            <a:ext cx="4991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For young stands, the user has to provide either the number of standing trees (ha</a:t>
            </a:r>
            <a:r>
              <a:rPr lang="en-US" baseline="30000" dirty="0"/>
              <a:t>-1</a:t>
            </a:r>
            <a:r>
              <a:rPr lang="en-US" dirty="0"/>
              <a:t>) or the number of trees planted (ha</a:t>
            </a:r>
            <a:r>
              <a:rPr lang="en-US" baseline="30000" dirty="0"/>
              <a:t>-1</a:t>
            </a:r>
            <a:r>
              <a:rPr lang="en-US" dirty="0"/>
              <a:t>). In the latest case a mortality model is applied to express the death of trees due to competition in early stages of stand development</a:t>
            </a:r>
          </a:p>
          <a:p>
            <a:pPr marL="285750" indent="-285750">
              <a:buFontTx/>
              <a:buChar char="-"/>
            </a:pPr>
            <a:endParaRPr lang="en-US" sz="600" dirty="0"/>
          </a:p>
          <a:p>
            <a:pPr marL="285750" indent="-285750">
              <a:buFontTx/>
              <a:buChar char="-"/>
            </a:pPr>
            <a:r>
              <a:rPr lang="en-US" dirty="0"/>
              <a:t>The model runs in 5-year time-steps, stopping at each step allowing to (re-)define the management for the next 5-years period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0100" y="128961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="1" dirty="0" smtClean="0"/>
              <a:t>The PBRAVO model </a:t>
            </a:r>
            <a:r>
              <a:rPr lang="en-GB" dirty="0" smtClean="0"/>
              <a:t>(Weibull </a:t>
            </a:r>
            <a:r>
              <a:rPr lang="en-GB" dirty="0" err="1" smtClean="0"/>
              <a:t>cdf</a:t>
            </a:r>
            <a:r>
              <a:rPr lang="en-GB" dirty="0" smtClean="0"/>
              <a:t>):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3963" t="41134" r="49280" b="28026"/>
          <a:stretch/>
        </p:blipFill>
        <p:spPr bwMode="auto">
          <a:xfrm>
            <a:off x="6744072" y="1844824"/>
            <a:ext cx="2448272" cy="281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51384" y="1923220"/>
            <a:ext cx="579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Trebuchet MS" panose="020B0603020202020204" pitchFamily="34" charset="0"/>
              </a:rPr>
              <a:t>For older stands (already thinned), </a:t>
            </a:r>
            <a:r>
              <a:rPr lang="en-US" b="1" dirty="0">
                <a:latin typeface="Trebuchet MS" panose="020B0603020202020204" pitchFamily="34" charset="0"/>
              </a:rPr>
              <a:t>the user has to provide</a:t>
            </a:r>
            <a:r>
              <a:rPr lang="en-US" dirty="0">
                <a:latin typeface="Trebuchet MS" panose="020B0603020202020204" pitchFamily="34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8352" y="4817506"/>
            <a:ext cx="4706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If the stand has trees with </a:t>
            </a:r>
            <a:r>
              <a:rPr lang="en-US" dirty="0" err="1">
                <a:latin typeface="Trebuchet MS" panose="020B0603020202020204" pitchFamily="34" charset="0"/>
              </a:rPr>
              <a:t>dbh</a:t>
            </a:r>
            <a:r>
              <a:rPr lang="en-US" dirty="0">
                <a:latin typeface="Trebuchet MS" panose="020B0603020202020204" pitchFamily="34" charset="0"/>
              </a:rPr>
              <a:t> greater than 67.5 cm these should be grouped under the 65 class</a:t>
            </a:r>
          </a:p>
          <a:p>
            <a:endParaRPr lang="en-US" sz="600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Class 5 includes not only the trees with </a:t>
            </a:r>
            <a:r>
              <a:rPr lang="en-US" dirty="0" err="1">
                <a:latin typeface="Trebuchet MS" panose="020B0603020202020204" pitchFamily="34" charset="0"/>
              </a:rPr>
              <a:t>dbh</a:t>
            </a:r>
            <a:r>
              <a:rPr lang="en-US" dirty="0">
                <a:latin typeface="Trebuchet MS" panose="020B0603020202020204" pitchFamily="34" charset="0"/>
              </a:rPr>
              <a:t> [2.5, 7.5[ but also those with </a:t>
            </a:r>
            <a:r>
              <a:rPr lang="en-US" dirty="0" err="1">
                <a:latin typeface="Trebuchet MS" panose="020B0603020202020204" pitchFamily="34" charset="0"/>
              </a:rPr>
              <a:t>dbh</a:t>
            </a:r>
            <a:r>
              <a:rPr lang="en-US" dirty="0">
                <a:latin typeface="Trebuchet MS" panose="020B0603020202020204" pitchFamily="34" charset="0"/>
              </a:rPr>
              <a:t> &lt; 2.5 cm</a:t>
            </a:r>
            <a:endParaRPr lang="pt-PT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63120" y="3374521"/>
            <a:ext cx="21602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The </a:t>
            </a:r>
            <a:r>
              <a:rPr lang="en-US" dirty="0" err="1">
                <a:latin typeface="Trebuchet MS" panose="020B0603020202020204" pitchFamily="34" charset="0"/>
              </a:rPr>
              <a:t>dbh</a:t>
            </a:r>
            <a:r>
              <a:rPr lang="en-US" dirty="0">
                <a:latin typeface="Trebuchet MS" panose="020B0603020202020204" pitchFamily="34" charset="0"/>
              </a:rPr>
              <a:t> class value represents the midpoint of the diameter class</a:t>
            </a:r>
          </a:p>
          <a:p>
            <a:endParaRPr lang="en-US" sz="600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6112" y="1120099"/>
            <a:ext cx="462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The number of trees  by diameter class </a:t>
            </a:r>
            <a:endParaRPr lang="pt-PT" dirty="0"/>
          </a:p>
        </p:txBody>
      </p:sp>
      <p:sp>
        <p:nvSpPr>
          <p:cNvPr id="9" name="Rectangle 8"/>
          <p:cNvSpPr/>
          <p:nvPr/>
        </p:nvSpPr>
        <p:spPr>
          <a:xfrm>
            <a:off x="6623200" y="1284548"/>
            <a:ext cx="4896544" cy="5240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ight Arrow 9"/>
          <p:cNvSpPr/>
          <p:nvPr/>
        </p:nvSpPr>
        <p:spPr>
          <a:xfrm>
            <a:off x="2102970" y="2348880"/>
            <a:ext cx="44168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226" t="41134" r="33510" b="28026"/>
          <a:stretch/>
        </p:blipFill>
        <p:spPr bwMode="auto">
          <a:xfrm>
            <a:off x="3063642" y="3518478"/>
            <a:ext cx="2376264" cy="281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17676" y="27638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rebuchet MS" panose="020B0603020202020204" pitchFamily="34" charset="0"/>
              </a:rPr>
              <a:t>The stand variables to calculate the Weibull parameters (a, b, 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424" y="26369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</a:t>
            </a:r>
            <a:endParaRPr lang="pt-PT" b="1" dirty="0"/>
          </a:p>
        </p:txBody>
      </p:sp>
      <p:sp>
        <p:nvSpPr>
          <p:cNvPr id="14" name="Rectangle 13"/>
          <p:cNvSpPr/>
          <p:nvPr/>
        </p:nvSpPr>
        <p:spPr>
          <a:xfrm>
            <a:off x="2207568" y="2708921"/>
            <a:ext cx="4281292" cy="3816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ight Arrow 14"/>
          <p:cNvSpPr/>
          <p:nvPr/>
        </p:nvSpPr>
        <p:spPr>
          <a:xfrm>
            <a:off x="1415480" y="2780653"/>
            <a:ext cx="687490" cy="97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2" grpId="0"/>
      <p:bldP spid="13" grpId="0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4000" y="134076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summary</a:t>
            </a:r>
            <a:r>
              <a:rPr lang="pt-PT" sz="2800" dirty="0" smtClean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2170" y="1916832"/>
            <a:ext cx="1118932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Author</a:t>
            </a:r>
            <a:r>
              <a:rPr lang="en-US" sz="2400" dirty="0" smtClean="0"/>
              <a:t>: Teresa Fonseca, professor UTAD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Model type</a:t>
            </a:r>
            <a:r>
              <a:rPr lang="en-US" sz="2400" dirty="0" smtClean="0"/>
              <a:t>: empirical growth </a:t>
            </a:r>
            <a:r>
              <a:rPr lang="en-US" sz="2400" dirty="0"/>
              <a:t>and </a:t>
            </a:r>
            <a:r>
              <a:rPr lang="en-US" sz="2400" dirty="0" smtClean="0"/>
              <a:t>yield diameter distribution model</a:t>
            </a:r>
          </a:p>
          <a:p>
            <a:pPr marL="2871788" indent="-2871788">
              <a:spcBef>
                <a:spcPts val="600"/>
              </a:spcBef>
            </a:pPr>
            <a:r>
              <a:rPr lang="en-US" sz="2400" b="1" dirty="0" smtClean="0"/>
              <a:t>Data </a:t>
            </a:r>
            <a:r>
              <a:rPr lang="en-US" sz="2400" b="1" dirty="0"/>
              <a:t>for model development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Data_Pinaster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400" dirty="0"/>
              <a:t>large database on maritime pine that gathers data from temporary and permanent plots collected in northern Portugal, more precisely in stands located in the </a:t>
            </a:r>
            <a:r>
              <a:rPr lang="en-US" sz="2400" dirty="0" err="1"/>
              <a:t>Tâmega</a:t>
            </a:r>
            <a:r>
              <a:rPr lang="en-US" sz="2400" dirty="0"/>
              <a:t> Valley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Modules</a:t>
            </a:r>
            <a:r>
              <a:rPr lang="en-US" sz="2400" dirty="0" smtClean="0"/>
              <a:t>: growth, diameter distribution, wind risk</a:t>
            </a:r>
            <a:r>
              <a:rPr lang="en-US" sz="2400" dirty="0"/>
              <a:t> </a:t>
            </a:r>
            <a:r>
              <a:rPr lang="en-US" sz="2400" dirty="0" smtClean="0"/>
              <a:t>and management (thinning and final harvest)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Maximum rotation</a:t>
            </a:r>
            <a:r>
              <a:rPr lang="en-US" sz="2400" dirty="0" smtClean="0"/>
              <a:t>: 65 years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Time-step</a:t>
            </a:r>
            <a:r>
              <a:rPr lang="en-US" sz="2400" dirty="0" smtClean="0"/>
              <a:t>: 5 years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Simulator</a:t>
            </a:r>
            <a:r>
              <a:rPr lang="en-US" sz="2400" dirty="0" smtClean="0"/>
              <a:t>: model “available” in CAPSIS platform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9896" y="2924944"/>
            <a:ext cx="4968552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1330" y="1340768"/>
            <a:ext cx="1118932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rebuchet MS" pitchFamily="34" charset="0"/>
              </a:rPr>
              <a:t>Empirical models</a:t>
            </a:r>
            <a:endParaRPr lang="pt-PT" dirty="0">
              <a:latin typeface="Trebuchet MS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PT" dirty="0" err="1">
                <a:latin typeface="Trebuchet MS" pitchFamily="34" charset="0"/>
              </a:rPr>
              <a:t>Forest</a:t>
            </a:r>
            <a:r>
              <a:rPr lang="pt-PT" dirty="0">
                <a:latin typeface="Trebuchet MS" pitchFamily="34" charset="0"/>
              </a:rPr>
              <a:t> management </a:t>
            </a:r>
            <a:r>
              <a:rPr lang="pt-PT" dirty="0" err="1">
                <a:latin typeface="Trebuchet MS" pitchFamily="34" charset="0"/>
              </a:rPr>
              <a:t>and</a:t>
            </a:r>
            <a:r>
              <a:rPr lang="pt-PT" dirty="0">
                <a:latin typeface="Trebuchet MS" pitchFamily="34" charset="0"/>
              </a:rPr>
              <a:t> </a:t>
            </a:r>
            <a:r>
              <a:rPr lang="pt-PT" dirty="0" err="1">
                <a:latin typeface="Trebuchet MS" pitchFamily="34" charset="0"/>
              </a:rPr>
              <a:t>planning</a:t>
            </a:r>
            <a:r>
              <a:rPr lang="pt-PT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require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information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about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the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distribution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of</a:t>
            </a:r>
            <a:r>
              <a:rPr lang="pt-PT" u="sng" dirty="0">
                <a:latin typeface="Trebuchet MS" pitchFamily="34" charset="0"/>
              </a:rPr>
              <a:t> volume </a:t>
            </a:r>
            <a:r>
              <a:rPr lang="pt-PT" u="sng" dirty="0" err="1">
                <a:latin typeface="Trebuchet MS" pitchFamily="34" charset="0"/>
              </a:rPr>
              <a:t>by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size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and</a:t>
            </a:r>
            <a:r>
              <a:rPr lang="pt-PT" u="sng" dirty="0">
                <a:latin typeface="Trebuchet MS" pitchFamily="34" charset="0"/>
              </a:rPr>
              <a:t> </a:t>
            </a:r>
            <a:r>
              <a:rPr lang="pt-PT" u="sng" dirty="0" err="1">
                <a:latin typeface="Trebuchet MS" pitchFamily="34" charset="0"/>
              </a:rPr>
              <a:t>product</a:t>
            </a:r>
            <a:r>
              <a:rPr lang="pt-PT" u="sng" dirty="0">
                <a:latin typeface="Trebuchet MS" pitchFamily="34" charset="0"/>
              </a:rPr>
              <a:t> classes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rebuchet MS" pitchFamily="34" charset="0"/>
              </a:rPr>
              <a:t>The </a:t>
            </a:r>
            <a:r>
              <a:rPr lang="en-US" dirty="0" err="1">
                <a:latin typeface="Trebuchet MS" pitchFamily="34" charset="0"/>
              </a:rPr>
              <a:t>nr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trees by diameter class is </a:t>
            </a:r>
            <a:r>
              <a:rPr lang="en-US" dirty="0">
                <a:latin typeface="Trebuchet MS" pitchFamily="34" charset="0"/>
              </a:rPr>
              <a:t>obtained </a:t>
            </a:r>
            <a:r>
              <a:rPr lang="en-US" dirty="0" smtClean="0">
                <a:latin typeface="Trebuchet MS" pitchFamily="34" charset="0"/>
              </a:rPr>
              <a:t>using a </a:t>
            </a:r>
            <a:r>
              <a:rPr lang="en-US" b="1" dirty="0">
                <a:solidFill>
                  <a:srgbClr val="00B0F0"/>
                </a:solidFill>
                <a:latin typeface="Trebuchet MS" pitchFamily="34" charset="0"/>
              </a:rPr>
              <a:t>probability density function</a:t>
            </a:r>
            <a:endParaRPr lang="pt-PT" b="1" dirty="0">
              <a:solidFill>
                <a:srgbClr val="00B0F0"/>
              </a:solidFill>
              <a:latin typeface="Trebuchet MS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PT" dirty="0">
                <a:latin typeface="Trebuchet MS" pitchFamily="34" charset="0"/>
              </a:rPr>
              <a:t>Some </a:t>
            </a:r>
            <a:r>
              <a:rPr lang="pt-PT" dirty="0" err="1">
                <a:latin typeface="Trebuchet MS" pitchFamily="34" charset="0"/>
              </a:rPr>
              <a:t>state</a:t>
            </a:r>
            <a:r>
              <a:rPr lang="pt-PT" dirty="0">
                <a:latin typeface="Trebuchet MS" pitchFamily="34" charset="0"/>
              </a:rPr>
              <a:t> </a:t>
            </a:r>
            <a:r>
              <a:rPr lang="pt-PT" dirty="0" err="1">
                <a:latin typeface="Trebuchet MS" pitchFamily="34" charset="0"/>
              </a:rPr>
              <a:t>variables</a:t>
            </a:r>
            <a:r>
              <a:rPr lang="pt-PT" dirty="0">
                <a:latin typeface="Trebuchet MS" pitchFamily="34" charset="0"/>
              </a:rPr>
              <a:t> are </a:t>
            </a:r>
            <a:r>
              <a:rPr lang="pt-PT" dirty="0" err="1">
                <a:latin typeface="Trebuchet MS" pitchFamily="34" charset="0"/>
              </a:rPr>
              <a:t>defined</a:t>
            </a:r>
            <a:r>
              <a:rPr lang="pt-PT" dirty="0">
                <a:latin typeface="Trebuchet MS" pitchFamily="34" charset="0"/>
              </a:rPr>
              <a:t> </a:t>
            </a:r>
            <a:r>
              <a:rPr lang="pt-PT" dirty="0" err="1">
                <a:latin typeface="Trebuchet MS" pitchFamily="34" charset="0"/>
              </a:rPr>
              <a:t>at</a:t>
            </a:r>
            <a:r>
              <a:rPr lang="pt-PT" dirty="0">
                <a:latin typeface="Trebuchet MS" pitchFamily="34" charset="0"/>
              </a:rPr>
              <a:t> stand </a:t>
            </a:r>
            <a:r>
              <a:rPr lang="pt-PT" dirty="0" err="1">
                <a:latin typeface="Trebuchet MS" pitchFamily="34" charset="0"/>
              </a:rPr>
              <a:t>level</a:t>
            </a:r>
            <a:endParaRPr lang="pt-PT" dirty="0">
              <a:latin typeface="Trebuchet MS" pitchFamily="34" charset="0"/>
            </a:endParaRPr>
          </a:p>
          <a:p>
            <a:endParaRPr lang="en-US" dirty="0">
              <a:latin typeface="Trebuchet MS" pitchFamily="34" charset="0"/>
            </a:endParaRPr>
          </a:p>
          <a:p>
            <a:endParaRPr lang="pt-P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70346"/>
              </p:ext>
            </p:extLst>
          </p:nvPr>
        </p:nvGraphicFramePr>
        <p:xfrm>
          <a:off x="1847528" y="3284984"/>
          <a:ext cx="8242355" cy="351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471">
                  <a:extLst>
                    <a:ext uri="{9D8B030D-6E8A-4147-A177-3AD203B41FA5}">
                      <a16:colId xmlns:a16="http://schemas.microsoft.com/office/drawing/2014/main" val="778341922"/>
                    </a:ext>
                  </a:extLst>
                </a:gridCol>
                <a:gridCol w="1648471">
                  <a:extLst>
                    <a:ext uri="{9D8B030D-6E8A-4147-A177-3AD203B41FA5}">
                      <a16:colId xmlns:a16="http://schemas.microsoft.com/office/drawing/2014/main" val="129235181"/>
                    </a:ext>
                  </a:extLst>
                </a:gridCol>
                <a:gridCol w="1648471">
                  <a:extLst>
                    <a:ext uri="{9D8B030D-6E8A-4147-A177-3AD203B41FA5}">
                      <a16:colId xmlns:a16="http://schemas.microsoft.com/office/drawing/2014/main" val="2409151653"/>
                    </a:ext>
                  </a:extLst>
                </a:gridCol>
                <a:gridCol w="1648471">
                  <a:extLst>
                    <a:ext uri="{9D8B030D-6E8A-4147-A177-3AD203B41FA5}">
                      <a16:colId xmlns:a16="http://schemas.microsoft.com/office/drawing/2014/main" val="3574968240"/>
                    </a:ext>
                  </a:extLst>
                </a:gridCol>
                <a:gridCol w="1648471">
                  <a:extLst>
                    <a:ext uri="{9D8B030D-6E8A-4147-A177-3AD203B41FA5}">
                      <a16:colId xmlns:a16="http://schemas.microsoft.com/office/drawing/2014/main" val="3253332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WSM</a:t>
                      </a:r>
                      <a:endParaRPr lang="pt-PT" sz="16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DDM</a:t>
                      </a:r>
                      <a:endParaRPr lang="pt-PT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WSM-</a:t>
                      </a:r>
                      <a:r>
                        <a:rPr lang="en-US" sz="1600" dirty="0" err="1" smtClean="0"/>
                        <a:t>sc</a:t>
                      </a:r>
                      <a:endParaRPr lang="pt-PT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ITM</a:t>
                      </a:r>
                      <a:endParaRPr lang="pt-PT" sz="1600" dirty="0"/>
                    </a:p>
                  </a:txBody>
                  <a:tcP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901611"/>
                  </a:ext>
                </a:extLst>
              </a:tr>
              <a:tr h="42124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Dominant</a:t>
                      </a:r>
                      <a:r>
                        <a:rPr lang="pt-PT" sz="1600" dirty="0" smtClean="0"/>
                        <a:t> </a:t>
                      </a:r>
                      <a:r>
                        <a:rPr lang="pt-PT" sz="1600" dirty="0" err="1" smtClean="0"/>
                        <a:t>height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stand</a:t>
                      </a:r>
                      <a:endParaRPr lang="pt-PT" sz="1600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86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Trees</a:t>
                      </a:r>
                      <a:r>
                        <a:rPr lang="en-US" sz="1600" baseline="0" dirty="0" smtClean="0"/>
                        <a:t> ha</a:t>
                      </a:r>
                      <a:r>
                        <a:rPr lang="en-US" sz="1600" baseline="30000" dirty="0" smtClean="0"/>
                        <a:t>-1</a:t>
                      </a:r>
                      <a:endParaRPr lang="pt-PT" sz="1600" baseline="30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stand</a:t>
                      </a:r>
                      <a:endParaRPr lang="pt-PT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stand</a:t>
                      </a:r>
                      <a:endParaRPr lang="pt-PT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stand</a:t>
                      </a:r>
                      <a:endParaRPr lang="pt-PT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mortality of trees</a:t>
                      </a:r>
                      <a:endParaRPr kumimoji="0" lang="pt-PT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449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Basal area</a:t>
                      </a:r>
                      <a:endParaRPr lang="pt-PT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stand</a:t>
                      </a:r>
                      <a:endParaRPr kumimoji="0" lang="pt-PT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stand</a:t>
                      </a:r>
                      <a:endParaRPr kumimoji="0" lang="pt-PT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stand</a:t>
                      </a:r>
                      <a:endParaRPr kumimoji="0" lang="pt-PT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dbh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trees </a:t>
                      </a:r>
                      <a:endParaRPr kumimoji="0" lang="pt-PT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09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Volumes</a:t>
                      </a:r>
                      <a:endParaRPr lang="pt-PT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stand</a:t>
                      </a:r>
                      <a:endParaRPr kumimoji="0" lang="pt-PT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average tree/by </a:t>
                      </a:r>
                      <a:r>
                        <a:rPr lang="en-US" sz="1600" dirty="0" err="1" smtClean="0"/>
                        <a:t>diamclass</a:t>
                      </a:r>
                      <a:endParaRPr lang="en-US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average tree</a:t>
                      </a:r>
                      <a:endParaRPr lang="pt-PT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volume of trees</a:t>
                      </a:r>
                      <a:endParaRPr kumimoji="0" lang="pt-PT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729879"/>
                  </a:ext>
                </a:extLst>
              </a:tr>
              <a:tr h="3996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Biomasses</a:t>
                      </a:r>
                      <a:endParaRPr lang="pt-PT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stand</a:t>
                      </a:r>
                      <a:endParaRPr kumimoji="0" lang="pt-PT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average tree/by </a:t>
                      </a:r>
                      <a:r>
                        <a:rPr lang="en-US" sz="1600" dirty="0" err="1" smtClean="0"/>
                        <a:t>diamclass</a:t>
                      </a:r>
                      <a:endParaRPr lang="en-US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average tree</a:t>
                      </a:r>
                      <a:endParaRPr lang="pt-PT" sz="16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/>
                          <a:ea typeface="+mn-ea"/>
                          <a:cs typeface="+mn-cs"/>
                        </a:rPr>
                        <a:t>biomass of trees</a:t>
                      </a:r>
                      <a:endParaRPr kumimoji="0" lang="pt-PT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08284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Variables for the diameter distribution</a:t>
                      </a:r>
                      <a:endParaRPr lang="pt-PT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NA</a:t>
                      </a:r>
                      <a:endParaRPr lang="pt-PT" sz="1600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yes</a:t>
                      </a:r>
                      <a:endParaRPr lang="pt-PT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pt-PT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NA</a:t>
                      </a:r>
                      <a:endParaRPr lang="pt-PT" sz="1600" i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325247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4871864" y="3068960"/>
            <a:ext cx="2160240" cy="3600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8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7829" y="1620801"/>
            <a:ext cx="1872208" cy="1224136"/>
            <a:chOff x="2639616" y="1556792"/>
            <a:chExt cx="1872208" cy="1224136"/>
          </a:xfrm>
        </p:grpSpPr>
        <p:sp>
          <p:nvSpPr>
            <p:cNvPr id="3" name="Rectangle 2"/>
            <p:cNvSpPr/>
            <p:nvPr/>
          </p:nvSpPr>
          <p:spPr>
            <a:xfrm>
              <a:off x="2639616" y="1556792"/>
              <a:ext cx="1872208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55640" y="1628800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Calculus module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97829" y="3276985"/>
            <a:ext cx="1872208" cy="1224136"/>
            <a:chOff x="2639616" y="1556792"/>
            <a:chExt cx="1872208" cy="1224136"/>
          </a:xfrm>
        </p:grpSpPr>
        <p:sp>
          <p:nvSpPr>
            <p:cNvPr id="7" name="Rectangle 6"/>
            <p:cNvSpPr/>
            <p:nvPr/>
          </p:nvSpPr>
          <p:spPr>
            <a:xfrm>
              <a:off x="2639616" y="1556792"/>
              <a:ext cx="1872208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5640" y="1628800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Diameter distribution model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6101" y="4581128"/>
            <a:ext cx="1872208" cy="1224136"/>
            <a:chOff x="2639616" y="1556792"/>
            <a:chExt cx="1872208" cy="1224136"/>
          </a:xfrm>
        </p:grpSpPr>
        <p:sp>
          <p:nvSpPr>
            <p:cNvPr id="10" name="Rectangle 9"/>
            <p:cNvSpPr/>
            <p:nvPr/>
          </p:nvSpPr>
          <p:spPr>
            <a:xfrm>
              <a:off x="2639616" y="1556792"/>
              <a:ext cx="1872208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5640" y="1628800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Thinning module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38389" y="2420888"/>
            <a:ext cx="1872208" cy="1224136"/>
            <a:chOff x="2639616" y="1556792"/>
            <a:chExt cx="1872208" cy="1224136"/>
          </a:xfrm>
        </p:grpSpPr>
        <p:sp>
          <p:nvSpPr>
            <p:cNvPr id="13" name="Rectangle 12"/>
            <p:cNvSpPr/>
            <p:nvPr/>
          </p:nvSpPr>
          <p:spPr>
            <a:xfrm>
              <a:off x="2639616" y="1556792"/>
              <a:ext cx="1872208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5640" y="1628800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Growth module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52385" y="2456319"/>
            <a:ext cx="1464811" cy="1212627"/>
            <a:chOff x="5423277" y="2225420"/>
            <a:chExt cx="1464811" cy="1337256"/>
          </a:xfrm>
        </p:grpSpPr>
        <p:sp>
          <p:nvSpPr>
            <p:cNvPr id="15" name="Flowchart: Decision 14"/>
            <p:cNvSpPr/>
            <p:nvPr/>
          </p:nvSpPr>
          <p:spPr>
            <a:xfrm>
              <a:off x="5423277" y="2225420"/>
              <a:ext cx="1464811" cy="1337256"/>
            </a:xfrm>
            <a:prstGeom prst="flowChartDecisi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53657" y="2691761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Thin?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7368" y="2456320"/>
            <a:ext cx="1008112" cy="1229888"/>
            <a:chOff x="887746" y="2821578"/>
            <a:chExt cx="1008112" cy="1229888"/>
          </a:xfrm>
        </p:grpSpPr>
        <p:sp>
          <p:nvSpPr>
            <p:cNvPr id="17" name="Can 16"/>
            <p:cNvSpPr/>
            <p:nvPr/>
          </p:nvSpPr>
          <p:spPr>
            <a:xfrm>
              <a:off x="887746" y="2821578"/>
              <a:ext cx="1008112" cy="1229888"/>
            </a:xfrm>
            <a:prstGeom prst="ca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35842" y="3207640"/>
              <a:ext cx="792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Stand</a:t>
              </a:r>
            </a:p>
            <a:p>
              <a:pPr algn="ctr"/>
              <a:r>
                <a:rPr lang="en-US" dirty="0"/>
                <a:t>t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>
            <a:stCxn id="17" idx="4"/>
            <a:endCxn id="15" idx="1"/>
          </p:cNvCxnSpPr>
          <p:nvPr/>
        </p:nvCxnSpPr>
        <p:spPr>
          <a:xfrm flipV="1">
            <a:off x="1415480" y="3062633"/>
            <a:ext cx="3436905" cy="8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3" idx="3"/>
            <a:endCxn id="7" idx="3"/>
          </p:cNvCxnSpPr>
          <p:nvPr/>
        </p:nvCxnSpPr>
        <p:spPr>
          <a:xfrm>
            <a:off x="4070037" y="2232869"/>
            <a:ext cx="12700" cy="1656184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3" idx="1"/>
            <a:endCxn id="7" idx="1"/>
          </p:cNvCxnSpPr>
          <p:nvPr/>
        </p:nvCxnSpPr>
        <p:spPr>
          <a:xfrm rot="10800000" flipV="1">
            <a:off x="2197829" y="2232869"/>
            <a:ext cx="12700" cy="1656184"/>
          </a:xfrm>
          <a:prstGeom prst="bentConnector3">
            <a:avLst>
              <a:gd name="adj1" fmla="val 1800000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3"/>
            <a:endCxn id="13" idx="1"/>
          </p:cNvCxnSpPr>
          <p:nvPr/>
        </p:nvCxnSpPr>
        <p:spPr>
          <a:xfrm flipV="1">
            <a:off x="6317196" y="3032956"/>
            <a:ext cx="921193" cy="29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2"/>
          </p:cNvCxnSpPr>
          <p:nvPr/>
        </p:nvCxnSpPr>
        <p:spPr>
          <a:xfrm>
            <a:off x="5584791" y="3668946"/>
            <a:ext cx="0" cy="912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73624" y="3890665"/>
            <a:ext cx="633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97012" y="2837257"/>
            <a:ext cx="489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36" name="Elbow Connector 35"/>
          <p:cNvCxnSpPr>
            <a:stCxn id="13" idx="2"/>
            <a:endCxn id="17" idx="3"/>
          </p:cNvCxnSpPr>
          <p:nvPr/>
        </p:nvCxnSpPr>
        <p:spPr>
          <a:xfrm rot="5400000">
            <a:off x="4522367" y="34082"/>
            <a:ext cx="41184" cy="7263069"/>
          </a:xfrm>
          <a:prstGeom prst="bentConnector3">
            <a:avLst>
              <a:gd name="adj1" fmla="val 605035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071712" y="1448781"/>
            <a:ext cx="2088000" cy="3204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Elbow Connector 41"/>
          <p:cNvCxnSpPr>
            <a:stCxn id="10" idx="1"/>
            <a:endCxn id="39" idx="2"/>
          </p:cNvCxnSpPr>
          <p:nvPr/>
        </p:nvCxnSpPr>
        <p:spPr>
          <a:xfrm rot="10800000">
            <a:off x="3115713" y="4653136"/>
            <a:ext cx="1530389" cy="5400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4844" y="4706497"/>
            <a:ext cx="633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t+i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336645" y="2348069"/>
            <a:ext cx="159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S, Ga , </a:t>
            </a:r>
            <a:r>
              <a:rPr lang="en-US" sz="1400" dirty="0" err="1" smtClean="0"/>
              <a:t>hi_tree</a:t>
            </a:r>
            <a:r>
              <a:rPr lang="en-US" sz="1400" dirty="0" smtClean="0"/>
              <a:t>, </a:t>
            </a:r>
            <a:r>
              <a:rPr lang="en-US" sz="1400" dirty="0" err="1" smtClean="0"/>
              <a:t>vi_tree</a:t>
            </a:r>
            <a:r>
              <a:rPr lang="en-US" sz="1400" dirty="0" smtClean="0"/>
              <a:t>,  </a:t>
            </a:r>
            <a:r>
              <a:rPr lang="en-US" sz="1400" dirty="0" err="1" smtClean="0"/>
              <a:t>Wi_tree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7278703" y="3134939"/>
            <a:ext cx="1791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hdom</a:t>
            </a:r>
            <a:r>
              <a:rPr lang="en-US" sz="1400" dirty="0"/>
              <a:t>, </a:t>
            </a:r>
            <a:r>
              <a:rPr lang="en-US" sz="1400" dirty="0" smtClean="0"/>
              <a:t>G2, N2, N2aj, </a:t>
            </a:r>
            <a:r>
              <a:rPr lang="en-US" sz="1400" dirty="0"/>
              <a:t>PI, </a:t>
            </a:r>
            <a:r>
              <a:rPr lang="en-US" sz="1400" dirty="0" err="1"/>
              <a:t>Poc</a:t>
            </a:r>
            <a:r>
              <a:rPr lang="en-US" sz="1400" dirty="0"/>
              <a:t>, </a:t>
            </a:r>
            <a:r>
              <a:rPr lang="en-US" sz="1400" dirty="0" smtClean="0"/>
              <a:t>P 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210529" y="4226268"/>
            <a:ext cx="179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d- </a:t>
            </a:r>
            <a:r>
              <a:rPr lang="en-US" sz="1400" dirty="0" err="1" smtClean="0"/>
              <a:t>dist</a:t>
            </a:r>
            <a:r>
              <a:rPr lang="en-US" sz="1400" dirty="0" smtClean="0"/>
              <a:t>, </a:t>
            </a:r>
            <a:r>
              <a:rPr lang="en-US" sz="1400" dirty="0" err="1" smtClean="0"/>
              <a:t>Nja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877036" y="5371475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Fw</a:t>
            </a:r>
            <a:r>
              <a:rPr lang="en-US" sz="1400" dirty="0" smtClean="0"/>
              <a:t>, SDI, …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9410683" y="1887054"/>
            <a:ext cx="249266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Calculus module</a:t>
            </a:r>
          </a:p>
          <a:p>
            <a:pPr algn="r"/>
            <a:endParaRPr lang="en-US" sz="800" dirty="0" smtClean="0"/>
          </a:p>
          <a:p>
            <a:pPr algn="r"/>
            <a:r>
              <a:rPr lang="en-US" sz="1400" dirty="0" smtClean="0"/>
              <a:t>S (eq.2)</a:t>
            </a:r>
          </a:p>
          <a:p>
            <a:pPr algn="r"/>
            <a:r>
              <a:rPr lang="en-US" sz="1400" dirty="0" smtClean="0"/>
              <a:t>Ga (eq.11)</a:t>
            </a:r>
          </a:p>
          <a:p>
            <a:pPr algn="r"/>
            <a:r>
              <a:rPr lang="en-US" sz="1400" dirty="0" err="1" smtClean="0"/>
              <a:t>h_tree</a:t>
            </a:r>
            <a:endParaRPr lang="en-US" sz="1400" dirty="0" smtClean="0"/>
          </a:p>
          <a:p>
            <a:pPr algn="r"/>
            <a:r>
              <a:rPr lang="en-US" sz="1400" dirty="0" err="1" smtClean="0"/>
              <a:t>v_tree</a:t>
            </a:r>
            <a:endParaRPr lang="en-US" sz="1400" dirty="0" smtClean="0"/>
          </a:p>
          <a:p>
            <a:pPr algn="r"/>
            <a:r>
              <a:rPr lang="en-US" sz="1400" dirty="0" err="1" smtClean="0"/>
              <a:t>w_tree</a:t>
            </a:r>
            <a:endParaRPr lang="en-US" sz="1400" dirty="0" smtClean="0"/>
          </a:p>
          <a:p>
            <a:pPr algn="r"/>
            <a:endParaRPr lang="en-US" sz="1400" dirty="0"/>
          </a:p>
          <a:p>
            <a:pPr algn="r"/>
            <a:r>
              <a:rPr lang="en-US" sz="1400" b="1" dirty="0"/>
              <a:t>Diameter distribution </a:t>
            </a:r>
            <a:r>
              <a:rPr lang="en-US" sz="1400" b="1" dirty="0" smtClean="0"/>
              <a:t>module</a:t>
            </a:r>
          </a:p>
          <a:p>
            <a:pPr algn="r"/>
            <a:endParaRPr lang="en-US" sz="800" dirty="0"/>
          </a:p>
          <a:p>
            <a:pPr algn="r"/>
            <a:r>
              <a:rPr lang="en-US" sz="1400" dirty="0"/>
              <a:t>d- </a:t>
            </a:r>
            <a:r>
              <a:rPr lang="en-US" sz="1400" dirty="0" err="1" smtClean="0"/>
              <a:t>dist</a:t>
            </a:r>
            <a:r>
              <a:rPr lang="en-US" sz="1400" dirty="0" smtClean="0"/>
              <a:t> (eq.9)</a:t>
            </a:r>
          </a:p>
          <a:p>
            <a:pPr algn="r"/>
            <a:r>
              <a:rPr lang="en-US" sz="1400" dirty="0" smtClean="0"/>
              <a:t> </a:t>
            </a:r>
            <a:r>
              <a:rPr lang="en-US" sz="1400" dirty="0" err="1" smtClean="0"/>
              <a:t>Nja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eq.10)</a:t>
            </a:r>
          </a:p>
          <a:p>
            <a:pPr algn="r"/>
            <a:endParaRPr lang="en-US" sz="1400" dirty="0"/>
          </a:p>
          <a:p>
            <a:pPr algn="r"/>
            <a:r>
              <a:rPr lang="en-US" sz="1400" b="1" dirty="0"/>
              <a:t>Growth </a:t>
            </a:r>
            <a:r>
              <a:rPr lang="en-US" sz="1400" b="1" dirty="0" smtClean="0"/>
              <a:t>module</a:t>
            </a:r>
          </a:p>
          <a:p>
            <a:pPr algn="r"/>
            <a:endParaRPr lang="en-US" sz="800" dirty="0" smtClean="0"/>
          </a:p>
          <a:p>
            <a:pPr algn="r"/>
            <a:r>
              <a:rPr lang="en-US" sz="1400" dirty="0" err="1"/>
              <a:t>hdom</a:t>
            </a:r>
            <a:r>
              <a:rPr lang="en-US" sz="1400" dirty="0"/>
              <a:t> (eq.1)</a:t>
            </a:r>
          </a:p>
          <a:p>
            <a:pPr algn="r"/>
            <a:r>
              <a:rPr lang="en-US" sz="1400" dirty="0" smtClean="0"/>
              <a:t>G2 </a:t>
            </a:r>
            <a:r>
              <a:rPr lang="en-US" sz="1400" dirty="0"/>
              <a:t>(</a:t>
            </a:r>
            <a:r>
              <a:rPr lang="en-US" sz="1400" dirty="0" smtClean="0"/>
              <a:t>eq.3)</a:t>
            </a:r>
          </a:p>
          <a:p>
            <a:pPr algn="r"/>
            <a:r>
              <a:rPr lang="en-US" sz="1400" dirty="0"/>
              <a:t>PI (eq.4)</a:t>
            </a:r>
          </a:p>
          <a:p>
            <a:pPr algn="r"/>
            <a:r>
              <a:rPr lang="en-US" sz="1400" dirty="0" err="1"/>
              <a:t>Poc</a:t>
            </a:r>
            <a:r>
              <a:rPr lang="en-US" sz="1400" dirty="0"/>
              <a:t> (eq.5)</a:t>
            </a:r>
          </a:p>
          <a:p>
            <a:pPr algn="r"/>
            <a:r>
              <a:rPr lang="en-US" sz="1400" dirty="0"/>
              <a:t>P (eq.6</a:t>
            </a:r>
            <a:r>
              <a:rPr lang="en-US" sz="1400" dirty="0" smtClean="0"/>
              <a:t>)</a:t>
            </a:r>
            <a:endParaRPr lang="en-US" sz="1400" dirty="0"/>
          </a:p>
          <a:p>
            <a:pPr algn="r"/>
            <a:r>
              <a:rPr lang="en-US" sz="1400" dirty="0" smtClean="0"/>
              <a:t>N2 </a:t>
            </a:r>
            <a:r>
              <a:rPr lang="en-US" sz="1400" dirty="0"/>
              <a:t>(</a:t>
            </a:r>
            <a:r>
              <a:rPr lang="en-US" sz="1400" dirty="0" smtClean="0"/>
              <a:t>eq.7)</a:t>
            </a:r>
            <a:endParaRPr lang="en-US" sz="1400" dirty="0"/>
          </a:p>
          <a:p>
            <a:pPr algn="r"/>
            <a:r>
              <a:rPr lang="en-US" sz="1400" dirty="0" smtClean="0"/>
              <a:t>N2aj </a:t>
            </a:r>
            <a:r>
              <a:rPr lang="en-US" sz="1400" dirty="0"/>
              <a:t>(</a:t>
            </a:r>
            <a:r>
              <a:rPr lang="en-US" sz="1400" dirty="0" smtClean="0"/>
              <a:t>eq.8)</a:t>
            </a:r>
            <a:endParaRPr lang="en-US" sz="1400" dirty="0"/>
          </a:p>
          <a:p>
            <a:pPr algn="r"/>
            <a:endParaRPr lang="en-US" sz="1400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64000" y="134076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structure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9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80" y="1988840"/>
            <a:ext cx="10496247" cy="36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8780" y="5589240"/>
            <a:ext cx="10681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optional variables include: the median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0.50, cm), the average (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cm)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minimum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 of the diameter distribution (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cm).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000" y="134076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variables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9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89" t="40668"/>
          <a:stretch/>
        </p:blipFill>
        <p:spPr>
          <a:xfrm>
            <a:off x="349860" y="1541715"/>
            <a:ext cx="7217226" cy="1116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332" t="6548"/>
          <a:stretch/>
        </p:blipFill>
        <p:spPr>
          <a:xfrm>
            <a:off x="392081" y="2708920"/>
            <a:ext cx="7175005" cy="648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71992" y="2145045"/>
            <a:ext cx="3935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Variable </a:t>
            </a:r>
            <a:r>
              <a:rPr lang="en-US" sz="1600" b="1" dirty="0" err="1"/>
              <a:t>Qhdc</a:t>
            </a:r>
            <a:r>
              <a:rPr lang="en-US" sz="1600" dirty="0"/>
              <a:t> and the </a:t>
            </a:r>
            <a:r>
              <a:rPr lang="en-US" sz="1600" dirty="0" smtClean="0"/>
              <a:t>dummies </a:t>
            </a:r>
            <a:r>
              <a:rPr lang="en-US" sz="1600" b="1" dirty="0"/>
              <a:t>BF1</a:t>
            </a:r>
            <a:r>
              <a:rPr lang="en-US" sz="1600" dirty="0"/>
              <a:t> and </a:t>
            </a:r>
            <a:r>
              <a:rPr lang="en-US" sz="1600" b="1" dirty="0"/>
              <a:t>BF2</a:t>
            </a:r>
            <a:r>
              <a:rPr lang="en-US" sz="1600" dirty="0"/>
              <a:t> are related </a:t>
            </a:r>
            <a:r>
              <a:rPr lang="en-US" sz="1600" dirty="0" smtClean="0"/>
              <a:t>to the </a:t>
            </a:r>
            <a:r>
              <a:rPr lang="en-US" sz="1600" dirty="0"/>
              <a:t>stability of the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</a:t>
            </a:r>
            <a:r>
              <a:rPr lang="en-US" sz="1600" dirty="0" smtClean="0"/>
              <a:t>ariable </a:t>
            </a:r>
            <a:r>
              <a:rPr lang="en-US" sz="1600" b="1" dirty="0" err="1"/>
              <a:t>RSb</a:t>
            </a:r>
            <a:r>
              <a:rPr lang="en-US" sz="1600" dirty="0"/>
              <a:t> </a:t>
            </a:r>
            <a:r>
              <a:rPr lang="en-US" sz="1600" dirty="0" smtClean="0"/>
              <a:t>refers </a:t>
            </a:r>
            <a:r>
              <a:rPr lang="en-US" sz="1600" dirty="0"/>
              <a:t>to </a:t>
            </a:r>
            <a:r>
              <a:rPr lang="en-US" sz="1600" dirty="0" smtClean="0"/>
              <a:t>the relative spacing </a:t>
            </a:r>
            <a:r>
              <a:rPr lang="en-US" sz="1600" dirty="0"/>
              <a:t>before thinning with </a:t>
            </a:r>
            <a:r>
              <a:rPr lang="en-US" sz="1600" b="1" dirty="0" smtClean="0"/>
              <a:t>BRS </a:t>
            </a:r>
            <a:r>
              <a:rPr lang="en-US" sz="1600" dirty="0" smtClean="0"/>
              <a:t>being </a:t>
            </a:r>
            <a:r>
              <a:rPr lang="en-US" sz="1600" dirty="0"/>
              <a:t>a </a:t>
            </a:r>
            <a:r>
              <a:rPr lang="en-US" sz="1600" dirty="0" smtClean="0"/>
              <a:t>dummy </a:t>
            </a:r>
            <a:r>
              <a:rPr lang="en-US" sz="1600" dirty="0"/>
              <a:t>that makes a distinction of the average space conditions between the trees </a:t>
            </a:r>
            <a:r>
              <a:rPr lang="en-US" sz="1600" dirty="0" smtClean="0"/>
              <a:t>for the </a:t>
            </a:r>
            <a:r>
              <a:rPr lang="en-US" sz="1600" dirty="0"/>
              <a:t>current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dgMAX</a:t>
            </a:r>
            <a:r>
              <a:rPr lang="en-US" sz="1600" dirty="0" smtClean="0"/>
              <a:t> </a:t>
            </a:r>
            <a:r>
              <a:rPr lang="en-US" sz="1600" dirty="0"/>
              <a:t>is the maximum values of tree diameter allowed according to the self-thinning line for the </a:t>
            </a:r>
            <a:r>
              <a:rPr lang="en-US" sz="1600" dirty="0" smtClean="0"/>
              <a:t>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BAMPD</a:t>
            </a:r>
            <a:r>
              <a:rPr lang="en-US" sz="1600" dirty="0"/>
              <a:t> is a </a:t>
            </a:r>
            <a:r>
              <a:rPr lang="en-US" sz="1600" dirty="0" smtClean="0"/>
              <a:t>dummy used </a:t>
            </a:r>
            <a:r>
              <a:rPr lang="en-US" sz="1600" dirty="0"/>
              <a:t>to differentiate the stands according to the proximity to the self-thinning </a:t>
            </a:r>
            <a:r>
              <a:rPr lang="en-US" sz="1600" dirty="0" smtClean="0"/>
              <a:t>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BMA</a:t>
            </a:r>
            <a:r>
              <a:rPr lang="en-US" sz="1600" dirty="0"/>
              <a:t> </a:t>
            </a:r>
            <a:r>
              <a:rPr lang="en-US" sz="1600" dirty="0" smtClean="0"/>
              <a:t>is related to the occurrence </a:t>
            </a:r>
            <a:r>
              <a:rPr lang="en-US" sz="1600" dirty="0"/>
              <a:t>of recent </a:t>
            </a:r>
            <a:r>
              <a:rPr lang="en-US" sz="1600" dirty="0" smtClean="0"/>
              <a:t>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BSExp</a:t>
            </a:r>
            <a:r>
              <a:rPr lang="en-US" sz="1600" dirty="0"/>
              <a:t> </a:t>
            </a:r>
            <a:r>
              <a:rPr lang="en-US" sz="1600" dirty="0" smtClean="0"/>
              <a:t>intrinsic </a:t>
            </a:r>
            <a:r>
              <a:rPr lang="en-US" sz="1600" dirty="0"/>
              <a:t>risk of </a:t>
            </a:r>
            <a:r>
              <a:rPr lang="en-US" sz="1600" dirty="0" smtClean="0"/>
              <a:t>damage occurrence </a:t>
            </a:r>
            <a:r>
              <a:rPr lang="en-US" sz="1600" dirty="0"/>
              <a:t>due to </a:t>
            </a:r>
            <a:r>
              <a:rPr lang="en-US" sz="1600" dirty="0" smtClean="0"/>
              <a:t>aspect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90728" y="127536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</a:rPr>
              <a:t>Calculus module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1245"/>
          <a:stretch/>
        </p:blipFill>
        <p:spPr>
          <a:xfrm>
            <a:off x="485468" y="3681304"/>
            <a:ext cx="7081618" cy="1348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1414" t="-1109"/>
          <a:stretch/>
        </p:blipFill>
        <p:spPr>
          <a:xfrm>
            <a:off x="485468" y="5134915"/>
            <a:ext cx="7081618" cy="670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2860" y="3349042"/>
            <a:ext cx="236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B0F0"/>
                </a:solidFill>
              </a:rPr>
              <a:t>- Diameter distribution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813" y="6005621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h-diameter, tree volume, tree biomass equations to be applied to the average tree in the diameter class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67085" y="1340768"/>
            <a:ext cx="4385565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equations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4000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24511" y="1916832"/>
            <a:ext cx="3935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Variable </a:t>
            </a:r>
            <a:r>
              <a:rPr lang="en-US" sz="1600" b="1" dirty="0" err="1"/>
              <a:t>Qhdc</a:t>
            </a:r>
            <a:r>
              <a:rPr lang="en-US" sz="1600" dirty="0"/>
              <a:t> and the </a:t>
            </a:r>
            <a:r>
              <a:rPr lang="en-US" sz="1600" dirty="0" smtClean="0"/>
              <a:t>dummies </a:t>
            </a:r>
            <a:r>
              <a:rPr lang="en-US" sz="1600" b="1" dirty="0"/>
              <a:t>BF1</a:t>
            </a:r>
            <a:r>
              <a:rPr lang="en-US" sz="1600" dirty="0"/>
              <a:t> and </a:t>
            </a:r>
            <a:r>
              <a:rPr lang="en-US" sz="1600" b="1" dirty="0"/>
              <a:t>BF2</a:t>
            </a:r>
            <a:r>
              <a:rPr lang="en-US" sz="1600" dirty="0"/>
              <a:t> are related </a:t>
            </a:r>
            <a:r>
              <a:rPr lang="en-US" sz="1600" dirty="0" smtClean="0"/>
              <a:t>to the </a:t>
            </a:r>
            <a:r>
              <a:rPr lang="en-US" sz="1600" dirty="0"/>
              <a:t>stability of the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</a:t>
            </a:r>
            <a:r>
              <a:rPr lang="en-US" sz="1600" dirty="0" smtClean="0"/>
              <a:t>ariable </a:t>
            </a:r>
            <a:r>
              <a:rPr lang="en-US" sz="1600" b="1" dirty="0" err="1"/>
              <a:t>RSb</a:t>
            </a:r>
            <a:r>
              <a:rPr lang="en-US" sz="1600" dirty="0"/>
              <a:t> </a:t>
            </a:r>
            <a:r>
              <a:rPr lang="en-US" sz="1600" dirty="0" smtClean="0"/>
              <a:t>refers </a:t>
            </a:r>
            <a:r>
              <a:rPr lang="en-US" sz="1600" dirty="0"/>
              <a:t>to </a:t>
            </a:r>
            <a:r>
              <a:rPr lang="en-US" sz="1600" dirty="0" smtClean="0"/>
              <a:t>the relative spacing </a:t>
            </a:r>
            <a:r>
              <a:rPr lang="en-US" sz="1600" dirty="0"/>
              <a:t>before thinning with </a:t>
            </a:r>
            <a:r>
              <a:rPr lang="en-US" sz="1600" b="1" dirty="0" smtClean="0"/>
              <a:t>BRS </a:t>
            </a:r>
            <a:r>
              <a:rPr lang="en-US" sz="1600" dirty="0" smtClean="0"/>
              <a:t>being </a:t>
            </a:r>
            <a:r>
              <a:rPr lang="en-US" sz="1600" dirty="0"/>
              <a:t>a </a:t>
            </a:r>
            <a:r>
              <a:rPr lang="en-US" sz="1600" dirty="0" smtClean="0"/>
              <a:t>dummy </a:t>
            </a:r>
            <a:r>
              <a:rPr lang="en-US" sz="1600" dirty="0"/>
              <a:t>that makes a distinction of the average space conditions between the trees </a:t>
            </a:r>
            <a:r>
              <a:rPr lang="en-US" sz="1600" dirty="0" smtClean="0"/>
              <a:t>for the </a:t>
            </a:r>
            <a:r>
              <a:rPr lang="en-US" sz="1600" dirty="0"/>
              <a:t>current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dgMAX</a:t>
            </a:r>
            <a:r>
              <a:rPr lang="en-US" sz="1600" dirty="0" smtClean="0"/>
              <a:t> </a:t>
            </a:r>
            <a:r>
              <a:rPr lang="en-US" sz="1600" dirty="0"/>
              <a:t>is the maximum values of tree diameter allowed according to the self-thinning line for the </a:t>
            </a:r>
            <a:r>
              <a:rPr lang="en-US" sz="1600" dirty="0" smtClean="0"/>
              <a:t>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BAMPD</a:t>
            </a:r>
            <a:r>
              <a:rPr lang="en-US" sz="1600" dirty="0"/>
              <a:t> is a </a:t>
            </a:r>
            <a:r>
              <a:rPr lang="en-US" sz="1600" dirty="0" smtClean="0"/>
              <a:t>dummy used </a:t>
            </a:r>
            <a:r>
              <a:rPr lang="en-US" sz="1600" dirty="0"/>
              <a:t>to differentiate the stands according to the proximity to the self-thinning </a:t>
            </a:r>
            <a:r>
              <a:rPr lang="en-US" sz="1600" dirty="0" smtClean="0"/>
              <a:t>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BMA</a:t>
            </a:r>
            <a:r>
              <a:rPr lang="en-US" sz="1600" dirty="0"/>
              <a:t> </a:t>
            </a:r>
            <a:r>
              <a:rPr lang="en-US" sz="1600" dirty="0" smtClean="0"/>
              <a:t>is related to the occurrence </a:t>
            </a:r>
            <a:r>
              <a:rPr lang="en-US" sz="1600" dirty="0"/>
              <a:t>of recent </a:t>
            </a:r>
            <a:r>
              <a:rPr lang="en-US" sz="1600" dirty="0" smtClean="0"/>
              <a:t>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BSExp</a:t>
            </a:r>
            <a:r>
              <a:rPr lang="en-US" sz="1600" dirty="0"/>
              <a:t> </a:t>
            </a:r>
            <a:r>
              <a:rPr lang="en-US" sz="1600" dirty="0" smtClean="0"/>
              <a:t>intrinsic </a:t>
            </a:r>
            <a:r>
              <a:rPr lang="en-US" sz="1600" dirty="0"/>
              <a:t>risk of </a:t>
            </a:r>
            <a:r>
              <a:rPr lang="en-US" sz="1600" dirty="0" smtClean="0"/>
              <a:t>damage occurrence </a:t>
            </a:r>
            <a:r>
              <a:rPr lang="en-US" sz="1600" dirty="0"/>
              <a:t>due to </a:t>
            </a:r>
            <a:r>
              <a:rPr lang="en-US" sz="1600" dirty="0" smtClean="0"/>
              <a:t>aspect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279"/>
          <a:stretch/>
        </p:blipFill>
        <p:spPr>
          <a:xfrm>
            <a:off x="697871" y="3161145"/>
            <a:ext cx="7078918" cy="9602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943"/>
          <a:stretch/>
        </p:blipFill>
        <p:spPr>
          <a:xfrm>
            <a:off x="301770" y="3903486"/>
            <a:ext cx="7526206" cy="10211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8538"/>
          <a:stretch/>
        </p:blipFill>
        <p:spPr>
          <a:xfrm>
            <a:off x="479376" y="4891561"/>
            <a:ext cx="7325484" cy="769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9889" b="62379"/>
          <a:stretch/>
        </p:blipFill>
        <p:spPr>
          <a:xfrm>
            <a:off x="559563" y="2515072"/>
            <a:ext cx="7217226" cy="70813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567085" y="1304192"/>
            <a:ext cx="4385565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equations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4000" y="238062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8736" y="1858838"/>
            <a:ext cx="169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B0F0"/>
                </a:solidFill>
              </a:rPr>
              <a:t>Growth </a:t>
            </a:r>
            <a:r>
              <a:rPr lang="en-US" b="1" dirty="0">
                <a:solidFill>
                  <a:srgbClr val="00B0F0"/>
                </a:solidFill>
              </a:rPr>
              <a:t>module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27"/>
          <a:stretch/>
        </p:blipFill>
        <p:spPr>
          <a:xfrm>
            <a:off x="530563" y="2924944"/>
            <a:ext cx="7246226" cy="1851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152"/>
          <a:stretch/>
        </p:blipFill>
        <p:spPr>
          <a:xfrm>
            <a:off x="527789" y="4776764"/>
            <a:ext cx="7276362" cy="716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511" y="1916832"/>
            <a:ext cx="3935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Variable </a:t>
            </a:r>
            <a:r>
              <a:rPr lang="en-US" sz="1600" b="1" dirty="0" err="1"/>
              <a:t>Qhdc</a:t>
            </a:r>
            <a:r>
              <a:rPr lang="en-US" sz="1600" dirty="0"/>
              <a:t> and the </a:t>
            </a:r>
            <a:r>
              <a:rPr lang="en-US" sz="1600" dirty="0" smtClean="0"/>
              <a:t>dummies </a:t>
            </a:r>
            <a:r>
              <a:rPr lang="en-US" sz="1600" b="1" dirty="0"/>
              <a:t>BF1</a:t>
            </a:r>
            <a:r>
              <a:rPr lang="en-US" sz="1600" dirty="0"/>
              <a:t> and </a:t>
            </a:r>
            <a:r>
              <a:rPr lang="en-US" sz="1600" b="1" dirty="0"/>
              <a:t>BF2</a:t>
            </a:r>
            <a:r>
              <a:rPr lang="en-US" sz="1600" dirty="0"/>
              <a:t> are related </a:t>
            </a:r>
            <a:r>
              <a:rPr lang="en-US" sz="1600" dirty="0" smtClean="0"/>
              <a:t>to the </a:t>
            </a:r>
            <a:r>
              <a:rPr lang="en-US" sz="1600" dirty="0"/>
              <a:t>stability of the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</a:t>
            </a:r>
            <a:r>
              <a:rPr lang="en-US" sz="1600" dirty="0" smtClean="0"/>
              <a:t>ariable </a:t>
            </a:r>
            <a:r>
              <a:rPr lang="en-US" sz="1600" b="1" dirty="0" err="1"/>
              <a:t>RSb</a:t>
            </a:r>
            <a:r>
              <a:rPr lang="en-US" sz="1600" dirty="0"/>
              <a:t> </a:t>
            </a:r>
            <a:r>
              <a:rPr lang="en-US" sz="1600" dirty="0" smtClean="0"/>
              <a:t>refers </a:t>
            </a:r>
            <a:r>
              <a:rPr lang="en-US" sz="1600" dirty="0"/>
              <a:t>to </a:t>
            </a:r>
            <a:r>
              <a:rPr lang="en-US" sz="1600" dirty="0" smtClean="0"/>
              <a:t>the relative spacing </a:t>
            </a:r>
            <a:r>
              <a:rPr lang="en-US" sz="1600" dirty="0"/>
              <a:t>before thinning with </a:t>
            </a:r>
            <a:r>
              <a:rPr lang="en-US" sz="1600" b="1" dirty="0" smtClean="0"/>
              <a:t>BRS </a:t>
            </a:r>
            <a:r>
              <a:rPr lang="en-US" sz="1600" dirty="0" smtClean="0"/>
              <a:t>being </a:t>
            </a:r>
            <a:r>
              <a:rPr lang="en-US" sz="1600" dirty="0"/>
              <a:t>a </a:t>
            </a:r>
            <a:r>
              <a:rPr lang="en-US" sz="1600" dirty="0" smtClean="0"/>
              <a:t>dummy </a:t>
            </a:r>
            <a:r>
              <a:rPr lang="en-US" sz="1600" dirty="0"/>
              <a:t>that makes a distinction of the average space conditions between the trees </a:t>
            </a:r>
            <a:r>
              <a:rPr lang="en-US" sz="1600" dirty="0" smtClean="0"/>
              <a:t>for the </a:t>
            </a:r>
            <a:r>
              <a:rPr lang="en-US" sz="1600" dirty="0"/>
              <a:t>current stand;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dgMAX</a:t>
            </a:r>
            <a:r>
              <a:rPr lang="en-US" sz="1600" dirty="0" smtClean="0"/>
              <a:t> </a:t>
            </a:r>
            <a:r>
              <a:rPr lang="en-US" sz="1600" dirty="0"/>
              <a:t>is the maximum values of tree diameter allowed according to the self-thinning line for the </a:t>
            </a:r>
            <a:r>
              <a:rPr lang="en-US" sz="1600" dirty="0" smtClean="0"/>
              <a:t>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BAMPD</a:t>
            </a:r>
            <a:r>
              <a:rPr lang="en-US" sz="1600" dirty="0"/>
              <a:t> is a </a:t>
            </a:r>
            <a:r>
              <a:rPr lang="en-US" sz="1600" dirty="0" smtClean="0"/>
              <a:t>dummy used </a:t>
            </a:r>
            <a:r>
              <a:rPr lang="en-US" sz="1600" dirty="0"/>
              <a:t>to differentiate the stands according to the proximity to the self-thinning </a:t>
            </a:r>
            <a:r>
              <a:rPr lang="en-US" sz="1600" dirty="0" smtClean="0"/>
              <a:t>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BMA</a:t>
            </a:r>
            <a:r>
              <a:rPr lang="en-US" sz="1600" dirty="0"/>
              <a:t> </a:t>
            </a:r>
            <a:r>
              <a:rPr lang="en-US" sz="1600" dirty="0" smtClean="0"/>
              <a:t>is related to the occurrence </a:t>
            </a:r>
            <a:r>
              <a:rPr lang="en-US" sz="1600" dirty="0"/>
              <a:t>of recent </a:t>
            </a:r>
            <a:r>
              <a:rPr lang="en-US" sz="1600" dirty="0" smtClean="0"/>
              <a:t>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BSExp</a:t>
            </a:r>
            <a:r>
              <a:rPr lang="en-US" sz="1600" dirty="0"/>
              <a:t> </a:t>
            </a:r>
            <a:r>
              <a:rPr lang="en-US" sz="1600" dirty="0" smtClean="0"/>
              <a:t>intrinsic </a:t>
            </a:r>
            <a:r>
              <a:rPr lang="en-US" sz="1600" dirty="0"/>
              <a:t>risk of </a:t>
            </a:r>
            <a:r>
              <a:rPr lang="en-US" sz="1600" dirty="0" smtClean="0"/>
              <a:t>damage occurrence </a:t>
            </a:r>
            <a:r>
              <a:rPr lang="en-US" sz="1600" dirty="0"/>
              <a:t>due to </a:t>
            </a:r>
            <a:r>
              <a:rPr lang="en-US" sz="1600" dirty="0" smtClean="0"/>
              <a:t>aspect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98736" y="1858838"/>
            <a:ext cx="169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00B0F0"/>
                </a:solidFill>
              </a:rPr>
              <a:t>Growth </a:t>
            </a:r>
            <a:r>
              <a:rPr lang="en-US" b="1" dirty="0">
                <a:solidFill>
                  <a:srgbClr val="00B0F0"/>
                </a:solidFill>
              </a:rPr>
              <a:t>module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67085" y="1304192"/>
            <a:ext cx="4385565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r">
              <a:buNone/>
            </a:pPr>
            <a:r>
              <a:rPr lang="pt-PT" sz="2800" dirty="0" err="1" smtClean="0">
                <a:solidFill>
                  <a:schemeClr val="tx1"/>
                </a:solidFill>
              </a:rPr>
              <a:t>MoDisPinaster</a:t>
            </a:r>
            <a:r>
              <a:rPr lang="pt-PT" sz="2800" dirty="0" smtClean="0">
                <a:solidFill>
                  <a:schemeClr val="tx1"/>
                </a:solidFill>
              </a:rPr>
              <a:t> </a:t>
            </a:r>
            <a:r>
              <a:rPr lang="pt-PT" sz="2800" dirty="0" err="1" smtClean="0">
                <a:solidFill>
                  <a:schemeClr val="tx1"/>
                </a:solidFill>
              </a:rPr>
              <a:t>equations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4000" y="238062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9336" y="1268493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/>
              <a:t>MoDisPinaster</a:t>
            </a:r>
            <a:r>
              <a:rPr lang="pt-PT" dirty="0" smtClean="0"/>
              <a:t> interface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8546" y="6175296"/>
            <a:ext cx="7928989" cy="36933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 merchantability limit </a:t>
            </a:r>
            <a:r>
              <a:rPr lang="en-US" dirty="0"/>
              <a:t>of a top diameter of 7 cm is specified for volume estimates.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864652"/>
            <a:ext cx="8032176" cy="4183743"/>
          </a:xfrm>
          <a:prstGeom prst="rect">
            <a:avLst/>
          </a:prstGeom>
        </p:spPr>
      </p:pic>
      <p:cxnSp>
        <p:nvCxnSpPr>
          <p:cNvPr id="12" name="Elbow Connector 11"/>
          <p:cNvCxnSpPr>
            <a:stCxn id="7" idx="0"/>
            <a:endCxn id="18" idx="1"/>
          </p:cNvCxnSpPr>
          <p:nvPr/>
        </p:nvCxnSpPr>
        <p:spPr>
          <a:xfrm rot="16200000" flipV="1">
            <a:off x="2684102" y="4456356"/>
            <a:ext cx="1746462" cy="1691417"/>
          </a:xfrm>
          <a:prstGeom prst="bentConnector4">
            <a:avLst>
              <a:gd name="adj1" fmla="val 40188"/>
              <a:gd name="adj2" fmla="val 247904"/>
            </a:avLst>
          </a:prstGeom>
          <a:ln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048328" y="2060848"/>
            <a:ext cx="2727920" cy="1200329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By default, the stand </a:t>
            </a:r>
            <a:r>
              <a:rPr lang="en-US" dirty="0" smtClean="0"/>
              <a:t>is assumed </a:t>
            </a:r>
            <a:r>
              <a:rPr lang="en-US" dirty="0"/>
              <a:t>to be of homogeneous structure (even-aged). </a:t>
            </a:r>
          </a:p>
        </p:txBody>
      </p:sp>
      <p:cxnSp>
        <p:nvCxnSpPr>
          <p:cNvPr id="16" name="Elbow Connector 15"/>
          <p:cNvCxnSpPr>
            <a:stCxn id="10" idx="3"/>
            <a:endCxn id="14" idx="1"/>
          </p:cNvCxnSpPr>
          <p:nvPr/>
        </p:nvCxnSpPr>
        <p:spPr>
          <a:xfrm flipV="1">
            <a:off x="8184232" y="2661013"/>
            <a:ext cx="864096" cy="431958"/>
          </a:xfrm>
          <a:prstGeom prst="bentConnector3">
            <a:avLst/>
          </a:prstGeom>
          <a:ln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2711624" y="2384466"/>
            <a:ext cx="5472608" cy="2387092"/>
            <a:chOff x="2783632" y="1871373"/>
            <a:chExt cx="5472608" cy="2387092"/>
          </a:xfrm>
        </p:grpSpPr>
        <p:sp>
          <p:nvSpPr>
            <p:cNvPr id="10" name="Rounded Rectangle 9"/>
            <p:cNvSpPr/>
            <p:nvPr/>
          </p:nvSpPr>
          <p:spPr>
            <a:xfrm>
              <a:off x="5663952" y="1871373"/>
              <a:ext cx="2592288" cy="141701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83632" y="3573016"/>
              <a:ext cx="2880320" cy="685449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5591944" y="3878049"/>
            <a:ext cx="2592288" cy="113512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048328" y="3566636"/>
            <a:ext cx="2727920" cy="17543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Other optional variables include: the median </a:t>
            </a:r>
            <a:r>
              <a:rPr lang="en-US" dirty="0" smtClean="0"/>
              <a:t>(</a:t>
            </a:r>
            <a:r>
              <a:rPr lang="en-US" i="1" dirty="0" smtClean="0"/>
              <a:t>d</a:t>
            </a:r>
            <a:r>
              <a:rPr lang="en-US" dirty="0" smtClean="0"/>
              <a:t>0.50</a:t>
            </a:r>
            <a:r>
              <a:rPr lang="en-US" dirty="0"/>
              <a:t>, cm), the average ( </a:t>
            </a:r>
            <a:r>
              <a:rPr lang="en-US" i="1" dirty="0"/>
              <a:t>d </a:t>
            </a:r>
            <a:r>
              <a:rPr lang="en-US" dirty="0"/>
              <a:t>, cm) and </a:t>
            </a:r>
            <a:r>
              <a:rPr lang="en-US" dirty="0" smtClean="0"/>
              <a:t>the minimum </a:t>
            </a:r>
            <a:r>
              <a:rPr lang="en-US" dirty="0"/>
              <a:t>value of the diameter distribution (</a:t>
            </a:r>
            <a:r>
              <a:rPr lang="en-US" i="1" dirty="0" err="1"/>
              <a:t>dmin</a:t>
            </a:r>
            <a:r>
              <a:rPr lang="en-US" dirty="0"/>
              <a:t>, cm).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11624" y="2369069"/>
            <a:ext cx="2880320" cy="171704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36350" y="887582"/>
            <a:ext cx="11469997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variables that characterize the stand for the base year of simulation: age </a:t>
            </a:r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, </a:t>
            </a:r>
            <a:r>
              <a:rPr lang="en-US" dirty="0" err="1"/>
              <a:t>yrs</a:t>
            </a:r>
            <a:r>
              <a:rPr lang="en-US" dirty="0"/>
              <a:t>), dominant height (</a:t>
            </a:r>
            <a:r>
              <a:rPr lang="en-US" i="1" dirty="0" err="1" smtClean="0"/>
              <a:t>hdom</a:t>
            </a:r>
            <a:r>
              <a:rPr lang="en-US" dirty="0" smtClean="0"/>
              <a:t>, </a:t>
            </a:r>
            <a:r>
              <a:rPr lang="en-US" dirty="0"/>
              <a:t>m), number of trees (</a:t>
            </a:r>
            <a:r>
              <a:rPr lang="en-US" i="1" dirty="0"/>
              <a:t>N</a:t>
            </a:r>
            <a:r>
              <a:rPr lang="en-US" dirty="0"/>
              <a:t>, trees ha-1), and basal </a:t>
            </a:r>
            <a:r>
              <a:rPr lang="en-US" dirty="0" smtClean="0"/>
              <a:t>area (</a:t>
            </a:r>
            <a:r>
              <a:rPr lang="en-US" i="1" dirty="0"/>
              <a:t>G</a:t>
            </a:r>
            <a:r>
              <a:rPr lang="en-US" dirty="0"/>
              <a:t>, m2 ha-1), are </a:t>
            </a:r>
            <a:r>
              <a:rPr lang="en-US" dirty="0" smtClean="0"/>
              <a:t>updated </a:t>
            </a:r>
            <a:r>
              <a:rPr lang="en-US" dirty="0"/>
              <a:t>on an annual basis until the end of the growth period, using </a:t>
            </a:r>
            <a:r>
              <a:rPr lang="en-US" dirty="0" smtClean="0"/>
              <a:t>the set </a:t>
            </a:r>
            <a:r>
              <a:rPr lang="en-US" dirty="0"/>
              <a:t>of equations 1-8.</a:t>
            </a:r>
            <a:r>
              <a:rPr lang="en-US" dirty="0" smtClean="0"/>
              <a:t>). Site variables are also </a:t>
            </a:r>
            <a:r>
              <a:rPr lang="en-US" dirty="0"/>
              <a:t>provided terrain slope </a:t>
            </a:r>
            <a:r>
              <a:rPr lang="en-US" dirty="0" smtClean="0"/>
              <a:t>(</a:t>
            </a:r>
            <a:r>
              <a:rPr lang="en-US" dirty="0" err="1" smtClean="0"/>
              <a:t>Inc</a:t>
            </a:r>
            <a:r>
              <a:rPr lang="en-US" dirty="0" smtClean="0"/>
              <a:t>, º</a:t>
            </a:r>
            <a:r>
              <a:rPr lang="en-US" dirty="0"/>
              <a:t>.) and </a:t>
            </a:r>
            <a:r>
              <a:rPr lang="en-US" dirty="0" smtClean="0"/>
              <a:t>terrain direction (</a:t>
            </a:r>
            <a:r>
              <a:rPr lang="en-US" dirty="0" err="1" smtClean="0"/>
              <a:t>Exp</a:t>
            </a:r>
            <a:r>
              <a:rPr lang="en-US" dirty="0"/>
              <a:t>, º.).</a:t>
            </a:r>
          </a:p>
        </p:txBody>
      </p:sp>
      <p:cxnSp>
        <p:nvCxnSpPr>
          <p:cNvPr id="39" name="Elbow Connector 38"/>
          <p:cNvCxnSpPr>
            <a:stCxn id="36" idx="0"/>
            <a:endCxn id="37" idx="2"/>
          </p:cNvCxnSpPr>
          <p:nvPr/>
        </p:nvCxnSpPr>
        <p:spPr>
          <a:xfrm rot="5400000" flipH="1" flipV="1">
            <a:off x="4832488" y="1130209"/>
            <a:ext cx="558157" cy="1919565"/>
          </a:xfrm>
          <a:prstGeom prst="bentConnector3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33" idx="3"/>
            <a:endCxn id="35" idx="1"/>
          </p:cNvCxnSpPr>
          <p:nvPr/>
        </p:nvCxnSpPr>
        <p:spPr>
          <a:xfrm flipV="1">
            <a:off x="8184232" y="4443799"/>
            <a:ext cx="864096" cy="18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/>
              <a:t>MoDisPinaster</a:t>
            </a:r>
            <a:r>
              <a:rPr lang="pt-PT" dirty="0" smtClean="0"/>
              <a:t> interface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99846" y="4586265"/>
            <a:ext cx="4403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Outputs</a:t>
            </a:r>
            <a:r>
              <a:rPr lang="en-US" dirty="0" smtClean="0"/>
              <a:t> refer to a stand table </a:t>
            </a:r>
            <a:r>
              <a:rPr lang="en-US" b="1" dirty="0" smtClean="0"/>
              <a:t>for the 5-year</a:t>
            </a:r>
            <a:r>
              <a:rPr lang="en-US" dirty="0" smtClean="0"/>
              <a:t> evolution period and to the </a:t>
            </a:r>
            <a:r>
              <a:rPr lang="en-US" b="1" dirty="0" smtClean="0"/>
              <a:t>number of trees by diameter class, at the initial stand age </a:t>
            </a:r>
            <a:r>
              <a:rPr lang="en-US" dirty="0" smtClean="0"/>
              <a:t>(20 </a:t>
            </a:r>
            <a:r>
              <a:rPr lang="en-US" dirty="0" err="1" smtClean="0"/>
              <a:t>yrs</a:t>
            </a:r>
            <a:r>
              <a:rPr lang="en-US" dirty="0" smtClean="0"/>
              <a:t>) and </a:t>
            </a:r>
            <a:r>
              <a:rPr lang="en-US" b="1" dirty="0" smtClean="0"/>
              <a:t>at the end of the simulation </a:t>
            </a:r>
            <a:r>
              <a:rPr lang="en-US" dirty="0" smtClean="0"/>
              <a:t>(25 </a:t>
            </a:r>
            <a:r>
              <a:rPr lang="en-US" dirty="0" err="1" smtClean="0"/>
              <a:t>yrs</a:t>
            </a:r>
            <a:r>
              <a:rPr lang="en-US" dirty="0" smtClean="0"/>
              <a:t>). The diameter distribution is presented for each simulation year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08720"/>
            <a:ext cx="6840760" cy="5702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2876743"/>
            <a:ext cx="5807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occurrence of </a:t>
            </a:r>
            <a:r>
              <a:rPr lang="en-US" b="1" dirty="0">
                <a:latin typeface="+mj-lt"/>
              </a:rPr>
              <a:t>mortality by </a:t>
            </a:r>
            <a:r>
              <a:rPr lang="en-US" b="1" dirty="0" smtClean="0">
                <a:latin typeface="+mj-lt"/>
              </a:rPr>
              <a:t>competition </a:t>
            </a:r>
            <a:r>
              <a:rPr lang="en-US" dirty="0" smtClean="0">
                <a:latin typeface="+mj-lt"/>
              </a:rPr>
              <a:t>is </a:t>
            </a:r>
            <a:r>
              <a:rPr lang="en-US" dirty="0">
                <a:latin typeface="+mj-lt"/>
              </a:rPr>
              <a:t>expected whenever </a:t>
            </a:r>
            <a:r>
              <a:rPr lang="en-US" i="1" dirty="0">
                <a:latin typeface="+mj-lt"/>
              </a:rPr>
              <a:t>SDI </a:t>
            </a:r>
            <a:r>
              <a:rPr lang="en-US" dirty="0">
                <a:latin typeface="+mj-lt"/>
              </a:rPr>
              <a:t>reaches the </a:t>
            </a:r>
            <a:r>
              <a:rPr lang="en-US" b="1" dirty="0">
                <a:latin typeface="+mj-lt"/>
              </a:rPr>
              <a:t>threshold of 60%. </a:t>
            </a:r>
            <a:r>
              <a:rPr lang="en-US" dirty="0">
                <a:latin typeface="+mj-lt"/>
              </a:rPr>
              <a:t>The limits can be modified by </a:t>
            </a:r>
            <a:r>
              <a:rPr lang="en-US" dirty="0" smtClean="0">
                <a:latin typeface="+mj-lt"/>
              </a:rPr>
              <a:t>the user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according </a:t>
            </a:r>
            <a:r>
              <a:rPr lang="en-US" dirty="0">
                <a:latin typeface="+mj-lt"/>
              </a:rPr>
              <a:t>to pre-determined management guidelines.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27175" y="1261644"/>
            <a:ext cx="57761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automatic management procedure, based on the </a:t>
            </a:r>
            <a:r>
              <a:rPr lang="en-US" b="1" dirty="0" smtClean="0"/>
              <a:t>self-thinning theory</a:t>
            </a:r>
            <a:r>
              <a:rPr lang="en-US" dirty="0" smtClean="0"/>
              <a:t> </a:t>
            </a:r>
            <a:r>
              <a:rPr lang="en-US" dirty="0"/>
              <a:t>is available in the Management/Self-thinning dialog. </a:t>
            </a:r>
            <a:r>
              <a:rPr lang="en-US" dirty="0" smtClean="0"/>
              <a:t>By </a:t>
            </a:r>
            <a:r>
              <a:rPr lang="en-US" dirty="0"/>
              <a:t>default, the limits </a:t>
            </a:r>
            <a:r>
              <a:rPr lang="en-US" dirty="0" smtClean="0"/>
              <a:t>specified for </a:t>
            </a:r>
            <a:r>
              <a:rPr lang="en-US" dirty="0"/>
              <a:t>the </a:t>
            </a:r>
            <a:r>
              <a:rPr lang="en-US" b="1" dirty="0" smtClean="0"/>
              <a:t>Stand </a:t>
            </a:r>
            <a:r>
              <a:rPr lang="en-US" b="1" dirty="0"/>
              <a:t>Density Index (</a:t>
            </a:r>
            <a:r>
              <a:rPr lang="en-US" b="1" i="1" dirty="0"/>
              <a:t>SDI</a:t>
            </a:r>
            <a:r>
              <a:rPr lang="en-US" i="1" dirty="0"/>
              <a:t>, </a:t>
            </a:r>
            <a:r>
              <a:rPr lang="en-US" dirty="0" err="1"/>
              <a:t>Reineke</a:t>
            </a:r>
            <a:r>
              <a:rPr lang="en-US" dirty="0"/>
              <a:t>, </a:t>
            </a:r>
            <a:r>
              <a:rPr lang="en-US" dirty="0" smtClean="0"/>
              <a:t>are </a:t>
            </a:r>
            <a:r>
              <a:rPr lang="en-US" dirty="0"/>
              <a:t>with respect to </a:t>
            </a:r>
            <a:r>
              <a:rPr lang="en-US" dirty="0" smtClean="0"/>
              <a:t>a stand </a:t>
            </a:r>
            <a:r>
              <a:rPr lang="en-US" dirty="0"/>
              <a:t>that grows under high values of density.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36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/>
              <a:t>MoDisPinaster</a:t>
            </a:r>
            <a:r>
              <a:rPr lang="pt-PT" dirty="0" smtClean="0"/>
              <a:t> interface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6801" y="1484784"/>
            <a:ext cx="5452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Thinnings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majority of the maritime pine stands in Portugal are even-aged and are </a:t>
            </a:r>
            <a:r>
              <a:rPr lang="en-US" dirty="0" smtClean="0"/>
              <a:t>managed according to a thinning </a:t>
            </a:r>
            <a:r>
              <a:rPr lang="en-US" dirty="0"/>
              <a:t>regime.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09267" y="3140968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Density regulation is usually based on the Wilson </a:t>
            </a:r>
            <a:r>
              <a:rPr lang="en-US" dirty="0" smtClean="0">
                <a:latin typeface="+mj-lt"/>
              </a:rPr>
              <a:t>factor. A typical </a:t>
            </a:r>
            <a:r>
              <a:rPr lang="en-US" dirty="0">
                <a:latin typeface="+mj-lt"/>
              </a:rPr>
              <a:t>value of </a:t>
            </a:r>
            <a:r>
              <a:rPr lang="en-US" b="1" i="1" dirty="0" err="1">
                <a:latin typeface="+mj-lt"/>
              </a:rPr>
              <a:t>Fw</a:t>
            </a:r>
            <a:r>
              <a:rPr lang="en-US" b="1" i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= 0.23 </a:t>
            </a:r>
            <a:r>
              <a:rPr lang="en-US" dirty="0">
                <a:latin typeface="+mj-lt"/>
              </a:rPr>
              <a:t>has been assumed in the maritime pine stands of the </a:t>
            </a:r>
            <a:r>
              <a:rPr lang="en-US" dirty="0" err="1">
                <a:latin typeface="+mj-lt"/>
              </a:rPr>
              <a:t>Tâmega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Valley Region.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The </a:t>
            </a:r>
            <a:r>
              <a:rPr lang="en-US" b="1" dirty="0">
                <a:latin typeface="+mj-lt"/>
              </a:rPr>
              <a:t>rotation age </a:t>
            </a:r>
            <a:r>
              <a:rPr lang="en-US" dirty="0">
                <a:latin typeface="+mj-lt"/>
              </a:rPr>
              <a:t>is defined by the age at which occurs the</a:t>
            </a:r>
          </a:p>
          <a:p>
            <a:r>
              <a:rPr lang="en-US" dirty="0">
                <a:latin typeface="+mj-lt"/>
              </a:rPr>
              <a:t>maximum annual increment of tree stem </a:t>
            </a:r>
            <a:r>
              <a:rPr lang="en-US" dirty="0" smtClean="0">
                <a:latin typeface="+mj-lt"/>
              </a:rPr>
              <a:t>volume. Depending </a:t>
            </a:r>
            <a:r>
              <a:rPr lang="en-US" dirty="0">
                <a:latin typeface="+mj-lt"/>
              </a:rPr>
              <a:t>on site quality, stands </a:t>
            </a:r>
            <a:r>
              <a:rPr lang="en-US" dirty="0" smtClean="0">
                <a:latin typeface="+mj-lt"/>
              </a:rPr>
              <a:t>attain their </a:t>
            </a:r>
            <a:r>
              <a:rPr lang="en-US" dirty="0">
                <a:latin typeface="+mj-lt"/>
              </a:rPr>
              <a:t>absolute </a:t>
            </a:r>
            <a:r>
              <a:rPr lang="en-US" dirty="0" err="1" smtClean="0">
                <a:latin typeface="+mj-lt"/>
              </a:rPr>
              <a:t>explorability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term for the volume variable when the stand reaches </a:t>
            </a:r>
            <a:r>
              <a:rPr lang="en-US" b="1" dirty="0">
                <a:latin typeface="+mj-lt"/>
              </a:rPr>
              <a:t>35 (</a:t>
            </a:r>
            <a:r>
              <a:rPr lang="en-US" b="1" dirty="0" smtClean="0">
                <a:latin typeface="+mj-lt"/>
              </a:rPr>
              <a:t>high quality</a:t>
            </a:r>
            <a:r>
              <a:rPr lang="en-US" b="1" dirty="0">
                <a:latin typeface="+mj-lt"/>
              </a:rPr>
              <a:t>) </a:t>
            </a:r>
            <a:r>
              <a:rPr lang="en-US" dirty="0">
                <a:latin typeface="+mj-lt"/>
              </a:rPr>
              <a:t>years to </a:t>
            </a:r>
            <a:r>
              <a:rPr lang="en-US" b="1" dirty="0">
                <a:latin typeface="+mj-lt"/>
              </a:rPr>
              <a:t>45 (low quality</a:t>
            </a:r>
            <a:r>
              <a:rPr lang="en-US" b="1" dirty="0" smtClean="0">
                <a:latin typeface="+mj-lt"/>
              </a:rPr>
              <a:t>).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area studied </a:t>
            </a:r>
            <a:r>
              <a:rPr lang="en-US" dirty="0">
                <a:latin typeface="+mj-lt"/>
              </a:rPr>
              <a:t>it is usual to set the lowest limit of stand age to </a:t>
            </a:r>
            <a:r>
              <a:rPr lang="en-US" b="1" dirty="0">
                <a:latin typeface="+mj-lt"/>
              </a:rPr>
              <a:t>harvest to 40-45 years</a:t>
            </a:r>
            <a:r>
              <a:rPr lang="en-US" dirty="0">
                <a:latin typeface="+mj-lt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023" y="1124744"/>
            <a:ext cx="5775782" cy="554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23" y="2087438"/>
            <a:ext cx="2952328" cy="40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dirty="0" err="1" smtClean="0"/>
              <a:t>MoDisPinaster</a:t>
            </a:r>
            <a:r>
              <a:rPr lang="pt-PT" dirty="0" smtClean="0"/>
              <a:t> interface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1340768"/>
            <a:ext cx="3735857" cy="5130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5057" y="1081767"/>
            <a:ext cx="54529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Thinnings</a:t>
            </a:r>
            <a:endParaRPr lang="en-US" b="1" dirty="0" smtClean="0"/>
          </a:p>
          <a:p>
            <a:endParaRPr lang="en-US" b="1" dirty="0"/>
          </a:p>
          <a:p>
            <a:r>
              <a:rPr lang="en-US" dirty="0" smtClean="0"/>
              <a:t>There are 4 options for thinning simulation: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Wilson factor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5"/>
                </a:solidFill>
              </a:rPr>
              <a:t>Number of trees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Stand density Index (SDI)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C9900"/>
                </a:solidFill>
              </a:rPr>
              <a:t>Thinning diagram </a:t>
            </a:r>
            <a:r>
              <a:rPr lang="en-US" dirty="0" smtClean="0"/>
              <a:t>(</a:t>
            </a:r>
            <a:r>
              <a:rPr lang="en-US" dirty="0"/>
              <a:t>Cut trees by action on an interactive diameter distribution </a:t>
            </a:r>
            <a:r>
              <a:rPr lang="en-US" dirty="0" smtClean="0"/>
              <a:t>histogram)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3167058"/>
            <a:ext cx="2926334" cy="18060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392" y="3788215"/>
            <a:ext cx="7200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In each of these cases, the selection of the trees to remove from </a:t>
            </a:r>
            <a:r>
              <a:rPr lang="en-US" sz="2000" dirty="0" smtClean="0">
                <a:latin typeface="+mj-lt"/>
              </a:rPr>
              <a:t>the stand </a:t>
            </a:r>
            <a:r>
              <a:rPr lang="en-US" sz="2000" dirty="0">
                <a:latin typeface="+mj-lt"/>
              </a:rPr>
              <a:t>is made according to the algorithm of </a:t>
            </a:r>
            <a:r>
              <a:rPr lang="en-US" sz="2000" dirty="0" smtClean="0">
                <a:latin typeface="+mj-lt"/>
              </a:rPr>
              <a:t>Alder, which assures a </a:t>
            </a:r>
            <a:r>
              <a:rPr lang="en-US" sz="2000" dirty="0">
                <a:latin typeface="+mj-lt"/>
              </a:rPr>
              <a:t>probability of a tree to survive to cut being proportional to the tree´s size. </a:t>
            </a:r>
            <a:endParaRPr lang="en-US" sz="2000" dirty="0" smtClean="0">
              <a:latin typeface="+mj-lt"/>
            </a:endParaRPr>
          </a:p>
          <a:p>
            <a:endParaRPr lang="en-US" sz="8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Alternatively, the </a:t>
            </a:r>
            <a:r>
              <a:rPr lang="en-US" sz="2000" dirty="0">
                <a:latin typeface="+mj-lt"/>
              </a:rPr>
              <a:t>user can perform a selective thinning using the </a:t>
            </a:r>
            <a:r>
              <a:rPr lang="en-US" sz="2000" dirty="0" err="1">
                <a:latin typeface="+mj-lt"/>
              </a:rPr>
              <a:t>Capsis</a:t>
            </a:r>
            <a:r>
              <a:rPr lang="en-US" sz="2000" dirty="0">
                <a:latin typeface="+mj-lt"/>
              </a:rPr>
              <a:t> interactive diagram. With </a:t>
            </a:r>
            <a:r>
              <a:rPr lang="en-US" sz="2000" dirty="0" smtClean="0">
                <a:latin typeface="+mj-lt"/>
              </a:rPr>
              <a:t>this option</a:t>
            </a:r>
            <a:r>
              <a:rPr lang="en-US" sz="2000" dirty="0">
                <a:latin typeface="+mj-lt"/>
              </a:rPr>
              <a:t>, the trees are cut by action on an interactive diameter distribution diagram.</a:t>
            </a:r>
          </a:p>
        </p:txBody>
      </p:sp>
    </p:spTree>
    <p:extLst>
      <p:ext uri="{BB962C8B-B14F-4D97-AF65-F5344CB8AC3E}">
        <p14:creationId xmlns:p14="http://schemas.microsoft.com/office/powerpoint/2010/main" val="10792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431371" y="1338454"/>
            <a:ext cx="9193021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mtClean="0"/>
              <a:t>Diameter distributions</a:t>
            </a:r>
          </a:p>
          <a:p>
            <a:pPr lvl="1"/>
            <a:r>
              <a:rPr lang="en-US" sz="2200" smtClean="0"/>
              <a:t>In </a:t>
            </a:r>
            <a:r>
              <a:rPr lang="en-US" sz="2200" b="1" smtClean="0">
                <a:solidFill>
                  <a:srgbClr val="C00000"/>
                </a:solidFill>
              </a:rPr>
              <a:t>forest inventory</a:t>
            </a:r>
            <a:r>
              <a:rPr lang="en-US" sz="2200" smtClean="0"/>
              <a:t>, the mensuration of tree diameters for all trees in one plot (total enumeration of diameters) allows distributing them by different diameter classes</a:t>
            </a:r>
            <a:endParaRPr lang="en-US" sz="2400" smtClean="0"/>
          </a:p>
          <a:p>
            <a:pPr lvl="8"/>
            <a:endParaRPr lang="en-US" sz="2400" b="1" dirty="0"/>
          </a:p>
        </p:txBody>
      </p:sp>
      <p:sp>
        <p:nvSpPr>
          <p:cNvPr id="25" name="Rectangle 24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9159398">
            <a:off x="710124" y="592212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103988"/>
            <a:ext cx="3821598" cy="3873829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3469" y="1772816"/>
            <a:ext cx="18383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4378214" y="4750630"/>
            <a:ext cx="52928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/>
              <a:t>This allows characterizing </a:t>
            </a:r>
            <a:r>
              <a:rPr lang="en-US" sz="2200" dirty="0"/>
              <a:t>the </a:t>
            </a:r>
            <a:r>
              <a:rPr lang="en-US" sz="2200" dirty="0" smtClean="0"/>
              <a:t>plot/stand at </a:t>
            </a:r>
            <a:r>
              <a:rPr lang="en-US" sz="2200" dirty="0"/>
              <a:t>time </a:t>
            </a:r>
            <a:r>
              <a:rPr lang="en-US" sz="2200" b="1" i="1" dirty="0" smtClean="0"/>
              <a:t>t</a:t>
            </a:r>
            <a:endParaRPr lang="en-US" sz="2200" dirty="0"/>
          </a:p>
          <a:p>
            <a:pPr lvl="1"/>
            <a:endParaRPr lang="en-US" sz="800" dirty="0" smtClean="0"/>
          </a:p>
          <a:p>
            <a:pPr lvl="1"/>
            <a:r>
              <a:rPr lang="en-US" sz="2200" dirty="0" smtClean="0"/>
              <a:t>However, if</a:t>
            </a:r>
            <a:r>
              <a:rPr lang="en-US" sz="2200" b="1" dirty="0" smtClean="0">
                <a:solidFill>
                  <a:srgbClr val="008000"/>
                </a:solidFill>
              </a:rPr>
              <a:t> WSM </a:t>
            </a:r>
            <a:r>
              <a:rPr lang="en-US" sz="2200" dirty="0" smtClean="0"/>
              <a:t>are applied to predict the evolution of a stand for </a:t>
            </a:r>
            <a:r>
              <a:rPr lang="en-US" sz="2200" b="1" i="1" dirty="0" smtClean="0"/>
              <a:t>t+1</a:t>
            </a:r>
            <a:r>
              <a:rPr lang="en-US" sz="2200" dirty="0" smtClean="0"/>
              <a:t>, N (trees ha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) is all we know </a:t>
            </a:r>
            <a:endParaRPr lang="en-US" sz="2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61" y="2712935"/>
            <a:ext cx="2194750" cy="19813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4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338454"/>
            <a:ext cx="1142526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mtClean="0"/>
              <a:t>Diameter distributions</a:t>
            </a:r>
          </a:p>
          <a:p>
            <a:pPr lvl="1"/>
            <a:r>
              <a:rPr lang="en-US" sz="2200" smtClean="0"/>
              <a:t>In </a:t>
            </a:r>
            <a:r>
              <a:rPr lang="en-US" sz="2200" b="1" smtClean="0">
                <a:solidFill>
                  <a:srgbClr val="C00000"/>
                </a:solidFill>
              </a:rPr>
              <a:t>modelling</a:t>
            </a:r>
            <a:r>
              <a:rPr lang="en-US" sz="2200" smtClean="0"/>
              <a:t>, </a:t>
            </a:r>
            <a:r>
              <a:rPr lang="en-US" sz="2200" b="1" smtClean="0">
                <a:solidFill>
                  <a:srgbClr val="008000"/>
                </a:solidFill>
              </a:rPr>
              <a:t>WSM </a:t>
            </a:r>
            <a:r>
              <a:rPr lang="en-US" sz="2200" smtClean="0"/>
              <a:t>provide information on N (trees ha</a:t>
            </a:r>
            <a:r>
              <a:rPr lang="en-US" sz="2200" baseline="30000" smtClean="0"/>
              <a:t>-1</a:t>
            </a:r>
            <a:r>
              <a:rPr lang="en-US" sz="2200" smtClean="0"/>
              <a:t>) over time that combined with a </a:t>
            </a:r>
            <a:r>
              <a:rPr lang="en-US" sz="2200" b="1" smtClean="0">
                <a:solidFill>
                  <a:srgbClr val="0000FF"/>
                </a:solidFill>
              </a:rPr>
              <a:t>probability density function (pdf)</a:t>
            </a:r>
            <a:r>
              <a:rPr lang="en-US" sz="2200" smtClean="0"/>
              <a:t>,</a:t>
            </a:r>
            <a:r>
              <a:rPr lang="en-US" sz="2200" b="1" smtClean="0">
                <a:solidFill>
                  <a:srgbClr val="7CB042"/>
                </a:solidFill>
              </a:rPr>
              <a:t> </a:t>
            </a:r>
            <a:r>
              <a:rPr lang="en-US" sz="2200" smtClean="0"/>
              <a:t>enable the distribution of N by d-classes and volume to be estimated by d-class (</a:t>
            </a:r>
            <a:r>
              <a:rPr lang="en-US" sz="2200" b="1" smtClean="0">
                <a:solidFill>
                  <a:srgbClr val="0000FF"/>
                </a:solidFill>
              </a:rPr>
              <a:t>vi</a:t>
            </a:r>
            <a:r>
              <a:rPr lang="en-US" sz="2200" smtClean="0"/>
              <a:t>) </a:t>
            </a:r>
          </a:p>
          <a:p>
            <a:pPr lvl="1"/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159398">
            <a:off x="710124" y="592212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4326" y="2911484"/>
            <a:ext cx="7672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b="1" dirty="0" smtClean="0"/>
              <a:t>d central </a:t>
            </a:r>
            <a:r>
              <a:rPr lang="en-US" dirty="0" smtClean="0"/>
              <a:t>(diameter midpoint) represents the d of the average tree in the d-class;</a:t>
            </a:r>
          </a:p>
          <a:p>
            <a:pPr marL="742950" lvl="1" indent="-285750">
              <a:buFontTx/>
              <a:buChar char="-"/>
            </a:pPr>
            <a:endParaRPr lang="en-US" sz="600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combined with a h-d curve, an estimate of the height of the average tree (</a:t>
            </a:r>
            <a:r>
              <a:rPr lang="en-US" b="1" dirty="0" smtClean="0"/>
              <a:t>h</a:t>
            </a:r>
            <a:r>
              <a:rPr lang="en-US" dirty="0" smtClean="0"/>
              <a:t>) can be obtained;</a:t>
            </a:r>
          </a:p>
          <a:p>
            <a:pPr marL="742950" lvl="1" indent="-285750">
              <a:buFontTx/>
              <a:buChar char="-"/>
            </a:pPr>
            <a:endParaRPr lang="en-US" sz="600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knowing </a:t>
            </a:r>
            <a:r>
              <a:rPr lang="en-US" b="1" dirty="0"/>
              <a:t>d</a:t>
            </a:r>
            <a:r>
              <a:rPr lang="en-US" dirty="0"/>
              <a:t> and </a:t>
            </a:r>
            <a:r>
              <a:rPr lang="en-US" b="1" dirty="0"/>
              <a:t>h</a:t>
            </a:r>
            <a:r>
              <a:rPr lang="en-US" dirty="0"/>
              <a:t>, the volume of the average tree </a:t>
            </a:r>
            <a:r>
              <a:rPr lang="en-US" dirty="0" smtClean="0"/>
              <a:t>is estimated that multiplied by</a:t>
            </a:r>
            <a:r>
              <a:rPr lang="en-US" b="1" dirty="0" smtClean="0">
                <a:solidFill>
                  <a:srgbClr val="0000FF"/>
                </a:solidFill>
              </a:rPr>
              <a:t> Ni </a:t>
            </a:r>
            <a:r>
              <a:rPr lang="en-US" dirty="0" smtClean="0"/>
              <a:t>gives the volume in the d-class (</a:t>
            </a:r>
            <a:r>
              <a:rPr lang="en-US" b="1" dirty="0" smtClean="0">
                <a:solidFill>
                  <a:srgbClr val="0000FF"/>
                </a:solidFill>
              </a:rPr>
              <a:t>vi</a:t>
            </a:r>
            <a:r>
              <a:rPr lang="en-US" dirty="0" smtClean="0"/>
              <a:t>)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6480413" y="4848255"/>
            <a:ext cx="4448113" cy="1961029"/>
            <a:chOff x="7464151" y="4664345"/>
            <a:chExt cx="4448113" cy="196102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752"/>
            <a:stretch/>
          </p:blipFill>
          <p:spPr bwMode="auto">
            <a:xfrm>
              <a:off x="7464151" y="4664345"/>
              <a:ext cx="4448113" cy="196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9913255" y="491951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240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06551" y="51894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140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79813" y="546863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60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75767" y="5731895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103988"/>
            <a:ext cx="3821598" cy="3873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38009" y="4485742"/>
            <a:ext cx="2875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i="1" dirty="0"/>
              <a:t>with </a:t>
            </a:r>
            <a:r>
              <a:rPr lang="en-US" sz="1400" i="1" dirty="0" err="1"/>
              <a:t>i</a:t>
            </a:r>
            <a:r>
              <a:rPr lang="en-US" sz="1400" i="1" dirty="0"/>
              <a:t> representing the d Class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338454"/>
            <a:ext cx="1142526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What do diameter distributions look like?</a:t>
            </a:r>
          </a:p>
          <a:p>
            <a:pPr lvl="1"/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3119" y="2090595"/>
            <a:ext cx="2321480" cy="12353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pt-PT" sz="2000" dirty="0" err="1" smtClean="0"/>
              <a:t>Diameter</a:t>
            </a:r>
            <a:r>
              <a:rPr lang="pt-PT" sz="2000" dirty="0" smtClean="0"/>
              <a:t> </a:t>
            </a:r>
            <a:r>
              <a:rPr lang="pt-PT" sz="2000" dirty="0" err="1" smtClean="0"/>
              <a:t>distributions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a </a:t>
            </a:r>
            <a:r>
              <a:rPr lang="pt-PT" sz="2000" dirty="0" err="1" smtClean="0"/>
              <a:t>permanent</a:t>
            </a:r>
            <a:r>
              <a:rPr lang="pt-PT" sz="2000" dirty="0" smtClean="0"/>
              <a:t> </a:t>
            </a:r>
            <a:r>
              <a:rPr lang="pt-PT" sz="2000" dirty="0" err="1" smtClean="0"/>
              <a:t>plot</a:t>
            </a:r>
            <a:r>
              <a:rPr lang="pt-PT" sz="2000" dirty="0" smtClean="0"/>
              <a:t> </a:t>
            </a:r>
            <a:r>
              <a:rPr lang="pt-PT" sz="2000" dirty="0" err="1" smtClean="0"/>
              <a:t>over</a:t>
            </a:r>
            <a:r>
              <a:rPr lang="pt-PT" sz="2000" dirty="0" smtClean="0"/>
              <a:t> time</a:t>
            </a: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969"/>
          <a:stretch/>
        </p:blipFill>
        <p:spPr bwMode="auto">
          <a:xfrm>
            <a:off x="3452449" y="1736240"/>
            <a:ext cx="8464007" cy="492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338454"/>
            <a:ext cx="1142526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How can they be expressed?</a:t>
            </a:r>
          </a:p>
          <a:p>
            <a:pPr lvl="1"/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159398">
            <a:off x="710124" y="592212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71398" y="1628801"/>
            <a:ext cx="5592621" cy="5472607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7CB042"/>
                </a:solidFill>
              </a:rPr>
              <a:t>Diameter distribution in relative frequencies</a:t>
            </a:r>
            <a:endParaRPr lang="en-GB" sz="2000" b="1" dirty="0" smtClean="0">
              <a:solidFill>
                <a:srgbClr val="7CB042"/>
              </a:solidFill>
            </a:endParaRPr>
          </a:p>
          <a:p>
            <a:pPr lvl="1"/>
            <a:r>
              <a:rPr lang="en-GB" dirty="0" smtClean="0"/>
              <a:t>expressing the frequency each diameter class (</a:t>
            </a:r>
            <a:r>
              <a:rPr lang="en-GB" b="1" dirty="0" smtClean="0">
                <a:solidFill>
                  <a:srgbClr val="0000FF"/>
                </a:solidFill>
              </a:rPr>
              <a:t>N</a:t>
            </a:r>
            <a:r>
              <a:rPr lang="en-GB" b="1" baseline="-25000" dirty="0" smtClean="0">
                <a:solidFill>
                  <a:srgbClr val="0000FF"/>
                </a:solidFill>
              </a:rPr>
              <a:t>i</a:t>
            </a:r>
            <a:r>
              <a:rPr lang="en-GB" dirty="0" smtClean="0"/>
              <a:t>) relative to the total number of trees per ha (N)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73" y="4458209"/>
            <a:ext cx="5304210" cy="229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363499" y="3907838"/>
            <a:ext cx="1229587" cy="417807"/>
            <a:chOff x="5093412" y="3946551"/>
            <a:chExt cx="833640" cy="234141"/>
          </a:xfrm>
        </p:grpSpPr>
        <p:sp>
          <p:nvSpPr>
            <p:cNvPr id="10" name="Line Callout 2 9"/>
            <p:cNvSpPr/>
            <p:nvPr/>
          </p:nvSpPr>
          <p:spPr bwMode="auto">
            <a:xfrm>
              <a:off x="5093412" y="3946551"/>
              <a:ext cx="480935" cy="234141"/>
            </a:xfrm>
            <a:prstGeom prst="borderCallout2">
              <a:avLst>
                <a:gd name="adj1" fmla="val 18750"/>
                <a:gd name="adj2" fmla="val 420"/>
                <a:gd name="adj3" fmla="val 18750"/>
                <a:gd name="adj4" fmla="val -16667"/>
                <a:gd name="adj5" fmla="val 112500"/>
                <a:gd name="adj6" fmla="val -46667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4964" y="3964768"/>
              <a:ext cx="792088" cy="18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f</a:t>
              </a:r>
              <a:r>
                <a:rPr lang="en-US" sz="1600" baseline="-25000" dirty="0">
                  <a:latin typeface="Arial" pitchFamily="34" charset="0"/>
                  <a:cs typeface="Arial" pitchFamily="34" charset="0"/>
                  <a:sym typeface="Symbol"/>
                </a:rPr>
                <a:t>i</a:t>
              </a:r>
              <a:r>
                <a:rPr lang="en-US" sz="1600" dirty="0">
                  <a:latin typeface="Arial" pitchFamily="34" charset="0"/>
                  <a:cs typeface="Arial" pitchFamily="34" charset="0"/>
                  <a:sym typeface="Symbol"/>
                </a:rPr>
                <a:t>=1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480043" y="1628800"/>
            <a:ext cx="5592621" cy="5472607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>
                <a:solidFill>
                  <a:srgbClr val="7CB042"/>
                </a:solidFill>
              </a:rPr>
              <a:t>Diameter </a:t>
            </a:r>
            <a:r>
              <a:rPr lang="en-GB" sz="2000" b="1" dirty="0">
                <a:solidFill>
                  <a:srgbClr val="7CB042"/>
                </a:solidFill>
              </a:rPr>
              <a:t>distribution in cumulative relative </a:t>
            </a:r>
            <a:r>
              <a:rPr lang="en-GB" sz="2000" b="1" dirty="0" smtClean="0">
                <a:solidFill>
                  <a:srgbClr val="7CB042"/>
                </a:solidFill>
              </a:rPr>
              <a:t>frequencies</a:t>
            </a:r>
          </a:p>
          <a:p>
            <a:pPr lvl="1"/>
            <a:r>
              <a:rPr lang="en-GB" dirty="0"/>
              <a:t>The </a:t>
            </a:r>
            <a:r>
              <a:rPr lang="en-GB" dirty="0" smtClean="0"/>
              <a:t>cumulative </a:t>
            </a:r>
            <a:r>
              <a:rPr lang="en-GB" dirty="0"/>
              <a:t>relative frequency of a diameter distribution leads to the empirical distribution function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800" dirty="0" smtClean="0"/>
          </a:p>
          <a:p>
            <a:endParaRPr lang="en-GB" sz="800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67" y="4437168"/>
            <a:ext cx="5400600" cy="231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sz="3400" dirty="0" err="1" smtClean="0"/>
              <a:t>Whole</a:t>
            </a:r>
            <a:r>
              <a:rPr lang="pt-PT" sz="3400" dirty="0"/>
              <a:t>-</a:t>
            </a:r>
            <a:r>
              <a:rPr lang="pt-PT" sz="3400" dirty="0" smtClean="0"/>
              <a:t>stand </a:t>
            </a:r>
            <a:r>
              <a:rPr lang="pt-PT" sz="3400" dirty="0" err="1" smtClean="0"/>
              <a:t>models</a:t>
            </a:r>
            <a:r>
              <a:rPr lang="pt-PT" sz="3400" dirty="0" smtClean="0"/>
              <a:t> </a:t>
            </a:r>
            <a:r>
              <a:rPr lang="pt-PT" sz="3400" b="0" dirty="0" err="1" smtClean="0"/>
              <a:t>with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diameter</a:t>
            </a:r>
            <a:r>
              <a:rPr lang="pt-PT" sz="3400" b="0" dirty="0" smtClean="0"/>
              <a:t> </a:t>
            </a:r>
            <a:r>
              <a:rPr lang="pt-PT" sz="3400" b="0" dirty="0" err="1" smtClean="0"/>
              <a:t>distribution</a:t>
            </a:r>
            <a:r>
              <a:rPr lang="pt-PT" sz="3400" b="0" dirty="0" smtClean="0"/>
              <a:t> (WSM-</a:t>
            </a:r>
            <a:r>
              <a:rPr lang="pt-PT" sz="3400" b="0" dirty="0" err="1" smtClean="0"/>
              <a:t>dd</a:t>
            </a:r>
            <a:r>
              <a:rPr lang="pt-PT" sz="3400" b="0" dirty="0" smtClean="0"/>
              <a:t>)</a:t>
            </a:r>
          </a:p>
          <a:p>
            <a:pPr algn="l">
              <a:buNone/>
            </a:pPr>
            <a:r>
              <a:rPr lang="pt-PT" sz="3200" dirty="0" err="1">
                <a:solidFill>
                  <a:srgbClr val="00B0F0"/>
                </a:solidFill>
              </a:rPr>
              <a:t>Diameter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distribution</a:t>
            </a:r>
            <a:r>
              <a:rPr lang="pt-PT" sz="3200" dirty="0">
                <a:solidFill>
                  <a:srgbClr val="00B0F0"/>
                </a:solidFill>
              </a:rPr>
              <a:t> </a:t>
            </a:r>
            <a:r>
              <a:rPr lang="pt-PT" sz="3200" dirty="0" err="1">
                <a:solidFill>
                  <a:srgbClr val="00B0F0"/>
                </a:solidFill>
              </a:rPr>
              <a:t>models</a:t>
            </a:r>
            <a:r>
              <a:rPr lang="pt-PT" sz="3200" dirty="0">
                <a:solidFill>
                  <a:srgbClr val="00B0F0"/>
                </a:solidFill>
              </a:rPr>
              <a:t> (DDM)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31371" y="1338454"/>
            <a:ext cx="11425269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b="1" smtClean="0"/>
              <a:t>Modelling diameter distributions:</a:t>
            </a:r>
          </a:p>
          <a:p>
            <a:pPr lvl="1"/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rot="19159398">
            <a:off x="898938" y="3600188"/>
            <a:ext cx="97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9572302">
            <a:off x="3415001" y="4000196"/>
            <a:ext cx="978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0"/>
          <a:stretch/>
        </p:blipFill>
        <p:spPr bwMode="auto">
          <a:xfrm>
            <a:off x="773565" y="3675936"/>
            <a:ext cx="1107395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64000" y="1930885"/>
            <a:ext cx="10848624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/>
              <a:t>A typical diameter distribution for pure, even-aged stands is </a:t>
            </a:r>
            <a:r>
              <a:rPr lang="en-GB" sz="2200" b="1" dirty="0" smtClean="0">
                <a:solidFill>
                  <a:srgbClr val="008000"/>
                </a:solidFill>
              </a:rPr>
              <a:t>unimodal and slightly skewed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B0F0"/>
                </a:solidFill>
              </a:rPr>
              <a:t>Skewness</a:t>
            </a:r>
            <a:r>
              <a:rPr lang="en-GB" sz="2200" dirty="0" smtClean="0"/>
              <a:t> coefficient (</a:t>
            </a:r>
            <a:r>
              <a:rPr lang="en-GB" sz="2200" dirty="0" smtClean="0">
                <a:sym typeface="Symbol"/>
              </a:rPr>
              <a:t></a:t>
            </a:r>
            <a:r>
              <a:rPr lang="en-GB" sz="2200" baseline="-25000" dirty="0" smtClean="0">
                <a:sym typeface="Symbol"/>
              </a:rPr>
              <a:t>1</a:t>
            </a:r>
            <a:r>
              <a:rPr lang="en-GB" sz="2200" dirty="0" smtClean="0">
                <a:sym typeface="Symbol"/>
              </a:rPr>
              <a:t>) is used to measure the </a:t>
            </a:r>
            <a:r>
              <a:rPr lang="en-GB" sz="2200" dirty="0" smtClean="0">
                <a:solidFill>
                  <a:srgbClr val="00B0F0"/>
                </a:solidFill>
                <a:sym typeface="Symbol"/>
              </a:rPr>
              <a:t>symmetry of a </a:t>
            </a:r>
            <a:r>
              <a:rPr lang="en-GB" sz="2200" dirty="0" smtClean="0">
                <a:solidFill>
                  <a:srgbClr val="00B0F0"/>
                </a:solidFill>
                <a:sym typeface="Symbol"/>
              </a:rPr>
              <a:t>distribution</a:t>
            </a:r>
          </a:p>
          <a:p>
            <a:pPr marL="457200" lvl="1" indent="0">
              <a:buNone/>
            </a:pPr>
            <a:r>
              <a:rPr lang="en-GB" sz="1600" i="1" dirty="0">
                <a:solidFill>
                  <a:srgbClr val="00B0F0"/>
                </a:solidFill>
                <a:sym typeface="Symbol"/>
              </a:rPr>
              <a:t>(</a:t>
            </a:r>
            <a:r>
              <a:rPr lang="en-GB" sz="1600" i="1" dirty="0" err="1">
                <a:solidFill>
                  <a:srgbClr val="00B0F0"/>
                </a:solidFill>
                <a:sym typeface="Symbol"/>
              </a:rPr>
              <a:t>coeficiente</a:t>
            </a:r>
            <a:r>
              <a:rPr lang="en-GB" sz="1600" i="1" dirty="0">
                <a:solidFill>
                  <a:srgbClr val="00B0F0"/>
                </a:solidFill>
                <a:sym typeface="Symbol"/>
              </a:rPr>
              <a:t> de </a:t>
            </a:r>
            <a:r>
              <a:rPr lang="en-GB" sz="1600" i="1" dirty="0" err="1" smtClean="0">
                <a:solidFill>
                  <a:srgbClr val="00B0F0"/>
                </a:solidFill>
                <a:sym typeface="Symbol"/>
              </a:rPr>
              <a:t>assimetria</a:t>
            </a:r>
            <a:r>
              <a:rPr lang="en-GB" sz="1600" i="1" dirty="0" smtClean="0">
                <a:solidFill>
                  <a:srgbClr val="00B0F0"/>
                </a:solidFill>
                <a:sym typeface="Symbol"/>
              </a:rPr>
              <a:t>)</a:t>
            </a:r>
            <a:endParaRPr lang="en-GB" sz="1600" i="1" dirty="0" smtClean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9336" y="1268760"/>
            <a:ext cx="11953328" cy="3600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11411</TotalTime>
  <Words>4308</Words>
  <Application>Microsoft Office PowerPoint</Application>
  <PresentationFormat>Widescreen</PresentationFormat>
  <Paragraphs>840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Corbel</vt:lpstr>
      <vt:lpstr>Symbol</vt:lpstr>
      <vt:lpstr>Times New Roman</vt:lpstr>
      <vt:lpstr>Trebuchet MS</vt:lpstr>
      <vt:lpstr>Wingdings</vt:lpstr>
      <vt:lpstr>Custom Design</vt:lpstr>
      <vt:lpstr>Equation</vt:lpstr>
      <vt:lpstr>Equação</vt:lpstr>
      <vt:lpstr>  Diameter distribution models for even-aged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683</cp:revision>
  <cp:lastPrinted>2017-06-15T21:47:55Z</cp:lastPrinted>
  <dcterms:created xsi:type="dcterms:W3CDTF">2010-02-14T14:45:25Z</dcterms:created>
  <dcterms:modified xsi:type="dcterms:W3CDTF">2026-05-06T19:41:12Z</dcterms:modified>
</cp:coreProperties>
</file>