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 id="2147483663" r:id="rId2"/>
  </p:sldMasterIdLst>
  <p:notesMasterIdLst>
    <p:notesMasterId r:id="rId25"/>
  </p:notesMasterIdLst>
  <p:handoutMasterIdLst>
    <p:handoutMasterId r:id="rId26"/>
  </p:handoutMasterIdLst>
  <p:sldIdLst>
    <p:sldId id="289" r:id="rId3"/>
    <p:sldId id="258" r:id="rId4"/>
    <p:sldId id="291" r:id="rId5"/>
    <p:sldId id="290" r:id="rId6"/>
    <p:sldId id="292" r:id="rId7"/>
    <p:sldId id="294" r:id="rId8"/>
    <p:sldId id="295" r:id="rId9"/>
    <p:sldId id="296" r:id="rId10"/>
    <p:sldId id="297" r:id="rId11"/>
    <p:sldId id="300" r:id="rId12"/>
    <p:sldId id="298" r:id="rId13"/>
    <p:sldId id="299" r:id="rId14"/>
    <p:sldId id="293" r:id="rId15"/>
    <p:sldId id="301" r:id="rId16"/>
    <p:sldId id="304" r:id="rId17"/>
    <p:sldId id="302" r:id="rId18"/>
    <p:sldId id="303" r:id="rId19"/>
    <p:sldId id="308" r:id="rId20"/>
    <p:sldId id="305" r:id="rId21"/>
    <p:sldId id="306" r:id="rId22"/>
    <p:sldId id="307" r:id="rId23"/>
    <p:sldId id="287" r:id="rId24"/>
  </p:sldIdLst>
  <p:sldSz cx="12192000" cy="6858000"/>
  <p:notesSz cx="6858000" cy="9658350"/>
  <p:defaultTex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008000"/>
    <a:srgbClr val="948A54"/>
    <a:srgbClr val="948A00"/>
    <a:srgbClr val="C4BD97"/>
    <a:srgbClr val="669900"/>
    <a:srgbClr val="009900"/>
    <a:srgbClr val="663300"/>
    <a:srgbClr val="FFFFD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332" autoAdjust="0"/>
  </p:normalViewPr>
  <p:slideViewPr>
    <p:cSldViewPr>
      <p:cViewPr varScale="1">
        <p:scale>
          <a:sx n="84" d="100"/>
          <a:sy n="84" d="100"/>
        </p:scale>
        <p:origin x="581" y="82"/>
      </p:cViewPr>
      <p:guideLst>
        <p:guide orient="horz" pos="2160"/>
        <p:guide pos="3840"/>
      </p:guideLst>
    </p:cSldViewPr>
  </p:slideViewPr>
  <p:outlineViewPr>
    <p:cViewPr>
      <p:scale>
        <a:sx n="33" d="100"/>
        <a:sy n="33" d="100"/>
      </p:scale>
      <p:origin x="0" y="-151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pPr>
              <a:defRPr/>
            </a:pPr>
            <a:endParaRPr lang="en-GB" altLang="en-US"/>
          </a:p>
        </p:txBody>
      </p:sp>
      <p:sp>
        <p:nvSpPr>
          <p:cNvPr id="348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pPr>
              <a:defRPr/>
            </a:pPr>
            <a:endParaRPr lang="en-GB" altLang="en-US"/>
          </a:p>
        </p:txBody>
      </p:sp>
      <p:sp>
        <p:nvSpPr>
          <p:cNvPr id="34820" name="Rectangle 4"/>
          <p:cNvSpPr>
            <a:spLocks noGrp="1" noChangeArrowheads="1"/>
          </p:cNvSpPr>
          <p:nvPr>
            <p:ph type="ftr" sz="quarter" idx="2"/>
          </p:nvPr>
        </p:nvSpPr>
        <p:spPr bwMode="auto">
          <a:xfrm>
            <a:off x="0" y="9144000"/>
            <a:ext cx="297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pPr>
              <a:defRPr/>
            </a:pPr>
            <a:endParaRPr lang="en-GB" altLang="en-US"/>
          </a:p>
        </p:txBody>
      </p:sp>
      <p:sp>
        <p:nvSpPr>
          <p:cNvPr id="34821" name="Rectangle 5"/>
          <p:cNvSpPr>
            <a:spLocks noGrp="1" noChangeArrowheads="1"/>
          </p:cNvSpPr>
          <p:nvPr>
            <p:ph type="sldNum" sz="quarter" idx="3"/>
          </p:nvPr>
        </p:nvSpPr>
        <p:spPr bwMode="auto">
          <a:xfrm>
            <a:off x="3886200" y="9144000"/>
            <a:ext cx="297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F8CF0239-C521-4B5A-81C2-BE4A7A4CA98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41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84188"/>
          </a:xfrm>
          <a:prstGeom prst="rect">
            <a:avLst/>
          </a:prstGeom>
        </p:spPr>
        <p:txBody>
          <a:bodyPr vert="horz" lIns="91440" tIns="45720" rIns="91440" bIns="45720" rtlCol="0"/>
          <a:lstStyle>
            <a:lvl1pPr algn="r">
              <a:defRPr sz="1200"/>
            </a:lvl1pPr>
          </a:lstStyle>
          <a:p>
            <a:fld id="{9E15DACA-F641-46D5-A7B1-5BC05707C76D}" type="datetimeFigureOut">
              <a:rPr lang="pt-PT" smtClean="0"/>
              <a:t>21/05/2026</a:t>
            </a:fld>
            <a:endParaRPr lang="pt-PT"/>
          </a:p>
        </p:txBody>
      </p:sp>
      <p:sp>
        <p:nvSpPr>
          <p:cNvPr id="4" name="Slide Image Placeholder 3"/>
          <p:cNvSpPr>
            <a:spLocks noGrp="1" noRot="1" noChangeAspect="1"/>
          </p:cNvSpPr>
          <p:nvPr>
            <p:ph type="sldImg" idx="2"/>
          </p:nvPr>
        </p:nvSpPr>
        <p:spPr>
          <a:xfrm>
            <a:off x="533400" y="1208088"/>
            <a:ext cx="5791200" cy="3259137"/>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648200"/>
            <a:ext cx="5486400" cy="38036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9174163"/>
            <a:ext cx="2971800" cy="4841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9174163"/>
            <a:ext cx="2971800" cy="484187"/>
          </a:xfrm>
          <a:prstGeom prst="rect">
            <a:avLst/>
          </a:prstGeom>
        </p:spPr>
        <p:txBody>
          <a:bodyPr vert="horz" lIns="91440" tIns="45720" rIns="91440" bIns="45720" rtlCol="0" anchor="b"/>
          <a:lstStyle>
            <a:lvl1pPr algn="r">
              <a:defRPr sz="1200"/>
            </a:lvl1pPr>
          </a:lstStyle>
          <a:p>
            <a:fld id="{BDDF820B-B202-426C-8458-55A3B3872BEC}" type="slidenum">
              <a:rPr lang="pt-PT" smtClean="0"/>
              <a:t>‹#›</a:t>
            </a:fld>
            <a:endParaRPr lang="pt-PT"/>
          </a:p>
        </p:txBody>
      </p:sp>
    </p:spTree>
    <p:extLst>
      <p:ext uri="{BB962C8B-B14F-4D97-AF65-F5344CB8AC3E}">
        <p14:creationId xmlns:p14="http://schemas.microsoft.com/office/powerpoint/2010/main" val="58856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83765" y="5229200"/>
            <a:ext cx="7917227" cy="1396008"/>
          </a:xfrm>
        </p:spPr>
        <p:txBody>
          <a:bodyPr/>
          <a:lstStyle>
            <a:lvl1pPr algn="r">
              <a:defRPr/>
            </a:lvl1pPr>
          </a:lstStyle>
          <a:p>
            <a:r>
              <a:rPr lang="en-US" dirty="0"/>
              <a:t>Click to edit Master title style</a:t>
            </a:r>
            <a:endParaRPr lang="pt-PT" dirty="0"/>
          </a:p>
        </p:txBody>
      </p:sp>
    </p:spTree>
    <p:extLst>
      <p:ext uri="{BB962C8B-B14F-4D97-AF65-F5344CB8AC3E}">
        <p14:creationId xmlns:p14="http://schemas.microsoft.com/office/powerpoint/2010/main" val="411252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8396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271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96542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791744" y="6021288"/>
            <a:ext cx="8133251" cy="603920"/>
          </a:xfrm>
          <a:solidFill>
            <a:srgbClr val="FFFFDF"/>
          </a:solidFill>
        </p:spPr>
        <p:txBody>
          <a:bodyPr/>
          <a:lstStyle>
            <a:lvl1pPr algn="r">
              <a:defRPr b="1">
                <a:solidFill>
                  <a:srgbClr val="008000"/>
                </a:solidFill>
                <a:latin typeface="Gill Sans MT" panose="020B0502020104020203" pitchFamily="34" charset="0"/>
              </a:defRPr>
            </a:lvl1pPr>
          </a:lstStyle>
          <a:p>
            <a:r>
              <a:rPr lang="en-US" dirty="0"/>
              <a:t>Click to edit Master title style</a:t>
            </a:r>
            <a:endParaRPr lang="pt-PT" dirty="0"/>
          </a:p>
        </p:txBody>
      </p:sp>
    </p:spTree>
    <p:extLst>
      <p:ext uri="{BB962C8B-B14F-4D97-AF65-F5344CB8AC3E}">
        <p14:creationId xmlns:p14="http://schemas.microsoft.com/office/powerpoint/2010/main" val="3677751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solidFill>
            <a:srgbClr val="FFFFDF"/>
          </a:solidFill>
        </p:spPr>
        <p:txBody>
          <a:bodyPr anchor="b"/>
          <a:lstStyle>
            <a:lvl1pPr algn="ctr">
              <a:defRPr sz="6000" b="0">
                <a:solidFill>
                  <a:srgbClr val="008000"/>
                </a:solidFill>
                <a:latin typeface="Gill Sans MT" panose="020B05020201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solidFill>
            <a:srgbClr val="FFFFDF"/>
          </a:solidFill>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3909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40768"/>
            <a:ext cx="10515600" cy="4836195"/>
          </a:xfrm>
          <a:solidFill>
            <a:srgbClr val="FFFFDF"/>
          </a:solidFill>
        </p:spPr>
        <p:txBody>
          <a:bodyPr lIns="144000" tIns="144000"/>
          <a:lstStyle>
            <a:lvl1pPr marL="228600" indent="-228600">
              <a:buClr>
                <a:schemeClr val="accent6">
                  <a:lumMod val="75000"/>
                </a:schemeClr>
              </a:buClr>
              <a:buFont typeface="Wingdings" panose="05000000000000000000" pitchFamily="2" charset="2"/>
              <a:buChar char="ü"/>
              <a:defRPr>
                <a:solidFill>
                  <a:srgbClr val="663300"/>
                </a:solidFill>
              </a:defRPr>
            </a:lvl1pPr>
            <a:lvl2pPr marL="685800" indent="-228600">
              <a:lnSpc>
                <a:spcPct val="110000"/>
              </a:lnSpc>
              <a:buClr>
                <a:schemeClr val="accent6">
                  <a:lumMod val="75000"/>
                </a:schemeClr>
              </a:buClr>
              <a:buFont typeface="Wingdings" panose="05000000000000000000" pitchFamily="2" charset="2"/>
              <a:buChar char="§"/>
              <a:defRPr>
                <a:solidFill>
                  <a:srgbClr val="663300"/>
                </a:solidFill>
              </a:defRPr>
            </a:lvl2pPr>
            <a:lvl3pPr marL="1143000" indent="-228600">
              <a:lnSpc>
                <a:spcPct val="110000"/>
              </a:lnSpc>
              <a:buClr>
                <a:srgbClr val="008000"/>
              </a:buClr>
              <a:buFont typeface="Calibri" panose="020F0502020204030204" pitchFamily="34" charset="0"/>
              <a:buChar char="–"/>
              <a:defRPr>
                <a:solidFill>
                  <a:srgbClr val="663300"/>
                </a:solidFill>
              </a:defRPr>
            </a:lvl3pPr>
            <a:lvl4pPr>
              <a:defRPr>
                <a:solidFill>
                  <a:srgbClr val="663300"/>
                </a:solidFill>
              </a:defRPr>
            </a:lvl4pPr>
            <a:lvl5pPr>
              <a:defRPr>
                <a:solidFill>
                  <a:srgbClr val="6633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0332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solidFill>
            <a:srgbClr val="FFFFDF"/>
          </a:solidFill>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solidFill>
            <a:srgbClr val="FFFFDF"/>
          </a:solidFill>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0467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0482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5/21/2026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1178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3784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49281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765198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DF"/>
          </a:solidFill>
        </p:spPr>
      </p:pic>
      <p:sp>
        <p:nvSpPr>
          <p:cNvPr id="2" name="Rectangle 2"/>
          <p:cNvSpPr>
            <a:spLocks noGrp="1" noChangeArrowheads="1"/>
          </p:cNvSpPr>
          <p:nvPr>
            <p:ph type="title"/>
          </p:nvPr>
        </p:nvSpPr>
        <p:spPr bwMode="auto">
          <a:xfrm>
            <a:off x="508000" y="304800"/>
            <a:ext cx="11277600" cy="603920"/>
          </a:xfrm>
          <a:prstGeom prst="rect">
            <a:avLst/>
          </a:prstGeom>
          <a:solidFill>
            <a:srgbClr val="FFFFE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508000" y="1052736"/>
            <a:ext cx="11277600" cy="5461186"/>
          </a:xfrm>
          <a:prstGeom prst="rect">
            <a:avLst/>
          </a:prstGeom>
          <a:solidFill>
            <a:srgbClr val="FFFFDF"/>
          </a:solidFill>
          <a:ln>
            <a:noFill/>
          </a:ln>
          <a:effectLst/>
          <a:extLst/>
        </p:spPr>
        <p:txBody>
          <a:bodyPr vert="horz" wrap="square" lIns="91440" tIns="14400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TextBox 4">
            <a:extLst>
              <a:ext uri="{FF2B5EF4-FFF2-40B4-BE49-F238E27FC236}">
                <a16:creationId xmlns:a16="http://schemas.microsoft.com/office/drawing/2014/main" id="{F1102A40-1FDF-4034-A610-F36D00D2EB54}"/>
              </a:ext>
            </a:extLst>
          </p:cNvPr>
          <p:cNvSpPr txBox="1"/>
          <p:nvPr userDrawn="1"/>
        </p:nvSpPr>
        <p:spPr>
          <a:xfrm>
            <a:off x="8427444" y="6510826"/>
            <a:ext cx="3825240" cy="338554"/>
          </a:xfrm>
          <a:prstGeom prst="rect">
            <a:avLst/>
          </a:prstGeom>
          <a:noFill/>
        </p:spPr>
        <p:txBody>
          <a:bodyPr wrap="square" rtlCol="0">
            <a:spAutoFit/>
          </a:bodyPr>
          <a:lstStyle/>
          <a:p>
            <a:r>
              <a:rPr lang="pt-PT" sz="1600" b="1" baseline="0" dirty="0">
                <a:solidFill>
                  <a:srgbClr val="FFFFDF"/>
                </a:solidFill>
                <a:latin typeface="Gill Sans MT" panose="020B0502020104020203" pitchFamily="34" charset="0"/>
              </a:rPr>
              <a:t>Margarida Tomé,  </a:t>
            </a:r>
            <a:r>
              <a:rPr lang="pt-PT" sz="1600" b="1" baseline="0" dirty="0" err="1">
                <a:solidFill>
                  <a:srgbClr val="FFFFDF"/>
                </a:solidFill>
                <a:latin typeface="Gill Sans MT" panose="020B0502020104020203" pitchFamily="34" charset="0"/>
              </a:rPr>
              <a:t>last</a:t>
            </a:r>
            <a:r>
              <a:rPr lang="pt-PT" sz="1600" b="1" baseline="0" dirty="0">
                <a:solidFill>
                  <a:srgbClr val="FFFFDF"/>
                </a:solidFill>
                <a:latin typeface="Gill Sans MT" panose="020B0502020104020203" pitchFamily="34" charset="0"/>
              </a:rPr>
              <a:t> </a:t>
            </a:r>
            <a:r>
              <a:rPr lang="pt-PT" sz="1600" b="1" baseline="0" dirty="0" err="1">
                <a:solidFill>
                  <a:srgbClr val="FFFFDF"/>
                </a:solidFill>
                <a:latin typeface="Gill Sans MT" panose="020B0502020104020203" pitchFamily="34" charset="0"/>
              </a:rPr>
              <a:t>revision</a:t>
            </a:r>
            <a:r>
              <a:rPr lang="pt-PT" sz="1600" b="1" baseline="0" dirty="0">
                <a:solidFill>
                  <a:srgbClr val="FFFFDF"/>
                </a:solidFill>
                <a:latin typeface="Gill Sans MT" panose="020B0502020104020203" pitchFamily="34" charset="0"/>
              </a:rPr>
              <a:t> 2020</a:t>
            </a:r>
            <a:endParaRPr lang="en-GB" sz="1600" b="1" baseline="0" dirty="0">
              <a:solidFill>
                <a:srgbClr val="FFFFDF"/>
              </a:solidFill>
              <a:latin typeface="Gill Sans MT" panose="020B0502020104020203" pitchFamily="34" charset="0"/>
            </a:endParaRPr>
          </a:p>
        </p:txBody>
      </p:sp>
    </p:spTree>
    <p:extLst>
      <p:ext uri="{BB962C8B-B14F-4D97-AF65-F5344CB8AC3E}">
        <p14:creationId xmlns:p14="http://schemas.microsoft.com/office/powerpoint/2010/main" val="3611603187"/>
      </p:ext>
    </p:extLst>
  </p:cSld>
  <p:clrMap bg1="lt1" tx1="dk1" bg2="lt2" tx2="dk2" accent1="accent1" accent2="accent2" accent3="accent3" accent4="accent4" accent5="accent5" accent6="accent6" hlink="hlink" folHlink="folHlink"/>
  <p:sldLayoutIdLst>
    <p:sldLayoutId id="2147483662" r:id="rId1"/>
  </p:sldLayoutIdLst>
  <p:txStyles>
    <p:titleStyle>
      <a:lvl1pPr algn="ctr" rtl="0" eaLnBrk="0" fontAlgn="base" hangingPunct="0">
        <a:spcBef>
          <a:spcPct val="0"/>
        </a:spcBef>
        <a:spcAft>
          <a:spcPct val="0"/>
        </a:spcAft>
        <a:defRPr sz="3200" b="1" kern="1200">
          <a:solidFill>
            <a:srgbClr val="008000"/>
          </a:solidFill>
          <a:latin typeface="Gill Sans MT" panose="020B0502020104020203" pitchFamily="34" charset="0"/>
          <a:ea typeface="+mj-ea"/>
          <a:cs typeface="+mj-cs"/>
        </a:defRPr>
      </a:lvl1pPr>
      <a:lvl2pPr algn="ctr" rtl="0" eaLnBrk="0" fontAlgn="base" hangingPunct="0">
        <a:spcBef>
          <a:spcPct val="0"/>
        </a:spcBef>
        <a:spcAft>
          <a:spcPct val="0"/>
        </a:spcAft>
        <a:defRPr sz="3200" b="1">
          <a:solidFill>
            <a:srgbClr val="008000"/>
          </a:solidFill>
          <a:latin typeface="Trebuchet MS" panose="020B0603020202020204" pitchFamily="34" charset="0"/>
        </a:defRPr>
      </a:lvl2pPr>
      <a:lvl3pPr algn="ctr" rtl="0" eaLnBrk="0" fontAlgn="base" hangingPunct="0">
        <a:spcBef>
          <a:spcPct val="0"/>
        </a:spcBef>
        <a:spcAft>
          <a:spcPct val="0"/>
        </a:spcAft>
        <a:defRPr sz="3200" b="1">
          <a:solidFill>
            <a:srgbClr val="008000"/>
          </a:solidFill>
          <a:latin typeface="Trebuchet MS" panose="020B0603020202020204" pitchFamily="34" charset="0"/>
        </a:defRPr>
      </a:lvl3pPr>
      <a:lvl4pPr algn="ctr" rtl="0" eaLnBrk="0" fontAlgn="base" hangingPunct="0">
        <a:spcBef>
          <a:spcPct val="0"/>
        </a:spcBef>
        <a:spcAft>
          <a:spcPct val="0"/>
        </a:spcAft>
        <a:defRPr sz="3200" b="1">
          <a:solidFill>
            <a:srgbClr val="008000"/>
          </a:solidFill>
          <a:latin typeface="Trebuchet MS" panose="020B0603020202020204" pitchFamily="34" charset="0"/>
        </a:defRPr>
      </a:lvl4pPr>
      <a:lvl5pPr algn="ctr" rtl="0" eaLnBrk="0" fontAlgn="base" hangingPunct="0">
        <a:spcBef>
          <a:spcPct val="0"/>
        </a:spcBef>
        <a:spcAft>
          <a:spcPct val="0"/>
        </a:spcAft>
        <a:defRPr sz="3200" b="1">
          <a:solidFill>
            <a:srgbClr val="008000"/>
          </a:solidFill>
          <a:latin typeface="Trebuchet MS" panose="020B0603020202020204" pitchFamily="34" charset="0"/>
        </a:defRPr>
      </a:lvl5pPr>
      <a:lvl6pPr marL="457200" algn="ctr" rtl="0" eaLnBrk="0" fontAlgn="base" hangingPunct="0">
        <a:spcBef>
          <a:spcPct val="0"/>
        </a:spcBef>
        <a:spcAft>
          <a:spcPct val="0"/>
        </a:spcAft>
        <a:defRPr sz="3200" b="1">
          <a:solidFill>
            <a:srgbClr val="008000"/>
          </a:solidFill>
          <a:latin typeface="Tahoma" panose="020B0604030504040204" pitchFamily="34" charset="0"/>
        </a:defRPr>
      </a:lvl6pPr>
      <a:lvl7pPr marL="914400" algn="ctr" rtl="0" eaLnBrk="0" fontAlgn="base" hangingPunct="0">
        <a:spcBef>
          <a:spcPct val="0"/>
        </a:spcBef>
        <a:spcAft>
          <a:spcPct val="0"/>
        </a:spcAft>
        <a:defRPr sz="3200" b="1">
          <a:solidFill>
            <a:srgbClr val="008000"/>
          </a:solidFill>
          <a:latin typeface="Tahoma" panose="020B0604030504040204" pitchFamily="34" charset="0"/>
        </a:defRPr>
      </a:lvl7pPr>
      <a:lvl8pPr marL="1371600" algn="ctr" rtl="0" eaLnBrk="0" fontAlgn="base" hangingPunct="0">
        <a:spcBef>
          <a:spcPct val="0"/>
        </a:spcBef>
        <a:spcAft>
          <a:spcPct val="0"/>
        </a:spcAft>
        <a:defRPr sz="3200" b="1">
          <a:solidFill>
            <a:srgbClr val="008000"/>
          </a:solidFill>
          <a:latin typeface="Tahoma" panose="020B0604030504040204" pitchFamily="34" charset="0"/>
        </a:defRPr>
      </a:lvl8pPr>
      <a:lvl9pPr marL="1828800" algn="ctr" rtl="0" eaLnBrk="0" fontAlgn="base" hangingPunct="0">
        <a:spcBef>
          <a:spcPct val="0"/>
        </a:spcBef>
        <a:spcAft>
          <a:spcPct val="0"/>
        </a:spcAft>
        <a:defRPr sz="3200" b="1">
          <a:solidFill>
            <a:srgbClr val="008000"/>
          </a:solidFill>
          <a:latin typeface="Tahoma" panose="020B0604030504040204" pitchFamily="34" charset="0"/>
        </a:defRPr>
      </a:lvl9pPr>
    </p:titleStyle>
    <p:bodyStyle>
      <a:lvl1pPr marL="342900" indent="-342900" algn="just" rtl="0" eaLnBrk="0" fontAlgn="base" hangingPunct="0">
        <a:spcBef>
          <a:spcPct val="20000"/>
        </a:spcBef>
        <a:spcAft>
          <a:spcPct val="0"/>
        </a:spcAft>
        <a:buClr>
          <a:srgbClr val="008000"/>
        </a:buClr>
        <a:buFont typeface="Wingdings" panose="05000000000000000000" pitchFamily="2" charset="2"/>
        <a:buChar char="ü"/>
        <a:defRPr sz="2400" kern="1200">
          <a:solidFill>
            <a:srgbClr val="763B00"/>
          </a:solidFill>
          <a:latin typeface="Gill Sans MT" panose="020B0502020104020203" pitchFamily="34" charset="0"/>
          <a:ea typeface="+mn-ea"/>
          <a:cs typeface="+mn-cs"/>
        </a:defRPr>
      </a:lvl1pPr>
      <a:lvl2pPr marL="742950" indent="-285750" algn="just" rtl="0" eaLnBrk="0" fontAlgn="base" hangingPunct="0">
        <a:spcBef>
          <a:spcPct val="20000"/>
        </a:spcBef>
        <a:spcAft>
          <a:spcPct val="0"/>
        </a:spcAft>
        <a:buClr>
          <a:srgbClr val="008000"/>
        </a:buClr>
        <a:buChar char="–"/>
        <a:defRPr sz="2200" kern="1200">
          <a:solidFill>
            <a:srgbClr val="763B00"/>
          </a:solidFill>
          <a:latin typeface="Gill Sans MT" panose="020B0502020104020203" pitchFamily="34" charset="0"/>
          <a:ea typeface="+mn-ea"/>
          <a:cs typeface="+mn-cs"/>
        </a:defRPr>
      </a:lvl2pPr>
      <a:lvl3pPr marL="1143000" indent="-228600" algn="just" rtl="0" eaLnBrk="0" fontAlgn="base" hangingPunct="0">
        <a:spcBef>
          <a:spcPct val="20000"/>
        </a:spcBef>
        <a:spcAft>
          <a:spcPct val="0"/>
        </a:spcAft>
        <a:buClr>
          <a:srgbClr val="008000"/>
        </a:buClr>
        <a:buChar char="·"/>
        <a:defRPr sz="2000" kern="1200">
          <a:solidFill>
            <a:srgbClr val="763B00"/>
          </a:solidFill>
          <a:latin typeface="Gill Sans MT" panose="020B0502020104020203" pitchFamily="34" charset="0"/>
          <a:ea typeface="+mn-ea"/>
          <a:cs typeface="+mn-cs"/>
        </a:defRPr>
      </a:lvl3pPr>
      <a:lvl4pPr marL="1600200" indent="-228600" algn="just" rtl="0" eaLnBrk="0" fontAlgn="base" hangingPunct="0">
        <a:spcBef>
          <a:spcPct val="20000"/>
        </a:spcBef>
        <a:spcAft>
          <a:spcPct val="0"/>
        </a:spcAft>
        <a:buClr>
          <a:srgbClr val="008000"/>
        </a:buClr>
        <a:buChar char="–"/>
        <a:defRPr kern="1200">
          <a:solidFill>
            <a:srgbClr val="763B00"/>
          </a:solidFill>
          <a:latin typeface="Gill Sans MT" panose="020B0502020104020203" pitchFamily="34" charset="0"/>
          <a:ea typeface="+mn-ea"/>
          <a:cs typeface="+mn-cs"/>
        </a:defRPr>
      </a:lvl4pPr>
      <a:lvl5pPr marL="2057400" indent="-228600" algn="just" rtl="0" eaLnBrk="0" fontAlgn="base" hangingPunct="0">
        <a:spcBef>
          <a:spcPct val="20000"/>
        </a:spcBef>
        <a:spcAft>
          <a:spcPct val="0"/>
        </a:spcAft>
        <a:buClr>
          <a:srgbClr val="008000"/>
        </a:buClr>
        <a:buChar char="»"/>
        <a:defRPr sz="1400" kern="1200">
          <a:solidFill>
            <a:srgbClr val="763B00"/>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B1503C95-D932-4D94-9AF7-D85A7D26847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DF"/>
          </a:solidFill>
        </p:spPr>
      </p:pic>
    </p:spTree>
    <p:extLst>
      <p:ext uri="{BB962C8B-B14F-4D97-AF65-F5344CB8AC3E}">
        <p14:creationId xmlns:p14="http://schemas.microsoft.com/office/powerpoint/2010/main" val="38702986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2.png"/><Relationship Id="rId7"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oleObject" Target="../embeddings/oleObject1.bin"/><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3084" y="2636912"/>
            <a:ext cx="10363200" cy="1944216"/>
          </a:xfrm>
          <a:solidFill>
            <a:schemeClr val="bg1"/>
          </a:solidFill>
        </p:spPr>
        <p:txBody>
          <a:bodyPr>
            <a:normAutofit/>
          </a:bodyPr>
          <a:lstStyle/>
          <a:p>
            <a:pPr algn="l"/>
            <a:r>
              <a:rPr lang="pt-PT" sz="2000" b="1" dirty="0" smtClean="0">
                <a:solidFill>
                  <a:schemeClr val="tx1"/>
                </a:solidFill>
              </a:rPr>
              <a:t>Susana Barreiro &amp; Margarida Tomé, 2025</a:t>
            </a:r>
            <a:endParaRPr lang="en-US" sz="2000" b="1" dirty="0"/>
          </a:p>
        </p:txBody>
      </p:sp>
      <p:sp>
        <p:nvSpPr>
          <p:cNvPr id="4" name="Title 1"/>
          <p:cNvSpPr txBox="1">
            <a:spLocks/>
          </p:cNvSpPr>
          <p:nvPr/>
        </p:nvSpPr>
        <p:spPr>
          <a:xfrm>
            <a:off x="963084" y="4581128"/>
            <a:ext cx="10363200" cy="1362075"/>
          </a:xfrm>
          <a:prstGeom prst="rect">
            <a:avLst/>
          </a:prstGeom>
          <a:solidFill>
            <a:schemeClr val="bg1"/>
          </a:solidFill>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algn="l" fontAlgn="auto">
              <a:spcAft>
                <a:spcPts val="0"/>
              </a:spcAft>
            </a:pPr>
            <a:r>
              <a:rPr lang="en-US" b="1" dirty="0"/>
              <a:t>PINASTER</a:t>
            </a:r>
          </a:p>
          <a:p>
            <a:pPr algn="l" fontAlgn="auto">
              <a:spcAft>
                <a:spcPts val="0"/>
              </a:spcAft>
            </a:pPr>
            <a:r>
              <a:rPr lang="en-US" dirty="0" smtClean="0"/>
              <a:t>Individual Tree Model</a:t>
            </a:r>
          </a:p>
        </p:txBody>
      </p:sp>
    </p:spTree>
    <p:extLst>
      <p:ext uri="{BB962C8B-B14F-4D97-AF65-F5344CB8AC3E}">
        <p14:creationId xmlns:p14="http://schemas.microsoft.com/office/powerpoint/2010/main" val="245491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5" name="Content Placeholder 2"/>
          <p:cNvSpPr txBox="1">
            <a:spLocks/>
          </p:cNvSpPr>
          <p:nvPr/>
        </p:nvSpPr>
        <p:spPr>
          <a:xfrm>
            <a:off x="406400" y="1780820"/>
            <a:ext cx="11452506"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
            </a:pPr>
            <a:endParaRPr lang="en-US" dirty="0"/>
          </a:p>
        </p:txBody>
      </p:sp>
      <p:sp>
        <p:nvSpPr>
          <p:cNvPr id="6" name="Rectangle 5"/>
          <p:cNvSpPr/>
          <p:nvPr/>
        </p:nvSpPr>
        <p:spPr>
          <a:xfrm>
            <a:off x="406400" y="2309385"/>
            <a:ext cx="11527946" cy="646331"/>
          </a:xfrm>
          <a:prstGeom prst="rect">
            <a:avLst/>
          </a:prstGeom>
        </p:spPr>
        <p:txBody>
          <a:bodyPr wrap="square">
            <a:spAutoFit/>
          </a:bodyPr>
          <a:lstStyle/>
          <a:p>
            <a:r>
              <a:rPr lang="en-US" sz="1800" u="sng" dirty="0" smtClean="0">
                <a:solidFill>
                  <a:srgbClr val="669900"/>
                </a:solidFill>
              </a:rPr>
              <a:t>Merchantable </a:t>
            </a:r>
            <a:r>
              <a:rPr lang="en-US" sz="1800" u="sng" dirty="0">
                <a:solidFill>
                  <a:srgbClr val="669900"/>
                </a:solidFill>
              </a:rPr>
              <a:t>tree </a:t>
            </a:r>
            <a:r>
              <a:rPr lang="en-US" sz="1800" u="sng" dirty="0" smtClean="0">
                <a:solidFill>
                  <a:srgbClr val="669900"/>
                </a:solidFill>
              </a:rPr>
              <a:t>volume</a:t>
            </a:r>
            <a:r>
              <a:rPr lang="en-US" sz="1800" dirty="0" smtClean="0"/>
              <a:t>: compatible </a:t>
            </a:r>
            <a:r>
              <a:rPr lang="en-US" sz="1800" dirty="0"/>
              <a:t>total volume equations (</a:t>
            </a:r>
            <a:r>
              <a:rPr lang="en-US" sz="1800" dirty="0" err="1"/>
              <a:t>vu_st</a:t>
            </a:r>
            <a:r>
              <a:rPr lang="en-US" sz="1800" dirty="0"/>
              <a:t> </a:t>
            </a:r>
            <a:r>
              <a:rPr lang="en-US" sz="1800" dirty="0" smtClean="0"/>
              <a:t>and </a:t>
            </a:r>
            <a:r>
              <a:rPr lang="en-US" sz="1800" dirty="0" err="1" smtClean="0"/>
              <a:t>v_st</a:t>
            </a:r>
            <a:r>
              <a:rPr lang="en-US" sz="1800" dirty="0"/>
              <a:t>) and volume ratio equations (</a:t>
            </a:r>
            <a:r>
              <a:rPr lang="en-US" sz="1800" dirty="0" err="1" smtClean="0"/>
              <a:t>vuhi_st</a:t>
            </a:r>
            <a:r>
              <a:rPr lang="en-US" sz="1800" dirty="0" smtClean="0"/>
              <a:t> </a:t>
            </a:r>
            <a:r>
              <a:rPr lang="en-US" sz="1800" dirty="0"/>
              <a:t>and </a:t>
            </a:r>
            <a:r>
              <a:rPr lang="en-US" sz="1800" dirty="0" err="1"/>
              <a:t>vhi_st</a:t>
            </a:r>
            <a:r>
              <a:rPr lang="en-US" sz="1800" dirty="0"/>
              <a:t>) </a:t>
            </a:r>
            <a:r>
              <a:rPr lang="en-US" sz="1800" dirty="0" smtClean="0"/>
              <a:t>were obtained using total </a:t>
            </a:r>
            <a:r>
              <a:rPr lang="en-US" sz="1800" dirty="0"/>
              <a:t>or </a:t>
            </a:r>
            <a:r>
              <a:rPr lang="en-US" sz="1800" dirty="0" smtClean="0"/>
              <a:t>partial </a:t>
            </a:r>
            <a:r>
              <a:rPr lang="en-US" sz="1800" dirty="0"/>
              <a:t>tree height above </a:t>
            </a:r>
            <a:r>
              <a:rPr lang="en-US" sz="1800" dirty="0" smtClean="0"/>
              <a:t>stump</a:t>
            </a:r>
          </a:p>
        </p:txBody>
      </p:sp>
      <p:sp>
        <p:nvSpPr>
          <p:cNvPr id="7" name="TextBox 6"/>
          <p:cNvSpPr txBox="1"/>
          <p:nvPr/>
        </p:nvSpPr>
        <p:spPr>
          <a:xfrm>
            <a:off x="3503712" y="1785039"/>
            <a:ext cx="8383488" cy="461665"/>
          </a:xfrm>
          <a:prstGeom prst="rect">
            <a:avLst/>
          </a:prstGeom>
          <a:solidFill>
            <a:srgbClr val="C4BD97"/>
          </a:solidFill>
        </p:spPr>
        <p:txBody>
          <a:bodyPr wrap="square" rtlCol="0">
            <a:spAutoFit/>
          </a:bodyPr>
          <a:lstStyle/>
          <a:p>
            <a:pPr algn="r"/>
            <a:r>
              <a:rPr lang="pt-PT" i="1" dirty="0" err="1" smtClean="0"/>
              <a:t>Calculus</a:t>
            </a:r>
            <a:r>
              <a:rPr lang="pt-PT" i="1" dirty="0" smtClean="0"/>
              <a:t> module </a:t>
            </a:r>
            <a:r>
              <a:rPr lang="pt-PT" sz="1400" dirty="0" smtClean="0"/>
              <a:t>(</a:t>
            </a:r>
            <a:r>
              <a:rPr lang="pt-PT" sz="1400" i="1" dirty="0" err="1" smtClean="0"/>
              <a:t>derived</a:t>
            </a:r>
            <a:r>
              <a:rPr lang="pt-PT" sz="1400" i="1" dirty="0" smtClean="0"/>
              <a:t> </a:t>
            </a:r>
            <a:r>
              <a:rPr lang="pt-PT" sz="1400" i="1" dirty="0" err="1" smtClean="0"/>
              <a:t>variables</a:t>
            </a:r>
            <a:r>
              <a:rPr lang="pt-PT" sz="1400" i="1" dirty="0" smtClean="0"/>
              <a:t>)</a:t>
            </a:r>
            <a:endParaRPr lang="pt-PT" sz="1400" i="1" dirty="0"/>
          </a:p>
        </p:txBody>
      </p:sp>
      <p:pic>
        <p:nvPicPr>
          <p:cNvPr id="9" name="Picture 8"/>
          <p:cNvPicPr>
            <a:picLocks noChangeAspect="1"/>
          </p:cNvPicPr>
          <p:nvPr/>
        </p:nvPicPr>
        <p:blipFill>
          <a:blip r:embed="rId2"/>
          <a:stretch>
            <a:fillRect/>
          </a:stretch>
        </p:blipFill>
        <p:spPr>
          <a:xfrm>
            <a:off x="2089509" y="3108289"/>
            <a:ext cx="8161727" cy="4793395"/>
          </a:xfrm>
          <a:prstGeom prst="rect">
            <a:avLst/>
          </a:prstGeom>
        </p:spPr>
      </p:pic>
    </p:spTree>
    <p:extLst>
      <p:ext uri="{BB962C8B-B14F-4D97-AF65-F5344CB8AC3E}">
        <p14:creationId xmlns:p14="http://schemas.microsoft.com/office/powerpoint/2010/main" val="333743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5" name="Content Placeholder 2"/>
          <p:cNvSpPr txBox="1">
            <a:spLocks/>
          </p:cNvSpPr>
          <p:nvPr/>
        </p:nvSpPr>
        <p:spPr>
          <a:xfrm>
            <a:off x="406400" y="1780820"/>
            <a:ext cx="11452506"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
            </a:pPr>
            <a:endParaRPr lang="en-US" dirty="0"/>
          </a:p>
        </p:txBody>
      </p:sp>
      <p:sp>
        <p:nvSpPr>
          <p:cNvPr id="6" name="Rectangle 5"/>
          <p:cNvSpPr/>
          <p:nvPr/>
        </p:nvSpPr>
        <p:spPr>
          <a:xfrm>
            <a:off x="406400" y="2309385"/>
            <a:ext cx="11527946" cy="646331"/>
          </a:xfrm>
          <a:prstGeom prst="rect">
            <a:avLst/>
          </a:prstGeom>
        </p:spPr>
        <p:txBody>
          <a:bodyPr wrap="square">
            <a:spAutoFit/>
          </a:bodyPr>
          <a:lstStyle/>
          <a:p>
            <a:r>
              <a:rPr lang="en-US" sz="1800" u="sng" dirty="0" smtClean="0">
                <a:solidFill>
                  <a:srgbClr val="669900"/>
                </a:solidFill>
              </a:rPr>
              <a:t>Tree volume by assortment</a:t>
            </a:r>
            <a:r>
              <a:rPr lang="en-US" sz="1800" dirty="0" smtClean="0"/>
              <a:t>: compatible equations to estimate diameter under and over bark at a given height</a:t>
            </a:r>
          </a:p>
        </p:txBody>
      </p:sp>
      <p:sp>
        <p:nvSpPr>
          <p:cNvPr id="7" name="TextBox 6"/>
          <p:cNvSpPr txBox="1"/>
          <p:nvPr/>
        </p:nvSpPr>
        <p:spPr>
          <a:xfrm>
            <a:off x="3503712" y="1785039"/>
            <a:ext cx="8383488" cy="461665"/>
          </a:xfrm>
          <a:prstGeom prst="rect">
            <a:avLst/>
          </a:prstGeom>
          <a:solidFill>
            <a:srgbClr val="C4BD97"/>
          </a:solidFill>
        </p:spPr>
        <p:txBody>
          <a:bodyPr wrap="square" rtlCol="0">
            <a:spAutoFit/>
          </a:bodyPr>
          <a:lstStyle/>
          <a:p>
            <a:pPr algn="r"/>
            <a:r>
              <a:rPr lang="pt-PT" i="1" dirty="0" err="1" smtClean="0"/>
              <a:t>Calculus</a:t>
            </a:r>
            <a:r>
              <a:rPr lang="pt-PT" i="1" dirty="0" smtClean="0"/>
              <a:t> module </a:t>
            </a:r>
            <a:r>
              <a:rPr lang="pt-PT" sz="1400" dirty="0" smtClean="0"/>
              <a:t>(</a:t>
            </a:r>
            <a:r>
              <a:rPr lang="pt-PT" sz="1400" i="1" dirty="0" err="1" smtClean="0"/>
              <a:t>derived</a:t>
            </a:r>
            <a:r>
              <a:rPr lang="pt-PT" sz="1400" i="1" dirty="0" smtClean="0"/>
              <a:t> </a:t>
            </a:r>
            <a:r>
              <a:rPr lang="pt-PT" sz="1400" i="1" dirty="0" err="1" smtClean="0"/>
              <a:t>variables</a:t>
            </a:r>
            <a:r>
              <a:rPr lang="pt-PT" sz="1400" i="1" dirty="0" smtClean="0"/>
              <a:t>)</a:t>
            </a:r>
            <a:endParaRPr lang="pt-PT" sz="1400" i="1" dirty="0"/>
          </a:p>
        </p:txBody>
      </p:sp>
      <p:pic>
        <p:nvPicPr>
          <p:cNvPr id="11" name="Picture 10"/>
          <p:cNvPicPr>
            <a:picLocks noChangeAspect="1"/>
          </p:cNvPicPr>
          <p:nvPr/>
        </p:nvPicPr>
        <p:blipFill>
          <a:blip r:embed="rId2"/>
          <a:stretch>
            <a:fillRect/>
          </a:stretch>
        </p:blipFill>
        <p:spPr>
          <a:xfrm>
            <a:off x="2207568" y="3090171"/>
            <a:ext cx="8123624" cy="3033023"/>
          </a:xfrm>
          <a:prstGeom prst="rect">
            <a:avLst/>
          </a:prstGeom>
        </p:spPr>
      </p:pic>
    </p:spTree>
    <p:extLst>
      <p:ext uri="{BB962C8B-B14F-4D97-AF65-F5344CB8AC3E}">
        <p14:creationId xmlns:p14="http://schemas.microsoft.com/office/powerpoint/2010/main" val="2867087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5" name="Content Placeholder 2"/>
          <p:cNvSpPr txBox="1">
            <a:spLocks/>
          </p:cNvSpPr>
          <p:nvPr/>
        </p:nvSpPr>
        <p:spPr>
          <a:xfrm>
            <a:off x="406400" y="1780820"/>
            <a:ext cx="11452506"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
            </a:pPr>
            <a:endParaRPr lang="en-US" dirty="0"/>
          </a:p>
        </p:txBody>
      </p:sp>
      <p:sp>
        <p:nvSpPr>
          <p:cNvPr id="6" name="Rectangle 5"/>
          <p:cNvSpPr/>
          <p:nvPr/>
        </p:nvSpPr>
        <p:spPr>
          <a:xfrm>
            <a:off x="406400" y="2309385"/>
            <a:ext cx="11527946" cy="646331"/>
          </a:xfrm>
          <a:prstGeom prst="rect">
            <a:avLst/>
          </a:prstGeom>
        </p:spPr>
        <p:txBody>
          <a:bodyPr wrap="square">
            <a:spAutoFit/>
          </a:bodyPr>
          <a:lstStyle/>
          <a:p>
            <a:r>
              <a:rPr lang="en-US" sz="1800" u="sng" dirty="0" smtClean="0">
                <a:solidFill>
                  <a:srgbClr val="669900"/>
                </a:solidFill>
              </a:rPr>
              <a:t>Merchantable </a:t>
            </a:r>
            <a:r>
              <a:rPr lang="en-US" sz="1800" u="sng" dirty="0">
                <a:solidFill>
                  <a:srgbClr val="669900"/>
                </a:solidFill>
              </a:rPr>
              <a:t>tree </a:t>
            </a:r>
            <a:r>
              <a:rPr lang="en-US" sz="1800" u="sng" dirty="0" smtClean="0">
                <a:solidFill>
                  <a:srgbClr val="669900"/>
                </a:solidFill>
              </a:rPr>
              <a:t>volume</a:t>
            </a:r>
            <a:r>
              <a:rPr lang="en-US" sz="1800" dirty="0" smtClean="0"/>
              <a:t>: compatible </a:t>
            </a:r>
            <a:r>
              <a:rPr lang="en-US" sz="1800" dirty="0"/>
              <a:t>total volume equations (</a:t>
            </a:r>
            <a:r>
              <a:rPr lang="en-US" sz="1800" dirty="0" err="1"/>
              <a:t>vu_st</a:t>
            </a:r>
            <a:r>
              <a:rPr lang="en-US" sz="1800" dirty="0"/>
              <a:t> </a:t>
            </a:r>
            <a:r>
              <a:rPr lang="en-US" sz="1800" dirty="0" smtClean="0"/>
              <a:t>and </a:t>
            </a:r>
            <a:r>
              <a:rPr lang="en-US" sz="1800" dirty="0" err="1" smtClean="0"/>
              <a:t>v_st</a:t>
            </a:r>
            <a:r>
              <a:rPr lang="en-US" sz="1800" dirty="0"/>
              <a:t>) and volume ratio equations (</a:t>
            </a:r>
            <a:r>
              <a:rPr lang="en-US" sz="1800" dirty="0" err="1"/>
              <a:t>vhiu_st</a:t>
            </a:r>
            <a:r>
              <a:rPr lang="en-US" sz="1800" dirty="0"/>
              <a:t> and </a:t>
            </a:r>
            <a:r>
              <a:rPr lang="en-US" sz="1800" dirty="0" err="1"/>
              <a:t>vhi_st</a:t>
            </a:r>
            <a:r>
              <a:rPr lang="en-US" sz="1800" dirty="0"/>
              <a:t>) </a:t>
            </a:r>
            <a:r>
              <a:rPr lang="en-US" sz="1800" dirty="0" smtClean="0"/>
              <a:t>were obtained using total </a:t>
            </a:r>
            <a:r>
              <a:rPr lang="en-US" sz="1800" dirty="0"/>
              <a:t>or </a:t>
            </a:r>
            <a:r>
              <a:rPr lang="en-US" sz="1800" dirty="0" smtClean="0"/>
              <a:t>partial </a:t>
            </a:r>
            <a:r>
              <a:rPr lang="en-US" sz="1800" dirty="0"/>
              <a:t>tree height above </a:t>
            </a:r>
            <a:r>
              <a:rPr lang="en-US" sz="1800" dirty="0" smtClean="0"/>
              <a:t>stump</a:t>
            </a:r>
          </a:p>
        </p:txBody>
      </p:sp>
      <p:sp>
        <p:nvSpPr>
          <p:cNvPr id="7" name="TextBox 6"/>
          <p:cNvSpPr txBox="1"/>
          <p:nvPr/>
        </p:nvSpPr>
        <p:spPr>
          <a:xfrm>
            <a:off x="3503712" y="1785039"/>
            <a:ext cx="8383488" cy="461665"/>
          </a:xfrm>
          <a:prstGeom prst="rect">
            <a:avLst/>
          </a:prstGeom>
          <a:solidFill>
            <a:srgbClr val="C4BD97"/>
          </a:solidFill>
        </p:spPr>
        <p:txBody>
          <a:bodyPr wrap="square" rtlCol="0">
            <a:spAutoFit/>
          </a:bodyPr>
          <a:lstStyle/>
          <a:p>
            <a:pPr algn="r"/>
            <a:r>
              <a:rPr lang="pt-PT" i="1" dirty="0" err="1" smtClean="0"/>
              <a:t>Calculus</a:t>
            </a:r>
            <a:r>
              <a:rPr lang="pt-PT" i="1" dirty="0" smtClean="0"/>
              <a:t> module </a:t>
            </a:r>
            <a:r>
              <a:rPr lang="pt-PT" sz="1400" dirty="0" smtClean="0"/>
              <a:t>(</a:t>
            </a:r>
            <a:r>
              <a:rPr lang="pt-PT" sz="1400" i="1" dirty="0" err="1" smtClean="0"/>
              <a:t>derived</a:t>
            </a:r>
            <a:r>
              <a:rPr lang="pt-PT" sz="1400" i="1" dirty="0" smtClean="0"/>
              <a:t> </a:t>
            </a:r>
            <a:r>
              <a:rPr lang="pt-PT" sz="1400" i="1" dirty="0" err="1" smtClean="0"/>
              <a:t>variables</a:t>
            </a:r>
            <a:r>
              <a:rPr lang="pt-PT" sz="1400" i="1" dirty="0" smtClean="0"/>
              <a:t>)</a:t>
            </a:r>
            <a:endParaRPr lang="pt-PT" sz="1400" i="1" dirty="0"/>
          </a:p>
        </p:txBody>
      </p:sp>
      <p:pic>
        <p:nvPicPr>
          <p:cNvPr id="8" name="Picture 7"/>
          <p:cNvPicPr>
            <a:picLocks noChangeAspect="1"/>
          </p:cNvPicPr>
          <p:nvPr/>
        </p:nvPicPr>
        <p:blipFill rotWithShape="1">
          <a:blip r:embed="rId2"/>
          <a:srcRect l="4762" t="6162"/>
          <a:stretch/>
        </p:blipFill>
        <p:spPr>
          <a:xfrm>
            <a:off x="409733" y="3047515"/>
            <a:ext cx="5760640" cy="375089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stretch>
            <a:fillRect/>
          </a:stretch>
        </p:blipFill>
        <p:spPr>
          <a:xfrm>
            <a:off x="4030273" y="3018397"/>
            <a:ext cx="8161727" cy="4793395"/>
          </a:xfrm>
          <a:prstGeom prst="rect">
            <a:avLst/>
          </a:prstGeom>
        </p:spPr>
      </p:pic>
      <p:pic>
        <p:nvPicPr>
          <p:cNvPr id="10" name="Picture 9"/>
          <p:cNvPicPr>
            <a:picLocks noChangeAspect="1"/>
          </p:cNvPicPr>
          <p:nvPr/>
        </p:nvPicPr>
        <p:blipFill>
          <a:blip r:embed="rId4"/>
          <a:stretch>
            <a:fillRect/>
          </a:stretch>
        </p:blipFill>
        <p:spPr>
          <a:xfrm>
            <a:off x="5729101" y="3484281"/>
            <a:ext cx="8123624" cy="3033023"/>
          </a:xfrm>
          <a:prstGeom prst="rect">
            <a:avLst/>
          </a:prstGeom>
        </p:spPr>
      </p:pic>
    </p:spTree>
    <p:extLst>
      <p:ext uri="{BB962C8B-B14F-4D97-AF65-F5344CB8AC3E}">
        <p14:creationId xmlns:p14="http://schemas.microsoft.com/office/powerpoint/2010/main" val="242766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06400" y="1752600"/>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
            </a:pPr>
            <a:endParaRPr lang="en-US" dirty="0"/>
          </a:p>
        </p:txBody>
      </p:sp>
      <p:sp>
        <p:nvSpPr>
          <p:cNvPr id="116"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120" name="TextBox 119"/>
          <p:cNvSpPr txBox="1"/>
          <p:nvPr/>
        </p:nvSpPr>
        <p:spPr>
          <a:xfrm>
            <a:off x="465402" y="2852936"/>
            <a:ext cx="4550478" cy="3693319"/>
          </a:xfrm>
          <a:prstGeom prst="rect">
            <a:avLst/>
          </a:prstGeom>
          <a:noFill/>
        </p:spPr>
        <p:txBody>
          <a:bodyPr wrap="square" rtlCol="0">
            <a:spAutoFit/>
          </a:bodyPr>
          <a:lstStyle/>
          <a:p>
            <a:pPr marL="285750" indent="-285750">
              <a:buFont typeface="Arial" panose="020B0604020202020204" pitchFamily="34" charset="0"/>
              <a:buChar char="•"/>
            </a:pPr>
            <a:r>
              <a:rPr lang="en-GB" sz="1800" b="1" dirty="0" smtClean="0">
                <a:latin typeface="+mn-lt"/>
              </a:rPr>
              <a:t>Growth </a:t>
            </a:r>
            <a:r>
              <a:rPr lang="en-GB" sz="1800" b="1" dirty="0">
                <a:latin typeface="+mn-lt"/>
              </a:rPr>
              <a:t>Module</a:t>
            </a:r>
            <a:r>
              <a:rPr lang="en-GB" sz="1800" b="1" dirty="0" smtClean="0">
                <a:latin typeface="+mn-lt"/>
              </a:rPr>
              <a:t>:</a:t>
            </a:r>
          </a:p>
          <a:p>
            <a:pPr marL="285750" indent="-285750">
              <a:buFont typeface="Arial" panose="020B0604020202020204" pitchFamily="34" charset="0"/>
              <a:buChar char="•"/>
            </a:pPr>
            <a:r>
              <a:rPr lang="en-GB" sz="1800" dirty="0" smtClean="0">
                <a:latin typeface="+mn-lt"/>
              </a:rPr>
              <a:t>Site </a:t>
            </a:r>
            <a:r>
              <a:rPr lang="en-GB" sz="1800" dirty="0">
                <a:latin typeface="+mn-lt"/>
              </a:rPr>
              <a:t>index curves (Tomé </a:t>
            </a:r>
            <a:r>
              <a:rPr lang="en-GB" sz="1800" i="1" dirty="0">
                <a:latin typeface="+mn-lt"/>
              </a:rPr>
              <a:t>et al.</a:t>
            </a:r>
            <a:r>
              <a:rPr lang="en-GB" sz="1800" dirty="0">
                <a:latin typeface="+mn-lt"/>
              </a:rPr>
              <a:t> 2001</a:t>
            </a:r>
            <a:r>
              <a:rPr lang="en-GB" sz="1800" dirty="0" smtClean="0">
                <a:latin typeface="+mn-lt"/>
              </a:rPr>
              <a:t>)</a:t>
            </a:r>
          </a:p>
          <a:p>
            <a:pPr marL="285750" indent="-285750">
              <a:buFont typeface="Arial" panose="020B0604020202020204" pitchFamily="34" charset="0"/>
              <a:buChar char="•"/>
            </a:pPr>
            <a:r>
              <a:rPr lang="en-GB" sz="1800" dirty="0" smtClean="0">
                <a:solidFill>
                  <a:srgbClr val="669900"/>
                </a:solidFill>
                <a:latin typeface="+mn-lt"/>
              </a:rPr>
              <a:t>Diameter </a:t>
            </a:r>
            <a:r>
              <a:rPr lang="en-GB" sz="1800" dirty="0">
                <a:solidFill>
                  <a:srgbClr val="669900"/>
                </a:solidFill>
                <a:latin typeface="+mn-lt"/>
              </a:rPr>
              <a:t>growth (</a:t>
            </a:r>
            <a:r>
              <a:rPr lang="en-GB" sz="1800" dirty="0" err="1">
                <a:solidFill>
                  <a:srgbClr val="669900"/>
                </a:solidFill>
                <a:latin typeface="+mn-lt"/>
              </a:rPr>
              <a:t>Nunes</a:t>
            </a:r>
            <a:r>
              <a:rPr lang="en-GB" sz="1800" dirty="0">
                <a:solidFill>
                  <a:srgbClr val="669900"/>
                </a:solidFill>
                <a:latin typeface="+mn-lt"/>
              </a:rPr>
              <a:t> </a:t>
            </a:r>
            <a:r>
              <a:rPr lang="en-GB" sz="1800" i="1" dirty="0">
                <a:solidFill>
                  <a:srgbClr val="669900"/>
                </a:solidFill>
                <a:latin typeface="+mn-lt"/>
              </a:rPr>
              <a:t>et al.</a:t>
            </a:r>
            <a:r>
              <a:rPr lang="en-GB" sz="1800" dirty="0">
                <a:solidFill>
                  <a:srgbClr val="669900"/>
                </a:solidFill>
                <a:latin typeface="+mn-lt"/>
              </a:rPr>
              <a:t> 2011)</a:t>
            </a:r>
            <a:br>
              <a:rPr lang="en-GB" sz="1800" dirty="0">
                <a:solidFill>
                  <a:srgbClr val="669900"/>
                </a:solidFill>
                <a:latin typeface="+mn-lt"/>
              </a:rPr>
            </a:br>
            <a:r>
              <a:rPr lang="en-GB" sz="1800" dirty="0">
                <a:latin typeface="+mn-lt"/>
              </a:rPr>
              <a:t/>
            </a:r>
            <a:br>
              <a:rPr lang="en-GB" sz="1800" dirty="0">
                <a:latin typeface="+mn-lt"/>
              </a:rPr>
            </a:br>
            <a:r>
              <a:rPr lang="en-GB" sz="1800" b="1" dirty="0">
                <a:latin typeface="+mn-lt"/>
              </a:rPr>
              <a:t>Calculus module</a:t>
            </a:r>
            <a:r>
              <a:rPr lang="en-GB" sz="1800" b="1" dirty="0" smtClean="0">
                <a:latin typeface="+mn-lt"/>
              </a:rPr>
              <a:t>:</a:t>
            </a:r>
          </a:p>
          <a:p>
            <a:pPr marL="285750" indent="-285750">
              <a:buFont typeface="Arial" panose="020B0604020202020204" pitchFamily="34" charset="0"/>
              <a:buChar char="•"/>
            </a:pPr>
            <a:r>
              <a:rPr lang="en-GB" sz="1800" dirty="0" smtClean="0">
                <a:solidFill>
                  <a:srgbClr val="669900"/>
                </a:solidFill>
                <a:latin typeface="+mn-lt"/>
              </a:rPr>
              <a:t>Tree </a:t>
            </a:r>
            <a:r>
              <a:rPr lang="en-GB" sz="1800" dirty="0">
                <a:solidFill>
                  <a:srgbClr val="669900"/>
                </a:solidFill>
                <a:latin typeface="+mn-lt"/>
              </a:rPr>
              <a:t>survival (</a:t>
            </a:r>
            <a:r>
              <a:rPr lang="en-GB" sz="1800" dirty="0" err="1">
                <a:solidFill>
                  <a:srgbClr val="669900"/>
                </a:solidFill>
                <a:latin typeface="+mn-lt"/>
              </a:rPr>
              <a:t>Nunes</a:t>
            </a:r>
            <a:r>
              <a:rPr lang="en-GB" sz="1800" dirty="0">
                <a:solidFill>
                  <a:srgbClr val="669900"/>
                </a:solidFill>
                <a:latin typeface="+mn-lt"/>
              </a:rPr>
              <a:t> </a:t>
            </a:r>
            <a:r>
              <a:rPr lang="en-GB" sz="1800" i="1" dirty="0">
                <a:solidFill>
                  <a:srgbClr val="669900"/>
                </a:solidFill>
                <a:latin typeface="+mn-lt"/>
              </a:rPr>
              <a:t>et al.</a:t>
            </a:r>
            <a:r>
              <a:rPr lang="en-GB" sz="1800" dirty="0">
                <a:solidFill>
                  <a:srgbClr val="669900"/>
                </a:solidFill>
                <a:latin typeface="+mn-lt"/>
              </a:rPr>
              <a:t> 2011</a:t>
            </a:r>
            <a:r>
              <a:rPr lang="en-GB" sz="1800" dirty="0" smtClean="0">
                <a:solidFill>
                  <a:srgbClr val="669900"/>
                </a:solidFill>
                <a:latin typeface="+mn-lt"/>
              </a:rPr>
              <a:t>)</a:t>
            </a:r>
          </a:p>
          <a:p>
            <a:pPr marL="285750" indent="-285750">
              <a:buFont typeface="Arial" panose="020B0604020202020204" pitchFamily="34" charset="0"/>
              <a:buChar char="•"/>
            </a:pPr>
            <a:r>
              <a:rPr lang="en-GB" sz="1800" dirty="0" smtClean="0">
                <a:latin typeface="+mn-lt"/>
              </a:rPr>
              <a:t>Height-diameter </a:t>
            </a:r>
            <a:r>
              <a:rPr lang="en-GB" sz="1800" dirty="0">
                <a:latin typeface="+mn-lt"/>
              </a:rPr>
              <a:t>curves (Tomé </a:t>
            </a:r>
            <a:r>
              <a:rPr lang="en-GB" sz="1800" i="1" dirty="0">
                <a:latin typeface="+mn-lt"/>
              </a:rPr>
              <a:t>et al.</a:t>
            </a:r>
            <a:r>
              <a:rPr lang="en-GB" sz="1800" dirty="0">
                <a:latin typeface="+mn-lt"/>
              </a:rPr>
              <a:t> 2007</a:t>
            </a:r>
            <a:r>
              <a:rPr lang="en-GB" sz="1800" dirty="0" smtClean="0">
                <a:latin typeface="+mn-lt"/>
              </a:rPr>
              <a:t>)</a:t>
            </a:r>
          </a:p>
          <a:p>
            <a:pPr marL="285750" indent="-285750">
              <a:buFont typeface="Arial" panose="020B0604020202020204" pitchFamily="34" charset="0"/>
              <a:buChar char="•"/>
            </a:pPr>
            <a:r>
              <a:rPr lang="en-GB" sz="1800" dirty="0" smtClean="0">
                <a:latin typeface="+mn-lt"/>
              </a:rPr>
              <a:t>Self-thinning </a:t>
            </a:r>
            <a:r>
              <a:rPr lang="en-GB" sz="1800" dirty="0">
                <a:latin typeface="+mn-lt"/>
              </a:rPr>
              <a:t>(Tomé 2001</a:t>
            </a:r>
            <a:r>
              <a:rPr lang="en-GB" sz="1800" dirty="0" smtClean="0">
                <a:latin typeface="+mn-lt"/>
              </a:rPr>
              <a:t>)</a:t>
            </a:r>
          </a:p>
          <a:p>
            <a:pPr marL="285750" indent="-285750">
              <a:buFont typeface="Arial" panose="020B0604020202020204" pitchFamily="34" charset="0"/>
              <a:buChar char="•"/>
            </a:pPr>
            <a:r>
              <a:rPr lang="en-GB" sz="1800" dirty="0" smtClean="0">
                <a:solidFill>
                  <a:srgbClr val="669900"/>
                </a:solidFill>
                <a:latin typeface="+mn-lt"/>
              </a:rPr>
              <a:t>System </a:t>
            </a:r>
            <a:r>
              <a:rPr lang="en-GB" sz="1800" dirty="0">
                <a:solidFill>
                  <a:srgbClr val="669900"/>
                </a:solidFill>
                <a:latin typeface="+mn-lt"/>
              </a:rPr>
              <a:t>of equations for total standing </a:t>
            </a:r>
            <a:r>
              <a:rPr lang="en-GB" sz="1800" dirty="0" smtClean="0">
                <a:solidFill>
                  <a:srgbClr val="669900"/>
                </a:solidFill>
                <a:latin typeface="+mn-lt"/>
              </a:rPr>
              <a:t> - volumes </a:t>
            </a:r>
            <a:r>
              <a:rPr lang="en-GB" sz="1800" dirty="0">
                <a:solidFill>
                  <a:srgbClr val="669900"/>
                </a:solidFill>
                <a:latin typeface="+mn-lt"/>
              </a:rPr>
              <a:t>and volume by assortments (</a:t>
            </a:r>
            <a:r>
              <a:rPr lang="en-GB" sz="1800" dirty="0" err="1">
                <a:solidFill>
                  <a:srgbClr val="669900"/>
                </a:solidFill>
                <a:latin typeface="+mn-lt"/>
              </a:rPr>
              <a:t>Nunes</a:t>
            </a:r>
            <a:r>
              <a:rPr lang="en-GB" sz="1800" dirty="0">
                <a:solidFill>
                  <a:srgbClr val="669900"/>
                </a:solidFill>
                <a:latin typeface="+mn-lt"/>
              </a:rPr>
              <a:t> </a:t>
            </a:r>
            <a:r>
              <a:rPr lang="en-GB" sz="1800" i="1" dirty="0">
                <a:solidFill>
                  <a:srgbClr val="669900"/>
                </a:solidFill>
                <a:latin typeface="+mn-lt"/>
              </a:rPr>
              <a:t>et al.</a:t>
            </a:r>
            <a:r>
              <a:rPr lang="en-GB" sz="1800" dirty="0">
                <a:solidFill>
                  <a:srgbClr val="669900"/>
                </a:solidFill>
                <a:latin typeface="+mn-lt"/>
              </a:rPr>
              <a:t> 2010</a:t>
            </a:r>
            <a:r>
              <a:rPr lang="en-GB" sz="1800" dirty="0" smtClean="0">
                <a:solidFill>
                  <a:srgbClr val="669900"/>
                </a:solidFill>
                <a:latin typeface="+mn-lt"/>
              </a:rPr>
              <a:t>)</a:t>
            </a:r>
          </a:p>
          <a:p>
            <a:pPr marL="285750" indent="-285750">
              <a:buFont typeface="Arial" panose="020B0604020202020204" pitchFamily="34" charset="0"/>
              <a:buChar char="•"/>
            </a:pPr>
            <a:r>
              <a:rPr lang="en-GB" sz="1800" dirty="0" smtClean="0">
                <a:latin typeface="+mn-lt"/>
              </a:rPr>
              <a:t>Total </a:t>
            </a:r>
            <a:r>
              <a:rPr lang="en-GB" sz="1800" dirty="0">
                <a:latin typeface="+mn-lt"/>
              </a:rPr>
              <a:t>biomass and biomass by tree components (</a:t>
            </a:r>
            <a:r>
              <a:rPr lang="en-GB" sz="1800" dirty="0" err="1">
                <a:latin typeface="+mn-lt"/>
              </a:rPr>
              <a:t>Faias</a:t>
            </a:r>
            <a:r>
              <a:rPr lang="en-GB" sz="1800" dirty="0">
                <a:latin typeface="+mn-lt"/>
              </a:rPr>
              <a:t> 2009)</a:t>
            </a:r>
            <a:endParaRPr lang="en-US" sz="1800" dirty="0">
              <a:latin typeface="+mn-lt"/>
            </a:endParaRPr>
          </a:p>
        </p:txBody>
      </p:sp>
      <p:sp>
        <p:nvSpPr>
          <p:cNvPr id="121" name="TextBox 120"/>
          <p:cNvSpPr txBox="1"/>
          <p:nvPr/>
        </p:nvSpPr>
        <p:spPr>
          <a:xfrm>
            <a:off x="465402" y="1841103"/>
            <a:ext cx="4838510" cy="461665"/>
          </a:xfrm>
          <a:prstGeom prst="rect">
            <a:avLst/>
          </a:prstGeom>
          <a:noFill/>
        </p:spPr>
        <p:txBody>
          <a:bodyPr wrap="square" rtlCol="0">
            <a:spAutoFit/>
          </a:bodyPr>
          <a:lstStyle/>
          <a:p>
            <a:r>
              <a:rPr lang="pt-PT" b="1" i="1" dirty="0" err="1" smtClean="0"/>
              <a:t>The</a:t>
            </a:r>
            <a:r>
              <a:rPr lang="pt-PT" b="1" i="1" dirty="0" smtClean="0"/>
              <a:t> management module</a:t>
            </a:r>
            <a:endParaRPr lang="pt-PT" sz="1400" b="1" i="1" dirty="0"/>
          </a:p>
        </p:txBody>
      </p:sp>
      <p:pic>
        <p:nvPicPr>
          <p:cNvPr id="2" name="Picture 1"/>
          <p:cNvPicPr>
            <a:picLocks noChangeAspect="1"/>
          </p:cNvPicPr>
          <p:nvPr/>
        </p:nvPicPr>
        <p:blipFill rotWithShape="1">
          <a:blip r:embed="rId2"/>
          <a:srcRect l="12595" r="12594"/>
          <a:stretch/>
        </p:blipFill>
        <p:spPr>
          <a:xfrm>
            <a:off x="5367518" y="1862261"/>
            <a:ext cx="6489122" cy="4879107"/>
          </a:xfrm>
          <a:prstGeom prst="rect">
            <a:avLst/>
          </a:prstGeom>
        </p:spPr>
      </p:pic>
    </p:spTree>
    <p:extLst>
      <p:ext uri="{BB962C8B-B14F-4D97-AF65-F5344CB8AC3E}">
        <p14:creationId xmlns:p14="http://schemas.microsoft.com/office/powerpoint/2010/main" val="4290554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5600" y="1752600"/>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
            </a:pPr>
            <a:endParaRPr lang="en-US" dirty="0"/>
          </a:p>
        </p:txBody>
      </p:sp>
      <p:sp>
        <p:nvSpPr>
          <p:cNvPr id="116"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121" name="TextBox 120"/>
          <p:cNvSpPr txBox="1"/>
          <p:nvPr/>
        </p:nvSpPr>
        <p:spPr>
          <a:xfrm>
            <a:off x="465402" y="1841103"/>
            <a:ext cx="4766502" cy="861774"/>
          </a:xfrm>
          <a:prstGeom prst="rect">
            <a:avLst/>
          </a:prstGeom>
          <a:noFill/>
        </p:spPr>
        <p:txBody>
          <a:bodyPr wrap="square" rtlCol="0">
            <a:spAutoFit/>
          </a:bodyPr>
          <a:lstStyle/>
          <a:p>
            <a:r>
              <a:rPr lang="pt-PT" b="1" i="1" dirty="0" err="1" smtClean="0"/>
              <a:t>The</a:t>
            </a:r>
            <a:r>
              <a:rPr lang="pt-PT" b="1" i="1" dirty="0" smtClean="0"/>
              <a:t> management module</a:t>
            </a:r>
          </a:p>
          <a:p>
            <a:endParaRPr lang="pt-PT" sz="1200" b="1" i="1" dirty="0" smtClean="0"/>
          </a:p>
          <a:p>
            <a:r>
              <a:rPr lang="pt-PT" sz="1400" b="1" i="1" dirty="0" err="1" smtClean="0"/>
              <a:t>Random</a:t>
            </a:r>
            <a:r>
              <a:rPr lang="pt-PT" sz="1400" b="1" i="1" dirty="0" smtClean="0"/>
              <a:t> </a:t>
            </a:r>
            <a:r>
              <a:rPr lang="pt-PT" sz="1400" b="1" i="1" dirty="0" err="1" smtClean="0"/>
              <a:t>numbers</a:t>
            </a:r>
            <a:r>
              <a:rPr lang="pt-PT" sz="1400" b="1" i="1" dirty="0" smtClean="0"/>
              <a:t> &amp; Monte Carlo </a:t>
            </a:r>
            <a:r>
              <a:rPr lang="pt-PT" sz="1400" b="1" i="1" dirty="0" err="1" smtClean="0"/>
              <a:t>Simulation</a:t>
            </a:r>
            <a:endParaRPr lang="pt-PT" sz="1400" b="1" i="1"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1170027" y="1752600"/>
            <a:ext cx="791733" cy="648072"/>
          </a:xfrm>
          <a:prstGeom prst="rect">
            <a:avLst/>
          </a:prstGeom>
        </p:spPr>
      </p:pic>
      <p:sp>
        <p:nvSpPr>
          <p:cNvPr id="3" name="TextBox 2"/>
          <p:cNvSpPr txBox="1"/>
          <p:nvPr/>
        </p:nvSpPr>
        <p:spPr>
          <a:xfrm>
            <a:off x="551384" y="2924944"/>
            <a:ext cx="4824536" cy="3693319"/>
          </a:xfrm>
          <a:prstGeom prst="rect">
            <a:avLst/>
          </a:prstGeom>
          <a:noFill/>
        </p:spPr>
        <p:txBody>
          <a:bodyPr wrap="square" rtlCol="0">
            <a:spAutoFit/>
          </a:bodyPr>
          <a:lstStyle/>
          <a:p>
            <a:pPr marL="361950" indent="-188913" algn="just"/>
            <a:r>
              <a:rPr lang="en-US" sz="1800" b="1" i="1" dirty="0"/>
              <a:t>Monte Carlo simulation </a:t>
            </a:r>
            <a:r>
              <a:rPr lang="en-US" sz="1800" i="1" dirty="0"/>
              <a:t>is a computerized mathematical technique that allows to </a:t>
            </a:r>
            <a:r>
              <a:rPr lang="en-US" sz="1800" b="1" i="1" dirty="0">
                <a:solidFill>
                  <a:srgbClr val="00B0F0"/>
                </a:solidFill>
              </a:rPr>
              <a:t>model the probability of different outcomes</a:t>
            </a:r>
            <a:r>
              <a:rPr lang="en-US" sz="1800" i="1" dirty="0">
                <a:solidFill>
                  <a:srgbClr val="00B0F0"/>
                </a:solidFill>
              </a:rPr>
              <a:t> </a:t>
            </a:r>
            <a:r>
              <a:rPr lang="en-US" sz="1800" i="1" dirty="0"/>
              <a:t>in a process that </a:t>
            </a:r>
            <a:r>
              <a:rPr lang="en-US" sz="1800" b="1" i="1" dirty="0">
                <a:solidFill>
                  <a:schemeClr val="accent6"/>
                </a:solidFill>
              </a:rPr>
              <a:t>cannot be easily predicted </a:t>
            </a:r>
            <a:r>
              <a:rPr lang="en-US" sz="1800" i="1" dirty="0"/>
              <a:t>due to the intervention of </a:t>
            </a:r>
            <a:r>
              <a:rPr lang="en-US" sz="1800" b="1" i="1" dirty="0">
                <a:solidFill>
                  <a:schemeClr val="accent6"/>
                </a:solidFill>
              </a:rPr>
              <a:t>random variables</a:t>
            </a:r>
          </a:p>
          <a:p>
            <a:pPr marL="361950" indent="-188913">
              <a:buNone/>
            </a:pPr>
            <a:endParaRPr lang="pt-PT" sz="1800" dirty="0"/>
          </a:p>
          <a:p>
            <a:pPr marL="361950" indent="-188913" algn="just"/>
            <a:r>
              <a:rPr lang="en-US" sz="1800" b="1" i="1" dirty="0"/>
              <a:t>Monte Carlo simulation </a:t>
            </a:r>
            <a:r>
              <a:rPr lang="en-US" sz="1800" i="1" dirty="0"/>
              <a:t>depends on a sequence of </a:t>
            </a:r>
            <a:r>
              <a:rPr lang="en-US" sz="1800" b="1" i="1" dirty="0">
                <a:solidFill>
                  <a:schemeClr val="accent6"/>
                </a:solidFill>
              </a:rPr>
              <a:t>random numbers </a:t>
            </a:r>
            <a:r>
              <a:rPr lang="en-US" sz="1800" i="1" dirty="0"/>
              <a:t>which is generated during the simulation</a:t>
            </a:r>
            <a:endParaRPr lang="pt-PT" sz="1800" i="1" dirty="0"/>
          </a:p>
          <a:p>
            <a:endParaRPr lang="en-US" sz="1800" dirty="0"/>
          </a:p>
        </p:txBody>
      </p:sp>
      <p:pic>
        <p:nvPicPr>
          <p:cNvPr id="5" name="Picture 4"/>
          <p:cNvPicPr>
            <a:picLocks noChangeAspect="1"/>
          </p:cNvPicPr>
          <p:nvPr/>
        </p:nvPicPr>
        <p:blipFill>
          <a:blip r:embed="rId4"/>
          <a:stretch>
            <a:fillRect/>
          </a:stretch>
        </p:blipFill>
        <p:spPr>
          <a:xfrm>
            <a:off x="5807968" y="3068960"/>
            <a:ext cx="5818500" cy="2736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893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5600" y="1752600"/>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pt-PT" dirty="0" smtClean="0"/>
          </a:p>
          <a:p>
            <a:pPr algn="just"/>
            <a:endParaRPr lang="pt-PT" sz="800" dirty="0"/>
          </a:p>
          <a:p>
            <a:pPr algn="just"/>
            <a:endParaRPr lang="pt-PT" sz="800" dirty="0" smtClean="0"/>
          </a:p>
        </p:txBody>
      </p:sp>
      <p:sp>
        <p:nvSpPr>
          <p:cNvPr id="116"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121" name="TextBox 120"/>
          <p:cNvSpPr txBox="1"/>
          <p:nvPr/>
        </p:nvSpPr>
        <p:spPr>
          <a:xfrm>
            <a:off x="465402" y="1841103"/>
            <a:ext cx="4766502" cy="861774"/>
          </a:xfrm>
          <a:prstGeom prst="rect">
            <a:avLst/>
          </a:prstGeom>
          <a:noFill/>
        </p:spPr>
        <p:txBody>
          <a:bodyPr wrap="square" rtlCol="0">
            <a:spAutoFit/>
          </a:bodyPr>
          <a:lstStyle/>
          <a:p>
            <a:r>
              <a:rPr lang="pt-PT" b="1" i="1" dirty="0" err="1" smtClean="0"/>
              <a:t>The</a:t>
            </a:r>
            <a:r>
              <a:rPr lang="pt-PT" b="1" i="1" dirty="0" smtClean="0"/>
              <a:t> management module</a:t>
            </a:r>
          </a:p>
          <a:p>
            <a:endParaRPr lang="pt-PT" sz="1200" b="1" i="1" dirty="0" smtClean="0"/>
          </a:p>
          <a:p>
            <a:r>
              <a:rPr lang="pt-PT" sz="1400" b="1" i="1" dirty="0" err="1" smtClean="0"/>
              <a:t>Random</a:t>
            </a:r>
            <a:r>
              <a:rPr lang="pt-PT" sz="1400" b="1" i="1" dirty="0" smtClean="0"/>
              <a:t> </a:t>
            </a:r>
            <a:r>
              <a:rPr lang="pt-PT" sz="1400" b="1" i="1" dirty="0" err="1" smtClean="0"/>
              <a:t>numbers</a:t>
            </a:r>
            <a:r>
              <a:rPr lang="pt-PT" sz="1400" b="1" i="1" dirty="0" smtClean="0"/>
              <a:t> &amp; Monte Carlo </a:t>
            </a:r>
            <a:r>
              <a:rPr lang="pt-PT" sz="1400" b="1" i="1" dirty="0" err="1" smtClean="0"/>
              <a:t>Simulation</a:t>
            </a:r>
            <a:endParaRPr lang="pt-PT" sz="1400" b="1" i="1"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1170027" y="1752600"/>
            <a:ext cx="791733" cy="648072"/>
          </a:xfrm>
          <a:prstGeom prst="rect">
            <a:avLst/>
          </a:prstGeom>
        </p:spPr>
      </p:pic>
      <p:sp>
        <p:nvSpPr>
          <p:cNvPr id="18" name="Rectangle 3"/>
          <p:cNvSpPr txBox="1">
            <a:spLocks noChangeArrowheads="1"/>
          </p:cNvSpPr>
          <p:nvPr/>
        </p:nvSpPr>
        <p:spPr>
          <a:xfrm>
            <a:off x="767408" y="2924944"/>
            <a:ext cx="10026869" cy="5038725"/>
          </a:xfrm>
          <a:prstGeom prst="rect">
            <a:avLst/>
          </a:prstGeom>
        </p:spPr>
        <p:txBody>
          <a:bodyPr>
            <a:normAutofit/>
          </a:bodyPr>
          <a:lstStyle/>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Random numbers are used to obtain random observations from a probability distribution. </a:t>
            </a:r>
            <a:r>
              <a:rPr kumimoji="0" lang="en-US" sz="1800" b="1" i="0" u="none" strike="noStrike" kern="1200" cap="none" spc="0" normalizeH="0" baseline="0" noProof="0" dirty="0" smtClean="0">
                <a:ln>
                  <a:noFill/>
                </a:ln>
                <a:solidFill>
                  <a:schemeClr val="accent6"/>
                </a:solidFill>
                <a:effectLst/>
                <a:uLnTx/>
                <a:uFillTx/>
                <a:latin typeface="+mn-lt"/>
                <a:ea typeface="+mn-ea"/>
                <a:cs typeface="+mn-cs"/>
              </a:rPr>
              <a:t>How are they generated? </a:t>
            </a:r>
          </a:p>
          <a:p>
            <a:pPr marL="881062" marR="0" lvl="1" indent="-51435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p>
            <a:pPr marL="881062" marR="0" lvl="1" indent="-51435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Manually</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 laborious and not practical </a:t>
            </a:r>
          </a:p>
          <a:p>
            <a:pPr marL="881062" marR="0" lvl="1" indent="-51435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p>
            <a:pPr marL="2963863" marR="0" lvl="1" indent="-260191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Random Tables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random physical process but difficult to implement in a computer</a:t>
            </a:r>
          </a:p>
          <a:p>
            <a:pPr marL="881062" marR="0" lvl="1" indent="-51435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p>
            <a:pPr marL="1611313" marR="0" lvl="1" indent="-1246188"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Computers</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 generate </a:t>
            </a:r>
            <a:r>
              <a:rPr kumimoji="0" lang="en-US" sz="1800" b="1" i="0" u="none" strike="noStrike" kern="1200" cap="none" spc="0" normalizeH="0" baseline="0" noProof="0" dirty="0" smtClean="0">
                <a:ln>
                  <a:noFill/>
                </a:ln>
                <a:solidFill>
                  <a:srgbClr val="00B0F0"/>
                </a:solidFill>
                <a:effectLst/>
                <a:uLnTx/>
                <a:uFillTx/>
                <a:latin typeface="+mn-lt"/>
                <a:ea typeface="+mn-ea"/>
                <a:cs typeface="+mn-cs"/>
              </a:rPr>
              <a:t>pseudo random numbers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(pseudo because they’re obtained with a deterministic mathematical process  EXCEL  </a:t>
            </a:r>
            <a:r>
              <a:rPr kumimoji="0" lang="en-US" sz="1800" b="1" i="1" u="none" strike="noStrike" kern="1200" cap="none" spc="0" normalizeH="0" baseline="0" noProof="0" dirty="0" smtClean="0">
                <a:ln>
                  <a:noFill/>
                </a:ln>
                <a:solidFill>
                  <a:schemeClr val="accent6"/>
                </a:solidFill>
                <a:effectLst/>
                <a:uLnTx/>
                <a:uFillTx/>
                <a:latin typeface="+mn-lt"/>
                <a:ea typeface="+mn-ea"/>
                <a:cs typeface="+mn-cs"/>
              </a:rPr>
              <a:t>RAND()</a:t>
            </a:r>
            <a:r>
              <a:rPr kumimoji="0" lang="en-US" sz="1800" u="none" strike="noStrike" kern="1200" cap="none" spc="0" normalizeH="0" baseline="0" noProof="0" dirty="0" smtClean="0">
                <a:ln>
                  <a:noFill/>
                </a:ln>
                <a:solidFill>
                  <a:schemeClr val="accent6"/>
                </a:solidFill>
                <a:effectLst/>
                <a:uLnTx/>
                <a:uFillTx/>
                <a:latin typeface="+mn-lt"/>
                <a:ea typeface="+mn-ea"/>
                <a:cs typeface="+mn-cs"/>
              </a:rPr>
              <a:t>,</a:t>
            </a:r>
            <a:r>
              <a:rPr kumimoji="0" lang="en-US" sz="1800" b="1" i="1" u="none" strike="noStrike" kern="1200" cap="none" spc="0" normalizeH="0" baseline="0" noProof="0" dirty="0" smtClean="0">
                <a:ln>
                  <a:noFill/>
                </a:ln>
                <a:solidFill>
                  <a:schemeClr val="accent6"/>
                </a:solidFill>
                <a:effectLst/>
                <a:uLnTx/>
                <a:uFillTx/>
                <a:latin typeface="+mn-lt"/>
                <a:ea typeface="+mn-ea"/>
                <a:cs typeface="+mn-cs"/>
              </a:rPr>
              <a:t> RANDBETWEEN(min, max)</a:t>
            </a:r>
          </a:p>
          <a:p>
            <a:pPr marL="1611313" marR="0" lvl="1" indent="-1246188"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sz="1800" b="1" i="1" dirty="0">
              <a:solidFill>
                <a:schemeClr val="accent6"/>
              </a:solidFill>
              <a:latin typeface="+mn-lt"/>
            </a:endParaRPr>
          </a:p>
          <a:p>
            <a:pPr marL="1611313" marR="0" lvl="1" indent="-1246188"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800" b="1" i="1" u="none" strike="noStrike" kern="1200" cap="none" spc="0" normalizeH="0" baseline="0" noProof="0" dirty="0" smtClean="0">
              <a:ln>
                <a:noFill/>
              </a:ln>
              <a:solidFill>
                <a:schemeClr val="accent6"/>
              </a:solidFill>
              <a:effectLst/>
              <a:uLnTx/>
              <a:uFillTx/>
              <a:latin typeface="+mn-lt"/>
              <a:ea typeface="+mn-ea"/>
              <a:cs typeface="+mn-cs"/>
            </a:endParaRPr>
          </a:p>
          <a:p>
            <a:pPr marL="1611313" marR="0" lvl="1" indent="-1246188"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sz="1800" b="1" i="1" dirty="0">
              <a:solidFill>
                <a:schemeClr val="accent6"/>
              </a:solidFill>
              <a:latin typeface="+mn-lt"/>
            </a:endParaRPr>
          </a:p>
          <a:p>
            <a:pPr marL="1611313" lvl="1" indent="-1246188" eaLnBrk="1" fontAlgn="auto" hangingPunct="1">
              <a:lnSpc>
                <a:spcPct val="90000"/>
              </a:lnSpc>
              <a:spcBef>
                <a:spcPts val="500"/>
              </a:spcBef>
              <a:spcAft>
                <a:spcPts val="0"/>
              </a:spcAft>
              <a:defRPr/>
            </a:pPr>
            <a:r>
              <a:rPr kumimoji="0" lang="en-US" sz="1800" b="1" i="1" u="none" strike="noStrike" kern="1200" cap="none" spc="0" normalizeH="0" baseline="0" noProof="0" dirty="0" smtClean="0">
                <a:ln>
                  <a:noFill/>
                </a:ln>
                <a:solidFill>
                  <a:schemeClr val="accent6"/>
                </a:solidFill>
                <a:effectLst/>
                <a:uLnTx/>
                <a:uFillTx/>
                <a:latin typeface="+mn-lt"/>
                <a:ea typeface="+mn-ea"/>
                <a:cs typeface="+mn-cs"/>
              </a:rPr>
              <a:t>                      </a:t>
            </a:r>
            <a:r>
              <a:rPr lang="en-US" sz="1800" dirty="0" smtClean="0"/>
              <a:t>– </a:t>
            </a:r>
            <a:r>
              <a:rPr lang="en-US" sz="1600" dirty="0"/>
              <a:t>generate </a:t>
            </a:r>
            <a:r>
              <a:rPr lang="en-US" sz="1600" b="1" dirty="0" smtClean="0">
                <a:solidFill>
                  <a:srgbClr val="00B0F0"/>
                </a:solidFill>
              </a:rPr>
              <a:t>true </a:t>
            </a:r>
            <a:r>
              <a:rPr lang="en-US" sz="1600" b="1" dirty="0">
                <a:solidFill>
                  <a:srgbClr val="00B0F0"/>
                </a:solidFill>
              </a:rPr>
              <a:t>random numbers </a:t>
            </a:r>
            <a:r>
              <a:rPr lang="en-US" sz="1600" dirty="0" smtClean="0"/>
              <a:t>use nature related processes that are truly unpredictable (usually the easiest is using the day and time</a:t>
            </a:r>
            <a:endParaRPr kumimoji="0" lang="en-US" sz="1600" i="1" u="none" strike="noStrike" kern="1200" cap="none" spc="0" normalizeH="0" baseline="0" noProof="0" dirty="0" smtClean="0">
              <a:ln>
                <a:noFill/>
              </a:ln>
              <a:effectLst/>
              <a:uLnTx/>
              <a:uFillTx/>
              <a:latin typeface="+mn-lt"/>
            </a:endParaRPr>
          </a:p>
          <a:p>
            <a:pPr marL="881062" marR="0" lvl="1" indent="-51435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TextBox 1"/>
          <p:cNvSpPr txBox="1"/>
          <p:nvPr/>
        </p:nvSpPr>
        <p:spPr>
          <a:xfrm>
            <a:off x="4655840" y="5301208"/>
            <a:ext cx="7243240" cy="584775"/>
          </a:xfrm>
          <a:prstGeom prst="rect">
            <a:avLst/>
          </a:prstGeom>
          <a:noFill/>
        </p:spPr>
        <p:txBody>
          <a:bodyPr wrap="square" rtlCol="0">
            <a:spAutoFit/>
          </a:bodyPr>
          <a:lstStyle/>
          <a:p>
            <a:r>
              <a:rPr lang="en-US" sz="1600" dirty="0" smtClean="0"/>
              <a:t>Usually used with a seed so that the same result can be reproduced under similar conditions (deterministic simulation) </a:t>
            </a:r>
            <a:endParaRPr lang="en-US" sz="1600" dirty="0"/>
          </a:p>
        </p:txBody>
      </p:sp>
      <p:cxnSp>
        <p:nvCxnSpPr>
          <p:cNvPr id="8" name="Elbow Connector 7"/>
          <p:cNvCxnSpPr/>
          <p:nvPr/>
        </p:nvCxnSpPr>
        <p:spPr>
          <a:xfrm rot="16200000" flipH="1">
            <a:off x="4142772" y="5094196"/>
            <a:ext cx="724435" cy="274362"/>
          </a:xfrm>
          <a:prstGeom prst="bentConnector3">
            <a:avLst>
              <a:gd name="adj1" fmla="val 50000"/>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87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5600" y="1752600"/>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pt-PT" dirty="0" smtClean="0"/>
          </a:p>
          <a:p>
            <a:pPr algn="just"/>
            <a:endParaRPr lang="pt-PT" sz="800" dirty="0"/>
          </a:p>
          <a:p>
            <a:pPr algn="just"/>
            <a:endParaRPr lang="pt-PT" sz="800" dirty="0" smtClean="0"/>
          </a:p>
        </p:txBody>
      </p:sp>
      <p:sp>
        <p:nvSpPr>
          <p:cNvPr id="116"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121" name="TextBox 120"/>
          <p:cNvSpPr txBox="1"/>
          <p:nvPr/>
        </p:nvSpPr>
        <p:spPr>
          <a:xfrm>
            <a:off x="465402" y="1841103"/>
            <a:ext cx="4766502" cy="861774"/>
          </a:xfrm>
          <a:prstGeom prst="rect">
            <a:avLst/>
          </a:prstGeom>
          <a:noFill/>
        </p:spPr>
        <p:txBody>
          <a:bodyPr wrap="square" rtlCol="0">
            <a:spAutoFit/>
          </a:bodyPr>
          <a:lstStyle/>
          <a:p>
            <a:r>
              <a:rPr lang="pt-PT" b="1" i="1" dirty="0" err="1" smtClean="0"/>
              <a:t>The</a:t>
            </a:r>
            <a:r>
              <a:rPr lang="pt-PT" b="1" i="1" dirty="0" smtClean="0"/>
              <a:t> management module</a:t>
            </a:r>
          </a:p>
          <a:p>
            <a:endParaRPr lang="pt-PT" sz="1200" b="1" i="1" dirty="0" smtClean="0"/>
          </a:p>
          <a:p>
            <a:r>
              <a:rPr lang="pt-PT" sz="1400" b="1" i="1" dirty="0" err="1" smtClean="0"/>
              <a:t>Random</a:t>
            </a:r>
            <a:r>
              <a:rPr lang="pt-PT" sz="1400" b="1" i="1" dirty="0" smtClean="0"/>
              <a:t> </a:t>
            </a:r>
            <a:r>
              <a:rPr lang="pt-PT" sz="1400" b="1" i="1" dirty="0" err="1" smtClean="0"/>
              <a:t>numbers</a:t>
            </a:r>
            <a:r>
              <a:rPr lang="pt-PT" sz="1400" b="1" i="1" dirty="0" smtClean="0"/>
              <a:t> &amp; Monte Carlo </a:t>
            </a:r>
            <a:r>
              <a:rPr lang="pt-PT" sz="1400" b="1" i="1" dirty="0" err="1" smtClean="0"/>
              <a:t>Simulation</a:t>
            </a:r>
            <a:endParaRPr lang="pt-PT" sz="1400" b="1" i="1"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1170027" y="1752600"/>
            <a:ext cx="791733" cy="648072"/>
          </a:xfrm>
          <a:prstGeom prst="rect">
            <a:avLst/>
          </a:prstGeom>
        </p:spPr>
      </p:pic>
      <p:sp>
        <p:nvSpPr>
          <p:cNvPr id="9" name="TextBox 8"/>
          <p:cNvSpPr txBox="1"/>
          <p:nvPr/>
        </p:nvSpPr>
        <p:spPr>
          <a:xfrm>
            <a:off x="1101598" y="3543038"/>
            <a:ext cx="3983901" cy="338554"/>
          </a:xfrm>
          <a:prstGeom prst="rect">
            <a:avLst/>
          </a:prstGeom>
          <a:noFill/>
        </p:spPr>
        <p:txBody>
          <a:bodyPr wrap="square" rtlCol="0">
            <a:spAutoFit/>
          </a:bodyPr>
          <a:lstStyle/>
          <a:p>
            <a:pPr algn="ctr"/>
            <a:r>
              <a:rPr lang="en-GB" sz="1600" dirty="0" smtClean="0"/>
              <a:t>Relative frequencies (probability)</a:t>
            </a:r>
            <a:endParaRPr lang="en-GB" sz="1600" dirty="0"/>
          </a:p>
        </p:txBody>
      </p:sp>
      <p:sp>
        <p:nvSpPr>
          <p:cNvPr id="10" name="TextBox 9"/>
          <p:cNvSpPr txBox="1"/>
          <p:nvPr/>
        </p:nvSpPr>
        <p:spPr>
          <a:xfrm>
            <a:off x="5687137" y="3420289"/>
            <a:ext cx="5959369" cy="584775"/>
          </a:xfrm>
          <a:prstGeom prst="rect">
            <a:avLst/>
          </a:prstGeom>
          <a:noFill/>
        </p:spPr>
        <p:txBody>
          <a:bodyPr wrap="square" rtlCol="0">
            <a:spAutoFit/>
          </a:bodyPr>
          <a:lstStyle/>
          <a:p>
            <a:pPr algn="ctr"/>
            <a:r>
              <a:rPr lang="en-GB" sz="1600" dirty="0" smtClean="0"/>
              <a:t>If the distribution is known , </a:t>
            </a:r>
            <a:r>
              <a:rPr lang="en-GB" sz="1600" b="1" dirty="0" smtClean="0">
                <a:solidFill>
                  <a:schemeClr val="accent6"/>
                </a:solidFill>
              </a:rPr>
              <a:t>WHY</a:t>
            </a:r>
            <a:r>
              <a:rPr lang="en-GB" sz="1600" dirty="0" smtClean="0"/>
              <a:t> do we use </a:t>
            </a:r>
            <a:r>
              <a:rPr lang="en-GB" sz="1600" b="1" dirty="0" smtClean="0"/>
              <a:t>random numbers </a:t>
            </a:r>
            <a:r>
              <a:rPr lang="en-GB" sz="1600" dirty="0" smtClean="0"/>
              <a:t>to simulate it?</a:t>
            </a:r>
            <a:endParaRPr lang="en-GB" sz="1600" dirty="0"/>
          </a:p>
        </p:txBody>
      </p:sp>
      <p:sp>
        <p:nvSpPr>
          <p:cNvPr id="11" name="TextBox 10"/>
          <p:cNvSpPr txBox="1"/>
          <p:nvPr/>
        </p:nvSpPr>
        <p:spPr>
          <a:xfrm>
            <a:off x="5687137" y="4448302"/>
            <a:ext cx="5959369" cy="830997"/>
          </a:xfrm>
          <a:prstGeom prst="rect">
            <a:avLst/>
          </a:prstGeom>
          <a:noFill/>
        </p:spPr>
        <p:txBody>
          <a:bodyPr wrap="square" rtlCol="0">
            <a:spAutoFit/>
          </a:bodyPr>
          <a:lstStyle/>
          <a:p>
            <a:pPr algn="ctr"/>
            <a:r>
              <a:rPr lang="en-GB" sz="1600" b="1" dirty="0" smtClean="0"/>
              <a:t>BECAUSE</a:t>
            </a:r>
            <a:r>
              <a:rPr lang="en-GB" sz="1600" dirty="0" smtClean="0"/>
              <a:t>, although the </a:t>
            </a:r>
            <a:r>
              <a:rPr lang="en-GB" sz="1600" b="1" dirty="0" smtClean="0">
                <a:solidFill>
                  <a:schemeClr val="accent6"/>
                </a:solidFill>
              </a:rPr>
              <a:t>probability is known</a:t>
            </a:r>
            <a:r>
              <a:rPr lang="en-GB" sz="1600" dirty="0" smtClean="0">
                <a:solidFill>
                  <a:schemeClr val="accent6"/>
                </a:solidFill>
              </a:rPr>
              <a:t> </a:t>
            </a:r>
            <a:r>
              <a:rPr lang="en-GB" sz="1600" dirty="0" smtClean="0"/>
              <a:t>(the relative frequency of each demand level), </a:t>
            </a:r>
            <a:r>
              <a:rPr lang="en-GB" sz="1600" b="1" dirty="0" smtClean="0">
                <a:solidFill>
                  <a:schemeClr val="accent6"/>
                </a:solidFill>
              </a:rPr>
              <a:t>the order of occurrence is not</a:t>
            </a:r>
            <a:endParaRPr lang="en-GB" sz="1600" b="1" dirty="0">
              <a:solidFill>
                <a:schemeClr val="accent6"/>
              </a:solidFill>
            </a:endParaRPr>
          </a:p>
        </p:txBody>
      </p:sp>
      <p:sp>
        <p:nvSpPr>
          <p:cNvPr id="12" name="TextBox 11"/>
          <p:cNvSpPr txBox="1"/>
          <p:nvPr/>
        </p:nvSpPr>
        <p:spPr>
          <a:xfrm>
            <a:off x="5687138" y="5951021"/>
            <a:ext cx="5959369" cy="584775"/>
          </a:xfrm>
          <a:prstGeom prst="rect">
            <a:avLst/>
          </a:prstGeom>
          <a:noFill/>
        </p:spPr>
        <p:txBody>
          <a:bodyPr wrap="square" rtlCol="0">
            <a:spAutoFit/>
          </a:bodyPr>
          <a:lstStyle/>
          <a:p>
            <a:pPr algn="ctr"/>
            <a:r>
              <a:rPr lang="en-GB" sz="1600" dirty="0" smtClean="0"/>
              <a:t>It is</a:t>
            </a:r>
            <a:r>
              <a:rPr lang="en-GB" sz="1600" b="1" dirty="0" smtClean="0"/>
              <a:t> </a:t>
            </a:r>
            <a:r>
              <a:rPr lang="en-GB" sz="1600" b="1" dirty="0" smtClean="0">
                <a:solidFill>
                  <a:schemeClr val="accent6"/>
                </a:solidFill>
              </a:rPr>
              <a:t>the order of occurrence</a:t>
            </a:r>
            <a:r>
              <a:rPr lang="en-GB" sz="1600" dirty="0" smtClean="0">
                <a:solidFill>
                  <a:schemeClr val="accent6"/>
                </a:solidFill>
              </a:rPr>
              <a:t> </a:t>
            </a:r>
            <a:r>
              <a:rPr lang="en-GB" sz="1600" dirty="0" smtClean="0"/>
              <a:t>(which is assumed random) </a:t>
            </a:r>
            <a:r>
              <a:rPr lang="en-GB" sz="1600" b="1" dirty="0" smtClean="0">
                <a:solidFill>
                  <a:schemeClr val="accent6"/>
                </a:solidFill>
              </a:rPr>
              <a:t>which we want to simulate</a:t>
            </a:r>
            <a:endParaRPr lang="en-GB" sz="1600" b="1" dirty="0">
              <a:solidFill>
                <a:schemeClr val="accent6"/>
              </a:solidFill>
            </a:endParaRPr>
          </a:p>
        </p:txBody>
      </p:sp>
      <p:cxnSp>
        <p:nvCxnSpPr>
          <p:cNvPr id="13" name="Straight Arrow Connector 12"/>
          <p:cNvCxnSpPr>
            <a:stCxn id="9" idx="3"/>
            <a:endCxn id="10" idx="1"/>
          </p:cNvCxnSpPr>
          <p:nvPr/>
        </p:nvCxnSpPr>
        <p:spPr>
          <a:xfrm>
            <a:off x="5085499" y="3712315"/>
            <a:ext cx="601638" cy="362"/>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2"/>
            <a:endCxn id="11" idx="0"/>
          </p:cNvCxnSpPr>
          <p:nvPr/>
        </p:nvCxnSpPr>
        <p:spPr>
          <a:xfrm>
            <a:off x="8666822" y="4005064"/>
            <a:ext cx="0" cy="443238"/>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2"/>
            <a:endCxn id="12" idx="0"/>
          </p:cNvCxnSpPr>
          <p:nvPr/>
        </p:nvCxnSpPr>
        <p:spPr>
          <a:xfrm>
            <a:off x="8666822" y="5279299"/>
            <a:ext cx="1" cy="671722"/>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1969022952"/>
              </p:ext>
            </p:extLst>
          </p:nvPr>
        </p:nvGraphicFramePr>
        <p:xfrm>
          <a:off x="1101599" y="4059145"/>
          <a:ext cx="2336665" cy="2520277"/>
        </p:xfrm>
        <a:graphic>
          <a:graphicData uri="http://schemas.openxmlformats.org/drawingml/2006/table">
            <a:tbl>
              <a:tblPr/>
              <a:tblGrid>
                <a:gridCol w="1038518">
                  <a:extLst>
                    <a:ext uri="{9D8B030D-6E8A-4147-A177-3AD203B41FA5}">
                      <a16:colId xmlns:a16="http://schemas.microsoft.com/office/drawing/2014/main" val="37483997"/>
                    </a:ext>
                  </a:extLst>
                </a:gridCol>
                <a:gridCol w="1298147">
                  <a:extLst>
                    <a:ext uri="{9D8B030D-6E8A-4147-A177-3AD203B41FA5}">
                      <a16:colId xmlns:a16="http://schemas.microsoft.com/office/drawing/2014/main" val="2958444780"/>
                    </a:ext>
                  </a:extLst>
                </a:gridCol>
              </a:tblGrid>
              <a:tr h="741259">
                <a:tc>
                  <a:txBody>
                    <a:bodyPr/>
                    <a:lstStyle/>
                    <a:p>
                      <a:pPr algn="ctr" fontAlgn="ctr"/>
                      <a:r>
                        <a:rPr lang="en-US" sz="1600" b="0" i="0" u="none" strike="noStrike" dirty="0" err="1" smtClean="0">
                          <a:solidFill>
                            <a:srgbClr val="000000"/>
                          </a:solidFill>
                          <a:effectLst/>
                          <a:latin typeface="Calibri" panose="020F0502020204030204" pitchFamily="34" charset="0"/>
                        </a:rPr>
                        <a:t>Nr</a:t>
                      </a:r>
                      <a:r>
                        <a:rPr lang="en-US" sz="1600" b="0" i="0" u="none" strike="noStrike" dirty="0" smtClean="0">
                          <a:solidFill>
                            <a:srgbClr val="000000"/>
                          </a:solidFill>
                          <a:effectLst/>
                          <a:latin typeface="Calibri" panose="020F0502020204030204" pitchFamily="34" charset="0"/>
                        </a:rPr>
                        <a:t> packs ordered</a:t>
                      </a:r>
                      <a:endParaRPr lang="en-US"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panose="020F0502020204030204" pitchFamily="34" charset="0"/>
                        </a:rPr>
                        <a:t>probability</a:t>
                      </a:r>
                      <a:endParaRPr lang="en-US"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111321"/>
                  </a:ext>
                </a:extLst>
              </a:tr>
              <a:tr h="296503">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257464"/>
                  </a:ext>
                </a:extLst>
              </a:tr>
              <a:tr h="296503">
                <a:tc>
                  <a:txBody>
                    <a:bodyPr/>
                    <a:lstStyle/>
                    <a:p>
                      <a:pPr algn="ctr" fontAlgn="b"/>
                      <a:r>
                        <a:rPr lang="en-US" sz="16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4645779"/>
                  </a:ext>
                </a:extLst>
              </a:tr>
              <a:tr h="296503">
                <a:tc>
                  <a:txBody>
                    <a:bodyPr/>
                    <a:lstStyle/>
                    <a:p>
                      <a:pPr algn="ctr" fontAlgn="b"/>
                      <a:r>
                        <a:rPr lang="en-US" sz="16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35516"/>
                  </a:ext>
                </a:extLst>
              </a:tr>
              <a:tr h="296503">
                <a:tc>
                  <a:txBody>
                    <a:bodyPr/>
                    <a:lstStyle/>
                    <a:p>
                      <a:pPr algn="ctr" fontAlgn="b"/>
                      <a:r>
                        <a:rPr lang="en-US" sz="1600" b="0" i="0" u="none" strike="noStrike" dirty="0">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638681"/>
                  </a:ext>
                </a:extLst>
              </a:tr>
              <a:tr h="296503">
                <a:tc>
                  <a:txBody>
                    <a:bodyPr/>
                    <a:lstStyle/>
                    <a:p>
                      <a:pPr algn="ctr" fontAlgn="b"/>
                      <a:r>
                        <a:rPr lang="en-US" sz="16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420524"/>
                  </a:ext>
                </a:extLst>
              </a:tr>
              <a:tr h="296503">
                <a:tc>
                  <a:txBody>
                    <a:bodyPr/>
                    <a:lstStyle/>
                    <a:p>
                      <a:pPr algn="ctr" fontAlgn="b"/>
                      <a:r>
                        <a:rPr lang="en-US" sz="16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0514067"/>
                  </a:ext>
                </a:extLst>
              </a:tr>
            </a:tbl>
          </a:graphicData>
        </a:graphic>
      </p:graphicFrame>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b="32849"/>
          <a:stretch/>
        </p:blipFill>
        <p:spPr>
          <a:xfrm>
            <a:off x="3500945" y="4059145"/>
            <a:ext cx="2060832" cy="2504669"/>
          </a:xfrm>
          <a:prstGeom prst="rect">
            <a:avLst/>
          </a:prstGeom>
          <a:ln>
            <a:noFill/>
          </a:ln>
          <a:effectLst>
            <a:outerShdw blurRad="292100" dist="139700" dir="2700000" algn="tl" rotWithShape="0">
              <a:srgbClr val="333333">
                <a:alpha val="65000"/>
              </a:srgbClr>
            </a:outerShdw>
          </a:effectLst>
        </p:spPr>
      </p:pic>
      <p:sp>
        <p:nvSpPr>
          <p:cNvPr id="45" name="TextBox 44"/>
          <p:cNvSpPr txBox="1"/>
          <p:nvPr/>
        </p:nvSpPr>
        <p:spPr>
          <a:xfrm>
            <a:off x="983432" y="2741901"/>
            <a:ext cx="10647884" cy="646331"/>
          </a:xfrm>
          <a:prstGeom prst="rect">
            <a:avLst/>
          </a:prstGeom>
          <a:noFill/>
        </p:spPr>
        <p:txBody>
          <a:bodyPr wrap="square" rtlCol="0">
            <a:spAutoFit/>
          </a:bodyPr>
          <a:lstStyle/>
          <a:p>
            <a:r>
              <a:rPr lang="pt-PT" sz="1800" dirty="0" err="1">
                <a:solidFill>
                  <a:srgbClr val="00B0F0"/>
                </a:solidFill>
              </a:rPr>
              <a:t>The</a:t>
            </a:r>
            <a:r>
              <a:rPr lang="pt-PT" sz="1800" dirty="0">
                <a:solidFill>
                  <a:srgbClr val="00B0F0"/>
                </a:solidFill>
              </a:rPr>
              <a:t> </a:t>
            </a:r>
            <a:r>
              <a:rPr lang="pt-PT" sz="1800" dirty="0" err="1">
                <a:solidFill>
                  <a:srgbClr val="00B0F0"/>
                </a:solidFill>
              </a:rPr>
              <a:t>daily</a:t>
            </a:r>
            <a:r>
              <a:rPr lang="pt-PT" sz="1800" dirty="0">
                <a:solidFill>
                  <a:srgbClr val="00B0F0"/>
                </a:solidFill>
              </a:rPr>
              <a:t> </a:t>
            </a:r>
            <a:r>
              <a:rPr lang="pt-PT" sz="1800" dirty="0" err="1">
                <a:solidFill>
                  <a:srgbClr val="00B0F0"/>
                </a:solidFill>
              </a:rPr>
              <a:t>demand</a:t>
            </a:r>
            <a:r>
              <a:rPr lang="pt-PT" sz="1800" dirty="0">
                <a:solidFill>
                  <a:srgbClr val="00B0F0"/>
                </a:solidFill>
              </a:rPr>
              <a:t> for clone packs (80 </a:t>
            </a:r>
            <a:r>
              <a:rPr lang="pt-PT" sz="1800" dirty="0" err="1">
                <a:solidFill>
                  <a:srgbClr val="00B0F0"/>
                </a:solidFill>
              </a:rPr>
              <a:t>seedlings</a:t>
            </a:r>
            <a:r>
              <a:rPr lang="pt-PT" sz="1800" dirty="0">
                <a:solidFill>
                  <a:srgbClr val="00B0F0"/>
                </a:solidFill>
              </a:rPr>
              <a:t>/pack) </a:t>
            </a:r>
            <a:r>
              <a:rPr lang="pt-PT" sz="1800" dirty="0" err="1">
                <a:solidFill>
                  <a:srgbClr val="00B0F0"/>
                </a:solidFill>
              </a:rPr>
              <a:t>during</a:t>
            </a:r>
            <a:r>
              <a:rPr lang="pt-PT" sz="1800" dirty="0">
                <a:solidFill>
                  <a:srgbClr val="00B0F0"/>
                </a:solidFill>
              </a:rPr>
              <a:t> Spring </a:t>
            </a:r>
            <a:r>
              <a:rPr lang="pt-PT" sz="1800" dirty="0" err="1">
                <a:solidFill>
                  <a:srgbClr val="00B0F0"/>
                </a:solidFill>
              </a:rPr>
              <a:t>months</a:t>
            </a:r>
            <a:r>
              <a:rPr lang="pt-PT" sz="1800" dirty="0">
                <a:solidFill>
                  <a:srgbClr val="00B0F0"/>
                </a:solidFill>
              </a:rPr>
              <a:t> </a:t>
            </a:r>
            <a:r>
              <a:rPr lang="pt-PT" sz="1800" dirty="0" err="1">
                <a:solidFill>
                  <a:srgbClr val="00B0F0"/>
                </a:solidFill>
              </a:rPr>
              <a:t>was</a:t>
            </a:r>
            <a:r>
              <a:rPr lang="pt-PT" sz="1800" dirty="0">
                <a:solidFill>
                  <a:srgbClr val="00B0F0"/>
                </a:solidFill>
              </a:rPr>
              <a:t> </a:t>
            </a:r>
            <a:r>
              <a:rPr lang="pt-PT" sz="1800" dirty="0" err="1">
                <a:solidFill>
                  <a:srgbClr val="00B0F0"/>
                </a:solidFill>
              </a:rPr>
              <a:t>studied</a:t>
            </a:r>
            <a:r>
              <a:rPr lang="pt-PT" sz="1800" dirty="0">
                <a:solidFill>
                  <a:srgbClr val="00B0F0"/>
                </a:solidFill>
              </a:rPr>
              <a:t> (200 </a:t>
            </a:r>
            <a:r>
              <a:rPr lang="pt-PT" sz="1800" dirty="0" err="1">
                <a:solidFill>
                  <a:srgbClr val="00B0F0"/>
                </a:solidFill>
              </a:rPr>
              <a:t>weeks</a:t>
            </a:r>
            <a:r>
              <a:rPr lang="pt-PT" sz="1800" dirty="0">
                <a:solidFill>
                  <a:srgbClr val="00B0F0"/>
                </a:solidFill>
              </a:rPr>
              <a:t>) </a:t>
            </a:r>
            <a:r>
              <a:rPr lang="pt-PT" sz="1800" dirty="0" err="1">
                <a:solidFill>
                  <a:srgbClr val="00B0F0"/>
                </a:solidFill>
              </a:rPr>
              <a:t>and</a:t>
            </a:r>
            <a:r>
              <a:rPr lang="pt-PT" sz="1800" dirty="0">
                <a:solidFill>
                  <a:srgbClr val="00B0F0"/>
                </a:solidFill>
              </a:rPr>
              <a:t> </a:t>
            </a:r>
            <a:r>
              <a:rPr lang="pt-PT" sz="1800" dirty="0" err="1">
                <a:solidFill>
                  <a:srgbClr val="00B0F0"/>
                </a:solidFill>
              </a:rPr>
              <a:t>the</a:t>
            </a:r>
            <a:r>
              <a:rPr lang="pt-PT" sz="1800" dirty="0">
                <a:solidFill>
                  <a:srgbClr val="00B0F0"/>
                </a:solidFill>
              </a:rPr>
              <a:t> </a:t>
            </a:r>
            <a:r>
              <a:rPr lang="pt-PT" sz="1800" dirty="0" err="1">
                <a:solidFill>
                  <a:srgbClr val="00B0F0"/>
                </a:solidFill>
              </a:rPr>
              <a:t>probabilities</a:t>
            </a:r>
            <a:r>
              <a:rPr lang="pt-PT" sz="1800" dirty="0">
                <a:solidFill>
                  <a:srgbClr val="00B0F0"/>
                </a:solidFill>
              </a:rPr>
              <a:t> are </a:t>
            </a:r>
            <a:r>
              <a:rPr lang="pt-PT" sz="1800" dirty="0" err="1">
                <a:solidFill>
                  <a:srgbClr val="00B0F0"/>
                </a:solidFill>
              </a:rPr>
              <a:t>the</a:t>
            </a:r>
            <a:r>
              <a:rPr lang="pt-PT" sz="1800" dirty="0">
                <a:solidFill>
                  <a:srgbClr val="00B0F0"/>
                </a:solidFill>
              </a:rPr>
              <a:t> </a:t>
            </a:r>
            <a:r>
              <a:rPr lang="pt-PT" sz="1800" dirty="0" err="1">
                <a:solidFill>
                  <a:srgbClr val="00B0F0"/>
                </a:solidFill>
              </a:rPr>
              <a:t>following</a:t>
            </a:r>
            <a:r>
              <a:rPr lang="pt-PT" sz="1800" dirty="0" smtClean="0">
                <a:solidFill>
                  <a:srgbClr val="00B0F0"/>
                </a:solidFill>
              </a:rPr>
              <a:t>:</a:t>
            </a:r>
            <a:endParaRPr lang="en-US" sz="1800" dirty="0"/>
          </a:p>
        </p:txBody>
      </p:sp>
    </p:spTree>
    <p:extLst>
      <p:ext uri="{BB962C8B-B14F-4D97-AF65-F5344CB8AC3E}">
        <p14:creationId xmlns:p14="http://schemas.microsoft.com/office/powerpoint/2010/main" val="289284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5600" y="1752600"/>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pt-PT" dirty="0" smtClean="0"/>
          </a:p>
          <a:p>
            <a:pPr algn="just"/>
            <a:endParaRPr lang="pt-PT" sz="800" dirty="0"/>
          </a:p>
          <a:p>
            <a:pPr algn="just"/>
            <a:endParaRPr lang="pt-PT" sz="800" dirty="0" smtClean="0"/>
          </a:p>
        </p:txBody>
      </p:sp>
      <p:sp>
        <p:nvSpPr>
          <p:cNvPr id="116"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121" name="TextBox 120"/>
          <p:cNvSpPr txBox="1"/>
          <p:nvPr/>
        </p:nvSpPr>
        <p:spPr>
          <a:xfrm>
            <a:off x="465402" y="1841103"/>
            <a:ext cx="4766502" cy="861774"/>
          </a:xfrm>
          <a:prstGeom prst="rect">
            <a:avLst/>
          </a:prstGeom>
          <a:noFill/>
        </p:spPr>
        <p:txBody>
          <a:bodyPr wrap="square" rtlCol="0">
            <a:spAutoFit/>
          </a:bodyPr>
          <a:lstStyle/>
          <a:p>
            <a:r>
              <a:rPr lang="pt-PT" b="1" i="1" dirty="0" err="1" smtClean="0"/>
              <a:t>The</a:t>
            </a:r>
            <a:r>
              <a:rPr lang="pt-PT" b="1" i="1" dirty="0" smtClean="0"/>
              <a:t> management module</a:t>
            </a:r>
          </a:p>
          <a:p>
            <a:endParaRPr lang="pt-PT" sz="1200" b="1" i="1" dirty="0" smtClean="0"/>
          </a:p>
          <a:p>
            <a:r>
              <a:rPr lang="pt-PT" sz="1400" b="1" i="1" dirty="0" err="1" smtClean="0"/>
              <a:t>Random</a:t>
            </a:r>
            <a:r>
              <a:rPr lang="pt-PT" sz="1400" b="1" i="1" dirty="0" smtClean="0"/>
              <a:t> </a:t>
            </a:r>
            <a:r>
              <a:rPr lang="pt-PT" sz="1400" b="1" i="1" dirty="0" err="1" smtClean="0"/>
              <a:t>numbers</a:t>
            </a:r>
            <a:r>
              <a:rPr lang="pt-PT" sz="1400" b="1" i="1" dirty="0" smtClean="0"/>
              <a:t> &amp; Monte Carlo </a:t>
            </a:r>
            <a:r>
              <a:rPr lang="pt-PT" sz="1400" b="1" i="1" dirty="0" err="1" smtClean="0"/>
              <a:t>Simulation</a:t>
            </a:r>
            <a:endParaRPr lang="pt-PT" sz="1400" b="1" i="1" dirty="0"/>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1170027" y="1752600"/>
            <a:ext cx="791733" cy="648072"/>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78546794"/>
              </p:ext>
            </p:extLst>
          </p:nvPr>
        </p:nvGraphicFramePr>
        <p:xfrm>
          <a:off x="1143979" y="3627358"/>
          <a:ext cx="3986289" cy="2754203"/>
        </p:xfrm>
        <a:graphic>
          <a:graphicData uri="http://schemas.openxmlformats.org/drawingml/2006/table">
            <a:tbl>
              <a:tblPr/>
              <a:tblGrid>
                <a:gridCol w="839220">
                  <a:extLst>
                    <a:ext uri="{9D8B030D-6E8A-4147-A177-3AD203B41FA5}">
                      <a16:colId xmlns:a16="http://schemas.microsoft.com/office/drawing/2014/main" val="37483997"/>
                    </a:ext>
                  </a:extLst>
                </a:gridCol>
                <a:gridCol w="1049023">
                  <a:extLst>
                    <a:ext uri="{9D8B030D-6E8A-4147-A177-3AD203B41FA5}">
                      <a16:colId xmlns:a16="http://schemas.microsoft.com/office/drawing/2014/main" val="3631169055"/>
                    </a:ext>
                  </a:extLst>
                </a:gridCol>
                <a:gridCol w="1049023">
                  <a:extLst>
                    <a:ext uri="{9D8B030D-6E8A-4147-A177-3AD203B41FA5}">
                      <a16:colId xmlns:a16="http://schemas.microsoft.com/office/drawing/2014/main" val="2958444780"/>
                    </a:ext>
                  </a:extLst>
                </a:gridCol>
                <a:gridCol w="1049023">
                  <a:extLst>
                    <a:ext uri="{9D8B030D-6E8A-4147-A177-3AD203B41FA5}">
                      <a16:colId xmlns:a16="http://schemas.microsoft.com/office/drawing/2014/main" val="3226538375"/>
                    </a:ext>
                  </a:extLst>
                </a:gridCol>
              </a:tblGrid>
              <a:tr h="742523">
                <a:tc>
                  <a:txBody>
                    <a:bodyPr/>
                    <a:lstStyle/>
                    <a:p>
                      <a:pPr algn="ctr" fontAlgn="ctr"/>
                      <a:r>
                        <a:rPr lang="en-US" sz="1600" b="0" i="0" u="none" strike="noStrike" dirty="0" err="1" smtClean="0">
                          <a:solidFill>
                            <a:srgbClr val="000000"/>
                          </a:solidFill>
                          <a:effectLst/>
                          <a:latin typeface="Calibri" panose="020F0502020204030204" pitchFamily="34" charset="0"/>
                        </a:rPr>
                        <a:t>Nr</a:t>
                      </a:r>
                      <a:r>
                        <a:rPr lang="en-US" sz="1600" b="0" i="0" u="none" strike="noStrike" dirty="0" smtClean="0">
                          <a:solidFill>
                            <a:srgbClr val="000000"/>
                          </a:solidFill>
                          <a:effectLst/>
                          <a:latin typeface="Calibri" panose="020F0502020204030204" pitchFamily="34" charset="0"/>
                        </a:rPr>
                        <a:t> packs ordered</a:t>
                      </a:r>
                      <a:endParaRPr lang="en-US"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panose="020F0502020204030204" pitchFamily="34" charset="0"/>
                        </a:rPr>
                        <a:t>Absolute</a:t>
                      </a:r>
                      <a:r>
                        <a:rPr lang="en-US" sz="1600" b="0" i="0" u="none" strike="noStrike" baseline="0" dirty="0" smtClean="0">
                          <a:solidFill>
                            <a:srgbClr val="000000"/>
                          </a:solidFill>
                          <a:effectLst/>
                          <a:latin typeface="Calibri" panose="020F0502020204030204" pitchFamily="34" charset="0"/>
                        </a:rPr>
                        <a:t> frequency</a:t>
                      </a:r>
                      <a:endParaRPr lang="en-US"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panose="020F0502020204030204" pitchFamily="34" charset="0"/>
                        </a:rPr>
                        <a:t>Probability</a:t>
                      </a:r>
                    </a:p>
                    <a:p>
                      <a:pPr algn="ctr" fontAlgn="ctr"/>
                      <a:r>
                        <a:rPr lang="en-US" sz="1600" b="0" i="0" u="none" strike="noStrike" dirty="0" smtClean="0">
                          <a:solidFill>
                            <a:srgbClr val="000000"/>
                          </a:solidFill>
                          <a:effectLst/>
                          <a:latin typeface="Calibri" panose="020F0502020204030204" pitchFamily="34" charset="0"/>
                        </a:rPr>
                        <a:t>(relative frequency)</a:t>
                      </a:r>
                      <a:endParaRPr lang="en-US"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panose="020F0502020204030204" pitchFamily="34" charset="0"/>
                        </a:rPr>
                        <a:t>cumulative</a:t>
                      </a:r>
                      <a:endParaRPr lang="en-US"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111321"/>
                  </a:ext>
                </a:extLst>
              </a:tr>
              <a:tr h="305320">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panose="020F0502020204030204" pitchFamily="34" charset="0"/>
                        </a:rPr>
                        <a:t>10</a:t>
                      </a:r>
                      <a:endParaRPr lang="en-US" sz="1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1600" dirty="0" smtClean="0"/>
                        <a:t>0.05</a:t>
                      </a:r>
                      <a:endParaRPr lang="en-GB"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257464"/>
                  </a:ext>
                </a:extLst>
              </a:tr>
              <a:tr h="305320">
                <a:tc>
                  <a:txBody>
                    <a:bodyPr/>
                    <a:lstStyle/>
                    <a:p>
                      <a:pPr algn="ctr" fontAlgn="b"/>
                      <a:r>
                        <a:rPr lang="en-US" sz="16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panose="020F0502020204030204" pitchFamily="34" charset="0"/>
                        </a:rPr>
                        <a:t>20</a:t>
                      </a:r>
                      <a:endParaRPr lang="en-US" sz="1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1600" dirty="0" smtClean="0"/>
                        <a:t>0.15</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4645779"/>
                  </a:ext>
                </a:extLst>
              </a:tr>
              <a:tr h="305320">
                <a:tc>
                  <a:txBody>
                    <a:bodyPr/>
                    <a:lstStyle/>
                    <a:p>
                      <a:pPr algn="ctr" fontAlgn="b"/>
                      <a:r>
                        <a:rPr lang="en-US" sz="16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panose="020F0502020204030204" pitchFamily="34" charset="0"/>
                        </a:rPr>
                        <a:t>30</a:t>
                      </a:r>
                      <a:endParaRPr lang="en-US" sz="1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1600" dirty="0" smtClean="0"/>
                        <a:t>0.35</a:t>
                      </a:r>
                      <a:endParaRPr lang="en-GB"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35516"/>
                  </a:ext>
                </a:extLst>
              </a:tr>
              <a:tr h="305320">
                <a:tc>
                  <a:txBody>
                    <a:bodyPr/>
                    <a:lstStyle/>
                    <a:p>
                      <a:pPr algn="ctr" fontAlgn="b"/>
                      <a:r>
                        <a:rPr lang="en-US" sz="1600" b="0" i="0" u="none" strike="noStrike" dirty="0">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panose="020F0502020204030204" pitchFamily="34" charset="0"/>
                        </a:rPr>
                        <a:t>60</a:t>
                      </a:r>
                      <a:endParaRPr lang="en-US" sz="1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1600" dirty="0" smtClean="0"/>
                        <a:t>0.65</a:t>
                      </a:r>
                      <a:endParaRPr lang="en-GB"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638681"/>
                  </a:ext>
                </a:extLst>
              </a:tr>
              <a:tr h="305320">
                <a:tc>
                  <a:txBody>
                    <a:bodyPr/>
                    <a:lstStyle/>
                    <a:p>
                      <a:pPr algn="ctr" fontAlgn="b"/>
                      <a:r>
                        <a:rPr lang="en-US" sz="16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panose="020F0502020204030204" pitchFamily="34" charset="0"/>
                        </a:rPr>
                        <a:t>50</a:t>
                      </a:r>
                      <a:endParaRPr lang="en-US" sz="1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1600" dirty="0" smtClean="0"/>
                        <a:t>0.85</a:t>
                      </a:r>
                      <a:endParaRPr lang="en-GB"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420524"/>
                  </a:ext>
                </a:extLst>
              </a:tr>
              <a:tr h="305320">
                <a:tc>
                  <a:txBody>
                    <a:bodyPr/>
                    <a:lstStyle/>
                    <a:p>
                      <a:pPr algn="ctr" fontAlgn="b"/>
                      <a:r>
                        <a:rPr lang="en-US" sz="16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panose="020F0502020204030204" pitchFamily="34" charset="0"/>
                        </a:rPr>
                        <a:t>30</a:t>
                      </a:r>
                      <a:endParaRPr lang="en-US" sz="1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1600" dirty="0" smtClean="0"/>
                        <a:t>1</a:t>
                      </a:r>
                      <a:endParaRPr lang="en-GB"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0514067"/>
                  </a:ext>
                </a:extLst>
              </a:tr>
            </a:tbl>
          </a:graphicData>
        </a:graphic>
      </p:graphicFrame>
      <p:sp>
        <p:nvSpPr>
          <p:cNvPr id="45" name="TextBox 44"/>
          <p:cNvSpPr txBox="1"/>
          <p:nvPr/>
        </p:nvSpPr>
        <p:spPr>
          <a:xfrm>
            <a:off x="983432" y="2741901"/>
            <a:ext cx="10647884" cy="1200329"/>
          </a:xfrm>
          <a:prstGeom prst="rect">
            <a:avLst/>
          </a:prstGeom>
          <a:noFill/>
        </p:spPr>
        <p:txBody>
          <a:bodyPr wrap="square" rtlCol="0">
            <a:spAutoFit/>
          </a:bodyPr>
          <a:lstStyle/>
          <a:p>
            <a:r>
              <a:rPr lang="pt-PT" sz="1800" dirty="0" err="1"/>
              <a:t>The</a:t>
            </a:r>
            <a:r>
              <a:rPr lang="pt-PT" sz="1800" dirty="0"/>
              <a:t> </a:t>
            </a:r>
            <a:r>
              <a:rPr lang="pt-PT" sz="1800" dirty="0" err="1"/>
              <a:t>daily</a:t>
            </a:r>
            <a:r>
              <a:rPr lang="pt-PT" sz="1800" dirty="0"/>
              <a:t> </a:t>
            </a:r>
            <a:r>
              <a:rPr lang="pt-PT" sz="1800" dirty="0" err="1"/>
              <a:t>demand</a:t>
            </a:r>
            <a:r>
              <a:rPr lang="pt-PT" sz="1800" dirty="0"/>
              <a:t> for clone packs (80 </a:t>
            </a:r>
            <a:r>
              <a:rPr lang="pt-PT" sz="1800" dirty="0" err="1"/>
              <a:t>seedlings</a:t>
            </a:r>
            <a:r>
              <a:rPr lang="pt-PT" sz="1800" dirty="0"/>
              <a:t>/pack) </a:t>
            </a:r>
            <a:r>
              <a:rPr lang="pt-PT" sz="1800" dirty="0" err="1"/>
              <a:t>during</a:t>
            </a:r>
            <a:r>
              <a:rPr lang="pt-PT" sz="1800" dirty="0"/>
              <a:t> Spring </a:t>
            </a:r>
            <a:r>
              <a:rPr lang="pt-PT" sz="1800" dirty="0" err="1"/>
              <a:t>months</a:t>
            </a:r>
            <a:r>
              <a:rPr lang="pt-PT" sz="1800" dirty="0"/>
              <a:t> </a:t>
            </a:r>
            <a:r>
              <a:rPr lang="pt-PT" sz="1800" dirty="0" err="1"/>
              <a:t>was</a:t>
            </a:r>
            <a:r>
              <a:rPr lang="pt-PT" sz="1800" dirty="0"/>
              <a:t> </a:t>
            </a:r>
            <a:r>
              <a:rPr lang="pt-PT" sz="1800" dirty="0" err="1"/>
              <a:t>studied</a:t>
            </a:r>
            <a:r>
              <a:rPr lang="pt-PT" sz="1800" dirty="0"/>
              <a:t> (200 </a:t>
            </a:r>
            <a:r>
              <a:rPr lang="pt-PT" sz="1800" dirty="0" err="1" smtClean="0"/>
              <a:t>weeks</a:t>
            </a:r>
            <a:r>
              <a:rPr lang="pt-PT" sz="1800" dirty="0" smtClean="0"/>
              <a:t>). Assume </a:t>
            </a:r>
            <a:r>
              <a:rPr lang="pt-PT" sz="1800" dirty="0" err="1"/>
              <a:t>that</a:t>
            </a:r>
            <a:r>
              <a:rPr lang="pt-PT" sz="1800" dirty="0"/>
              <a:t> </a:t>
            </a:r>
            <a:r>
              <a:rPr lang="pt-PT" sz="1800" dirty="0" err="1"/>
              <a:t>the</a:t>
            </a:r>
            <a:r>
              <a:rPr lang="pt-PT" sz="1800" dirty="0"/>
              <a:t> </a:t>
            </a:r>
            <a:r>
              <a:rPr lang="pt-PT" sz="1800" dirty="0" err="1" smtClean="0"/>
              <a:t>demand</a:t>
            </a:r>
            <a:r>
              <a:rPr lang="pt-PT" sz="1800" dirty="0" smtClean="0"/>
              <a:t>/</a:t>
            </a:r>
            <a:r>
              <a:rPr lang="pt-PT" sz="1800" dirty="0" err="1" smtClean="0"/>
              <a:t>week</a:t>
            </a:r>
            <a:r>
              <a:rPr lang="pt-PT" sz="1800" dirty="0" smtClean="0"/>
              <a:t> </a:t>
            </a:r>
            <a:r>
              <a:rPr lang="pt-PT" sz="1800" dirty="0" err="1"/>
              <a:t>is</a:t>
            </a:r>
            <a:r>
              <a:rPr lang="pt-PT" sz="1800" dirty="0"/>
              <a:t> </a:t>
            </a:r>
            <a:r>
              <a:rPr lang="pt-PT" sz="1800" dirty="0" err="1"/>
              <a:t>given</a:t>
            </a:r>
            <a:r>
              <a:rPr lang="pt-PT" sz="1800" dirty="0"/>
              <a:t> </a:t>
            </a:r>
            <a:r>
              <a:rPr lang="pt-PT" sz="1800" dirty="0" err="1" smtClean="0"/>
              <a:t>by</a:t>
            </a:r>
            <a:r>
              <a:rPr lang="pt-PT" sz="1800" dirty="0" smtClean="0"/>
              <a:t> </a:t>
            </a:r>
            <a:r>
              <a:rPr lang="pt-PT" sz="1800" dirty="0" err="1" smtClean="0"/>
              <a:t>the</a:t>
            </a:r>
            <a:r>
              <a:rPr lang="pt-PT" sz="1800" dirty="0" smtClean="0"/>
              <a:t> </a:t>
            </a:r>
            <a:r>
              <a:rPr lang="pt-PT" sz="1800" dirty="0" err="1" smtClean="0"/>
              <a:t>distribution</a:t>
            </a:r>
            <a:r>
              <a:rPr lang="pt-PT" sz="1800" dirty="0" smtClean="0"/>
              <a:t> </a:t>
            </a:r>
            <a:r>
              <a:rPr lang="pt-PT" sz="1800" dirty="0" err="1" smtClean="0"/>
              <a:t>and</a:t>
            </a:r>
            <a:r>
              <a:rPr lang="pt-PT" sz="1800" dirty="0" smtClean="0"/>
              <a:t> </a:t>
            </a:r>
            <a:r>
              <a:rPr lang="pt-PT" sz="1800" dirty="0" err="1" smtClean="0"/>
              <a:t>simulate</a:t>
            </a:r>
            <a:r>
              <a:rPr lang="pt-PT" sz="1800" dirty="0" smtClean="0"/>
              <a:t> </a:t>
            </a:r>
            <a:r>
              <a:rPr lang="pt-PT" sz="1800" dirty="0" err="1"/>
              <a:t>the</a:t>
            </a:r>
            <a:r>
              <a:rPr lang="pt-PT" sz="1800" dirty="0"/>
              <a:t> </a:t>
            </a:r>
            <a:r>
              <a:rPr lang="pt-PT" sz="1800" dirty="0" err="1"/>
              <a:t>demand</a:t>
            </a:r>
            <a:r>
              <a:rPr lang="pt-PT" sz="1800" dirty="0"/>
              <a:t> for 10 </a:t>
            </a:r>
            <a:r>
              <a:rPr lang="pt-PT" sz="1800" dirty="0" err="1" smtClean="0"/>
              <a:t>weeks</a:t>
            </a:r>
            <a:r>
              <a:rPr lang="pt-PT" sz="1800" dirty="0" smtClean="0"/>
              <a:t>. </a:t>
            </a:r>
            <a:r>
              <a:rPr lang="pt-PT" sz="1800" dirty="0" err="1" smtClean="0"/>
              <a:t>Draw</a:t>
            </a:r>
            <a:r>
              <a:rPr lang="pt-PT" sz="1800" dirty="0" smtClean="0"/>
              <a:t> </a:t>
            </a:r>
            <a:r>
              <a:rPr lang="pt-PT" sz="1800" dirty="0" err="1" smtClean="0"/>
              <a:t>random</a:t>
            </a:r>
            <a:r>
              <a:rPr lang="pt-PT" sz="1800" dirty="0" smtClean="0"/>
              <a:t> </a:t>
            </a:r>
            <a:r>
              <a:rPr lang="pt-PT" sz="1800" dirty="0" err="1" smtClean="0"/>
              <a:t>numbers</a:t>
            </a:r>
            <a:r>
              <a:rPr lang="pt-PT" sz="1800" dirty="0" smtClean="0"/>
              <a:t> to determine </a:t>
            </a:r>
            <a:r>
              <a:rPr lang="pt-PT" sz="1800" dirty="0" err="1" smtClean="0"/>
              <a:t>the</a:t>
            </a:r>
            <a:r>
              <a:rPr lang="pt-PT" sz="1800" dirty="0" smtClean="0"/>
              <a:t> </a:t>
            </a:r>
            <a:r>
              <a:rPr lang="pt-PT" sz="1800" dirty="0" err="1" smtClean="0"/>
              <a:t>nr</a:t>
            </a:r>
            <a:r>
              <a:rPr lang="pt-PT" sz="1800" dirty="0" smtClean="0"/>
              <a:t> </a:t>
            </a:r>
            <a:r>
              <a:rPr lang="pt-PT" sz="1800" dirty="0" err="1" smtClean="0"/>
              <a:t>of</a:t>
            </a:r>
            <a:r>
              <a:rPr lang="pt-PT" sz="1800" dirty="0" smtClean="0"/>
              <a:t> packs </a:t>
            </a:r>
            <a:r>
              <a:rPr lang="pt-PT" sz="1800" dirty="0" err="1" smtClean="0"/>
              <a:t>ordered</a:t>
            </a:r>
            <a:r>
              <a:rPr lang="pt-PT" sz="1800" dirty="0"/>
              <a:t>.</a:t>
            </a:r>
          </a:p>
          <a:p>
            <a:endParaRPr lang="en-US" sz="1800" dirty="0"/>
          </a:p>
        </p:txBody>
      </p:sp>
      <p:graphicFrame>
        <p:nvGraphicFramePr>
          <p:cNvPr id="18" name="Object 2"/>
          <p:cNvGraphicFramePr>
            <a:graphicFrameLocks noGrp="1" noChangeAspect="1"/>
          </p:cNvGraphicFramePr>
          <p:nvPr>
            <p:extLst>
              <p:ext uri="{D42A27DB-BD31-4B8C-83A1-F6EECF244321}">
                <p14:modId xmlns:p14="http://schemas.microsoft.com/office/powerpoint/2010/main" val="2199735793"/>
              </p:ext>
            </p:extLst>
          </p:nvPr>
        </p:nvGraphicFramePr>
        <p:xfrm>
          <a:off x="5231904" y="3848484"/>
          <a:ext cx="2824043" cy="2564956"/>
        </p:xfrm>
        <a:graphic>
          <a:graphicData uri="http://schemas.openxmlformats.org/presentationml/2006/ole">
            <mc:AlternateContent xmlns:mc="http://schemas.openxmlformats.org/markup-compatibility/2006">
              <mc:Choice xmlns:v="urn:schemas-microsoft-com:vml" Requires="v">
                <p:oleObj spid="_x0000_s1046" name="Worksheet" r:id="rId5" imgW="7810560" imgH="3781335" progId="Excel.Sheet.8">
                  <p:embed/>
                </p:oleObj>
              </mc:Choice>
              <mc:Fallback>
                <p:oleObj name="Worksheet" r:id="rId5" imgW="7810560" imgH="3781335" progId="Excel.Sheet.8">
                  <p:embed/>
                  <p:pic>
                    <p:nvPicPr>
                      <p:cNvPr id="5837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1904" y="3848484"/>
                        <a:ext cx="2824043" cy="2564956"/>
                      </a:xfrm>
                      <a:prstGeom prst="rect">
                        <a:avLst/>
                      </a:prstGeom>
                      <a:noFill/>
                      <a:extLst/>
                    </p:spPr>
                  </p:pic>
                </p:oleObj>
              </mc:Fallback>
            </mc:AlternateContent>
          </a:graphicData>
        </a:graphic>
      </p:graphicFrame>
      <p:graphicFrame>
        <p:nvGraphicFramePr>
          <p:cNvPr id="19" name="Object 3"/>
          <p:cNvGraphicFramePr>
            <a:graphicFrameLocks noChangeAspect="1"/>
          </p:cNvGraphicFramePr>
          <p:nvPr>
            <p:extLst>
              <p:ext uri="{D42A27DB-BD31-4B8C-83A1-F6EECF244321}">
                <p14:modId xmlns:p14="http://schemas.microsoft.com/office/powerpoint/2010/main" val="410035686"/>
              </p:ext>
            </p:extLst>
          </p:nvPr>
        </p:nvGraphicFramePr>
        <p:xfrm>
          <a:off x="8755177" y="3871811"/>
          <a:ext cx="2790640" cy="2541629"/>
        </p:xfrm>
        <a:graphic>
          <a:graphicData uri="http://schemas.openxmlformats.org/presentationml/2006/ole">
            <mc:AlternateContent xmlns:mc="http://schemas.openxmlformats.org/markup-compatibility/2006">
              <mc:Choice xmlns:v="urn:schemas-microsoft-com:vml" Requires="v">
                <p:oleObj spid="_x0000_s1047" name="Worksheet" r:id="rId7" imgW="7648560" imgH="3657600" progId="Excel.Sheet.8">
                  <p:embed/>
                </p:oleObj>
              </mc:Choice>
              <mc:Fallback>
                <p:oleObj name="Worksheet" r:id="rId7" imgW="7648560" imgH="3657600" progId="Excel.Sheet.8">
                  <p:embed/>
                  <p:pic>
                    <p:nvPicPr>
                      <p:cNvPr id="58371"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55177" y="3871811"/>
                        <a:ext cx="2790640" cy="2541629"/>
                      </a:xfrm>
                      <a:prstGeom prst="rect">
                        <a:avLst/>
                      </a:prstGeom>
                      <a:noFill/>
                      <a:extLst/>
                    </p:spPr>
                  </p:pic>
                </p:oleObj>
              </mc:Fallback>
            </mc:AlternateContent>
          </a:graphicData>
        </a:graphic>
      </p:graphicFrame>
      <p:sp>
        <p:nvSpPr>
          <p:cNvPr id="3" name="TextBox 2"/>
          <p:cNvSpPr txBox="1"/>
          <p:nvPr/>
        </p:nvSpPr>
        <p:spPr>
          <a:xfrm>
            <a:off x="2207568" y="6413440"/>
            <a:ext cx="549909" cy="338554"/>
          </a:xfrm>
          <a:prstGeom prst="rect">
            <a:avLst/>
          </a:prstGeom>
          <a:noFill/>
        </p:spPr>
        <p:txBody>
          <a:bodyPr wrap="square" rtlCol="0">
            <a:spAutoFit/>
          </a:bodyPr>
          <a:lstStyle/>
          <a:p>
            <a:pPr algn="ctr"/>
            <a:r>
              <a:rPr lang="en-US" sz="1600" dirty="0" smtClean="0">
                <a:latin typeface="+mn-lt"/>
              </a:rPr>
              <a:t>200</a:t>
            </a:r>
            <a:endParaRPr lang="en-US" sz="1600" dirty="0">
              <a:latin typeface="+mn-lt"/>
            </a:endParaRPr>
          </a:p>
        </p:txBody>
      </p:sp>
      <p:cxnSp>
        <p:nvCxnSpPr>
          <p:cNvPr id="21" name="Straight Connector 20"/>
          <p:cNvCxnSpPr/>
          <p:nvPr/>
        </p:nvCxnSpPr>
        <p:spPr>
          <a:xfrm>
            <a:off x="9120336" y="5157192"/>
            <a:ext cx="141003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529163" y="5157192"/>
            <a:ext cx="1211" cy="68101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173380" y="3981254"/>
            <a:ext cx="1872208" cy="646331"/>
          </a:xfrm>
          <a:prstGeom prst="rect">
            <a:avLst/>
          </a:prstGeom>
          <a:noFill/>
        </p:spPr>
        <p:txBody>
          <a:bodyPr wrap="square" rtlCol="0">
            <a:spAutoFit/>
          </a:bodyPr>
          <a:lstStyle/>
          <a:p>
            <a:r>
              <a:rPr lang="en-US" sz="1200" dirty="0" err="1" smtClean="0">
                <a:solidFill>
                  <a:srgbClr val="C00000"/>
                </a:solidFill>
              </a:rPr>
              <a:t>Eg</a:t>
            </a:r>
            <a:r>
              <a:rPr lang="en-US" sz="1200" dirty="0" smtClean="0">
                <a:solidFill>
                  <a:srgbClr val="C00000"/>
                </a:solidFill>
              </a:rPr>
              <a:t>.: Rand </a:t>
            </a:r>
            <a:r>
              <a:rPr lang="en-US" sz="1200" dirty="0" err="1" smtClean="0">
                <a:solidFill>
                  <a:srgbClr val="C00000"/>
                </a:solidFill>
              </a:rPr>
              <a:t>nr</a:t>
            </a:r>
            <a:r>
              <a:rPr lang="en-US" sz="1200" dirty="0" smtClean="0">
                <a:solidFill>
                  <a:srgbClr val="C00000"/>
                </a:solidFill>
              </a:rPr>
              <a:t>=0.4 means 3 packs ordered that week</a:t>
            </a:r>
            <a:endParaRPr lang="en-US" sz="1200" dirty="0">
              <a:solidFill>
                <a:srgbClr val="C00000"/>
              </a:solidFill>
            </a:endParaRPr>
          </a:p>
        </p:txBody>
      </p:sp>
      <p:sp>
        <p:nvSpPr>
          <p:cNvPr id="35" name="TextBox 34"/>
          <p:cNvSpPr txBox="1"/>
          <p:nvPr/>
        </p:nvSpPr>
        <p:spPr>
          <a:xfrm>
            <a:off x="6491921" y="1916080"/>
            <a:ext cx="5074027" cy="830997"/>
          </a:xfrm>
          <a:prstGeom prst="rect">
            <a:avLst/>
          </a:prstGeom>
          <a:noFill/>
        </p:spPr>
        <p:txBody>
          <a:bodyPr wrap="square" rtlCol="0">
            <a:spAutoFit/>
          </a:bodyPr>
          <a:lstStyle/>
          <a:p>
            <a:pPr algn="ctr"/>
            <a:r>
              <a:rPr lang="en-US" b="1" dirty="0" smtClean="0">
                <a:solidFill>
                  <a:schemeClr val="accent6"/>
                </a:solidFill>
              </a:rPr>
              <a:t>Using a empirical distribution</a:t>
            </a:r>
            <a:endParaRPr lang="en-US" b="1" dirty="0">
              <a:solidFill>
                <a:schemeClr val="accent6"/>
              </a:solidFill>
            </a:endParaRPr>
          </a:p>
        </p:txBody>
      </p:sp>
    </p:spTree>
    <p:extLst>
      <p:ext uri="{BB962C8B-B14F-4D97-AF65-F5344CB8AC3E}">
        <p14:creationId xmlns:p14="http://schemas.microsoft.com/office/powerpoint/2010/main" val="263944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5600" y="1752600"/>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pt-PT" dirty="0" smtClean="0"/>
          </a:p>
          <a:p>
            <a:pPr algn="just"/>
            <a:endParaRPr lang="pt-PT" sz="800" dirty="0"/>
          </a:p>
          <a:p>
            <a:pPr algn="just"/>
            <a:endParaRPr lang="pt-PT" sz="800" dirty="0" smtClean="0"/>
          </a:p>
        </p:txBody>
      </p:sp>
      <p:sp>
        <p:nvSpPr>
          <p:cNvPr id="116"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121" name="TextBox 120"/>
          <p:cNvSpPr txBox="1"/>
          <p:nvPr/>
        </p:nvSpPr>
        <p:spPr>
          <a:xfrm>
            <a:off x="465402" y="1841103"/>
            <a:ext cx="4766502" cy="861774"/>
          </a:xfrm>
          <a:prstGeom prst="rect">
            <a:avLst/>
          </a:prstGeom>
          <a:noFill/>
        </p:spPr>
        <p:txBody>
          <a:bodyPr wrap="square" rtlCol="0">
            <a:spAutoFit/>
          </a:bodyPr>
          <a:lstStyle/>
          <a:p>
            <a:r>
              <a:rPr lang="pt-PT" b="1" i="1" dirty="0" err="1" smtClean="0"/>
              <a:t>The</a:t>
            </a:r>
            <a:r>
              <a:rPr lang="pt-PT" b="1" i="1" dirty="0" smtClean="0"/>
              <a:t> management module</a:t>
            </a:r>
          </a:p>
          <a:p>
            <a:endParaRPr lang="pt-PT" sz="1200" b="1" i="1" dirty="0" smtClean="0"/>
          </a:p>
          <a:p>
            <a:r>
              <a:rPr lang="pt-PT" sz="1400" b="1" i="1" dirty="0" err="1" smtClean="0"/>
              <a:t>Random</a:t>
            </a:r>
            <a:r>
              <a:rPr lang="pt-PT" sz="1400" b="1" i="1" dirty="0" smtClean="0"/>
              <a:t> </a:t>
            </a:r>
            <a:r>
              <a:rPr lang="pt-PT" sz="1400" b="1" i="1" dirty="0" err="1" smtClean="0"/>
              <a:t>numbers</a:t>
            </a:r>
            <a:r>
              <a:rPr lang="pt-PT" sz="1400" b="1" i="1" dirty="0" smtClean="0"/>
              <a:t> &amp; Monte Carlo </a:t>
            </a:r>
            <a:r>
              <a:rPr lang="pt-PT" sz="1400" b="1" i="1" dirty="0" err="1" smtClean="0"/>
              <a:t>Simulation</a:t>
            </a:r>
            <a:endParaRPr lang="pt-PT" sz="1400" b="1" i="1"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1170027" y="1752600"/>
            <a:ext cx="791733" cy="648072"/>
          </a:xfrm>
          <a:prstGeom prst="rect">
            <a:avLst/>
          </a:prstGeom>
        </p:spPr>
      </p:pic>
      <p:sp>
        <p:nvSpPr>
          <p:cNvPr id="15" name="TextBox 14"/>
          <p:cNvSpPr txBox="1"/>
          <p:nvPr/>
        </p:nvSpPr>
        <p:spPr>
          <a:xfrm>
            <a:off x="8832304" y="2678674"/>
            <a:ext cx="2337723" cy="1200329"/>
          </a:xfrm>
          <a:prstGeom prst="rect">
            <a:avLst/>
          </a:prstGeom>
          <a:noFill/>
        </p:spPr>
        <p:txBody>
          <a:bodyPr wrap="square" rtlCol="0">
            <a:spAutoFit/>
          </a:bodyPr>
          <a:lstStyle/>
          <a:p>
            <a:pPr algn="ctr"/>
            <a:r>
              <a:rPr lang="en-US" b="1" dirty="0" smtClean="0">
                <a:solidFill>
                  <a:schemeClr val="accent6"/>
                </a:solidFill>
              </a:rPr>
              <a:t>Using a empirical distribution</a:t>
            </a:r>
            <a:endParaRPr lang="en-US" b="1" dirty="0">
              <a:solidFill>
                <a:schemeClr val="accent6"/>
              </a:solidFill>
            </a:endParaRPr>
          </a:p>
        </p:txBody>
      </p:sp>
      <p:pic>
        <p:nvPicPr>
          <p:cNvPr id="3" name="Picture 2"/>
          <p:cNvPicPr>
            <a:picLocks noChangeAspect="1"/>
          </p:cNvPicPr>
          <p:nvPr/>
        </p:nvPicPr>
        <p:blipFill>
          <a:blip r:embed="rId4"/>
          <a:stretch>
            <a:fillRect/>
          </a:stretch>
        </p:blipFill>
        <p:spPr>
          <a:xfrm>
            <a:off x="479832" y="2857112"/>
            <a:ext cx="7973784" cy="37300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796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5600" y="1752600"/>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pt-PT" dirty="0" smtClean="0"/>
          </a:p>
          <a:p>
            <a:pPr algn="just"/>
            <a:endParaRPr lang="pt-PT" sz="800" dirty="0"/>
          </a:p>
          <a:p>
            <a:pPr algn="just"/>
            <a:endParaRPr lang="pt-PT" sz="800" dirty="0" smtClean="0"/>
          </a:p>
        </p:txBody>
      </p:sp>
      <p:sp>
        <p:nvSpPr>
          <p:cNvPr id="116"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121" name="TextBox 120"/>
          <p:cNvSpPr txBox="1"/>
          <p:nvPr/>
        </p:nvSpPr>
        <p:spPr>
          <a:xfrm>
            <a:off x="465402" y="1841103"/>
            <a:ext cx="4766502" cy="861774"/>
          </a:xfrm>
          <a:prstGeom prst="rect">
            <a:avLst/>
          </a:prstGeom>
          <a:noFill/>
        </p:spPr>
        <p:txBody>
          <a:bodyPr wrap="square" rtlCol="0">
            <a:spAutoFit/>
          </a:bodyPr>
          <a:lstStyle/>
          <a:p>
            <a:r>
              <a:rPr lang="pt-PT" b="1" i="1" dirty="0" err="1" smtClean="0"/>
              <a:t>The</a:t>
            </a:r>
            <a:r>
              <a:rPr lang="pt-PT" b="1" i="1" dirty="0" smtClean="0"/>
              <a:t> management module</a:t>
            </a:r>
          </a:p>
          <a:p>
            <a:endParaRPr lang="pt-PT" sz="1200" b="1" i="1" dirty="0" smtClean="0"/>
          </a:p>
          <a:p>
            <a:r>
              <a:rPr lang="pt-PT" sz="1400" b="1" i="1" dirty="0" err="1" smtClean="0"/>
              <a:t>Random</a:t>
            </a:r>
            <a:r>
              <a:rPr lang="pt-PT" sz="1400" b="1" i="1" dirty="0" smtClean="0"/>
              <a:t> </a:t>
            </a:r>
            <a:r>
              <a:rPr lang="pt-PT" sz="1400" b="1" i="1" dirty="0" err="1" smtClean="0"/>
              <a:t>numbers</a:t>
            </a:r>
            <a:r>
              <a:rPr lang="pt-PT" sz="1400" b="1" i="1" dirty="0" smtClean="0"/>
              <a:t> &amp; Monte Carlo </a:t>
            </a:r>
            <a:r>
              <a:rPr lang="pt-PT" sz="1400" b="1" i="1" dirty="0" err="1" smtClean="0"/>
              <a:t>Simulation</a:t>
            </a:r>
            <a:endParaRPr lang="pt-PT" sz="1400" b="1" i="1"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1170027" y="1752600"/>
            <a:ext cx="791733" cy="648072"/>
          </a:xfrm>
          <a:prstGeom prst="rect">
            <a:avLst/>
          </a:prstGeom>
        </p:spPr>
      </p:pic>
      <p:pic>
        <p:nvPicPr>
          <p:cNvPr id="2" name="Picture 1"/>
          <p:cNvPicPr>
            <a:picLocks noChangeAspect="1"/>
          </p:cNvPicPr>
          <p:nvPr/>
        </p:nvPicPr>
        <p:blipFill>
          <a:blip r:embed="rId4"/>
          <a:stretch>
            <a:fillRect/>
          </a:stretch>
        </p:blipFill>
        <p:spPr>
          <a:xfrm>
            <a:off x="551384" y="2860461"/>
            <a:ext cx="7416824" cy="3723322"/>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8832304" y="2678674"/>
            <a:ext cx="2337723" cy="1200329"/>
          </a:xfrm>
          <a:prstGeom prst="rect">
            <a:avLst/>
          </a:prstGeom>
          <a:noFill/>
        </p:spPr>
        <p:txBody>
          <a:bodyPr wrap="square" rtlCol="0">
            <a:spAutoFit/>
          </a:bodyPr>
          <a:lstStyle/>
          <a:p>
            <a:pPr algn="ctr"/>
            <a:r>
              <a:rPr lang="en-US" b="1" dirty="0" smtClean="0">
                <a:solidFill>
                  <a:schemeClr val="accent6"/>
                </a:solidFill>
              </a:rPr>
              <a:t>Using a theoretical distribution</a:t>
            </a:r>
            <a:endParaRPr lang="en-US" b="1" dirty="0">
              <a:solidFill>
                <a:schemeClr val="accent6"/>
              </a:solidFill>
            </a:endParaRPr>
          </a:p>
        </p:txBody>
      </p:sp>
    </p:spTree>
    <p:extLst>
      <p:ext uri="{BB962C8B-B14F-4D97-AF65-F5344CB8AC3E}">
        <p14:creationId xmlns:p14="http://schemas.microsoft.com/office/powerpoint/2010/main" val="76152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06400" y="1752600"/>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fontAlgn="auto">
              <a:spcAft>
                <a:spcPts val="0"/>
              </a:spcAft>
              <a:buFont typeface="Wingdings" panose="05000000000000000000" pitchFamily="2" charset="2"/>
              <a:buChar char="§"/>
            </a:pPr>
            <a:r>
              <a:rPr lang="en-US" dirty="0" smtClean="0"/>
              <a:t>´most of the model components were developed by a colleague from </a:t>
            </a:r>
            <a:r>
              <a:rPr lang="en-US" dirty="0" err="1" smtClean="0"/>
              <a:t>Instituto</a:t>
            </a:r>
            <a:r>
              <a:rPr lang="en-US" dirty="0" smtClean="0"/>
              <a:t> </a:t>
            </a:r>
            <a:r>
              <a:rPr lang="en-US" dirty="0" err="1" smtClean="0"/>
              <a:t>Politécnico</a:t>
            </a:r>
            <a:r>
              <a:rPr lang="en-US" dirty="0" smtClean="0"/>
              <a:t> de </a:t>
            </a:r>
            <a:r>
              <a:rPr lang="en-US" dirty="0" err="1" smtClean="0"/>
              <a:t>Bragança</a:t>
            </a:r>
            <a:r>
              <a:rPr lang="en-US" dirty="0" smtClean="0"/>
              <a:t>, North of Portugal, under his PhD and published in 3 separate papers</a:t>
            </a:r>
            <a:endParaRPr lang="en-US" dirty="0"/>
          </a:p>
        </p:txBody>
      </p:sp>
      <p:sp>
        <p:nvSpPr>
          <p:cNvPr id="7"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pic>
        <p:nvPicPr>
          <p:cNvPr id="3" name="Picture 2"/>
          <p:cNvPicPr>
            <a:picLocks noChangeAspect="1"/>
          </p:cNvPicPr>
          <p:nvPr/>
        </p:nvPicPr>
        <p:blipFill>
          <a:blip r:embed="rId2"/>
          <a:stretch>
            <a:fillRect/>
          </a:stretch>
        </p:blipFill>
        <p:spPr>
          <a:xfrm>
            <a:off x="8682157" y="2599859"/>
            <a:ext cx="3044376" cy="393362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2323241" y="2592249"/>
            <a:ext cx="3052891" cy="3933627"/>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5518974" y="2592249"/>
            <a:ext cx="3061104" cy="3922969"/>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479376" y="2799406"/>
            <a:ext cx="2016224" cy="1477328"/>
          </a:xfrm>
          <a:prstGeom prst="rect">
            <a:avLst/>
          </a:prstGeom>
          <a:noFill/>
        </p:spPr>
        <p:txBody>
          <a:bodyPr wrap="square" rtlCol="0">
            <a:spAutoFit/>
          </a:bodyPr>
          <a:lstStyle/>
          <a:p>
            <a:r>
              <a:rPr lang="en-US" sz="1800" dirty="0" smtClean="0"/>
              <a:t>But not all his equations were integrated in StandsSIM.md simulator</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5600" y="1752600"/>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pt-PT" dirty="0" smtClean="0"/>
          </a:p>
          <a:p>
            <a:pPr algn="just"/>
            <a:endParaRPr lang="pt-PT" sz="800" dirty="0"/>
          </a:p>
          <a:p>
            <a:pPr algn="just"/>
            <a:endParaRPr lang="pt-PT" sz="800" dirty="0" smtClean="0"/>
          </a:p>
        </p:txBody>
      </p:sp>
      <p:sp>
        <p:nvSpPr>
          <p:cNvPr id="116"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121" name="TextBox 120"/>
          <p:cNvSpPr txBox="1"/>
          <p:nvPr/>
        </p:nvSpPr>
        <p:spPr>
          <a:xfrm>
            <a:off x="465402" y="1841103"/>
            <a:ext cx="4766502" cy="861774"/>
          </a:xfrm>
          <a:prstGeom prst="rect">
            <a:avLst/>
          </a:prstGeom>
          <a:noFill/>
        </p:spPr>
        <p:txBody>
          <a:bodyPr wrap="square" rtlCol="0">
            <a:spAutoFit/>
          </a:bodyPr>
          <a:lstStyle/>
          <a:p>
            <a:r>
              <a:rPr lang="pt-PT" b="1" i="1" dirty="0" err="1" smtClean="0"/>
              <a:t>The</a:t>
            </a:r>
            <a:r>
              <a:rPr lang="pt-PT" b="1" i="1" dirty="0" smtClean="0"/>
              <a:t> management module</a:t>
            </a:r>
          </a:p>
          <a:p>
            <a:endParaRPr lang="pt-PT" sz="1200" b="1" i="1" dirty="0" smtClean="0"/>
          </a:p>
          <a:p>
            <a:r>
              <a:rPr lang="pt-PT" sz="1400" b="1" i="1" dirty="0" err="1" smtClean="0"/>
              <a:t>Random</a:t>
            </a:r>
            <a:r>
              <a:rPr lang="pt-PT" sz="1400" b="1" i="1" dirty="0" smtClean="0"/>
              <a:t> </a:t>
            </a:r>
            <a:r>
              <a:rPr lang="pt-PT" sz="1400" b="1" i="1" dirty="0" err="1" smtClean="0"/>
              <a:t>numbers</a:t>
            </a:r>
            <a:r>
              <a:rPr lang="pt-PT" sz="1400" b="1" i="1" dirty="0" smtClean="0"/>
              <a:t> &amp; Monte Carlo </a:t>
            </a:r>
            <a:r>
              <a:rPr lang="pt-PT" sz="1400" b="1" i="1" dirty="0" err="1" smtClean="0"/>
              <a:t>Simulation</a:t>
            </a:r>
            <a:endParaRPr lang="pt-PT" sz="1400" b="1" i="1"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1170027" y="1752600"/>
            <a:ext cx="791733" cy="648072"/>
          </a:xfrm>
          <a:prstGeom prst="rect">
            <a:avLst/>
          </a:prstGeom>
        </p:spPr>
      </p:pic>
      <p:pic>
        <p:nvPicPr>
          <p:cNvPr id="3" name="Picture 2"/>
          <p:cNvPicPr>
            <a:picLocks noChangeAspect="1"/>
          </p:cNvPicPr>
          <p:nvPr/>
        </p:nvPicPr>
        <p:blipFill>
          <a:blip r:embed="rId4"/>
          <a:stretch>
            <a:fillRect/>
          </a:stretch>
        </p:blipFill>
        <p:spPr>
          <a:xfrm>
            <a:off x="623392" y="2826010"/>
            <a:ext cx="7200800" cy="372027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832304" y="2678674"/>
            <a:ext cx="2337723" cy="1200329"/>
          </a:xfrm>
          <a:prstGeom prst="rect">
            <a:avLst/>
          </a:prstGeom>
          <a:noFill/>
        </p:spPr>
        <p:txBody>
          <a:bodyPr wrap="square" rtlCol="0">
            <a:spAutoFit/>
          </a:bodyPr>
          <a:lstStyle/>
          <a:p>
            <a:pPr algn="ctr"/>
            <a:r>
              <a:rPr lang="en-US" b="1" dirty="0" smtClean="0">
                <a:solidFill>
                  <a:schemeClr val="accent6"/>
                </a:solidFill>
              </a:rPr>
              <a:t>Using a theoretical distribution</a:t>
            </a:r>
            <a:endParaRPr lang="en-US" b="1" dirty="0">
              <a:solidFill>
                <a:schemeClr val="accent6"/>
              </a:solidFill>
            </a:endParaRPr>
          </a:p>
        </p:txBody>
      </p:sp>
    </p:spTree>
    <p:extLst>
      <p:ext uri="{BB962C8B-B14F-4D97-AF65-F5344CB8AC3E}">
        <p14:creationId xmlns:p14="http://schemas.microsoft.com/office/powerpoint/2010/main" val="76982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5600" y="1752600"/>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pt-PT" dirty="0" smtClean="0"/>
          </a:p>
          <a:p>
            <a:pPr algn="just"/>
            <a:endParaRPr lang="pt-PT" sz="800" dirty="0"/>
          </a:p>
          <a:p>
            <a:pPr algn="just"/>
            <a:endParaRPr lang="pt-PT" sz="800" dirty="0" smtClean="0"/>
          </a:p>
        </p:txBody>
      </p:sp>
      <p:sp>
        <p:nvSpPr>
          <p:cNvPr id="116"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121" name="TextBox 120"/>
          <p:cNvSpPr txBox="1"/>
          <p:nvPr/>
        </p:nvSpPr>
        <p:spPr>
          <a:xfrm>
            <a:off x="465402" y="1841103"/>
            <a:ext cx="4766502" cy="861774"/>
          </a:xfrm>
          <a:prstGeom prst="rect">
            <a:avLst/>
          </a:prstGeom>
          <a:noFill/>
        </p:spPr>
        <p:txBody>
          <a:bodyPr wrap="square" rtlCol="0">
            <a:spAutoFit/>
          </a:bodyPr>
          <a:lstStyle/>
          <a:p>
            <a:r>
              <a:rPr lang="pt-PT" b="1" i="1" dirty="0" err="1" smtClean="0"/>
              <a:t>The</a:t>
            </a:r>
            <a:r>
              <a:rPr lang="pt-PT" b="1" i="1" dirty="0" smtClean="0"/>
              <a:t> management module</a:t>
            </a:r>
          </a:p>
          <a:p>
            <a:endParaRPr lang="pt-PT" sz="1200" b="1" i="1" dirty="0" smtClean="0"/>
          </a:p>
          <a:p>
            <a:r>
              <a:rPr lang="pt-PT" sz="1400" b="1" i="1" dirty="0" err="1" smtClean="0"/>
              <a:t>Random</a:t>
            </a:r>
            <a:r>
              <a:rPr lang="pt-PT" sz="1400" b="1" i="1" dirty="0" smtClean="0"/>
              <a:t> </a:t>
            </a:r>
            <a:r>
              <a:rPr lang="pt-PT" sz="1400" b="1" i="1" dirty="0" err="1" smtClean="0"/>
              <a:t>numbers</a:t>
            </a:r>
            <a:r>
              <a:rPr lang="pt-PT" sz="1400" b="1" i="1" dirty="0" smtClean="0"/>
              <a:t> &amp; Monte Carlo </a:t>
            </a:r>
            <a:r>
              <a:rPr lang="pt-PT" sz="1400" b="1" i="1" dirty="0" err="1" smtClean="0"/>
              <a:t>Simulation</a:t>
            </a:r>
            <a:endParaRPr lang="pt-PT" sz="1400" b="1" i="1"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1170027" y="1752600"/>
            <a:ext cx="791733" cy="648072"/>
          </a:xfrm>
          <a:prstGeom prst="rect">
            <a:avLst/>
          </a:prstGeom>
        </p:spPr>
      </p:pic>
      <p:sp>
        <p:nvSpPr>
          <p:cNvPr id="15" name="TextBox 14"/>
          <p:cNvSpPr txBox="1"/>
          <p:nvPr/>
        </p:nvSpPr>
        <p:spPr>
          <a:xfrm>
            <a:off x="8832304" y="2678674"/>
            <a:ext cx="2337723" cy="1200329"/>
          </a:xfrm>
          <a:prstGeom prst="rect">
            <a:avLst/>
          </a:prstGeom>
          <a:noFill/>
        </p:spPr>
        <p:txBody>
          <a:bodyPr wrap="square" rtlCol="0">
            <a:spAutoFit/>
          </a:bodyPr>
          <a:lstStyle/>
          <a:p>
            <a:pPr algn="ctr"/>
            <a:r>
              <a:rPr lang="en-US" b="1" dirty="0" smtClean="0">
                <a:solidFill>
                  <a:schemeClr val="accent6"/>
                </a:solidFill>
              </a:rPr>
              <a:t>Using a probability function</a:t>
            </a:r>
            <a:endParaRPr lang="en-US" b="1" dirty="0">
              <a:solidFill>
                <a:schemeClr val="accent6"/>
              </a:solidFill>
            </a:endParaRPr>
          </a:p>
        </p:txBody>
      </p:sp>
      <p:pic>
        <p:nvPicPr>
          <p:cNvPr id="8" name="Picture 7"/>
          <p:cNvPicPr>
            <a:picLocks noChangeAspect="1"/>
          </p:cNvPicPr>
          <p:nvPr/>
        </p:nvPicPr>
        <p:blipFill>
          <a:blip r:embed="rId4"/>
          <a:stretch>
            <a:fillRect/>
          </a:stretch>
        </p:blipFill>
        <p:spPr>
          <a:xfrm>
            <a:off x="695400" y="2808502"/>
            <a:ext cx="7579775" cy="36413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140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1" name="Text Box 5"/>
          <p:cNvSpPr txBox="1">
            <a:spLocks noChangeArrowheads="1"/>
          </p:cNvSpPr>
          <p:nvPr/>
        </p:nvSpPr>
        <p:spPr bwMode="auto">
          <a:xfrm>
            <a:off x="8184232" y="5589240"/>
            <a:ext cx="3442320" cy="830997"/>
          </a:xfrm>
          <a:prstGeom prst="rect">
            <a:avLst/>
          </a:prstGeom>
          <a:solidFill>
            <a:schemeClr val="bg1"/>
          </a:solidFill>
          <a:ln>
            <a:noFill/>
          </a:ln>
          <a:effectLst/>
        </p:spPr>
        <p:txBody>
          <a:bodyPr wrap="square">
            <a:spAutoFit/>
          </a:bodyPr>
          <a:lstStyle>
            <a:lvl1pPr algn="just">
              <a:spcBef>
                <a:spcPct val="20000"/>
              </a:spcBef>
              <a:buClr>
                <a:srgbClr val="008000"/>
              </a:buClr>
              <a:buChar char="•"/>
              <a:defRPr sz="2400">
                <a:solidFill>
                  <a:srgbClr val="763B00"/>
                </a:solidFill>
                <a:latin typeface="Trebuchet MS" panose="020B0603020202020204" pitchFamily="34" charset="0"/>
              </a:defRPr>
            </a:lvl1pPr>
            <a:lvl2pPr marL="742950" indent="-285750" algn="just">
              <a:spcBef>
                <a:spcPct val="20000"/>
              </a:spcBef>
              <a:buClr>
                <a:srgbClr val="008000"/>
              </a:buClr>
              <a:buChar char="–"/>
              <a:defRPr sz="2200">
                <a:solidFill>
                  <a:srgbClr val="763B00"/>
                </a:solidFill>
                <a:latin typeface="Trebuchet MS" panose="020B0603020202020204" pitchFamily="34" charset="0"/>
              </a:defRPr>
            </a:lvl2pPr>
            <a:lvl3pPr marL="1143000" indent="-228600" algn="just">
              <a:spcBef>
                <a:spcPct val="20000"/>
              </a:spcBef>
              <a:buClr>
                <a:srgbClr val="008000"/>
              </a:buClr>
              <a:buChar char="·"/>
              <a:defRPr sz="2000">
                <a:solidFill>
                  <a:srgbClr val="763B00"/>
                </a:solidFill>
                <a:latin typeface="Trebuchet MS" panose="020B0603020202020204" pitchFamily="34" charset="0"/>
              </a:defRPr>
            </a:lvl3pPr>
            <a:lvl4pPr marL="1600200" indent="-228600" algn="just">
              <a:spcBef>
                <a:spcPct val="20000"/>
              </a:spcBef>
              <a:buClr>
                <a:srgbClr val="008000"/>
              </a:buClr>
              <a:buChar char="–"/>
              <a:defRPr>
                <a:solidFill>
                  <a:srgbClr val="763B00"/>
                </a:solidFill>
                <a:latin typeface="Trebuchet MS" panose="020B0603020202020204" pitchFamily="34" charset="0"/>
              </a:defRPr>
            </a:lvl4pPr>
            <a:lvl5pPr marL="2057400" indent="-228600" algn="just">
              <a:spcBef>
                <a:spcPct val="20000"/>
              </a:spcBef>
              <a:buClr>
                <a:srgbClr val="008000"/>
              </a:buClr>
              <a:buChar char="»"/>
              <a:defRPr sz="1400">
                <a:solidFill>
                  <a:srgbClr val="763B00"/>
                </a:solidFill>
                <a:latin typeface="Trebuchet MS" panose="020B0603020202020204" pitchFamily="34" charset="0"/>
              </a:defRPr>
            </a:lvl5pPr>
            <a:lvl6pPr marL="2514600" indent="-228600" algn="just" eaLnBrk="0" fontAlgn="base" hangingPunct="0">
              <a:spcBef>
                <a:spcPct val="20000"/>
              </a:spcBef>
              <a:spcAft>
                <a:spcPct val="0"/>
              </a:spcAft>
              <a:buClr>
                <a:srgbClr val="008000"/>
              </a:buClr>
              <a:buChar char="»"/>
              <a:defRPr sz="1400">
                <a:solidFill>
                  <a:srgbClr val="763B00"/>
                </a:solidFill>
                <a:latin typeface="Trebuchet MS" panose="020B0603020202020204" pitchFamily="34" charset="0"/>
              </a:defRPr>
            </a:lvl6pPr>
            <a:lvl7pPr marL="2971800" indent="-228600" algn="just" eaLnBrk="0" fontAlgn="base" hangingPunct="0">
              <a:spcBef>
                <a:spcPct val="20000"/>
              </a:spcBef>
              <a:spcAft>
                <a:spcPct val="0"/>
              </a:spcAft>
              <a:buClr>
                <a:srgbClr val="008000"/>
              </a:buClr>
              <a:buChar char="»"/>
              <a:defRPr sz="1400">
                <a:solidFill>
                  <a:srgbClr val="763B00"/>
                </a:solidFill>
                <a:latin typeface="Trebuchet MS" panose="020B0603020202020204" pitchFamily="34" charset="0"/>
              </a:defRPr>
            </a:lvl7pPr>
            <a:lvl8pPr marL="3429000" indent="-228600" algn="just" eaLnBrk="0" fontAlgn="base" hangingPunct="0">
              <a:spcBef>
                <a:spcPct val="20000"/>
              </a:spcBef>
              <a:spcAft>
                <a:spcPct val="0"/>
              </a:spcAft>
              <a:buClr>
                <a:srgbClr val="008000"/>
              </a:buClr>
              <a:buChar char="»"/>
              <a:defRPr sz="1400">
                <a:solidFill>
                  <a:srgbClr val="763B00"/>
                </a:solidFill>
                <a:latin typeface="Trebuchet MS" panose="020B0603020202020204" pitchFamily="34" charset="0"/>
              </a:defRPr>
            </a:lvl8pPr>
            <a:lvl9pPr marL="3886200" indent="-228600" algn="just" eaLnBrk="0" fontAlgn="base" hangingPunct="0">
              <a:spcBef>
                <a:spcPct val="20000"/>
              </a:spcBef>
              <a:spcAft>
                <a:spcPct val="0"/>
              </a:spcAft>
              <a:buClr>
                <a:srgbClr val="008000"/>
              </a:buClr>
              <a:buChar char="»"/>
              <a:defRPr sz="1400">
                <a:solidFill>
                  <a:srgbClr val="763B00"/>
                </a:solidFill>
                <a:latin typeface="Trebuchet MS" panose="020B0603020202020204" pitchFamily="34" charset="0"/>
              </a:defRPr>
            </a:lvl9pPr>
          </a:lstStyle>
          <a:p>
            <a:pPr algn="ctr">
              <a:spcBef>
                <a:spcPct val="50000"/>
              </a:spcBef>
              <a:buClrTx/>
              <a:buFontTx/>
              <a:buNone/>
            </a:pPr>
            <a:r>
              <a:rPr lang="en-GB" altLang="en-US" sz="4800" b="1" dirty="0">
                <a:solidFill>
                  <a:srgbClr val="008000"/>
                </a:solidFill>
                <a:latin typeface="Gill Sans MT" panose="020B0502020104020203" pitchFamily="34" charset="0"/>
              </a:rPr>
              <a:t>The End!!</a:t>
            </a:r>
          </a:p>
        </p:txBody>
      </p:sp>
    </p:spTree>
    <p:extLst>
      <p:ext uri="{BB962C8B-B14F-4D97-AF65-F5344CB8AC3E}">
        <p14:creationId xmlns:p14="http://schemas.microsoft.com/office/powerpoint/2010/main" val="958340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5" name="Content Placeholder 2"/>
          <p:cNvSpPr txBox="1">
            <a:spLocks/>
          </p:cNvSpPr>
          <p:nvPr/>
        </p:nvSpPr>
        <p:spPr>
          <a:xfrm>
            <a:off x="406400" y="1752600"/>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
            </a:pPr>
            <a:endParaRPr lang="en-US" dirty="0"/>
          </a:p>
        </p:txBody>
      </p:sp>
      <p:pic>
        <p:nvPicPr>
          <p:cNvPr id="3" name="Picture 2"/>
          <p:cNvPicPr>
            <a:picLocks noChangeAspect="1"/>
          </p:cNvPicPr>
          <p:nvPr/>
        </p:nvPicPr>
        <p:blipFill>
          <a:blip r:embed="rId2"/>
          <a:stretch>
            <a:fillRect/>
          </a:stretch>
        </p:blipFill>
        <p:spPr>
          <a:xfrm>
            <a:off x="551384" y="1923625"/>
            <a:ext cx="2726101" cy="4602299"/>
          </a:xfrm>
          <a:prstGeom prst="rect">
            <a:avLst/>
          </a:prstGeom>
        </p:spPr>
      </p:pic>
      <p:sp>
        <p:nvSpPr>
          <p:cNvPr id="6" name="Rectangle 5"/>
          <p:cNvSpPr/>
          <p:nvPr/>
        </p:nvSpPr>
        <p:spPr>
          <a:xfrm>
            <a:off x="3413738" y="2309385"/>
            <a:ext cx="8520608" cy="4216539"/>
          </a:xfrm>
          <a:prstGeom prst="rect">
            <a:avLst/>
          </a:prstGeom>
        </p:spPr>
        <p:txBody>
          <a:bodyPr wrap="square">
            <a:spAutoFit/>
          </a:bodyPr>
          <a:lstStyle/>
          <a:p>
            <a:r>
              <a:rPr lang="en-US" sz="1800" b="1" dirty="0" smtClean="0">
                <a:solidFill>
                  <a:srgbClr val="669900"/>
                </a:solidFill>
              </a:rPr>
              <a:t>Thinning </a:t>
            </a:r>
            <a:r>
              <a:rPr lang="en-US" sz="1800" b="1" dirty="0">
                <a:solidFill>
                  <a:srgbClr val="669900"/>
                </a:solidFill>
              </a:rPr>
              <a:t>experiments </a:t>
            </a:r>
            <a:r>
              <a:rPr lang="en-US" sz="1800" dirty="0"/>
              <a:t>in a total of 145 permanent sample plots covering  different treatments concerning from low to heavy thinning, including no thinning, and also situations of increasing and decreasing thinning intensity. All </a:t>
            </a:r>
            <a:r>
              <a:rPr lang="en-US" sz="1800" dirty="0" err="1"/>
              <a:t>thinnings</a:t>
            </a:r>
            <a:r>
              <a:rPr lang="en-US" sz="1800" dirty="0"/>
              <a:t> were from below</a:t>
            </a:r>
            <a:r>
              <a:rPr lang="en-US" sz="1800" dirty="0" smtClean="0"/>
              <a:t>.</a:t>
            </a:r>
          </a:p>
          <a:p>
            <a:endParaRPr lang="en-US" sz="800" dirty="0"/>
          </a:p>
          <a:p>
            <a:r>
              <a:rPr lang="en-US" sz="1800" dirty="0" smtClean="0"/>
              <a:t>The </a:t>
            </a:r>
            <a:r>
              <a:rPr lang="en-US" sz="1800" u="sng" dirty="0" smtClean="0">
                <a:solidFill>
                  <a:srgbClr val="669900"/>
                </a:solidFill>
              </a:rPr>
              <a:t>diameter growth </a:t>
            </a:r>
            <a:r>
              <a:rPr lang="en-US" sz="1800" dirty="0" smtClean="0"/>
              <a:t>model includes: </a:t>
            </a:r>
          </a:p>
          <a:p>
            <a:pPr marL="742950" lvl="1" indent="-285750">
              <a:buFont typeface="Arial" panose="020B0604020202020204" pitchFamily="34" charset="0"/>
              <a:buChar char="•"/>
            </a:pPr>
            <a:r>
              <a:rPr lang="en-US" sz="1800" dirty="0" smtClean="0"/>
              <a:t>A variable accounting </a:t>
            </a:r>
            <a:r>
              <a:rPr lang="en-US" sz="1800" dirty="0"/>
              <a:t>for the thinning </a:t>
            </a:r>
            <a:r>
              <a:rPr lang="en-US" sz="1800" dirty="0" smtClean="0"/>
              <a:t>response; </a:t>
            </a:r>
          </a:p>
          <a:p>
            <a:pPr marL="742950" lvl="1" indent="-285750">
              <a:buFont typeface="Arial" panose="020B0604020202020204" pitchFamily="34" charset="0"/>
              <a:buChar char="•"/>
            </a:pPr>
            <a:r>
              <a:rPr lang="en-US" sz="1800" dirty="0" smtClean="0"/>
              <a:t>competition-related variable = the </a:t>
            </a:r>
            <a:r>
              <a:rPr lang="en-US" sz="1800" dirty="0"/>
              <a:t>basal area of trees larger than the subject tree. </a:t>
            </a:r>
            <a:endParaRPr lang="en-US" sz="1800" dirty="0" smtClean="0"/>
          </a:p>
          <a:p>
            <a:r>
              <a:rPr lang="en-US" sz="1800" dirty="0" smtClean="0"/>
              <a:t>Thinning </a:t>
            </a:r>
            <a:r>
              <a:rPr lang="en-US" sz="1800" dirty="0"/>
              <a:t>response </a:t>
            </a:r>
            <a:r>
              <a:rPr lang="en-US" sz="1800" dirty="0" smtClean="0"/>
              <a:t>was </a:t>
            </a:r>
            <a:r>
              <a:rPr lang="en-US" sz="1800" dirty="0"/>
              <a:t>not </a:t>
            </a:r>
            <a:r>
              <a:rPr lang="en-US" sz="1800" dirty="0" smtClean="0"/>
              <a:t>significant </a:t>
            </a:r>
            <a:r>
              <a:rPr lang="en-US" sz="1800" dirty="0"/>
              <a:t>for predicting </a:t>
            </a:r>
            <a:r>
              <a:rPr lang="en-US" sz="1800" u="sng" dirty="0">
                <a:solidFill>
                  <a:srgbClr val="669900"/>
                </a:solidFill>
              </a:rPr>
              <a:t>height growth</a:t>
            </a:r>
            <a:r>
              <a:rPr lang="en-US" sz="1800" dirty="0" smtClean="0">
                <a:solidFill>
                  <a:srgbClr val="669900"/>
                </a:solidFill>
              </a:rPr>
              <a:t>.</a:t>
            </a:r>
          </a:p>
          <a:p>
            <a:endParaRPr lang="en-US" sz="800" dirty="0"/>
          </a:p>
          <a:p>
            <a:r>
              <a:rPr lang="en-US" sz="1800" dirty="0" smtClean="0"/>
              <a:t>The individual </a:t>
            </a:r>
            <a:r>
              <a:rPr lang="en-US" sz="1800" b="1" dirty="0">
                <a:solidFill>
                  <a:schemeClr val="accent6"/>
                </a:solidFill>
              </a:rPr>
              <a:t>tree diameter growth model </a:t>
            </a:r>
            <a:r>
              <a:rPr lang="en-US" sz="1800" dirty="0"/>
              <a:t>and the </a:t>
            </a:r>
            <a:r>
              <a:rPr lang="en-US" sz="1800" b="1" dirty="0">
                <a:solidFill>
                  <a:schemeClr val="accent6"/>
                </a:solidFill>
              </a:rPr>
              <a:t>survival probability model</a:t>
            </a:r>
            <a:r>
              <a:rPr lang="en-US" sz="1800" dirty="0"/>
              <a:t> were fitted simultaneously using seemingly unrelated regression (SUR). Parameters of the height function were obtained separately as the number of observations for height was much lower than the number of observations for </a:t>
            </a:r>
            <a:r>
              <a:rPr lang="en-US" sz="1800" dirty="0" smtClean="0"/>
              <a:t>diameter</a:t>
            </a:r>
            <a:endParaRPr lang="en-US" sz="1800" dirty="0"/>
          </a:p>
        </p:txBody>
      </p:sp>
      <p:sp>
        <p:nvSpPr>
          <p:cNvPr id="7" name="TextBox 6"/>
          <p:cNvSpPr txBox="1"/>
          <p:nvPr/>
        </p:nvSpPr>
        <p:spPr>
          <a:xfrm>
            <a:off x="3503712" y="1785039"/>
            <a:ext cx="8383488" cy="461665"/>
          </a:xfrm>
          <a:prstGeom prst="rect">
            <a:avLst/>
          </a:prstGeom>
          <a:solidFill>
            <a:srgbClr val="C4BD97"/>
          </a:solidFill>
        </p:spPr>
        <p:txBody>
          <a:bodyPr wrap="square" rtlCol="0">
            <a:spAutoFit/>
          </a:bodyPr>
          <a:lstStyle/>
          <a:p>
            <a:pPr algn="r"/>
            <a:r>
              <a:rPr lang="pt-PT" i="1" dirty="0" err="1" smtClean="0"/>
              <a:t>Growth</a:t>
            </a:r>
            <a:r>
              <a:rPr lang="pt-PT" i="1" dirty="0" smtClean="0"/>
              <a:t> module </a:t>
            </a:r>
            <a:r>
              <a:rPr lang="pt-PT" sz="1400" dirty="0" smtClean="0"/>
              <a:t>(</a:t>
            </a:r>
            <a:r>
              <a:rPr lang="pt-PT" sz="1400" i="1" dirty="0" smtClean="0"/>
              <a:t>principal </a:t>
            </a:r>
            <a:r>
              <a:rPr lang="pt-PT" sz="1400" i="1" dirty="0" err="1" smtClean="0"/>
              <a:t>variables</a:t>
            </a:r>
            <a:r>
              <a:rPr lang="pt-PT" sz="1400" i="1" dirty="0" smtClean="0"/>
              <a:t>)</a:t>
            </a:r>
            <a:endParaRPr lang="pt-PT" sz="1400" i="1" dirty="0"/>
          </a:p>
        </p:txBody>
      </p:sp>
    </p:spTree>
    <p:extLst>
      <p:ext uri="{BB962C8B-B14F-4D97-AF65-F5344CB8AC3E}">
        <p14:creationId xmlns:p14="http://schemas.microsoft.com/office/powerpoint/2010/main" val="5337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6" name="Content Placeholder 2"/>
          <p:cNvSpPr txBox="1">
            <a:spLocks/>
          </p:cNvSpPr>
          <p:nvPr/>
        </p:nvSpPr>
        <p:spPr>
          <a:xfrm>
            <a:off x="445833" y="1738888"/>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
            </a:pPr>
            <a:endParaRPr lang="en-US" dirty="0"/>
          </a:p>
        </p:txBody>
      </p:sp>
      <p:pic>
        <p:nvPicPr>
          <p:cNvPr id="2" name="Picture 1"/>
          <p:cNvPicPr>
            <a:picLocks noChangeAspect="1"/>
          </p:cNvPicPr>
          <p:nvPr/>
        </p:nvPicPr>
        <p:blipFill>
          <a:blip r:embed="rId2"/>
          <a:stretch>
            <a:fillRect/>
          </a:stretch>
        </p:blipFill>
        <p:spPr>
          <a:xfrm>
            <a:off x="503264" y="1886827"/>
            <a:ext cx="3033023" cy="4831499"/>
          </a:xfrm>
          <a:prstGeom prst="rect">
            <a:avLst/>
          </a:prstGeom>
        </p:spPr>
      </p:pic>
      <p:pic>
        <p:nvPicPr>
          <p:cNvPr id="3" name="Picture 2"/>
          <p:cNvPicPr>
            <a:picLocks noChangeAspect="1"/>
          </p:cNvPicPr>
          <p:nvPr/>
        </p:nvPicPr>
        <p:blipFill>
          <a:blip r:embed="rId3"/>
          <a:stretch>
            <a:fillRect/>
          </a:stretch>
        </p:blipFill>
        <p:spPr>
          <a:xfrm>
            <a:off x="3593945" y="3745322"/>
            <a:ext cx="5184576" cy="2909331"/>
          </a:xfrm>
          <a:prstGeom prst="rect">
            <a:avLst/>
          </a:prstGeom>
        </p:spPr>
      </p:pic>
      <p:sp>
        <p:nvSpPr>
          <p:cNvPr id="4" name="TextBox 3"/>
          <p:cNvSpPr txBox="1"/>
          <p:nvPr/>
        </p:nvSpPr>
        <p:spPr>
          <a:xfrm>
            <a:off x="8836179" y="3717032"/>
            <a:ext cx="3236485" cy="2677656"/>
          </a:xfrm>
          <a:prstGeom prst="rect">
            <a:avLst/>
          </a:prstGeom>
          <a:noFill/>
        </p:spPr>
        <p:txBody>
          <a:bodyPr wrap="square" rtlCol="0">
            <a:spAutoFit/>
          </a:bodyPr>
          <a:lstStyle/>
          <a:p>
            <a:r>
              <a:rPr lang="en-US" sz="1800" dirty="0"/>
              <a:t>Total </a:t>
            </a:r>
            <a:r>
              <a:rPr lang="en-US" sz="1800" dirty="0" smtClean="0"/>
              <a:t>tree volume </a:t>
            </a:r>
            <a:r>
              <a:rPr lang="en-US" sz="1800" dirty="0"/>
              <a:t>is </a:t>
            </a:r>
            <a:r>
              <a:rPr lang="en-US" sz="1800" dirty="0" smtClean="0"/>
              <a:t>partitioned:</a:t>
            </a:r>
          </a:p>
          <a:p>
            <a:r>
              <a:rPr lang="en-US" sz="1800" dirty="0" smtClean="0"/>
              <a:t> - stump volume</a:t>
            </a:r>
          </a:p>
          <a:p>
            <a:r>
              <a:rPr lang="en-US" sz="1800" dirty="0" smtClean="0"/>
              <a:t> - above-stump volume </a:t>
            </a:r>
          </a:p>
          <a:p>
            <a:r>
              <a:rPr lang="en-US" sz="1800" dirty="0" smtClean="0"/>
              <a:t>     </a:t>
            </a:r>
            <a:r>
              <a:rPr lang="en-US" sz="1600" dirty="0" smtClean="0"/>
              <a:t>stem volume </a:t>
            </a:r>
            <a:r>
              <a:rPr lang="en-US" sz="1600" dirty="0" err="1" smtClean="0"/>
              <a:t>underbark</a:t>
            </a:r>
            <a:endParaRPr lang="en-US" sz="1600" dirty="0" smtClean="0"/>
          </a:p>
          <a:p>
            <a:r>
              <a:rPr lang="en-US" sz="1600" dirty="0"/>
              <a:t> </a:t>
            </a:r>
            <a:r>
              <a:rPr lang="en-US" sz="1600" dirty="0" smtClean="0"/>
              <a:t>     stem </a:t>
            </a:r>
            <a:r>
              <a:rPr lang="en-US" sz="1600" dirty="0"/>
              <a:t>volume </a:t>
            </a:r>
            <a:r>
              <a:rPr lang="en-US" sz="1600" dirty="0" err="1" smtClean="0"/>
              <a:t>overbark</a:t>
            </a:r>
            <a:endParaRPr lang="en-US" sz="1600" dirty="0" smtClean="0"/>
          </a:p>
          <a:p>
            <a:endParaRPr lang="en-US" sz="800" dirty="0"/>
          </a:p>
          <a:p>
            <a:r>
              <a:rPr lang="en-US" sz="1800" dirty="0" smtClean="0"/>
              <a:t>Equations fit </a:t>
            </a:r>
            <a:r>
              <a:rPr lang="en-US" sz="1800" dirty="0"/>
              <a:t>using nonlinear joint </a:t>
            </a:r>
            <a:r>
              <a:rPr lang="en-US" sz="1800" dirty="0" smtClean="0"/>
              <a:t>generalized</a:t>
            </a:r>
            <a:endParaRPr lang="en-US" sz="1800" dirty="0"/>
          </a:p>
        </p:txBody>
      </p:sp>
      <p:sp>
        <p:nvSpPr>
          <p:cNvPr id="7" name="TextBox 6"/>
          <p:cNvSpPr txBox="1"/>
          <p:nvPr/>
        </p:nvSpPr>
        <p:spPr>
          <a:xfrm>
            <a:off x="3575720" y="1785039"/>
            <a:ext cx="8311480" cy="461665"/>
          </a:xfrm>
          <a:prstGeom prst="rect">
            <a:avLst/>
          </a:prstGeom>
          <a:solidFill>
            <a:srgbClr val="948A54"/>
          </a:solidFill>
        </p:spPr>
        <p:txBody>
          <a:bodyPr wrap="square" rtlCol="0">
            <a:spAutoFit/>
          </a:bodyPr>
          <a:lstStyle/>
          <a:p>
            <a:pPr algn="r"/>
            <a:r>
              <a:rPr lang="pt-PT" i="1" dirty="0" err="1" smtClean="0">
                <a:solidFill>
                  <a:schemeClr val="bg1"/>
                </a:solidFill>
              </a:rPr>
              <a:t>Calculus</a:t>
            </a:r>
            <a:r>
              <a:rPr lang="pt-PT" i="1" dirty="0" smtClean="0">
                <a:solidFill>
                  <a:schemeClr val="bg1"/>
                </a:solidFill>
              </a:rPr>
              <a:t> module </a:t>
            </a:r>
            <a:r>
              <a:rPr lang="pt-PT" sz="1400" dirty="0" smtClean="0">
                <a:solidFill>
                  <a:schemeClr val="bg1"/>
                </a:solidFill>
              </a:rPr>
              <a:t>(</a:t>
            </a:r>
            <a:r>
              <a:rPr lang="pt-PT" sz="1400" i="1" dirty="0" err="1" smtClean="0">
                <a:solidFill>
                  <a:schemeClr val="bg1"/>
                </a:solidFill>
              </a:rPr>
              <a:t>derived</a:t>
            </a:r>
            <a:r>
              <a:rPr lang="pt-PT" sz="1400" i="1" dirty="0" smtClean="0">
                <a:solidFill>
                  <a:schemeClr val="bg1"/>
                </a:solidFill>
              </a:rPr>
              <a:t> </a:t>
            </a:r>
            <a:r>
              <a:rPr lang="pt-PT" sz="1400" i="1" dirty="0" err="1" smtClean="0">
                <a:solidFill>
                  <a:schemeClr val="bg1"/>
                </a:solidFill>
              </a:rPr>
              <a:t>variables</a:t>
            </a:r>
            <a:r>
              <a:rPr lang="pt-PT" sz="1400" i="1" dirty="0" smtClean="0">
                <a:solidFill>
                  <a:schemeClr val="bg1"/>
                </a:solidFill>
              </a:rPr>
              <a:t>)</a:t>
            </a:r>
            <a:endParaRPr lang="pt-PT" sz="1400" i="1" dirty="0">
              <a:solidFill>
                <a:schemeClr val="bg1"/>
              </a:solidFill>
            </a:endParaRPr>
          </a:p>
        </p:txBody>
      </p:sp>
      <p:sp>
        <p:nvSpPr>
          <p:cNvPr id="8" name="TextBox 7"/>
          <p:cNvSpPr txBox="1"/>
          <p:nvPr/>
        </p:nvSpPr>
        <p:spPr>
          <a:xfrm>
            <a:off x="3593718" y="2348880"/>
            <a:ext cx="8293482" cy="1323439"/>
          </a:xfrm>
          <a:prstGeom prst="rect">
            <a:avLst/>
          </a:prstGeom>
          <a:noFill/>
        </p:spPr>
        <p:txBody>
          <a:bodyPr wrap="square" rtlCol="0">
            <a:spAutoFit/>
          </a:bodyPr>
          <a:lstStyle/>
          <a:p>
            <a:r>
              <a:rPr lang="en-US" sz="1800" dirty="0" smtClean="0"/>
              <a:t>Merchantability standards are usually </a:t>
            </a:r>
            <a:r>
              <a:rPr lang="en-US" sz="1800" dirty="0"/>
              <a:t>expressed </a:t>
            </a:r>
            <a:r>
              <a:rPr lang="en-US" sz="1800" dirty="0" smtClean="0"/>
              <a:t>in terms </a:t>
            </a:r>
            <a:r>
              <a:rPr lang="en-US" sz="1800" dirty="0"/>
              <a:t>of </a:t>
            </a:r>
            <a:r>
              <a:rPr lang="en-US" sz="1800" dirty="0" smtClean="0"/>
              <a:t>a min. upper </a:t>
            </a:r>
            <a:r>
              <a:rPr lang="en-US" sz="1800" dirty="0"/>
              <a:t>diameter of the logs and </a:t>
            </a:r>
            <a:r>
              <a:rPr lang="en-US" sz="1800" dirty="0" smtClean="0"/>
              <a:t>its re</a:t>
            </a:r>
            <a:r>
              <a:rPr lang="en-US" sz="1800" dirty="0"/>
              <a:t>s</a:t>
            </a:r>
            <a:r>
              <a:rPr lang="en-US" sz="1800" dirty="0" smtClean="0"/>
              <a:t>pective length</a:t>
            </a:r>
            <a:endParaRPr lang="en-US" sz="1800" dirty="0"/>
          </a:p>
          <a:p>
            <a:endParaRPr lang="en-US" sz="800" dirty="0" smtClean="0"/>
          </a:p>
          <a:p>
            <a:r>
              <a:rPr lang="en-US" sz="1800" dirty="0"/>
              <a:t>estimate a ratio or percentage of the total volume below a limiting top diameter or height</a:t>
            </a:r>
          </a:p>
        </p:txBody>
      </p:sp>
    </p:spTree>
    <p:extLst>
      <p:ext uri="{BB962C8B-B14F-4D97-AF65-F5344CB8AC3E}">
        <p14:creationId xmlns:p14="http://schemas.microsoft.com/office/powerpoint/2010/main" val="192979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06400" y="1752600"/>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
            </a:pPr>
            <a:endParaRPr lang="en-US" dirty="0"/>
          </a:p>
        </p:txBody>
      </p:sp>
      <p:sp>
        <p:nvSpPr>
          <p:cNvPr id="116"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pic>
        <p:nvPicPr>
          <p:cNvPr id="117" name="Picture 116"/>
          <p:cNvPicPr>
            <a:picLocks noChangeAspect="1"/>
          </p:cNvPicPr>
          <p:nvPr/>
        </p:nvPicPr>
        <p:blipFill rotWithShape="1">
          <a:blip r:embed="rId2"/>
          <a:srcRect l="12595" r="12593"/>
          <a:stretch/>
        </p:blipFill>
        <p:spPr>
          <a:xfrm>
            <a:off x="5186400" y="1763959"/>
            <a:ext cx="6610558" cy="4970413"/>
          </a:xfrm>
          <a:prstGeom prst="rect">
            <a:avLst/>
          </a:prstGeom>
        </p:spPr>
      </p:pic>
      <p:sp>
        <p:nvSpPr>
          <p:cNvPr id="120" name="TextBox 119"/>
          <p:cNvSpPr txBox="1"/>
          <p:nvPr/>
        </p:nvSpPr>
        <p:spPr>
          <a:xfrm>
            <a:off x="465402" y="2852936"/>
            <a:ext cx="4550478" cy="3693319"/>
          </a:xfrm>
          <a:prstGeom prst="rect">
            <a:avLst/>
          </a:prstGeom>
          <a:noFill/>
        </p:spPr>
        <p:txBody>
          <a:bodyPr wrap="square" rtlCol="0">
            <a:spAutoFit/>
          </a:bodyPr>
          <a:lstStyle/>
          <a:p>
            <a:pPr marL="285750" indent="-285750">
              <a:buFont typeface="Arial" panose="020B0604020202020204" pitchFamily="34" charset="0"/>
              <a:buChar char="•"/>
            </a:pPr>
            <a:r>
              <a:rPr lang="en-GB" sz="1800" b="1" dirty="0" smtClean="0">
                <a:latin typeface="+mn-lt"/>
              </a:rPr>
              <a:t>Growth </a:t>
            </a:r>
            <a:r>
              <a:rPr lang="en-GB" sz="1800" b="1" dirty="0">
                <a:latin typeface="+mn-lt"/>
              </a:rPr>
              <a:t>Module</a:t>
            </a:r>
            <a:r>
              <a:rPr lang="en-GB" sz="1800" b="1" dirty="0" smtClean="0">
                <a:latin typeface="+mn-lt"/>
              </a:rPr>
              <a:t>:</a:t>
            </a:r>
          </a:p>
          <a:p>
            <a:pPr marL="285750" indent="-285750">
              <a:buFont typeface="Arial" panose="020B0604020202020204" pitchFamily="34" charset="0"/>
              <a:buChar char="•"/>
            </a:pPr>
            <a:r>
              <a:rPr lang="en-GB" sz="1800" dirty="0" smtClean="0">
                <a:latin typeface="+mn-lt"/>
              </a:rPr>
              <a:t>Site </a:t>
            </a:r>
            <a:r>
              <a:rPr lang="en-GB" sz="1800" dirty="0">
                <a:latin typeface="+mn-lt"/>
              </a:rPr>
              <a:t>index curves (Tomé </a:t>
            </a:r>
            <a:r>
              <a:rPr lang="en-GB" sz="1800" i="1" dirty="0">
                <a:latin typeface="+mn-lt"/>
              </a:rPr>
              <a:t>et al.</a:t>
            </a:r>
            <a:r>
              <a:rPr lang="en-GB" sz="1800" dirty="0">
                <a:latin typeface="+mn-lt"/>
              </a:rPr>
              <a:t> 2001</a:t>
            </a:r>
            <a:r>
              <a:rPr lang="en-GB" sz="1800" dirty="0" smtClean="0">
                <a:latin typeface="+mn-lt"/>
              </a:rPr>
              <a:t>)</a:t>
            </a:r>
          </a:p>
          <a:p>
            <a:pPr marL="285750" indent="-285750">
              <a:buFont typeface="Arial" panose="020B0604020202020204" pitchFamily="34" charset="0"/>
              <a:buChar char="•"/>
            </a:pPr>
            <a:r>
              <a:rPr lang="en-GB" sz="1800" dirty="0" smtClean="0">
                <a:solidFill>
                  <a:srgbClr val="669900"/>
                </a:solidFill>
                <a:latin typeface="+mn-lt"/>
              </a:rPr>
              <a:t>Diameter </a:t>
            </a:r>
            <a:r>
              <a:rPr lang="en-GB" sz="1800" dirty="0">
                <a:solidFill>
                  <a:srgbClr val="669900"/>
                </a:solidFill>
                <a:latin typeface="+mn-lt"/>
              </a:rPr>
              <a:t>growth (</a:t>
            </a:r>
            <a:r>
              <a:rPr lang="en-GB" sz="1800" dirty="0" err="1">
                <a:solidFill>
                  <a:srgbClr val="669900"/>
                </a:solidFill>
                <a:latin typeface="+mn-lt"/>
              </a:rPr>
              <a:t>Nunes</a:t>
            </a:r>
            <a:r>
              <a:rPr lang="en-GB" sz="1800" dirty="0">
                <a:solidFill>
                  <a:srgbClr val="669900"/>
                </a:solidFill>
                <a:latin typeface="+mn-lt"/>
              </a:rPr>
              <a:t> </a:t>
            </a:r>
            <a:r>
              <a:rPr lang="en-GB" sz="1800" i="1" dirty="0">
                <a:solidFill>
                  <a:srgbClr val="669900"/>
                </a:solidFill>
                <a:latin typeface="+mn-lt"/>
              </a:rPr>
              <a:t>et al.</a:t>
            </a:r>
            <a:r>
              <a:rPr lang="en-GB" sz="1800" dirty="0">
                <a:solidFill>
                  <a:srgbClr val="669900"/>
                </a:solidFill>
                <a:latin typeface="+mn-lt"/>
              </a:rPr>
              <a:t> 2011)</a:t>
            </a:r>
            <a:br>
              <a:rPr lang="en-GB" sz="1800" dirty="0">
                <a:solidFill>
                  <a:srgbClr val="669900"/>
                </a:solidFill>
                <a:latin typeface="+mn-lt"/>
              </a:rPr>
            </a:br>
            <a:r>
              <a:rPr lang="en-GB" sz="1800" dirty="0">
                <a:latin typeface="+mn-lt"/>
              </a:rPr>
              <a:t/>
            </a:r>
            <a:br>
              <a:rPr lang="en-GB" sz="1800" dirty="0">
                <a:latin typeface="+mn-lt"/>
              </a:rPr>
            </a:br>
            <a:r>
              <a:rPr lang="en-GB" sz="1800" b="1" dirty="0">
                <a:latin typeface="+mn-lt"/>
              </a:rPr>
              <a:t>Calculus module</a:t>
            </a:r>
            <a:r>
              <a:rPr lang="en-GB" sz="1800" b="1" dirty="0" smtClean="0">
                <a:latin typeface="+mn-lt"/>
              </a:rPr>
              <a:t>:</a:t>
            </a:r>
          </a:p>
          <a:p>
            <a:pPr marL="285750" indent="-285750">
              <a:buFont typeface="Arial" panose="020B0604020202020204" pitchFamily="34" charset="0"/>
              <a:buChar char="•"/>
            </a:pPr>
            <a:r>
              <a:rPr lang="en-GB" sz="1800" dirty="0" smtClean="0">
                <a:solidFill>
                  <a:srgbClr val="669900"/>
                </a:solidFill>
                <a:latin typeface="+mn-lt"/>
              </a:rPr>
              <a:t>Tree </a:t>
            </a:r>
            <a:r>
              <a:rPr lang="en-GB" sz="1800" dirty="0">
                <a:solidFill>
                  <a:srgbClr val="669900"/>
                </a:solidFill>
                <a:latin typeface="+mn-lt"/>
              </a:rPr>
              <a:t>survival (</a:t>
            </a:r>
            <a:r>
              <a:rPr lang="en-GB" sz="1800" dirty="0" err="1">
                <a:solidFill>
                  <a:srgbClr val="669900"/>
                </a:solidFill>
                <a:latin typeface="+mn-lt"/>
              </a:rPr>
              <a:t>Nunes</a:t>
            </a:r>
            <a:r>
              <a:rPr lang="en-GB" sz="1800" dirty="0">
                <a:solidFill>
                  <a:srgbClr val="669900"/>
                </a:solidFill>
                <a:latin typeface="+mn-lt"/>
              </a:rPr>
              <a:t> </a:t>
            </a:r>
            <a:r>
              <a:rPr lang="en-GB" sz="1800" i="1" dirty="0">
                <a:solidFill>
                  <a:srgbClr val="669900"/>
                </a:solidFill>
                <a:latin typeface="+mn-lt"/>
              </a:rPr>
              <a:t>et al.</a:t>
            </a:r>
            <a:r>
              <a:rPr lang="en-GB" sz="1800" dirty="0">
                <a:solidFill>
                  <a:srgbClr val="669900"/>
                </a:solidFill>
                <a:latin typeface="+mn-lt"/>
              </a:rPr>
              <a:t> 2011</a:t>
            </a:r>
            <a:r>
              <a:rPr lang="en-GB" sz="1800" dirty="0" smtClean="0">
                <a:solidFill>
                  <a:srgbClr val="669900"/>
                </a:solidFill>
                <a:latin typeface="+mn-lt"/>
              </a:rPr>
              <a:t>)</a:t>
            </a:r>
          </a:p>
          <a:p>
            <a:pPr marL="285750" indent="-285750">
              <a:buFont typeface="Arial" panose="020B0604020202020204" pitchFamily="34" charset="0"/>
              <a:buChar char="•"/>
            </a:pPr>
            <a:r>
              <a:rPr lang="en-GB" sz="1800" dirty="0" smtClean="0">
                <a:latin typeface="+mn-lt"/>
              </a:rPr>
              <a:t>Height-diameter </a:t>
            </a:r>
            <a:r>
              <a:rPr lang="en-GB" sz="1800" dirty="0">
                <a:latin typeface="+mn-lt"/>
              </a:rPr>
              <a:t>curves (Tomé </a:t>
            </a:r>
            <a:r>
              <a:rPr lang="en-GB" sz="1800" i="1" dirty="0">
                <a:latin typeface="+mn-lt"/>
              </a:rPr>
              <a:t>et al.</a:t>
            </a:r>
            <a:r>
              <a:rPr lang="en-GB" sz="1800" dirty="0">
                <a:latin typeface="+mn-lt"/>
              </a:rPr>
              <a:t> 2007</a:t>
            </a:r>
            <a:r>
              <a:rPr lang="en-GB" sz="1800" dirty="0" smtClean="0">
                <a:latin typeface="+mn-lt"/>
              </a:rPr>
              <a:t>)</a:t>
            </a:r>
          </a:p>
          <a:p>
            <a:pPr marL="285750" indent="-285750">
              <a:buFont typeface="Arial" panose="020B0604020202020204" pitchFamily="34" charset="0"/>
              <a:buChar char="•"/>
            </a:pPr>
            <a:r>
              <a:rPr lang="en-GB" sz="1800" dirty="0" smtClean="0">
                <a:latin typeface="+mn-lt"/>
              </a:rPr>
              <a:t>Self-thinning </a:t>
            </a:r>
            <a:r>
              <a:rPr lang="en-GB" sz="1800" dirty="0">
                <a:latin typeface="+mn-lt"/>
              </a:rPr>
              <a:t>(Tomé 2001</a:t>
            </a:r>
            <a:r>
              <a:rPr lang="en-GB" sz="1800" dirty="0" smtClean="0">
                <a:latin typeface="+mn-lt"/>
              </a:rPr>
              <a:t>)</a:t>
            </a:r>
          </a:p>
          <a:p>
            <a:pPr marL="285750" indent="-285750">
              <a:buFont typeface="Arial" panose="020B0604020202020204" pitchFamily="34" charset="0"/>
              <a:buChar char="•"/>
            </a:pPr>
            <a:r>
              <a:rPr lang="en-GB" sz="1800" dirty="0" smtClean="0">
                <a:solidFill>
                  <a:srgbClr val="669900"/>
                </a:solidFill>
                <a:latin typeface="+mn-lt"/>
              </a:rPr>
              <a:t>System </a:t>
            </a:r>
            <a:r>
              <a:rPr lang="en-GB" sz="1800" dirty="0">
                <a:solidFill>
                  <a:srgbClr val="669900"/>
                </a:solidFill>
                <a:latin typeface="+mn-lt"/>
              </a:rPr>
              <a:t>of equations for total standing </a:t>
            </a:r>
            <a:r>
              <a:rPr lang="en-GB" sz="1800" dirty="0" smtClean="0">
                <a:solidFill>
                  <a:srgbClr val="669900"/>
                </a:solidFill>
                <a:latin typeface="+mn-lt"/>
              </a:rPr>
              <a:t> - volumes </a:t>
            </a:r>
            <a:r>
              <a:rPr lang="en-GB" sz="1800" dirty="0">
                <a:solidFill>
                  <a:srgbClr val="669900"/>
                </a:solidFill>
                <a:latin typeface="+mn-lt"/>
              </a:rPr>
              <a:t>and volume by assortments (</a:t>
            </a:r>
            <a:r>
              <a:rPr lang="en-GB" sz="1800" dirty="0" err="1">
                <a:solidFill>
                  <a:srgbClr val="669900"/>
                </a:solidFill>
                <a:latin typeface="+mn-lt"/>
              </a:rPr>
              <a:t>Nunes</a:t>
            </a:r>
            <a:r>
              <a:rPr lang="en-GB" sz="1800" dirty="0">
                <a:solidFill>
                  <a:srgbClr val="669900"/>
                </a:solidFill>
                <a:latin typeface="+mn-lt"/>
              </a:rPr>
              <a:t> </a:t>
            </a:r>
            <a:r>
              <a:rPr lang="en-GB" sz="1800" i="1" dirty="0">
                <a:solidFill>
                  <a:srgbClr val="669900"/>
                </a:solidFill>
                <a:latin typeface="+mn-lt"/>
              </a:rPr>
              <a:t>et al.</a:t>
            </a:r>
            <a:r>
              <a:rPr lang="en-GB" sz="1800" dirty="0">
                <a:solidFill>
                  <a:srgbClr val="669900"/>
                </a:solidFill>
                <a:latin typeface="+mn-lt"/>
              </a:rPr>
              <a:t> 2010</a:t>
            </a:r>
            <a:r>
              <a:rPr lang="en-GB" sz="1800" dirty="0" smtClean="0">
                <a:solidFill>
                  <a:srgbClr val="669900"/>
                </a:solidFill>
                <a:latin typeface="+mn-lt"/>
              </a:rPr>
              <a:t>)</a:t>
            </a:r>
          </a:p>
          <a:p>
            <a:pPr marL="285750" indent="-285750">
              <a:buFont typeface="Arial" panose="020B0604020202020204" pitchFamily="34" charset="0"/>
              <a:buChar char="•"/>
            </a:pPr>
            <a:r>
              <a:rPr lang="en-GB" sz="1800" dirty="0" smtClean="0">
                <a:latin typeface="+mn-lt"/>
              </a:rPr>
              <a:t>Total </a:t>
            </a:r>
            <a:r>
              <a:rPr lang="en-GB" sz="1800" dirty="0">
                <a:latin typeface="+mn-lt"/>
              </a:rPr>
              <a:t>biomass and biomass by tree components (</a:t>
            </a:r>
            <a:r>
              <a:rPr lang="en-GB" sz="1800" dirty="0" err="1">
                <a:latin typeface="+mn-lt"/>
              </a:rPr>
              <a:t>Faias</a:t>
            </a:r>
            <a:r>
              <a:rPr lang="en-GB" sz="1800" dirty="0">
                <a:latin typeface="+mn-lt"/>
              </a:rPr>
              <a:t> 2009)</a:t>
            </a:r>
            <a:endParaRPr lang="en-US" sz="1800" dirty="0">
              <a:latin typeface="+mn-lt"/>
            </a:endParaRPr>
          </a:p>
        </p:txBody>
      </p:sp>
      <p:sp>
        <p:nvSpPr>
          <p:cNvPr id="121" name="TextBox 120"/>
          <p:cNvSpPr txBox="1"/>
          <p:nvPr/>
        </p:nvSpPr>
        <p:spPr>
          <a:xfrm>
            <a:off x="465402" y="1841103"/>
            <a:ext cx="4838510" cy="830997"/>
          </a:xfrm>
          <a:prstGeom prst="rect">
            <a:avLst/>
          </a:prstGeom>
          <a:noFill/>
        </p:spPr>
        <p:txBody>
          <a:bodyPr wrap="square" rtlCol="0">
            <a:spAutoFit/>
          </a:bodyPr>
          <a:lstStyle/>
          <a:p>
            <a:r>
              <a:rPr lang="pt-PT" b="1" i="1" dirty="0" err="1" smtClean="0"/>
              <a:t>Implementation</a:t>
            </a:r>
            <a:r>
              <a:rPr lang="pt-PT" b="1" i="1" dirty="0" smtClean="0"/>
              <a:t> </a:t>
            </a:r>
            <a:r>
              <a:rPr lang="pt-PT" b="1" i="1" dirty="0" err="1" smtClean="0"/>
              <a:t>of</a:t>
            </a:r>
            <a:r>
              <a:rPr lang="pt-PT" b="1" i="1" dirty="0" smtClean="0"/>
              <a:t> </a:t>
            </a:r>
            <a:r>
              <a:rPr lang="pt-PT" b="1" i="1" dirty="0" err="1" smtClean="0"/>
              <a:t>the</a:t>
            </a:r>
            <a:r>
              <a:rPr lang="pt-PT" b="1" i="1" dirty="0" smtClean="0"/>
              <a:t> </a:t>
            </a:r>
            <a:r>
              <a:rPr lang="pt-PT" b="1" i="1" dirty="0" err="1" smtClean="0"/>
              <a:t>model</a:t>
            </a:r>
            <a:r>
              <a:rPr lang="pt-PT" b="1" i="1" dirty="0" smtClean="0"/>
              <a:t> in StandsSIM.md </a:t>
            </a:r>
            <a:endParaRPr lang="pt-PT" sz="1400" b="1" i="1" dirty="0"/>
          </a:p>
        </p:txBody>
      </p:sp>
      <p:sp>
        <p:nvSpPr>
          <p:cNvPr id="122" name="Rectangle 121"/>
          <p:cNvSpPr/>
          <p:nvPr/>
        </p:nvSpPr>
        <p:spPr>
          <a:xfrm>
            <a:off x="6888088" y="2256601"/>
            <a:ext cx="432048" cy="36004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7223607" y="3717032"/>
            <a:ext cx="432048" cy="36004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7218592" y="5045682"/>
            <a:ext cx="893632" cy="36004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7242532" y="5738547"/>
            <a:ext cx="1229732" cy="36004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55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3" grpId="0" animBg="1"/>
      <p:bldP spid="125" grpId="0" animBg="1"/>
      <p:bldP spid="1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5" name="Content Placeholder 2"/>
          <p:cNvSpPr txBox="1">
            <a:spLocks/>
          </p:cNvSpPr>
          <p:nvPr/>
        </p:nvSpPr>
        <p:spPr>
          <a:xfrm>
            <a:off x="406400" y="1752600"/>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
            </a:pPr>
            <a:endParaRPr lang="en-US" dirty="0"/>
          </a:p>
        </p:txBody>
      </p:sp>
      <p:pic>
        <p:nvPicPr>
          <p:cNvPr id="3" name="Picture 2"/>
          <p:cNvPicPr>
            <a:picLocks noChangeAspect="1"/>
          </p:cNvPicPr>
          <p:nvPr/>
        </p:nvPicPr>
        <p:blipFill>
          <a:blip r:embed="rId2"/>
          <a:stretch>
            <a:fillRect/>
          </a:stretch>
        </p:blipFill>
        <p:spPr>
          <a:xfrm>
            <a:off x="551384" y="1923625"/>
            <a:ext cx="2726101" cy="4602299"/>
          </a:xfrm>
          <a:prstGeom prst="rect">
            <a:avLst/>
          </a:prstGeom>
        </p:spPr>
      </p:pic>
      <p:sp>
        <p:nvSpPr>
          <p:cNvPr id="6" name="Rectangle 5"/>
          <p:cNvSpPr/>
          <p:nvPr/>
        </p:nvSpPr>
        <p:spPr>
          <a:xfrm>
            <a:off x="3413738" y="2309385"/>
            <a:ext cx="8520608" cy="1200329"/>
          </a:xfrm>
          <a:prstGeom prst="rect">
            <a:avLst/>
          </a:prstGeom>
        </p:spPr>
        <p:txBody>
          <a:bodyPr wrap="square">
            <a:spAutoFit/>
          </a:bodyPr>
          <a:lstStyle/>
          <a:p>
            <a:r>
              <a:rPr lang="en-US" sz="1800" u="sng" dirty="0" smtClean="0">
                <a:solidFill>
                  <a:srgbClr val="669900"/>
                </a:solidFill>
              </a:rPr>
              <a:t>The diameter growth </a:t>
            </a:r>
            <a:r>
              <a:rPr lang="en-US" sz="1800" dirty="0" smtClean="0"/>
              <a:t>model includes: </a:t>
            </a:r>
          </a:p>
          <a:p>
            <a:pPr marL="742950" lvl="1" indent="-285750">
              <a:buFont typeface="Arial" panose="020B0604020202020204" pitchFamily="34" charset="0"/>
              <a:buChar char="•"/>
            </a:pPr>
            <a:r>
              <a:rPr lang="en-US" sz="1800" dirty="0" smtClean="0"/>
              <a:t>A variable accounting </a:t>
            </a:r>
            <a:r>
              <a:rPr lang="en-US" sz="1800" dirty="0"/>
              <a:t>for the thinning </a:t>
            </a:r>
            <a:r>
              <a:rPr lang="en-US" sz="1800" dirty="0" smtClean="0"/>
              <a:t>response; </a:t>
            </a:r>
          </a:p>
          <a:p>
            <a:pPr marL="742950" lvl="1" indent="-285750">
              <a:buFont typeface="Arial" panose="020B0604020202020204" pitchFamily="34" charset="0"/>
              <a:buChar char="•"/>
            </a:pPr>
            <a:r>
              <a:rPr lang="en-US" sz="1800" dirty="0" smtClean="0"/>
              <a:t>competition-related variable = the </a:t>
            </a:r>
            <a:r>
              <a:rPr lang="en-US" sz="1800" dirty="0"/>
              <a:t>basal area of trees larger than the subject tree. </a:t>
            </a:r>
            <a:endParaRPr lang="en-US" sz="1800" dirty="0" smtClean="0"/>
          </a:p>
        </p:txBody>
      </p:sp>
      <p:sp>
        <p:nvSpPr>
          <p:cNvPr id="7" name="TextBox 6"/>
          <p:cNvSpPr txBox="1"/>
          <p:nvPr/>
        </p:nvSpPr>
        <p:spPr>
          <a:xfrm>
            <a:off x="3503712" y="1785039"/>
            <a:ext cx="8383488" cy="461665"/>
          </a:xfrm>
          <a:prstGeom prst="rect">
            <a:avLst/>
          </a:prstGeom>
          <a:solidFill>
            <a:srgbClr val="C4BD97"/>
          </a:solidFill>
        </p:spPr>
        <p:txBody>
          <a:bodyPr wrap="square" rtlCol="0">
            <a:spAutoFit/>
          </a:bodyPr>
          <a:lstStyle/>
          <a:p>
            <a:pPr algn="r"/>
            <a:r>
              <a:rPr lang="pt-PT" i="1" dirty="0" err="1" smtClean="0"/>
              <a:t>Growth</a:t>
            </a:r>
            <a:r>
              <a:rPr lang="pt-PT" i="1" dirty="0" smtClean="0"/>
              <a:t> module </a:t>
            </a:r>
            <a:r>
              <a:rPr lang="pt-PT" sz="1400" dirty="0" smtClean="0"/>
              <a:t>(</a:t>
            </a:r>
            <a:r>
              <a:rPr lang="pt-PT" sz="1400" i="1" dirty="0" smtClean="0"/>
              <a:t>principal </a:t>
            </a:r>
            <a:r>
              <a:rPr lang="pt-PT" sz="1400" i="1" dirty="0" err="1" smtClean="0"/>
              <a:t>variables</a:t>
            </a:r>
            <a:r>
              <a:rPr lang="pt-PT" sz="1400" i="1" dirty="0" smtClean="0"/>
              <a:t>)</a:t>
            </a:r>
            <a:endParaRPr lang="pt-PT" sz="1400" i="1" dirty="0"/>
          </a:p>
        </p:txBody>
      </p:sp>
      <p:pic>
        <p:nvPicPr>
          <p:cNvPr id="2" name="Picture 1"/>
          <p:cNvPicPr>
            <a:picLocks noChangeAspect="1"/>
          </p:cNvPicPr>
          <p:nvPr/>
        </p:nvPicPr>
        <p:blipFill>
          <a:blip r:embed="rId3"/>
          <a:stretch>
            <a:fillRect/>
          </a:stretch>
        </p:blipFill>
        <p:spPr>
          <a:xfrm>
            <a:off x="4154070" y="3407890"/>
            <a:ext cx="7039943" cy="4519248"/>
          </a:xfrm>
          <a:prstGeom prst="rect">
            <a:avLst/>
          </a:prstGeom>
        </p:spPr>
      </p:pic>
    </p:spTree>
    <p:extLst>
      <p:ext uri="{BB962C8B-B14F-4D97-AF65-F5344CB8AC3E}">
        <p14:creationId xmlns:p14="http://schemas.microsoft.com/office/powerpoint/2010/main" val="1590804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5" name="Content Placeholder 2"/>
          <p:cNvSpPr txBox="1">
            <a:spLocks/>
          </p:cNvSpPr>
          <p:nvPr/>
        </p:nvSpPr>
        <p:spPr>
          <a:xfrm>
            <a:off x="406400" y="1752600"/>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
            </a:pPr>
            <a:endParaRPr lang="en-US" dirty="0"/>
          </a:p>
        </p:txBody>
      </p:sp>
      <p:pic>
        <p:nvPicPr>
          <p:cNvPr id="3" name="Picture 2"/>
          <p:cNvPicPr>
            <a:picLocks noChangeAspect="1"/>
          </p:cNvPicPr>
          <p:nvPr/>
        </p:nvPicPr>
        <p:blipFill>
          <a:blip r:embed="rId2"/>
          <a:stretch>
            <a:fillRect/>
          </a:stretch>
        </p:blipFill>
        <p:spPr>
          <a:xfrm>
            <a:off x="551384" y="1923625"/>
            <a:ext cx="2726101" cy="4602299"/>
          </a:xfrm>
          <a:prstGeom prst="rect">
            <a:avLst/>
          </a:prstGeom>
        </p:spPr>
      </p:pic>
      <p:sp>
        <p:nvSpPr>
          <p:cNvPr id="6" name="Rectangle 5"/>
          <p:cNvSpPr/>
          <p:nvPr/>
        </p:nvSpPr>
        <p:spPr>
          <a:xfrm>
            <a:off x="3413738" y="2309385"/>
            <a:ext cx="8520608" cy="646331"/>
          </a:xfrm>
          <a:prstGeom prst="rect">
            <a:avLst/>
          </a:prstGeom>
        </p:spPr>
        <p:txBody>
          <a:bodyPr wrap="square">
            <a:spAutoFit/>
          </a:bodyPr>
          <a:lstStyle/>
          <a:p>
            <a:r>
              <a:rPr lang="en-US" sz="1800" u="sng" dirty="0" smtClean="0">
                <a:solidFill>
                  <a:srgbClr val="669900"/>
                </a:solidFill>
              </a:rPr>
              <a:t>The survival probability</a:t>
            </a:r>
            <a:r>
              <a:rPr lang="en-US" sz="1800" dirty="0" smtClean="0"/>
              <a:t> and the diameter </a:t>
            </a:r>
            <a:r>
              <a:rPr lang="en-US" sz="1800" dirty="0"/>
              <a:t>growth equations </a:t>
            </a:r>
            <a:r>
              <a:rPr lang="en-US" sz="1800" dirty="0" smtClean="0"/>
              <a:t>were </a:t>
            </a:r>
            <a:r>
              <a:rPr lang="en-US" sz="1800" dirty="0"/>
              <a:t>simultaneously </a:t>
            </a:r>
            <a:r>
              <a:rPr lang="en-US" sz="1800" dirty="0" smtClean="0"/>
              <a:t>fitted</a:t>
            </a:r>
          </a:p>
        </p:txBody>
      </p:sp>
      <p:sp>
        <p:nvSpPr>
          <p:cNvPr id="7" name="TextBox 6"/>
          <p:cNvSpPr txBox="1"/>
          <p:nvPr/>
        </p:nvSpPr>
        <p:spPr>
          <a:xfrm>
            <a:off x="3503712" y="1785039"/>
            <a:ext cx="8383488" cy="461665"/>
          </a:xfrm>
          <a:prstGeom prst="rect">
            <a:avLst/>
          </a:prstGeom>
          <a:solidFill>
            <a:srgbClr val="C4BD97"/>
          </a:solidFill>
        </p:spPr>
        <p:txBody>
          <a:bodyPr wrap="square" rtlCol="0">
            <a:spAutoFit/>
          </a:bodyPr>
          <a:lstStyle/>
          <a:p>
            <a:pPr algn="r"/>
            <a:r>
              <a:rPr lang="pt-PT" i="1" dirty="0" err="1" smtClean="0"/>
              <a:t>Calculus</a:t>
            </a:r>
            <a:r>
              <a:rPr lang="pt-PT" i="1" dirty="0" smtClean="0"/>
              <a:t> module </a:t>
            </a:r>
            <a:r>
              <a:rPr lang="pt-PT" sz="1400" dirty="0" smtClean="0"/>
              <a:t>(</a:t>
            </a:r>
            <a:r>
              <a:rPr lang="pt-PT" sz="1400" i="1" dirty="0" err="1" smtClean="0"/>
              <a:t>derived</a:t>
            </a:r>
            <a:r>
              <a:rPr lang="pt-PT" sz="1400" i="1" dirty="0" smtClean="0"/>
              <a:t> </a:t>
            </a:r>
            <a:r>
              <a:rPr lang="pt-PT" sz="1400" i="1" dirty="0" err="1" smtClean="0"/>
              <a:t>variables</a:t>
            </a:r>
            <a:r>
              <a:rPr lang="pt-PT" sz="1400" i="1" dirty="0" smtClean="0"/>
              <a:t>)</a:t>
            </a:r>
            <a:endParaRPr lang="pt-PT" sz="1400" i="1" dirty="0"/>
          </a:p>
        </p:txBody>
      </p:sp>
      <p:pic>
        <p:nvPicPr>
          <p:cNvPr id="9" name="Picture 8"/>
          <p:cNvPicPr>
            <a:picLocks noChangeAspect="1"/>
          </p:cNvPicPr>
          <p:nvPr/>
        </p:nvPicPr>
        <p:blipFill>
          <a:blip r:embed="rId3"/>
          <a:stretch>
            <a:fillRect/>
          </a:stretch>
        </p:blipFill>
        <p:spPr>
          <a:xfrm>
            <a:off x="3791743" y="3030332"/>
            <a:ext cx="7299481" cy="2774932"/>
          </a:xfrm>
          <a:prstGeom prst="rect">
            <a:avLst/>
          </a:prstGeom>
        </p:spPr>
      </p:pic>
      <p:pic>
        <p:nvPicPr>
          <p:cNvPr id="10" name="Picture 9"/>
          <p:cNvPicPr>
            <a:picLocks noChangeAspect="1"/>
          </p:cNvPicPr>
          <p:nvPr/>
        </p:nvPicPr>
        <p:blipFill>
          <a:blip r:embed="rId4"/>
          <a:stretch>
            <a:fillRect/>
          </a:stretch>
        </p:blipFill>
        <p:spPr>
          <a:xfrm>
            <a:off x="3892466" y="3512501"/>
            <a:ext cx="7677137" cy="3912125"/>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642414" y="4869160"/>
            <a:ext cx="791733" cy="648072"/>
          </a:xfrm>
          <a:prstGeom prst="rect">
            <a:avLst/>
          </a:prstGeom>
        </p:spPr>
      </p:pic>
    </p:spTree>
    <p:extLst>
      <p:ext uri="{BB962C8B-B14F-4D97-AF65-F5344CB8AC3E}">
        <p14:creationId xmlns:p14="http://schemas.microsoft.com/office/powerpoint/2010/main" val="28060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4" name="Content Placeholder 2"/>
          <p:cNvSpPr txBox="1">
            <a:spLocks/>
          </p:cNvSpPr>
          <p:nvPr/>
        </p:nvSpPr>
        <p:spPr>
          <a:xfrm>
            <a:off x="406400" y="1752600"/>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
            </a:pPr>
            <a:endParaRPr lang="en-US" dirty="0"/>
          </a:p>
        </p:txBody>
      </p:sp>
      <p:sp>
        <p:nvSpPr>
          <p:cNvPr id="5" name="TextBox 4"/>
          <p:cNvSpPr txBox="1"/>
          <p:nvPr/>
        </p:nvSpPr>
        <p:spPr>
          <a:xfrm>
            <a:off x="3503712" y="1785039"/>
            <a:ext cx="8383488" cy="461665"/>
          </a:xfrm>
          <a:prstGeom prst="rect">
            <a:avLst/>
          </a:prstGeom>
          <a:solidFill>
            <a:srgbClr val="C4BD97"/>
          </a:solidFill>
        </p:spPr>
        <p:txBody>
          <a:bodyPr wrap="square" rtlCol="0">
            <a:spAutoFit/>
          </a:bodyPr>
          <a:lstStyle/>
          <a:p>
            <a:pPr algn="r"/>
            <a:r>
              <a:rPr lang="pt-PT" i="1" dirty="0" err="1" smtClean="0"/>
              <a:t>Growth</a:t>
            </a:r>
            <a:r>
              <a:rPr lang="pt-PT" i="1" dirty="0" smtClean="0"/>
              <a:t> </a:t>
            </a:r>
            <a:r>
              <a:rPr lang="pt-PT" i="1" dirty="0" err="1" smtClean="0"/>
              <a:t>and</a:t>
            </a:r>
            <a:r>
              <a:rPr lang="pt-PT" i="1" dirty="0" smtClean="0"/>
              <a:t> </a:t>
            </a:r>
            <a:r>
              <a:rPr lang="pt-PT" i="1" dirty="0" err="1" smtClean="0"/>
              <a:t>Calculus</a:t>
            </a:r>
            <a:r>
              <a:rPr lang="pt-PT" i="1" dirty="0" smtClean="0"/>
              <a:t> modules</a:t>
            </a:r>
            <a:endParaRPr lang="pt-PT" sz="1400" i="1" dirty="0"/>
          </a:p>
        </p:txBody>
      </p:sp>
      <p:sp>
        <p:nvSpPr>
          <p:cNvPr id="6" name="Rectangle 5"/>
          <p:cNvSpPr/>
          <p:nvPr/>
        </p:nvSpPr>
        <p:spPr>
          <a:xfrm>
            <a:off x="623392" y="2309385"/>
            <a:ext cx="11568608" cy="1600438"/>
          </a:xfrm>
          <a:prstGeom prst="rect">
            <a:avLst/>
          </a:prstGeom>
        </p:spPr>
        <p:txBody>
          <a:bodyPr wrap="square">
            <a:spAutoFit/>
          </a:bodyPr>
          <a:lstStyle/>
          <a:p>
            <a:r>
              <a:rPr lang="en-US" sz="1800" dirty="0" smtClean="0"/>
              <a:t>The</a:t>
            </a:r>
            <a:r>
              <a:rPr lang="en-US" sz="1800" dirty="0" smtClean="0">
                <a:solidFill>
                  <a:srgbClr val="669900"/>
                </a:solidFill>
              </a:rPr>
              <a:t> </a:t>
            </a:r>
            <a:r>
              <a:rPr lang="en-US" sz="1800" u="sng" dirty="0" smtClean="0">
                <a:solidFill>
                  <a:srgbClr val="669900"/>
                </a:solidFill>
              </a:rPr>
              <a:t>dominant height growth</a:t>
            </a:r>
            <a:r>
              <a:rPr lang="en-US" sz="1800" dirty="0" smtClean="0">
                <a:solidFill>
                  <a:srgbClr val="669900"/>
                </a:solidFill>
              </a:rPr>
              <a:t> </a:t>
            </a:r>
            <a:r>
              <a:rPr lang="en-US" sz="1800" dirty="0" smtClean="0"/>
              <a:t>and the </a:t>
            </a:r>
            <a:r>
              <a:rPr lang="en-US" sz="1800" u="sng" dirty="0" smtClean="0">
                <a:solidFill>
                  <a:srgbClr val="669900"/>
                </a:solidFill>
              </a:rPr>
              <a:t>tree height growth</a:t>
            </a:r>
            <a:r>
              <a:rPr lang="en-US" sz="1800" dirty="0" smtClean="0">
                <a:solidFill>
                  <a:srgbClr val="669900"/>
                </a:solidFill>
              </a:rPr>
              <a:t> </a:t>
            </a:r>
            <a:r>
              <a:rPr lang="en-US" sz="1800" dirty="0" smtClean="0"/>
              <a:t>models were not compatible </a:t>
            </a:r>
          </a:p>
          <a:p>
            <a:endParaRPr lang="en-US" sz="800" dirty="0" smtClean="0"/>
          </a:p>
          <a:p>
            <a:r>
              <a:rPr lang="en-US" sz="1800" b="1" dirty="0" smtClean="0"/>
              <a:t>CONSEQUENCE:</a:t>
            </a:r>
            <a:r>
              <a:rPr lang="en-US" sz="1800" b="1" dirty="0" smtClean="0">
                <a:solidFill>
                  <a:schemeClr val="accent2">
                    <a:lumMod val="75000"/>
                  </a:schemeClr>
                </a:solidFill>
              </a:rPr>
              <a:t> </a:t>
            </a:r>
            <a:r>
              <a:rPr lang="en-US" sz="1800" dirty="0" smtClean="0"/>
              <a:t>if implemented in the simulator applying one or the other could originate </a:t>
            </a:r>
            <a:r>
              <a:rPr lang="en-US" sz="1800" b="1" dirty="0" smtClean="0">
                <a:solidFill>
                  <a:schemeClr val="accent6"/>
                </a:solidFill>
              </a:rPr>
              <a:t>different height values </a:t>
            </a:r>
            <a:r>
              <a:rPr lang="en-US" sz="1800" dirty="0" smtClean="0"/>
              <a:t>for the same instant in time; </a:t>
            </a:r>
            <a:r>
              <a:rPr lang="en-US" sz="1800" b="1" dirty="0" smtClean="0"/>
              <a:t>SOLUTION</a:t>
            </a:r>
            <a:r>
              <a:rPr lang="en-US" sz="1800" dirty="0" smtClean="0"/>
              <a:t>: using an alternative set of equations </a:t>
            </a:r>
            <a:r>
              <a:rPr lang="en-GB" sz="1800" dirty="0"/>
              <a:t>Tomé </a:t>
            </a:r>
            <a:r>
              <a:rPr lang="en-GB" sz="1800" i="1" dirty="0"/>
              <a:t>et al.</a:t>
            </a:r>
            <a:r>
              <a:rPr lang="en-GB" sz="1800" dirty="0"/>
              <a:t> </a:t>
            </a:r>
            <a:r>
              <a:rPr lang="en-GB" sz="1800" dirty="0" smtClean="0"/>
              <a:t>2001, </a:t>
            </a:r>
            <a:r>
              <a:rPr lang="en-GB" sz="1800" dirty="0"/>
              <a:t>Tomé </a:t>
            </a:r>
            <a:r>
              <a:rPr lang="en-GB" sz="1800" i="1" dirty="0"/>
              <a:t>et al.</a:t>
            </a:r>
            <a:r>
              <a:rPr lang="en-GB" sz="1800" dirty="0"/>
              <a:t> </a:t>
            </a:r>
            <a:r>
              <a:rPr lang="en-GB" sz="1800" dirty="0" smtClean="0"/>
              <a:t>2007 avoiding using both the height growth and </a:t>
            </a:r>
            <a:r>
              <a:rPr lang="en-GB" sz="1800" dirty="0" err="1" smtClean="0"/>
              <a:t>hdom</a:t>
            </a:r>
            <a:r>
              <a:rPr lang="en-GB" sz="1800" dirty="0" smtClean="0"/>
              <a:t> growth at the same time</a:t>
            </a:r>
            <a:endParaRPr lang="en-US" sz="1800" dirty="0" smtClean="0"/>
          </a:p>
        </p:txBody>
      </p:sp>
      <p:pic>
        <p:nvPicPr>
          <p:cNvPr id="7" name="Picture 6"/>
          <p:cNvPicPr>
            <a:picLocks noChangeAspect="1"/>
          </p:cNvPicPr>
          <p:nvPr/>
        </p:nvPicPr>
        <p:blipFill>
          <a:blip r:embed="rId2"/>
          <a:stretch>
            <a:fillRect/>
          </a:stretch>
        </p:blipFill>
        <p:spPr>
          <a:xfrm>
            <a:off x="767408" y="3933056"/>
            <a:ext cx="8256308" cy="310797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3335083" y="4344245"/>
            <a:ext cx="8256308" cy="30685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34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5" name="Content Placeholder 2"/>
          <p:cNvSpPr txBox="1">
            <a:spLocks/>
          </p:cNvSpPr>
          <p:nvPr/>
        </p:nvSpPr>
        <p:spPr>
          <a:xfrm>
            <a:off x="406400" y="1780820"/>
            <a:ext cx="11452506"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
            </a:pPr>
            <a:endParaRPr lang="en-US" dirty="0"/>
          </a:p>
        </p:txBody>
      </p:sp>
      <p:pic>
        <p:nvPicPr>
          <p:cNvPr id="3" name="Picture 2"/>
          <p:cNvPicPr>
            <a:picLocks noChangeAspect="1"/>
          </p:cNvPicPr>
          <p:nvPr/>
        </p:nvPicPr>
        <p:blipFill>
          <a:blip r:embed="rId2"/>
          <a:stretch>
            <a:fillRect/>
          </a:stretch>
        </p:blipFill>
        <p:spPr>
          <a:xfrm>
            <a:off x="551384" y="1923625"/>
            <a:ext cx="2726101" cy="4602299"/>
          </a:xfrm>
          <a:prstGeom prst="rect">
            <a:avLst/>
          </a:prstGeom>
        </p:spPr>
      </p:pic>
      <p:sp>
        <p:nvSpPr>
          <p:cNvPr id="6" name="Rectangle 5"/>
          <p:cNvSpPr/>
          <p:nvPr/>
        </p:nvSpPr>
        <p:spPr>
          <a:xfrm>
            <a:off x="3413738" y="2309385"/>
            <a:ext cx="8520608" cy="1200329"/>
          </a:xfrm>
          <a:prstGeom prst="rect">
            <a:avLst/>
          </a:prstGeom>
        </p:spPr>
        <p:txBody>
          <a:bodyPr wrap="square">
            <a:spAutoFit/>
          </a:bodyPr>
          <a:lstStyle/>
          <a:p>
            <a:r>
              <a:rPr lang="en-US" sz="1800" u="sng" dirty="0" smtClean="0">
                <a:solidFill>
                  <a:srgbClr val="669900"/>
                </a:solidFill>
              </a:rPr>
              <a:t>Total tree volume </a:t>
            </a:r>
            <a:r>
              <a:rPr lang="en-US" sz="1800" dirty="0"/>
              <a:t>is partitioned into above-stump volume and stump</a:t>
            </a:r>
          </a:p>
          <a:p>
            <a:r>
              <a:rPr lang="en-US" sz="1800" dirty="0"/>
              <a:t>volume. The above-stump volume is subdivided into </a:t>
            </a:r>
            <a:r>
              <a:rPr lang="en-US" sz="1800" dirty="0" smtClean="0"/>
              <a:t>stem volume </a:t>
            </a:r>
            <a:r>
              <a:rPr lang="en-US" sz="1800" dirty="0"/>
              <a:t>(under and over bark) and bark volume, which </a:t>
            </a:r>
            <a:r>
              <a:rPr lang="en-US" sz="1800" dirty="0" smtClean="0"/>
              <a:t>is obtained </a:t>
            </a:r>
            <a:r>
              <a:rPr lang="en-US" sz="1800" dirty="0"/>
              <a:t>by the difference of the two stem volumes.</a:t>
            </a:r>
            <a:endParaRPr lang="en-US" sz="1800" dirty="0" smtClean="0"/>
          </a:p>
        </p:txBody>
      </p:sp>
      <p:sp>
        <p:nvSpPr>
          <p:cNvPr id="7" name="TextBox 6"/>
          <p:cNvSpPr txBox="1"/>
          <p:nvPr/>
        </p:nvSpPr>
        <p:spPr>
          <a:xfrm>
            <a:off x="3503712" y="1785039"/>
            <a:ext cx="8383488" cy="461665"/>
          </a:xfrm>
          <a:prstGeom prst="rect">
            <a:avLst/>
          </a:prstGeom>
          <a:solidFill>
            <a:srgbClr val="C4BD97"/>
          </a:solidFill>
        </p:spPr>
        <p:txBody>
          <a:bodyPr wrap="square" rtlCol="0">
            <a:spAutoFit/>
          </a:bodyPr>
          <a:lstStyle/>
          <a:p>
            <a:pPr algn="r"/>
            <a:r>
              <a:rPr lang="pt-PT" i="1" dirty="0" err="1" smtClean="0"/>
              <a:t>Calculus</a:t>
            </a:r>
            <a:r>
              <a:rPr lang="pt-PT" i="1" dirty="0" smtClean="0"/>
              <a:t> module </a:t>
            </a:r>
            <a:r>
              <a:rPr lang="pt-PT" sz="1400" dirty="0" smtClean="0"/>
              <a:t>(</a:t>
            </a:r>
            <a:r>
              <a:rPr lang="pt-PT" sz="1400" i="1" dirty="0" err="1" smtClean="0"/>
              <a:t>derived</a:t>
            </a:r>
            <a:r>
              <a:rPr lang="pt-PT" sz="1400" i="1" dirty="0" smtClean="0"/>
              <a:t> </a:t>
            </a:r>
            <a:r>
              <a:rPr lang="pt-PT" sz="1400" i="1" dirty="0" err="1" smtClean="0"/>
              <a:t>variables</a:t>
            </a:r>
            <a:r>
              <a:rPr lang="pt-PT" sz="1400" i="1" dirty="0" smtClean="0"/>
              <a:t>)</a:t>
            </a:r>
            <a:endParaRPr lang="pt-PT" sz="1400" i="1" dirty="0"/>
          </a:p>
        </p:txBody>
      </p:sp>
      <p:cxnSp>
        <p:nvCxnSpPr>
          <p:cNvPr id="25" name="Straight Connector 24"/>
          <p:cNvCxnSpPr/>
          <p:nvPr/>
        </p:nvCxnSpPr>
        <p:spPr>
          <a:xfrm>
            <a:off x="6960096" y="6355928"/>
            <a:ext cx="4680000" cy="0"/>
          </a:xfrm>
          <a:prstGeom prst="line">
            <a:avLst/>
          </a:prstGeom>
          <a:ln w="38100">
            <a:solidFill>
              <a:srgbClr val="996633"/>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8472264" y="3269226"/>
            <a:ext cx="1087404" cy="3504766"/>
            <a:chOff x="8472264" y="3269226"/>
            <a:chExt cx="1087404" cy="3504766"/>
          </a:xfrm>
        </p:grpSpPr>
        <p:sp>
          <p:nvSpPr>
            <p:cNvPr id="16" name="Freeform 15"/>
            <p:cNvSpPr/>
            <p:nvPr/>
          </p:nvSpPr>
          <p:spPr>
            <a:xfrm>
              <a:off x="8760542" y="3731342"/>
              <a:ext cx="496529" cy="2497393"/>
            </a:xfrm>
            <a:custGeom>
              <a:avLst/>
              <a:gdLst>
                <a:gd name="connsiteX0" fmla="*/ 0 w 496529"/>
                <a:gd name="connsiteY0" fmla="*/ 2492477 h 2497393"/>
                <a:gd name="connsiteX1" fmla="*/ 250723 w 496529"/>
                <a:gd name="connsiteY1" fmla="*/ 0 h 2497393"/>
                <a:gd name="connsiteX2" fmla="*/ 496529 w 496529"/>
                <a:gd name="connsiteY2" fmla="*/ 2497393 h 2497393"/>
                <a:gd name="connsiteX3" fmla="*/ 0 w 496529"/>
                <a:gd name="connsiteY3" fmla="*/ 2492477 h 2497393"/>
              </a:gdLst>
              <a:ahLst/>
              <a:cxnLst>
                <a:cxn ang="0">
                  <a:pos x="connsiteX0" y="connsiteY0"/>
                </a:cxn>
                <a:cxn ang="0">
                  <a:pos x="connsiteX1" y="connsiteY1"/>
                </a:cxn>
                <a:cxn ang="0">
                  <a:pos x="connsiteX2" y="connsiteY2"/>
                </a:cxn>
                <a:cxn ang="0">
                  <a:pos x="connsiteX3" y="connsiteY3"/>
                </a:cxn>
              </a:cxnLst>
              <a:rect l="l" t="t" r="r" b="b"/>
              <a:pathLst>
                <a:path w="496529" h="2497393">
                  <a:moveTo>
                    <a:pt x="0" y="2492477"/>
                  </a:moveTo>
                  <a:lnTo>
                    <a:pt x="250723" y="0"/>
                  </a:lnTo>
                  <a:lnTo>
                    <a:pt x="496529" y="2497393"/>
                  </a:lnTo>
                  <a:lnTo>
                    <a:pt x="0" y="2492477"/>
                  </a:lnTo>
                  <a:close/>
                </a:path>
              </a:pathLst>
            </a:cu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676969" y="3269226"/>
              <a:ext cx="658761" cy="2969342"/>
            </a:xfrm>
            <a:custGeom>
              <a:avLst/>
              <a:gdLst>
                <a:gd name="connsiteX0" fmla="*/ 0 w 658761"/>
                <a:gd name="connsiteY0" fmla="*/ 2969342 h 2969342"/>
                <a:gd name="connsiteX1" fmla="*/ 329380 w 658761"/>
                <a:gd name="connsiteY1" fmla="*/ 0 h 2969342"/>
                <a:gd name="connsiteX2" fmla="*/ 658761 w 658761"/>
                <a:gd name="connsiteY2" fmla="*/ 2964426 h 2969342"/>
                <a:gd name="connsiteX3" fmla="*/ 0 w 658761"/>
                <a:gd name="connsiteY3" fmla="*/ 2969342 h 2969342"/>
              </a:gdLst>
              <a:ahLst/>
              <a:cxnLst>
                <a:cxn ang="0">
                  <a:pos x="connsiteX0" y="connsiteY0"/>
                </a:cxn>
                <a:cxn ang="0">
                  <a:pos x="connsiteX1" y="connsiteY1"/>
                </a:cxn>
                <a:cxn ang="0">
                  <a:pos x="connsiteX2" y="connsiteY2"/>
                </a:cxn>
                <a:cxn ang="0">
                  <a:pos x="connsiteX3" y="connsiteY3"/>
                </a:cxn>
              </a:cxnLst>
              <a:rect l="l" t="t" r="r" b="b"/>
              <a:pathLst>
                <a:path w="658761" h="2969342">
                  <a:moveTo>
                    <a:pt x="0" y="2969342"/>
                  </a:moveTo>
                  <a:lnTo>
                    <a:pt x="329380" y="0"/>
                  </a:lnTo>
                  <a:lnTo>
                    <a:pt x="658761" y="2964426"/>
                  </a:lnTo>
                  <a:lnTo>
                    <a:pt x="0" y="2969342"/>
                  </a:lnTo>
                  <a:close/>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682718" y="6239890"/>
              <a:ext cx="648000" cy="828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472264" y="6312046"/>
              <a:ext cx="1087404" cy="461946"/>
            </a:xfrm>
            <a:prstGeom prst="rect">
              <a:avLst/>
            </a:prstGeom>
            <a:noFill/>
          </p:spPr>
          <p:txBody>
            <a:bodyPr wrap="square" rtlCol="0">
              <a:spAutoFit/>
            </a:bodyPr>
            <a:lstStyle/>
            <a:p>
              <a:r>
                <a:rPr lang="en-US" dirty="0" err="1"/>
                <a:t>v</a:t>
              </a:r>
              <a:r>
                <a:rPr lang="en-US" dirty="0" err="1" smtClean="0"/>
                <a:t>u_st</a:t>
              </a:r>
              <a:endParaRPr lang="en-US" dirty="0"/>
            </a:p>
          </p:txBody>
        </p:sp>
      </p:grpSp>
      <p:grpSp>
        <p:nvGrpSpPr>
          <p:cNvPr id="35" name="Group 34"/>
          <p:cNvGrpSpPr/>
          <p:nvPr/>
        </p:nvGrpSpPr>
        <p:grpSpPr>
          <a:xfrm>
            <a:off x="9624392" y="3269226"/>
            <a:ext cx="872822" cy="3493841"/>
            <a:chOff x="9624392" y="3269226"/>
            <a:chExt cx="872822" cy="3493841"/>
          </a:xfrm>
        </p:grpSpPr>
        <p:sp>
          <p:nvSpPr>
            <p:cNvPr id="14" name="Freeform 13"/>
            <p:cNvSpPr/>
            <p:nvPr/>
          </p:nvSpPr>
          <p:spPr>
            <a:xfrm>
              <a:off x="9719187" y="3357716"/>
              <a:ext cx="629265" cy="2871019"/>
            </a:xfrm>
            <a:custGeom>
              <a:avLst/>
              <a:gdLst>
                <a:gd name="connsiteX0" fmla="*/ 0 w 629265"/>
                <a:gd name="connsiteY0" fmla="*/ 2861187 h 2871019"/>
                <a:gd name="connsiteX1" fmla="*/ 314632 w 629265"/>
                <a:gd name="connsiteY1" fmla="*/ 0 h 2871019"/>
                <a:gd name="connsiteX2" fmla="*/ 629265 w 629265"/>
                <a:gd name="connsiteY2" fmla="*/ 2871019 h 2871019"/>
                <a:gd name="connsiteX3" fmla="*/ 0 w 629265"/>
                <a:gd name="connsiteY3" fmla="*/ 2861187 h 2871019"/>
              </a:gdLst>
              <a:ahLst/>
              <a:cxnLst>
                <a:cxn ang="0">
                  <a:pos x="connsiteX0" y="connsiteY0"/>
                </a:cxn>
                <a:cxn ang="0">
                  <a:pos x="connsiteX1" y="connsiteY1"/>
                </a:cxn>
                <a:cxn ang="0">
                  <a:pos x="connsiteX2" y="connsiteY2"/>
                </a:cxn>
                <a:cxn ang="0">
                  <a:pos x="connsiteX3" y="connsiteY3"/>
                </a:cxn>
              </a:cxnLst>
              <a:rect l="l" t="t" r="r" b="b"/>
              <a:pathLst>
                <a:path w="629265" h="2871019">
                  <a:moveTo>
                    <a:pt x="0" y="2861187"/>
                  </a:moveTo>
                  <a:lnTo>
                    <a:pt x="314632" y="0"/>
                  </a:lnTo>
                  <a:lnTo>
                    <a:pt x="629265" y="2871019"/>
                  </a:lnTo>
                  <a:lnTo>
                    <a:pt x="0" y="2861187"/>
                  </a:lnTo>
                  <a:close/>
                </a:path>
              </a:pathLst>
            </a:cu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Freeform 18"/>
            <p:cNvSpPr/>
            <p:nvPr/>
          </p:nvSpPr>
          <p:spPr>
            <a:xfrm>
              <a:off x="9704438" y="3269226"/>
              <a:ext cx="658761" cy="2969342"/>
            </a:xfrm>
            <a:custGeom>
              <a:avLst/>
              <a:gdLst>
                <a:gd name="connsiteX0" fmla="*/ 0 w 658761"/>
                <a:gd name="connsiteY0" fmla="*/ 2969342 h 2969342"/>
                <a:gd name="connsiteX1" fmla="*/ 329380 w 658761"/>
                <a:gd name="connsiteY1" fmla="*/ 0 h 2969342"/>
                <a:gd name="connsiteX2" fmla="*/ 658761 w 658761"/>
                <a:gd name="connsiteY2" fmla="*/ 2964426 h 2969342"/>
                <a:gd name="connsiteX3" fmla="*/ 0 w 658761"/>
                <a:gd name="connsiteY3" fmla="*/ 2969342 h 2969342"/>
              </a:gdLst>
              <a:ahLst/>
              <a:cxnLst>
                <a:cxn ang="0">
                  <a:pos x="connsiteX0" y="connsiteY0"/>
                </a:cxn>
                <a:cxn ang="0">
                  <a:pos x="connsiteX1" y="connsiteY1"/>
                </a:cxn>
                <a:cxn ang="0">
                  <a:pos x="connsiteX2" y="connsiteY2"/>
                </a:cxn>
                <a:cxn ang="0">
                  <a:pos x="connsiteX3" y="connsiteY3"/>
                </a:cxn>
              </a:cxnLst>
              <a:rect l="l" t="t" r="r" b="b"/>
              <a:pathLst>
                <a:path w="658761" h="2969342">
                  <a:moveTo>
                    <a:pt x="0" y="2969342"/>
                  </a:moveTo>
                  <a:lnTo>
                    <a:pt x="329380" y="0"/>
                  </a:lnTo>
                  <a:lnTo>
                    <a:pt x="658761" y="2964426"/>
                  </a:lnTo>
                  <a:lnTo>
                    <a:pt x="0" y="2969342"/>
                  </a:lnTo>
                  <a:close/>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707362" y="6239506"/>
              <a:ext cx="648000" cy="828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624392" y="6301121"/>
              <a:ext cx="872822" cy="461946"/>
            </a:xfrm>
            <a:prstGeom prst="rect">
              <a:avLst/>
            </a:prstGeom>
            <a:noFill/>
          </p:spPr>
          <p:txBody>
            <a:bodyPr wrap="square" rtlCol="0">
              <a:spAutoFit/>
            </a:bodyPr>
            <a:lstStyle/>
            <a:p>
              <a:r>
                <a:rPr lang="en-US" dirty="0" err="1"/>
                <a:t>v</a:t>
              </a:r>
              <a:r>
                <a:rPr lang="en-US" dirty="0" err="1" smtClean="0"/>
                <a:t>_st</a:t>
              </a:r>
              <a:endParaRPr lang="en-US" dirty="0"/>
            </a:p>
          </p:txBody>
        </p:sp>
      </p:grpSp>
      <p:grpSp>
        <p:nvGrpSpPr>
          <p:cNvPr id="37" name="Group 36"/>
          <p:cNvGrpSpPr/>
          <p:nvPr/>
        </p:nvGrpSpPr>
        <p:grpSpPr>
          <a:xfrm>
            <a:off x="7266915" y="3284984"/>
            <a:ext cx="922294" cy="3572607"/>
            <a:chOff x="7266915" y="3284984"/>
            <a:chExt cx="922294" cy="3572607"/>
          </a:xfrm>
        </p:grpSpPr>
        <p:sp>
          <p:nvSpPr>
            <p:cNvPr id="31" name="Freeform 30"/>
            <p:cNvSpPr/>
            <p:nvPr/>
          </p:nvSpPr>
          <p:spPr>
            <a:xfrm>
              <a:off x="7392144" y="3284984"/>
              <a:ext cx="658761" cy="2969342"/>
            </a:xfrm>
            <a:custGeom>
              <a:avLst/>
              <a:gdLst>
                <a:gd name="connsiteX0" fmla="*/ 0 w 658761"/>
                <a:gd name="connsiteY0" fmla="*/ 2969342 h 2969342"/>
                <a:gd name="connsiteX1" fmla="*/ 329380 w 658761"/>
                <a:gd name="connsiteY1" fmla="*/ 0 h 2969342"/>
                <a:gd name="connsiteX2" fmla="*/ 658761 w 658761"/>
                <a:gd name="connsiteY2" fmla="*/ 2964426 h 2969342"/>
                <a:gd name="connsiteX3" fmla="*/ 0 w 658761"/>
                <a:gd name="connsiteY3" fmla="*/ 2969342 h 2969342"/>
              </a:gdLst>
              <a:ahLst/>
              <a:cxnLst>
                <a:cxn ang="0">
                  <a:pos x="connsiteX0" y="connsiteY0"/>
                </a:cxn>
                <a:cxn ang="0">
                  <a:pos x="connsiteX1" y="connsiteY1"/>
                </a:cxn>
                <a:cxn ang="0">
                  <a:pos x="connsiteX2" y="connsiteY2"/>
                </a:cxn>
                <a:cxn ang="0">
                  <a:pos x="connsiteX3" y="connsiteY3"/>
                </a:cxn>
              </a:cxnLst>
              <a:rect l="l" t="t" r="r" b="b"/>
              <a:pathLst>
                <a:path w="658761" h="2969342">
                  <a:moveTo>
                    <a:pt x="0" y="2969342"/>
                  </a:moveTo>
                  <a:lnTo>
                    <a:pt x="329380" y="0"/>
                  </a:lnTo>
                  <a:lnTo>
                    <a:pt x="658761" y="2964426"/>
                  </a:lnTo>
                  <a:lnTo>
                    <a:pt x="0" y="2969342"/>
                  </a:lnTo>
                  <a:close/>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397893" y="6255648"/>
              <a:ext cx="648000" cy="828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266915" y="6242038"/>
              <a:ext cx="922294" cy="615553"/>
            </a:xfrm>
            <a:prstGeom prst="rect">
              <a:avLst/>
            </a:prstGeom>
            <a:noFill/>
          </p:spPr>
          <p:txBody>
            <a:bodyPr wrap="square" rtlCol="0">
              <a:spAutoFit/>
            </a:bodyPr>
            <a:lstStyle/>
            <a:p>
              <a:pPr algn="ctr"/>
              <a:r>
                <a:rPr lang="en-US" dirty="0" err="1" smtClean="0"/>
                <a:t>vb</a:t>
              </a:r>
              <a:endParaRPr lang="en-US" dirty="0"/>
            </a:p>
            <a:p>
              <a:pPr algn="ctr"/>
              <a:r>
                <a:rPr lang="en-US" sz="1000" dirty="0" err="1" smtClean="0"/>
                <a:t>v_st</a:t>
              </a:r>
              <a:r>
                <a:rPr lang="en-US" sz="1000" dirty="0" smtClean="0"/>
                <a:t> -</a:t>
              </a:r>
              <a:r>
                <a:rPr lang="en-US" sz="1000" dirty="0" err="1" smtClean="0"/>
                <a:t>vu_st</a:t>
              </a:r>
              <a:endParaRPr lang="en-US" sz="1000" dirty="0"/>
            </a:p>
          </p:txBody>
        </p:sp>
        <p:sp>
          <p:nvSpPr>
            <p:cNvPr id="34" name="Freeform 33"/>
            <p:cNvSpPr/>
            <p:nvPr/>
          </p:nvSpPr>
          <p:spPr>
            <a:xfrm>
              <a:off x="7409885" y="3385556"/>
              <a:ext cx="629265" cy="2871019"/>
            </a:xfrm>
            <a:custGeom>
              <a:avLst/>
              <a:gdLst>
                <a:gd name="connsiteX0" fmla="*/ 0 w 629265"/>
                <a:gd name="connsiteY0" fmla="*/ 2861187 h 2871019"/>
                <a:gd name="connsiteX1" fmla="*/ 314632 w 629265"/>
                <a:gd name="connsiteY1" fmla="*/ 0 h 2871019"/>
                <a:gd name="connsiteX2" fmla="*/ 629265 w 629265"/>
                <a:gd name="connsiteY2" fmla="*/ 2871019 h 2871019"/>
                <a:gd name="connsiteX3" fmla="*/ 0 w 629265"/>
                <a:gd name="connsiteY3" fmla="*/ 2861187 h 2871019"/>
              </a:gdLst>
              <a:ahLst/>
              <a:cxnLst>
                <a:cxn ang="0">
                  <a:pos x="connsiteX0" y="connsiteY0"/>
                </a:cxn>
                <a:cxn ang="0">
                  <a:pos x="connsiteX1" y="connsiteY1"/>
                </a:cxn>
                <a:cxn ang="0">
                  <a:pos x="connsiteX2" y="connsiteY2"/>
                </a:cxn>
                <a:cxn ang="0">
                  <a:pos x="connsiteX3" y="connsiteY3"/>
                </a:cxn>
              </a:cxnLst>
              <a:rect l="l" t="t" r="r" b="b"/>
              <a:pathLst>
                <a:path w="629265" h="2871019">
                  <a:moveTo>
                    <a:pt x="0" y="2861187"/>
                  </a:moveTo>
                  <a:lnTo>
                    <a:pt x="314632" y="0"/>
                  </a:lnTo>
                  <a:lnTo>
                    <a:pt x="629265" y="2871019"/>
                  </a:lnTo>
                  <a:lnTo>
                    <a:pt x="0" y="2861187"/>
                  </a:lnTo>
                  <a:close/>
                </a:path>
              </a:pathLst>
            </a:cu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Freeform 29"/>
            <p:cNvSpPr/>
            <p:nvPr/>
          </p:nvSpPr>
          <p:spPr>
            <a:xfrm>
              <a:off x="7473259" y="3747734"/>
              <a:ext cx="496529" cy="2497393"/>
            </a:xfrm>
            <a:custGeom>
              <a:avLst/>
              <a:gdLst>
                <a:gd name="connsiteX0" fmla="*/ 0 w 496529"/>
                <a:gd name="connsiteY0" fmla="*/ 2492477 h 2497393"/>
                <a:gd name="connsiteX1" fmla="*/ 250723 w 496529"/>
                <a:gd name="connsiteY1" fmla="*/ 0 h 2497393"/>
                <a:gd name="connsiteX2" fmla="*/ 496529 w 496529"/>
                <a:gd name="connsiteY2" fmla="*/ 2497393 h 2497393"/>
                <a:gd name="connsiteX3" fmla="*/ 0 w 496529"/>
                <a:gd name="connsiteY3" fmla="*/ 2492477 h 2497393"/>
              </a:gdLst>
              <a:ahLst/>
              <a:cxnLst>
                <a:cxn ang="0">
                  <a:pos x="connsiteX0" y="connsiteY0"/>
                </a:cxn>
                <a:cxn ang="0">
                  <a:pos x="connsiteX1" y="connsiteY1"/>
                </a:cxn>
                <a:cxn ang="0">
                  <a:pos x="connsiteX2" y="connsiteY2"/>
                </a:cxn>
                <a:cxn ang="0">
                  <a:pos x="connsiteX3" y="connsiteY3"/>
                </a:cxn>
              </a:cxnLst>
              <a:rect l="l" t="t" r="r" b="b"/>
              <a:pathLst>
                <a:path w="496529" h="2497393">
                  <a:moveTo>
                    <a:pt x="0" y="2492477"/>
                  </a:moveTo>
                  <a:lnTo>
                    <a:pt x="250723" y="0"/>
                  </a:lnTo>
                  <a:lnTo>
                    <a:pt x="496529" y="2497393"/>
                  </a:lnTo>
                  <a:lnTo>
                    <a:pt x="0" y="24924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10688584" y="3261260"/>
            <a:ext cx="730664" cy="3508328"/>
            <a:chOff x="10688584" y="3261260"/>
            <a:chExt cx="730664" cy="3508328"/>
          </a:xfrm>
        </p:grpSpPr>
        <p:sp>
          <p:nvSpPr>
            <p:cNvPr id="2" name="Rectangle 1"/>
            <p:cNvSpPr/>
            <p:nvPr/>
          </p:nvSpPr>
          <p:spPr>
            <a:xfrm>
              <a:off x="10741742" y="6239342"/>
              <a:ext cx="648000" cy="8280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0820400" y="3746090"/>
              <a:ext cx="467032" cy="2492478"/>
            </a:xfrm>
            <a:custGeom>
              <a:avLst/>
              <a:gdLst>
                <a:gd name="connsiteX0" fmla="*/ 0 w 467032"/>
                <a:gd name="connsiteY0" fmla="*/ 2492478 h 2492478"/>
                <a:gd name="connsiteX1" fmla="*/ 240890 w 467032"/>
                <a:gd name="connsiteY1" fmla="*/ 0 h 2492478"/>
                <a:gd name="connsiteX2" fmla="*/ 467032 w 467032"/>
                <a:gd name="connsiteY2" fmla="*/ 2477729 h 2492478"/>
                <a:gd name="connsiteX3" fmla="*/ 0 w 467032"/>
                <a:gd name="connsiteY3" fmla="*/ 2492478 h 2492478"/>
              </a:gdLst>
              <a:ahLst/>
              <a:cxnLst>
                <a:cxn ang="0">
                  <a:pos x="connsiteX0" y="connsiteY0"/>
                </a:cxn>
                <a:cxn ang="0">
                  <a:pos x="connsiteX1" y="connsiteY1"/>
                </a:cxn>
                <a:cxn ang="0">
                  <a:pos x="connsiteX2" y="connsiteY2"/>
                </a:cxn>
                <a:cxn ang="0">
                  <a:pos x="connsiteX3" y="connsiteY3"/>
                </a:cxn>
              </a:cxnLst>
              <a:rect l="l" t="t" r="r" b="b"/>
              <a:pathLst>
                <a:path w="467032" h="2492478">
                  <a:moveTo>
                    <a:pt x="0" y="2492478"/>
                  </a:moveTo>
                  <a:lnTo>
                    <a:pt x="240890" y="0"/>
                  </a:lnTo>
                  <a:lnTo>
                    <a:pt x="467032" y="2477729"/>
                  </a:lnTo>
                  <a:lnTo>
                    <a:pt x="0" y="2492478"/>
                  </a:lnTo>
                  <a:close/>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0688584" y="6307642"/>
              <a:ext cx="730664" cy="461946"/>
            </a:xfrm>
            <a:prstGeom prst="rect">
              <a:avLst/>
            </a:prstGeom>
            <a:noFill/>
          </p:spPr>
          <p:txBody>
            <a:bodyPr wrap="square" rtlCol="0">
              <a:spAutoFit/>
            </a:bodyPr>
            <a:lstStyle/>
            <a:p>
              <a:pPr algn="ctr"/>
              <a:r>
                <a:rPr lang="en-US" dirty="0" err="1" smtClean="0"/>
                <a:t>vst</a:t>
              </a:r>
              <a:endParaRPr lang="en-US" dirty="0"/>
            </a:p>
          </p:txBody>
        </p:sp>
        <p:sp>
          <p:nvSpPr>
            <p:cNvPr id="40" name="Freeform 39"/>
            <p:cNvSpPr/>
            <p:nvPr/>
          </p:nvSpPr>
          <p:spPr>
            <a:xfrm>
              <a:off x="10736042" y="3261260"/>
              <a:ext cx="658761" cy="2969342"/>
            </a:xfrm>
            <a:custGeom>
              <a:avLst/>
              <a:gdLst>
                <a:gd name="connsiteX0" fmla="*/ 0 w 658761"/>
                <a:gd name="connsiteY0" fmla="*/ 2969342 h 2969342"/>
                <a:gd name="connsiteX1" fmla="*/ 329380 w 658761"/>
                <a:gd name="connsiteY1" fmla="*/ 0 h 2969342"/>
                <a:gd name="connsiteX2" fmla="*/ 658761 w 658761"/>
                <a:gd name="connsiteY2" fmla="*/ 2964426 h 2969342"/>
                <a:gd name="connsiteX3" fmla="*/ 0 w 658761"/>
                <a:gd name="connsiteY3" fmla="*/ 2969342 h 2969342"/>
              </a:gdLst>
              <a:ahLst/>
              <a:cxnLst>
                <a:cxn ang="0">
                  <a:pos x="connsiteX0" y="connsiteY0"/>
                </a:cxn>
                <a:cxn ang="0">
                  <a:pos x="connsiteX1" y="connsiteY1"/>
                </a:cxn>
                <a:cxn ang="0">
                  <a:pos x="connsiteX2" y="connsiteY2"/>
                </a:cxn>
                <a:cxn ang="0">
                  <a:pos x="connsiteX3" y="connsiteY3"/>
                </a:cxn>
              </a:cxnLst>
              <a:rect l="l" t="t" r="r" b="b"/>
              <a:pathLst>
                <a:path w="658761" h="2969342">
                  <a:moveTo>
                    <a:pt x="0" y="2969342"/>
                  </a:moveTo>
                  <a:lnTo>
                    <a:pt x="329380" y="0"/>
                  </a:lnTo>
                  <a:lnTo>
                    <a:pt x="658761" y="2964426"/>
                  </a:lnTo>
                  <a:lnTo>
                    <a:pt x="0" y="2969342"/>
                  </a:lnTo>
                  <a:close/>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p:nvPicPr>
        <p:blipFill>
          <a:blip r:embed="rId3"/>
          <a:stretch>
            <a:fillRect/>
          </a:stretch>
        </p:blipFill>
        <p:spPr>
          <a:xfrm>
            <a:off x="3681937" y="2788832"/>
            <a:ext cx="8176969" cy="4526672"/>
          </a:xfrm>
          <a:prstGeom prst="rect">
            <a:avLst/>
          </a:prstGeom>
        </p:spPr>
      </p:pic>
    </p:spTree>
    <p:extLst>
      <p:ext uri="{BB962C8B-B14F-4D97-AF65-F5344CB8AC3E}">
        <p14:creationId xmlns:p14="http://schemas.microsoft.com/office/powerpoint/2010/main" val="236869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10901</TotalTime>
  <Words>1221</Words>
  <Application>Microsoft Office PowerPoint</Application>
  <PresentationFormat>Widescreen</PresentationFormat>
  <Paragraphs>190</Paragraphs>
  <Slides>22</Slides>
  <Notes>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4" baseType="lpstr">
      <vt:lpstr>Arial</vt:lpstr>
      <vt:lpstr>Calibri</vt:lpstr>
      <vt:lpstr>Calibri Light</vt:lpstr>
      <vt:lpstr>Gill Sans MT</vt:lpstr>
      <vt:lpstr>Tahoma</vt:lpstr>
      <vt:lpstr>Times New Roman</vt:lpstr>
      <vt:lpstr>Trebuchet MS</vt:lpstr>
      <vt:lpstr>Verdana</vt:lpstr>
      <vt:lpstr>Wingdings</vt:lpstr>
      <vt:lpstr>1_Blank Presentation</vt:lpstr>
      <vt:lpstr>Blank Presentation</vt:lpstr>
      <vt:lpstr>Worksheet</vt:lpstr>
      <vt:lpstr>Susana Barreiro &amp; Margarida Tomé,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Instituto Superior de Agronomia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DEF</dc:creator>
  <cp:lastModifiedBy>smb</cp:lastModifiedBy>
  <cp:revision>155</cp:revision>
  <cp:lastPrinted>2000-09-02T21:00:27Z</cp:lastPrinted>
  <dcterms:created xsi:type="dcterms:W3CDTF">2000-08-29T10:42:55Z</dcterms:created>
  <dcterms:modified xsi:type="dcterms:W3CDTF">2026-05-22T15:51:33Z</dcterms:modified>
</cp:coreProperties>
</file>