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89" r:id="rId3"/>
    <p:sldId id="288" r:id="rId4"/>
    <p:sldId id="285" r:id="rId5"/>
    <p:sldId id="287" r:id="rId6"/>
    <p:sldId id="264" r:id="rId7"/>
    <p:sldId id="263" r:id="rId8"/>
    <p:sldId id="265" r:id="rId9"/>
    <p:sldId id="266" r:id="rId10"/>
    <p:sldId id="292" r:id="rId11"/>
    <p:sldId id="290" r:id="rId12"/>
    <p:sldId id="291" r:id="rId13"/>
    <p:sldId id="268" r:id="rId14"/>
    <p:sldId id="269" r:id="rId15"/>
    <p:sldId id="270" r:id="rId16"/>
    <p:sldId id="271" r:id="rId17"/>
    <p:sldId id="273" r:id="rId18"/>
    <p:sldId id="275" r:id="rId19"/>
    <p:sldId id="276" r:id="rId20"/>
    <p:sldId id="274" r:id="rId21"/>
    <p:sldId id="279" r:id="rId22"/>
    <p:sldId id="280" r:id="rId23"/>
    <p:sldId id="281" r:id="rId24"/>
    <p:sldId id="282" r:id="rId25"/>
    <p:sldId id="283" r:id="rId26"/>
    <p:sldId id="25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B854"/>
    <a:srgbClr val="B4C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253" y="456"/>
      </p:cViewPr>
      <p:guideLst>
        <p:guide orient="horz" pos="288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5E88-C2E4-4159-BE4A-C5F29BD92F49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3AEE-3A20-4F92-98EF-AA2CF745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95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5E88-C2E4-4159-BE4A-C5F29BD92F49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3AEE-3A20-4F92-98EF-AA2CF745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18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5E88-C2E4-4159-BE4A-C5F29BD92F49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3AEE-3A20-4F92-98EF-AA2CF745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18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5E88-C2E4-4159-BE4A-C5F29BD92F49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3AEE-3A20-4F92-98EF-AA2CF745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86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5E88-C2E4-4159-BE4A-C5F29BD92F49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3AEE-3A20-4F92-98EF-AA2CF745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89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5E88-C2E4-4159-BE4A-C5F29BD92F49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3AEE-3A20-4F92-98EF-AA2CF745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24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5E88-C2E4-4159-BE4A-C5F29BD92F49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3AEE-3A20-4F92-98EF-AA2CF745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87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5E88-C2E4-4159-BE4A-C5F29BD92F49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3AEE-3A20-4F92-98EF-AA2CF745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54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5E88-C2E4-4159-BE4A-C5F29BD92F49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3AEE-3A20-4F92-98EF-AA2CF745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0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5E88-C2E4-4159-BE4A-C5F29BD92F49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3AEE-3A20-4F92-98EF-AA2CF745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74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5E88-C2E4-4159-BE4A-C5F29BD92F49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3AEE-3A20-4F92-98EF-AA2CF745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07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75E88-C2E4-4159-BE4A-C5F29BD92F49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B3AEE-3A20-4F92-98EF-AA2CF745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16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10" Type="http://schemas.openxmlformats.org/officeDocument/2006/relationships/image" Target="../media/image32.pn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37.png"/><Relationship Id="rId5" Type="http://schemas.openxmlformats.org/officeDocument/2006/relationships/image" Target="../media/image8.png"/><Relationship Id="rId10" Type="http://schemas.openxmlformats.org/officeDocument/2006/relationships/image" Target="../media/image36.png"/><Relationship Id="rId4" Type="http://schemas.openxmlformats.org/officeDocument/2006/relationships/image" Target="../media/image7.pn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43.png"/><Relationship Id="rId5" Type="http://schemas.openxmlformats.org/officeDocument/2006/relationships/image" Target="../media/image8.png"/><Relationship Id="rId10" Type="http://schemas.openxmlformats.org/officeDocument/2006/relationships/image" Target="../media/image42.png"/><Relationship Id="rId4" Type="http://schemas.openxmlformats.org/officeDocument/2006/relationships/image" Target="../media/image7.pn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.png"/><Relationship Id="rId7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1.jpe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.png"/><Relationship Id="rId7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1.jpe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5500.JPG"/>
          <p:cNvPicPr>
            <a:picLocks noChangeAspect="1"/>
          </p:cNvPicPr>
          <p:nvPr/>
        </p:nvPicPr>
        <p:blipFill rotWithShape="1">
          <a:blip r:embed="rId2" cstate="print"/>
          <a:srcRect l="28679" t="23196" r="15631" b="21828"/>
          <a:stretch/>
        </p:blipFill>
        <p:spPr>
          <a:xfrm>
            <a:off x="0" y="-342900"/>
            <a:ext cx="12192000" cy="802386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963084" y="2636912"/>
            <a:ext cx="10363200" cy="194421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pt-PT" sz="2000" b="1" dirty="0" smtClean="0">
                <a:solidFill>
                  <a:schemeClr val="tx1"/>
                </a:solidFill>
              </a:rPr>
              <a:t>Susana Barreiro &amp; Margarida Tomé, </a:t>
            </a:r>
            <a:r>
              <a:rPr lang="pt-PT" sz="2000" b="1" dirty="0" smtClean="0">
                <a:solidFill>
                  <a:schemeClr val="tx1"/>
                </a:solidFill>
              </a:rPr>
              <a:t>2026</a:t>
            </a:r>
            <a:endParaRPr lang="en-US" sz="2000" b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63084" y="4581128"/>
            <a:ext cx="10363200" cy="13620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b="1" dirty="0" smtClean="0"/>
              <a:t>PINEA</a:t>
            </a:r>
            <a:endParaRPr lang="en-US" b="1" dirty="0"/>
          </a:p>
          <a:p>
            <a:pPr algn="l" fontAlgn="auto">
              <a:spcAft>
                <a:spcPts val="0"/>
              </a:spcAft>
            </a:pPr>
            <a:r>
              <a:rPr lang="en-US" dirty="0" smtClean="0"/>
              <a:t>Individual Tree Model</a:t>
            </a:r>
          </a:p>
        </p:txBody>
      </p:sp>
    </p:spTree>
    <p:extLst>
      <p:ext uri="{BB962C8B-B14F-4D97-AF65-F5344CB8AC3E}">
        <p14:creationId xmlns:p14="http://schemas.microsoft.com/office/powerpoint/2010/main" val="5651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500.JPG"/>
          <p:cNvPicPr>
            <a:picLocks noChangeAspect="1"/>
          </p:cNvPicPr>
          <p:nvPr/>
        </p:nvPicPr>
        <p:blipFill rotWithShape="1">
          <a:blip r:embed="rId2" cstate="print"/>
          <a:srcRect l="28679" t="23196" r="15631" b="21828"/>
          <a:stretch/>
        </p:blipFill>
        <p:spPr>
          <a:xfrm>
            <a:off x="0" y="-342900"/>
            <a:ext cx="12192000" cy="802386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69417" y="1825782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dirty="0" smtClean="0"/>
              <a:t>The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growth index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</a:rPr>
              <a:t>indice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en-US" dirty="0" smtClean="0"/>
              <a:t>and its integration in </a:t>
            </a:r>
            <a:r>
              <a:rPr lang="en-US" b="1" i="1" dirty="0" smtClean="0">
                <a:solidFill>
                  <a:srgbClr val="00B0F0"/>
                </a:solidFill>
              </a:rPr>
              <a:t>StandsSIM.md</a:t>
            </a:r>
            <a:r>
              <a:rPr lang="en-US" dirty="0" smtClean="0"/>
              <a:t> simulator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8366" t="15101" r="14770"/>
          <a:stretch/>
        </p:blipFill>
        <p:spPr>
          <a:xfrm>
            <a:off x="925017" y="3165422"/>
            <a:ext cx="2108234" cy="9083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38051" y="2435823"/>
            <a:ext cx="30881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measurement of </a:t>
            </a:r>
            <a:r>
              <a:rPr lang="en-US" sz="1600" dirty="0" err="1" smtClean="0"/>
              <a:t>underbark</a:t>
            </a:r>
            <a:r>
              <a:rPr lang="en-US" sz="1600" dirty="0" smtClean="0"/>
              <a:t> diameter (cm) over the past 5 years in tree cores in 5 trees the closest to percentiles </a:t>
            </a:r>
            <a:r>
              <a:rPr lang="pt-PT" sz="1600" dirty="0"/>
              <a:t>5, 25 50, 75 e 95% </a:t>
            </a:r>
            <a:r>
              <a:rPr lang="pt-PT" sz="1600" dirty="0" err="1" smtClean="0"/>
              <a:t>of</a:t>
            </a:r>
            <a:r>
              <a:rPr lang="pt-PT" sz="1600" dirty="0" smtClean="0"/>
              <a:t> </a:t>
            </a:r>
            <a:r>
              <a:rPr lang="pt-PT" sz="1600" dirty="0" err="1" smtClean="0"/>
              <a:t>mean</a:t>
            </a:r>
            <a:r>
              <a:rPr lang="pt-PT" sz="1600" dirty="0" smtClean="0"/>
              <a:t> </a:t>
            </a:r>
            <a:r>
              <a:rPr lang="pt-PT" sz="1600" dirty="0" err="1" smtClean="0"/>
              <a:t>crown</a:t>
            </a:r>
            <a:r>
              <a:rPr lang="pt-PT" sz="1600" dirty="0" smtClean="0"/>
              <a:t> </a:t>
            </a:r>
            <a:r>
              <a:rPr lang="pt-PT" sz="1600" dirty="0" err="1" smtClean="0"/>
              <a:t>diameter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901703" y="4617362"/>
            <a:ext cx="4568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average </a:t>
            </a:r>
            <a:r>
              <a:rPr lang="en-US" sz="1600" dirty="0" err="1" smtClean="0"/>
              <a:t>underbark</a:t>
            </a:r>
            <a:r>
              <a:rPr lang="en-US" sz="1600" dirty="0" smtClean="0"/>
              <a:t> diameter </a:t>
            </a:r>
            <a:r>
              <a:rPr lang="en-US" sz="1600" dirty="0" smtClean="0"/>
              <a:t>growth (cm) prediction for</a:t>
            </a:r>
            <a:r>
              <a:rPr lang="en-US" sz="1600" dirty="0" smtClean="0"/>
              <a:t> 5 years in tree i: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831690" y="3022064"/>
            <a:ext cx="506361" cy="29140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2250630" y="4314178"/>
            <a:ext cx="648000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830824" y="6026955"/>
            <a:ext cx="46396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Where </a:t>
            </a:r>
            <a:r>
              <a:rPr lang="en-US" sz="1400" dirty="0" err="1" smtClean="0"/>
              <a:t>G</a:t>
            </a:r>
            <a:r>
              <a:rPr lang="en-US" sz="1400" baseline="-25000" dirty="0" err="1" smtClean="0"/>
              <a:t>Pm</a:t>
            </a:r>
            <a:r>
              <a:rPr lang="en-US" sz="1400" dirty="0" smtClean="0"/>
              <a:t> is the basal area of stone pine, </a:t>
            </a:r>
            <a:r>
              <a:rPr lang="en-US" sz="1400" dirty="0" err="1" smtClean="0"/>
              <a:t>gi</a:t>
            </a:r>
            <a:r>
              <a:rPr lang="en-US" sz="1400" dirty="0" smtClean="0"/>
              <a:t> is the sectional area of tree </a:t>
            </a:r>
            <a:r>
              <a:rPr lang="en-US" sz="1400" dirty="0" err="1" smtClean="0"/>
              <a:t>i</a:t>
            </a:r>
            <a:r>
              <a:rPr lang="en-US" sz="1400" dirty="0" smtClean="0"/>
              <a:t>, G</a:t>
            </a:r>
            <a:r>
              <a:rPr lang="en-US" sz="1400" baseline="-25000" dirty="0" smtClean="0"/>
              <a:t>T</a:t>
            </a:r>
            <a:r>
              <a:rPr lang="en-US" sz="1400" dirty="0" smtClean="0"/>
              <a:t> is the total basal area of the plot and </a:t>
            </a:r>
            <a:r>
              <a:rPr lang="en-US" sz="1400" dirty="0" err="1" smtClean="0"/>
              <a:t>dgdom</a:t>
            </a:r>
            <a:r>
              <a:rPr lang="en-US" sz="1400" dirty="0" smtClean="0"/>
              <a:t> is the quadratic mean diameter of the dominant trees.</a:t>
            </a:r>
            <a:endParaRPr lang="en-US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/>
              <p:cNvSpPr txBox="1"/>
              <p:nvPr/>
            </p:nvSpPr>
            <p:spPr>
              <a:xfrm>
                <a:off x="1259781" y="5220107"/>
                <a:ext cx="4363063" cy="495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𝑃𝑚</m:t>
                        </m:r>
                      </m:sub>
                    </m:sSub>
                  </m:oMath>
                </a14:m>
                <a:r>
                  <a:rPr lang="en-US" dirty="0" smtClean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3 </m:t>
                        </m:r>
                      </m:sub>
                    </m:sSub>
                  </m:oMath>
                </a14:m>
                <a:r>
                  <a:rPr lang="en-US" b="0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𝑑𝑔𝑑𝑜𝑚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781" y="5220107"/>
                <a:ext cx="4363063" cy="495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250" y="2445011"/>
            <a:ext cx="2756962" cy="2067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959" y="4377268"/>
            <a:ext cx="2772000" cy="207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51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500.JPG"/>
          <p:cNvPicPr>
            <a:picLocks noChangeAspect="1"/>
          </p:cNvPicPr>
          <p:nvPr/>
        </p:nvPicPr>
        <p:blipFill rotWithShape="1">
          <a:blip r:embed="rId2" cstate="print"/>
          <a:srcRect l="28679" t="23196" r="15631" b="21828"/>
          <a:stretch/>
        </p:blipFill>
        <p:spPr>
          <a:xfrm>
            <a:off x="0" y="-342900"/>
            <a:ext cx="12192000" cy="802386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69417" y="1811102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dirty="0" smtClean="0"/>
              <a:t>The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growth index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</a:rPr>
              <a:t>indice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en-US" dirty="0" smtClean="0"/>
              <a:t>and its integration in </a:t>
            </a:r>
            <a:r>
              <a:rPr lang="en-US" b="1" i="1" dirty="0" smtClean="0">
                <a:solidFill>
                  <a:srgbClr val="00B0F0"/>
                </a:solidFill>
              </a:rPr>
              <a:t>StandsSIM.md</a:t>
            </a:r>
            <a:r>
              <a:rPr lang="en-US" dirty="0" smtClean="0"/>
              <a:t> simulator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8366" t="15101" r="14770"/>
          <a:stretch/>
        </p:blipFill>
        <p:spPr>
          <a:xfrm>
            <a:off x="925017" y="3165422"/>
            <a:ext cx="2108234" cy="9083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38051" y="2435823"/>
            <a:ext cx="30881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measurement of </a:t>
            </a:r>
            <a:r>
              <a:rPr lang="en-US" sz="1600" dirty="0" err="1" smtClean="0"/>
              <a:t>underbark</a:t>
            </a:r>
            <a:r>
              <a:rPr lang="en-US" sz="1600" dirty="0" smtClean="0"/>
              <a:t> diameter (cm) over the past 5 years in tree cores in 5 trees the closest to percentiles </a:t>
            </a:r>
            <a:r>
              <a:rPr lang="pt-PT" sz="1600" dirty="0"/>
              <a:t>5, 25 50, 75 e 95% </a:t>
            </a:r>
            <a:r>
              <a:rPr lang="pt-PT" sz="1600" dirty="0" err="1" smtClean="0"/>
              <a:t>of</a:t>
            </a:r>
            <a:r>
              <a:rPr lang="pt-PT" sz="1600" dirty="0" smtClean="0"/>
              <a:t> </a:t>
            </a:r>
            <a:r>
              <a:rPr lang="pt-PT" sz="1600" dirty="0" err="1" smtClean="0"/>
              <a:t>mean</a:t>
            </a:r>
            <a:r>
              <a:rPr lang="pt-PT" sz="1600" dirty="0" smtClean="0"/>
              <a:t> </a:t>
            </a:r>
            <a:r>
              <a:rPr lang="pt-PT" sz="1600" dirty="0" err="1" smtClean="0"/>
              <a:t>crown</a:t>
            </a:r>
            <a:r>
              <a:rPr lang="pt-PT" sz="1600" dirty="0" smtClean="0"/>
              <a:t> </a:t>
            </a:r>
            <a:r>
              <a:rPr lang="pt-PT" sz="1600" dirty="0" err="1" smtClean="0"/>
              <a:t>diameter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901703" y="4617362"/>
            <a:ext cx="4568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average </a:t>
            </a:r>
            <a:r>
              <a:rPr lang="en-US" sz="1600" dirty="0" err="1" smtClean="0"/>
              <a:t>underbark</a:t>
            </a:r>
            <a:r>
              <a:rPr lang="en-US" sz="1600" dirty="0" smtClean="0"/>
              <a:t> diameter </a:t>
            </a:r>
            <a:r>
              <a:rPr lang="en-US" sz="1600" dirty="0" smtClean="0"/>
              <a:t>growth (cm) prediction for</a:t>
            </a:r>
            <a:r>
              <a:rPr lang="en-US" sz="1600" dirty="0" smtClean="0"/>
              <a:t> 5 years in tree i: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831690" y="3022064"/>
            <a:ext cx="506361" cy="29140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2250630" y="4314178"/>
            <a:ext cx="648000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908730" y="2528156"/>
            <a:ext cx="530863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accent6"/>
                </a:solidFill>
              </a:rPr>
              <a:t>Indice</a:t>
            </a:r>
            <a:r>
              <a:rPr lang="en-US" dirty="0" smtClean="0"/>
              <a:t> values:</a:t>
            </a:r>
          </a:p>
          <a:p>
            <a:endParaRPr lang="en-US" sz="800" dirty="0" smtClean="0"/>
          </a:p>
          <a:p>
            <a:pPr lvl="1"/>
            <a:r>
              <a:rPr lang="en-US" sz="1600" dirty="0" smtClean="0"/>
              <a:t> above 1 -  indicate an above the average site;</a:t>
            </a:r>
          </a:p>
          <a:p>
            <a:pPr lvl="1"/>
            <a:r>
              <a:rPr lang="en-US" sz="1600" dirty="0" smtClean="0"/>
              <a:t> close to 1-  indicate an average site, </a:t>
            </a:r>
          </a:p>
          <a:p>
            <a:pPr lvl="1"/>
            <a:r>
              <a:rPr lang="en-US" sz="1600" dirty="0" smtClean="0"/>
              <a:t> lower 1 - indicate a poor site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7347153" y="4028779"/>
            <a:ext cx="3989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simulator, for easiness of use and compatibility reasons requires a </a:t>
            </a:r>
            <a:r>
              <a:rPr lang="en-US" b="1" dirty="0" smtClean="0">
                <a:solidFill>
                  <a:srgbClr val="00B0F0"/>
                </a:solidFill>
              </a:rPr>
              <a:t>S</a:t>
            </a:r>
            <a:r>
              <a:rPr lang="en-US" dirty="0" smtClean="0"/>
              <a:t> value between 10 and 30 that need to be converted to the </a:t>
            </a:r>
            <a:r>
              <a:rPr lang="en-US" b="1" i="1" dirty="0" err="1" smtClean="0">
                <a:solidFill>
                  <a:schemeClr val="accent6">
                    <a:lumMod val="75000"/>
                  </a:schemeClr>
                </a:solidFill>
              </a:rPr>
              <a:t>indice</a:t>
            </a:r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i="1" dirty="0" smtClean="0"/>
              <a:t>as follows</a:t>
            </a:r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  <a:endParaRPr lang="en-US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7649497" y="5424099"/>
                <a:ext cx="3008671" cy="629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𝒊𝒏𝒅𝒊𝒄𝒆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=1+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−18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9497" y="5424099"/>
                <a:ext cx="3008671" cy="6298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7167715" y="3966816"/>
            <a:ext cx="4168879" cy="2282127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825" y="5992750"/>
            <a:ext cx="46396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Where </a:t>
            </a:r>
            <a:r>
              <a:rPr lang="en-US" sz="1400" dirty="0" err="1" smtClean="0"/>
              <a:t>G</a:t>
            </a:r>
            <a:r>
              <a:rPr lang="en-US" sz="1400" baseline="-25000" dirty="0" err="1" smtClean="0"/>
              <a:t>Pm</a:t>
            </a:r>
            <a:r>
              <a:rPr lang="en-US" sz="1400" dirty="0" smtClean="0"/>
              <a:t> is the basal area of stone pine, </a:t>
            </a:r>
            <a:r>
              <a:rPr lang="en-US" sz="1400" dirty="0" err="1" smtClean="0"/>
              <a:t>gi</a:t>
            </a:r>
            <a:r>
              <a:rPr lang="en-US" sz="1400" dirty="0" smtClean="0"/>
              <a:t> is the sectional area of tree </a:t>
            </a:r>
            <a:r>
              <a:rPr lang="en-US" sz="1400" dirty="0" err="1" smtClean="0"/>
              <a:t>i</a:t>
            </a:r>
            <a:r>
              <a:rPr lang="en-US" sz="1400" dirty="0" smtClean="0"/>
              <a:t>, G</a:t>
            </a:r>
            <a:r>
              <a:rPr lang="en-US" sz="1400" baseline="-25000" dirty="0" smtClean="0"/>
              <a:t>T</a:t>
            </a:r>
            <a:r>
              <a:rPr lang="en-US" sz="1400" dirty="0" smtClean="0"/>
              <a:t> is the total basal area of the plot and </a:t>
            </a:r>
            <a:r>
              <a:rPr lang="en-US" sz="1400" dirty="0" err="1" smtClean="0"/>
              <a:t>dgdom</a:t>
            </a:r>
            <a:r>
              <a:rPr lang="en-US" sz="1400" dirty="0" smtClean="0"/>
              <a:t> is the quadratic mean diameter of the dominant trees.</a:t>
            </a:r>
            <a:endParaRPr lang="en-US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/>
              <p:cNvSpPr txBox="1"/>
              <p:nvPr/>
            </p:nvSpPr>
            <p:spPr>
              <a:xfrm>
                <a:off x="1259781" y="5220107"/>
                <a:ext cx="4363063" cy="495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𝑃𝑚</m:t>
                        </m:r>
                      </m:sub>
                    </m:sSub>
                  </m:oMath>
                </a14:m>
                <a:r>
                  <a:rPr lang="en-US" dirty="0" smtClean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3 </m:t>
                        </m:r>
                      </m:sub>
                    </m:sSub>
                  </m:oMath>
                </a14:m>
                <a:r>
                  <a:rPr lang="en-US" b="0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𝑑𝑔𝑑𝑜𝑚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781" y="5220107"/>
                <a:ext cx="4363063" cy="495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3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500.JPG"/>
          <p:cNvPicPr>
            <a:picLocks noChangeAspect="1"/>
          </p:cNvPicPr>
          <p:nvPr/>
        </p:nvPicPr>
        <p:blipFill rotWithShape="1">
          <a:blip r:embed="rId2" cstate="print"/>
          <a:srcRect l="28679" t="23196" r="15631" b="21828"/>
          <a:stretch/>
        </p:blipFill>
        <p:spPr>
          <a:xfrm>
            <a:off x="0" y="-342900"/>
            <a:ext cx="12192000" cy="802386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06400" y="1752600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§"/>
            </a:pPr>
            <a:endParaRPr lang="en-US" sz="800" dirty="0" smtClean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 smtClean="0"/>
              <a:t>Most of the stands were naturally regenerated with trees of different ages which </a:t>
            </a:r>
            <a:r>
              <a:rPr lang="en-US" sz="2000" b="1" dirty="0" smtClean="0">
                <a:solidFill>
                  <a:srgbClr val="C00000"/>
                </a:solidFill>
              </a:rPr>
              <a:t>prevents the use of site index curves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US" sz="800" b="1" dirty="0">
              <a:solidFill>
                <a:srgbClr val="C0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 smtClean="0"/>
              <a:t>Site quality has </a:t>
            </a:r>
            <a:r>
              <a:rPr lang="en-US" sz="2000" dirty="0"/>
              <a:t>a major influence on tree growth. </a:t>
            </a:r>
            <a:endParaRPr lang="en-US" sz="2000" dirty="0" smtClean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US" sz="800" dirty="0" smtClean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 smtClean="0"/>
              <a:t>In </a:t>
            </a:r>
            <a:r>
              <a:rPr lang="en-US" sz="2000" dirty="0"/>
              <a:t>order to </a:t>
            </a:r>
            <a:r>
              <a:rPr lang="en-US" sz="2000" dirty="0" smtClean="0"/>
              <a:t>integrate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site quality </a:t>
            </a:r>
            <a:r>
              <a:rPr lang="en-US" sz="2000" dirty="0" smtClean="0"/>
              <a:t>into </a:t>
            </a:r>
            <a:r>
              <a:rPr lang="en-US" sz="2000" dirty="0"/>
              <a:t>the model, a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growth index </a:t>
            </a:r>
            <a:r>
              <a:rPr lang="en-US" sz="2000" i="1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2000" i="1" dirty="0" err="1" smtClean="0">
                <a:solidFill>
                  <a:schemeClr val="accent6">
                    <a:lumMod val="75000"/>
                  </a:schemeClr>
                </a:solidFill>
              </a:rPr>
              <a:t>indice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en-US" sz="2000" dirty="0" smtClean="0"/>
              <a:t>was defined.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US" sz="800" dirty="0" smtClean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/>
              <a:t> </a:t>
            </a:r>
            <a:r>
              <a:rPr lang="en-US" sz="2000" dirty="0" smtClean="0"/>
              <a:t>The index expresses </a:t>
            </a:r>
            <a:r>
              <a:rPr lang="en-US" sz="2000" dirty="0"/>
              <a:t>the relationship between growth in a given </a:t>
            </a:r>
            <a:r>
              <a:rPr lang="en-US" sz="2000" dirty="0" smtClean="0"/>
              <a:t>plot - assessed </a:t>
            </a:r>
            <a:r>
              <a:rPr lang="en-US" sz="2000" dirty="0"/>
              <a:t>on the basis of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ring-count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measurements </a:t>
            </a:r>
            <a:r>
              <a:rPr lang="en-US" sz="2000" dirty="0" smtClean="0"/>
              <a:t>- and </a:t>
            </a:r>
            <a:r>
              <a:rPr lang="en-US" sz="2000" dirty="0"/>
              <a:t>the average expected growth for trees of the same size</a:t>
            </a:r>
            <a:r>
              <a:rPr lang="en-US" sz="2000" dirty="0" smtClean="0"/>
              <a:t>.</a:t>
            </a:r>
          </a:p>
          <a:p>
            <a:pPr algn="just"/>
            <a:endParaRPr lang="en-US" sz="8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/>
              <a:t>In order to estimate this index, </a:t>
            </a:r>
            <a:r>
              <a:rPr lang="en-US" sz="2000" dirty="0" err="1" smtClean="0"/>
              <a:t>underbark</a:t>
            </a:r>
            <a:r>
              <a:rPr lang="en-US" sz="2000" dirty="0" smtClean="0"/>
              <a:t> diameter growth </a:t>
            </a:r>
            <a:r>
              <a:rPr lang="en-US" sz="2000" dirty="0"/>
              <a:t>was estimated    </a:t>
            </a:r>
            <a:r>
              <a:rPr lang="en-US" sz="2000" dirty="0" smtClean="0"/>
              <a:t> over </a:t>
            </a:r>
            <a:r>
              <a:rPr lang="en-US" sz="2000" dirty="0"/>
              <a:t>a 5-year period, fitting a regression of the current </a:t>
            </a:r>
            <a:r>
              <a:rPr lang="en-US" sz="2000" dirty="0" err="1" smtClean="0"/>
              <a:t>underbark</a:t>
            </a:r>
            <a:r>
              <a:rPr lang="en-US" sz="2000" dirty="0" smtClean="0"/>
              <a:t> </a:t>
            </a:r>
            <a:r>
              <a:rPr lang="en-US" sz="2000" dirty="0"/>
              <a:t>diameter (du) against the </a:t>
            </a:r>
            <a:r>
              <a:rPr lang="en-US" sz="2000" dirty="0" err="1" smtClean="0"/>
              <a:t>underbark</a:t>
            </a:r>
            <a:r>
              <a:rPr lang="en-US" sz="2000" dirty="0" smtClean="0"/>
              <a:t> diameter </a:t>
            </a:r>
            <a:r>
              <a:rPr lang="en-US" sz="2000" dirty="0"/>
              <a:t>five years earlier (du-5) using data from the trees from which growth rings were collected, and taking into account the equations in the table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057" y="5130829"/>
            <a:ext cx="282343" cy="2096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747" y="6105832"/>
            <a:ext cx="1961396" cy="6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3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500.JPG"/>
          <p:cNvPicPr>
            <a:picLocks noChangeAspect="1"/>
          </p:cNvPicPr>
          <p:nvPr/>
        </p:nvPicPr>
        <p:blipFill rotWithShape="1">
          <a:blip r:embed="rId2" cstate="print"/>
          <a:srcRect l="28679" t="23196" r="15631" b="21828"/>
          <a:stretch/>
        </p:blipFill>
        <p:spPr>
          <a:xfrm>
            <a:off x="0" y="-342900"/>
            <a:ext cx="12192000" cy="802386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06400" y="1752600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§"/>
            </a:pPr>
            <a:endParaRPr lang="en-US" b="1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892359" y="4310292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2006-2007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24259" y="4321319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2007-2008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4158227"/>
            <a:ext cx="800169" cy="281964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503712" y="1785039"/>
            <a:ext cx="8383488" cy="461665"/>
          </a:xfrm>
          <a:prstGeom prst="rect">
            <a:avLst/>
          </a:prstGeom>
          <a:solidFill>
            <a:srgbClr val="C4BD97"/>
          </a:solidFill>
        </p:spPr>
        <p:txBody>
          <a:bodyPr wrap="square" rtlCol="0">
            <a:spAutoFit/>
          </a:bodyPr>
          <a:lstStyle/>
          <a:p>
            <a:pPr algn="r"/>
            <a:r>
              <a:rPr lang="pt-PT" i="1" dirty="0" err="1" smtClean="0"/>
              <a:t>Growth</a:t>
            </a:r>
            <a:r>
              <a:rPr lang="pt-PT" i="1" dirty="0" smtClean="0"/>
              <a:t> module </a:t>
            </a:r>
            <a:r>
              <a:rPr lang="pt-PT" sz="1400" dirty="0" smtClean="0"/>
              <a:t>(</a:t>
            </a:r>
            <a:r>
              <a:rPr lang="pt-PT" sz="1400" i="1" dirty="0" smtClean="0"/>
              <a:t>principal </a:t>
            </a:r>
            <a:r>
              <a:rPr lang="pt-PT" sz="1400" i="1" dirty="0" err="1" smtClean="0"/>
              <a:t>variables</a:t>
            </a:r>
            <a:r>
              <a:rPr lang="pt-PT" sz="1400" i="1" dirty="0" smtClean="0"/>
              <a:t>)</a:t>
            </a:r>
            <a:endParaRPr lang="pt-PT" sz="1400" i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64365"/>
              </p:ext>
            </p:extLst>
          </p:nvPr>
        </p:nvGraphicFramePr>
        <p:xfrm>
          <a:off x="473767" y="2287226"/>
          <a:ext cx="2918449" cy="433312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65009">
                  <a:extLst>
                    <a:ext uri="{9D8B030D-6E8A-4147-A177-3AD203B41FA5}">
                      <a16:colId xmlns:a16="http://schemas.microsoft.com/office/drawing/2014/main" val="3138452960"/>
                    </a:ext>
                  </a:extLst>
                </a:gridCol>
                <a:gridCol w="2257276">
                  <a:extLst>
                    <a:ext uri="{9D8B030D-6E8A-4147-A177-3AD203B41FA5}">
                      <a16:colId xmlns:a16="http://schemas.microsoft.com/office/drawing/2014/main" val="3852517591"/>
                    </a:ext>
                  </a:extLst>
                </a:gridCol>
                <a:gridCol w="296164">
                  <a:extLst>
                    <a:ext uri="{9D8B030D-6E8A-4147-A177-3AD203B41FA5}">
                      <a16:colId xmlns:a16="http://schemas.microsoft.com/office/drawing/2014/main" val="1027591786"/>
                    </a:ext>
                  </a:extLst>
                </a:gridCol>
              </a:tblGrid>
              <a:tr h="1924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Symbol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Description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Unit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502155882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H1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Dominant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>
                          <a:effectLst/>
                        </a:rPr>
                        <a:t>t=1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057691236"/>
                  </a:ext>
                </a:extLst>
              </a:tr>
              <a:tr h="1039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H2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Dominant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smtClean="0">
                          <a:effectLst/>
                        </a:rPr>
                        <a:t>t=t+1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189440688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T1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Age t=1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yrs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556762999"/>
                  </a:ext>
                </a:extLst>
              </a:tr>
              <a:tr h="1039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T2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Age t=t+1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yrs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965469004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d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breast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75042942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d-5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breast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5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ago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005080310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du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breast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underbark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903594237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du-5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breast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underbark</a:t>
                      </a:r>
                      <a:r>
                        <a:rPr lang="pt-PT" sz="500" kern="100" dirty="0" smtClean="0">
                          <a:effectLst/>
                        </a:rPr>
                        <a:t> 5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ago</a:t>
                      </a: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895355899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Tree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sectional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m²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344102234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id5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increment</a:t>
                      </a:r>
                      <a:r>
                        <a:rPr lang="pt-PT" sz="500" kern="100" dirty="0" smtClean="0">
                          <a:effectLst/>
                        </a:rPr>
                        <a:t> (5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core </a:t>
                      </a:r>
                      <a:r>
                        <a:rPr lang="pt-PT" sz="500" kern="100" dirty="0" err="1" smtClean="0">
                          <a:effectLst/>
                        </a:rPr>
                        <a:t>measurement</a:t>
                      </a:r>
                      <a:r>
                        <a:rPr lang="pt-PT" sz="500" kern="100" dirty="0" smtClean="0">
                          <a:effectLst/>
                        </a:rPr>
                        <a:t>)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871966122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îd5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Mean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d</a:t>
                      </a:r>
                      <a:r>
                        <a:rPr lang="pt-PT" sz="500" kern="100" dirty="0" err="1" smtClean="0">
                          <a:effectLst/>
                        </a:rPr>
                        <a:t>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increment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smtClean="0">
                          <a:effectLst/>
                        </a:rPr>
                        <a:t>in 5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period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269053661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Tree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5419917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h_st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Tree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above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stump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level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6050497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Stump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 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149590906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cw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Crown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diameter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051333016"/>
                  </a:ext>
                </a:extLst>
              </a:tr>
              <a:tr h="12729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wc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Cone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weight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(green in a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campaign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149667000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NT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Total </a:t>
                      </a:r>
                      <a:r>
                        <a:rPr lang="pt-PT" sz="500" kern="100" dirty="0" err="1" smtClean="0">
                          <a:effectLst/>
                        </a:rPr>
                        <a:t>number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of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trees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693658731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dgPm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Stone pine </a:t>
                      </a:r>
                      <a:r>
                        <a:rPr lang="pt-PT" sz="500" kern="100" dirty="0" err="1" smtClean="0">
                          <a:effectLst/>
                        </a:rPr>
                        <a:t>quadratic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mean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cm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206112605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dgdom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quadratic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mean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of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dominant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trees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223479348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Gd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Dead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trees</a:t>
                      </a:r>
                      <a:r>
                        <a:rPr lang="pt-PT" sz="500" kern="100" dirty="0" smtClean="0">
                          <a:effectLst/>
                        </a:rPr>
                        <a:t>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957717529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Gres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Residual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71997210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GPm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 kern="100" dirty="0" smtClean="0">
                          <a:effectLst/>
                          <a:latin typeface="+mn-lt"/>
                          <a:ea typeface="Aptos"/>
                          <a:cs typeface="Times New Roman" panose="02020603050405020304" pitchFamily="18" charset="0"/>
                        </a:rPr>
                        <a:t>Residual basal area of stone pine</a:t>
                      </a: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019560296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Total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620696786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GiPm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Basal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area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of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stone</a:t>
                      </a:r>
                      <a:r>
                        <a:rPr lang="pt-PT" sz="500" kern="100" baseline="0" dirty="0" smtClean="0">
                          <a:effectLst/>
                        </a:rPr>
                        <a:t> pines </a:t>
                      </a:r>
                      <a:r>
                        <a:rPr lang="pt-PT" sz="500" kern="100" baseline="0" dirty="0" err="1" smtClean="0">
                          <a:effectLst/>
                        </a:rPr>
                        <a:t>with</a:t>
                      </a:r>
                      <a:r>
                        <a:rPr lang="pt-PT" sz="500" kern="100" baseline="0" dirty="0" smtClean="0">
                          <a:effectLst/>
                        </a:rPr>
                        <a:t> a basal </a:t>
                      </a:r>
                      <a:r>
                        <a:rPr lang="pt-PT" sz="500" kern="100" baseline="0" dirty="0" err="1" smtClean="0">
                          <a:effectLst/>
                        </a:rPr>
                        <a:t>area</a:t>
                      </a:r>
                      <a:r>
                        <a:rPr lang="pt-PT" sz="500" kern="100" baseline="0" dirty="0" smtClean="0">
                          <a:effectLst/>
                        </a:rPr>
                        <a:t>  </a:t>
                      </a:r>
                      <a:r>
                        <a:rPr lang="pt-PT" sz="500" kern="100" dirty="0" smtClean="0">
                          <a:effectLst/>
                        </a:rPr>
                        <a:t>≥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of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stone</a:t>
                      </a:r>
                      <a:r>
                        <a:rPr lang="pt-PT" sz="500" kern="100" baseline="0" dirty="0" smtClean="0">
                          <a:effectLst/>
                        </a:rPr>
                        <a:t> pine </a:t>
                      </a:r>
                      <a:r>
                        <a:rPr lang="pt-PT" sz="500" kern="100" dirty="0" smtClean="0">
                          <a:effectLst/>
                        </a:rPr>
                        <a:t>i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061097428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GiT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Basal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area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of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all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trees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with</a:t>
                      </a:r>
                      <a:r>
                        <a:rPr lang="pt-PT" sz="500" kern="100" baseline="0" dirty="0" smtClean="0">
                          <a:effectLst/>
                        </a:rPr>
                        <a:t> a basal </a:t>
                      </a:r>
                      <a:r>
                        <a:rPr lang="pt-PT" sz="500" kern="100" baseline="0" dirty="0" err="1" smtClean="0">
                          <a:effectLst/>
                        </a:rPr>
                        <a:t>area</a:t>
                      </a:r>
                      <a:r>
                        <a:rPr lang="pt-PT" sz="500" kern="100" baseline="0" dirty="0" smtClean="0">
                          <a:effectLst/>
                        </a:rPr>
                        <a:t>  </a:t>
                      </a:r>
                      <a:r>
                        <a:rPr lang="pt-PT" sz="500" kern="100" dirty="0" smtClean="0">
                          <a:effectLst/>
                        </a:rPr>
                        <a:t>≥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of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stone</a:t>
                      </a:r>
                      <a:r>
                        <a:rPr lang="pt-PT" sz="500" kern="100" baseline="0" dirty="0" smtClean="0">
                          <a:effectLst/>
                        </a:rPr>
                        <a:t> pine </a:t>
                      </a:r>
                      <a:r>
                        <a:rPr lang="pt-PT" sz="500" kern="100" dirty="0" smtClean="0">
                          <a:effectLst/>
                        </a:rPr>
                        <a:t>i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376936054"/>
                  </a:ext>
                </a:extLst>
              </a:tr>
              <a:tr h="2674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P4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Acumulated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precipitations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from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January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until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May</a:t>
                      </a:r>
                      <a:r>
                        <a:rPr lang="pt-PT" sz="500" kern="100" baseline="0" dirty="0" smtClean="0">
                          <a:effectLst/>
                        </a:rPr>
                        <a:t> (</a:t>
                      </a:r>
                      <a:r>
                        <a:rPr lang="pt-PT" sz="500" kern="100" dirty="0" smtClean="0">
                          <a:effectLst/>
                        </a:rPr>
                        <a:t>inclusive) </a:t>
                      </a:r>
                      <a:r>
                        <a:rPr lang="pt-PT" sz="500" kern="100" dirty="0" err="1" smtClean="0">
                          <a:effectLst/>
                        </a:rPr>
                        <a:t>before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polination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dirty="0" smtClean="0">
                          <a:effectLst/>
                        </a:rPr>
                        <a:t>(3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before</a:t>
                      </a:r>
                      <a:r>
                        <a:rPr lang="pt-PT" sz="500" kern="100" dirty="0" smtClean="0">
                          <a:effectLst/>
                        </a:rPr>
                        <a:t> cone </a:t>
                      </a:r>
                      <a:r>
                        <a:rPr lang="pt-PT" sz="500" kern="100" dirty="0" err="1" smtClean="0">
                          <a:effectLst/>
                        </a:rPr>
                        <a:t>harvest</a:t>
                      </a:r>
                      <a:r>
                        <a:rPr lang="pt-PT" sz="500" kern="100" dirty="0" smtClean="0">
                          <a:effectLst/>
                        </a:rPr>
                        <a:t>)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382868803"/>
                  </a:ext>
                </a:extLst>
              </a:tr>
              <a:tr h="1495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Pcg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Acumulated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precipitations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between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March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and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July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dirty="0" smtClean="0">
                          <a:effectLst/>
                        </a:rPr>
                        <a:t>in </a:t>
                      </a:r>
                      <a:r>
                        <a:rPr lang="pt-PT" sz="500" kern="100" dirty="0" err="1" smtClean="0">
                          <a:effectLst/>
                        </a:rPr>
                        <a:t>the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year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of</a:t>
                      </a:r>
                      <a:r>
                        <a:rPr lang="pt-PT" sz="500" kern="100" dirty="0" smtClean="0">
                          <a:effectLst/>
                        </a:rPr>
                        <a:t> corne </a:t>
                      </a:r>
                      <a:r>
                        <a:rPr lang="pt-PT" sz="500" kern="100" dirty="0" err="1" smtClean="0">
                          <a:effectLst/>
                        </a:rPr>
                        <a:t>harvest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61813154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Total</a:t>
                      </a:r>
                      <a:r>
                        <a:rPr lang="pt-PT" sz="500" kern="100" baseline="0" dirty="0" smtClean="0">
                          <a:effectLst/>
                        </a:rPr>
                        <a:t> v</a:t>
                      </a:r>
                      <a:r>
                        <a:rPr lang="pt-PT" sz="500" kern="100" dirty="0" smtClean="0">
                          <a:effectLst/>
                        </a:rPr>
                        <a:t>olume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59677483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vu_st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Volume </a:t>
                      </a:r>
                      <a:r>
                        <a:rPr lang="pt-PT" sz="500" kern="100" dirty="0" err="1" smtClean="0">
                          <a:effectLst/>
                        </a:rPr>
                        <a:t>without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stump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and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bark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245499886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v_st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Volume </a:t>
                      </a:r>
                      <a:r>
                        <a:rPr lang="pt-PT" sz="500" kern="100" dirty="0" err="1" smtClean="0">
                          <a:effectLst/>
                        </a:rPr>
                        <a:t>without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stump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980585319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vb_st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Bark</a:t>
                      </a:r>
                      <a:r>
                        <a:rPr lang="pt-PT" sz="500" kern="100" dirty="0" smtClean="0">
                          <a:effectLst/>
                        </a:rPr>
                        <a:t> volume (</a:t>
                      </a:r>
                      <a:r>
                        <a:rPr lang="pt-PT" sz="500" kern="100" dirty="0" err="1" smtClean="0">
                          <a:effectLst/>
                        </a:rPr>
                        <a:t>without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stump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bark</a:t>
                      </a:r>
                      <a:r>
                        <a:rPr lang="pt-PT" sz="500" kern="100" dirty="0" smtClean="0">
                          <a:effectLst/>
                        </a:rPr>
                        <a:t>)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08321020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Stump</a:t>
                      </a:r>
                      <a:r>
                        <a:rPr lang="pt-PT" sz="500" kern="100" dirty="0" smtClean="0">
                          <a:effectLst/>
                        </a:rPr>
                        <a:t> volume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75914581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c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Perimiter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at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breast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height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cm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16843773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>
                          <a:effectLst/>
                        </a:rPr>
                        <a:t>wl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Needles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</a:t>
                      </a:r>
                      <a:r>
                        <a:rPr lang="pt-PT" sz="500" kern="100" dirty="0" err="1" smtClean="0">
                          <a:effectLst/>
                        </a:rPr>
                        <a:t>iomass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982941040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wbr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Branch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biomass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608374094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wb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Bark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biomass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of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the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stem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64830460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ws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Stem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biomass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084406445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wa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Above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ground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</a:t>
                      </a:r>
                      <a:r>
                        <a:rPr lang="pt-PT" sz="500" kern="100" dirty="0" err="1" smtClean="0">
                          <a:effectLst/>
                        </a:rPr>
                        <a:t>iomass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kg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869541279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3575720" y="2422661"/>
            <a:ext cx="2906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Diameter growth</a:t>
            </a:r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5630" y="2881803"/>
            <a:ext cx="7407282" cy="223285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9104" y="2351771"/>
            <a:ext cx="945527" cy="802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911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500.JPG"/>
          <p:cNvPicPr>
            <a:picLocks noChangeAspect="1"/>
          </p:cNvPicPr>
          <p:nvPr/>
        </p:nvPicPr>
        <p:blipFill rotWithShape="1">
          <a:blip r:embed="rId2" cstate="print"/>
          <a:srcRect l="28679" t="23196" r="15631" b="21828"/>
          <a:stretch/>
        </p:blipFill>
        <p:spPr>
          <a:xfrm>
            <a:off x="-61993" y="-342900"/>
            <a:ext cx="12192000" cy="802386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06400" y="1752600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b="1" i="1" dirty="0"/>
              <a:t>Pine cone formation is a complex process</a:t>
            </a:r>
            <a:endParaRPr lang="en-US" b="1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546" r="53621" b="13547"/>
          <a:stretch/>
        </p:blipFill>
        <p:spPr>
          <a:xfrm>
            <a:off x="640080" y="4565758"/>
            <a:ext cx="2920784" cy="17639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144" r="50602"/>
          <a:stretch/>
        </p:blipFill>
        <p:spPr>
          <a:xfrm>
            <a:off x="6224016" y="4603276"/>
            <a:ext cx="2657371" cy="17691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4946"/>
          <a:stretch/>
        </p:blipFill>
        <p:spPr>
          <a:xfrm>
            <a:off x="8907473" y="4603276"/>
            <a:ext cx="2705407" cy="17691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52126" r="6767" b="13547"/>
          <a:stretch/>
        </p:blipFill>
        <p:spPr>
          <a:xfrm>
            <a:off x="3566160" y="4565758"/>
            <a:ext cx="2678031" cy="17639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71836" y="4295499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2004-2005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203736" y="4306526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2005-2006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892359" y="4310292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2006-2007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24259" y="4321319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2007-2008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9374" y="6417047"/>
            <a:ext cx="944962" cy="2743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" y="4158227"/>
            <a:ext cx="800169" cy="2819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54738"/>
          <a:stretch/>
        </p:blipFill>
        <p:spPr>
          <a:xfrm>
            <a:off x="702725" y="2157803"/>
            <a:ext cx="2121306" cy="4564776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406400" y="1752600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0"/>
              </a:spcAft>
            </a:pPr>
            <a:endParaRPr lang="en-US" sz="800" kern="100" dirty="0">
              <a:latin typeface="Aptos"/>
              <a:ea typeface="Aptos"/>
              <a:cs typeface="Times New Roman" panose="02020603050405020304" pitchFamily="18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503712" y="1785039"/>
            <a:ext cx="8383488" cy="461665"/>
          </a:xfrm>
          <a:prstGeom prst="rect">
            <a:avLst/>
          </a:prstGeom>
          <a:solidFill>
            <a:srgbClr val="C4BD97"/>
          </a:solidFill>
        </p:spPr>
        <p:txBody>
          <a:bodyPr wrap="square" rtlCol="0">
            <a:spAutoFit/>
          </a:bodyPr>
          <a:lstStyle/>
          <a:p>
            <a:pPr algn="r"/>
            <a:r>
              <a:rPr lang="pt-PT" i="1" dirty="0" err="1" smtClean="0"/>
              <a:t>Growth</a:t>
            </a:r>
            <a:r>
              <a:rPr lang="pt-PT" i="1" dirty="0" smtClean="0"/>
              <a:t> module </a:t>
            </a:r>
            <a:r>
              <a:rPr lang="pt-PT" sz="1400" dirty="0" smtClean="0"/>
              <a:t>(</a:t>
            </a:r>
            <a:r>
              <a:rPr lang="pt-PT" sz="1400" i="1" dirty="0" smtClean="0"/>
              <a:t>principal </a:t>
            </a:r>
            <a:r>
              <a:rPr lang="pt-PT" sz="1400" i="1" dirty="0" err="1" smtClean="0"/>
              <a:t>variables</a:t>
            </a:r>
            <a:r>
              <a:rPr lang="pt-PT" sz="1400" i="1" dirty="0" smtClean="0"/>
              <a:t>)</a:t>
            </a:r>
            <a:endParaRPr lang="pt-PT" sz="1400" i="1" dirty="0"/>
          </a:p>
        </p:txBody>
      </p:sp>
      <p:pic>
        <p:nvPicPr>
          <p:cNvPr id="24" name="Picture 23" descr="A black text on a white background&#10;&#10;AI-generated content may be incorrect."/>
          <p:cNvPicPr/>
          <p:nvPr/>
        </p:nvPicPr>
        <p:blipFill>
          <a:blip r:embed="rId8"/>
          <a:stretch>
            <a:fillRect/>
          </a:stretch>
        </p:blipFill>
        <p:spPr>
          <a:xfrm>
            <a:off x="7560012" y="3102677"/>
            <a:ext cx="4084129" cy="6853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9149" y="3901581"/>
            <a:ext cx="3904992" cy="2662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3575720" y="2422661"/>
            <a:ext cx="5909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Dominant height growth</a:t>
            </a:r>
            <a:r>
              <a:rPr lang="en-US" i="1" dirty="0" smtClean="0">
                <a:solidFill>
                  <a:schemeClr val="accent6"/>
                </a:solidFill>
              </a:rPr>
              <a:t> (adapted from Spain)</a:t>
            </a:r>
            <a:endParaRPr lang="en-US" b="1" dirty="0">
              <a:solidFill>
                <a:schemeClr val="accent6"/>
              </a:solidFill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197531"/>
              </p:ext>
            </p:extLst>
          </p:nvPr>
        </p:nvGraphicFramePr>
        <p:xfrm>
          <a:off x="473767" y="2287226"/>
          <a:ext cx="2918449" cy="433312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65009">
                  <a:extLst>
                    <a:ext uri="{9D8B030D-6E8A-4147-A177-3AD203B41FA5}">
                      <a16:colId xmlns:a16="http://schemas.microsoft.com/office/drawing/2014/main" val="3138452960"/>
                    </a:ext>
                  </a:extLst>
                </a:gridCol>
                <a:gridCol w="2257276">
                  <a:extLst>
                    <a:ext uri="{9D8B030D-6E8A-4147-A177-3AD203B41FA5}">
                      <a16:colId xmlns:a16="http://schemas.microsoft.com/office/drawing/2014/main" val="3852517591"/>
                    </a:ext>
                  </a:extLst>
                </a:gridCol>
                <a:gridCol w="296164">
                  <a:extLst>
                    <a:ext uri="{9D8B030D-6E8A-4147-A177-3AD203B41FA5}">
                      <a16:colId xmlns:a16="http://schemas.microsoft.com/office/drawing/2014/main" val="1027591786"/>
                    </a:ext>
                  </a:extLst>
                </a:gridCol>
              </a:tblGrid>
              <a:tr h="1924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Symbol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Description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Unit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502155882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H1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Dominant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>
                          <a:effectLst/>
                        </a:rPr>
                        <a:t>t=1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057691236"/>
                  </a:ext>
                </a:extLst>
              </a:tr>
              <a:tr h="1039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H2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Dominant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smtClean="0">
                          <a:effectLst/>
                        </a:rPr>
                        <a:t>t=t+1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189440688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T1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Age t=1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yrs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556762999"/>
                  </a:ext>
                </a:extLst>
              </a:tr>
              <a:tr h="1039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T2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Age t=t+1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yrs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965469004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d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breast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75042942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d-5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breast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5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ago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005080310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du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breast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underbark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903594237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du-5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breast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underbark</a:t>
                      </a:r>
                      <a:r>
                        <a:rPr lang="pt-PT" sz="500" kern="100" dirty="0" smtClean="0">
                          <a:effectLst/>
                        </a:rPr>
                        <a:t> 5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ago</a:t>
                      </a: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895355899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Tree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sectional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m²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344102234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id5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increment</a:t>
                      </a:r>
                      <a:r>
                        <a:rPr lang="pt-PT" sz="500" kern="100" dirty="0" smtClean="0">
                          <a:effectLst/>
                        </a:rPr>
                        <a:t> (5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core </a:t>
                      </a:r>
                      <a:r>
                        <a:rPr lang="pt-PT" sz="500" kern="100" dirty="0" err="1" smtClean="0">
                          <a:effectLst/>
                        </a:rPr>
                        <a:t>measurement</a:t>
                      </a:r>
                      <a:r>
                        <a:rPr lang="pt-PT" sz="500" kern="100" dirty="0" smtClean="0">
                          <a:effectLst/>
                        </a:rPr>
                        <a:t>)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871966122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îd5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Mean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d</a:t>
                      </a:r>
                      <a:r>
                        <a:rPr lang="pt-PT" sz="500" kern="100" dirty="0" err="1" smtClean="0">
                          <a:effectLst/>
                        </a:rPr>
                        <a:t>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increment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smtClean="0">
                          <a:effectLst/>
                        </a:rPr>
                        <a:t>in 5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period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269053661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Tree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5419917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h_st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Tree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above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stump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level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6050497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Stump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 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149590906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cw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Crown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diameter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051333016"/>
                  </a:ext>
                </a:extLst>
              </a:tr>
              <a:tr h="12729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wc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Cone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weight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(green in a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campaign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149667000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NT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Total </a:t>
                      </a:r>
                      <a:r>
                        <a:rPr lang="pt-PT" sz="500" kern="100" dirty="0" err="1" smtClean="0">
                          <a:effectLst/>
                        </a:rPr>
                        <a:t>number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of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trees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693658731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dgPm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Stone pine </a:t>
                      </a:r>
                      <a:r>
                        <a:rPr lang="pt-PT" sz="500" kern="100" dirty="0" err="1" smtClean="0">
                          <a:effectLst/>
                        </a:rPr>
                        <a:t>quadratic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mean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cm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206112605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dgdom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quadratic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mean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of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dominant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trees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223479348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Gd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Dead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trees</a:t>
                      </a:r>
                      <a:r>
                        <a:rPr lang="pt-PT" sz="500" kern="100" dirty="0" smtClean="0">
                          <a:effectLst/>
                        </a:rPr>
                        <a:t>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957717529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Gres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Residual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71997210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GPm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 kern="100" dirty="0" smtClean="0">
                          <a:effectLst/>
                          <a:latin typeface="+mn-lt"/>
                          <a:ea typeface="Aptos"/>
                          <a:cs typeface="Times New Roman" panose="02020603050405020304" pitchFamily="18" charset="0"/>
                        </a:rPr>
                        <a:t>Residual basal area of stone pine</a:t>
                      </a: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019560296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Total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620696786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GiPm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Basal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area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of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stone</a:t>
                      </a:r>
                      <a:r>
                        <a:rPr lang="pt-PT" sz="500" kern="100" baseline="0" dirty="0" smtClean="0">
                          <a:effectLst/>
                        </a:rPr>
                        <a:t> pines </a:t>
                      </a:r>
                      <a:r>
                        <a:rPr lang="pt-PT" sz="500" kern="100" baseline="0" dirty="0" err="1" smtClean="0">
                          <a:effectLst/>
                        </a:rPr>
                        <a:t>with</a:t>
                      </a:r>
                      <a:r>
                        <a:rPr lang="pt-PT" sz="500" kern="100" baseline="0" dirty="0" smtClean="0">
                          <a:effectLst/>
                        </a:rPr>
                        <a:t> a basal </a:t>
                      </a:r>
                      <a:r>
                        <a:rPr lang="pt-PT" sz="500" kern="100" baseline="0" dirty="0" err="1" smtClean="0">
                          <a:effectLst/>
                        </a:rPr>
                        <a:t>area</a:t>
                      </a:r>
                      <a:r>
                        <a:rPr lang="pt-PT" sz="500" kern="100" baseline="0" dirty="0" smtClean="0">
                          <a:effectLst/>
                        </a:rPr>
                        <a:t>  </a:t>
                      </a:r>
                      <a:r>
                        <a:rPr lang="pt-PT" sz="500" kern="100" dirty="0" smtClean="0">
                          <a:effectLst/>
                        </a:rPr>
                        <a:t>≥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of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stone</a:t>
                      </a:r>
                      <a:r>
                        <a:rPr lang="pt-PT" sz="500" kern="100" baseline="0" dirty="0" smtClean="0">
                          <a:effectLst/>
                        </a:rPr>
                        <a:t> pine </a:t>
                      </a:r>
                      <a:r>
                        <a:rPr lang="pt-PT" sz="500" kern="100" dirty="0" smtClean="0">
                          <a:effectLst/>
                        </a:rPr>
                        <a:t>i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061097428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GiT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Basal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area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of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all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trees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with</a:t>
                      </a:r>
                      <a:r>
                        <a:rPr lang="pt-PT" sz="500" kern="100" baseline="0" dirty="0" smtClean="0">
                          <a:effectLst/>
                        </a:rPr>
                        <a:t> a basal </a:t>
                      </a:r>
                      <a:r>
                        <a:rPr lang="pt-PT" sz="500" kern="100" baseline="0" dirty="0" err="1" smtClean="0">
                          <a:effectLst/>
                        </a:rPr>
                        <a:t>area</a:t>
                      </a:r>
                      <a:r>
                        <a:rPr lang="pt-PT" sz="500" kern="100" baseline="0" dirty="0" smtClean="0">
                          <a:effectLst/>
                        </a:rPr>
                        <a:t>  </a:t>
                      </a:r>
                      <a:r>
                        <a:rPr lang="pt-PT" sz="500" kern="100" dirty="0" smtClean="0">
                          <a:effectLst/>
                        </a:rPr>
                        <a:t>≥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of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stone</a:t>
                      </a:r>
                      <a:r>
                        <a:rPr lang="pt-PT" sz="500" kern="100" baseline="0" dirty="0" smtClean="0">
                          <a:effectLst/>
                        </a:rPr>
                        <a:t> pine </a:t>
                      </a:r>
                      <a:r>
                        <a:rPr lang="pt-PT" sz="500" kern="100" dirty="0" smtClean="0">
                          <a:effectLst/>
                        </a:rPr>
                        <a:t>i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376936054"/>
                  </a:ext>
                </a:extLst>
              </a:tr>
              <a:tr h="2674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P4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Acumulated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precipitations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from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January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until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May</a:t>
                      </a:r>
                      <a:r>
                        <a:rPr lang="pt-PT" sz="500" kern="100" baseline="0" dirty="0" smtClean="0">
                          <a:effectLst/>
                        </a:rPr>
                        <a:t> (</a:t>
                      </a:r>
                      <a:r>
                        <a:rPr lang="pt-PT" sz="500" kern="100" dirty="0" smtClean="0">
                          <a:effectLst/>
                        </a:rPr>
                        <a:t>inclusive) </a:t>
                      </a:r>
                      <a:r>
                        <a:rPr lang="pt-PT" sz="500" kern="100" dirty="0" err="1" smtClean="0">
                          <a:effectLst/>
                        </a:rPr>
                        <a:t>before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polination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dirty="0" smtClean="0">
                          <a:effectLst/>
                        </a:rPr>
                        <a:t>(3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before</a:t>
                      </a:r>
                      <a:r>
                        <a:rPr lang="pt-PT" sz="500" kern="100" dirty="0" smtClean="0">
                          <a:effectLst/>
                        </a:rPr>
                        <a:t> cone </a:t>
                      </a:r>
                      <a:r>
                        <a:rPr lang="pt-PT" sz="500" kern="100" dirty="0" err="1" smtClean="0">
                          <a:effectLst/>
                        </a:rPr>
                        <a:t>harvest</a:t>
                      </a:r>
                      <a:r>
                        <a:rPr lang="pt-PT" sz="500" kern="100" dirty="0" smtClean="0">
                          <a:effectLst/>
                        </a:rPr>
                        <a:t>)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382868803"/>
                  </a:ext>
                </a:extLst>
              </a:tr>
              <a:tr h="1495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Pcg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Acumulated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precipitations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between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March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and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July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dirty="0" smtClean="0">
                          <a:effectLst/>
                        </a:rPr>
                        <a:t>in </a:t>
                      </a:r>
                      <a:r>
                        <a:rPr lang="pt-PT" sz="500" kern="100" dirty="0" err="1" smtClean="0">
                          <a:effectLst/>
                        </a:rPr>
                        <a:t>the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year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of</a:t>
                      </a:r>
                      <a:r>
                        <a:rPr lang="pt-PT" sz="500" kern="100" dirty="0" smtClean="0">
                          <a:effectLst/>
                        </a:rPr>
                        <a:t> corne </a:t>
                      </a:r>
                      <a:r>
                        <a:rPr lang="pt-PT" sz="500" kern="100" dirty="0" err="1" smtClean="0">
                          <a:effectLst/>
                        </a:rPr>
                        <a:t>harvest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61813154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Total</a:t>
                      </a:r>
                      <a:r>
                        <a:rPr lang="pt-PT" sz="500" kern="100" baseline="0" dirty="0" smtClean="0">
                          <a:effectLst/>
                        </a:rPr>
                        <a:t> v</a:t>
                      </a:r>
                      <a:r>
                        <a:rPr lang="pt-PT" sz="500" kern="100" dirty="0" smtClean="0">
                          <a:effectLst/>
                        </a:rPr>
                        <a:t>olume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59677483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vu_st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Volume </a:t>
                      </a:r>
                      <a:r>
                        <a:rPr lang="pt-PT" sz="500" kern="100" dirty="0" err="1" smtClean="0">
                          <a:effectLst/>
                        </a:rPr>
                        <a:t>without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stump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and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bark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245499886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v_st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Volume </a:t>
                      </a:r>
                      <a:r>
                        <a:rPr lang="pt-PT" sz="500" kern="100" dirty="0" err="1" smtClean="0">
                          <a:effectLst/>
                        </a:rPr>
                        <a:t>without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stump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980585319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vb_st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Bark</a:t>
                      </a:r>
                      <a:r>
                        <a:rPr lang="pt-PT" sz="500" kern="100" dirty="0" smtClean="0">
                          <a:effectLst/>
                        </a:rPr>
                        <a:t> volume (</a:t>
                      </a:r>
                      <a:r>
                        <a:rPr lang="pt-PT" sz="500" kern="100" dirty="0" err="1" smtClean="0">
                          <a:effectLst/>
                        </a:rPr>
                        <a:t>without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stump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bark</a:t>
                      </a:r>
                      <a:r>
                        <a:rPr lang="pt-PT" sz="500" kern="100" dirty="0" smtClean="0">
                          <a:effectLst/>
                        </a:rPr>
                        <a:t>)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08321020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Stump</a:t>
                      </a:r>
                      <a:r>
                        <a:rPr lang="pt-PT" sz="500" kern="100" dirty="0" smtClean="0">
                          <a:effectLst/>
                        </a:rPr>
                        <a:t> volume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75914581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c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Perimiter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at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breast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height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cm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16843773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>
                          <a:effectLst/>
                        </a:rPr>
                        <a:t>wl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Needles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</a:t>
                      </a:r>
                      <a:r>
                        <a:rPr lang="pt-PT" sz="500" kern="100" dirty="0" err="1" smtClean="0">
                          <a:effectLst/>
                        </a:rPr>
                        <a:t>iomass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982941040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wbr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Branch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biomass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608374094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wb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Bark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biomass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of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the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stem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64830460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ws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Stem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biomass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084406445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wa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Above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ground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</a:t>
                      </a:r>
                      <a:r>
                        <a:rPr lang="pt-PT" sz="500" kern="100" dirty="0" err="1" smtClean="0">
                          <a:effectLst/>
                        </a:rPr>
                        <a:t>iomass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kg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869541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96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500.JPG"/>
          <p:cNvPicPr>
            <a:picLocks noChangeAspect="1"/>
          </p:cNvPicPr>
          <p:nvPr/>
        </p:nvPicPr>
        <p:blipFill rotWithShape="1">
          <a:blip r:embed="rId2" cstate="print"/>
          <a:srcRect l="28679" t="23196" r="15631" b="21828"/>
          <a:stretch/>
        </p:blipFill>
        <p:spPr>
          <a:xfrm>
            <a:off x="0" y="-342900"/>
            <a:ext cx="12192000" cy="802386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06400" y="1752600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b="1" i="1" dirty="0"/>
              <a:t>Pine cone formation is a complex process</a:t>
            </a:r>
            <a:endParaRPr lang="en-US" b="1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546" r="53621" b="13547"/>
          <a:stretch/>
        </p:blipFill>
        <p:spPr>
          <a:xfrm>
            <a:off x="640080" y="4565758"/>
            <a:ext cx="2920784" cy="17639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144" r="50602"/>
          <a:stretch/>
        </p:blipFill>
        <p:spPr>
          <a:xfrm>
            <a:off x="6224016" y="4603276"/>
            <a:ext cx="2657371" cy="17691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4946"/>
          <a:stretch/>
        </p:blipFill>
        <p:spPr>
          <a:xfrm>
            <a:off x="8907473" y="4603276"/>
            <a:ext cx="2705407" cy="17691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52126" r="6767" b="13547"/>
          <a:stretch/>
        </p:blipFill>
        <p:spPr>
          <a:xfrm>
            <a:off x="3566160" y="4565758"/>
            <a:ext cx="2678031" cy="17639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71836" y="4295499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2004-2005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203736" y="4306526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2005-2006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892359" y="4310292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2006-2007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24259" y="4321319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2007-2008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9374" y="6417047"/>
            <a:ext cx="944962" cy="2743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" y="4158227"/>
            <a:ext cx="800169" cy="2819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54738"/>
          <a:stretch/>
        </p:blipFill>
        <p:spPr>
          <a:xfrm>
            <a:off x="702725" y="2157803"/>
            <a:ext cx="2121306" cy="4564776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406400" y="1752600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endParaRPr lang="en-US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575720" y="1785039"/>
            <a:ext cx="8311480" cy="461665"/>
          </a:xfrm>
          <a:prstGeom prst="rect">
            <a:avLst/>
          </a:prstGeom>
          <a:solidFill>
            <a:srgbClr val="948A54"/>
          </a:solidFill>
        </p:spPr>
        <p:txBody>
          <a:bodyPr wrap="square" rtlCol="0">
            <a:spAutoFit/>
          </a:bodyPr>
          <a:lstStyle/>
          <a:p>
            <a:pPr algn="r"/>
            <a:r>
              <a:rPr lang="pt-PT" i="1" dirty="0" err="1" smtClean="0">
                <a:solidFill>
                  <a:schemeClr val="bg1"/>
                </a:solidFill>
              </a:rPr>
              <a:t>Calculus</a:t>
            </a:r>
            <a:r>
              <a:rPr lang="pt-PT" i="1" dirty="0" smtClean="0">
                <a:solidFill>
                  <a:schemeClr val="bg1"/>
                </a:solidFill>
              </a:rPr>
              <a:t> module </a:t>
            </a:r>
            <a:r>
              <a:rPr lang="pt-PT" sz="1400" dirty="0" smtClean="0">
                <a:solidFill>
                  <a:schemeClr val="bg1"/>
                </a:solidFill>
              </a:rPr>
              <a:t>(</a:t>
            </a:r>
            <a:r>
              <a:rPr lang="pt-PT" sz="1400" i="1" dirty="0" err="1" smtClean="0">
                <a:solidFill>
                  <a:schemeClr val="bg1"/>
                </a:solidFill>
              </a:rPr>
              <a:t>derived</a:t>
            </a:r>
            <a:r>
              <a:rPr lang="pt-PT" sz="1400" i="1" dirty="0" smtClean="0">
                <a:solidFill>
                  <a:schemeClr val="bg1"/>
                </a:solidFill>
              </a:rPr>
              <a:t> </a:t>
            </a:r>
            <a:r>
              <a:rPr lang="pt-PT" sz="1400" i="1" dirty="0" err="1" smtClean="0">
                <a:solidFill>
                  <a:schemeClr val="bg1"/>
                </a:solidFill>
              </a:rPr>
              <a:t>variables</a:t>
            </a:r>
            <a:r>
              <a:rPr lang="pt-PT" sz="1400" i="1" dirty="0" smtClean="0">
                <a:solidFill>
                  <a:schemeClr val="bg1"/>
                </a:solidFill>
              </a:rPr>
              <a:t>)</a:t>
            </a:r>
            <a:endParaRPr lang="pt-PT" sz="1400" i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b="77061"/>
          <a:stretch/>
        </p:blipFill>
        <p:spPr>
          <a:xfrm>
            <a:off x="3952826" y="3200210"/>
            <a:ext cx="3778057" cy="3334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75720" y="2422661"/>
            <a:ext cx="6191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Self-thinning line </a:t>
            </a:r>
            <a:r>
              <a:rPr lang="en-US" i="1" dirty="0" smtClean="0">
                <a:solidFill>
                  <a:schemeClr val="accent6"/>
                </a:solidFill>
              </a:rPr>
              <a:t>(adapted from maritime pine)</a:t>
            </a:r>
            <a:endParaRPr lang="en-US" i="1" dirty="0">
              <a:solidFill>
                <a:schemeClr val="accent6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3490" y="3149034"/>
            <a:ext cx="3514437" cy="3441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/>
          <a:srcRect l="-220" t="77135" r="220" b="1144"/>
          <a:stretch/>
        </p:blipFill>
        <p:spPr>
          <a:xfrm>
            <a:off x="3932553" y="3716739"/>
            <a:ext cx="3778057" cy="315737"/>
          </a:xfrm>
          <a:prstGeom prst="rect">
            <a:avLst/>
          </a:prstGeom>
        </p:spPr>
      </p:pic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197531"/>
              </p:ext>
            </p:extLst>
          </p:nvPr>
        </p:nvGraphicFramePr>
        <p:xfrm>
          <a:off x="473767" y="2287226"/>
          <a:ext cx="2918449" cy="433312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65009">
                  <a:extLst>
                    <a:ext uri="{9D8B030D-6E8A-4147-A177-3AD203B41FA5}">
                      <a16:colId xmlns:a16="http://schemas.microsoft.com/office/drawing/2014/main" val="3138452960"/>
                    </a:ext>
                  </a:extLst>
                </a:gridCol>
                <a:gridCol w="2257276">
                  <a:extLst>
                    <a:ext uri="{9D8B030D-6E8A-4147-A177-3AD203B41FA5}">
                      <a16:colId xmlns:a16="http://schemas.microsoft.com/office/drawing/2014/main" val="3852517591"/>
                    </a:ext>
                  </a:extLst>
                </a:gridCol>
                <a:gridCol w="296164">
                  <a:extLst>
                    <a:ext uri="{9D8B030D-6E8A-4147-A177-3AD203B41FA5}">
                      <a16:colId xmlns:a16="http://schemas.microsoft.com/office/drawing/2014/main" val="1027591786"/>
                    </a:ext>
                  </a:extLst>
                </a:gridCol>
              </a:tblGrid>
              <a:tr h="1924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Symbol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Description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Unit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502155882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H1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Dominant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>
                          <a:effectLst/>
                        </a:rPr>
                        <a:t>t=1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057691236"/>
                  </a:ext>
                </a:extLst>
              </a:tr>
              <a:tr h="1039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H2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Dominant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smtClean="0">
                          <a:effectLst/>
                        </a:rPr>
                        <a:t>t=t+1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189440688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T1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Age t=1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yrs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556762999"/>
                  </a:ext>
                </a:extLst>
              </a:tr>
              <a:tr h="1039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T2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Age t=t+1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yrs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965469004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d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breast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75042942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d-5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breast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5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ago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005080310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du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breast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underbark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903594237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du-5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breast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underbark</a:t>
                      </a:r>
                      <a:r>
                        <a:rPr lang="pt-PT" sz="500" kern="100" dirty="0" smtClean="0">
                          <a:effectLst/>
                        </a:rPr>
                        <a:t> 5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ago</a:t>
                      </a: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895355899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Tree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sectional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m²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344102234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id5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increment</a:t>
                      </a:r>
                      <a:r>
                        <a:rPr lang="pt-PT" sz="500" kern="100" dirty="0" smtClean="0">
                          <a:effectLst/>
                        </a:rPr>
                        <a:t> (5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core </a:t>
                      </a:r>
                      <a:r>
                        <a:rPr lang="pt-PT" sz="500" kern="100" dirty="0" err="1" smtClean="0">
                          <a:effectLst/>
                        </a:rPr>
                        <a:t>measurement</a:t>
                      </a:r>
                      <a:r>
                        <a:rPr lang="pt-PT" sz="500" kern="100" dirty="0" smtClean="0">
                          <a:effectLst/>
                        </a:rPr>
                        <a:t>)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871966122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îd5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Mean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d</a:t>
                      </a:r>
                      <a:r>
                        <a:rPr lang="pt-PT" sz="500" kern="100" dirty="0" err="1" smtClean="0">
                          <a:effectLst/>
                        </a:rPr>
                        <a:t>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increment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smtClean="0">
                          <a:effectLst/>
                        </a:rPr>
                        <a:t>in 5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period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269053661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Tree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5419917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h_st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Tree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above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stump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level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6050497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Stump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 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149590906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cw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Crown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diameter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051333016"/>
                  </a:ext>
                </a:extLst>
              </a:tr>
              <a:tr h="12729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wc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Cone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weight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(green in a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campaign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149667000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NT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Total </a:t>
                      </a:r>
                      <a:r>
                        <a:rPr lang="pt-PT" sz="500" kern="100" dirty="0" err="1" smtClean="0">
                          <a:effectLst/>
                        </a:rPr>
                        <a:t>number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of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trees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693658731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dgPm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Stone pine </a:t>
                      </a:r>
                      <a:r>
                        <a:rPr lang="pt-PT" sz="500" kern="100" dirty="0" err="1" smtClean="0">
                          <a:effectLst/>
                        </a:rPr>
                        <a:t>quadratic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mean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cm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206112605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dgdom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quadratic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mean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of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dominant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trees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223479348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Gd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Dead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trees</a:t>
                      </a:r>
                      <a:r>
                        <a:rPr lang="pt-PT" sz="500" kern="100" dirty="0" smtClean="0">
                          <a:effectLst/>
                        </a:rPr>
                        <a:t>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957717529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Gres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Residual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71997210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GPm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 kern="100" dirty="0" smtClean="0">
                          <a:effectLst/>
                          <a:latin typeface="+mn-lt"/>
                          <a:ea typeface="Aptos"/>
                          <a:cs typeface="Times New Roman" panose="02020603050405020304" pitchFamily="18" charset="0"/>
                        </a:rPr>
                        <a:t>Residual basal area of stone pine</a:t>
                      </a: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019560296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Total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620696786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GiPm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Basal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area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of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stone</a:t>
                      </a:r>
                      <a:r>
                        <a:rPr lang="pt-PT" sz="500" kern="100" baseline="0" dirty="0" smtClean="0">
                          <a:effectLst/>
                        </a:rPr>
                        <a:t> pines </a:t>
                      </a:r>
                      <a:r>
                        <a:rPr lang="pt-PT" sz="500" kern="100" baseline="0" dirty="0" err="1" smtClean="0">
                          <a:effectLst/>
                        </a:rPr>
                        <a:t>with</a:t>
                      </a:r>
                      <a:r>
                        <a:rPr lang="pt-PT" sz="500" kern="100" baseline="0" dirty="0" smtClean="0">
                          <a:effectLst/>
                        </a:rPr>
                        <a:t> a basal </a:t>
                      </a:r>
                      <a:r>
                        <a:rPr lang="pt-PT" sz="500" kern="100" baseline="0" dirty="0" err="1" smtClean="0">
                          <a:effectLst/>
                        </a:rPr>
                        <a:t>area</a:t>
                      </a:r>
                      <a:r>
                        <a:rPr lang="pt-PT" sz="500" kern="100" baseline="0" dirty="0" smtClean="0">
                          <a:effectLst/>
                        </a:rPr>
                        <a:t>  </a:t>
                      </a:r>
                      <a:r>
                        <a:rPr lang="pt-PT" sz="500" kern="100" dirty="0" smtClean="0">
                          <a:effectLst/>
                        </a:rPr>
                        <a:t>≥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of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stone</a:t>
                      </a:r>
                      <a:r>
                        <a:rPr lang="pt-PT" sz="500" kern="100" baseline="0" dirty="0" smtClean="0">
                          <a:effectLst/>
                        </a:rPr>
                        <a:t> pine </a:t>
                      </a:r>
                      <a:r>
                        <a:rPr lang="pt-PT" sz="500" kern="100" dirty="0" smtClean="0">
                          <a:effectLst/>
                        </a:rPr>
                        <a:t>i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061097428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GiT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Basal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area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of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all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trees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with</a:t>
                      </a:r>
                      <a:r>
                        <a:rPr lang="pt-PT" sz="500" kern="100" baseline="0" dirty="0" smtClean="0">
                          <a:effectLst/>
                        </a:rPr>
                        <a:t> a basal </a:t>
                      </a:r>
                      <a:r>
                        <a:rPr lang="pt-PT" sz="500" kern="100" baseline="0" dirty="0" err="1" smtClean="0">
                          <a:effectLst/>
                        </a:rPr>
                        <a:t>area</a:t>
                      </a:r>
                      <a:r>
                        <a:rPr lang="pt-PT" sz="500" kern="100" baseline="0" dirty="0" smtClean="0">
                          <a:effectLst/>
                        </a:rPr>
                        <a:t>  </a:t>
                      </a:r>
                      <a:r>
                        <a:rPr lang="pt-PT" sz="500" kern="100" dirty="0" smtClean="0">
                          <a:effectLst/>
                        </a:rPr>
                        <a:t>≥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of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stone</a:t>
                      </a:r>
                      <a:r>
                        <a:rPr lang="pt-PT" sz="500" kern="100" baseline="0" dirty="0" smtClean="0">
                          <a:effectLst/>
                        </a:rPr>
                        <a:t> pine </a:t>
                      </a:r>
                      <a:r>
                        <a:rPr lang="pt-PT" sz="500" kern="100" dirty="0" smtClean="0">
                          <a:effectLst/>
                        </a:rPr>
                        <a:t>i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376936054"/>
                  </a:ext>
                </a:extLst>
              </a:tr>
              <a:tr h="2674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P4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Acumulated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precipitations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from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January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until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May</a:t>
                      </a:r>
                      <a:r>
                        <a:rPr lang="pt-PT" sz="500" kern="100" baseline="0" dirty="0" smtClean="0">
                          <a:effectLst/>
                        </a:rPr>
                        <a:t> (</a:t>
                      </a:r>
                      <a:r>
                        <a:rPr lang="pt-PT" sz="500" kern="100" dirty="0" smtClean="0">
                          <a:effectLst/>
                        </a:rPr>
                        <a:t>inclusive) </a:t>
                      </a:r>
                      <a:r>
                        <a:rPr lang="pt-PT" sz="500" kern="100" dirty="0" err="1" smtClean="0">
                          <a:effectLst/>
                        </a:rPr>
                        <a:t>before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polination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dirty="0" smtClean="0">
                          <a:effectLst/>
                        </a:rPr>
                        <a:t>(3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before</a:t>
                      </a:r>
                      <a:r>
                        <a:rPr lang="pt-PT" sz="500" kern="100" dirty="0" smtClean="0">
                          <a:effectLst/>
                        </a:rPr>
                        <a:t> cone </a:t>
                      </a:r>
                      <a:r>
                        <a:rPr lang="pt-PT" sz="500" kern="100" dirty="0" err="1" smtClean="0">
                          <a:effectLst/>
                        </a:rPr>
                        <a:t>harvest</a:t>
                      </a:r>
                      <a:r>
                        <a:rPr lang="pt-PT" sz="500" kern="100" dirty="0" smtClean="0">
                          <a:effectLst/>
                        </a:rPr>
                        <a:t>)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382868803"/>
                  </a:ext>
                </a:extLst>
              </a:tr>
              <a:tr h="1495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Pcg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Acumulated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precipitations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between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March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and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July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dirty="0" smtClean="0">
                          <a:effectLst/>
                        </a:rPr>
                        <a:t>in </a:t>
                      </a:r>
                      <a:r>
                        <a:rPr lang="pt-PT" sz="500" kern="100" dirty="0" err="1" smtClean="0">
                          <a:effectLst/>
                        </a:rPr>
                        <a:t>the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year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of</a:t>
                      </a:r>
                      <a:r>
                        <a:rPr lang="pt-PT" sz="500" kern="100" dirty="0" smtClean="0">
                          <a:effectLst/>
                        </a:rPr>
                        <a:t> corne </a:t>
                      </a:r>
                      <a:r>
                        <a:rPr lang="pt-PT" sz="500" kern="100" dirty="0" err="1" smtClean="0">
                          <a:effectLst/>
                        </a:rPr>
                        <a:t>harvest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61813154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Total</a:t>
                      </a:r>
                      <a:r>
                        <a:rPr lang="pt-PT" sz="500" kern="100" baseline="0" dirty="0" smtClean="0">
                          <a:effectLst/>
                        </a:rPr>
                        <a:t> v</a:t>
                      </a:r>
                      <a:r>
                        <a:rPr lang="pt-PT" sz="500" kern="100" dirty="0" smtClean="0">
                          <a:effectLst/>
                        </a:rPr>
                        <a:t>olume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59677483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vu_st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Volume </a:t>
                      </a:r>
                      <a:r>
                        <a:rPr lang="pt-PT" sz="500" kern="100" dirty="0" err="1" smtClean="0">
                          <a:effectLst/>
                        </a:rPr>
                        <a:t>without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stump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and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bark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245499886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v_st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Volume </a:t>
                      </a:r>
                      <a:r>
                        <a:rPr lang="pt-PT" sz="500" kern="100" dirty="0" err="1" smtClean="0">
                          <a:effectLst/>
                        </a:rPr>
                        <a:t>without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stump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980585319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vb_st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Bark</a:t>
                      </a:r>
                      <a:r>
                        <a:rPr lang="pt-PT" sz="500" kern="100" dirty="0" smtClean="0">
                          <a:effectLst/>
                        </a:rPr>
                        <a:t> volume (</a:t>
                      </a:r>
                      <a:r>
                        <a:rPr lang="pt-PT" sz="500" kern="100" dirty="0" err="1" smtClean="0">
                          <a:effectLst/>
                        </a:rPr>
                        <a:t>without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stump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bark</a:t>
                      </a:r>
                      <a:r>
                        <a:rPr lang="pt-PT" sz="500" kern="100" dirty="0" smtClean="0">
                          <a:effectLst/>
                        </a:rPr>
                        <a:t>)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08321020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Stump</a:t>
                      </a:r>
                      <a:r>
                        <a:rPr lang="pt-PT" sz="500" kern="100" dirty="0" smtClean="0">
                          <a:effectLst/>
                        </a:rPr>
                        <a:t> volume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75914581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c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Perimiter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at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breast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height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cm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16843773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>
                          <a:effectLst/>
                        </a:rPr>
                        <a:t>wl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Needles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</a:t>
                      </a:r>
                      <a:r>
                        <a:rPr lang="pt-PT" sz="500" kern="100" dirty="0" err="1" smtClean="0">
                          <a:effectLst/>
                        </a:rPr>
                        <a:t>iomass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982941040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wbr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Branch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biomass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608374094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wb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Bark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biomass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of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the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stem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64830460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ws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Stem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biomass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084406445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wa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Above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ground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</a:t>
                      </a:r>
                      <a:r>
                        <a:rPr lang="pt-PT" sz="500" kern="100" dirty="0" err="1" smtClean="0">
                          <a:effectLst/>
                        </a:rPr>
                        <a:t>iomass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kg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869541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251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500.JPG"/>
          <p:cNvPicPr>
            <a:picLocks noChangeAspect="1"/>
          </p:cNvPicPr>
          <p:nvPr/>
        </p:nvPicPr>
        <p:blipFill rotWithShape="1">
          <a:blip r:embed="rId2" cstate="print"/>
          <a:srcRect l="28679" t="23196" r="15631" b="21828"/>
          <a:stretch/>
        </p:blipFill>
        <p:spPr>
          <a:xfrm>
            <a:off x="0" y="-342900"/>
            <a:ext cx="12192000" cy="802386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06400" y="1752600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b="1" i="1" dirty="0"/>
              <a:t>Pine cone formation is a complex process</a:t>
            </a:r>
            <a:endParaRPr lang="en-US" b="1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546" r="53621" b="13547"/>
          <a:stretch/>
        </p:blipFill>
        <p:spPr>
          <a:xfrm>
            <a:off x="640080" y="4565758"/>
            <a:ext cx="2920784" cy="17639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144" r="50602"/>
          <a:stretch/>
        </p:blipFill>
        <p:spPr>
          <a:xfrm>
            <a:off x="6224016" y="4603276"/>
            <a:ext cx="2657371" cy="17691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4946"/>
          <a:stretch/>
        </p:blipFill>
        <p:spPr>
          <a:xfrm>
            <a:off x="8907473" y="4603276"/>
            <a:ext cx="2705407" cy="17691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52126" r="6767" b="13547"/>
          <a:stretch/>
        </p:blipFill>
        <p:spPr>
          <a:xfrm>
            <a:off x="3566160" y="4565758"/>
            <a:ext cx="2678031" cy="17639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71836" y="4295499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2004-2005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203736" y="4306526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2005-2006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892359" y="4310292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2006-2007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24259" y="4321319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2007-2008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9374" y="6417047"/>
            <a:ext cx="944962" cy="2743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" y="4158227"/>
            <a:ext cx="800169" cy="2819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54738"/>
          <a:stretch/>
        </p:blipFill>
        <p:spPr>
          <a:xfrm>
            <a:off x="702725" y="2157803"/>
            <a:ext cx="2121306" cy="4564776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406400" y="1752600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endParaRPr lang="en-US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575720" y="1785039"/>
            <a:ext cx="8311480" cy="461665"/>
          </a:xfrm>
          <a:prstGeom prst="rect">
            <a:avLst/>
          </a:prstGeom>
          <a:solidFill>
            <a:srgbClr val="948A54"/>
          </a:solidFill>
        </p:spPr>
        <p:txBody>
          <a:bodyPr wrap="square" rtlCol="0">
            <a:spAutoFit/>
          </a:bodyPr>
          <a:lstStyle/>
          <a:p>
            <a:pPr algn="r"/>
            <a:r>
              <a:rPr lang="pt-PT" i="1" dirty="0" err="1" smtClean="0">
                <a:solidFill>
                  <a:schemeClr val="bg1"/>
                </a:solidFill>
              </a:rPr>
              <a:t>Calculus</a:t>
            </a:r>
            <a:r>
              <a:rPr lang="pt-PT" i="1" dirty="0" smtClean="0">
                <a:solidFill>
                  <a:schemeClr val="bg1"/>
                </a:solidFill>
              </a:rPr>
              <a:t> module </a:t>
            </a:r>
            <a:r>
              <a:rPr lang="pt-PT" sz="1400" dirty="0" smtClean="0">
                <a:solidFill>
                  <a:schemeClr val="bg1"/>
                </a:solidFill>
              </a:rPr>
              <a:t>(</a:t>
            </a:r>
            <a:r>
              <a:rPr lang="pt-PT" sz="1400" i="1" dirty="0" err="1" smtClean="0">
                <a:solidFill>
                  <a:schemeClr val="bg1"/>
                </a:solidFill>
              </a:rPr>
              <a:t>derived</a:t>
            </a:r>
            <a:r>
              <a:rPr lang="pt-PT" sz="1400" i="1" dirty="0" smtClean="0">
                <a:solidFill>
                  <a:schemeClr val="bg1"/>
                </a:solidFill>
              </a:rPr>
              <a:t> </a:t>
            </a:r>
            <a:r>
              <a:rPr lang="pt-PT" sz="1400" i="1" dirty="0" err="1" smtClean="0">
                <a:solidFill>
                  <a:schemeClr val="bg1"/>
                </a:solidFill>
              </a:rPr>
              <a:t>variables</a:t>
            </a:r>
            <a:r>
              <a:rPr lang="pt-PT" sz="1400" i="1" dirty="0" smtClean="0">
                <a:solidFill>
                  <a:schemeClr val="bg1"/>
                </a:solidFill>
              </a:rPr>
              <a:t>)</a:t>
            </a:r>
            <a:endParaRPr lang="pt-PT" sz="1400" i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75720" y="2422661"/>
            <a:ext cx="1932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Crown width</a:t>
            </a:r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3786" r="4064" b="5556"/>
          <a:stretch/>
        </p:blipFill>
        <p:spPr>
          <a:xfrm>
            <a:off x="3857189" y="2738070"/>
            <a:ext cx="6788712" cy="192746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39104" y="2351771"/>
            <a:ext cx="945527" cy="802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TextBox 28"/>
          <p:cNvSpPr txBox="1"/>
          <p:nvPr/>
        </p:nvSpPr>
        <p:spPr>
          <a:xfrm>
            <a:off x="3692371" y="4751131"/>
            <a:ext cx="1932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Crown width</a:t>
            </a:r>
            <a:endParaRPr lang="en-US" b="1" dirty="0">
              <a:solidFill>
                <a:schemeClr val="accent6"/>
              </a:solidFill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197531"/>
              </p:ext>
            </p:extLst>
          </p:nvPr>
        </p:nvGraphicFramePr>
        <p:xfrm>
          <a:off x="473767" y="2287226"/>
          <a:ext cx="2918449" cy="433312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65009">
                  <a:extLst>
                    <a:ext uri="{9D8B030D-6E8A-4147-A177-3AD203B41FA5}">
                      <a16:colId xmlns:a16="http://schemas.microsoft.com/office/drawing/2014/main" val="3138452960"/>
                    </a:ext>
                  </a:extLst>
                </a:gridCol>
                <a:gridCol w="2257276">
                  <a:extLst>
                    <a:ext uri="{9D8B030D-6E8A-4147-A177-3AD203B41FA5}">
                      <a16:colId xmlns:a16="http://schemas.microsoft.com/office/drawing/2014/main" val="3852517591"/>
                    </a:ext>
                  </a:extLst>
                </a:gridCol>
                <a:gridCol w="296164">
                  <a:extLst>
                    <a:ext uri="{9D8B030D-6E8A-4147-A177-3AD203B41FA5}">
                      <a16:colId xmlns:a16="http://schemas.microsoft.com/office/drawing/2014/main" val="1027591786"/>
                    </a:ext>
                  </a:extLst>
                </a:gridCol>
              </a:tblGrid>
              <a:tr h="1924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Symbol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Description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Unit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502155882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H1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Dominant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>
                          <a:effectLst/>
                        </a:rPr>
                        <a:t>t=1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057691236"/>
                  </a:ext>
                </a:extLst>
              </a:tr>
              <a:tr h="1039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H2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Dominant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smtClean="0">
                          <a:effectLst/>
                        </a:rPr>
                        <a:t>t=t+1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189440688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T1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Age t=1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yrs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556762999"/>
                  </a:ext>
                </a:extLst>
              </a:tr>
              <a:tr h="1039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T2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Age t=t+1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yrs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965469004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d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breast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75042942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d-5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breast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5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ago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005080310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du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breast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underbark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903594237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du-5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breast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underbark</a:t>
                      </a:r>
                      <a:r>
                        <a:rPr lang="pt-PT" sz="500" kern="100" dirty="0" smtClean="0">
                          <a:effectLst/>
                        </a:rPr>
                        <a:t> 5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ago</a:t>
                      </a: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895355899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Tree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sectional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m²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344102234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id5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increment</a:t>
                      </a:r>
                      <a:r>
                        <a:rPr lang="pt-PT" sz="500" kern="100" dirty="0" smtClean="0">
                          <a:effectLst/>
                        </a:rPr>
                        <a:t> (5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core </a:t>
                      </a:r>
                      <a:r>
                        <a:rPr lang="pt-PT" sz="500" kern="100" dirty="0" err="1" smtClean="0">
                          <a:effectLst/>
                        </a:rPr>
                        <a:t>measurement</a:t>
                      </a:r>
                      <a:r>
                        <a:rPr lang="pt-PT" sz="500" kern="100" dirty="0" smtClean="0">
                          <a:effectLst/>
                        </a:rPr>
                        <a:t>)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871966122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îd5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Mean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d</a:t>
                      </a:r>
                      <a:r>
                        <a:rPr lang="pt-PT" sz="500" kern="100" dirty="0" err="1" smtClean="0">
                          <a:effectLst/>
                        </a:rPr>
                        <a:t>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increment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smtClean="0">
                          <a:effectLst/>
                        </a:rPr>
                        <a:t>in 5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period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269053661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Tree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5419917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h_st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Tree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above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stump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level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6050497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Stump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 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149590906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cw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Crown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diameter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051333016"/>
                  </a:ext>
                </a:extLst>
              </a:tr>
              <a:tr h="12729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wc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Cone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weight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(green in a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campaign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149667000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NT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Total </a:t>
                      </a:r>
                      <a:r>
                        <a:rPr lang="pt-PT" sz="500" kern="100" dirty="0" err="1" smtClean="0">
                          <a:effectLst/>
                        </a:rPr>
                        <a:t>number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of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trees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693658731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dgPm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Stone pine </a:t>
                      </a:r>
                      <a:r>
                        <a:rPr lang="pt-PT" sz="500" kern="100" dirty="0" err="1" smtClean="0">
                          <a:effectLst/>
                        </a:rPr>
                        <a:t>quadratic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mean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cm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206112605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dgdom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quadratic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mean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of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dominant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trees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223479348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Gd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Dead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trees</a:t>
                      </a:r>
                      <a:r>
                        <a:rPr lang="pt-PT" sz="500" kern="100" dirty="0" smtClean="0">
                          <a:effectLst/>
                        </a:rPr>
                        <a:t>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957717529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Gres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Residual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71997210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GPm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 kern="100" dirty="0" smtClean="0">
                          <a:effectLst/>
                          <a:latin typeface="+mn-lt"/>
                          <a:ea typeface="Aptos"/>
                          <a:cs typeface="Times New Roman" panose="02020603050405020304" pitchFamily="18" charset="0"/>
                        </a:rPr>
                        <a:t>Residual basal area of stone pine</a:t>
                      </a: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019560296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Total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620696786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GiPm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Basal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area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of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stone</a:t>
                      </a:r>
                      <a:r>
                        <a:rPr lang="pt-PT" sz="500" kern="100" baseline="0" dirty="0" smtClean="0">
                          <a:effectLst/>
                        </a:rPr>
                        <a:t> pines </a:t>
                      </a:r>
                      <a:r>
                        <a:rPr lang="pt-PT" sz="500" kern="100" baseline="0" dirty="0" err="1" smtClean="0">
                          <a:effectLst/>
                        </a:rPr>
                        <a:t>with</a:t>
                      </a:r>
                      <a:r>
                        <a:rPr lang="pt-PT" sz="500" kern="100" baseline="0" dirty="0" smtClean="0">
                          <a:effectLst/>
                        </a:rPr>
                        <a:t> a basal </a:t>
                      </a:r>
                      <a:r>
                        <a:rPr lang="pt-PT" sz="500" kern="100" baseline="0" dirty="0" err="1" smtClean="0">
                          <a:effectLst/>
                        </a:rPr>
                        <a:t>area</a:t>
                      </a:r>
                      <a:r>
                        <a:rPr lang="pt-PT" sz="500" kern="100" baseline="0" dirty="0" smtClean="0">
                          <a:effectLst/>
                        </a:rPr>
                        <a:t>  </a:t>
                      </a:r>
                      <a:r>
                        <a:rPr lang="pt-PT" sz="500" kern="100" dirty="0" smtClean="0">
                          <a:effectLst/>
                        </a:rPr>
                        <a:t>≥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of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stone</a:t>
                      </a:r>
                      <a:r>
                        <a:rPr lang="pt-PT" sz="500" kern="100" baseline="0" dirty="0" smtClean="0">
                          <a:effectLst/>
                        </a:rPr>
                        <a:t> pine </a:t>
                      </a:r>
                      <a:r>
                        <a:rPr lang="pt-PT" sz="500" kern="100" dirty="0" smtClean="0">
                          <a:effectLst/>
                        </a:rPr>
                        <a:t>i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061097428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GiT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Basal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area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of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all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trees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with</a:t>
                      </a:r>
                      <a:r>
                        <a:rPr lang="pt-PT" sz="500" kern="100" baseline="0" dirty="0" smtClean="0">
                          <a:effectLst/>
                        </a:rPr>
                        <a:t> a basal </a:t>
                      </a:r>
                      <a:r>
                        <a:rPr lang="pt-PT" sz="500" kern="100" baseline="0" dirty="0" err="1" smtClean="0">
                          <a:effectLst/>
                        </a:rPr>
                        <a:t>area</a:t>
                      </a:r>
                      <a:r>
                        <a:rPr lang="pt-PT" sz="500" kern="100" baseline="0" dirty="0" smtClean="0">
                          <a:effectLst/>
                        </a:rPr>
                        <a:t>  </a:t>
                      </a:r>
                      <a:r>
                        <a:rPr lang="pt-PT" sz="500" kern="100" dirty="0" smtClean="0">
                          <a:effectLst/>
                        </a:rPr>
                        <a:t>≥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of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stone</a:t>
                      </a:r>
                      <a:r>
                        <a:rPr lang="pt-PT" sz="500" kern="100" baseline="0" dirty="0" smtClean="0">
                          <a:effectLst/>
                        </a:rPr>
                        <a:t> pine </a:t>
                      </a:r>
                      <a:r>
                        <a:rPr lang="pt-PT" sz="500" kern="100" dirty="0" smtClean="0">
                          <a:effectLst/>
                        </a:rPr>
                        <a:t>i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376936054"/>
                  </a:ext>
                </a:extLst>
              </a:tr>
              <a:tr h="2674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P4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Acumulated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precipitations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from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January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until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May</a:t>
                      </a:r>
                      <a:r>
                        <a:rPr lang="pt-PT" sz="500" kern="100" baseline="0" dirty="0" smtClean="0">
                          <a:effectLst/>
                        </a:rPr>
                        <a:t> (</a:t>
                      </a:r>
                      <a:r>
                        <a:rPr lang="pt-PT" sz="500" kern="100" dirty="0" smtClean="0">
                          <a:effectLst/>
                        </a:rPr>
                        <a:t>inclusive) </a:t>
                      </a:r>
                      <a:r>
                        <a:rPr lang="pt-PT" sz="500" kern="100" dirty="0" err="1" smtClean="0">
                          <a:effectLst/>
                        </a:rPr>
                        <a:t>before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polination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dirty="0" smtClean="0">
                          <a:effectLst/>
                        </a:rPr>
                        <a:t>(3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before</a:t>
                      </a:r>
                      <a:r>
                        <a:rPr lang="pt-PT" sz="500" kern="100" dirty="0" smtClean="0">
                          <a:effectLst/>
                        </a:rPr>
                        <a:t> cone </a:t>
                      </a:r>
                      <a:r>
                        <a:rPr lang="pt-PT" sz="500" kern="100" dirty="0" err="1" smtClean="0">
                          <a:effectLst/>
                        </a:rPr>
                        <a:t>harvest</a:t>
                      </a:r>
                      <a:r>
                        <a:rPr lang="pt-PT" sz="500" kern="100" dirty="0" smtClean="0">
                          <a:effectLst/>
                        </a:rPr>
                        <a:t>)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382868803"/>
                  </a:ext>
                </a:extLst>
              </a:tr>
              <a:tr h="1495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Pcg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Acumulated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precipitations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between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March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and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July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dirty="0" smtClean="0">
                          <a:effectLst/>
                        </a:rPr>
                        <a:t>in </a:t>
                      </a:r>
                      <a:r>
                        <a:rPr lang="pt-PT" sz="500" kern="100" dirty="0" err="1" smtClean="0">
                          <a:effectLst/>
                        </a:rPr>
                        <a:t>the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year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of</a:t>
                      </a:r>
                      <a:r>
                        <a:rPr lang="pt-PT" sz="500" kern="100" dirty="0" smtClean="0">
                          <a:effectLst/>
                        </a:rPr>
                        <a:t> corne </a:t>
                      </a:r>
                      <a:r>
                        <a:rPr lang="pt-PT" sz="500" kern="100" dirty="0" err="1" smtClean="0">
                          <a:effectLst/>
                        </a:rPr>
                        <a:t>harvest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61813154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Total</a:t>
                      </a:r>
                      <a:r>
                        <a:rPr lang="pt-PT" sz="500" kern="100" baseline="0" dirty="0" smtClean="0">
                          <a:effectLst/>
                        </a:rPr>
                        <a:t> v</a:t>
                      </a:r>
                      <a:r>
                        <a:rPr lang="pt-PT" sz="500" kern="100" dirty="0" smtClean="0">
                          <a:effectLst/>
                        </a:rPr>
                        <a:t>olume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59677483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vu_st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Volume </a:t>
                      </a:r>
                      <a:r>
                        <a:rPr lang="pt-PT" sz="500" kern="100" dirty="0" err="1" smtClean="0">
                          <a:effectLst/>
                        </a:rPr>
                        <a:t>without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stump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and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bark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245499886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v_st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Volume </a:t>
                      </a:r>
                      <a:r>
                        <a:rPr lang="pt-PT" sz="500" kern="100" dirty="0" err="1" smtClean="0">
                          <a:effectLst/>
                        </a:rPr>
                        <a:t>without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stump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980585319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vb_st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Bark</a:t>
                      </a:r>
                      <a:r>
                        <a:rPr lang="pt-PT" sz="500" kern="100" dirty="0" smtClean="0">
                          <a:effectLst/>
                        </a:rPr>
                        <a:t> volume (</a:t>
                      </a:r>
                      <a:r>
                        <a:rPr lang="pt-PT" sz="500" kern="100" dirty="0" err="1" smtClean="0">
                          <a:effectLst/>
                        </a:rPr>
                        <a:t>without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stump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bark</a:t>
                      </a:r>
                      <a:r>
                        <a:rPr lang="pt-PT" sz="500" kern="100" dirty="0" smtClean="0">
                          <a:effectLst/>
                        </a:rPr>
                        <a:t>)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08321020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Stump</a:t>
                      </a:r>
                      <a:r>
                        <a:rPr lang="pt-PT" sz="500" kern="100" dirty="0" smtClean="0">
                          <a:effectLst/>
                        </a:rPr>
                        <a:t> volume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75914581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c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Perimiter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at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breast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height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cm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16843773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>
                          <a:effectLst/>
                        </a:rPr>
                        <a:t>wl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Needles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</a:t>
                      </a:r>
                      <a:r>
                        <a:rPr lang="pt-PT" sz="500" kern="100" dirty="0" err="1" smtClean="0">
                          <a:effectLst/>
                        </a:rPr>
                        <a:t>iomass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982941040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wbr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Branch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biomass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608374094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wb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Bark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biomass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of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the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stem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64830460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ws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Stem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biomass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084406445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wa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Above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ground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</a:t>
                      </a:r>
                      <a:r>
                        <a:rPr lang="pt-PT" sz="500" kern="100" dirty="0" err="1" smtClean="0">
                          <a:effectLst/>
                        </a:rPr>
                        <a:t>iomass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kg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869541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752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500.JPG"/>
          <p:cNvPicPr>
            <a:picLocks noChangeAspect="1"/>
          </p:cNvPicPr>
          <p:nvPr/>
        </p:nvPicPr>
        <p:blipFill rotWithShape="1">
          <a:blip r:embed="rId2" cstate="print"/>
          <a:srcRect l="28679" t="23196" r="15631" b="21828"/>
          <a:stretch/>
        </p:blipFill>
        <p:spPr>
          <a:xfrm>
            <a:off x="0" y="-342900"/>
            <a:ext cx="12192000" cy="802386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06400" y="1752600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b="1" i="1" dirty="0"/>
              <a:t>Pine cone formation is a complex process</a:t>
            </a:r>
            <a:endParaRPr lang="en-US" b="1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546" r="53621" b="13547"/>
          <a:stretch/>
        </p:blipFill>
        <p:spPr>
          <a:xfrm>
            <a:off x="640080" y="4565758"/>
            <a:ext cx="2920784" cy="17639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144" r="50602"/>
          <a:stretch/>
        </p:blipFill>
        <p:spPr>
          <a:xfrm>
            <a:off x="6224016" y="4603276"/>
            <a:ext cx="2657371" cy="17691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4946"/>
          <a:stretch/>
        </p:blipFill>
        <p:spPr>
          <a:xfrm>
            <a:off x="8907473" y="4603276"/>
            <a:ext cx="2705407" cy="17691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52126" r="6767" b="13547"/>
          <a:stretch/>
        </p:blipFill>
        <p:spPr>
          <a:xfrm>
            <a:off x="3566160" y="4565758"/>
            <a:ext cx="2678031" cy="17639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71836" y="4295499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2004-2005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203736" y="4306526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2005-2006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892359" y="4310292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2006-2007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24259" y="4321319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2007-2008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9374" y="6417047"/>
            <a:ext cx="944962" cy="2743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" y="4158227"/>
            <a:ext cx="800169" cy="2819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54738"/>
          <a:stretch/>
        </p:blipFill>
        <p:spPr>
          <a:xfrm>
            <a:off x="702725" y="2157803"/>
            <a:ext cx="2121306" cy="4564776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406400" y="1752600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endParaRPr lang="en-US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575720" y="1785039"/>
            <a:ext cx="8311480" cy="461665"/>
          </a:xfrm>
          <a:prstGeom prst="rect">
            <a:avLst/>
          </a:prstGeom>
          <a:solidFill>
            <a:srgbClr val="948A54"/>
          </a:solidFill>
        </p:spPr>
        <p:txBody>
          <a:bodyPr wrap="square" rtlCol="0">
            <a:spAutoFit/>
          </a:bodyPr>
          <a:lstStyle/>
          <a:p>
            <a:pPr algn="r"/>
            <a:r>
              <a:rPr lang="pt-PT" i="1" dirty="0" err="1" smtClean="0">
                <a:solidFill>
                  <a:schemeClr val="bg1"/>
                </a:solidFill>
              </a:rPr>
              <a:t>Calculus</a:t>
            </a:r>
            <a:r>
              <a:rPr lang="pt-PT" i="1" dirty="0" smtClean="0">
                <a:solidFill>
                  <a:schemeClr val="bg1"/>
                </a:solidFill>
              </a:rPr>
              <a:t> module </a:t>
            </a:r>
            <a:r>
              <a:rPr lang="pt-PT" sz="1400" dirty="0" smtClean="0">
                <a:solidFill>
                  <a:schemeClr val="bg1"/>
                </a:solidFill>
              </a:rPr>
              <a:t>(</a:t>
            </a:r>
            <a:r>
              <a:rPr lang="pt-PT" sz="1400" i="1" dirty="0" err="1" smtClean="0">
                <a:solidFill>
                  <a:schemeClr val="bg1"/>
                </a:solidFill>
              </a:rPr>
              <a:t>derived</a:t>
            </a:r>
            <a:r>
              <a:rPr lang="pt-PT" sz="1400" i="1" dirty="0" smtClean="0">
                <a:solidFill>
                  <a:schemeClr val="bg1"/>
                </a:solidFill>
              </a:rPr>
              <a:t> </a:t>
            </a:r>
            <a:r>
              <a:rPr lang="pt-PT" sz="1400" i="1" dirty="0" err="1" smtClean="0">
                <a:solidFill>
                  <a:schemeClr val="bg1"/>
                </a:solidFill>
              </a:rPr>
              <a:t>variables</a:t>
            </a:r>
            <a:r>
              <a:rPr lang="pt-PT" sz="1400" i="1" dirty="0" smtClean="0">
                <a:solidFill>
                  <a:schemeClr val="bg1"/>
                </a:solidFill>
              </a:rPr>
              <a:t>)</a:t>
            </a:r>
            <a:endParaRPr lang="pt-PT" sz="1400" i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75720" y="2422661"/>
            <a:ext cx="379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h-d curves </a:t>
            </a:r>
            <a:r>
              <a:rPr lang="en-US" i="1" dirty="0" smtClean="0">
                <a:solidFill>
                  <a:schemeClr val="accent6"/>
                </a:solidFill>
              </a:rPr>
              <a:t>((un)even-aged)</a:t>
            </a:r>
            <a:endParaRPr lang="en-US" i="1" dirty="0">
              <a:solidFill>
                <a:schemeClr val="accent6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10346" r="2717"/>
          <a:stretch/>
        </p:blipFill>
        <p:spPr>
          <a:xfrm>
            <a:off x="3703132" y="2764851"/>
            <a:ext cx="4543631" cy="209839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39104" y="2351771"/>
            <a:ext cx="945527" cy="802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/>
          <a:srcRect l="9729" r="3424" b="7980"/>
          <a:stretch/>
        </p:blipFill>
        <p:spPr>
          <a:xfrm>
            <a:off x="6898694" y="4900026"/>
            <a:ext cx="4650566" cy="181428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076017" y="3599327"/>
            <a:ext cx="2478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/>
                </a:solidFill>
              </a:rPr>
              <a:t>uneven-aged </a:t>
            </a:r>
            <a:r>
              <a:rPr lang="en-US" b="1" dirty="0" smtClean="0">
                <a:solidFill>
                  <a:schemeClr val="accent6"/>
                </a:solidFill>
              </a:rPr>
              <a:t>h-d curve</a:t>
            </a:r>
            <a:endParaRPr lang="en-US" i="1" dirty="0">
              <a:solidFill>
                <a:schemeClr val="accent6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94869" y="5781963"/>
            <a:ext cx="2173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/>
                </a:solidFill>
              </a:rPr>
              <a:t>even-aged </a:t>
            </a:r>
            <a:r>
              <a:rPr lang="en-US" b="1" dirty="0" smtClean="0">
                <a:solidFill>
                  <a:schemeClr val="accent6"/>
                </a:solidFill>
              </a:rPr>
              <a:t>h-d curve</a:t>
            </a:r>
            <a:endParaRPr lang="en-US" i="1" dirty="0">
              <a:solidFill>
                <a:schemeClr val="accent6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6171616" y="5841763"/>
            <a:ext cx="527535" cy="27151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10800000">
            <a:off x="8386869" y="3697141"/>
            <a:ext cx="527535" cy="27151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197531"/>
              </p:ext>
            </p:extLst>
          </p:nvPr>
        </p:nvGraphicFramePr>
        <p:xfrm>
          <a:off x="473767" y="2287226"/>
          <a:ext cx="2918449" cy="433312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65009">
                  <a:extLst>
                    <a:ext uri="{9D8B030D-6E8A-4147-A177-3AD203B41FA5}">
                      <a16:colId xmlns:a16="http://schemas.microsoft.com/office/drawing/2014/main" val="3138452960"/>
                    </a:ext>
                  </a:extLst>
                </a:gridCol>
                <a:gridCol w="2257276">
                  <a:extLst>
                    <a:ext uri="{9D8B030D-6E8A-4147-A177-3AD203B41FA5}">
                      <a16:colId xmlns:a16="http://schemas.microsoft.com/office/drawing/2014/main" val="3852517591"/>
                    </a:ext>
                  </a:extLst>
                </a:gridCol>
                <a:gridCol w="296164">
                  <a:extLst>
                    <a:ext uri="{9D8B030D-6E8A-4147-A177-3AD203B41FA5}">
                      <a16:colId xmlns:a16="http://schemas.microsoft.com/office/drawing/2014/main" val="1027591786"/>
                    </a:ext>
                  </a:extLst>
                </a:gridCol>
              </a:tblGrid>
              <a:tr h="1924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Symbol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Description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Unit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502155882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H1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Dominant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>
                          <a:effectLst/>
                        </a:rPr>
                        <a:t>t=1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057691236"/>
                  </a:ext>
                </a:extLst>
              </a:tr>
              <a:tr h="1039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H2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Dominant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smtClean="0">
                          <a:effectLst/>
                        </a:rPr>
                        <a:t>t=t+1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189440688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T1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Age t=1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yrs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556762999"/>
                  </a:ext>
                </a:extLst>
              </a:tr>
              <a:tr h="1039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T2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Age t=t+1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yrs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965469004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d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breast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75042942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d-5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breast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5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ago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005080310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du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breast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underbark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903594237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du-5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breast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underbark</a:t>
                      </a:r>
                      <a:r>
                        <a:rPr lang="pt-PT" sz="500" kern="100" dirty="0" smtClean="0">
                          <a:effectLst/>
                        </a:rPr>
                        <a:t> 5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ago</a:t>
                      </a: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895355899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Tree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sectional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m²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344102234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id5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increment</a:t>
                      </a:r>
                      <a:r>
                        <a:rPr lang="pt-PT" sz="500" kern="100" dirty="0" smtClean="0">
                          <a:effectLst/>
                        </a:rPr>
                        <a:t> (5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core </a:t>
                      </a:r>
                      <a:r>
                        <a:rPr lang="pt-PT" sz="500" kern="100" dirty="0" err="1" smtClean="0">
                          <a:effectLst/>
                        </a:rPr>
                        <a:t>measurement</a:t>
                      </a:r>
                      <a:r>
                        <a:rPr lang="pt-PT" sz="500" kern="100" dirty="0" smtClean="0">
                          <a:effectLst/>
                        </a:rPr>
                        <a:t>)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871966122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îd5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Mean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d</a:t>
                      </a:r>
                      <a:r>
                        <a:rPr lang="pt-PT" sz="500" kern="100" dirty="0" err="1" smtClean="0">
                          <a:effectLst/>
                        </a:rPr>
                        <a:t>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increment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smtClean="0">
                          <a:effectLst/>
                        </a:rPr>
                        <a:t>in 5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period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269053661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Tree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5419917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h_st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Tree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above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stump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level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6050497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Stump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 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149590906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cw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Crown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diameter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051333016"/>
                  </a:ext>
                </a:extLst>
              </a:tr>
              <a:tr h="12729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wc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Cone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weight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(green in a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campaign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149667000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NT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Total </a:t>
                      </a:r>
                      <a:r>
                        <a:rPr lang="pt-PT" sz="500" kern="100" dirty="0" err="1" smtClean="0">
                          <a:effectLst/>
                        </a:rPr>
                        <a:t>number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of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trees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693658731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dgPm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Stone pine </a:t>
                      </a:r>
                      <a:r>
                        <a:rPr lang="pt-PT" sz="500" kern="100" dirty="0" err="1" smtClean="0">
                          <a:effectLst/>
                        </a:rPr>
                        <a:t>quadratic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mean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cm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206112605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dgdom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quadratic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mean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of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dominant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trees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223479348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Gd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Dead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trees</a:t>
                      </a:r>
                      <a:r>
                        <a:rPr lang="pt-PT" sz="500" kern="100" dirty="0" smtClean="0">
                          <a:effectLst/>
                        </a:rPr>
                        <a:t>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957717529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Gres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Residual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71997210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GPm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 kern="100" dirty="0" smtClean="0">
                          <a:effectLst/>
                          <a:latin typeface="+mn-lt"/>
                          <a:ea typeface="Aptos"/>
                          <a:cs typeface="Times New Roman" panose="02020603050405020304" pitchFamily="18" charset="0"/>
                        </a:rPr>
                        <a:t>Residual basal area of stone pine</a:t>
                      </a: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019560296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Total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620696786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GiPm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Basal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area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of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stone</a:t>
                      </a:r>
                      <a:r>
                        <a:rPr lang="pt-PT" sz="500" kern="100" baseline="0" dirty="0" smtClean="0">
                          <a:effectLst/>
                        </a:rPr>
                        <a:t> pines </a:t>
                      </a:r>
                      <a:r>
                        <a:rPr lang="pt-PT" sz="500" kern="100" baseline="0" dirty="0" err="1" smtClean="0">
                          <a:effectLst/>
                        </a:rPr>
                        <a:t>with</a:t>
                      </a:r>
                      <a:r>
                        <a:rPr lang="pt-PT" sz="500" kern="100" baseline="0" dirty="0" smtClean="0">
                          <a:effectLst/>
                        </a:rPr>
                        <a:t> a basal </a:t>
                      </a:r>
                      <a:r>
                        <a:rPr lang="pt-PT" sz="500" kern="100" baseline="0" dirty="0" err="1" smtClean="0">
                          <a:effectLst/>
                        </a:rPr>
                        <a:t>area</a:t>
                      </a:r>
                      <a:r>
                        <a:rPr lang="pt-PT" sz="500" kern="100" baseline="0" dirty="0" smtClean="0">
                          <a:effectLst/>
                        </a:rPr>
                        <a:t>  </a:t>
                      </a:r>
                      <a:r>
                        <a:rPr lang="pt-PT" sz="500" kern="100" dirty="0" smtClean="0">
                          <a:effectLst/>
                        </a:rPr>
                        <a:t>≥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of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stone</a:t>
                      </a:r>
                      <a:r>
                        <a:rPr lang="pt-PT" sz="500" kern="100" baseline="0" dirty="0" smtClean="0">
                          <a:effectLst/>
                        </a:rPr>
                        <a:t> pine </a:t>
                      </a:r>
                      <a:r>
                        <a:rPr lang="pt-PT" sz="500" kern="100" dirty="0" smtClean="0">
                          <a:effectLst/>
                        </a:rPr>
                        <a:t>i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061097428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GiT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Basal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area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of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all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trees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with</a:t>
                      </a:r>
                      <a:r>
                        <a:rPr lang="pt-PT" sz="500" kern="100" baseline="0" dirty="0" smtClean="0">
                          <a:effectLst/>
                        </a:rPr>
                        <a:t> a basal </a:t>
                      </a:r>
                      <a:r>
                        <a:rPr lang="pt-PT" sz="500" kern="100" baseline="0" dirty="0" err="1" smtClean="0">
                          <a:effectLst/>
                        </a:rPr>
                        <a:t>area</a:t>
                      </a:r>
                      <a:r>
                        <a:rPr lang="pt-PT" sz="500" kern="100" baseline="0" dirty="0" smtClean="0">
                          <a:effectLst/>
                        </a:rPr>
                        <a:t>  </a:t>
                      </a:r>
                      <a:r>
                        <a:rPr lang="pt-PT" sz="500" kern="100" dirty="0" smtClean="0">
                          <a:effectLst/>
                        </a:rPr>
                        <a:t>≥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of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stone</a:t>
                      </a:r>
                      <a:r>
                        <a:rPr lang="pt-PT" sz="500" kern="100" baseline="0" dirty="0" smtClean="0">
                          <a:effectLst/>
                        </a:rPr>
                        <a:t> pine </a:t>
                      </a:r>
                      <a:r>
                        <a:rPr lang="pt-PT" sz="500" kern="100" dirty="0" smtClean="0">
                          <a:effectLst/>
                        </a:rPr>
                        <a:t>i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376936054"/>
                  </a:ext>
                </a:extLst>
              </a:tr>
              <a:tr h="2674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P4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Acumulated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precipitations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from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January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until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May</a:t>
                      </a:r>
                      <a:r>
                        <a:rPr lang="pt-PT" sz="500" kern="100" baseline="0" dirty="0" smtClean="0">
                          <a:effectLst/>
                        </a:rPr>
                        <a:t> (</a:t>
                      </a:r>
                      <a:r>
                        <a:rPr lang="pt-PT" sz="500" kern="100" dirty="0" smtClean="0">
                          <a:effectLst/>
                        </a:rPr>
                        <a:t>inclusive) </a:t>
                      </a:r>
                      <a:r>
                        <a:rPr lang="pt-PT" sz="500" kern="100" dirty="0" err="1" smtClean="0">
                          <a:effectLst/>
                        </a:rPr>
                        <a:t>before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polination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dirty="0" smtClean="0">
                          <a:effectLst/>
                        </a:rPr>
                        <a:t>(3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before</a:t>
                      </a:r>
                      <a:r>
                        <a:rPr lang="pt-PT" sz="500" kern="100" dirty="0" smtClean="0">
                          <a:effectLst/>
                        </a:rPr>
                        <a:t> cone </a:t>
                      </a:r>
                      <a:r>
                        <a:rPr lang="pt-PT" sz="500" kern="100" dirty="0" err="1" smtClean="0">
                          <a:effectLst/>
                        </a:rPr>
                        <a:t>harvest</a:t>
                      </a:r>
                      <a:r>
                        <a:rPr lang="pt-PT" sz="500" kern="100" dirty="0" smtClean="0">
                          <a:effectLst/>
                        </a:rPr>
                        <a:t>)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382868803"/>
                  </a:ext>
                </a:extLst>
              </a:tr>
              <a:tr h="1495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Pcg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Acumulated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precipitations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between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March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and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July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dirty="0" smtClean="0">
                          <a:effectLst/>
                        </a:rPr>
                        <a:t>in </a:t>
                      </a:r>
                      <a:r>
                        <a:rPr lang="pt-PT" sz="500" kern="100" dirty="0" err="1" smtClean="0">
                          <a:effectLst/>
                        </a:rPr>
                        <a:t>the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year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of</a:t>
                      </a:r>
                      <a:r>
                        <a:rPr lang="pt-PT" sz="500" kern="100" dirty="0" smtClean="0">
                          <a:effectLst/>
                        </a:rPr>
                        <a:t> corne </a:t>
                      </a:r>
                      <a:r>
                        <a:rPr lang="pt-PT" sz="500" kern="100" dirty="0" err="1" smtClean="0">
                          <a:effectLst/>
                        </a:rPr>
                        <a:t>harvest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61813154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Total</a:t>
                      </a:r>
                      <a:r>
                        <a:rPr lang="pt-PT" sz="500" kern="100" baseline="0" dirty="0" smtClean="0">
                          <a:effectLst/>
                        </a:rPr>
                        <a:t> v</a:t>
                      </a:r>
                      <a:r>
                        <a:rPr lang="pt-PT" sz="500" kern="100" dirty="0" smtClean="0">
                          <a:effectLst/>
                        </a:rPr>
                        <a:t>olume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59677483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vu_st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Volume </a:t>
                      </a:r>
                      <a:r>
                        <a:rPr lang="pt-PT" sz="500" kern="100" dirty="0" err="1" smtClean="0">
                          <a:effectLst/>
                        </a:rPr>
                        <a:t>without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stump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and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bark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245499886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v_st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Volume </a:t>
                      </a:r>
                      <a:r>
                        <a:rPr lang="pt-PT" sz="500" kern="100" dirty="0" err="1" smtClean="0">
                          <a:effectLst/>
                        </a:rPr>
                        <a:t>without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stump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980585319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vb_st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Bark</a:t>
                      </a:r>
                      <a:r>
                        <a:rPr lang="pt-PT" sz="500" kern="100" dirty="0" smtClean="0">
                          <a:effectLst/>
                        </a:rPr>
                        <a:t> volume (</a:t>
                      </a:r>
                      <a:r>
                        <a:rPr lang="pt-PT" sz="500" kern="100" dirty="0" err="1" smtClean="0">
                          <a:effectLst/>
                        </a:rPr>
                        <a:t>without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stump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bark</a:t>
                      </a:r>
                      <a:r>
                        <a:rPr lang="pt-PT" sz="500" kern="100" dirty="0" smtClean="0">
                          <a:effectLst/>
                        </a:rPr>
                        <a:t>)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08321020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Stump</a:t>
                      </a:r>
                      <a:r>
                        <a:rPr lang="pt-PT" sz="500" kern="100" dirty="0" smtClean="0">
                          <a:effectLst/>
                        </a:rPr>
                        <a:t> volume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75914581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c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Perimiter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at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breast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height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cm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16843773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>
                          <a:effectLst/>
                        </a:rPr>
                        <a:t>wl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Needles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</a:t>
                      </a:r>
                      <a:r>
                        <a:rPr lang="pt-PT" sz="500" kern="100" dirty="0" err="1" smtClean="0">
                          <a:effectLst/>
                        </a:rPr>
                        <a:t>iomass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982941040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wbr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Branch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biomass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608374094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wb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Bark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biomass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of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the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stem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64830460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ws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Stem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biomass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084406445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wa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Above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ground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</a:t>
                      </a:r>
                      <a:r>
                        <a:rPr lang="pt-PT" sz="500" kern="100" dirty="0" err="1" smtClean="0">
                          <a:effectLst/>
                        </a:rPr>
                        <a:t>iomass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kg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869541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684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500.JPG"/>
          <p:cNvPicPr>
            <a:picLocks noChangeAspect="1"/>
          </p:cNvPicPr>
          <p:nvPr/>
        </p:nvPicPr>
        <p:blipFill rotWithShape="1">
          <a:blip r:embed="rId2" cstate="print"/>
          <a:srcRect l="28679" t="23196" r="15631" b="21828"/>
          <a:stretch/>
        </p:blipFill>
        <p:spPr>
          <a:xfrm>
            <a:off x="0" y="-342900"/>
            <a:ext cx="12192000" cy="802386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06400" y="1752600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b="1" i="1" dirty="0"/>
              <a:t>Pine cone formation is a complex process</a:t>
            </a:r>
            <a:endParaRPr lang="en-US" b="1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546" r="53621" b="13547"/>
          <a:stretch/>
        </p:blipFill>
        <p:spPr>
          <a:xfrm>
            <a:off x="640080" y="4565758"/>
            <a:ext cx="2920784" cy="17639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144" r="50602"/>
          <a:stretch/>
        </p:blipFill>
        <p:spPr>
          <a:xfrm>
            <a:off x="6224016" y="4603276"/>
            <a:ext cx="2657371" cy="17691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4946"/>
          <a:stretch/>
        </p:blipFill>
        <p:spPr>
          <a:xfrm>
            <a:off x="8907473" y="4603276"/>
            <a:ext cx="2705407" cy="17691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52126" r="6767" b="13547"/>
          <a:stretch/>
        </p:blipFill>
        <p:spPr>
          <a:xfrm>
            <a:off x="3566160" y="4565758"/>
            <a:ext cx="2678031" cy="17639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71836" y="4295499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2004-2005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203736" y="4306526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2005-2006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892359" y="4310292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2006-2007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24259" y="4321319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2007-2008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9374" y="6417047"/>
            <a:ext cx="944962" cy="2743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" y="4158227"/>
            <a:ext cx="800169" cy="2819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54738"/>
          <a:stretch/>
        </p:blipFill>
        <p:spPr>
          <a:xfrm>
            <a:off x="702725" y="2157803"/>
            <a:ext cx="2121306" cy="4564776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406400" y="1752600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endParaRPr lang="en-US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575720" y="1785039"/>
            <a:ext cx="8311480" cy="461665"/>
          </a:xfrm>
          <a:prstGeom prst="rect">
            <a:avLst/>
          </a:prstGeom>
          <a:solidFill>
            <a:srgbClr val="948A54"/>
          </a:solidFill>
        </p:spPr>
        <p:txBody>
          <a:bodyPr wrap="square" rtlCol="0">
            <a:spAutoFit/>
          </a:bodyPr>
          <a:lstStyle/>
          <a:p>
            <a:pPr algn="r"/>
            <a:r>
              <a:rPr lang="pt-PT" i="1" dirty="0" err="1" smtClean="0">
                <a:solidFill>
                  <a:schemeClr val="bg1"/>
                </a:solidFill>
              </a:rPr>
              <a:t>Calculus</a:t>
            </a:r>
            <a:r>
              <a:rPr lang="pt-PT" i="1" dirty="0" smtClean="0">
                <a:solidFill>
                  <a:schemeClr val="bg1"/>
                </a:solidFill>
              </a:rPr>
              <a:t> module </a:t>
            </a:r>
            <a:r>
              <a:rPr lang="pt-PT" sz="1400" dirty="0" smtClean="0">
                <a:solidFill>
                  <a:schemeClr val="bg1"/>
                </a:solidFill>
              </a:rPr>
              <a:t>(</a:t>
            </a:r>
            <a:r>
              <a:rPr lang="pt-PT" sz="1400" i="1" dirty="0" err="1" smtClean="0">
                <a:solidFill>
                  <a:schemeClr val="bg1"/>
                </a:solidFill>
              </a:rPr>
              <a:t>derived</a:t>
            </a:r>
            <a:r>
              <a:rPr lang="pt-PT" sz="1400" i="1" dirty="0" smtClean="0">
                <a:solidFill>
                  <a:schemeClr val="bg1"/>
                </a:solidFill>
              </a:rPr>
              <a:t> </a:t>
            </a:r>
            <a:r>
              <a:rPr lang="pt-PT" sz="1400" i="1" dirty="0" err="1" smtClean="0">
                <a:solidFill>
                  <a:schemeClr val="bg1"/>
                </a:solidFill>
              </a:rPr>
              <a:t>variables</a:t>
            </a:r>
            <a:r>
              <a:rPr lang="pt-PT" sz="1400" i="1" dirty="0" smtClean="0">
                <a:solidFill>
                  <a:schemeClr val="bg1"/>
                </a:solidFill>
              </a:rPr>
              <a:t>)</a:t>
            </a:r>
            <a:endParaRPr lang="pt-PT" sz="1400" i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75720" y="2422661"/>
            <a:ext cx="5160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Volume equations </a:t>
            </a:r>
            <a:r>
              <a:rPr lang="en-US" i="1" dirty="0" smtClean="0">
                <a:solidFill>
                  <a:schemeClr val="accent6"/>
                </a:solidFill>
              </a:rPr>
              <a:t>adapted from maritime pine</a:t>
            </a:r>
            <a:r>
              <a:rPr lang="en-US" i="1" dirty="0" smtClean="0">
                <a:solidFill>
                  <a:schemeClr val="accent6"/>
                </a:solidFill>
              </a:rPr>
              <a:t>)</a:t>
            </a:r>
            <a:endParaRPr lang="en-US" i="1" dirty="0">
              <a:solidFill>
                <a:schemeClr val="accent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617" y="2898720"/>
            <a:ext cx="5475543" cy="37581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7635" y="3405777"/>
            <a:ext cx="4629484" cy="3148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6405754" y="4935379"/>
            <a:ext cx="429444" cy="1437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197531"/>
              </p:ext>
            </p:extLst>
          </p:nvPr>
        </p:nvGraphicFramePr>
        <p:xfrm>
          <a:off x="473767" y="2287226"/>
          <a:ext cx="2918449" cy="433312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65009">
                  <a:extLst>
                    <a:ext uri="{9D8B030D-6E8A-4147-A177-3AD203B41FA5}">
                      <a16:colId xmlns:a16="http://schemas.microsoft.com/office/drawing/2014/main" val="3138452960"/>
                    </a:ext>
                  </a:extLst>
                </a:gridCol>
                <a:gridCol w="2257276">
                  <a:extLst>
                    <a:ext uri="{9D8B030D-6E8A-4147-A177-3AD203B41FA5}">
                      <a16:colId xmlns:a16="http://schemas.microsoft.com/office/drawing/2014/main" val="3852517591"/>
                    </a:ext>
                  </a:extLst>
                </a:gridCol>
                <a:gridCol w="296164">
                  <a:extLst>
                    <a:ext uri="{9D8B030D-6E8A-4147-A177-3AD203B41FA5}">
                      <a16:colId xmlns:a16="http://schemas.microsoft.com/office/drawing/2014/main" val="1027591786"/>
                    </a:ext>
                  </a:extLst>
                </a:gridCol>
              </a:tblGrid>
              <a:tr h="1924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Symbol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Description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Unit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502155882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H1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Dominant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>
                          <a:effectLst/>
                        </a:rPr>
                        <a:t>t=1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057691236"/>
                  </a:ext>
                </a:extLst>
              </a:tr>
              <a:tr h="1039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H2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Dominant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smtClean="0">
                          <a:effectLst/>
                        </a:rPr>
                        <a:t>t=t+1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189440688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T1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Age t=1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yrs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556762999"/>
                  </a:ext>
                </a:extLst>
              </a:tr>
              <a:tr h="1039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T2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Age t=t+1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yrs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965469004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d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breast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75042942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d-5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breast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5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ago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005080310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du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breast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underbark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903594237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du-5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breast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underbark</a:t>
                      </a:r>
                      <a:r>
                        <a:rPr lang="pt-PT" sz="500" kern="100" dirty="0" smtClean="0">
                          <a:effectLst/>
                        </a:rPr>
                        <a:t> 5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ago</a:t>
                      </a: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895355899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Tree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sectional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m²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344102234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id5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increment</a:t>
                      </a:r>
                      <a:r>
                        <a:rPr lang="pt-PT" sz="500" kern="100" dirty="0" smtClean="0">
                          <a:effectLst/>
                        </a:rPr>
                        <a:t> (5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core </a:t>
                      </a:r>
                      <a:r>
                        <a:rPr lang="pt-PT" sz="500" kern="100" dirty="0" err="1" smtClean="0">
                          <a:effectLst/>
                        </a:rPr>
                        <a:t>measurement</a:t>
                      </a:r>
                      <a:r>
                        <a:rPr lang="pt-PT" sz="500" kern="100" dirty="0" smtClean="0">
                          <a:effectLst/>
                        </a:rPr>
                        <a:t>)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871966122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îd5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Mean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d</a:t>
                      </a:r>
                      <a:r>
                        <a:rPr lang="pt-PT" sz="500" kern="100" dirty="0" err="1" smtClean="0">
                          <a:effectLst/>
                        </a:rPr>
                        <a:t>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increment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smtClean="0">
                          <a:effectLst/>
                        </a:rPr>
                        <a:t>in 5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period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269053661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Tree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5419917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h_st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Tree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above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stump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level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6050497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Stump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 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149590906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cw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Crown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diameter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051333016"/>
                  </a:ext>
                </a:extLst>
              </a:tr>
              <a:tr h="12729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wc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Cone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weight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(green in a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campaign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149667000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NT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Total </a:t>
                      </a:r>
                      <a:r>
                        <a:rPr lang="pt-PT" sz="500" kern="100" dirty="0" err="1" smtClean="0">
                          <a:effectLst/>
                        </a:rPr>
                        <a:t>number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of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trees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693658731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dgPm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Stone pine </a:t>
                      </a:r>
                      <a:r>
                        <a:rPr lang="pt-PT" sz="500" kern="100" dirty="0" err="1" smtClean="0">
                          <a:effectLst/>
                        </a:rPr>
                        <a:t>quadratic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mean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cm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206112605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dgdom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quadratic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mean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of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dominant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trees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223479348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Gd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Dead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trees</a:t>
                      </a:r>
                      <a:r>
                        <a:rPr lang="pt-PT" sz="500" kern="100" dirty="0" smtClean="0">
                          <a:effectLst/>
                        </a:rPr>
                        <a:t>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957717529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Gres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Residual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71997210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GPm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 kern="100" dirty="0" smtClean="0">
                          <a:effectLst/>
                          <a:latin typeface="+mn-lt"/>
                          <a:ea typeface="Aptos"/>
                          <a:cs typeface="Times New Roman" panose="02020603050405020304" pitchFamily="18" charset="0"/>
                        </a:rPr>
                        <a:t>Residual basal area of stone pine</a:t>
                      </a: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019560296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Total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620696786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GiPm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Basal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area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of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stone</a:t>
                      </a:r>
                      <a:r>
                        <a:rPr lang="pt-PT" sz="500" kern="100" baseline="0" dirty="0" smtClean="0">
                          <a:effectLst/>
                        </a:rPr>
                        <a:t> pines </a:t>
                      </a:r>
                      <a:r>
                        <a:rPr lang="pt-PT" sz="500" kern="100" baseline="0" dirty="0" err="1" smtClean="0">
                          <a:effectLst/>
                        </a:rPr>
                        <a:t>with</a:t>
                      </a:r>
                      <a:r>
                        <a:rPr lang="pt-PT" sz="500" kern="100" baseline="0" dirty="0" smtClean="0">
                          <a:effectLst/>
                        </a:rPr>
                        <a:t> a basal </a:t>
                      </a:r>
                      <a:r>
                        <a:rPr lang="pt-PT" sz="500" kern="100" baseline="0" dirty="0" err="1" smtClean="0">
                          <a:effectLst/>
                        </a:rPr>
                        <a:t>area</a:t>
                      </a:r>
                      <a:r>
                        <a:rPr lang="pt-PT" sz="500" kern="100" baseline="0" dirty="0" smtClean="0">
                          <a:effectLst/>
                        </a:rPr>
                        <a:t>  </a:t>
                      </a:r>
                      <a:r>
                        <a:rPr lang="pt-PT" sz="500" kern="100" dirty="0" smtClean="0">
                          <a:effectLst/>
                        </a:rPr>
                        <a:t>≥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of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stone</a:t>
                      </a:r>
                      <a:r>
                        <a:rPr lang="pt-PT" sz="500" kern="100" baseline="0" dirty="0" smtClean="0">
                          <a:effectLst/>
                        </a:rPr>
                        <a:t> pine </a:t>
                      </a:r>
                      <a:r>
                        <a:rPr lang="pt-PT" sz="500" kern="100" dirty="0" smtClean="0">
                          <a:effectLst/>
                        </a:rPr>
                        <a:t>i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061097428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GiT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Basal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area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of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all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trees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with</a:t>
                      </a:r>
                      <a:r>
                        <a:rPr lang="pt-PT" sz="500" kern="100" baseline="0" dirty="0" smtClean="0">
                          <a:effectLst/>
                        </a:rPr>
                        <a:t> a basal </a:t>
                      </a:r>
                      <a:r>
                        <a:rPr lang="pt-PT" sz="500" kern="100" baseline="0" dirty="0" err="1" smtClean="0">
                          <a:effectLst/>
                        </a:rPr>
                        <a:t>area</a:t>
                      </a:r>
                      <a:r>
                        <a:rPr lang="pt-PT" sz="500" kern="100" baseline="0" dirty="0" smtClean="0">
                          <a:effectLst/>
                        </a:rPr>
                        <a:t>  </a:t>
                      </a:r>
                      <a:r>
                        <a:rPr lang="pt-PT" sz="500" kern="100" dirty="0" smtClean="0">
                          <a:effectLst/>
                        </a:rPr>
                        <a:t>≥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of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stone</a:t>
                      </a:r>
                      <a:r>
                        <a:rPr lang="pt-PT" sz="500" kern="100" baseline="0" dirty="0" smtClean="0">
                          <a:effectLst/>
                        </a:rPr>
                        <a:t> pine </a:t>
                      </a:r>
                      <a:r>
                        <a:rPr lang="pt-PT" sz="500" kern="100" dirty="0" smtClean="0">
                          <a:effectLst/>
                        </a:rPr>
                        <a:t>i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376936054"/>
                  </a:ext>
                </a:extLst>
              </a:tr>
              <a:tr h="2674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P4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Acumulated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precipitations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from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January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until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May</a:t>
                      </a:r>
                      <a:r>
                        <a:rPr lang="pt-PT" sz="500" kern="100" baseline="0" dirty="0" smtClean="0">
                          <a:effectLst/>
                        </a:rPr>
                        <a:t> (</a:t>
                      </a:r>
                      <a:r>
                        <a:rPr lang="pt-PT" sz="500" kern="100" dirty="0" smtClean="0">
                          <a:effectLst/>
                        </a:rPr>
                        <a:t>inclusive) </a:t>
                      </a:r>
                      <a:r>
                        <a:rPr lang="pt-PT" sz="500" kern="100" dirty="0" err="1" smtClean="0">
                          <a:effectLst/>
                        </a:rPr>
                        <a:t>before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polination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dirty="0" smtClean="0">
                          <a:effectLst/>
                        </a:rPr>
                        <a:t>(3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before</a:t>
                      </a:r>
                      <a:r>
                        <a:rPr lang="pt-PT" sz="500" kern="100" dirty="0" smtClean="0">
                          <a:effectLst/>
                        </a:rPr>
                        <a:t> cone </a:t>
                      </a:r>
                      <a:r>
                        <a:rPr lang="pt-PT" sz="500" kern="100" dirty="0" err="1" smtClean="0">
                          <a:effectLst/>
                        </a:rPr>
                        <a:t>harvest</a:t>
                      </a:r>
                      <a:r>
                        <a:rPr lang="pt-PT" sz="500" kern="100" dirty="0" smtClean="0">
                          <a:effectLst/>
                        </a:rPr>
                        <a:t>)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382868803"/>
                  </a:ext>
                </a:extLst>
              </a:tr>
              <a:tr h="1495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Pcg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Acumulated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precipitations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between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March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and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July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dirty="0" smtClean="0">
                          <a:effectLst/>
                        </a:rPr>
                        <a:t>in </a:t>
                      </a:r>
                      <a:r>
                        <a:rPr lang="pt-PT" sz="500" kern="100" dirty="0" err="1" smtClean="0">
                          <a:effectLst/>
                        </a:rPr>
                        <a:t>the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year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of</a:t>
                      </a:r>
                      <a:r>
                        <a:rPr lang="pt-PT" sz="500" kern="100" dirty="0" smtClean="0">
                          <a:effectLst/>
                        </a:rPr>
                        <a:t> corne </a:t>
                      </a:r>
                      <a:r>
                        <a:rPr lang="pt-PT" sz="500" kern="100" dirty="0" err="1" smtClean="0">
                          <a:effectLst/>
                        </a:rPr>
                        <a:t>harvest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61813154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Total</a:t>
                      </a:r>
                      <a:r>
                        <a:rPr lang="pt-PT" sz="500" kern="100" baseline="0" dirty="0" smtClean="0">
                          <a:effectLst/>
                        </a:rPr>
                        <a:t> v</a:t>
                      </a:r>
                      <a:r>
                        <a:rPr lang="pt-PT" sz="500" kern="100" dirty="0" smtClean="0">
                          <a:effectLst/>
                        </a:rPr>
                        <a:t>olume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59677483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vu_st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Volume </a:t>
                      </a:r>
                      <a:r>
                        <a:rPr lang="pt-PT" sz="500" kern="100" dirty="0" err="1" smtClean="0">
                          <a:effectLst/>
                        </a:rPr>
                        <a:t>without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stump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and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bark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245499886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v_st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Volume </a:t>
                      </a:r>
                      <a:r>
                        <a:rPr lang="pt-PT" sz="500" kern="100" dirty="0" err="1" smtClean="0">
                          <a:effectLst/>
                        </a:rPr>
                        <a:t>without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stump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980585319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vb_st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Bark</a:t>
                      </a:r>
                      <a:r>
                        <a:rPr lang="pt-PT" sz="500" kern="100" dirty="0" smtClean="0">
                          <a:effectLst/>
                        </a:rPr>
                        <a:t> volume (</a:t>
                      </a:r>
                      <a:r>
                        <a:rPr lang="pt-PT" sz="500" kern="100" dirty="0" err="1" smtClean="0">
                          <a:effectLst/>
                        </a:rPr>
                        <a:t>without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stump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bark</a:t>
                      </a:r>
                      <a:r>
                        <a:rPr lang="pt-PT" sz="500" kern="100" dirty="0" smtClean="0">
                          <a:effectLst/>
                        </a:rPr>
                        <a:t>)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08321020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Stump</a:t>
                      </a:r>
                      <a:r>
                        <a:rPr lang="pt-PT" sz="500" kern="100" dirty="0" smtClean="0">
                          <a:effectLst/>
                        </a:rPr>
                        <a:t> volume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75914581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c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Perimiter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at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breast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height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cm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16843773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>
                          <a:effectLst/>
                        </a:rPr>
                        <a:t>wl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Needles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</a:t>
                      </a:r>
                      <a:r>
                        <a:rPr lang="pt-PT" sz="500" kern="100" dirty="0" err="1" smtClean="0">
                          <a:effectLst/>
                        </a:rPr>
                        <a:t>iomass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982941040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wbr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Branch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biomass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608374094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wb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Bark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biomass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of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the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stem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64830460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ws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Stem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biomass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084406445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wa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Above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ground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</a:t>
                      </a:r>
                      <a:r>
                        <a:rPr lang="pt-PT" sz="500" kern="100" dirty="0" err="1" smtClean="0">
                          <a:effectLst/>
                        </a:rPr>
                        <a:t>iomass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kg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869541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591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500.JPG"/>
          <p:cNvPicPr>
            <a:picLocks noChangeAspect="1"/>
          </p:cNvPicPr>
          <p:nvPr/>
        </p:nvPicPr>
        <p:blipFill rotWithShape="1">
          <a:blip r:embed="rId2" cstate="print"/>
          <a:srcRect l="28679" t="23196" r="15631" b="21828"/>
          <a:stretch/>
        </p:blipFill>
        <p:spPr>
          <a:xfrm>
            <a:off x="0" y="-342900"/>
            <a:ext cx="12192000" cy="802386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06400" y="1752600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b="1" i="1" dirty="0"/>
              <a:t>Pine cone formation is a complex process</a:t>
            </a:r>
            <a:endParaRPr lang="en-US" b="1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546" r="53621" b="13547"/>
          <a:stretch/>
        </p:blipFill>
        <p:spPr>
          <a:xfrm>
            <a:off x="640080" y="4565758"/>
            <a:ext cx="2920784" cy="17639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144" r="50602"/>
          <a:stretch/>
        </p:blipFill>
        <p:spPr>
          <a:xfrm>
            <a:off x="6224016" y="4603276"/>
            <a:ext cx="2657371" cy="17691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4946"/>
          <a:stretch/>
        </p:blipFill>
        <p:spPr>
          <a:xfrm>
            <a:off x="8907473" y="4603276"/>
            <a:ext cx="2705407" cy="17691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52126" r="6767" b="13547"/>
          <a:stretch/>
        </p:blipFill>
        <p:spPr>
          <a:xfrm>
            <a:off x="3566160" y="4565758"/>
            <a:ext cx="2678031" cy="17639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71836" y="4295499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2004-2005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203736" y="4306526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2005-2006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892359" y="4310292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2006-2007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24259" y="4321319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2007-2008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9374" y="6417047"/>
            <a:ext cx="944962" cy="2743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" y="4158227"/>
            <a:ext cx="800169" cy="2819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54738"/>
          <a:stretch/>
        </p:blipFill>
        <p:spPr>
          <a:xfrm>
            <a:off x="702725" y="2157803"/>
            <a:ext cx="2121306" cy="4564776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406400" y="1752600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endParaRPr lang="en-US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575720" y="1785039"/>
            <a:ext cx="8311480" cy="461665"/>
          </a:xfrm>
          <a:prstGeom prst="rect">
            <a:avLst/>
          </a:prstGeom>
          <a:solidFill>
            <a:srgbClr val="948A54"/>
          </a:solidFill>
        </p:spPr>
        <p:txBody>
          <a:bodyPr wrap="square" rtlCol="0">
            <a:spAutoFit/>
          </a:bodyPr>
          <a:lstStyle/>
          <a:p>
            <a:pPr algn="r"/>
            <a:r>
              <a:rPr lang="pt-PT" i="1" dirty="0" err="1" smtClean="0">
                <a:solidFill>
                  <a:schemeClr val="bg1"/>
                </a:solidFill>
              </a:rPr>
              <a:t>Calculus</a:t>
            </a:r>
            <a:r>
              <a:rPr lang="pt-PT" i="1" dirty="0" smtClean="0">
                <a:solidFill>
                  <a:schemeClr val="bg1"/>
                </a:solidFill>
              </a:rPr>
              <a:t> module </a:t>
            </a:r>
            <a:r>
              <a:rPr lang="pt-PT" sz="1400" dirty="0" smtClean="0">
                <a:solidFill>
                  <a:schemeClr val="bg1"/>
                </a:solidFill>
              </a:rPr>
              <a:t>(</a:t>
            </a:r>
            <a:r>
              <a:rPr lang="pt-PT" sz="1400" i="1" dirty="0" err="1" smtClean="0">
                <a:solidFill>
                  <a:schemeClr val="bg1"/>
                </a:solidFill>
              </a:rPr>
              <a:t>derived</a:t>
            </a:r>
            <a:r>
              <a:rPr lang="pt-PT" sz="1400" i="1" dirty="0" smtClean="0">
                <a:solidFill>
                  <a:schemeClr val="bg1"/>
                </a:solidFill>
              </a:rPr>
              <a:t> </a:t>
            </a:r>
            <a:r>
              <a:rPr lang="pt-PT" sz="1400" i="1" dirty="0" err="1" smtClean="0">
                <a:solidFill>
                  <a:schemeClr val="bg1"/>
                </a:solidFill>
              </a:rPr>
              <a:t>variables</a:t>
            </a:r>
            <a:r>
              <a:rPr lang="pt-PT" sz="1400" i="1" dirty="0" smtClean="0">
                <a:solidFill>
                  <a:schemeClr val="bg1"/>
                </a:solidFill>
              </a:rPr>
              <a:t>)</a:t>
            </a:r>
            <a:endParaRPr lang="pt-PT" sz="1400" i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75720" y="2422661"/>
            <a:ext cx="5160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Biomass equations</a:t>
            </a:r>
            <a:endParaRPr lang="en-US" i="1" dirty="0">
              <a:solidFill>
                <a:schemeClr val="accent6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7116" y="2733515"/>
            <a:ext cx="6180356" cy="3696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9127" y="3532908"/>
            <a:ext cx="4364898" cy="3084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197531"/>
              </p:ext>
            </p:extLst>
          </p:nvPr>
        </p:nvGraphicFramePr>
        <p:xfrm>
          <a:off x="473767" y="2287226"/>
          <a:ext cx="2918449" cy="433312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65009">
                  <a:extLst>
                    <a:ext uri="{9D8B030D-6E8A-4147-A177-3AD203B41FA5}">
                      <a16:colId xmlns:a16="http://schemas.microsoft.com/office/drawing/2014/main" val="3138452960"/>
                    </a:ext>
                  </a:extLst>
                </a:gridCol>
                <a:gridCol w="2257276">
                  <a:extLst>
                    <a:ext uri="{9D8B030D-6E8A-4147-A177-3AD203B41FA5}">
                      <a16:colId xmlns:a16="http://schemas.microsoft.com/office/drawing/2014/main" val="3852517591"/>
                    </a:ext>
                  </a:extLst>
                </a:gridCol>
                <a:gridCol w="296164">
                  <a:extLst>
                    <a:ext uri="{9D8B030D-6E8A-4147-A177-3AD203B41FA5}">
                      <a16:colId xmlns:a16="http://schemas.microsoft.com/office/drawing/2014/main" val="1027591786"/>
                    </a:ext>
                  </a:extLst>
                </a:gridCol>
              </a:tblGrid>
              <a:tr h="1924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Symbol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Description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Unit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502155882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H1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Dominant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>
                          <a:effectLst/>
                        </a:rPr>
                        <a:t>t=1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057691236"/>
                  </a:ext>
                </a:extLst>
              </a:tr>
              <a:tr h="1039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H2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Dominant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smtClean="0">
                          <a:effectLst/>
                        </a:rPr>
                        <a:t>t=t+1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189440688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T1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Age t=1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yrs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556762999"/>
                  </a:ext>
                </a:extLst>
              </a:tr>
              <a:tr h="1039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T2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Age t=t+1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yrs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965469004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d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breast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75042942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d-5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breast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5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ago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005080310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du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breast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underbark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903594237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du-5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breast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underbark</a:t>
                      </a:r>
                      <a:r>
                        <a:rPr lang="pt-PT" sz="500" kern="100" dirty="0" smtClean="0">
                          <a:effectLst/>
                        </a:rPr>
                        <a:t> 5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ago</a:t>
                      </a: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895355899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Tree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sectional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m²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344102234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id5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increment</a:t>
                      </a:r>
                      <a:r>
                        <a:rPr lang="pt-PT" sz="500" kern="100" dirty="0" smtClean="0">
                          <a:effectLst/>
                        </a:rPr>
                        <a:t> (5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core </a:t>
                      </a:r>
                      <a:r>
                        <a:rPr lang="pt-PT" sz="500" kern="100" dirty="0" err="1" smtClean="0">
                          <a:effectLst/>
                        </a:rPr>
                        <a:t>measurement</a:t>
                      </a:r>
                      <a:r>
                        <a:rPr lang="pt-PT" sz="500" kern="100" dirty="0" smtClean="0">
                          <a:effectLst/>
                        </a:rPr>
                        <a:t>)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871966122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îd5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Mean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d</a:t>
                      </a:r>
                      <a:r>
                        <a:rPr lang="pt-PT" sz="500" kern="100" dirty="0" err="1" smtClean="0">
                          <a:effectLst/>
                        </a:rPr>
                        <a:t>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increment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smtClean="0">
                          <a:effectLst/>
                        </a:rPr>
                        <a:t>in 5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period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269053661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Tree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5419917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h_st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Tree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above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stump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level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6050497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Stump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 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149590906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cw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Crown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diameter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051333016"/>
                  </a:ext>
                </a:extLst>
              </a:tr>
              <a:tr h="12729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wc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Cone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weight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(green in a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campaign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149667000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NT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Total </a:t>
                      </a:r>
                      <a:r>
                        <a:rPr lang="pt-PT" sz="500" kern="100" dirty="0" err="1" smtClean="0">
                          <a:effectLst/>
                        </a:rPr>
                        <a:t>number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of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trees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693658731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dgPm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Stone pine </a:t>
                      </a:r>
                      <a:r>
                        <a:rPr lang="pt-PT" sz="500" kern="100" dirty="0" err="1" smtClean="0">
                          <a:effectLst/>
                        </a:rPr>
                        <a:t>quadratic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mean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cm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206112605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dgdom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quadratic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mean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of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dominant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trees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223479348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Gd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Dead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trees</a:t>
                      </a:r>
                      <a:r>
                        <a:rPr lang="pt-PT" sz="500" kern="100" dirty="0" smtClean="0">
                          <a:effectLst/>
                        </a:rPr>
                        <a:t>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957717529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Gres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Residual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71997210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GPm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 kern="100" dirty="0" smtClean="0">
                          <a:effectLst/>
                          <a:latin typeface="+mn-lt"/>
                          <a:ea typeface="Aptos"/>
                          <a:cs typeface="Times New Roman" panose="02020603050405020304" pitchFamily="18" charset="0"/>
                        </a:rPr>
                        <a:t>Residual basal area of stone pine</a:t>
                      </a: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019560296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Total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620696786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GiPm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Basal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area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of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stone</a:t>
                      </a:r>
                      <a:r>
                        <a:rPr lang="pt-PT" sz="500" kern="100" baseline="0" dirty="0" smtClean="0">
                          <a:effectLst/>
                        </a:rPr>
                        <a:t> pines </a:t>
                      </a:r>
                      <a:r>
                        <a:rPr lang="pt-PT" sz="500" kern="100" baseline="0" dirty="0" err="1" smtClean="0">
                          <a:effectLst/>
                        </a:rPr>
                        <a:t>with</a:t>
                      </a:r>
                      <a:r>
                        <a:rPr lang="pt-PT" sz="500" kern="100" baseline="0" dirty="0" smtClean="0">
                          <a:effectLst/>
                        </a:rPr>
                        <a:t> a basal </a:t>
                      </a:r>
                      <a:r>
                        <a:rPr lang="pt-PT" sz="500" kern="100" baseline="0" dirty="0" err="1" smtClean="0">
                          <a:effectLst/>
                        </a:rPr>
                        <a:t>area</a:t>
                      </a:r>
                      <a:r>
                        <a:rPr lang="pt-PT" sz="500" kern="100" baseline="0" dirty="0" smtClean="0">
                          <a:effectLst/>
                        </a:rPr>
                        <a:t>  </a:t>
                      </a:r>
                      <a:r>
                        <a:rPr lang="pt-PT" sz="500" kern="100" dirty="0" smtClean="0">
                          <a:effectLst/>
                        </a:rPr>
                        <a:t>≥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of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stone</a:t>
                      </a:r>
                      <a:r>
                        <a:rPr lang="pt-PT" sz="500" kern="100" baseline="0" dirty="0" smtClean="0">
                          <a:effectLst/>
                        </a:rPr>
                        <a:t> pine </a:t>
                      </a:r>
                      <a:r>
                        <a:rPr lang="pt-PT" sz="500" kern="100" dirty="0" smtClean="0">
                          <a:effectLst/>
                        </a:rPr>
                        <a:t>i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061097428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GiT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Basal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area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of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all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trees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with</a:t>
                      </a:r>
                      <a:r>
                        <a:rPr lang="pt-PT" sz="500" kern="100" baseline="0" dirty="0" smtClean="0">
                          <a:effectLst/>
                        </a:rPr>
                        <a:t> a basal </a:t>
                      </a:r>
                      <a:r>
                        <a:rPr lang="pt-PT" sz="500" kern="100" baseline="0" dirty="0" err="1" smtClean="0">
                          <a:effectLst/>
                        </a:rPr>
                        <a:t>area</a:t>
                      </a:r>
                      <a:r>
                        <a:rPr lang="pt-PT" sz="500" kern="100" baseline="0" dirty="0" smtClean="0">
                          <a:effectLst/>
                        </a:rPr>
                        <a:t>  </a:t>
                      </a:r>
                      <a:r>
                        <a:rPr lang="pt-PT" sz="500" kern="100" dirty="0" smtClean="0">
                          <a:effectLst/>
                        </a:rPr>
                        <a:t>≥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of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stone</a:t>
                      </a:r>
                      <a:r>
                        <a:rPr lang="pt-PT" sz="500" kern="100" baseline="0" dirty="0" smtClean="0">
                          <a:effectLst/>
                        </a:rPr>
                        <a:t> pine </a:t>
                      </a:r>
                      <a:r>
                        <a:rPr lang="pt-PT" sz="500" kern="100" dirty="0" smtClean="0">
                          <a:effectLst/>
                        </a:rPr>
                        <a:t>i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376936054"/>
                  </a:ext>
                </a:extLst>
              </a:tr>
              <a:tr h="2674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P4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Acumulated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precipitations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from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January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until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May</a:t>
                      </a:r>
                      <a:r>
                        <a:rPr lang="pt-PT" sz="500" kern="100" baseline="0" dirty="0" smtClean="0">
                          <a:effectLst/>
                        </a:rPr>
                        <a:t> (</a:t>
                      </a:r>
                      <a:r>
                        <a:rPr lang="pt-PT" sz="500" kern="100" dirty="0" smtClean="0">
                          <a:effectLst/>
                        </a:rPr>
                        <a:t>inclusive) </a:t>
                      </a:r>
                      <a:r>
                        <a:rPr lang="pt-PT" sz="500" kern="100" dirty="0" err="1" smtClean="0">
                          <a:effectLst/>
                        </a:rPr>
                        <a:t>before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polination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dirty="0" smtClean="0">
                          <a:effectLst/>
                        </a:rPr>
                        <a:t>(3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before</a:t>
                      </a:r>
                      <a:r>
                        <a:rPr lang="pt-PT" sz="500" kern="100" dirty="0" smtClean="0">
                          <a:effectLst/>
                        </a:rPr>
                        <a:t> cone </a:t>
                      </a:r>
                      <a:r>
                        <a:rPr lang="pt-PT" sz="500" kern="100" dirty="0" err="1" smtClean="0">
                          <a:effectLst/>
                        </a:rPr>
                        <a:t>harvest</a:t>
                      </a:r>
                      <a:r>
                        <a:rPr lang="pt-PT" sz="500" kern="100" dirty="0" smtClean="0">
                          <a:effectLst/>
                        </a:rPr>
                        <a:t>)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382868803"/>
                  </a:ext>
                </a:extLst>
              </a:tr>
              <a:tr h="1495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Pcg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Acumulated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precipitations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between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March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and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July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dirty="0" smtClean="0">
                          <a:effectLst/>
                        </a:rPr>
                        <a:t>in </a:t>
                      </a:r>
                      <a:r>
                        <a:rPr lang="pt-PT" sz="500" kern="100" dirty="0" err="1" smtClean="0">
                          <a:effectLst/>
                        </a:rPr>
                        <a:t>the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year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of</a:t>
                      </a:r>
                      <a:r>
                        <a:rPr lang="pt-PT" sz="500" kern="100" dirty="0" smtClean="0">
                          <a:effectLst/>
                        </a:rPr>
                        <a:t> corne </a:t>
                      </a:r>
                      <a:r>
                        <a:rPr lang="pt-PT" sz="500" kern="100" dirty="0" err="1" smtClean="0">
                          <a:effectLst/>
                        </a:rPr>
                        <a:t>harvest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61813154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Total</a:t>
                      </a:r>
                      <a:r>
                        <a:rPr lang="pt-PT" sz="500" kern="100" baseline="0" dirty="0" smtClean="0">
                          <a:effectLst/>
                        </a:rPr>
                        <a:t> v</a:t>
                      </a:r>
                      <a:r>
                        <a:rPr lang="pt-PT" sz="500" kern="100" dirty="0" smtClean="0">
                          <a:effectLst/>
                        </a:rPr>
                        <a:t>olume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59677483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vu_st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Volume </a:t>
                      </a:r>
                      <a:r>
                        <a:rPr lang="pt-PT" sz="500" kern="100" dirty="0" err="1" smtClean="0">
                          <a:effectLst/>
                        </a:rPr>
                        <a:t>without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stump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and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bark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245499886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v_st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Volume </a:t>
                      </a:r>
                      <a:r>
                        <a:rPr lang="pt-PT" sz="500" kern="100" dirty="0" err="1" smtClean="0">
                          <a:effectLst/>
                        </a:rPr>
                        <a:t>without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stump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980585319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vb_st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Bark</a:t>
                      </a:r>
                      <a:r>
                        <a:rPr lang="pt-PT" sz="500" kern="100" dirty="0" smtClean="0">
                          <a:effectLst/>
                        </a:rPr>
                        <a:t> volume (</a:t>
                      </a:r>
                      <a:r>
                        <a:rPr lang="pt-PT" sz="500" kern="100" dirty="0" err="1" smtClean="0">
                          <a:effectLst/>
                        </a:rPr>
                        <a:t>without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stump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bark</a:t>
                      </a:r>
                      <a:r>
                        <a:rPr lang="pt-PT" sz="500" kern="100" dirty="0" smtClean="0">
                          <a:effectLst/>
                        </a:rPr>
                        <a:t>)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08321020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Stump</a:t>
                      </a:r>
                      <a:r>
                        <a:rPr lang="pt-PT" sz="500" kern="100" dirty="0" smtClean="0">
                          <a:effectLst/>
                        </a:rPr>
                        <a:t> volume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75914581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c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Perimiter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at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breast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height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cm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16843773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>
                          <a:effectLst/>
                        </a:rPr>
                        <a:t>wl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Needles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</a:t>
                      </a:r>
                      <a:r>
                        <a:rPr lang="pt-PT" sz="500" kern="100" dirty="0" err="1" smtClean="0">
                          <a:effectLst/>
                        </a:rPr>
                        <a:t>iomass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982941040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wbr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Branch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biomass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608374094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wb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Bark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biomass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of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the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stem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64830460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ws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Stem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biomass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084406445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wa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Above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ground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</a:t>
                      </a:r>
                      <a:r>
                        <a:rPr lang="pt-PT" sz="500" kern="100" dirty="0" err="1" smtClean="0">
                          <a:effectLst/>
                        </a:rPr>
                        <a:t>iomass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kg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869541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20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5500.JPG"/>
          <p:cNvPicPr>
            <a:picLocks noChangeAspect="1"/>
          </p:cNvPicPr>
          <p:nvPr/>
        </p:nvPicPr>
        <p:blipFill rotWithShape="1">
          <a:blip r:embed="rId2" cstate="print"/>
          <a:srcRect l="28679" t="23196" r="15631" b="21828"/>
          <a:stretch/>
        </p:blipFill>
        <p:spPr>
          <a:xfrm>
            <a:off x="0" y="-342900"/>
            <a:ext cx="12192000" cy="802386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06400" y="1752600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pic>
        <p:nvPicPr>
          <p:cNvPr id="12" name="Imagem 9" descr="56b7d5a9-e97f-4985-9d12-d7bc1e017125.jpg"/>
          <p:cNvPicPr>
            <a:picLocks noChangeAspect="1"/>
          </p:cNvPicPr>
          <p:nvPr/>
        </p:nvPicPr>
        <p:blipFill rotWithShape="1">
          <a:blip r:embed="rId3" cstate="print"/>
          <a:srcRect l="10013" r="17487" b="30543"/>
          <a:stretch/>
        </p:blipFill>
        <p:spPr>
          <a:xfrm>
            <a:off x="6648993" y="2936199"/>
            <a:ext cx="4632263" cy="3328391"/>
          </a:xfrm>
          <a:prstGeom prst="rect">
            <a:avLst/>
          </a:prstGeom>
        </p:spPr>
      </p:pic>
      <p:pic>
        <p:nvPicPr>
          <p:cNvPr id="14" name="Picture 13" descr="IMG_5500.JPG"/>
          <p:cNvPicPr>
            <a:picLocks noChangeAspect="1"/>
          </p:cNvPicPr>
          <p:nvPr/>
        </p:nvPicPr>
        <p:blipFill rotWithShape="1">
          <a:blip r:embed="rId2" cstate="print"/>
          <a:srcRect l="15941" t="-2044" r="5676" b="14565"/>
          <a:stretch/>
        </p:blipFill>
        <p:spPr>
          <a:xfrm>
            <a:off x="1071852" y="2853825"/>
            <a:ext cx="4579314" cy="340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2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500.JPG"/>
          <p:cNvPicPr>
            <a:picLocks noChangeAspect="1"/>
          </p:cNvPicPr>
          <p:nvPr/>
        </p:nvPicPr>
        <p:blipFill rotWithShape="1">
          <a:blip r:embed="rId2" cstate="print"/>
          <a:srcRect l="28679" t="23196" r="15631" b="21828"/>
          <a:stretch/>
        </p:blipFill>
        <p:spPr>
          <a:xfrm>
            <a:off x="0" y="-342900"/>
            <a:ext cx="12192000" cy="802386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06400" y="1752600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b="1" i="1" dirty="0"/>
              <a:t>Pine cone formation is a complex process</a:t>
            </a:r>
            <a:endParaRPr lang="en-US" b="1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546" r="53621" b="13547"/>
          <a:stretch/>
        </p:blipFill>
        <p:spPr>
          <a:xfrm>
            <a:off x="640080" y="4565758"/>
            <a:ext cx="2920784" cy="17639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144" r="50602"/>
          <a:stretch/>
        </p:blipFill>
        <p:spPr>
          <a:xfrm>
            <a:off x="6224016" y="4603276"/>
            <a:ext cx="2657371" cy="17691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4946"/>
          <a:stretch/>
        </p:blipFill>
        <p:spPr>
          <a:xfrm>
            <a:off x="8907473" y="4603276"/>
            <a:ext cx="2705407" cy="17691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52126" r="6767" b="13547"/>
          <a:stretch/>
        </p:blipFill>
        <p:spPr>
          <a:xfrm>
            <a:off x="3566160" y="4565758"/>
            <a:ext cx="2678031" cy="17639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71836" y="4295499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2004-2005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203736" y="4306526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2005-2006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892359" y="4310292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2006-2007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24259" y="4321319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2007-2008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9374" y="6417047"/>
            <a:ext cx="944962" cy="2743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" y="4158227"/>
            <a:ext cx="800169" cy="2819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54738"/>
          <a:stretch/>
        </p:blipFill>
        <p:spPr>
          <a:xfrm>
            <a:off x="702725" y="2157803"/>
            <a:ext cx="2121306" cy="4564776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406400" y="1752600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endParaRPr lang="en-US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575720" y="1785039"/>
            <a:ext cx="8311480" cy="461665"/>
          </a:xfrm>
          <a:prstGeom prst="rect">
            <a:avLst/>
          </a:prstGeom>
          <a:solidFill>
            <a:srgbClr val="948A54"/>
          </a:solidFill>
        </p:spPr>
        <p:txBody>
          <a:bodyPr wrap="square" rtlCol="0">
            <a:spAutoFit/>
          </a:bodyPr>
          <a:lstStyle/>
          <a:p>
            <a:pPr algn="r"/>
            <a:r>
              <a:rPr lang="pt-PT" i="1" dirty="0" err="1" smtClean="0">
                <a:solidFill>
                  <a:schemeClr val="bg1"/>
                </a:solidFill>
              </a:rPr>
              <a:t>Calculus</a:t>
            </a:r>
            <a:r>
              <a:rPr lang="pt-PT" i="1" dirty="0" smtClean="0">
                <a:solidFill>
                  <a:schemeClr val="bg1"/>
                </a:solidFill>
              </a:rPr>
              <a:t> module </a:t>
            </a:r>
            <a:r>
              <a:rPr lang="pt-PT" sz="1400" dirty="0" smtClean="0">
                <a:solidFill>
                  <a:schemeClr val="bg1"/>
                </a:solidFill>
              </a:rPr>
              <a:t>(</a:t>
            </a:r>
            <a:r>
              <a:rPr lang="pt-PT" sz="1400" i="1" dirty="0" err="1" smtClean="0">
                <a:solidFill>
                  <a:schemeClr val="bg1"/>
                </a:solidFill>
              </a:rPr>
              <a:t>derived</a:t>
            </a:r>
            <a:r>
              <a:rPr lang="pt-PT" sz="1400" i="1" dirty="0" smtClean="0">
                <a:solidFill>
                  <a:schemeClr val="bg1"/>
                </a:solidFill>
              </a:rPr>
              <a:t> </a:t>
            </a:r>
            <a:r>
              <a:rPr lang="pt-PT" sz="1400" i="1" dirty="0" err="1" smtClean="0">
                <a:solidFill>
                  <a:schemeClr val="bg1"/>
                </a:solidFill>
              </a:rPr>
              <a:t>variables</a:t>
            </a:r>
            <a:r>
              <a:rPr lang="pt-PT" sz="1400" i="1" dirty="0" smtClean="0">
                <a:solidFill>
                  <a:schemeClr val="bg1"/>
                </a:solidFill>
              </a:rPr>
              <a:t>)</a:t>
            </a:r>
            <a:endParaRPr lang="pt-PT" sz="1400" i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75720" y="2422661"/>
            <a:ext cx="5160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Biomass equations / Cone production x weight</a:t>
            </a:r>
            <a:endParaRPr lang="en-US" i="1" dirty="0">
              <a:solidFill>
                <a:schemeClr val="accent6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9104" y="2351771"/>
            <a:ext cx="945527" cy="802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Rectangle 32"/>
          <p:cNvSpPr/>
          <p:nvPr/>
        </p:nvSpPr>
        <p:spPr>
          <a:xfrm>
            <a:off x="3726399" y="2681934"/>
            <a:ext cx="70101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>
              <a:buFont typeface="Wingdings" panose="05000000000000000000" pitchFamily="2" charset="2"/>
              <a:buChar char="§"/>
            </a:pPr>
            <a:endParaRPr lang="en-US" sz="800" dirty="0" smtClean="0">
              <a:latin typeface="Gill Sans MT" panose="020B0502020104020203" pitchFamily="34" charset="0"/>
            </a:endParaRPr>
          </a:p>
          <a:p>
            <a:pPr algn="just"/>
            <a:r>
              <a:rPr lang="en-US" dirty="0" smtClean="0">
                <a:latin typeface="Gill Sans MT" panose="020B0502020104020203" pitchFamily="34" charset="0"/>
              </a:rPr>
              <a:t>Pine cone formation is a complex process , thus it was required to model the probability of occurrence of cones (P) and the cone weight </a:t>
            </a:r>
            <a:r>
              <a:rPr lang="en-US" dirty="0" smtClean="0">
                <a:latin typeface="Gill Sans MT" panose="020B0502020104020203" pitchFamily="34" charset="0"/>
              </a:rPr>
              <a:t>(</a:t>
            </a:r>
            <a:r>
              <a:rPr lang="en-US" dirty="0" err="1" smtClean="0">
                <a:latin typeface="Gill Sans MT" panose="020B0502020104020203" pitchFamily="34" charset="0"/>
              </a:rPr>
              <a:t>Wc</a:t>
            </a:r>
            <a:r>
              <a:rPr lang="en-US" dirty="0" smtClean="0">
                <a:latin typeface="Gill Sans MT" panose="020B0502020104020203" pitchFamily="34" charset="0"/>
              </a:rPr>
              <a:t>) </a:t>
            </a:r>
            <a:endParaRPr lang="en-US" dirty="0">
              <a:latin typeface="Gill Sans MT" panose="020B0502020104020203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9220" y="3523663"/>
            <a:ext cx="7508525" cy="8404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4864" y="4364124"/>
            <a:ext cx="7415897" cy="2100857"/>
          </a:xfrm>
          <a:prstGeom prst="rect">
            <a:avLst/>
          </a:prstGeom>
        </p:spPr>
      </p:pic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197531"/>
              </p:ext>
            </p:extLst>
          </p:nvPr>
        </p:nvGraphicFramePr>
        <p:xfrm>
          <a:off x="473767" y="2287226"/>
          <a:ext cx="2918449" cy="433312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65009">
                  <a:extLst>
                    <a:ext uri="{9D8B030D-6E8A-4147-A177-3AD203B41FA5}">
                      <a16:colId xmlns:a16="http://schemas.microsoft.com/office/drawing/2014/main" val="3138452960"/>
                    </a:ext>
                  </a:extLst>
                </a:gridCol>
                <a:gridCol w="2257276">
                  <a:extLst>
                    <a:ext uri="{9D8B030D-6E8A-4147-A177-3AD203B41FA5}">
                      <a16:colId xmlns:a16="http://schemas.microsoft.com/office/drawing/2014/main" val="3852517591"/>
                    </a:ext>
                  </a:extLst>
                </a:gridCol>
                <a:gridCol w="296164">
                  <a:extLst>
                    <a:ext uri="{9D8B030D-6E8A-4147-A177-3AD203B41FA5}">
                      <a16:colId xmlns:a16="http://schemas.microsoft.com/office/drawing/2014/main" val="1027591786"/>
                    </a:ext>
                  </a:extLst>
                </a:gridCol>
              </a:tblGrid>
              <a:tr h="1924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Symbol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Description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Unit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502155882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H1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Dominant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>
                          <a:effectLst/>
                        </a:rPr>
                        <a:t>t=1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057691236"/>
                  </a:ext>
                </a:extLst>
              </a:tr>
              <a:tr h="1039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H2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Dominant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smtClean="0">
                          <a:effectLst/>
                        </a:rPr>
                        <a:t>t=t+1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189440688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T1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Age t=1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yrs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556762999"/>
                  </a:ext>
                </a:extLst>
              </a:tr>
              <a:tr h="1039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T2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Age t=t+1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yrs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965469004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d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breast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75042942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d-5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breast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5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ago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005080310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du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breast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underbark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903594237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du-5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breast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height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underbark</a:t>
                      </a:r>
                      <a:r>
                        <a:rPr lang="pt-PT" sz="500" kern="100" dirty="0" smtClean="0">
                          <a:effectLst/>
                        </a:rPr>
                        <a:t> 5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ago</a:t>
                      </a: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895355899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Tree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sectional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m²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344102234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id5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increment</a:t>
                      </a:r>
                      <a:r>
                        <a:rPr lang="pt-PT" sz="500" kern="100" dirty="0" smtClean="0">
                          <a:effectLst/>
                        </a:rPr>
                        <a:t> (5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core </a:t>
                      </a:r>
                      <a:r>
                        <a:rPr lang="pt-PT" sz="500" kern="100" dirty="0" err="1" smtClean="0">
                          <a:effectLst/>
                        </a:rPr>
                        <a:t>measurement</a:t>
                      </a:r>
                      <a:r>
                        <a:rPr lang="pt-PT" sz="500" kern="100" dirty="0" smtClean="0">
                          <a:effectLst/>
                        </a:rPr>
                        <a:t>)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871966122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îd5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Mean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d</a:t>
                      </a:r>
                      <a:r>
                        <a:rPr lang="pt-PT" sz="500" kern="100" dirty="0" err="1" smtClean="0">
                          <a:effectLst/>
                        </a:rPr>
                        <a:t>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increment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smtClean="0">
                          <a:effectLst/>
                        </a:rPr>
                        <a:t>in 5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period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269053661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Tree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5419917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h_st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Tree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above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stump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level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6050497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Stump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 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149590906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cw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Crown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diameter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051333016"/>
                  </a:ext>
                </a:extLst>
              </a:tr>
              <a:tr h="12729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wc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Cone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weight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(green in a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campaign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149667000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NT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Total </a:t>
                      </a:r>
                      <a:r>
                        <a:rPr lang="pt-PT" sz="500" kern="100" dirty="0" err="1" smtClean="0">
                          <a:effectLst/>
                        </a:rPr>
                        <a:t>number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of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trees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693658731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dgPm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Stone pine </a:t>
                      </a:r>
                      <a:r>
                        <a:rPr lang="pt-PT" sz="500" kern="100" dirty="0" err="1" smtClean="0">
                          <a:effectLst/>
                        </a:rPr>
                        <a:t>quadratic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mean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cm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206112605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dgdom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quadratic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mean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diameter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of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dominant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trees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cm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223479348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Gd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Dead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trees</a:t>
                      </a:r>
                      <a:r>
                        <a:rPr lang="pt-PT" sz="500" kern="100" dirty="0" smtClean="0">
                          <a:effectLst/>
                        </a:rPr>
                        <a:t>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957717529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Gres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Residual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71997210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GPm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 kern="100" dirty="0" smtClean="0">
                          <a:effectLst/>
                          <a:latin typeface="+mn-lt"/>
                          <a:ea typeface="Aptos"/>
                          <a:cs typeface="Times New Roman" panose="02020603050405020304" pitchFamily="18" charset="0"/>
                        </a:rPr>
                        <a:t>Residual basal area of stone pine</a:t>
                      </a: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019560296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Total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620696786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GiPm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Basal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area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of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stone</a:t>
                      </a:r>
                      <a:r>
                        <a:rPr lang="pt-PT" sz="500" kern="100" baseline="0" dirty="0" smtClean="0">
                          <a:effectLst/>
                        </a:rPr>
                        <a:t> pines </a:t>
                      </a:r>
                      <a:r>
                        <a:rPr lang="pt-PT" sz="500" kern="100" baseline="0" dirty="0" err="1" smtClean="0">
                          <a:effectLst/>
                        </a:rPr>
                        <a:t>with</a:t>
                      </a:r>
                      <a:r>
                        <a:rPr lang="pt-PT" sz="500" kern="100" baseline="0" dirty="0" smtClean="0">
                          <a:effectLst/>
                        </a:rPr>
                        <a:t> a basal </a:t>
                      </a:r>
                      <a:r>
                        <a:rPr lang="pt-PT" sz="500" kern="100" baseline="0" dirty="0" err="1" smtClean="0">
                          <a:effectLst/>
                        </a:rPr>
                        <a:t>area</a:t>
                      </a:r>
                      <a:r>
                        <a:rPr lang="pt-PT" sz="500" kern="100" baseline="0" dirty="0" smtClean="0">
                          <a:effectLst/>
                        </a:rPr>
                        <a:t>  </a:t>
                      </a:r>
                      <a:r>
                        <a:rPr lang="pt-PT" sz="500" kern="100" dirty="0" smtClean="0">
                          <a:effectLst/>
                        </a:rPr>
                        <a:t>≥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of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stone</a:t>
                      </a:r>
                      <a:r>
                        <a:rPr lang="pt-PT" sz="500" kern="100" baseline="0" dirty="0" smtClean="0">
                          <a:effectLst/>
                        </a:rPr>
                        <a:t> pine </a:t>
                      </a:r>
                      <a:r>
                        <a:rPr lang="pt-PT" sz="500" kern="100" dirty="0" smtClean="0">
                          <a:effectLst/>
                        </a:rPr>
                        <a:t>i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061097428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GiT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Basal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area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of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all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trees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with</a:t>
                      </a:r>
                      <a:r>
                        <a:rPr lang="pt-PT" sz="500" kern="100" baseline="0" dirty="0" smtClean="0">
                          <a:effectLst/>
                        </a:rPr>
                        <a:t> a basal </a:t>
                      </a:r>
                      <a:r>
                        <a:rPr lang="pt-PT" sz="500" kern="100" baseline="0" dirty="0" err="1" smtClean="0">
                          <a:effectLst/>
                        </a:rPr>
                        <a:t>area</a:t>
                      </a:r>
                      <a:r>
                        <a:rPr lang="pt-PT" sz="500" kern="100" baseline="0" dirty="0" smtClean="0">
                          <a:effectLst/>
                        </a:rPr>
                        <a:t>  </a:t>
                      </a:r>
                      <a:r>
                        <a:rPr lang="pt-PT" sz="500" kern="100" dirty="0" smtClean="0">
                          <a:effectLst/>
                        </a:rPr>
                        <a:t>≥ basal </a:t>
                      </a:r>
                      <a:r>
                        <a:rPr lang="pt-PT" sz="500" kern="100" dirty="0" err="1" smtClean="0">
                          <a:effectLst/>
                        </a:rPr>
                        <a:t>area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of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stone</a:t>
                      </a:r>
                      <a:r>
                        <a:rPr lang="pt-PT" sz="500" kern="100" baseline="0" dirty="0" smtClean="0">
                          <a:effectLst/>
                        </a:rPr>
                        <a:t> pine </a:t>
                      </a:r>
                      <a:r>
                        <a:rPr lang="pt-PT" sz="500" kern="100" dirty="0" smtClean="0">
                          <a:effectLst/>
                        </a:rPr>
                        <a:t>i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m² ha</a:t>
                      </a:r>
                      <a:r>
                        <a:rPr lang="he-IL" sz="500" kern="100">
                          <a:effectLst/>
                        </a:rPr>
                        <a:t>ֿ</a:t>
                      </a:r>
                      <a:r>
                        <a:rPr lang="pt-PT" sz="500" kern="100">
                          <a:effectLst/>
                        </a:rPr>
                        <a:t>¹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376936054"/>
                  </a:ext>
                </a:extLst>
              </a:tr>
              <a:tr h="2674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P4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Acumulated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precipitations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from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January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until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May</a:t>
                      </a:r>
                      <a:r>
                        <a:rPr lang="pt-PT" sz="500" kern="100" baseline="0" dirty="0" smtClean="0">
                          <a:effectLst/>
                        </a:rPr>
                        <a:t> (</a:t>
                      </a:r>
                      <a:r>
                        <a:rPr lang="pt-PT" sz="500" kern="100" dirty="0" smtClean="0">
                          <a:effectLst/>
                        </a:rPr>
                        <a:t>inclusive) </a:t>
                      </a:r>
                      <a:r>
                        <a:rPr lang="pt-PT" sz="500" kern="100" dirty="0" err="1" smtClean="0">
                          <a:effectLst/>
                        </a:rPr>
                        <a:t>before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polination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dirty="0" smtClean="0">
                          <a:effectLst/>
                        </a:rPr>
                        <a:t>(3 </a:t>
                      </a:r>
                      <a:r>
                        <a:rPr lang="pt-PT" sz="500" kern="100" dirty="0" err="1" smtClean="0">
                          <a:effectLst/>
                        </a:rPr>
                        <a:t>years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before</a:t>
                      </a:r>
                      <a:r>
                        <a:rPr lang="pt-PT" sz="500" kern="100" dirty="0" smtClean="0">
                          <a:effectLst/>
                        </a:rPr>
                        <a:t> cone </a:t>
                      </a:r>
                      <a:r>
                        <a:rPr lang="pt-PT" sz="500" kern="100" dirty="0" err="1" smtClean="0">
                          <a:effectLst/>
                        </a:rPr>
                        <a:t>harvest</a:t>
                      </a:r>
                      <a:r>
                        <a:rPr lang="pt-PT" sz="500" kern="100" dirty="0" smtClean="0">
                          <a:effectLst/>
                        </a:rPr>
                        <a:t>)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382868803"/>
                  </a:ext>
                </a:extLst>
              </a:tr>
              <a:tr h="1495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Pcg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Acumulated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precipitations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between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March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and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July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dirty="0" smtClean="0">
                          <a:effectLst/>
                        </a:rPr>
                        <a:t>in </a:t>
                      </a:r>
                      <a:r>
                        <a:rPr lang="pt-PT" sz="500" kern="100" dirty="0" err="1" smtClean="0">
                          <a:effectLst/>
                        </a:rPr>
                        <a:t>the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year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of</a:t>
                      </a:r>
                      <a:r>
                        <a:rPr lang="pt-PT" sz="500" kern="100" dirty="0" smtClean="0">
                          <a:effectLst/>
                        </a:rPr>
                        <a:t> corne </a:t>
                      </a:r>
                      <a:r>
                        <a:rPr lang="pt-PT" sz="500" kern="100" dirty="0" err="1" smtClean="0">
                          <a:effectLst/>
                        </a:rPr>
                        <a:t>harvest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61813154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Total</a:t>
                      </a:r>
                      <a:r>
                        <a:rPr lang="pt-PT" sz="500" kern="100" baseline="0" dirty="0" smtClean="0">
                          <a:effectLst/>
                        </a:rPr>
                        <a:t> v</a:t>
                      </a:r>
                      <a:r>
                        <a:rPr lang="pt-PT" sz="500" kern="100" dirty="0" smtClean="0">
                          <a:effectLst/>
                        </a:rPr>
                        <a:t>olume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59677483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vu_st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smtClean="0">
                          <a:effectLst/>
                        </a:rPr>
                        <a:t>Volume </a:t>
                      </a:r>
                      <a:r>
                        <a:rPr lang="pt-PT" sz="500" kern="100" dirty="0" err="1" smtClean="0">
                          <a:effectLst/>
                        </a:rPr>
                        <a:t>without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stump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and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bark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245499886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v_st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Volume </a:t>
                      </a:r>
                      <a:r>
                        <a:rPr lang="pt-PT" sz="500" kern="100" dirty="0" err="1" smtClean="0">
                          <a:effectLst/>
                        </a:rPr>
                        <a:t>without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stump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980585319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vb_st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Bark</a:t>
                      </a:r>
                      <a:r>
                        <a:rPr lang="pt-PT" sz="500" kern="100" dirty="0" smtClean="0">
                          <a:effectLst/>
                        </a:rPr>
                        <a:t> volume (</a:t>
                      </a:r>
                      <a:r>
                        <a:rPr lang="pt-PT" sz="500" kern="100" dirty="0" err="1" smtClean="0">
                          <a:effectLst/>
                        </a:rPr>
                        <a:t>without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stump</a:t>
                      </a:r>
                      <a:r>
                        <a:rPr lang="pt-PT" sz="500" kern="100" dirty="0" smtClean="0">
                          <a:effectLst/>
                        </a:rPr>
                        <a:t> </a:t>
                      </a:r>
                      <a:r>
                        <a:rPr lang="pt-PT" sz="500" kern="100" dirty="0" err="1" smtClean="0">
                          <a:effectLst/>
                        </a:rPr>
                        <a:t>bark</a:t>
                      </a:r>
                      <a:r>
                        <a:rPr lang="pt-PT" sz="500" kern="100" dirty="0" smtClean="0">
                          <a:effectLst/>
                        </a:rPr>
                        <a:t>)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08321020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vst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Stump</a:t>
                      </a:r>
                      <a:r>
                        <a:rPr lang="pt-PT" sz="500" kern="100" dirty="0" smtClean="0">
                          <a:effectLst/>
                        </a:rPr>
                        <a:t> volume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m³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475914581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c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Perimiter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at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breast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height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cm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16843773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>
                          <a:effectLst/>
                        </a:rPr>
                        <a:t>wl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Needles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</a:t>
                      </a:r>
                      <a:r>
                        <a:rPr lang="pt-PT" sz="500" kern="100" dirty="0" err="1" smtClean="0">
                          <a:effectLst/>
                        </a:rPr>
                        <a:t>iomass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3982941040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wbr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Branch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biomass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608374094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wb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Bark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biomass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of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the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stem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648304603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ws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Stem</a:t>
                      </a:r>
                      <a:r>
                        <a:rPr lang="pt-PT" sz="5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biomass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Kg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1084406445"/>
                  </a:ext>
                </a:extLst>
              </a:tr>
              <a:tr h="102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>
                          <a:effectLst/>
                        </a:rPr>
                        <a:t>wa</a:t>
                      </a:r>
                      <a:endParaRPr lang="en-US" sz="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 err="1" smtClean="0">
                          <a:effectLst/>
                        </a:rPr>
                        <a:t>Above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ground</a:t>
                      </a:r>
                      <a:r>
                        <a:rPr lang="pt-PT" sz="500" kern="100" baseline="0" dirty="0" smtClean="0">
                          <a:effectLst/>
                        </a:rPr>
                        <a:t> </a:t>
                      </a:r>
                      <a:r>
                        <a:rPr lang="pt-PT" sz="500" kern="100" baseline="0" dirty="0" err="1" smtClean="0">
                          <a:effectLst/>
                        </a:rPr>
                        <a:t>b</a:t>
                      </a:r>
                      <a:r>
                        <a:rPr lang="pt-PT" sz="500" kern="100" dirty="0" err="1" smtClean="0">
                          <a:effectLst/>
                        </a:rPr>
                        <a:t>iomass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500" kern="100" dirty="0">
                          <a:effectLst/>
                        </a:rPr>
                        <a:t>kg</a:t>
                      </a:r>
                      <a:endParaRPr lang="en-US" sz="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4227" marR="34227" marT="0" marB="0" anchor="ctr"/>
                </a:tc>
                <a:extLst>
                  <a:ext uri="{0D108BD9-81ED-4DB2-BD59-A6C34878D82A}">
                    <a16:rowId xmlns:a16="http://schemas.microsoft.com/office/drawing/2014/main" val="2869541279"/>
                  </a:ext>
                </a:extLst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639895" y="4280950"/>
            <a:ext cx="4428259" cy="95410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/>
              <a:t> </a:t>
            </a:r>
          </a:p>
          <a:p>
            <a:pPr algn="ctr"/>
            <a:r>
              <a:rPr lang="en-GB" sz="2400" b="1" dirty="0" smtClean="0">
                <a:solidFill>
                  <a:schemeClr val="accent6"/>
                </a:solidFill>
              </a:rPr>
              <a:t>IF</a:t>
            </a:r>
            <a:r>
              <a:rPr lang="en-GB" sz="2400" b="1" dirty="0" smtClean="0"/>
              <a:t> P ≥ 0.6 </a:t>
            </a:r>
            <a:r>
              <a:rPr lang="en-GB" sz="2400" b="1" dirty="0" smtClean="0">
                <a:solidFill>
                  <a:schemeClr val="accent6"/>
                </a:solidFill>
              </a:rPr>
              <a:t>THEN</a:t>
            </a:r>
            <a:r>
              <a:rPr lang="en-GB" sz="2400" b="1" dirty="0" smtClean="0"/>
              <a:t> P=1 </a:t>
            </a:r>
            <a:r>
              <a:rPr lang="en-GB" sz="2400" b="1" dirty="0" smtClean="0">
                <a:solidFill>
                  <a:schemeClr val="accent6"/>
                </a:solidFill>
              </a:rPr>
              <a:t>ELSE</a:t>
            </a:r>
            <a:r>
              <a:rPr lang="en-GB" sz="2400" b="1" dirty="0" smtClean="0"/>
              <a:t> P</a:t>
            </a:r>
            <a:r>
              <a:rPr lang="en-GB" sz="2400" b="1" dirty="0" smtClean="0"/>
              <a:t> = </a:t>
            </a:r>
            <a:r>
              <a:rPr lang="en-GB" sz="2400" b="1" dirty="0" smtClean="0"/>
              <a:t>0</a:t>
            </a:r>
          </a:p>
          <a:p>
            <a:pPr algn="ctr"/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60866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500.JPG"/>
          <p:cNvPicPr>
            <a:picLocks noChangeAspect="1"/>
          </p:cNvPicPr>
          <p:nvPr/>
        </p:nvPicPr>
        <p:blipFill rotWithShape="1">
          <a:blip r:embed="rId2" cstate="print"/>
          <a:srcRect l="28679" t="23196" r="15631" b="21828"/>
          <a:stretch/>
        </p:blipFill>
        <p:spPr>
          <a:xfrm>
            <a:off x="0" y="-342900"/>
            <a:ext cx="12192000" cy="802386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06400" y="1752600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b="1" i="1" dirty="0"/>
              <a:t>Pine cone formation is a complex process</a:t>
            </a:r>
            <a:endParaRPr lang="en-US" b="1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546" r="53621" b="13547"/>
          <a:stretch/>
        </p:blipFill>
        <p:spPr>
          <a:xfrm>
            <a:off x="640080" y="4565758"/>
            <a:ext cx="2920784" cy="17639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144" r="50602"/>
          <a:stretch/>
        </p:blipFill>
        <p:spPr>
          <a:xfrm>
            <a:off x="6224016" y="4603276"/>
            <a:ext cx="2657371" cy="17691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4946"/>
          <a:stretch/>
        </p:blipFill>
        <p:spPr>
          <a:xfrm>
            <a:off x="8907473" y="4603276"/>
            <a:ext cx="2705407" cy="17691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52126" r="6767" b="13547"/>
          <a:stretch/>
        </p:blipFill>
        <p:spPr>
          <a:xfrm>
            <a:off x="3566160" y="4565758"/>
            <a:ext cx="2678031" cy="17639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71836" y="4295499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2004-2005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203736" y="4306526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2005-2006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892359" y="4310292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2006-2007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24259" y="4321319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2007-2008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9374" y="6417047"/>
            <a:ext cx="944962" cy="2743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" y="4158227"/>
            <a:ext cx="800169" cy="2819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54738"/>
          <a:stretch/>
        </p:blipFill>
        <p:spPr>
          <a:xfrm>
            <a:off x="702725" y="2157803"/>
            <a:ext cx="2121306" cy="4564776"/>
          </a:xfrm>
          <a:prstGeom prst="rect">
            <a:avLst/>
          </a:prstGeom>
        </p:spPr>
      </p:pic>
      <p:pic>
        <p:nvPicPr>
          <p:cNvPr id="21" name="Picture 20" descr="IMG_5500.JPG"/>
          <p:cNvPicPr>
            <a:picLocks noChangeAspect="1"/>
          </p:cNvPicPr>
          <p:nvPr/>
        </p:nvPicPr>
        <p:blipFill rotWithShape="1">
          <a:blip r:embed="rId2" cstate="print"/>
          <a:srcRect l="28679" t="23196" r="15631" b="21828"/>
          <a:stretch/>
        </p:blipFill>
        <p:spPr>
          <a:xfrm>
            <a:off x="152400" y="-190500"/>
            <a:ext cx="12192000" cy="8023861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406400" y="1752600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endParaRPr lang="en-US" dirty="0" smtClean="0"/>
          </a:p>
          <a:p>
            <a:pPr algn="just" fontAlgn="auto">
              <a:spcAft>
                <a:spcPts val="0"/>
              </a:spcAft>
            </a:pPr>
            <a:endParaRPr lang="en-US" dirty="0"/>
          </a:p>
          <a:p>
            <a:pPr algn="just" fontAlgn="auto">
              <a:spcAft>
                <a:spcPts val="0"/>
              </a:spcAft>
            </a:pPr>
            <a:endParaRPr lang="en-US" dirty="0" smtClean="0"/>
          </a:p>
          <a:p>
            <a:pPr algn="just" fontAlgn="auto">
              <a:spcAft>
                <a:spcPts val="0"/>
              </a:spcAft>
            </a:pPr>
            <a:endParaRPr lang="en-US" dirty="0"/>
          </a:p>
          <a:p>
            <a:pPr algn="just" fontAlgn="auto">
              <a:spcAft>
                <a:spcPts val="0"/>
              </a:spcAft>
            </a:pPr>
            <a:endParaRPr lang="en-US" dirty="0" smtClean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575720" y="1785039"/>
            <a:ext cx="8311480" cy="369332"/>
          </a:xfrm>
          <a:prstGeom prst="rect">
            <a:avLst/>
          </a:prstGeom>
          <a:solidFill>
            <a:srgbClr val="948A54"/>
          </a:solidFill>
        </p:spPr>
        <p:txBody>
          <a:bodyPr wrap="square" rtlCol="0">
            <a:spAutoFit/>
          </a:bodyPr>
          <a:lstStyle/>
          <a:p>
            <a:pPr algn="r"/>
            <a:r>
              <a:rPr lang="pt-PT" i="1" dirty="0" smtClean="0">
                <a:solidFill>
                  <a:schemeClr val="bg1"/>
                </a:solidFill>
              </a:rPr>
              <a:t>Management </a:t>
            </a:r>
            <a:r>
              <a:rPr lang="pt-PT" i="1" dirty="0" smtClean="0">
                <a:solidFill>
                  <a:schemeClr val="bg1"/>
                </a:solidFill>
              </a:rPr>
              <a:t>module </a:t>
            </a:r>
            <a:r>
              <a:rPr lang="pt-PT" sz="1400" dirty="0" smtClean="0">
                <a:solidFill>
                  <a:schemeClr val="bg1"/>
                </a:solidFill>
              </a:rPr>
              <a:t>(</a:t>
            </a:r>
            <a:r>
              <a:rPr lang="pt-PT" sz="1400" i="1" dirty="0" err="1" smtClean="0">
                <a:solidFill>
                  <a:schemeClr val="bg1"/>
                </a:solidFill>
              </a:rPr>
              <a:t>derived</a:t>
            </a:r>
            <a:r>
              <a:rPr lang="pt-PT" sz="1400" i="1" dirty="0" smtClean="0">
                <a:solidFill>
                  <a:schemeClr val="bg1"/>
                </a:solidFill>
              </a:rPr>
              <a:t> </a:t>
            </a:r>
            <a:r>
              <a:rPr lang="pt-PT" sz="1400" i="1" dirty="0" err="1" smtClean="0">
                <a:solidFill>
                  <a:schemeClr val="bg1"/>
                </a:solidFill>
              </a:rPr>
              <a:t>variables</a:t>
            </a:r>
            <a:r>
              <a:rPr lang="pt-PT" sz="1400" i="1" dirty="0" smtClean="0">
                <a:solidFill>
                  <a:schemeClr val="bg1"/>
                </a:solidFill>
              </a:rPr>
              <a:t>)</a:t>
            </a:r>
            <a:endParaRPr lang="pt-PT" sz="1400" i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66673" y="2422661"/>
            <a:ext cx="5160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Thinning</a:t>
            </a:r>
            <a:endParaRPr lang="en-US" i="1" dirty="0">
              <a:solidFill>
                <a:schemeClr val="accent6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456510" y="2825085"/>
            <a:ext cx="532057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>
              <a:buFont typeface="Wingdings" panose="05000000000000000000" pitchFamily="2" charset="2"/>
              <a:buChar char="§"/>
            </a:pPr>
            <a:endParaRPr lang="en-US" sz="800" dirty="0" smtClean="0">
              <a:latin typeface="Gill Sans MT" panose="020B0502020104020203" pitchFamily="34" charset="0"/>
            </a:endParaRPr>
          </a:p>
          <a:p>
            <a:pPr algn="just"/>
            <a:r>
              <a:rPr lang="en-US" dirty="0" smtClean="0">
                <a:latin typeface="Gill Sans MT" panose="020B0502020104020203" pitchFamily="34" charset="0"/>
              </a:rPr>
              <a:t>Type of thinning : </a:t>
            </a:r>
            <a:r>
              <a:rPr lang="en-US" dirty="0" smtClean="0">
                <a:solidFill>
                  <a:schemeClr val="accent6"/>
                </a:solidFill>
                <a:latin typeface="Gill Sans MT" panose="020B0502020104020203" pitchFamily="34" charset="0"/>
              </a:rPr>
              <a:t>thinning from below</a:t>
            </a:r>
            <a:endParaRPr lang="en-US" dirty="0" smtClean="0">
              <a:latin typeface="Gill Sans MT" panose="020B0502020104020203" pitchFamily="34" charset="0"/>
            </a:endParaRPr>
          </a:p>
          <a:p>
            <a:pPr algn="just"/>
            <a:r>
              <a:rPr lang="en-US" dirty="0" smtClean="0">
                <a:latin typeface="Gill Sans MT" panose="020B0502020104020203" pitchFamily="34" charset="0"/>
              </a:rPr>
              <a:t>Thinning criteria : </a:t>
            </a:r>
            <a:r>
              <a:rPr lang="en-US" dirty="0" err="1" smtClean="0">
                <a:solidFill>
                  <a:schemeClr val="accent6"/>
                </a:solidFill>
                <a:latin typeface="Gill Sans MT" panose="020B0502020104020203" pitchFamily="34" charset="0"/>
              </a:rPr>
              <a:t>Gres</a:t>
            </a:r>
            <a:endParaRPr lang="en-US" dirty="0" smtClean="0">
              <a:solidFill>
                <a:schemeClr val="accent6"/>
              </a:solidFill>
              <a:latin typeface="Gill Sans MT" panose="020B0502020104020203" pitchFamily="34" charset="0"/>
            </a:endParaRPr>
          </a:p>
          <a:p>
            <a:pPr algn="just"/>
            <a:r>
              <a:rPr lang="en-US" dirty="0" smtClean="0">
                <a:latin typeface="Gill Sans MT" panose="020B0502020104020203" pitchFamily="34" charset="0"/>
              </a:rPr>
              <a:t>Interval between successive </a:t>
            </a:r>
            <a:r>
              <a:rPr lang="en-US" dirty="0" err="1" smtClean="0">
                <a:latin typeface="Gill Sans MT" panose="020B0502020104020203" pitchFamily="34" charset="0"/>
              </a:rPr>
              <a:t>thinnings</a:t>
            </a:r>
            <a:r>
              <a:rPr lang="en-US" dirty="0" smtClean="0">
                <a:latin typeface="Gill Sans MT" panose="020B0502020104020203" pitchFamily="34" charset="0"/>
              </a:rPr>
              <a:t> : </a:t>
            </a:r>
            <a:r>
              <a:rPr lang="en-US" dirty="0" smtClean="0">
                <a:solidFill>
                  <a:schemeClr val="accent6"/>
                </a:solidFill>
                <a:latin typeface="Gill Sans MT" panose="020B0502020104020203" pitchFamily="34" charset="0"/>
              </a:rPr>
              <a:t>5 </a:t>
            </a:r>
            <a:r>
              <a:rPr lang="en-US" dirty="0" err="1" smtClean="0">
                <a:solidFill>
                  <a:schemeClr val="accent6"/>
                </a:solidFill>
                <a:latin typeface="Gill Sans MT" panose="020B0502020104020203" pitchFamily="34" charset="0"/>
              </a:rPr>
              <a:t>yrs</a:t>
            </a:r>
            <a:r>
              <a:rPr lang="en-US" dirty="0" smtClean="0">
                <a:latin typeface="Gill Sans MT" panose="020B0502020104020203" pitchFamily="34" charset="0"/>
              </a:rPr>
              <a:t>;</a:t>
            </a:r>
            <a:r>
              <a:rPr lang="en-US" dirty="0" smtClean="0">
                <a:solidFill>
                  <a:schemeClr val="accent6"/>
                </a:solidFill>
                <a:latin typeface="Gill Sans MT" panose="020B0502020104020203" pitchFamily="34" charset="0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Gill Sans MT" panose="020B0502020104020203" pitchFamily="34" charset="0"/>
              </a:rPr>
              <a:t>10yrs</a:t>
            </a:r>
            <a:endParaRPr lang="en-US" dirty="0" smtClean="0">
              <a:solidFill>
                <a:schemeClr val="accent6"/>
              </a:solidFill>
              <a:latin typeface="Gill Sans MT" panose="020B0502020104020203" pitchFamily="34" charset="0"/>
            </a:endParaRPr>
          </a:p>
          <a:p>
            <a:pPr algn="just"/>
            <a:r>
              <a:rPr lang="en-US" dirty="0" smtClean="0">
                <a:latin typeface="Gill Sans MT" panose="020B0502020104020203" pitchFamily="34" charset="0"/>
              </a:rPr>
              <a:t>Severity/ intensity / weight of thinning : </a:t>
            </a:r>
          </a:p>
          <a:p>
            <a:pPr lvl="1" algn="just"/>
            <a:r>
              <a:rPr lang="en-GB" dirty="0" smtClean="0">
                <a:latin typeface="Gill Sans MT" panose="020B0502020104020203" pitchFamily="34" charset="0"/>
              </a:rPr>
              <a:t>Wood production </a:t>
            </a:r>
            <a:r>
              <a:rPr lang="en-US" dirty="0" smtClean="0">
                <a:latin typeface="Gill Sans MT" panose="020B0502020104020203" pitchFamily="34" charset="0"/>
              </a:rPr>
              <a:t>: </a:t>
            </a:r>
            <a:r>
              <a:rPr lang="en-US" dirty="0" err="1" smtClean="0">
                <a:latin typeface="Gill Sans MT" panose="020B0502020104020203" pitchFamily="34" charset="0"/>
              </a:rPr>
              <a:t>Gres</a:t>
            </a:r>
            <a:r>
              <a:rPr lang="en-US" dirty="0" smtClean="0">
                <a:latin typeface="Gill Sans MT" panose="020B0502020104020203" pitchFamily="34" charset="0"/>
              </a:rPr>
              <a:t> ~</a:t>
            </a:r>
            <a:r>
              <a:rPr lang="en-US" dirty="0" smtClean="0">
                <a:solidFill>
                  <a:schemeClr val="accent6"/>
                </a:solidFill>
                <a:latin typeface="Gill Sans MT" panose="020B0502020104020203" pitchFamily="34" charset="0"/>
              </a:rPr>
              <a:t>25 m</a:t>
            </a:r>
            <a:r>
              <a:rPr lang="en-US" baseline="30000" dirty="0" smtClean="0">
                <a:solidFill>
                  <a:schemeClr val="accent6"/>
                </a:solidFill>
                <a:latin typeface="Gill Sans MT" panose="020B0502020104020203" pitchFamily="34" charset="0"/>
              </a:rPr>
              <a:t>2</a:t>
            </a:r>
            <a:r>
              <a:rPr lang="en-US" dirty="0" smtClean="0">
                <a:solidFill>
                  <a:schemeClr val="accent6"/>
                </a:solidFill>
                <a:latin typeface="Gill Sans MT" panose="020B0502020104020203" pitchFamily="34" charset="0"/>
              </a:rPr>
              <a:t> ha</a:t>
            </a:r>
            <a:r>
              <a:rPr lang="en-US" baseline="30000" dirty="0" smtClean="0">
                <a:solidFill>
                  <a:schemeClr val="accent6"/>
                </a:solidFill>
                <a:latin typeface="Gill Sans MT" panose="020B0502020104020203" pitchFamily="34" charset="0"/>
              </a:rPr>
              <a:t>-1  </a:t>
            </a:r>
          </a:p>
          <a:p>
            <a:pPr lvl="1" algn="just"/>
            <a:r>
              <a:rPr lang="en-GB" dirty="0" smtClean="0">
                <a:latin typeface="Gill Sans MT" panose="020B0502020104020203" pitchFamily="34" charset="0"/>
              </a:rPr>
              <a:t>Cone production</a:t>
            </a:r>
            <a:r>
              <a:rPr lang="en-US" dirty="0" smtClean="0">
                <a:latin typeface="Gill Sans MT" panose="020B0502020104020203" pitchFamily="34" charset="0"/>
              </a:rPr>
              <a:t> : </a:t>
            </a:r>
            <a:r>
              <a:rPr lang="en-US" dirty="0" err="1" smtClean="0">
                <a:latin typeface="Gill Sans MT" panose="020B0502020104020203" pitchFamily="34" charset="0"/>
              </a:rPr>
              <a:t>Gres</a:t>
            </a:r>
            <a:r>
              <a:rPr lang="en-US" dirty="0" smtClean="0">
                <a:latin typeface="Gill Sans MT" panose="020B0502020104020203" pitchFamily="34" charset="0"/>
              </a:rPr>
              <a:t> ~</a:t>
            </a:r>
            <a:r>
              <a:rPr lang="en-US" dirty="0" smtClean="0">
                <a:solidFill>
                  <a:schemeClr val="accent6"/>
                </a:solidFill>
                <a:latin typeface="Gill Sans MT" panose="020B0502020104020203" pitchFamily="34" charset="0"/>
              </a:rPr>
              <a:t>15 m</a:t>
            </a:r>
            <a:r>
              <a:rPr lang="en-US" baseline="30000" dirty="0" smtClean="0">
                <a:solidFill>
                  <a:schemeClr val="accent6"/>
                </a:solidFill>
                <a:latin typeface="Gill Sans MT" panose="020B0502020104020203" pitchFamily="34" charset="0"/>
              </a:rPr>
              <a:t>2</a:t>
            </a:r>
            <a:r>
              <a:rPr lang="en-US" dirty="0" smtClean="0">
                <a:solidFill>
                  <a:schemeClr val="accent6"/>
                </a:solidFill>
                <a:latin typeface="Gill Sans MT" panose="020B0502020104020203" pitchFamily="34" charset="0"/>
              </a:rPr>
              <a:t> ha</a:t>
            </a:r>
            <a:r>
              <a:rPr lang="en-US" baseline="30000" dirty="0" smtClean="0">
                <a:solidFill>
                  <a:schemeClr val="accent6"/>
                </a:solidFill>
                <a:latin typeface="Gill Sans MT" panose="020B0502020104020203" pitchFamily="34" charset="0"/>
              </a:rPr>
              <a:t>-1</a:t>
            </a:r>
          </a:p>
          <a:p>
            <a:pPr algn="just"/>
            <a:endParaRPr lang="en-US" baseline="30000" dirty="0" smtClean="0">
              <a:solidFill>
                <a:schemeClr val="accent6"/>
              </a:solidFill>
              <a:latin typeface="Gill Sans MT" panose="020B0502020104020203" pitchFamily="34" charset="0"/>
            </a:endParaRPr>
          </a:p>
          <a:p>
            <a:pPr algn="just"/>
            <a:endParaRPr lang="en-US" baseline="30000" dirty="0">
              <a:solidFill>
                <a:schemeClr val="accent6"/>
              </a:solidFill>
              <a:latin typeface="Gill Sans MT" panose="020B0502020104020203" pitchFamily="34" charset="0"/>
            </a:endParaRPr>
          </a:p>
          <a:p>
            <a:pPr algn="just"/>
            <a:endParaRPr lang="en-US" baseline="30000" dirty="0" smtClean="0">
              <a:solidFill>
                <a:schemeClr val="accent6"/>
              </a:solidFill>
              <a:latin typeface="Gill Sans MT" panose="020B0502020104020203" pitchFamily="34" charset="0"/>
            </a:endParaRPr>
          </a:p>
          <a:p>
            <a:pPr algn="just"/>
            <a:endParaRPr lang="en-US" sz="800" dirty="0">
              <a:solidFill>
                <a:schemeClr val="accent6"/>
              </a:solidFill>
              <a:latin typeface="Gill Sans MT" panose="020B0502020104020203" pitchFamily="34" charset="0"/>
            </a:endParaRPr>
          </a:p>
          <a:p>
            <a:pPr algn="just"/>
            <a:r>
              <a:rPr lang="en-US" dirty="0" smtClean="0">
                <a:latin typeface="Gill Sans MT" panose="020B0502020104020203" pitchFamily="34" charset="0"/>
              </a:rPr>
              <a:t>Stand density:</a:t>
            </a:r>
          </a:p>
          <a:p>
            <a:pPr lvl="1" algn="just"/>
            <a:r>
              <a:rPr lang="en-GB" dirty="0" smtClean="0">
                <a:latin typeface="Gill Sans MT" panose="020B0502020104020203" pitchFamily="34" charset="0"/>
              </a:rPr>
              <a:t>Wood and fruit production </a:t>
            </a:r>
            <a:r>
              <a:rPr lang="en-US" dirty="0" smtClean="0">
                <a:latin typeface="Gill Sans MT" panose="020B0502020104020203" pitchFamily="34" charset="0"/>
              </a:rPr>
              <a:t>: </a:t>
            </a:r>
            <a:r>
              <a:rPr lang="en-US" dirty="0" smtClean="0">
                <a:solidFill>
                  <a:schemeClr val="accent6"/>
                </a:solidFill>
                <a:latin typeface="Gill Sans MT" panose="020B0502020104020203" pitchFamily="34" charset="0"/>
              </a:rPr>
              <a:t>625 &lt; N</a:t>
            </a:r>
            <a:r>
              <a:rPr lang="en-US" baseline="30000" dirty="0" smtClean="0">
                <a:solidFill>
                  <a:schemeClr val="accent6"/>
                </a:solidFill>
                <a:latin typeface="Gill Sans MT" panose="020B0502020104020203" pitchFamily="34" charset="0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Gill Sans MT" panose="020B0502020104020203" pitchFamily="34" charset="0"/>
              </a:rPr>
              <a:t>&lt;1100 </a:t>
            </a:r>
          </a:p>
          <a:p>
            <a:pPr lvl="1" algn="just"/>
            <a:r>
              <a:rPr lang="en-GB" dirty="0" smtClean="0">
                <a:latin typeface="Gill Sans MT" panose="020B0502020104020203" pitchFamily="34" charset="0"/>
              </a:rPr>
              <a:t>Cone production</a:t>
            </a:r>
            <a:r>
              <a:rPr lang="en-US" dirty="0" smtClean="0">
                <a:latin typeface="Gill Sans MT" panose="020B0502020104020203" pitchFamily="34" charset="0"/>
              </a:rPr>
              <a:t> : </a:t>
            </a:r>
            <a:r>
              <a:rPr lang="en-US" dirty="0" smtClean="0">
                <a:solidFill>
                  <a:schemeClr val="accent6"/>
                </a:solidFill>
                <a:latin typeface="Gill Sans MT" panose="020B0502020104020203" pitchFamily="34" charset="0"/>
              </a:rPr>
              <a:t>200 &lt; N</a:t>
            </a:r>
            <a:r>
              <a:rPr lang="en-US" baseline="30000" dirty="0" smtClean="0">
                <a:solidFill>
                  <a:schemeClr val="accent6"/>
                </a:solidFill>
                <a:latin typeface="Gill Sans MT" panose="020B0502020104020203" pitchFamily="34" charset="0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Gill Sans MT" panose="020B0502020104020203" pitchFamily="34" charset="0"/>
              </a:rPr>
              <a:t>&lt; 300 </a:t>
            </a:r>
            <a:endParaRPr lang="en-US" dirty="0">
              <a:latin typeface="Gill Sans MT" panose="020B0502020104020203" pitchFamily="34" charset="0"/>
            </a:endParaRPr>
          </a:p>
          <a:p>
            <a:pPr lvl="1" algn="just"/>
            <a:endParaRPr lang="en-US" baseline="30000" dirty="0" smtClean="0">
              <a:solidFill>
                <a:schemeClr val="accent6"/>
              </a:solidFill>
              <a:latin typeface="Gill Sans MT" panose="020B0502020104020203" pitchFamily="34" charset="0"/>
            </a:endParaRPr>
          </a:p>
          <a:p>
            <a:pPr lvl="1" algn="just"/>
            <a:endParaRPr lang="en-US" baseline="30000" dirty="0">
              <a:solidFill>
                <a:schemeClr val="accent6"/>
              </a:solidFill>
              <a:latin typeface="Gill Sans MT" panose="020B0502020104020203" pitchFamily="34" charset="0"/>
            </a:endParaRPr>
          </a:p>
          <a:p>
            <a:pPr lvl="1" algn="just"/>
            <a:endParaRPr lang="en-US" baseline="30000" dirty="0">
              <a:solidFill>
                <a:schemeClr val="accent6"/>
              </a:solidFill>
              <a:latin typeface="Gill Sans MT" panose="020B0502020104020203" pitchFamily="34" charset="0"/>
            </a:endParaRPr>
          </a:p>
          <a:p>
            <a:pPr lvl="1" algn="just"/>
            <a:endParaRPr lang="en-US" baseline="30000" dirty="0" smtClean="0">
              <a:solidFill>
                <a:schemeClr val="accent6"/>
              </a:solidFill>
              <a:latin typeface="Gill Sans MT" panose="020B0502020104020203" pitchFamily="34" charset="0"/>
            </a:endParaRPr>
          </a:p>
          <a:p>
            <a:pPr lvl="1" algn="just"/>
            <a:endParaRPr lang="en-US" baseline="30000" dirty="0">
              <a:solidFill>
                <a:schemeClr val="accent6"/>
              </a:solidFill>
              <a:latin typeface="Gill Sans MT" panose="020B0502020104020203" pitchFamily="34" charset="0"/>
            </a:endParaRPr>
          </a:p>
          <a:p>
            <a:pPr algn="just"/>
            <a:endParaRPr lang="en-US" baseline="30000" dirty="0" smtClean="0">
              <a:solidFill>
                <a:schemeClr val="accent6"/>
              </a:solidFill>
              <a:latin typeface="Gill Sans MT" panose="020B0502020104020203" pitchFamily="34" charset="0"/>
            </a:endParaRPr>
          </a:p>
          <a:p>
            <a:pPr algn="just"/>
            <a:endParaRPr lang="en-US" dirty="0" smtClean="0">
              <a:latin typeface="Gill Sans MT" panose="020B0502020104020203" pitchFamily="34" charset="0"/>
            </a:endParaRPr>
          </a:p>
          <a:p>
            <a:pPr algn="just"/>
            <a:r>
              <a:rPr lang="en-US" dirty="0" smtClean="0">
                <a:latin typeface="Gill Sans MT" panose="020B0502020104020203" pitchFamily="34" charset="0"/>
              </a:rPr>
              <a:t> 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77179" y="4884722"/>
            <a:ext cx="5160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Stand regeneration</a:t>
            </a:r>
            <a:endParaRPr lang="en-US" i="1" dirty="0">
              <a:solidFill>
                <a:schemeClr val="accent6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/>
          <a:srcRect r="36946" b="49474"/>
          <a:stretch/>
        </p:blipFill>
        <p:spPr>
          <a:xfrm flipH="1">
            <a:off x="745735" y="2376565"/>
            <a:ext cx="5303535" cy="408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8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500.JPG"/>
          <p:cNvPicPr>
            <a:picLocks noChangeAspect="1"/>
          </p:cNvPicPr>
          <p:nvPr/>
        </p:nvPicPr>
        <p:blipFill rotWithShape="1">
          <a:blip r:embed="rId2" cstate="print"/>
          <a:srcRect l="28679" t="23196" r="15631" b="21828"/>
          <a:stretch/>
        </p:blipFill>
        <p:spPr>
          <a:xfrm>
            <a:off x="0" y="-342900"/>
            <a:ext cx="12192000" cy="802386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06400" y="1752600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b="1" i="1" dirty="0"/>
              <a:t>Pine cone formation is a complex process</a:t>
            </a:r>
            <a:endParaRPr lang="en-US" b="1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546" r="53621" b="13547"/>
          <a:stretch/>
        </p:blipFill>
        <p:spPr>
          <a:xfrm>
            <a:off x="640080" y="4565758"/>
            <a:ext cx="2920784" cy="17639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144" r="50602"/>
          <a:stretch/>
        </p:blipFill>
        <p:spPr>
          <a:xfrm>
            <a:off x="6224016" y="4603276"/>
            <a:ext cx="2657371" cy="17691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4946"/>
          <a:stretch/>
        </p:blipFill>
        <p:spPr>
          <a:xfrm>
            <a:off x="8907473" y="4603276"/>
            <a:ext cx="2705407" cy="17691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52126" r="6767" b="13547"/>
          <a:stretch/>
        </p:blipFill>
        <p:spPr>
          <a:xfrm>
            <a:off x="3566160" y="4565758"/>
            <a:ext cx="2678031" cy="17639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71836" y="4295499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2004-2005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203736" y="4306526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2005-2006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892359" y="4310292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2006-2007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24259" y="4321319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2007-2008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9374" y="6417047"/>
            <a:ext cx="944962" cy="2743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" y="4158227"/>
            <a:ext cx="800169" cy="2819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54738"/>
          <a:stretch/>
        </p:blipFill>
        <p:spPr>
          <a:xfrm>
            <a:off x="702725" y="2157803"/>
            <a:ext cx="2121306" cy="4564776"/>
          </a:xfrm>
          <a:prstGeom prst="rect">
            <a:avLst/>
          </a:prstGeom>
        </p:spPr>
      </p:pic>
      <p:pic>
        <p:nvPicPr>
          <p:cNvPr id="21" name="Picture 20" descr="IMG_5500.JPG"/>
          <p:cNvPicPr>
            <a:picLocks noChangeAspect="1"/>
          </p:cNvPicPr>
          <p:nvPr/>
        </p:nvPicPr>
        <p:blipFill rotWithShape="1">
          <a:blip r:embed="rId2" cstate="print"/>
          <a:srcRect l="28679" t="23196" r="15631" b="21828"/>
          <a:stretch/>
        </p:blipFill>
        <p:spPr>
          <a:xfrm>
            <a:off x="152400" y="-190500"/>
            <a:ext cx="12192000" cy="8023861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406400" y="1752600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endParaRPr lang="en-US" dirty="0" smtClean="0"/>
          </a:p>
          <a:p>
            <a:pPr algn="just" fontAlgn="auto">
              <a:spcAft>
                <a:spcPts val="0"/>
              </a:spcAft>
            </a:pPr>
            <a:endParaRPr lang="en-US" dirty="0"/>
          </a:p>
          <a:p>
            <a:pPr algn="just" fontAlgn="auto">
              <a:spcAft>
                <a:spcPts val="0"/>
              </a:spcAft>
            </a:pPr>
            <a:endParaRPr lang="en-US" dirty="0" smtClean="0"/>
          </a:p>
          <a:p>
            <a:pPr algn="just" fontAlgn="auto">
              <a:spcAft>
                <a:spcPts val="0"/>
              </a:spcAft>
            </a:pPr>
            <a:endParaRPr lang="en-US" dirty="0"/>
          </a:p>
          <a:p>
            <a:pPr algn="just" fontAlgn="auto">
              <a:spcAft>
                <a:spcPts val="0"/>
              </a:spcAft>
            </a:pPr>
            <a:endParaRPr lang="en-US" dirty="0" smtClean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575720" y="1785039"/>
            <a:ext cx="8311480" cy="369332"/>
          </a:xfrm>
          <a:prstGeom prst="rect">
            <a:avLst/>
          </a:prstGeom>
          <a:solidFill>
            <a:srgbClr val="948A54"/>
          </a:solidFill>
        </p:spPr>
        <p:txBody>
          <a:bodyPr wrap="square" rtlCol="0">
            <a:spAutoFit/>
          </a:bodyPr>
          <a:lstStyle/>
          <a:p>
            <a:pPr algn="r"/>
            <a:r>
              <a:rPr lang="pt-PT" i="1" dirty="0" smtClean="0">
                <a:solidFill>
                  <a:schemeClr val="bg1"/>
                </a:solidFill>
              </a:rPr>
              <a:t>Management </a:t>
            </a:r>
            <a:r>
              <a:rPr lang="pt-PT" i="1" dirty="0" smtClean="0">
                <a:solidFill>
                  <a:schemeClr val="bg1"/>
                </a:solidFill>
              </a:rPr>
              <a:t>module </a:t>
            </a:r>
            <a:r>
              <a:rPr lang="pt-PT" sz="1400" dirty="0" smtClean="0">
                <a:solidFill>
                  <a:schemeClr val="bg1"/>
                </a:solidFill>
              </a:rPr>
              <a:t>(</a:t>
            </a:r>
            <a:r>
              <a:rPr lang="pt-PT" sz="1400" i="1" dirty="0" err="1" smtClean="0">
                <a:solidFill>
                  <a:schemeClr val="bg1"/>
                </a:solidFill>
              </a:rPr>
              <a:t>derived</a:t>
            </a:r>
            <a:r>
              <a:rPr lang="pt-PT" sz="1400" i="1" dirty="0" smtClean="0">
                <a:solidFill>
                  <a:schemeClr val="bg1"/>
                </a:solidFill>
              </a:rPr>
              <a:t> </a:t>
            </a:r>
            <a:r>
              <a:rPr lang="pt-PT" sz="1400" i="1" dirty="0" err="1" smtClean="0">
                <a:solidFill>
                  <a:schemeClr val="bg1"/>
                </a:solidFill>
              </a:rPr>
              <a:t>variables</a:t>
            </a:r>
            <a:r>
              <a:rPr lang="pt-PT" sz="1400" i="1" dirty="0" smtClean="0">
                <a:solidFill>
                  <a:schemeClr val="bg1"/>
                </a:solidFill>
              </a:rPr>
              <a:t>)</a:t>
            </a:r>
            <a:endParaRPr lang="pt-PT" sz="1400" i="1" dirty="0">
              <a:solidFill>
                <a:schemeClr val="bg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7856" y="2241738"/>
            <a:ext cx="8208963" cy="43737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3160" y="2688096"/>
            <a:ext cx="4344930" cy="27264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3508" y="5359619"/>
            <a:ext cx="8144582" cy="972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0325" y="1883742"/>
            <a:ext cx="2742731" cy="1564482"/>
          </a:xfrm>
          <a:prstGeom prst="rect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/>
          <a:srcRect t="1307"/>
          <a:stretch/>
        </p:blipFill>
        <p:spPr>
          <a:xfrm>
            <a:off x="550325" y="3598162"/>
            <a:ext cx="2742731" cy="2284537"/>
          </a:xfrm>
          <a:prstGeom prst="rect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0049" y="3818138"/>
            <a:ext cx="2955981" cy="2794081"/>
          </a:xfrm>
          <a:prstGeom prst="rect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6749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500.JPG"/>
          <p:cNvPicPr>
            <a:picLocks noChangeAspect="1"/>
          </p:cNvPicPr>
          <p:nvPr/>
        </p:nvPicPr>
        <p:blipFill rotWithShape="1">
          <a:blip r:embed="rId2" cstate="print"/>
          <a:srcRect l="28679" t="23196" r="15631" b="21828"/>
          <a:stretch/>
        </p:blipFill>
        <p:spPr>
          <a:xfrm>
            <a:off x="0" y="-342900"/>
            <a:ext cx="12192000" cy="802386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06400" y="1752600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b="1" i="1" dirty="0"/>
              <a:t>Pine cone formation is a complex process</a:t>
            </a:r>
            <a:endParaRPr lang="en-US" b="1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546" r="53621" b="13547"/>
          <a:stretch/>
        </p:blipFill>
        <p:spPr>
          <a:xfrm>
            <a:off x="640080" y="4565758"/>
            <a:ext cx="2920784" cy="17639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144" r="50602"/>
          <a:stretch/>
        </p:blipFill>
        <p:spPr>
          <a:xfrm>
            <a:off x="6224016" y="4603276"/>
            <a:ext cx="2657371" cy="17691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52126" r="6767" b="13547"/>
          <a:stretch/>
        </p:blipFill>
        <p:spPr>
          <a:xfrm>
            <a:off x="3566160" y="4565758"/>
            <a:ext cx="2678031" cy="17639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71836" y="4295499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2004-2005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203736" y="4306526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2005-2006</a:t>
            </a:r>
            <a:endParaRPr lang="en-US" sz="1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9374" y="6417047"/>
            <a:ext cx="944962" cy="2743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" y="4158227"/>
            <a:ext cx="800169" cy="2819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54738"/>
          <a:stretch/>
        </p:blipFill>
        <p:spPr>
          <a:xfrm>
            <a:off x="702725" y="2157803"/>
            <a:ext cx="2121306" cy="4564776"/>
          </a:xfrm>
          <a:prstGeom prst="rect">
            <a:avLst/>
          </a:prstGeom>
        </p:spPr>
      </p:pic>
      <p:pic>
        <p:nvPicPr>
          <p:cNvPr id="21" name="Picture 20" descr="IMG_5500.JPG"/>
          <p:cNvPicPr>
            <a:picLocks noChangeAspect="1"/>
          </p:cNvPicPr>
          <p:nvPr/>
        </p:nvPicPr>
        <p:blipFill rotWithShape="1">
          <a:blip r:embed="rId2" cstate="print"/>
          <a:srcRect l="28679" t="23196" r="15631" b="21828"/>
          <a:stretch/>
        </p:blipFill>
        <p:spPr>
          <a:xfrm>
            <a:off x="152400" y="-190500"/>
            <a:ext cx="12192000" cy="8023861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406400" y="1752600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endParaRPr lang="en-US" dirty="0" smtClean="0"/>
          </a:p>
          <a:p>
            <a:pPr algn="just" fontAlgn="auto">
              <a:spcAft>
                <a:spcPts val="0"/>
              </a:spcAft>
            </a:pPr>
            <a:endParaRPr lang="en-US" dirty="0"/>
          </a:p>
          <a:p>
            <a:pPr algn="just" fontAlgn="auto">
              <a:spcAft>
                <a:spcPts val="0"/>
              </a:spcAft>
            </a:pPr>
            <a:endParaRPr lang="en-US" dirty="0" smtClean="0"/>
          </a:p>
          <a:p>
            <a:pPr algn="just" fontAlgn="auto">
              <a:spcAft>
                <a:spcPts val="0"/>
              </a:spcAft>
            </a:pPr>
            <a:endParaRPr lang="en-US" dirty="0"/>
          </a:p>
          <a:p>
            <a:pPr algn="just" fontAlgn="auto">
              <a:spcAft>
                <a:spcPts val="0"/>
              </a:spcAft>
            </a:pPr>
            <a:endParaRPr lang="en-US" dirty="0" smtClean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575720" y="1785039"/>
            <a:ext cx="8311480" cy="369332"/>
          </a:xfrm>
          <a:prstGeom prst="rect">
            <a:avLst/>
          </a:prstGeom>
          <a:solidFill>
            <a:srgbClr val="948A54"/>
          </a:solidFill>
        </p:spPr>
        <p:txBody>
          <a:bodyPr wrap="square" rtlCol="0">
            <a:spAutoFit/>
          </a:bodyPr>
          <a:lstStyle/>
          <a:p>
            <a:pPr algn="r"/>
            <a:r>
              <a:rPr lang="pt-PT" i="1" dirty="0" smtClean="0">
                <a:solidFill>
                  <a:schemeClr val="bg1"/>
                </a:solidFill>
              </a:rPr>
              <a:t>Management </a:t>
            </a:r>
            <a:r>
              <a:rPr lang="pt-PT" i="1" dirty="0" smtClean="0">
                <a:solidFill>
                  <a:schemeClr val="bg1"/>
                </a:solidFill>
              </a:rPr>
              <a:t>module </a:t>
            </a:r>
            <a:r>
              <a:rPr lang="pt-PT" sz="1400" dirty="0" smtClean="0">
                <a:solidFill>
                  <a:schemeClr val="bg1"/>
                </a:solidFill>
              </a:rPr>
              <a:t>(</a:t>
            </a:r>
            <a:r>
              <a:rPr lang="pt-PT" sz="1400" i="1" dirty="0" err="1" smtClean="0">
                <a:solidFill>
                  <a:schemeClr val="bg1"/>
                </a:solidFill>
              </a:rPr>
              <a:t>derived</a:t>
            </a:r>
            <a:r>
              <a:rPr lang="pt-PT" sz="1400" i="1" dirty="0" smtClean="0">
                <a:solidFill>
                  <a:schemeClr val="bg1"/>
                </a:solidFill>
              </a:rPr>
              <a:t> </a:t>
            </a:r>
            <a:r>
              <a:rPr lang="pt-PT" sz="1400" i="1" dirty="0" err="1" smtClean="0">
                <a:solidFill>
                  <a:schemeClr val="bg1"/>
                </a:solidFill>
              </a:rPr>
              <a:t>variables</a:t>
            </a:r>
            <a:r>
              <a:rPr lang="pt-PT" sz="1400" i="1" dirty="0" smtClean="0">
                <a:solidFill>
                  <a:schemeClr val="bg1"/>
                </a:solidFill>
              </a:rPr>
              <a:t>)</a:t>
            </a:r>
            <a:endParaRPr lang="pt-PT" sz="1400" i="1" dirty="0">
              <a:solidFill>
                <a:schemeClr val="bg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/>
          <a:srcRect b="5889"/>
          <a:stretch/>
        </p:blipFill>
        <p:spPr>
          <a:xfrm>
            <a:off x="3618485" y="2233295"/>
            <a:ext cx="8238246" cy="44470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3510" y="2233296"/>
            <a:ext cx="8295356" cy="510343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7506" y="2233295"/>
            <a:ext cx="8331360" cy="513401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0865" y="2233294"/>
            <a:ext cx="8358002" cy="508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0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06400" y="1752600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b="1" i="1" dirty="0"/>
              <a:t>Pine cone formation is a complex process</a:t>
            </a:r>
            <a:endParaRPr lang="en-US" b="1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546" r="53621" b="13547"/>
          <a:stretch/>
        </p:blipFill>
        <p:spPr>
          <a:xfrm>
            <a:off x="640080" y="4565758"/>
            <a:ext cx="2920784" cy="17639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71836" y="4295499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2004-2005</a:t>
            </a:r>
            <a:endParaRPr lang="en-US" sz="1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4158227"/>
            <a:ext cx="800169" cy="2819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54738"/>
          <a:stretch/>
        </p:blipFill>
        <p:spPr>
          <a:xfrm>
            <a:off x="702725" y="2157803"/>
            <a:ext cx="2121306" cy="4564776"/>
          </a:xfrm>
          <a:prstGeom prst="rect">
            <a:avLst/>
          </a:prstGeom>
        </p:spPr>
      </p:pic>
      <p:pic>
        <p:nvPicPr>
          <p:cNvPr id="21" name="Picture 20" descr="IMG_5500.JPG"/>
          <p:cNvPicPr>
            <a:picLocks noChangeAspect="1"/>
          </p:cNvPicPr>
          <p:nvPr/>
        </p:nvPicPr>
        <p:blipFill rotWithShape="1">
          <a:blip r:embed="rId5" cstate="print"/>
          <a:srcRect l="28679" t="23196" r="15631" b="21828"/>
          <a:stretch/>
        </p:blipFill>
        <p:spPr>
          <a:xfrm>
            <a:off x="0" y="-1165861"/>
            <a:ext cx="12192000" cy="8023861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406400" y="1752600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endParaRPr lang="en-US" dirty="0" smtClean="0"/>
          </a:p>
          <a:p>
            <a:pPr algn="just" fontAlgn="auto">
              <a:spcAft>
                <a:spcPts val="0"/>
              </a:spcAft>
            </a:pPr>
            <a:endParaRPr lang="en-US" dirty="0"/>
          </a:p>
          <a:p>
            <a:pPr algn="just" fontAlgn="auto">
              <a:spcAft>
                <a:spcPts val="0"/>
              </a:spcAft>
            </a:pPr>
            <a:endParaRPr lang="en-US" dirty="0" smtClean="0"/>
          </a:p>
          <a:p>
            <a:pPr algn="just" fontAlgn="auto">
              <a:spcAft>
                <a:spcPts val="0"/>
              </a:spcAft>
            </a:pPr>
            <a:endParaRPr lang="en-US" dirty="0"/>
          </a:p>
          <a:p>
            <a:pPr algn="just" fontAlgn="auto">
              <a:spcAft>
                <a:spcPts val="0"/>
              </a:spcAft>
            </a:pPr>
            <a:endParaRPr lang="en-US" dirty="0" smtClean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575720" y="1785039"/>
            <a:ext cx="8311480" cy="369332"/>
          </a:xfrm>
          <a:prstGeom prst="rect">
            <a:avLst/>
          </a:prstGeom>
          <a:solidFill>
            <a:srgbClr val="948A54"/>
          </a:solidFill>
        </p:spPr>
        <p:txBody>
          <a:bodyPr wrap="square" rtlCol="0">
            <a:spAutoFit/>
          </a:bodyPr>
          <a:lstStyle/>
          <a:p>
            <a:pPr algn="r"/>
            <a:r>
              <a:rPr lang="pt-PT" i="1" dirty="0" smtClean="0">
                <a:solidFill>
                  <a:schemeClr val="bg1"/>
                </a:solidFill>
              </a:rPr>
              <a:t>Management </a:t>
            </a:r>
            <a:r>
              <a:rPr lang="pt-PT" i="1" dirty="0" smtClean="0">
                <a:solidFill>
                  <a:schemeClr val="bg1"/>
                </a:solidFill>
              </a:rPr>
              <a:t>module </a:t>
            </a:r>
            <a:r>
              <a:rPr lang="pt-PT" sz="1400" dirty="0" smtClean="0">
                <a:solidFill>
                  <a:schemeClr val="bg1"/>
                </a:solidFill>
              </a:rPr>
              <a:t>(</a:t>
            </a:r>
            <a:r>
              <a:rPr lang="pt-PT" sz="1400" i="1" dirty="0" err="1" smtClean="0">
                <a:solidFill>
                  <a:schemeClr val="bg1"/>
                </a:solidFill>
              </a:rPr>
              <a:t>derived</a:t>
            </a:r>
            <a:r>
              <a:rPr lang="pt-PT" sz="1400" i="1" dirty="0" smtClean="0">
                <a:solidFill>
                  <a:schemeClr val="bg1"/>
                </a:solidFill>
              </a:rPr>
              <a:t> </a:t>
            </a:r>
            <a:r>
              <a:rPr lang="pt-PT" sz="1400" i="1" dirty="0" err="1" smtClean="0">
                <a:solidFill>
                  <a:schemeClr val="bg1"/>
                </a:solidFill>
              </a:rPr>
              <a:t>variables</a:t>
            </a:r>
            <a:r>
              <a:rPr lang="pt-PT" sz="1400" i="1" dirty="0" smtClean="0">
                <a:solidFill>
                  <a:schemeClr val="bg1"/>
                </a:solidFill>
              </a:rPr>
              <a:t>)</a:t>
            </a:r>
            <a:endParaRPr lang="pt-PT" sz="1400" i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9523" y="2154371"/>
            <a:ext cx="8308329" cy="272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r="647"/>
          <a:stretch/>
        </p:blipFill>
        <p:spPr>
          <a:xfrm>
            <a:off x="3649725" y="4490382"/>
            <a:ext cx="8237475" cy="252001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516" y="2196875"/>
            <a:ext cx="2955981" cy="2794081"/>
          </a:xfrm>
          <a:prstGeom prst="rect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0858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06400" y="1752600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b="1" i="1" dirty="0"/>
              <a:t>Pine cone formation is a complex process</a:t>
            </a:r>
            <a:endParaRPr lang="en-US" b="1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546" r="53621" b="13547"/>
          <a:stretch/>
        </p:blipFill>
        <p:spPr>
          <a:xfrm>
            <a:off x="640080" y="4565758"/>
            <a:ext cx="2920784" cy="17639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71836" y="4295499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2004-2005</a:t>
            </a:r>
            <a:endParaRPr lang="en-US" sz="1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4158227"/>
            <a:ext cx="800169" cy="2819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54738"/>
          <a:stretch/>
        </p:blipFill>
        <p:spPr>
          <a:xfrm>
            <a:off x="702725" y="2157803"/>
            <a:ext cx="2121306" cy="4564776"/>
          </a:xfrm>
          <a:prstGeom prst="rect">
            <a:avLst/>
          </a:prstGeom>
        </p:spPr>
      </p:pic>
      <p:pic>
        <p:nvPicPr>
          <p:cNvPr id="21" name="Picture 20" descr="IMG_5500.JPG"/>
          <p:cNvPicPr>
            <a:picLocks noChangeAspect="1"/>
          </p:cNvPicPr>
          <p:nvPr/>
        </p:nvPicPr>
        <p:blipFill rotWithShape="1">
          <a:blip r:embed="rId5" cstate="print"/>
          <a:srcRect l="28679" t="23196" r="15631" b="21828"/>
          <a:stretch/>
        </p:blipFill>
        <p:spPr>
          <a:xfrm>
            <a:off x="0" y="-1165861"/>
            <a:ext cx="12192000" cy="8023861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406400" y="1752600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endParaRPr lang="en-US" dirty="0" smtClean="0"/>
          </a:p>
          <a:p>
            <a:pPr algn="just" fontAlgn="auto">
              <a:spcAft>
                <a:spcPts val="0"/>
              </a:spcAft>
            </a:pPr>
            <a:endParaRPr lang="en-US" dirty="0"/>
          </a:p>
          <a:p>
            <a:pPr algn="just" fontAlgn="auto">
              <a:spcAft>
                <a:spcPts val="0"/>
              </a:spcAft>
            </a:pPr>
            <a:endParaRPr lang="en-US" dirty="0" smtClean="0"/>
          </a:p>
          <a:p>
            <a:pPr algn="just" fontAlgn="auto">
              <a:spcAft>
                <a:spcPts val="0"/>
              </a:spcAft>
            </a:pPr>
            <a:endParaRPr lang="en-US" dirty="0"/>
          </a:p>
          <a:p>
            <a:pPr algn="just" fontAlgn="auto">
              <a:spcAft>
                <a:spcPts val="0"/>
              </a:spcAft>
            </a:pPr>
            <a:endParaRPr lang="en-US" dirty="0" smtClean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575720" y="1785039"/>
            <a:ext cx="8311480" cy="369332"/>
          </a:xfrm>
          <a:prstGeom prst="rect">
            <a:avLst/>
          </a:prstGeom>
          <a:solidFill>
            <a:srgbClr val="948A54"/>
          </a:solidFill>
        </p:spPr>
        <p:txBody>
          <a:bodyPr wrap="square" rtlCol="0">
            <a:spAutoFit/>
          </a:bodyPr>
          <a:lstStyle/>
          <a:p>
            <a:pPr algn="r"/>
            <a:r>
              <a:rPr lang="pt-PT" i="1" dirty="0" smtClean="0">
                <a:solidFill>
                  <a:schemeClr val="bg1"/>
                </a:solidFill>
              </a:rPr>
              <a:t>Management </a:t>
            </a:r>
            <a:r>
              <a:rPr lang="pt-PT" i="1" dirty="0" smtClean="0">
                <a:solidFill>
                  <a:schemeClr val="bg1"/>
                </a:solidFill>
              </a:rPr>
              <a:t>module </a:t>
            </a:r>
            <a:r>
              <a:rPr lang="pt-PT" sz="1400" dirty="0" smtClean="0">
                <a:solidFill>
                  <a:schemeClr val="bg1"/>
                </a:solidFill>
              </a:rPr>
              <a:t>(</a:t>
            </a:r>
            <a:r>
              <a:rPr lang="pt-PT" sz="1400" i="1" dirty="0" err="1" smtClean="0">
                <a:solidFill>
                  <a:schemeClr val="bg1"/>
                </a:solidFill>
              </a:rPr>
              <a:t>derived</a:t>
            </a:r>
            <a:r>
              <a:rPr lang="pt-PT" sz="1400" i="1" dirty="0" smtClean="0">
                <a:solidFill>
                  <a:schemeClr val="bg1"/>
                </a:solidFill>
              </a:rPr>
              <a:t> </a:t>
            </a:r>
            <a:r>
              <a:rPr lang="pt-PT" sz="1400" i="1" dirty="0" err="1" smtClean="0">
                <a:solidFill>
                  <a:schemeClr val="bg1"/>
                </a:solidFill>
              </a:rPr>
              <a:t>variables</a:t>
            </a:r>
            <a:r>
              <a:rPr lang="pt-PT" sz="1400" i="1" dirty="0" smtClean="0">
                <a:solidFill>
                  <a:schemeClr val="bg1"/>
                </a:solidFill>
              </a:rPr>
              <a:t>)</a:t>
            </a:r>
            <a:endParaRPr lang="pt-PT" sz="1400" i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240" y="2225959"/>
            <a:ext cx="2822276" cy="3742912"/>
          </a:xfrm>
          <a:prstGeom prst="rect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2356" y="2342072"/>
            <a:ext cx="8150143" cy="24176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5138" y="4295499"/>
            <a:ext cx="8455040" cy="251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4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Casa de BragancaP11F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30" y="183344"/>
            <a:ext cx="5320669" cy="3990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865" y="187818"/>
            <a:ext cx="5314704" cy="3986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4" descr="Quinta Sousa p3 f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3" t="14683" r="-400" b="31139"/>
          <a:stretch/>
        </p:blipFill>
        <p:spPr bwMode="auto">
          <a:xfrm>
            <a:off x="2367055" y="3391453"/>
            <a:ext cx="7457889" cy="3196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13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500.JPG"/>
          <p:cNvPicPr>
            <a:picLocks noChangeAspect="1"/>
          </p:cNvPicPr>
          <p:nvPr/>
        </p:nvPicPr>
        <p:blipFill rotWithShape="1">
          <a:blip r:embed="rId2" cstate="print"/>
          <a:srcRect l="28679" t="23196" r="15631" b="21828"/>
          <a:stretch/>
        </p:blipFill>
        <p:spPr>
          <a:xfrm>
            <a:off x="0" y="-342900"/>
            <a:ext cx="12192000" cy="802386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06400" y="1752600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71836" y="4295499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2004-2005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892359" y="4310292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2006-2007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24259" y="4321319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2007-2008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4366" t="5719" b="4396"/>
          <a:stretch/>
        </p:blipFill>
        <p:spPr>
          <a:xfrm>
            <a:off x="828129" y="2803490"/>
            <a:ext cx="6090969" cy="384810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578457" y="3295225"/>
            <a:ext cx="4148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Both"/>
            </a:pPr>
            <a:r>
              <a:rPr lang="pt-PT" sz="1600" dirty="0" smtClean="0"/>
              <a:t>Pine cone to </a:t>
            </a:r>
            <a:r>
              <a:rPr lang="pt-PT" sz="1600" dirty="0" err="1" smtClean="0"/>
              <a:t>be</a:t>
            </a:r>
            <a:r>
              <a:rPr lang="pt-PT" sz="1600" dirty="0" smtClean="0"/>
              <a:t> </a:t>
            </a:r>
            <a:r>
              <a:rPr lang="pt-PT" sz="1600" dirty="0" err="1" smtClean="0"/>
              <a:t>harvested</a:t>
            </a:r>
            <a:r>
              <a:rPr lang="pt-PT" sz="1600" dirty="0" smtClean="0"/>
              <a:t> in </a:t>
            </a:r>
            <a:r>
              <a:rPr lang="pt-PT" sz="1600" dirty="0" err="1" smtClean="0"/>
              <a:t>the</a:t>
            </a:r>
            <a:r>
              <a:rPr lang="pt-PT" sz="1600" dirty="0" smtClean="0"/>
              <a:t> </a:t>
            </a:r>
            <a:r>
              <a:rPr lang="pt-PT" sz="1600" dirty="0" err="1" smtClean="0"/>
              <a:t>current</a:t>
            </a:r>
            <a:r>
              <a:rPr lang="pt-PT" sz="1600" dirty="0" smtClean="0"/>
              <a:t> </a:t>
            </a:r>
            <a:r>
              <a:rPr lang="pt-PT" sz="1600" dirty="0" err="1" smtClean="0"/>
              <a:t>year</a:t>
            </a:r>
            <a:r>
              <a:rPr lang="pt-PT" sz="1600" dirty="0" smtClean="0"/>
              <a:t> (n);</a:t>
            </a:r>
          </a:p>
          <a:p>
            <a:pPr marL="342900" indent="-342900">
              <a:buAutoNum type="alphaUcParenBoth"/>
            </a:pPr>
            <a:r>
              <a:rPr lang="pt-PT" sz="1600" dirty="0" smtClean="0"/>
              <a:t> (B) </a:t>
            </a:r>
            <a:r>
              <a:rPr lang="pt-PT" sz="1600" dirty="0" smtClean="0"/>
              <a:t>Pine cone to </a:t>
            </a:r>
            <a:r>
              <a:rPr lang="pt-PT" sz="1600" dirty="0" err="1" smtClean="0"/>
              <a:t>be</a:t>
            </a:r>
            <a:r>
              <a:rPr lang="pt-PT" sz="1600" dirty="0" smtClean="0"/>
              <a:t> </a:t>
            </a:r>
            <a:r>
              <a:rPr lang="pt-PT" sz="1600" dirty="0" err="1" smtClean="0"/>
              <a:t>harvested</a:t>
            </a:r>
            <a:r>
              <a:rPr lang="pt-PT" sz="1600" dirty="0" smtClean="0"/>
              <a:t> </a:t>
            </a:r>
            <a:r>
              <a:rPr lang="pt-PT" sz="1600" dirty="0" err="1" smtClean="0"/>
              <a:t>next</a:t>
            </a:r>
            <a:r>
              <a:rPr lang="pt-PT" sz="1600" dirty="0" smtClean="0"/>
              <a:t> </a:t>
            </a:r>
            <a:r>
              <a:rPr lang="pt-PT" sz="1600" dirty="0" err="1" smtClean="0"/>
              <a:t>year</a:t>
            </a:r>
            <a:r>
              <a:rPr lang="pt-PT" sz="1600" dirty="0" smtClean="0"/>
              <a:t> </a:t>
            </a:r>
            <a:r>
              <a:rPr lang="pt-PT" sz="1600" dirty="0" smtClean="0"/>
              <a:t>(n+1); </a:t>
            </a:r>
          </a:p>
          <a:p>
            <a:r>
              <a:rPr lang="pt-PT" sz="1600" dirty="0" smtClean="0"/>
              <a:t>(C) </a:t>
            </a:r>
            <a:r>
              <a:rPr lang="pt-PT" sz="1600" dirty="0" smtClean="0"/>
              <a:t>Pine cone to </a:t>
            </a:r>
            <a:r>
              <a:rPr lang="pt-PT" sz="1600" dirty="0" err="1" smtClean="0"/>
              <a:t>be</a:t>
            </a:r>
            <a:r>
              <a:rPr lang="pt-PT" sz="1600" dirty="0" smtClean="0"/>
              <a:t> </a:t>
            </a:r>
            <a:r>
              <a:rPr lang="pt-PT" sz="1600" dirty="0" err="1" smtClean="0"/>
              <a:t>harvested</a:t>
            </a:r>
            <a:r>
              <a:rPr lang="pt-PT" sz="1600" dirty="0" smtClean="0"/>
              <a:t> in </a:t>
            </a:r>
            <a:r>
              <a:rPr lang="pt-PT" sz="1600" dirty="0" smtClean="0"/>
              <a:t>2 </a:t>
            </a:r>
            <a:r>
              <a:rPr lang="pt-PT" sz="1600" dirty="0" err="1" smtClean="0"/>
              <a:t>years</a:t>
            </a:r>
            <a:r>
              <a:rPr lang="pt-PT" sz="1600" dirty="0" smtClean="0"/>
              <a:t> time (n+2); </a:t>
            </a:r>
          </a:p>
          <a:p>
            <a:r>
              <a:rPr lang="pt-PT" sz="1600" dirty="0" smtClean="0"/>
              <a:t>(D) </a:t>
            </a:r>
            <a:r>
              <a:rPr lang="pt-PT" sz="1600" dirty="0" err="1" smtClean="0"/>
              <a:t>Polen</a:t>
            </a:r>
            <a:r>
              <a:rPr lang="pt-PT" sz="1600" dirty="0" smtClean="0"/>
              <a:t> </a:t>
            </a:r>
            <a:r>
              <a:rPr lang="pt-PT" sz="1600" dirty="0" err="1" smtClean="0"/>
              <a:t>cloud</a:t>
            </a:r>
            <a:endParaRPr lang="pt-PT" sz="1600" dirty="0" smtClean="0"/>
          </a:p>
          <a:p>
            <a:r>
              <a:rPr lang="pt-PT" sz="1600" dirty="0" smtClean="0"/>
              <a:t>(E) Male </a:t>
            </a:r>
            <a:r>
              <a:rPr lang="pt-PT" sz="1600" dirty="0" err="1" smtClean="0"/>
              <a:t>flowering</a:t>
            </a:r>
            <a:r>
              <a:rPr lang="pt-PT" sz="1600" dirty="0" smtClean="0"/>
              <a:t> (</a:t>
            </a:r>
            <a:r>
              <a:rPr lang="pt-PT" sz="1600" dirty="0" err="1" smtClean="0"/>
              <a:t>lower</a:t>
            </a:r>
            <a:r>
              <a:rPr lang="pt-PT" sz="1600" dirty="0" smtClean="0"/>
              <a:t> </a:t>
            </a:r>
            <a:r>
              <a:rPr lang="pt-PT" sz="1600" dirty="0" err="1" smtClean="0"/>
              <a:t>part</a:t>
            </a:r>
            <a:r>
              <a:rPr lang="pt-PT" sz="1600" dirty="0" smtClean="0"/>
              <a:t> </a:t>
            </a:r>
            <a:r>
              <a:rPr lang="pt-PT" sz="1600" dirty="0" err="1" smtClean="0"/>
              <a:t>of</a:t>
            </a:r>
            <a:r>
              <a:rPr lang="pt-PT" sz="1600" dirty="0" smtClean="0"/>
              <a:t> </a:t>
            </a:r>
            <a:r>
              <a:rPr lang="pt-PT" sz="1600" dirty="0" err="1" smtClean="0"/>
              <a:t>the</a:t>
            </a:r>
            <a:r>
              <a:rPr lang="pt-PT" sz="1600" dirty="0" smtClean="0"/>
              <a:t> </a:t>
            </a:r>
            <a:r>
              <a:rPr lang="pt-PT" sz="1600" dirty="0" err="1" smtClean="0"/>
              <a:t>crown</a:t>
            </a:r>
            <a:r>
              <a:rPr lang="pt-PT" sz="1600" dirty="0" smtClean="0"/>
              <a:t>)</a:t>
            </a:r>
          </a:p>
          <a:p>
            <a:r>
              <a:rPr lang="pt-PT" sz="1600" dirty="0" smtClean="0"/>
              <a:t>(</a:t>
            </a:r>
            <a:r>
              <a:rPr lang="pt-PT" sz="1600" dirty="0"/>
              <a:t>F</a:t>
            </a:r>
            <a:r>
              <a:rPr lang="pt-PT" sz="1600" dirty="0" smtClean="0"/>
              <a:t>) </a:t>
            </a:r>
            <a:r>
              <a:rPr lang="pt-PT" sz="1600" dirty="0" err="1" smtClean="0"/>
              <a:t>Female</a:t>
            </a:r>
            <a:r>
              <a:rPr lang="pt-PT" sz="1600" dirty="0" smtClean="0"/>
              <a:t> </a:t>
            </a:r>
            <a:r>
              <a:rPr lang="pt-PT" sz="1600" dirty="0" err="1" smtClean="0"/>
              <a:t>flowering</a:t>
            </a:r>
            <a:r>
              <a:rPr lang="pt-PT" sz="1600" dirty="0" smtClean="0"/>
              <a:t> (</a:t>
            </a:r>
            <a:r>
              <a:rPr lang="pt-PT" sz="1600" dirty="0" err="1" smtClean="0"/>
              <a:t>upper</a:t>
            </a:r>
            <a:r>
              <a:rPr lang="pt-PT" sz="1600" dirty="0" smtClean="0"/>
              <a:t> </a:t>
            </a:r>
            <a:r>
              <a:rPr lang="pt-PT" sz="1600" dirty="0" err="1" smtClean="0"/>
              <a:t>part</a:t>
            </a:r>
            <a:r>
              <a:rPr lang="pt-PT" sz="1600" dirty="0" smtClean="0"/>
              <a:t> </a:t>
            </a:r>
            <a:r>
              <a:rPr lang="pt-PT" sz="1600" dirty="0" err="1" smtClean="0"/>
              <a:t>of</a:t>
            </a:r>
            <a:r>
              <a:rPr lang="pt-PT" sz="1600" dirty="0" smtClean="0"/>
              <a:t> </a:t>
            </a:r>
            <a:r>
              <a:rPr lang="pt-PT" sz="1600" dirty="0" err="1" smtClean="0"/>
              <a:t>the</a:t>
            </a:r>
            <a:r>
              <a:rPr lang="pt-PT" sz="1600" dirty="0" smtClean="0"/>
              <a:t> </a:t>
            </a:r>
            <a:r>
              <a:rPr lang="pt-PT" sz="1600" dirty="0" err="1" smtClean="0"/>
              <a:t>crown</a:t>
            </a:r>
            <a:r>
              <a:rPr lang="pt-PT" sz="1600" dirty="0" smtClean="0"/>
              <a:t>)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918066" y="4841218"/>
            <a:ext cx="294000" cy="338554"/>
            <a:chOff x="3612169" y="5150151"/>
            <a:chExt cx="294000" cy="338554"/>
          </a:xfrm>
        </p:grpSpPr>
        <p:sp>
          <p:nvSpPr>
            <p:cNvPr id="23" name="Rectangle 22"/>
            <p:cNvSpPr/>
            <p:nvPr/>
          </p:nvSpPr>
          <p:spPr>
            <a:xfrm>
              <a:off x="3612169" y="5179772"/>
              <a:ext cx="294000" cy="275179"/>
            </a:xfrm>
            <a:prstGeom prst="rect">
              <a:avLst/>
            </a:prstGeom>
            <a:solidFill>
              <a:srgbClr val="A7B85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23509" y="5150151"/>
              <a:ext cx="2392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E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146800" y="4839151"/>
            <a:ext cx="294000" cy="338554"/>
            <a:chOff x="3612169" y="5150151"/>
            <a:chExt cx="294000" cy="338554"/>
          </a:xfrm>
        </p:grpSpPr>
        <p:sp>
          <p:nvSpPr>
            <p:cNvPr id="26" name="Rectangle 25"/>
            <p:cNvSpPr/>
            <p:nvPr/>
          </p:nvSpPr>
          <p:spPr>
            <a:xfrm>
              <a:off x="3612169" y="5179772"/>
              <a:ext cx="294000" cy="275179"/>
            </a:xfrm>
            <a:prstGeom prst="rect">
              <a:avLst/>
            </a:prstGeom>
            <a:solidFill>
              <a:srgbClr val="A7B85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23509" y="5150151"/>
              <a:ext cx="2392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F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653187" y="1982286"/>
            <a:ext cx="4655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Pine cones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formation / 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19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500.JPG"/>
          <p:cNvPicPr>
            <a:picLocks noChangeAspect="1"/>
          </p:cNvPicPr>
          <p:nvPr/>
        </p:nvPicPr>
        <p:blipFill rotWithShape="1">
          <a:blip r:embed="rId2" cstate="print"/>
          <a:srcRect l="28679" t="23196" r="15631" b="21828"/>
          <a:stretch/>
        </p:blipFill>
        <p:spPr>
          <a:xfrm>
            <a:off x="0" y="-342900"/>
            <a:ext cx="12192000" cy="802386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06400" y="1752600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71836" y="4295499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2004-2005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892359" y="4310292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2006-2007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24259" y="4321319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2007-2008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4366" t="5719" b="4396"/>
          <a:stretch/>
        </p:blipFill>
        <p:spPr>
          <a:xfrm>
            <a:off x="828129" y="2803490"/>
            <a:ext cx="6090969" cy="384810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578457" y="3295225"/>
            <a:ext cx="4148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Both"/>
            </a:pPr>
            <a:r>
              <a:rPr lang="pt-PT" sz="1600" dirty="0" smtClean="0"/>
              <a:t>Pine cone to </a:t>
            </a:r>
            <a:r>
              <a:rPr lang="pt-PT" sz="1600" dirty="0" err="1" smtClean="0"/>
              <a:t>be</a:t>
            </a:r>
            <a:r>
              <a:rPr lang="pt-PT" sz="1600" dirty="0" smtClean="0"/>
              <a:t> </a:t>
            </a:r>
            <a:r>
              <a:rPr lang="pt-PT" sz="1600" dirty="0" err="1" smtClean="0"/>
              <a:t>harvested</a:t>
            </a:r>
            <a:r>
              <a:rPr lang="pt-PT" sz="1600" dirty="0" smtClean="0"/>
              <a:t> in </a:t>
            </a:r>
            <a:r>
              <a:rPr lang="pt-PT" sz="1600" dirty="0" err="1" smtClean="0"/>
              <a:t>the</a:t>
            </a:r>
            <a:r>
              <a:rPr lang="pt-PT" sz="1600" dirty="0" smtClean="0"/>
              <a:t> </a:t>
            </a:r>
            <a:r>
              <a:rPr lang="pt-PT" sz="1600" dirty="0" err="1" smtClean="0"/>
              <a:t>current</a:t>
            </a:r>
            <a:r>
              <a:rPr lang="pt-PT" sz="1600" dirty="0" smtClean="0"/>
              <a:t> </a:t>
            </a:r>
            <a:r>
              <a:rPr lang="pt-PT" sz="1600" dirty="0" err="1" smtClean="0"/>
              <a:t>year</a:t>
            </a:r>
            <a:r>
              <a:rPr lang="pt-PT" sz="1600" dirty="0" smtClean="0"/>
              <a:t> (n);</a:t>
            </a:r>
          </a:p>
          <a:p>
            <a:pPr marL="342900" indent="-342900">
              <a:buAutoNum type="alphaUcParenBoth"/>
            </a:pPr>
            <a:r>
              <a:rPr lang="pt-PT" sz="1600" dirty="0" smtClean="0"/>
              <a:t> (B) </a:t>
            </a:r>
            <a:r>
              <a:rPr lang="pt-PT" sz="1600" dirty="0" smtClean="0"/>
              <a:t>Pine cone to </a:t>
            </a:r>
            <a:r>
              <a:rPr lang="pt-PT" sz="1600" dirty="0" err="1" smtClean="0"/>
              <a:t>be</a:t>
            </a:r>
            <a:r>
              <a:rPr lang="pt-PT" sz="1600" dirty="0" smtClean="0"/>
              <a:t> </a:t>
            </a:r>
            <a:r>
              <a:rPr lang="pt-PT" sz="1600" dirty="0" err="1" smtClean="0"/>
              <a:t>harvested</a:t>
            </a:r>
            <a:r>
              <a:rPr lang="pt-PT" sz="1600" dirty="0" smtClean="0"/>
              <a:t> </a:t>
            </a:r>
            <a:r>
              <a:rPr lang="pt-PT" sz="1600" dirty="0" err="1" smtClean="0"/>
              <a:t>next</a:t>
            </a:r>
            <a:r>
              <a:rPr lang="pt-PT" sz="1600" dirty="0" smtClean="0"/>
              <a:t> </a:t>
            </a:r>
            <a:r>
              <a:rPr lang="pt-PT" sz="1600" dirty="0" err="1" smtClean="0"/>
              <a:t>year</a:t>
            </a:r>
            <a:r>
              <a:rPr lang="pt-PT" sz="1600" dirty="0" smtClean="0"/>
              <a:t> </a:t>
            </a:r>
            <a:r>
              <a:rPr lang="pt-PT" sz="1600" dirty="0" smtClean="0"/>
              <a:t>(n+1); </a:t>
            </a:r>
          </a:p>
          <a:p>
            <a:r>
              <a:rPr lang="pt-PT" sz="1600" dirty="0" smtClean="0"/>
              <a:t>(C) </a:t>
            </a:r>
            <a:r>
              <a:rPr lang="pt-PT" sz="1600" dirty="0" smtClean="0"/>
              <a:t>Pine cone to </a:t>
            </a:r>
            <a:r>
              <a:rPr lang="pt-PT" sz="1600" dirty="0" err="1" smtClean="0"/>
              <a:t>be</a:t>
            </a:r>
            <a:r>
              <a:rPr lang="pt-PT" sz="1600" dirty="0" smtClean="0"/>
              <a:t> </a:t>
            </a:r>
            <a:r>
              <a:rPr lang="pt-PT" sz="1600" dirty="0" err="1" smtClean="0"/>
              <a:t>harvested</a:t>
            </a:r>
            <a:r>
              <a:rPr lang="pt-PT" sz="1600" dirty="0" smtClean="0"/>
              <a:t> in </a:t>
            </a:r>
            <a:r>
              <a:rPr lang="pt-PT" sz="1600" dirty="0" smtClean="0"/>
              <a:t>2 </a:t>
            </a:r>
            <a:r>
              <a:rPr lang="pt-PT" sz="1600" dirty="0" err="1" smtClean="0"/>
              <a:t>years</a:t>
            </a:r>
            <a:r>
              <a:rPr lang="pt-PT" sz="1600" dirty="0" smtClean="0"/>
              <a:t> time (n+2); </a:t>
            </a:r>
          </a:p>
          <a:p>
            <a:r>
              <a:rPr lang="pt-PT" sz="1600" dirty="0" smtClean="0"/>
              <a:t>(D) </a:t>
            </a:r>
            <a:r>
              <a:rPr lang="pt-PT" sz="1600" dirty="0" err="1" smtClean="0"/>
              <a:t>Polen</a:t>
            </a:r>
            <a:r>
              <a:rPr lang="pt-PT" sz="1600" dirty="0" smtClean="0"/>
              <a:t> </a:t>
            </a:r>
            <a:r>
              <a:rPr lang="pt-PT" sz="1600" dirty="0" err="1" smtClean="0"/>
              <a:t>cloud</a:t>
            </a:r>
            <a:endParaRPr lang="pt-PT" sz="1600" dirty="0" smtClean="0"/>
          </a:p>
          <a:p>
            <a:r>
              <a:rPr lang="pt-PT" sz="1600" dirty="0" smtClean="0"/>
              <a:t>(E) Male </a:t>
            </a:r>
            <a:r>
              <a:rPr lang="pt-PT" sz="1600" dirty="0" err="1" smtClean="0"/>
              <a:t>flowering</a:t>
            </a:r>
            <a:r>
              <a:rPr lang="pt-PT" sz="1600" dirty="0" smtClean="0"/>
              <a:t> (</a:t>
            </a:r>
            <a:r>
              <a:rPr lang="pt-PT" sz="1600" dirty="0" err="1" smtClean="0"/>
              <a:t>lower</a:t>
            </a:r>
            <a:r>
              <a:rPr lang="pt-PT" sz="1600" dirty="0" smtClean="0"/>
              <a:t> </a:t>
            </a:r>
            <a:r>
              <a:rPr lang="pt-PT" sz="1600" dirty="0" err="1" smtClean="0"/>
              <a:t>part</a:t>
            </a:r>
            <a:r>
              <a:rPr lang="pt-PT" sz="1600" dirty="0" smtClean="0"/>
              <a:t> </a:t>
            </a:r>
            <a:r>
              <a:rPr lang="pt-PT" sz="1600" dirty="0" err="1" smtClean="0"/>
              <a:t>of</a:t>
            </a:r>
            <a:r>
              <a:rPr lang="pt-PT" sz="1600" dirty="0" smtClean="0"/>
              <a:t> </a:t>
            </a:r>
            <a:r>
              <a:rPr lang="pt-PT" sz="1600" dirty="0" err="1" smtClean="0"/>
              <a:t>the</a:t>
            </a:r>
            <a:r>
              <a:rPr lang="pt-PT" sz="1600" dirty="0" smtClean="0"/>
              <a:t> </a:t>
            </a:r>
            <a:r>
              <a:rPr lang="pt-PT" sz="1600" dirty="0" err="1" smtClean="0"/>
              <a:t>crown</a:t>
            </a:r>
            <a:r>
              <a:rPr lang="pt-PT" sz="1600" dirty="0" smtClean="0"/>
              <a:t>)</a:t>
            </a:r>
          </a:p>
          <a:p>
            <a:r>
              <a:rPr lang="pt-PT" sz="1600" dirty="0" smtClean="0"/>
              <a:t>(</a:t>
            </a:r>
            <a:r>
              <a:rPr lang="pt-PT" sz="1600" dirty="0"/>
              <a:t>F</a:t>
            </a:r>
            <a:r>
              <a:rPr lang="pt-PT" sz="1600" dirty="0" smtClean="0"/>
              <a:t>) </a:t>
            </a:r>
            <a:r>
              <a:rPr lang="pt-PT" sz="1600" dirty="0" err="1" smtClean="0"/>
              <a:t>Female</a:t>
            </a:r>
            <a:r>
              <a:rPr lang="pt-PT" sz="1600" dirty="0" smtClean="0"/>
              <a:t> </a:t>
            </a:r>
            <a:r>
              <a:rPr lang="pt-PT" sz="1600" dirty="0" err="1" smtClean="0"/>
              <a:t>flowering</a:t>
            </a:r>
            <a:r>
              <a:rPr lang="pt-PT" sz="1600" dirty="0" smtClean="0"/>
              <a:t> (</a:t>
            </a:r>
            <a:r>
              <a:rPr lang="pt-PT" sz="1600" dirty="0" err="1" smtClean="0"/>
              <a:t>upper</a:t>
            </a:r>
            <a:r>
              <a:rPr lang="pt-PT" sz="1600" dirty="0" smtClean="0"/>
              <a:t> </a:t>
            </a:r>
            <a:r>
              <a:rPr lang="pt-PT" sz="1600" dirty="0" err="1" smtClean="0"/>
              <a:t>part</a:t>
            </a:r>
            <a:r>
              <a:rPr lang="pt-PT" sz="1600" dirty="0" smtClean="0"/>
              <a:t> </a:t>
            </a:r>
            <a:r>
              <a:rPr lang="pt-PT" sz="1600" dirty="0" err="1" smtClean="0"/>
              <a:t>of</a:t>
            </a:r>
            <a:r>
              <a:rPr lang="pt-PT" sz="1600" dirty="0" smtClean="0"/>
              <a:t> </a:t>
            </a:r>
            <a:r>
              <a:rPr lang="pt-PT" sz="1600" dirty="0" err="1" smtClean="0"/>
              <a:t>the</a:t>
            </a:r>
            <a:r>
              <a:rPr lang="pt-PT" sz="1600" dirty="0" smtClean="0"/>
              <a:t> </a:t>
            </a:r>
            <a:r>
              <a:rPr lang="pt-PT" sz="1600" dirty="0" err="1" smtClean="0"/>
              <a:t>crown</a:t>
            </a:r>
            <a:r>
              <a:rPr lang="pt-PT" sz="1600" dirty="0" smtClean="0"/>
              <a:t>)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918066" y="4841218"/>
            <a:ext cx="294000" cy="338554"/>
            <a:chOff x="3612169" y="5150151"/>
            <a:chExt cx="294000" cy="338554"/>
          </a:xfrm>
        </p:grpSpPr>
        <p:sp>
          <p:nvSpPr>
            <p:cNvPr id="23" name="Rectangle 22"/>
            <p:cNvSpPr/>
            <p:nvPr/>
          </p:nvSpPr>
          <p:spPr>
            <a:xfrm>
              <a:off x="3612169" y="5179772"/>
              <a:ext cx="294000" cy="275179"/>
            </a:xfrm>
            <a:prstGeom prst="rect">
              <a:avLst/>
            </a:prstGeom>
            <a:solidFill>
              <a:srgbClr val="A7B85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23509" y="5150151"/>
              <a:ext cx="2392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E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146800" y="4839151"/>
            <a:ext cx="294000" cy="338554"/>
            <a:chOff x="3612169" y="5150151"/>
            <a:chExt cx="294000" cy="338554"/>
          </a:xfrm>
        </p:grpSpPr>
        <p:sp>
          <p:nvSpPr>
            <p:cNvPr id="26" name="Rectangle 25"/>
            <p:cNvSpPr/>
            <p:nvPr/>
          </p:nvSpPr>
          <p:spPr>
            <a:xfrm>
              <a:off x="3612169" y="5179772"/>
              <a:ext cx="294000" cy="275179"/>
            </a:xfrm>
            <a:prstGeom prst="rect">
              <a:avLst/>
            </a:prstGeom>
            <a:solidFill>
              <a:srgbClr val="A7B85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23509" y="5150151"/>
              <a:ext cx="2392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F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653187" y="1982286"/>
            <a:ext cx="4655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Pine cones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formation / 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55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500.JPG"/>
          <p:cNvPicPr>
            <a:picLocks noChangeAspect="1"/>
          </p:cNvPicPr>
          <p:nvPr/>
        </p:nvPicPr>
        <p:blipFill rotWithShape="1">
          <a:blip r:embed="rId2" cstate="print"/>
          <a:srcRect l="28679" t="23196" r="15631" b="21828"/>
          <a:stretch/>
        </p:blipFill>
        <p:spPr>
          <a:xfrm>
            <a:off x="0" y="-342900"/>
            <a:ext cx="12192000" cy="802386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06400" y="1752600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977" y="3203521"/>
            <a:ext cx="6358380" cy="289582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28808" y="2873829"/>
            <a:ext cx="50480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spcAft>
                <a:spcPts val="0"/>
              </a:spcAft>
            </a:pPr>
            <a:r>
              <a:rPr lang="en-US" dirty="0">
                <a:latin typeface="Gill Sans MT" panose="020B0502020104020203" pitchFamily="34" charset="0"/>
              </a:rPr>
              <a:t>L</a:t>
            </a:r>
            <a:r>
              <a:rPr lang="en-US" dirty="0" smtClean="0">
                <a:latin typeface="Gill Sans MT" panose="020B0502020104020203" pitchFamily="34" charset="0"/>
              </a:rPr>
              <a:t>ong reproductive cycle: from differentiation of floral structures to their full maturity (up to 4 years) with several </a:t>
            </a:r>
            <a:r>
              <a:rPr lang="en-US" dirty="0" err="1" smtClean="0">
                <a:latin typeface="Gill Sans MT" panose="020B0502020104020203" pitchFamily="34" charset="0"/>
              </a:rPr>
              <a:t>phenological</a:t>
            </a:r>
            <a:r>
              <a:rPr lang="en-US" dirty="0" smtClean="0">
                <a:latin typeface="Gill Sans MT" panose="020B0502020104020203" pitchFamily="34" charset="0"/>
              </a:rPr>
              <a:t> phases occurring simultaneously throughout the same year: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Gill Sans MT" panose="020B0502020104020203" pitchFamily="34" charset="0"/>
              </a:rPr>
              <a:t>flowering, 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Gill Sans MT" panose="020B0502020104020203" pitchFamily="34" charset="0"/>
              </a:rPr>
              <a:t>fecundation, 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Gill Sans MT" panose="020B0502020104020203" pitchFamily="34" charset="0"/>
              </a:rPr>
              <a:t>cone development 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Gill Sans MT" panose="020B0502020104020203" pitchFamily="34" charset="0"/>
              </a:rPr>
              <a:t>vegetative growth</a:t>
            </a:r>
          </a:p>
          <a:p>
            <a:pPr algn="just" fontAlgn="auto">
              <a:spcAft>
                <a:spcPts val="0"/>
              </a:spcAft>
            </a:pPr>
            <a:endParaRPr lang="en-US" dirty="0" smtClean="0">
              <a:latin typeface="Gill Sans MT" panose="020B0502020104020203" pitchFamily="34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dirty="0">
                <a:latin typeface="Gill Sans MT" panose="020B0502020104020203" pitchFamily="34" charset="0"/>
              </a:rPr>
              <a:t>R</a:t>
            </a:r>
            <a:r>
              <a:rPr lang="en-US" dirty="0" smtClean="0">
                <a:latin typeface="Gill Sans MT" panose="020B0502020104020203" pitchFamily="34" charset="0"/>
              </a:rPr>
              <a:t>eproductive cycle influenced by seasonal climate patterns: </a:t>
            </a:r>
            <a:r>
              <a:rPr lang="en-US" b="1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water availability 4 years</a:t>
            </a:r>
            <a:endParaRPr 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53187" y="1982286"/>
            <a:ext cx="4655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Pine cones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formation / 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77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500.JPG"/>
          <p:cNvPicPr>
            <a:picLocks noChangeAspect="1"/>
          </p:cNvPicPr>
          <p:nvPr/>
        </p:nvPicPr>
        <p:blipFill rotWithShape="1">
          <a:blip r:embed="rId2" cstate="print"/>
          <a:srcRect l="28679" t="23196" r="15631" b="21828"/>
          <a:stretch/>
        </p:blipFill>
        <p:spPr>
          <a:xfrm>
            <a:off x="0" y="-342900"/>
            <a:ext cx="12192000" cy="802386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06400" y="1752600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07994" y="2899300"/>
            <a:ext cx="51090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Gill Sans MT" panose="020B0502020104020203" pitchFamily="34" charset="0"/>
              </a:rPr>
              <a:t>There is considerable variation in pine cone production: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Gill Sans MT" panose="020B0502020104020203" pitchFamily="34" charset="0"/>
              </a:rPr>
              <a:t>between different stands 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Gill Sans MT" panose="020B0502020104020203" pitchFamily="34" charset="0"/>
              </a:rPr>
              <a:t>within the same stand,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Gill Sans MT" panose="020B0502020104020203" pitchFamily="34" charset="0"/>
              </a:rPr>
              <a:t>between different growing seasons. 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n-US" dirty="0" smtClean="0">
              <a:latin typeface="Gill Sans MT" panose="020B0502020104020203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Gill Sans MT" panose="020B0502020104020203" pitchFamily="34" charset="0"/>
              </a:rPr>
              <a:t>This may be due to: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Gill Sans MT" panose="020B0502020104020203" pitchFamily="34" charset="0"/>
              </a:rPr>
              <a:t>the age of the trees, 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Gill Sans MT" panose="020B0502020104020203" pitchFamily="34" charset="0"/>
              </a:rPr>
              <a:t>competition 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Gill Sans MT" panose="020B0502020104020203" pitchFamily="34" charset="0"/>
              </a:rPr>
              <a:t>weather conditions during the formation and ripening of the pine cones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endParaRPr lang="en-US" dirty="0" smtClean="0">
              <a:latin typeface="Gill Sans MT" panose="020B0502020104020203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b="1" i="1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Pine cone formation is a complex process</a:t>
            </a:r>
            <a:endParaRPr lang="en-US" b="1" i="1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546" r="53621" b="13547"/>
          <a:stretch/>
        </p:blipFill>
        <p:spPr>
          <a:xfrm>
            <a:off x="6096000" y="2797241"/>
            <a:ext cx="2920784" cy="17639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2126" r="6767" b="13547"/>
          <a:stretch/>
        </p:blipFill>
        <p:spPr>
          <a:xfrm>
            <a:off x="9022080" y="2797241"/>
            <a:ext cx="2678031" cy="17639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27756" y="2526982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2004-2005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10659656" y="2538009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2005-2006</a:t>
            </a:r>
            <a:endParaRPr lang="en-US" sz="1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965" y="4261938"/>
            <a:ext cx="800169" cy="2819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1248" r="50602"/>
          <a:stretch/>
        </p:blipFill>
        <p:spPr>
          <a:xfrm>
            <a:off x="6099349" y="4402920"/>
            <a:ext cx="2891349" cy="17691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54946"/>
          <a:stretch/>
        </p:blipFill>
        <p:spPr>
          <a:xfrm>
            <a:off x="9016784" y="4402920"/>
            <a:ext cx="2705407" cy="17691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3915" y="6256931"/>
            <a:ext cx="944962" cy="2743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027756" y="4438183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2006-2007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10659656" y="4449210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2007-2008</a:t>
            </a:r>
            <a:endParaRPr lang="en-US" sz="1400" dirty="0"/>
          </a:p>
        </p:txBody>
      </p:sp>
      <p:sp>
        <p:nvSpPr>
          <p:cNvPr id="21" name="Rectangle 20"/>
          <p:cNvSpPr/>
          <p:nvPr/>
        </p:nvSpPr>
        <p:spPr>
          <a:xfrm>
            <a:off x="653187" y="1982286"/>
            <a:ext cx="4655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Pine cones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formation / 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89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500.JPG"/>
          <p:cNvPicPr>
            <a:picLocks noChangeAspect="1"/>
          </p:cNvPicPr>
          <p:nvPr/>
        </p:nvPicPr>
        <p:blipFill rotWithShape="1">
          <a:blip r:embed="rId2" cstate="print"/>
          <a:srcRect l="28679" t="23196" r="15631" b="21828"/>
          <a:stretch/>
        </p:blipFill>
        <p:spPr>
          <a:xfrm>
            <a:off x="0" y="-342900"/>
            <a:ext cx="12192000" cy="802386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06400" y="1752600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680" y="2393235"/>
            <a:ext cx="4939331" cy="4194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2638799" y="2843203"/>
            <a:ext cx="3894081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Gill Sans MT" panose="020B0502020104020203" pitchFamily="34" charset="0"/>
              </a:rPr>
              <a:t>Stone pine is a Mediterranean tree species well adapted to central and Southern Portugal.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800" dirty="0" smtClean="0">
              <a:latin typeface="Gill Sans MT" panose="020B05020201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Pine cones </a:t>
            </a:r>
            <a:r>
              <a:rPr lang="en-US" sz="2000" dirty="0" smtClean="0">
                <a:latin typeface="Gill Sans MT" panose="020B0502020104020203" pitchFamily="34" charset="0"/>
              </a:rPr>
              <a:t>are the main source of income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800" dirty="0">
              <a:latin typeface="Gill Sans MT" panose="020B05020201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Gill Sans MT" panose="020B0502020104020203" pitchFamily="34" charset="0"/>
              </a:rPr>
              <a:t>Its socio-economic importance is reflected through the increasing area of plantations and has justified the development of a growth model to support forest management.</a:t>
            </a:r>
          </a:p>
          <a:p>
            <a:endParaRPr lang="en-US" sz="800" dirty="0">
              <a:latin typeface="Gill Sans MT" panose="020B05020201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648" y="2341400"/>
            <a:ext cx="1973751" cy="42980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53187" y="1982286"/>
            <a:ext cx="4655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Pine cones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formation / 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30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500.JPG"/>
          <p:cNvPicPr>
            <a:picLocks noChangeAspect="1"/>
          </p:cNvPicPr>
          <p:nvPr/>
        </p:nvPicPr>
        <p:blipFill rotWithShape="1">
          <a:blip r:embed="rId2" cstate="print"/>
          <a:srcRect l="28679" t="23196" r="15631" b="21828"/>
          <a:stretch/>
        </p:blipFill>
        <p:spPr>
          <a:xfrm>
            <a:off x="0" y="-342900"/>
            <a:ext cx="12192000" cy="802386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06400" y="1752600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5600" algn="just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 smtClean="0"/>
              <a:t>M</a:t>
            </a:r>
            <a:r>
              <a:rPr lang="en-US" dirty="0" smtClean="0"/>
              <a:t>ost </a:t>
            </a:r>
            <a:r>
              <a:rPr lang="en-US" dirty="0" smtClean="0"/>
              <a:t>of the model components were developed by a colleague </a:t>
            </a:r>
            <a:r>
              <a:rPr lang="en-US" dirty="0" smtClean="0"/>
              <a:t>under </a:t>
            </a:r>
            <a:r>
              <a:rPr lang="en-US" dirty="0" smtClean="0"/>
              <a:t>his </a:t>
            </a:r>
            <a:r>
              <a:rPr lang="en-US" dirty="0" smtClean="0"/>
              <a:t>PhD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680" y="2393235"/>
            <a:ext cx="4939331" cy="4194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914400" y="2508046"/>
            <a:ext cx="511140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Canopy variables </a:t>
            </a:r>
            <a:r>
              <a:rPr lang="en-US" sz="2000" dirty="0" smtClean="0">
                <a:latin typeface="Gill Sans MT" panose="020B0502020104020203" pitchFamily="34" charset="0"/>
              </a:rPr>
              <a:t>are of extreme importance: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US" sz="800" dirty="0" smtClean="0">
              <a:latin typeface="Gill Sans MT" panose="020B0502020104020203" pitchFamily="34" charset="0"/>
            </a:endParaRPr>
          </a:p>
          <a:p>
            <a:pPr algn="just"/>
            <a:endParaRPr lang="en-US" sz="800" dirty="0" smtClean="0">
              <a:latin typeface="Gill Sans MT" panose="020B0502020104020203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en-US" sz="2000" dirty="0" smtClean="0">
                <a:latin typeface="Gill Sans MT" panose="020B0502020104020203" pitchFamily="34" charset="0"/>
              </a:rPr>
              <a:t>Diameter growth </a:t>
            </a:r>
          </a:p>
          <a:p>
            <a:pPr marL="800100" lvl="1" indent="-342900" algn="just">
              <a:buFontTx/>
              <a:buChar char="-"/>
            </a:pPr>
            <a:r>
              <a:rPr lang="en-US" sz="2000" dirty="0" smtClean="0">
                <a:latin typeface="Gill Sans MT" panose="020B0502020104020203" pitchFamily="34" charset="0"/>
              </a:rPr>
              <a:t>h-d curve for even-aged stands</a:t>
            </a:r>
          </a:p>
          <a:p>
            <a:pPr marL="800100" lvl="1" indent="-342900" algn="just">
              <a:buFontTx/>
              <a:buChar char="-"/>
            </a:pPr>
            <a:r>
              <a:rPr lang="en-US" sz="2000" dirty="0" smtClean="0">
                <a:latin typeface="Gill Sans MT" panose="020B0502020104020203" pitchFamily="34" charset="0"/>
              </a:rPr>
              <a:t>h-d curve for uneven-aged stands</a:t>
            </a:r>
          </a:p>
          <a:p>
            <a:pPr marL="800100" lvl="1" indent="-342900" algn="just">
              <a:buFontTx/>
              <a:buChar char="-"/>
            </a:pPr>
            <a:r>
              <a:rPr lang="en-US" sz="2000" dirty="0" smtClean="0">
                <a:latin typeface="Gill Sans MT" panose="020B0502020104020203" pitchFamily="34" charset="0"/>
              </a:rPr>
              <a:t>Crown diameter</a:t>
            </a:r>
          </a:p>
          <a:p>
            <a:pPr marL="800100" lvl="1" indent="-342900" algn="just">
              <a:buFontTx/>
              <a:buChar char="-"/>
            </a:pPr>
            <a:r>
              <a:rPr lang="en-US" sz="2000" dirty="0" smtClean="0">
                <a:latin typeface="Gill Sans MT" panose="020B0502020104020203" pitchFamily="34" charset="0"/>
              </a:rPr>
              <a:t>Crown length</a:t>
            </a:r>
          </a:p>
          <a:p>
            <a:pPr marL="800100" lvl="1" indent="-342900" algn="just">
              <a:buFontTx/>
              <a:buChar char="-"/>
            </a:pPr>
            <a:r>
              <a:rPr lang="en-US" sz="2000" dirty="0" smtClean="0">
                <a:latin typeface="Gill Sans MT" panose="020B0502020104020203" pitchFamily="34" charset="0"/>
              </a:rPr>
              <a:t>Cone production</a:t>
            </a:r>
          </a:p>
          <a:p>
            <a:pPr marL="1257300" lvl="2" indent="-342900" algn="just">
              <a:buFontTx/>
              <a:buChar char="-"/>
            </a:pPr>
            <a:r>
              <a:rPr lang="en-US" sz="2000" dirty="0" smtClean="0">
                <a:latin typeface="Gill Sans MT" panose="020B0502020104020203" pitchFamily="34" charset="0"/>
              </a:rPr>
              <a:t>cone existence x cone weight</a:t>
            </a:r>
          </a:p>
          <a:p>
            <a:pPr marL="800100" lvl="1" indent="-342900" algn="just">
              <a:buFontTx/>
              <a:buChar char="-"/>
            </a:pPr>
            <a:endParaRPr lang="en-US" sz="2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58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500.JPG"/>
          <p:cNvPicPr>
            <a:picLocks noChangeAspect="1"/>
          </p:cNvPicPr>
          <p:nvPr/>
        </p:nvPicPr>
        <p:blipFill rotWithShape="1">
          <a:blip r:embed="rId2" cstate="print"/>
          <a:srcRect l="28679" t="23196" r="15631" b="21828"/>
          <a:stretch/>
        </p:blipFill>
        <p:spPr>
          <a:xfrm>
            <a:off x="0" y="-342900"/>
            <a:ext cx="12192000" cy="802386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06400" y="1752600"/>
            <a:ext cx="11480800" cy="4988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5600" algn="just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 smtClean="0"/>
              <a:t>M</a:t>
            </a:r>
            <a:r>
              <a:rPr lang="en-US" dirty="0" smtClean="0"/>
              <a:t>ost </a:t>
            </a:r>
            <a:r>
              <a:rPr lang="en-US" dirty="0" smtClean="0"/>
              <a:t>of the model components were developed by a colleague </a:t>
            </a:r>
            <a:r>
              <a:rPr lang="en-US" dirty="0" smtClean="0"/>
              <a:t>under </a:t>
            </a:r>
            <a:r>
              <a:rPr lang="en-US" dirty="0" smtClean="0"/>
              <a:t>his </a:t>
            </a:r>
            <a:r>
              <a:rPr lang="en-US" dirty="0" smtClean="0"/>
              <a:t>PhD, </a:t>
            </a:r>
            <a:r>
              <a:rPr lang="en-US" dirty="0" smtClean="0">
                <a:solidFill>
                  <a:srgbClr val="C00000"/>
                </a:solidFill>
              </a:rPr>
              <a:t>BUT</a:t>
            </a:r>
            <a:r>
              <a:rPr lang="en-US" dirty="0" smtClean="0"/>
              <a:t> not </a:t>
            </a:r>
            <a:r>
              <a:rPr lang="en-US" dirty="0"/>
              <a:t>all his equations were integrated in StandsSIM.md </a:t>
            </a:r>
            <a:r>
              <a:rPr lang="en-US" dirty="0" smtClean="0"/>
              <a:t>simulator</a:t>
            </a:r>
            <a:endParaRPr lang="en-US" dirty="0"/>
          </a:p>
          <a:p>
            <a:pPr algn="just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800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b="1" dirty="0" smtClean="0">
                <a:solidFill>
                  <a:srgbClr val="333333"/>
                </a:solidFill>
              </a:rPr>
              <a:t>PINEA</a:t>
            </a:r>
            <a:r>
              <a:rPr lang="en-GB" dirty="0" smtClean="0">
                <a:solidFill>
                  <a:srgbClr val="333333"/>
                </a:solidFill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individual tree model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680" y="2393235"/>
            <a:ext cx="4939331" cy="4194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06400" y="2638453"/>
            <a:ext cx="106273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Gill Sans MT" panose="020B0502020104020203" pitchFamily="34" charset="0"/>
              </a:rPr>
              <a:t>The model integrates the following modules 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800" dirty="0" smtClean="0">
              <a:latin typeface="Gill Sans MT" panose="020B0502020104020203" pitchFamily="34" charset="0"/>
            </a:endParaRPr>
          </a:p>
          <a:p>
            <a:pPr marL="538163" lvl="2" indent="-182563"/>
            <a:r>
              <a:rPr lang="en-US" sz="2000" b="1" u="sng" dirty="0" smtClean="0">
                <a:solidFill>
                  <a:srgbClr val="0070C0"/>
                </a:solidFill>
                <a:latin typeface="Gill Sans MT" panose="020B0502020104020203" pitchFamily="34" charset="0"/>
              </a:rPr>
              <a:t>Prediction Module:</a:t>
            </a:r>
            <a:r>
              <a:rPr lang="en-US" sz="2000" dirty="0" smtClean="0">
                <a:latin typeface="Gill Sans MT" panose="020B0502020104020203" pitchFamily="34" charset="0"/>
              </a:rPr>
              <a:t/>
            </a:r>
            <a:br>
              <a:rPr lang="en-US" sz="2000" dirty="0" smtClean="0">
                <a:latin typeface="Gill Sans MT" panose="020B0502020104020203" pitchFamily="34" charset="0"/>
              </a:rPr>
            </a:br>
            <a:r>
              <a:rPr lang="en-US" sz="2000" dirty="0" smtClean="0">
                <a:latin typeface="Gill Sans MT" panose="020B0502020104020203" pitchFamily="34" charset="0"/>
              </a:rPr>
              <a:t>. Site index curves (</a:t>
            </a:r>
            <a:r>
              <a:rPr lang="en-US" sz="2000" dirty="0" err="1" smtClean="0">
                <a:latin typeface="Gill Sans MT" panose="020B0502020104020203" pitchFamily="34" charset="0"/>
              </a:rPr>
              <a:t>Calama</a:t>
            </a:r>
            <a:r>
              <a:rPr lang="en-US" sz="2000" dirty="0" smtClean="0">
                <a:latin typeface="Gill Sans MT" panose="020B0502020104020203" pitchFamily="34" charset="0"/>
              </a:rPr>
              <a:t> </a:t>
            </a:r>
            <a:r>
              <a:rPr lang="en-US" sz="2000" i="1" dirty="0" smtClean="0">
                <a:latin typeface="Gill Sans MT" panose="020B0502020104020203" pitchFamily="34" charset="0"/>
              </a:rPr>
              <a:t>et al.</a:t>
            </a:r>
            <a:r>
              <a:rPr lang="en-US" sz="2000" dirty="0" smtClean="0">
                <a:latin typeface="Gill Sans MT" panose="020B0502020104020203" pitchFamily="34" charset="0"/>
              </a:rPr>
              <a:t> 2013)</a:t>
            </a:r>
            <a:br>
              <a:rPr lang="en-US" sz="2000" dirty="0" smtClean="0">
                <a:latin typeface="Gill Sans MT" panose="020B0502020104020203" pitchFamily="34" charset="0"/>
              </a:rPr>
            </a:b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. Growth diameter (Freire 2010)</a:t>
            </a:r>
            <a:r>
              <a:rPr lang="en-US" sz="2000" dirty="0" smtClean="0">
                <a:latin typeface="Gill Sans MT" panose="020B0502020104020203" pitchFamily="34" charset="0"/>
              </a:rPr>
              <a:t/>
            </a:r>
            <a:br>
              <a:rPr lang="en-US" sz="2000" dirty="0" smtClean="0">
                <a:latin typeface="Gill Sans MT" panose="020B0502020104020203" pitchFamily="34" charset="0"/>
              </a:rPr>
            </a:br>
            <a:endParaRPr lang="en-US" sz="800" dirty="0" smtClean="0">
              <a:latin typeface="Gill Sans MT" panose="020B0502020104020203" pitchFamily="34" charset="0"/>
            </a:endParaRPr>
          </a:p>
          <a:p>
            <a:pPr marL="538163" lvl="2" indent="-182563"/>
            <a:r>
              <a:rPr lang="en-US" sz="2000" b="1" u="sng" dirty="0" smtClean="0">
                <a:solidFill>
                  <a:srgbClr val="0070C0"/>
                </a:solidFill>
                <a:latin typeface="Gill Sans MT" panose="020B0502020104020203" pitchFamily="34" charset="0"/>
              </a:rPr>
              <a:t>Calculus Module:</a:t>
            </a:r>
            <a:r>
              <a:rPr lang="en-US" sz="2000" dirty="0" smtClean="0">
                <a:latin typeface="Gill Sans MT" panose="020B0502020104020203" pitchFamily="34" charset="0"/>
              </a:rPr>
              <a:t/>
            </a:r>
            <a:br>
              <a:rPr lang="en-US" sz="2000" dirty="0" smtClean="0">
                <a:latin typeface="Gill Sans MT" panose="020B0502020104020203" pitchFamily="34" charset="0"/>
              </a:rPr>
            </a:b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. Cone weight prediction (accounting for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masting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 (Freire 2010)</a:t>
            </a:r>
          </a:p>
          <a:p>
            <a:pPr marL="538163" lvl="2" indent="-182563"/>
            <a:r>
              <a:rPr lang="en-US" sz="2000" dirty="0" smtClean="0"/>
              <a:t>   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Crown diameter prediction (Freire 2010)</a:t>
            </a:r>
            <a:b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. Height-diameter curves (Freire 2010)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. Self-thinning (Tomé 2001)</a:t>
            </a:r>
            <a:br>
              <a:rPr lang="en-US" sz="2000" dirty="0" smtClean="0"/>
            </a:br>
            <a:r>
              <a:rPr lang="en-US" sz="2000" dirty="0" smtClean="0"/>
              <a:t>. System of equations for total standing volumes and volume by a</a:t>
            </a:r>
            <a:r>
              <a:rPr lang="en-US" sz="2000" dirty="0" smtClean="0">
                <a:solidFill>
                  <a:schemeClr val="bg1"/>
                </a:solidFill>
              </a:rPr>
              <a:t>ssortments (</a:t>
            </a:r>
            <a:r>
              <a:rPr lang="en-US" sz="2000" dirty="0" err="1" smtClean="0">
                <a:solidFill>
                  <a:schemeClr val="bg1"/>
                </a:solidFill>
              </a:rPr>
              <a:t>Nunes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i="1" dirty="0" smtClean="0">
                <a:solidFill>
                  <a:schemeClr val="bg1"/>
                </a:solidFill>
              </a:rPr>
              <a:t>et al.</a:t>
            </a:r>
            <a:r>
              <a:rPr lang="en-US" sz="2000" dirty="0" smtClean="0">
                <a:solidFill>
                  <a:schemeClr val="bg1"/>
                </a:solidFill>
              </a:rPr>
              <a:t> 2010)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/>
              <a:t>. Total biomass and biomass by tree components (</a:t>
            </a:r>
            <a:r>
              <a:rPr lang="en-US" sz="2000" dirty="0" err="1" smtClean="0"/>
              <a:t>Correia</a:t>
            </a:r>
            <a:r>
              <a:rPr lang="en-US" sz="2000" dirty="0" smtClean="0"/>
              <a:t> </a:t>
            </a:r>
            <a:r>
              <a:rPr lang="en-US" sz="2000" i="1" dirty="0" smtClean="0"/>
              <a:t>et al.</a:t>
            </a:r>
            <a:r>
              <a:rPr lang="en-US" sz="2000" dirty="0" smtClean="0"/>
              <a:t> 2010)</a:t>
            </a:r>
          </a:p>
          <a:p>
            <a:pPr marL="538163" lvl="2" indent="-182563"/>
            <a:endParaRPr lang="en-US" sz="800" dirty="0" smtClean="0">
              <a:latin typeface="Gill Sans MT" panose="020B0502020104020203" pitchFamily="34" charset="0"/>
            </a:endParaRPr>
          </a:p>
          <a:p>
            <a:pPr marL="538163" lvl="2" indent="-182563"/>
            <a:r>
              <a:rPr lang="en-US" sz="2000" b="1" u="sng" dirty="0" smtClean="0">
                <a:solidFill>
                  <a:srgbClr val="0070C0"/>
                </a:solidFill>
                <a:latin typeface="Gill Sans MT" panose="020B0502020104020203" pitchFamily="34" charset="0"/>
              </a:rPr>
              <a:t>Management</a:t>
            </a:r>
            <a:r>
              <a:rPr lang="en-US" sz="2000" b="1" u="sng" dirty="0" smtClean="0">
                <a:solidFill>
                  <a:srgbClr val="0070C0"/>
                </a:solidFill>
                <a:latin typeface="Gill Sans MT" panose="020B0502020104020203" pitchFamily="34" charset="0"/>
              </a:rPr>
              <a:t> Module: </a:t>
            </a:r>
            <a:r>
              <a:rPr lang="en-US" sz="2000" dirty="0" smtClean="0">
                <a:latin typeface="Gill Sans MT" panose="020B0502020104020203" pitchFamily="34" charset="0"/>
              </a:rPr>
              <a:t>Thinning</a:t>
            </a:r>
            <a:endParaRPr lang="en-US" sz="20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14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14546</TotalTime>
  <Words>3961</Words>
  <Application>Microsoft Office PowerPoint</Application>
  <PresentationFormat>Widescreen</PresentationFormat>
  <Paragraphs>1197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Aptos</vt:lpstr>
      <vt:lpstr>Arial</vt:lpstr>
      <vt:lpstr>Calibri</vt:lpstr>
      <vt:lpstr>Calibri Light</vt:lpstr>
      <vt:lpstr>Cambria Math</vt:lpstr>
      <vt:lpstr>Gill Sans MT</vt:lpstr>
      <vt:lpstr>Times New Roman</vt:lpstr>
      <vt:lpstr>Wingdings</vt:lpstr>
      <vt:lpstr>Office Theme</vt:lpstr>
      <vt:lpstr>Susana Barreiro &amp; Margarida Tomé, 2026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smb</dc:creator>
  <cp:lastModifiedBy>smb</cp:lastModifiedBy>
  <cp:revision>84</cp:revision>
  <dcterms:created xsi:type="dcterms:W3CDTF">2026-05-17T16:11:00Z</dcterms:created>
  <dcterms:modified xsi:type="dcterms:W3CDTF">2026-05-27T18:37:35Z</dcterms:modified>
</cp:coreProperties>
</file>