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8" r:id="rId2"/>
  </p:sldMasterIdLst>
  <p:notesMasterIdLst>
    <p:notesMasterId r:id="rId49"/>
  </p:notesMasterIdLst>
  <p:handoutMasterIdLst>
    <p:handoutMasterId r:id="rId50"/>
  </p:handoutMasterIdLst>
  <p:sldIdLst>
    <p:sldId id="257" r:id="rId3"/>
    <p:sldId id="468" r:id="rId4"/>
    <p:sldId id="673" r:id="rId5"/>
    <p:sldId id="507" r:id="rId6"/>
    <p:sldId id="508" r:id="rId7"/>
    <p:sldId id="510" r:id="rId8"/>
    <p:sldId id="518" r:id="rId9"/>
    <p:sldId id="479" r:id="rId10"/>
    <p:sldId id="511" r:id="rId11"/>
    <p:sldId id="751" r:id="rId12"/>
    <p:sldId id="570" r:id="rId13"/>
    <p:sldId id="649" r:id="rId14"/>
    <p:sldId id="650" r:id="rId15"/>
    <p:sldId id="651" r:id="rId16"/>
    <p:sldId id="652" r:id="rId17"/>
    <p:sldId id="653" r:id="rId18"/>
    <p:sldId id="654" r:id="rId19"/>
    <p:sldId id="655" r:id="rId20"/>
    <p:sldId id="656" r:id="rId21"/>
    <p:sldId id="657" r:id="rId22"/>
    <p:sldId id="658" r:id="rId23"/>
    <p:sldId id="659" r:id="rId24"/>
    <p:sldId id="660" r:id="rId25"/>
    <p:sldId id="661" r:id="rId26"/>
    <p:sldId id="571" r:id="rId27"/>
    <p:sldId id="662" r:id="rId28"/>
    <p:sldId id="663" r:id="rId29"/>
    <p:sldId id="667" r:id="rId30"/>
    <p:sldId id="572" r:id="rId31"/>
    <p:sldId id="708" r:id="rId32"/>
    <p:sldId id="553" r:id="rId33"/>
    <p:sldId id="554" r:id="rId34"/>
    <p:sldId id="573" r:id="rId35"/>
    <p:sldId id="556" r:id="rId36"/>
    <p:sldId id="557" r:id="rId37"/>
    <p:sldId id="574" r:id="rId38"/>
    <p:sldId id="578" r:id="rId39"/>
    <p:sldId id="579" r:id="rId40"/>
    <p:sldId id="709" r:id="rId41"/>
    <p:sldId id="710" r:id="rId42"/>
    <p:sldId id="575" r:id="rId43"/>
    <p:sldId id="576" r:id="rId44"/>
    <p:sldId id="464" r:id="rId45"/>
    <p:sldId id="453" r:id="rId46"/>
    <p:sldId id="618" r:id="rId47"/>
    <p:sldId id="711" r:id="rId48"/>
  </p:sldIdLst>
  <p:sldSz cx="12192000" cy="6858000"/>
  <p:notesSz cx="10021888" cy="688816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ome" initials="M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3300"/>
    <a:srgbClr val="009900"/>
    <a:srgbClr val="CC6600"/>
    <a:srgbClr val="CC3300"/>
    <a:srgbClr val="FF9933"/>
    <a:srgbClr val="FFFFE7"/>
    <a:srgbClr val="FFFFCC"/>
    <a:srgbClr val="0066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351" autoAdjust="0"/>
  </p:normalViewPr>
  <p:slideViewPr>
    <p:cSldViewPr>
      <p:cViewPr varScale="1">
        <p:scale>
          <a:sx n="78" d="100"/>
          <a:sy n="78" d="100"/>
        </p:scale>
        <p:origin x="72" y="189"/>
      </p:cViewPr>
      <p:guideLst>
        <p:guide orient="horz" pos="2160"/>
        <p:guide pos="3840"/>
      </p:guideLst>
    </p:cSldViewPr>
  </p:slideViewPr>
  <p:outlineViewPr>
    <p:cViewPr>
      <p:scale>
        <a:sx n="33" d="100"/>
        <a:sy n="33" d="100"/>
      </p:scale>
      <p:origin x="0" y="-18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11472"/>
    </p:cViewPr>
  </p:sorterViewPr>
  <p:notesViewPr>
    <p:cSldViewPr>
      <p:cViewPr varScale="1">
        <p:scale>
          <a:sx n="61" d="100"/>
          <a:sy n="61" d="100"/>
        </p:scale>
        <p:origin x="2691" y="5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magatome\Dropbox\2_Ensino\2Ciclo-ModelacaoRecursosFlorestais\PowerPoints\5_AnalysisOfSomeForestModels&amp;Simulators\5.5_ProcessBasedModels\3PG\StudyMaterial\3PG_Functions&amp;Modifier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G:\Ensino\3PG\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5796150481191"/>
          <c:y val="5.1400554097404488E-2"/>
          <c:w val="0.78226181102362202"/>
          <c:h val="0.72704068241469821"/>
        </c:manualLayout>
      </c:layout>
      <c:scatterChart>
        <c:scatterStyle val="lineMarker"/>
        <c:varyColors val="0"/>
        <c:ser>
          <c:idx val="0"/>
          <c:order val="0"/>
          <c:tx>
            <c:v>Furadouro trial</c:v>
          </c:tx>
          <c:spPr>
            <a:ln w="28575">
              <a:noFill/>
            </a:ln>
          </c:spPr>
          <c:marker>
            <c:spPr>
              <a:solidFill>
                <a:srgbClr val="008000"/>
              </a:solidFill>
              <a:ln>
                <a:solidFill>
                  <a:srgbClr val="008000"/>
                </a:solidFill>
              </a:ln>
            </c:spPr>
          </c:marker>
          <c:trendline>
            <c:trendlineType val="linear"/>
            <c:dispRSqr val="1"/>
            <c:dispEq val="0"/>
            <c:trendlineLbl>
              <c:layout>
                <c:manualLayout>
                  <c:x val="0.13604352087568"/>
                  <c:y val="0.12780916258330463"/>
                </c:manualLayout>
              </c:layout>
              <c:numFmt formatCode="General" sourceLinked="0"/>
            </c:trendlineLbl>
          </c:trendline>
          <c:xVal>
            <c:numRef>
              <c:f>Sheet1!$C$3:$C$6</c:f>
              <c:numCache>
                <c:formatCode>General</c:formatCode>
                <c:ptCount val="4"/>
                <c:pt idx="0">
                  <c:v>4.4408000000000003</c:v>
                </c:pt>
                <c:pt idx="1">
                  <c:v>3.8064</c:v>
                </c:pt>
                <c:pt idx="2">
                  <c:v>3.7576000000000001</c:v>
                </c:pt>
                <c:pt idx="3">
                  <c:v>3.4647999999999999</c:v>
                </c:pt>
              </c:numCache>
            </c:numRef>
          </c:xVal>
          <c:yVal>
            <c:numRef>
              <c:f>Sheet1!$A$3:$A$6</c:f>
              <c:numCache>
                <c:formatCode>General</c:formatCode>
                <c:ptCount val="4"/>
                <c:pt idx="0">
                  <c:v>35.700000000000003</c:v>
                </c:pt>
                <c:pt idx="1">
                  <c:v>29.5</c:v>
                </c:pt>
                <c:pt idx="2">
                  <c:v>26.9</c:v>
                </c:pt>
                <c:pt idx="3">
                  <c:v>23.7</c:v>
                </c:pt>
              </c:numCache>
            </c:numRef>
          </c:yVal>
          <c:smooth val="0"/>
          <c:extLst>
            <c:ext xmlns:c16="http://schemas.microsoft.com/office/drawing/2014/chart" uri="{C3380CC4-5D6E-409C-BE32-E72D297353CC}">
              <c16:uniqueId val="{00000000-0473-4CED-8657-68E6F30A18C7}"/>
            </c:ext>
          </c:extLst>
        </c:ser>
        <c:dLbls>
          <c:showLegendKey val="0"/>
          <c:showVal val="0"/>
          <c:showCatName val="0"/>
          <c:showSerName val="0"/>
          <c:showPercent val="0"/>
          <c:showBubbleSize val="0"/>
        </c:dLbls>
        <c:axId val="-1054887776"/>
        <c:axId val="-1054877440"/>
      </c:scatterChart>
      <c:valAx>
        <c:axId val="-1054887776"/>
        <c:scaling>
          <c:orientation val="minMax"/>
          <c:min val="3"/>
        </c:scaling>
        <c:delete val="0"/>
        <c:axPos val="b"/>
        <c:title>
          <c:tx>
            <c:rich>
              <a:bodyPr/>
              <a:lstStyle/>
              <a:p>
                <a:pPr>
                  <a:defRPr sz="1200">
                    <a:latin typeface="Arial" pitchFamily="34" charset="0"/>
                    <a:cs typeface="Arial" pitchFamily="34" charset="0"/>
                  </a:defRPr>
                </a:pPr>
                <a:r>
                  <a:rPr lang="en-US" sz="1200">
                    <a:latin typeface="Arial" pitchFamily="34" charset="0"/>
                    <a:cs typeface="Arial" pitchFamily="34" charset="0"/>
                  </a:rPr>
                  <a:t>Radiation intercepted (GJ m</a:t>
                </a:r>
                <a:r>
                  <a:rPr lang="en-US" sz="1200" baseline="30000">
                    <a:latin typeface="Arial" pitchFamily="34" charset="0"/>
                    <a:cs typeface="Arial" pitchFamily="34" charset="0"/>
                  </a:rPr>
                  <a:t>-2</a:t>
                </a:r>
                <a:r>
                  <a:rPr lang="en-US" sz="1200">
                    <a:latin typeface="Arial" pitchFamily="34" charset="0"/>
                    <a:cs typeface="Arial" pitchFamily="34" charset="0"/>
                  </a:rPr>
                  <a:t> year</a:t>
                </a:r>
                <a:r>
                  <a:rPr lang="en-US" sz="1200" baseline="30000">
                    <a:latin typeface="Arial" pitchFamily="34" charset="0"/>
                    <a:cs typeface="Arial" pitchFamily="34" charset="0"/>
                  </a:rPr>
                  <a:t>-1</a:t>
                </a:r>
                <a:r>
                  <a:rPr lang="en-US" sz="1200">
                    <a:latin typeface="Arial" pitchFamily="34" charset="0"/>
                    <a:cs typeface="Arial" pitchFamily="34" charset="0"/>
                  </a:rPr>
                  <a:t>)</a:t>
                </a:r>
              </a:p>
            </c:rich>
          </c:tx>
          <c:layout>
            <c:manualLayout>
              <c:xMode val="edge"/>
              <c:yMode val="edge"/>
              <c:x val="0.24828608923884515"/>
              <c:y val="0.8741853483494233"/>
            </c:manualLayout>
          </c:layout>
          <c:overlay val="0"/>
        </c:title>
        <c:numFmt formatCode="General" sourceLinked="1"/>
        <c:majorTickMark val="out"/>
        <c:minorTickMark val="none"/>
        <c:tickLblPos val="nextTo"/>
        <c:crossAx val="-1054877440"/>
        <c:crosses val="autoZero"/>
        <c:crossBetween val="midCat"/>
      </c:valAx>
      <c:valAx>
        <c:axId val="-1054877440"/>
        <c:scaling>
          <c:orientation val="minMax"/>
          <c:min val="20"/>
        </c:scaling>
        <c:delete val="0"/>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NPP (Mg ha</a:t>
                </a:r>
                <a:r>
                  <a:rPr lang="en-US" sz="1200" baseline="30000">
                    <a:latin typeface="Arial" pitchFamily="34" charset="0"/>
                    <a:cs typeface="Arial" pitchFamily="34" charset="0"/>
                  </a:rPr>
                  <a:t>-1</a:t>
                </a:r>
                <a:r>
                  <a:rPr lang="en-US" sz="1200">
                    <a:latin typeface="Arial" pitchFamily="34" charset="0"/>
                    <a:cs typeface="Arial" pitchFamily="34" charset="0"/>
                  </a:rPr>
                  <a:t> year</a:t>
                </a:r>
                <a:r>
                  <a:rPr lang="en-US" sz="1200" baseline="30000">
                    <a:latin typeface="Arial" pitchFamily="34" charset="0"/>
                    <a:cs typeface="Arial" pitchFamily="34" charset="0"/>
                  </a:rPr>
                  <a:t>-1</a:t>
                </a:r>
                <a:r>
                  <a:rPr lang="en-US" sz="1200">
                    <a:latin typeface="Arial" pitchFamily="34" charset="0"/>
                    <a:cs typeface="Arial" pitchFamily="34" charset="0"/>
                  </a:rPr>
                  <a:t>)</a:t>
                </a:r>
              </a:p>
            </c:rich>
          </c:tx>
          <c:layout>
            <c:manualLayout>
              <c:xMode val="edge"/>
              <c:yMode val="edge"/>
              <c:x val="3.6111111111111108E-2"/>
              <c:y val="0.22581708503785422"/>
            </c:manualLayout>
          </c:layout>
          <c:overlay val="0"/>
        </c:title>
        <c:numFmt formatCode="General" sourceLinked="1"/>
        <c:majorTickMark val="out"/>
        <c:minorTickMark val="none"/>
        <c:tickLblPos val="nextTo"/>
        <c:crossAx val="-1054887776"/>
        <c:crosses val="autoZero"/>
        <c:crossBetween val="midCat"/>
      </c:valAx>
      <c:spPr>
        <a:ln>
          <a:solidFill>
            <a:schemeClr val="bg1">
              <a:lumMod val="50000"/>
            </a:schemeClr>
          </a:solidFill>
        </a:ln>
      </c:spPr>
    </c:plotArea>
    <c:legend>
      <c:legendPos val="r"/>
      <c:legendEntry>
        <c:idx val="1"/>
        <c:delete val="1"/>
      </c:legendEntry>
      <c:layout>
        <c:manualLayout>
          <c:xMode val="edge"/>
          <c:yMode val="edge"/>
          <c:x val="0.68019466316710409"/>
          <c:y val="0.70216744564327094"/>
          <c:w val="0.29612772087699563"/>
          <c:h val="6.4166005458202863E-2"/>
        </c:manualLayout>
      </c:layout>
      <c:overlay val="0"/>
      <c:txPr>
        <a:bodyPr/>
        <a:lstStyle/>
        <a:p>
          <a:pPr>
            <a:defRPr sz="1100">
              <a:latin typeface="Arial" pitchFamily="34" charset="0"/>
              <a:cs typeface="Arial" pitchFamily="34" charset="0"/>
            </a:defRPr>
          </a:pPr>
          <a:endParaRPr lang="pt-PT"/>
        </a:p>
      </c:txPr>
    </c:legend>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spPr>
            <a:ln>
              <a:solidFill>
                <a:srgbClr val="00B050"/>
              </a:solidFill>
            </a:ln>
          </c:spPr>
          <c:marker>
            <c:symbol val="none"/>
          </c:marker>
          <c:xVal>
            <c:numRef>
              <c:f>'Litter-fall'!$A$38:$A$47</c:f>
              <c:numCache>
                <c:formatCode>General</c:formatCode>
                <c:ptCount val="10"/>
                <c:pt idx="0">
                  <c:v>1</c:v>
                </c:pt>
                <c:pt idx="1">
                  <c:v>3</c:v>
                </c:pt>
                <c:pt idx="2">
                  <c:v>5</c:v>
                </c:pt>
                <c:pt idx="3">
                  <c:v>7</c:v>
                </c:pt>
                <c:pt idx="4">
                  <c:v>9</c:v>
                </c:pt>
                <c:pt idx="5">
                  <c:v>11</c:v>
                </c:pt>
                <c:pt idx="6">
                  <c:v>13</c:v>
                </c:pt>
                <c:pt idx="7">
                  <c:v>15</c:v>
                </c:pt>
                <c:pt idx="8">
                  <c:v>17</c:v>
                </c:pt>
                <c:pt idx="9">
                  <c:v>19</c:v>
                </c:pt>
              </c:numCache>
            </c:numRef>
          </c:xVal>
          <c:yVal>
            <c:numRef>
              <c:f>'Litter-fall'!$C$38:$C$47</c:f>
              <c:numCache>
                <c:formatCode>General</c:formatCode>
                <c:ptCount val="10"/>
                <c:pt idx="0">
                  <c:v>1.4891774527195974E-3</c:v>
                </c:pt>
                <c:pt idx="1">
                  <c:v>3.0899888641287288E-3</c:v>
                </c:pt>
                <c:pt idx="2">
                  <c:v>5.5777645471458605E-3</c:v>
                </c:pt>
                <c:pt idx="3">
                  <c:v>8.3756520915356826E-3</c:v>
                </c:pt>
                <c:pt idx="4">
                  <c:v>1.0577007795109887E-2</c:v>
                </c:pt>
                <c:pt idx="5">
                  <c:v>1.1871617340563715E-2</c:v>
                </c:pt>
                <c:pt idx="6">
                  <c:v>1.250677053037845E-2</c:v>
                </c:pt>
                <c:pt idx="7">
                  <c:v>1.2790706523846895E-2</c:v>
                </c:pt>
                <c:pt idx="8">
                  <c:v>1.2912335596251738E-2</c:v>
                </c:pt>
                <c:pt idx="9">
                  <c:v>1.2963482797867023E-2</c:v>
                </c:pt>
              </c:numCache>
            </c:numRef>
          </c:yVal>
          <c:smooth val="1"/>
          <c:extLst>
            <c:ext xmlns:c16="http://schemas.microsoft.com/office/drawing/2014/chart" uri="{C3380CC4-5D6E-409C-BE32-E72D297353CC}">
              <c16:uniqueId val="{00000000-926D-400A-9442-ED075A5274C4}"/>
            </c:ext>
          </c:extLst>
        </c:ser>
        <c:dLbls>
          <c:showLegendKey val="0"/>
          <c:showVal val="0"/>
          <c:showCatName val="0"/>
          <c:showSerName val="0"/>
          <c:showPercent val="0"/>
          <c:showBubbleSize val="0"/>
        </c:dLbls>
        <c:axId val="-965535328"/>
        <c:axId val="-965536960"/>
      </c:scatterChart>
      <c:valAx>
        <c:axId val="-965535328"/>
        <c:scaling>
          <c:orientation val="minMax"/>
          <c:max val="20"/>
        </c:scaling>
        <c:delete val="0"/>
        <c:axPos val="b"/>
        <c:title>
          <c:tx>
            <c:rich>
              <a:bodyPr/>
              <a:lstStyle/>
              <a:p>
                <a:pPr>
                  <a:defRPr/>
                </a:pPr>
                <a:r>
                  <a:rPr lang="en-US"/>
                  <a:t>stand age</a:t>
                </a:r>
                <a:r>
                  <a:rPr lang="en-US" baseline="0"/>
                  <a:t> (years)</a:t>
                </a:r>
                <a:endParaRPr lang="en-US"/>
              </a:p>
            </c:rich>
          </c:tx>
          <c:overlay val="0"/>
        </c:title>
        <c:numFmt formatCode="General" sourceLinked="1"/>
        <c:majorTickMark val="out"/>
        <c:minorTickMark val="none"/>
        <c:tickLblPos val="nextTo"/>
        <c:crossAx val="-965536960"/>
        <c:crosses val="autoZero"/>
        <c:crossBetween val="midCat"/>
      </c:valAx>
      <c:valAx>
        <c:axId val="-965536960"/>
        <c:scaling>
          <c:orientation val="minMax"/>
        </c:scaling>
        <c:delete val="0"/>
        <c:axPos val="l"/>
        <c:majorGridlines/>
        <c:title>
          <c:tx>
            <c:rich>
              <a:bodyPr rot="-5400000" vert="horz"/>
              <a:lstStyle/>
              <a:p>
                <a:pPr>
                  <a:defRPr sz="1100"/>
                </a:pPr>
                <a:r>
                  <a:rPr lang="en-US" sz="1100"/>
                  <a:t>Litter-fall rate month</a:t>
                </a:r>
                <a:r>
                  <a:rPr lang="en-US" sz="1100" baseline="30000"/>
                  <a:t>-1</a:t>
                </a:r>
              </a:p>
            </c:rich>
          </c:tx>
          <c:layout>
            <c:manualLayout>
              <c:xMode val="edge"/>
              <c:yMode val="edge"/>
              <c:x val="4.037227356505995E-2"/>
              <c:y val="0.22125246062992127"/>
            </c:manualLayout>
          </c:layout>
          <c:overlay val="0"/>
        </c:title>
        <c:numFmt formatCode="General" sourceLinked="1"/>
        <c:majorTickMark val="out"/>
        <c:minorTickMark val="none"/>
        <c:tickLblPos val="nextTo"/>
        <c:crossAx val="-965535328"/>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spPr>
            <a:ln>
              <a:solidFill>
                <a:srgbClr val="00B050"/>
              </a:solidFill>
            </a:ln>
          </c:spPr>
          <c:marker>
            <c:symbol val="none"/>
          </c:marker>
          <c:xVal>
            <c:numRef>
              <c:f>'Self-thinning'!$A$34:$A$57</c:f>
              <c:numCache>
                <c:formatCode>General</c:formatCode>
                <c:ptCount val="24"/>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pt idx="23">
                  <c:v>5000</c:v>
                </c:pt>
              </c:numCache>
            </c:numRef>
          </c:xVal>
          <c:yVal>
            <c:numRef>
              <c:f>'Self-thinning'!$C$34:$C$57</c:f>
              <c:numCache>
                <c:formatCode>General</c:formatCode>
                <c:ptCount val="24"/>
                <c:pt idx="0">
                  <c:v>552.60472479605801</c:v>
                </c:pt>
                <c:pt idx="1">
                  <c:v>421.71633265087451</c:v>
                </c:pt>
                <c:pt idx="2">
                  <c:v>348.11916252095841</c:v>
                </c:pt>
                <c:pt idx="3">
                  <c:v>300</c:v>
                </c:pt>
                <c:pt idx="4">
                  <c:v>265.66464229565281</c:v>
                </c:pt>
                <c:pt idx="5">
                  <c:v>239.71905901744216</c:v>
                </c:pt>
                <c:pt idx="6">
                  <c:v>219.30133036596487</c:v>
                </c:pt>
                <c:pt idx="7">
                  <c:v>202.74006651911321</c:v>
                </c:pt>
                <c:pt idx="8">
                  <c:v>188.98815748423092</c:v>
                </c:pt>
                <c:pt idx="9">
                  <c:v>177.35337911609821</c:v>
                </c:pt>
                <c:pt idx="10">
                  <c:v>167.35823752054236</c:v>
                </c:pt>
                <c:pt idx="11">
                  <c:v>158.66179235470852</c:v>
                </c:pt>
                <c:pt idx="12">
                  <c:v>151.01354425853336</c:v>
                </c:pt>
                <c:pt idx="13">
                  <c:v>144.22495703074097</c:v>
                </c:pt>
                <c:pt idx="14">
                  <c:v>138.15118119901439</c:v>
                </c:pt>
                <c:pt idx="15">
                  <c:v>132.67893495926248</c:v>
                </c:pt>
                <c:pt idx="16">
                  <c:v>127.71823873225885</c:v>
                </c:pt>
                <c:pt idx="17">
                  <c:v>123.19663821378033</c:v>
                </c:pt>
                <c:pt idx="18">
                  <c:v>119.055078897615</c:v>
                </c:pt>
                <c:pt idx="19">
                  <c:v>115.24490328746739</c:v>
                </c:pt>
                <c:pt idx="20">
                  <c:v>111.72562780917895</c:v>
                </c:pt>
                <c:pt idx="21">
                  <c:v>108.46327166352816</c:v>
                </c:pt>
                <c:pt idx="22">
                  <c:v>105.4290831627186</c:v>
                </c:pt>
                <c:pt idx="23">
                  <c:v>102.59855680060176</c:v>
                </c:pt>
              </c:numCache>
            </c:numRef>
          </c:yVal>
          <c:smooth val="1"/>
          <c:extLst>
            <c:ext xmlns:c16="http://schemas.microsoft.com/office/drawing/2014/chart" uri="{C3380CC4-5D6E-409C-BE32-E72D297353CC}">
              <c16:uniqueId val="{00000000-FAEC-4D02-9BC3-3C477FE65C57}"/>
            </c:ext>
          </c:extLst>
        </c:ser>
        <c:dLbls>
          <c:showLegendKey val="0"/>
          <c:showVal val="0"/>
          <c:showCatName val="0"/>
          <c:showSerName val="0"/>
          <c:showPercent val="0"/>
          <c:showBubbleSize val="0"/>
        </c:dLbls>
        <c:axId val="-965539136"/>
        <c:axId val="-965538592"/>
      </c:scatterChart>
      <c:valAx>
        <c:axId val="-965539136"/>
        <c:scaling>
          <c:orientation val="minMax"/>
          <c:max val="5000"/>
        </c:scaling>
        <c:delete val="0"/>
        <c:axPos val="b"/>
        <c:title>
          <c:tx>
            <c:rich>
              <a:bodyPr/>
              <a:lstStyle/>
              <a:p>
                <a:pPr>
                  <a:defRPr/>
                </a:pPr>
                <a:r>
                  <a:rPr lang="en-US"/>
                  <a:t>stand density (N</a:t>
                </a:r>
                <a:r>
                  <a:rPr lang="en-US" baseline="0"/>
                  <a:t>)</a:t>
                </a:r>
                <a:endParaRPr lang="en-US"/>
              </a:p>
            </c:rich>
          </c:tx>
          <c:overlay val="0"/>
        </c:title>
        <c:numFmt formatCode="General" sourceLinked="1"/>
        <c:majorTickMark val="out"/>
        <c:minorTickMark val="none"/>
        <c:tickLblPos val="nextTo"/>
        <c:crossAx val="-965538592"/>
        <c:crosses val="autoZero"/>
        <c:crossBetween val="midCat"/>
      </c:valAx>
      <c:valAx>
        <c:axId val="-965538592"/>
        <c:scaling>
          <c:orientation val="minMax"/>
        </c:scaling>
        <c:delete val="0"/>
        <c:axPos val="l"/>
        <c:majorGridlines/>
        <c:title>
          <c:tx>
            <c:rich>
              <a:bodyPr rot="-5400000" vert="horz"/>
              <a:lstStyle/>
              <a:p>
                <a:pPr>
                  <a:defRPr sz="1100"/>
                </a:pPr>
                <a:r>
                  <a:rPr lang="en-US" sz="1100"/>
                  <a:t>Average tree woody biomass (kg)</a:t>
                </a:r>
                <a:endParaRPr lang="en-US" sz="1100" baseline="30000"/>
              </a:p>
            </c:rich>
          </c:tx>
          <c:layout>
            <c:manualLayout>
              <c:xMode val="edge"/>
              <c:yMode val="edge"/>
              <c:x val="3.0446715252404864E-2"/>
              <c:y val="0.16222468285214348"/>
            </c:manualLayout>
          </c:layout>
          <c:overlay val="0"/>
        </c:title>
        <c:numFmt formatCode="General" sourceLinked="1"/>
        <c:majorTickMark val="out"/>
        <c:minorTickMark val="none"/>
        <c:tickLblPos val="nextTo"/>
        <c:crossAx val="-965539136"/>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RadIntercept!$B$37:$B$49</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RadIntercept!$D$37:$D$49</c:f>
              <c:numCache>
                <c:formatCode>General</c:formatCode>
                <c:ptCount val="13"/>
                <c:pt idx="0">
                  <c:v>0</c:v>
                </c:pt>
                <c:pt idx="1">
                  <c:v>22.119921692859513</c:v>
                </c:pt>
                <c:pt idx="2">
                  <c:v>39.346934028736655</c:v>
                </c:pt>
                <c:pt idx="3">
                  <c:v>52.763344725898534</c:v>
                </c:pt>
                <c:pt idx="4">
                  <c:v>63.212055882855765</c:v>
                </c:pt>
                <c:pt idx="5">
                  <c:v>71.349520313980989</c:v>
                </c:pt>
                <c:pt idx="6">
                  <c:v>77.686983985157028</c:v>
                </c:pt>
                <c:pt idx="7">
                  <c:v>82.622605654955478</c:v>
                </c:pt>
                <c:pt idx="8">
                  <c:v>86.466471676338728</c:v>
                </c:pt>
                <c:pt idx="9">
                  <c:v>89.460077543813568</c:v>
                </c:pt>
                <c:pt idx="10">
                  <c:v>91.791500137610115</c:v>
                </c:pt>
                <c:pt idx="11">
                  <c:v>93.607213879329237</c:v>
                </c:pt>
                <c:pt idx="12">
                  <c:v>95.021293163213599</c:v>
                </c:pt>
              </c:numCache>
            </c:numRef>
          </c:yVal>
          <c:smooth val="1"/>
          <c:extLst>
            <c:ext xmlns:c16="http://schemas.microsoft.com/office/drawing/2014/chart" uri="{C3380CC4-5D6E-409C-BE32-E72D297353CC}">
              <c16:uniqueId val="{00000000-CAF1-4682-AE1D-A44FD5DD47CB}"/>
            </c:ext>
          </c:extLst>
        </c:ser>
        <c:dLbls>
          <c:showLegendKey val="0"/>
          <c:showVal val="0"/>
          <c:showCatName val="0"/>
          <c:showSerName val="0"/>
          <c:showPercent val="0"/>
          <c:showBubbleSize val="0"/>
        </c:dLbls>
        <c:axId val="-1054885600"/>
        <c:axId val="-1269073088"/>
      </c:scatterChart>
      <c:valAx>
        <c:axId val="-1054885600"/>
        <c:scaling>
          <c:orientation val="minMax"/>
          <c:max val="6"/>
        </c:scaling>
        <c:delete val="0"/>
        <c:axPos val="b"/>
        <c:title>
          <c:tx>
            <c:rich>
              <a:bodyPr/>
              <a:lstStyle/>
              <a:p>
                <a:pPr>
                  <a:defRPr/>
                </a:pPr>
                <a:r>
                  <a:rPr lang="en-US"/>
                  <a:t>Leaf area index - LAI</a:t>
                </a:r>
              </a:p>
            </c:rich>
          </c:tx>
          <c:overlay val="0"/>
        </c:title>
        <c:numFmt formatCode="General" sourceLinked="1"/>
        <c:majorTickMark val="out"/>
        <c:minorTickMark val="none"/>
        <c:tickLblPos val="nextTo"/>
        <c:crossAx val="-1269073088"/>
        <c:crosses val="autoZero"/>
        <c:crossBetween val="midCat"/>
      </c:valAx>
      <c:valAx>
        <c:axId val="-1269073088"/>
        <c:scaling>
          <c:orientation val="minMax"/>
        </c:scaling>
        <c:delete val="0"/>
        <c:axPos val="l"/>
        <c:majorGridlines/>
        <c:title>
          <c:tx>
            <c:rich>
              <a:bodyPr rot="-5400000" vert="horz"/>
              <a:lstStyle/>
              <a:p>
                <a:pPr>
                  <a:defRPr sz="1100"/>
                </a:pPr>
                <a:r>
                  <a:rPr lang="en-US" sz="1100"/>
                  <a:t>Intercepted radiation - Qint (%)</a:t>
                </a:r>
              </a:p>
            </c:rich>
          </c:tx>
          <c:layout>
            <c:manualLayout>
              <c:xMode val="edge"/>
              <c:yMode val="edge"/>
              <c:x val="3.3755274261603373E-2"/>
              <c:y val="0.14058461113413456"/>
            </c:manualLayout>
          </c:layout>
          <c:overlay val="0"/>
        </c:title>
        <c:numFmt formatCode="General" sourceLinked="1"/>
        <c:majorTickMark val="out"/>
        <c:minorTickMark val="none"/>
        <c:tickLblPos val="nextTo"/>
        <c:crossAx val="-1054885600"/>
        <c:crosses val="autoZero"/>
        <c:crossBetween val="midCat"/>
      </c:valAx>
    </c:plotArea>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fT!$A$36:$A$64</c:f>
              <c:numCache>
                <c:formatCode>General</c:formatCode>
                <c:ptCount val="2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numCache>
            </c:numRef>
          </c:xVal>
          <c:yVal>
            <c:numRef>
              <c:f>fT!$B$36:$B$64</c:f>
              <c:numCache>
                <c:formatCode>General</c:formatCode>
                <c:ptCount val="29"/>
                <c:pt idx="0">
                  <c:v>0</c:v>
                </c:pt>
                <c:pt idx="1">
                  <c:v>0.21474668853934475</c:v>
                </c:pt>
                <c:pt idx="2">
                  <c:v>0.39891738504753754</c:v>
                </c:pt>
                <c:pt idx="3">
                  <c:v>0.55447547267583852</c:v>
                </c:pt>
                <c:pt idx="4">
                  <c:v>0.68335129621454882</c:v>
                </c:pt>
                <c:pt idx="5">
                  <c:v>0.78744135458199283</c:v>
                </c:pt>
                <c:pt idx="6">
                  <c:v>0.86860744106822652</c:v>
                </c:pt>
                <c:pt idx="7">
                  <c:v>0.92867572580504387</c:v>
                </c:pt>
                <c:pt idx="8">
                  <c:v>0.96943577411141701</c:v>
                </c:pt>
                <c:pt idx="9">
                  <c:v>0.99263949338129465</c:v>
                </c:pt>
                <c:pt idx="10">
                  <c:v>1</c:v>
                </c:pt>
                <c:pt idx="11">
                  <c:v>0.99319039634604955</c:v>
                </c:pt>
                <c:pt idx="12">
                  <c:v>0.97384244619141702</c:v>
                </c:pt>
                <c:pt idx="13">
                  <c:v>0.94354513466836643</c:v>
                </c:pt>
                <c:pt idx="14">
                  <c:v>0.90384309630888815</c:v>
                </c:pt>
                <c:pt idx="15">
                  <c:v>0.85623489132655406</c:v>
                </c:pt>
                <c:pt idx="16">
                  <c:v>0.80217110608470166</c:v>
                </c:pt>
                <c:pt idx="17">
                  <c:v>0.74305224827919492</c:v>
                </c:pt>
                <c:pt idx="18">
                  <c:v>0.68022640033375514</c:v>
                </c:pt>
                <c:pt idx="19">
                  <c:v>0.61498658524863026</c:v>
                </c:pt>
                <c:pt idx="20">
                  <c:v>0.5485677867588814</c:v>
                </c:pt>
                <c:pt idx="21">
                  <c:v>0.48214354879310389</c:v>
                </c:pt>
                <c:pt idx="22">
                  <c:v>0.41682205579035947</c:v>
                </c:pt>
                <c:pt idx="23">
                  <c:v>0.35364156212350889</c:v>
                </c:pt>
                <c:pt idx="24">
                  <c:v>0.29356499027173616</c:v>
                </c:pt>
                <c:pt idx="25">
                  <c:v>0.23747344427120165</c:v>
                </c:pt>
                <c:pt idx="26">
                  <c:v>0.18615827099342899</c:v>
                </c:pt>
                <c:pt idx="27">
                  <c:v>0.14031111637873911</c:v>
                </c:pt>
                <c:pt idx="28">
                  <c:v>0.10051110606224056</c:v>
                </c:pt>
              </c:numCache>
            </c:numRef>
          </c:yVal>
          <c:smooth val="1"/>
          <c:extLst>
            <c:ext xmlns:c16="http://schemas.microsoft.com/office/drawing/2014/chart" uri="{C3380CC4-5D6E-409C-BE32-E72D297353CC}">
              <c16:uniqueId val="{00000000-F006-411C-A36E-9FE74B9DFE10}"/>
            </c:ext>
          </c:extLst>
        </c:ser>
        <c:dLbls>
          <c:showLegendKey val="0"/>
          <c:showVal val="0"/>
          <c:showCatName val="0"/>
          <c:showSerName val="0"/>
          <c:showPercent val="0"/>
          <c:showBubbleSize val="0"/>
        </c:dLbls>
        <c:axId val="-970999392"/>
        <c:axId val="-971003200"/>
      </c:scatterChart>
      <c:valAx>
        <c:axId val="-970999392"/>
        <c:scaling>
          <c:orientation val="minMax"/>
        </c:scaling>
        <c:delete val="0"/>
        <c:axPos val="b"/>
        <c:title>
          <c:tx>
            <c:rich>
              <a:bodyPr/>
              <a:lstStyle/>
              <a:p>
                <a:pPr>
                  <a:defRPr/>
                </a:pPr>
                <a:r>
                  <a:rPr lang="en-US"/>
                  <a:t>Temperature (ºC)</a:t>
                </a:r>
              </a:p>
            </c:rich>
          </c:tx>
          <c:overlay val="0"/>
        </c:title>
        <c:numFmt formatCode="General" sourceLinked="1"/>
        <c:majorTickMark val="out"/>
        <c:minorTickMark val="none"/>
        <c:tickLblPos val="nextTo"/>
        <c:crossAx val="-971003200"/>
        <c:crosses val="autoZero"/>
        <c:crossBetween val="midCat"/>
      </c:valAx>
      <c:valAx>
        <c:axId val="-971003200"/>
        <c:scaling>
          <c:orientation val="minMax"/>
        </c:scaling>
        <c:delete val="0"/>
        <c:axPos val="l"/>
        <c:majorGridlines/>
        <c:title>
          <c:tx>
            <c:rich>
              <a:bodyPr rot="-5400000" vert="horz"/>
              <a:lstStyle/>
              <a:p>
                <a:pPr>
                  <a:defRPr sz="1100"/>
                </a:pPr>
                <a:r>
                  <a:rPr lang="en-US" sz="1100"/>
                  <a:t>Temperature modifier</a:t>
                </a:r>
              </a:p>
            </c:rich>
          </c:tx>
          <c:layout>
            <c:manualLayout>
              <c:xMode val="edge"/>
              <c:yMode val="edge"/>
              <c:x val="3.3755264994182889E-2"/>
              <c:y val="0.26814724469236334"/>
            </c:manualLayout>
          </c:layout>
          <c:overlay val="0"/>
        </c:title>
        <c:numFmt formatCode="General" sourceLinked="1"/>
        <c:majorTickMark val="out"/>
        <c:minorTickMark val="none"/>
        <c:tickLblPos val="nextTo"/>
        <c:crossAx val="-970999392"/>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fF!$A$36:$A$64</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fF!$B$36:$B$64</c:f>
              <c:numCache>
                <c:formatCode>General</c:formatCode>
                <c:ptCount val="29"/>
                <c:pt idx="0">
                  <c:v>1</c:v>
                </c:pt>
                <c:pt idx="1">
                  <c:v>0.96666666666666667</c:v>
                </c:pt>
                <c:pt idx="2">
                  <c:v>0.93333333333333335</c:v>
                </c:pt>
                <c:pt idx="3">
                  <c:v>0.9</c:v>
                </c:pt>
                <c:pt idx="4">
                  <c:v>0.8666666666666667</c:v>
                </c:pt>
                <c:pt idx="5">
                  <c:v>0.83333333333333337</c:v>
                </c:pt>
                <c:pt idx="6">
                  <c:v>0.8</c:v>
                </c:pt>
                <c:pt idx="7">
                  <c:v>0.76666666666666661</c:v>
                </c:pt>
                <c:pt idx="8">
                  <c:v>0.73333333333333339</c:v>
                </c:pt>
                <c:pt idx="9">
                  <c:v>0.7</c:v>
                </c:pt>
                <c:pt idx="10">
                  <c:v>0.66666666666666674</c:v>
                </c:pt>
                <c:pt idx="11">
                  <c:v>0.6333333333333333</c:v>
                </c:pt>
                <c:pt idx="12">
                  <c:v>0.6</c:v>
                </c:pt>
                <c:pt idx="13">
                  <c:v>0.56666666666666665</c:v>
                </c:pt>
                <c:pt idx="14">
                  <c:v>0.53333333333333333</c:v>
                </c:pt>
                <c:pt idx="15">
                  <c:v>0.5</c:v>
                </c:pt>
                <c:pt idx="16">
                  <c:v>0.46666666666666667</c:v>
                </c:pt>
                <c:pt idx="17">
                  <c:v>0.43333333333333335</c:v>
                </c:pt>
                <c:pt idx="18">
                  <c:v>0.4</c:v>
                </c:pt>
                <c:pt idx="19">
                  <c:v>0.3666666666666667</c:v>
                </c:pt>
                <c:pt idx="20">
                  <c:v>0.33333333333333337</c:v>
                </c:pt>
                <c:pt idx="21">
                  <c:v>0.30000000000000004</c:v>
                </c:pt>
                <c:pt idx="22">
                  <c:v>0.26666666666666672</c:v>
                </c:pt>
                <c:pt idx="23">
                  <c:v>0.23333333333333328</c:v>
                </c:pt>
                <c:pt idx="24">
                  <c:v>0.19999999999999996</c:v>
                </c:pt>
                <c:pt idx="25">
                  <c:v>0.16666666666666663</c:v>
                </c:pt>
                <c:pt idx="26">
                  <c:v>0.1333333333333333</c:v>
                </c:pt>
                <c:pt idx="27">
                  <c:v>9.9999999999999978E-2</c:v>
                </c:pt>
                <c:pt idx="28">
                  <c:v>6.6666666666666652E-2</c:v>
                </c:pt>
              </c:numCache>
            </c:numRef>
          </c:yVal>
          <c:smooth val="1"/>
          <c:extLst>
            <c:ext xmlns:c16="http://schemas.microsoft.com/office/drawing/2014/chart" uri="{C3380CC4-5D6E-409C-BE32-E72D297353CC}">
              <c16:uniqueId val="{00000000-CF07-488F-A3F1-31DE04624B9D}"/>
            </c:ext>
          </c:extLst>
        </c:ser>
        <c:dLbls>
          <c:showLegendKey val="0"/>
          <c:showVal val="0"/>
          <c:showCatName val="0"/>
          <c:showSerName val="0"/>
          <c:showPercent val="0"/>
          <c:showBubbleSize val="0"/>
        </c:dLbls>
        <c:axId val="-971002656"/>
        <c:axId val="-971001024"/>
      </c:scatterChart>
      <c:valAx>
        <c:axId val="-971002656"/>
        <c:scaling>
          <c:orientation val="minMax"/>
        </c:scaling>
        <c:delete val="0"/>
        <c:axPos val="b"/>
        <c:title>
          <c:tx>
            <c:rich>
              <a:bodyPr/>
              <a:lstStyle/>
              <a:p>
                <a:pPr>
                  <a:defRPr/>
                </a:pPr>
                <a:r>
                  <a:rPr lang="en-US"/>
                  <a:t>Days of frost in the month)</a:t>
                </a:r>
              </a:p>
            </c:rich>
          </c:tx>
          <c:overlay val="0"/>
        </c:title>
        <c:numFmt formatCode="General" sourceLinked="1"/>
        <c:majorTickMark val="out"/>
        <c:minorTickMark val="none"/>
        <c:tickLblPos val="nextTo"/>
        <c:crossAx val="-971001024"/>
        <c:crosses val="autoZero"/>
        <c:crossBetween val="midCat"/>
      </c:valAx>
      <c:valAx>
        <c:axId val="-971001024"/>
        <c:scaling>
          <c:orientation val="minMax"/>
        </c:scaling>
        <c:delete val="0"/>
        <c:axPos val="l"/>
        <c:majorGridlines/>
        <c:title>
          <c:tx>
            <c:rich>
              <a:bodyPr rot="-5400000" vert="horz"/>
              <a:lstStyle/>
              <a:p>
                <a:pPr>
                  <a:defRPr sz="1100"/>
                </a:pPr>
                <a:r>
                  <a:rPr lang="en-US" sz="1100"/>
                  <a:t>Frost modifier</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1002656"/>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tx>
            <c:strRef>
              <c:f>fSW!$B$35</c:f>
              <c:strCache>
                <c:ptCount val="1"/>
                <c:pt idx="0">
                  <c:v>1 sandy</c:v>
                </c:pt>
              </c:strCache>
            </c:strRef>
          </c:tx>
          <c:spPr>
            <a:ln>
              <a:solidFill>
                <a:srgbClr val="00B050"/>
              </a:solidFill>
            </a:ln>
          </c:spPr>
          <c:marker>
            <c:symbol val="none"/>
          </c:marker>
          <c:xVal>
            <c:numRef>
              <c:f>fSW!$A$36:$A$64</c:f>
              <c:numCache>
                <c:formatCode>General</c:formatCode>
                <c:ptCount val="29"/>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fSW!$B$36:$B$64</c:f>
              <c:numCache>
                <c:formatCode>General</c:formatCode>
                <c:ptCount val="29"/>
                <c:pt idx="0">
                  <c:v>3.8788356889889686E-2</c:v>
                </c:pt>
                <c:pt idx="1">
                  <c:v>6.017510508243315E-2</c:v>
                </c:pt>
                <c:pt idx="2">
                  <c:v>9.4333919181492559E-2</c:v>
                </c:pt>
                <c:pt idx="3">
                  <c:v>0.14837491233096764</c:v>
                </c:pt>
                <c:pt idx="4">
                  <c:v>0.23115826547353849</c:v>
                </c:pt>
                <c:pt idx="5">
                  <c:v>0.34956863839251839</c:v>
                </c:pt>
                <c:pt idx="6">
                  <c:v>0.50000000000000022</c:v>
                </c:pt>
                <c:pt idx="7">
                  <c:v>0.66082475195701107</c:v>
                </c:pt>
                <c:pt idx="8">
                  <c:v>0.80016982706157713</c:v>
                </c:pt>
                <c:pt idx="9">
                  <c:v>0.89756513067671695</c:v>
                </c:pt>
                <c:pt idx="10">
                  <c:v>0.95383417939253734</c:v>
                </c:pt>
                <c:pt idx="11">
                  <c:v>0.98159388595971708</c:v>
                </c:pt>
                <c:pt idx="12">
                  <c:v>0.99354575519236366</c:v>
                </c:pt>
                <c:pt idx="13">
                  <c:v>0.99805068226120852</c:v>
                </c:pt>
                <c:pt idx="14">
                  <c:v>0.99951247470790716</c:v>
                </c:pt>
                <c:pt idx="15">
                  <c:v>0.99990547718101908</c:v>
                </c:pt>
                <c:pt idx="16">
                  <c:v>0.99998731232368121</c:v>
                </c:pt>
                <c:pt idx="17">
                  <c:v>0.99999904733862455</c:v>
                </c:pt>
                <c:pt idx="18">
                  <c:v>0.99999997521906847</c:v>
                </c:pt>
                <c:pt idx="19">
                  <c:v>0.99999999995159983</c:v>
                </c:pt>
                <c:pt idx="20">
                  <c:v>1</c:v>
                </c:pt>
              </c:numCache>
            </c:numRef>
          </c:yVal>
          <c:smooth val="1"/>
          <c:extLst>
            <c:ext xmlns:c16="http://schemas.microsoft.com/office/drawing/2014/chart" uri="{C3380CC4-5D6E-409C-BE32-E72D297353CC}">
              <c16:uniqueId val="{00000000-F1B2-4406-88EB-C5DE1114E2D2}"/>
            </c:ext>
          </c:extLst>
        </c:ser>
        <c:ser>
          <c:idx val="1"/>
          <c:order val="1"/>
          <c:tx>
            <c:strRef>
              <c:f>fSW!$C$35</c:f>
              <c:strCache>
                <c:ptCount val="1"/>
                <c:pt idx="0">
                  <c:v>2 sandyloam</c:v>
                </c:pt>
              </c:strCache>
            </c:strRef>
          </c:tx>
          <c:spPr>
            <a:ln>
              <a:solidFill>
                <a:srgbClr val="0066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fSW!$C$36:$C$56</c:f>
              <c:numCache>
                <c:formatCode>General</c:formatCode>
                <c:ptCount val="21"/>
                <c:pt idx="0">
                  <c:v>2.7231297938041656E-2</c:v>
                </c:pt>
                <c:pt idx="1">
                  <c:v>3.8541111428071227E-2</c:v>
                </c:pt>
                <c:pt idx="2">
                  <c:v>5.5291576673866159E-2</c:v>
                </c:pt>
                <c:pt idx="3">
                  <c:v>8.0309678757075856E-2</c:v>
                </c:pt>
                <c:pt idx="4">
                  <c:v>0.11776425609821767</c:v>
                </c:pt>
                <c:pt idx="5">
                  <c:v>0.17335915098033006</c:v>
                </c:pt>
                <c:pt idx="6">
                  <c:v>0.25368493646005064</c:v>
                </c:pt>
                <c:pt idx="7">
                  <c:v>0.36347829041951335</c:v>
                </c:pt>
                <c:pt idx="8">
                  <c:v>0.5</c:v>
                </c:pt>
                <c:pt idx="9">
                  <c:v>0.64773082670235116</c:v>
                </c:pt>
                <c:pt idx="10">
                  <c:v>0.78181092048561562</c:v>
                </c:pt>
                <c:pt idx="11">
                  <c:v>0.88223574390178239</c:v>
                </c:pt>
                <c:pt idx="12">
                  <c:v>0.94470842332613392</c:v>
                </c:pt>
                <c:pt idx="13">
                  <c:v>0.97753280278232779</c:v>
                </c:pt>
                <c:pt idx="14">
                  <c:v>0.99224806201550386</c:v>
                </c:pt>
                <c:pt idx="15">
                  <c:v>0.99782441810737998</c:v>
                </c:pt>
                <c:pt idx="16">
                  <c:v>0.9995429616087752</c:v>
                </c:pt>
                <c:pt idx="17">
                  <c:v>0.99993896856881292</c:v>
                </c:pt>
                <c:pt idx="18">
                  <c:v>0.99999642776767628</c:v>
                </c:pt>
                <c:pt idx="19">
                  <c:v>0.99999997209183611</c:v>
                </c:pt>
                <c:pt idx="20">
                  <c:v>1</c:v>
                </c:pt>
              </c:numCache>
            </c:numRef>
          </c:yVal>
          <c:smooth val="1"/>
          <c:extLst>
            <c:ext xmlns:c16="http://schemas.microsoft.com/office/drawing/2014/chart" uri="{C3380CC4-5D6E-409C-BE32-E72D297353CC}">
              <c16:uniqueId val="{00000001-F1B2-4406-88EB-C5DE1114E2D2}"/>
            </c:ext>
          </c:extLst>
        </c:ser>
        <c:ser>
          <c:idx val="2"/>
          <c:order val="2"/>
          <c:tx>
            <c:strRef>
              <c:f>fSW!$D$35</c:f>
              <c:strCache>
                <c:ptCount val="1"/>
                <c:pt idx="0">
                  <c:v>3 clayloam</c:v>
                </c:pt>
              </c:strCache>
            </c:strRef>
          </c:tx>
          <c:spPr>
            <a:ln>
              <a:solidFill>
                <a:srgbClr val="C000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fSW!$D$36:$D$56</c:f>
              <c:numCache>
                <c:formatCode>General</c:formatCode>
                <c:ptCount val="21"/>
                <c:pt idx="0">
                  <c:v>3.0303030303030304E-2</c:v>
                </c:pt>
                <c:pt idx="1">
                  <c:v>3.8818383920804285E-2</c:v>
                </c:pt>
                <c:pt idx="2">
                  <c:v>5.0262167465500031E-2</c:v>
                </c:pt>
                <c:pt idx="3">
                  <c:v>6.5795663670990115E-2</c:v>
                </c:pt>
                <c:pt idx="4">
                  <c:v>8.7064330092218492E-2</c:v>
                </c:pt>
                <c:pt idx="5">
                  <c:v>0.11636363636363636</c:v>
                </c:pt>
                <c:pt idx="6">
                  <c:v>0.15678306241220152</c:v>
                </c:pt>
                <c:pt idx="7">
                  <c:v>0.21218223058691724</c:v>
                </c:pt>
                <c:pt idx="8">
                  <c:v>0.28667094761948431</c:v>
                </c:pt>
                <c:pt idx="9">
                  <c:v>0.38306691029722151</c:v>
                </c:pt>
                <c:pt idx="10">
                  <c:v>0.5</c:v>
                </c:pt>
                <c:pt idx="11">
                  <c:v>0.62873705587586204</c:v>
                </c:pt>
                <c:pt idx="12">
                  <c:v>0.75319354061219557</c:v>
                </c:pt>
                <c:pt idx="13">
                  <c:v>0.85611307541500081</c:v>
                </c:pt>
                <c:pt idx="14">
                  <c:v>0.92785035629453694</c:v>
                </c:pt>
                <c:pt idx="15">
                  <c:v>0.96969696969696972</c:v>
                </c:pt>
                <c:pt idx="16">
                  <c:v>0.98986379474184349</c:v>
                </c:pt>
                <c:pt idx="17">
                  <c:v>0.99757589058587637</c:v>
                </c:pt>
                <c:pt idx="18">
                  <c:v>0.99968010236724236</c:v>
                </c:pt>
                <c:pt idx="19">
                  <c:v>0.99999000009999894</c:v>
                </c:pt>
                <c:pt idx="20">
                  <c:v>1</c:v>
                </c:pt>
              </c:numCache>
            </c:numRef>
          </c:yVal>
          <c:smooth val="1"/>
          <c:extLst>
            <c:ext xmlns:c16="http://schemas.microsoft.com/office/drawing/2014/chart" uri="{C3380CC4-5D6E-409C-BE32-E72D297353CC}">
              <c16:uniqueId val="{00000002-F1B2-4406-88EB-C5DE1114E2D2}"/>
            </c:ext>
          </c:extLst>
        </c:ser>
        <c:ser>
          <c:idx val="3"/>
          <c:order val="3"/>
          <c:tx>
            <c:strRef>
              <c:f>fSW!$E$35</c:f>
              <c:strCache>
                <c:ptCount val="1"/>
                <c:pt idx="0">
                  <c:v>other</c:v>
                </c:pt>
              </c:strCache>
            </c:strRef>
          </c:tx>
          <c:spPr>
            <a:ln>
              <a:solidFill>
                <a:srgbClr val="6633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fSW!$E$36:$E$56</c:f>
              <c:numCache>
                <c:formatCode>General</c:formatCode>
                <c:ptCount val="21"/>
                <c:pt idx="0">
                  <c:v>6.0150375939849621E-2</c:v>
                </c:pt>
                <c:pt idx="1">
                  <c:v>6.9461402794736157E-2</c:v>
                </c:pt>
                <c:pt idx="2">
                  <c:v>8.0706179066834804E-2</c:v>
                </c:pt>
                <c:pt idx="3">
                  <c:v>9.4377880184331797E-2</c:v>
                </c:pt>
                <c:pt idx="4">
                  <c:v>0.1111111111111111</c:v>
                </c:pt>
                <c:pt idx="5">
                  <c:v>0.13172112168767688</c:v>
                </c:pt>
                <c:pt idx="6">
                  <c:v>0.15724815724815733</c:v>
                </c:pt>
                <c:pt idx="7">
                  <c:v>0.18899963086009597</c:v>
                </c:pt>
                <c:pt idx="8">
                  <c:v>0.22857142857142848</c:v>
                </c:pt>
                <c:pt idx="9">
                  <c:v>0.27780792186652198</c:v>
                </c:pt>
                <c:pt idx="10">
                  <c:v>0.33862433862433861</c:v>
                </c:pt>
                <c:pt idx="11">
                  <c:v>0.41257050765511682</c:v>
                </c:pt>
                <c:pt idx="12">
                  <c:v>0.5</c:v>
                </c:pt>
                <c:pt idx="13">
                  <c:v>0.59883040935672527</c:v>
                </c:pt>
                <c:pt idx="14">
                  <c:v>0.70329670329670346</c:v>
                </c:pt>
                <c:pt idx="15">
                  <c:v>0.80376766091051832</c:v>
                </c:pt>
                <c:pt idx="16">
                  <c:v>0.88888888888888928</c:v>
                </c:pt>
                <c:pt idx="17">
                  <c:v>0.94990723562152157</c:v>
                </c:pt>
                <c:pt idx="18">
                  <c:v>0.98461538461538478</c:v>
                </c:pt>
                <c:pt idx="19">
                  <c:v>0.99805068226120852</c:v>
                </c:pt>
                <c:pt idx="20">
                  <c:v>1</c:v>
                </c:pt>
              </c:numCache>
            </c:numRef>
          </c:yVal>
          <c:smooth val="1"/>
          <c:extLst>
            <c:ext xmlns:c16="http://schemas.microsoft.com/office/drawing/2014/chart" uri="{C3380CC4-5D6E-409C-BE32-E72D297353CC}">
              <c16:uniqueId val="{00000003-F1B2-4406-88EB-C5DE1114E2D2}"/>
            </c:ext>
          </c:extLst>
        </c:ser>
        <c:dLbls>
          <c:showLegendKey val="0"/>
          <c:showVal val="0"/>
          <c:showCatName val="0"/>
          <c:showSerName val="0"/>
          <c:showPercent val="0"/>
          <c:showBubbleSize val="0"/>
        </c:dLbls>
        <c:axId val="-970993952"/>
        <c:axId val="-970998848"/>
      </c:scatterChart>
      <c:valAx>
        <c:axId val="-970993952"/>
        <c:scaling>
          <c:orientation val="minMax"/>
          <c:max val="1"/>
        </c:scaling>
        <c:delete val="0"/>
        <c:axPos val="b"/>
        <c:title>
          <c:tx>
            <c:rich>
              <a:bodyPr/>
              <a:lstStyle/>
              <a:p>
                <a:pPr>
                  <a:defRPr/>
                </a:pPr>
                <a:r>
                  <a:rPr lang="en-US"/>
                  <a:t>Relative available soil water</a:t>
                </a:r>
              </a:p>
            </c:rich>
          </c:tx>
          <c:overlay val="0"/>
        </c:title>
        <c:numFmt formatCode="General" sourceLinked="1"/>
        <c:majorTickMark val="out"/>
        <c:minorTickMark val="none"/>
        <c:tickLblPos val="nextTo"/>
        <c:crossAx val="-970998848"/>
        <c:crosses val="autoZero"/>
        <c:crossBetween val="midCat"/>
      </c:valAx>
      <c:valAx>
        <c:axId val="-970998848"/>
        <c:scaling>
          <c:orientation val="minMax"/>
        </c:scaling>
        <c:delete val="0"/>
        <c:axPos val="l"/>
        <c:majorGridlines/>
        <c:title>
          <c:tx>
            <c:rich>
              <a:bodyPr rot="-5400000" vert="horz"/>
              <a:lstStyle/>
              <a:p>
                <a:pPr>
                  <a:defRPr sz="1100"/>
                </a:pPr>
                <a:r>
                  <a:rPr lang="en-US" sz="1100"/>
                  <a:t>Soil water modifier</a:t>
                </a:r>
              </a:p>
            </c:rich>
          </c:tx>
          <c:layout>
            <c:manualLayout>
              <c:xMode val="edge"/>
              <c:yMode val="edge"/>
              <c:x val="3.3755264994182889E-2"/>
              <c:y val="0.24384959852683563"/>
            </c:manualLayout>
          </c:layout>
          <c:overlay val="0"/>
        </c:title>
        <c:numFmt formatCode="General" sourceLinked="1"/>
        <c:majorTickMark val="out"/>
        <c:minorTickMark val="none"/>
        <c:tickLblPos val="nextTo"/>
        <c:crossAx val="-970993952"/>
        <c:crosses val="autoZero"/>
        <c:crossBetween val="midCat"/>
      </c:valAx>
      <c:spPr>
        <a:ln>
          <a:solidFill>
            <a:schemeClr val="bg1">
              <a:lumMod val="50000"/>
            </a:schemeClr>
          </a:solidFill>
        </a:ln>
      </c:spPr>
    </c:plotArea>
    <c:legend>
      <c:legendPos val="r"/>
      <c:layout>
        <c:manualLayout>
          <c:xMode val="edge"/>
          <c:yMode val="edge"/>
          <c:x val="0.60762881605215657"/>
          <c:y val="0.62717844779653109"/>
          <c:w val="0.32821506890355767"/>
          <c:h val="0.2215401488462537"/>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tx>
            <c:strRef>
              <c:f>fVPD!$B$33</c:f>
              <c:strCache>
                <c:ptCount val="1"/>
                <c:pt idx="0">
                  <c:v>kD=0.05</c:v>
                </c:pt>
              </c:strCache>
            </c:strRef>
          </c:tx>
          <c:spPr>
            <a:ln>
              <a:solidFill>
                <a:srgbClr val="00B050"/>
              </a:solidFill>
            </a:ln>
          </c:spPr>
          <c:marker>
            <c:symbol val="none"/>
          </c:marker>
          <c:xVal>
            <c:numRef>
              <c:f>fVPD!$A$34:$A$43</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fVPD!$B$34:$B$43</c:f>
              <c:numCache>
                <c:formatCode>General</c:formatCode>
                <c:ptCount val="10"/>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numCache>
            </c:numRef>
          </c:yVal>
          <c:smooth val="1"/>
          <c:extLst>
            <c:ext xmlns:c16="http://schemas.microsoft.com/office/drawing/2014/chart" uri="{C3380CC4-5D6E-409C-BE32-E72D297353CC}">
              <c16:uniqueId val="{00000000-D35D-4EA0-93C7-680524B27138}"/>
            </c:ext>
          </c:extLst>
        </c:ser>
        <c:dLbls>
          <c:showLegendKey val="0"/>
          <c:showVal val="0"/>
          <c:showCatName val="0"/>
          <c:showSerName val="0"/>
          <c:showPercent val="0"/>
          <c:showBubbleSize val="0"/>
        </c:dLbls>
        <c:axId val="-971000480"/>
        <c:axId val="-970992320"/>
      </c:scatterChart>
      <c:valAx>
        <c:axId val="-971000480"/>
        <c:scaling>
          <c:orientation val="minMax"/>
          <c:max val="10"/>
        </c:scaling>
        <c:delete val="0"/>
        <c:axPos val="b"/>
        <c:title>
          <c:tx>
            <c:rich>
              <a:bodyPr/>
              <a:lstStyle/>
              <a:p>
                <a:pPr>
                  <a:defRPr/>
                </a:pPr>
                <a:r>
                  <a:rPr lang="en-US"/>
                  <a:t>Vapour pressure deficit (mBar)</a:t>
                </a:r>
              </a:p>
            </c:rich>
          </c:tx>
          <c:overlay val="0"/>
        </c:title>
        <c:numFmt formatCode="General" sourceLinked="1"/>
        <c:majorTickMark val="out"/>
        <c:minorTickMark val="none"/>
        <c:tickLblPos val="nextTo"/>
        <c:crossAx val="-970992320"/>
        <c:crosses val="autoZero"/>
        <c:crossBetween val="midCat"/>
      </c:valAx>
      <c:valAx>
        <c:axId val="-970992320"/>
        <c:scaling>
          <c:orientation val="minMax"/>
        </c:scaling>
        <c:delete val="0"/>
        <c:axPos val="l"/>
        <c:majorGridlines/>
        <c:title>
          <c:tx>
            <c:rich>
              <a:bodyPr rot="-5400000" vert="horz"/>
              <a:lstStyle/>
              <a:p>
                <a:pPr>
                  <a:defRPr sz="1100"/>
                </a:pPr>
                <a:r>
                  <a:rPr lang="en-US" sz="1100"/>
                  <a:t>VPD modifier</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1000480"/>
        <c:crosses val="autoZero"/>
        <c:crossBetween val="midCat"/>
      </c:valAx>
      <c:spPr>
        <a:ln>
          <a:solidFill>
            <a:schemeClr val="bg1">
              <a:lumMod val="50000"/>
            </a:schemeClr>
          </a:solidFill>
        </a:ln>
      </c:spPr>
    </c:plotArea>
    <c:legend>
      <c:legendPos val="r"/>
      <c:layout>
        <c:manualLayout>
          <c:xMode val="edge"/>
          <c:yMode val="edge"/>
          <c:x val="0.55955359921668346"/>
          <c:y val="0.61987360919292833"/>
          <c:w val="0.18834034820069365"/>
          <c:h val="5.182453560047591E-2"/>
        </c:manualLayout>
      </c:layout>
      <c:overlay val="1"/>
    </c:legend>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011722951432"/>
          <c:y val="7.436347221973108E-2"/>
          <c:w val="0.74622833538212785"/>
          <c:h val="0.7975026937422296"/>
        </c:manualLayout>
      </c:layout>
      <c:scatterChart>
        <c:scatterStyle val="smoothMarker"/>
        <c:varyColors val="0"/>
        <c:ser>
          <c:idx val="0"/>
          <c:order val="0"/>
          <c:tx>
            <c:strRef>
              <c:f>fage!$C$36</c:f>
              <c:strCache>
                <c:ptCount val="1"/>
                <c:pt idx="0">
                  <c:v>0.95</c:v>
                </c:pt>
              </c:strCache>
            </c:strRef>
          </c:tx>
          <c:spPr>
            <a:ln>
              <a:solidFill>
                <a:srgbClr val="0066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fage!$C$38:$C$48</c:f>
              <c:numCache>
                <c:formatCode>General</c:formatCode>
                <c:ptCount val="11"/>
                <c:pt idx="0">
                  <c:v>1</c:v>
                </c:pt>
                <c:pt idx="1">
                  <c:v>0.99987724130523192</c:v>
                </c:pt>
                <c:pt idx="2">
                  <c:v>0.99803947096349288</c:v>
                </c:pt>
                <c:pt idx="3">
                  <c:v>0.99015324768077062</c:v>
                </c:pt>
                <c:pt idx="4">
                  <c:v>0.96952766391155876</c:v>
                </c:pt>
                <c:pt idx="5">
                  <c:v>0.92873482942681418</c:v>
                </c:pt>
                <c:pt idx="6">
                  <c:v>0.86272731485465759</c:v>
                </c:pt>
                <c:pt idx="7">
                  <c:v>0.77233209076847398</c:v>
                </c:pt>
                <c:pt idx="8">
                  <c:v>0.66538852325931663</c:v>
                </c:pt>
                <c:pt idx="9">
                  <c:v>0.55385746524605062</c:v>
                </c:pt>
                <c:pt idx="10">
                  <c:v>0.44888588837872567</c:v>
                </c:pt>
              </c:numCache>
            </c:numRef>
          </c:yVal>
          <c:smooth val="1"/>
          <c:extLst>
            <c:ext xmlns:c16="http://schemas.microsoft.com/office/drawing/2014/chart" uri="{C3380CC4-5D6E-409C-BE32-E72D297353CC}">
              <c16:uniqueId val="{00000000-20F8-408C-915D-D20153E51F6C}"/>
            </c:ext>
          </c:extLst>
        </c:ser>
        <c:ser>
          <c:idx val="1"/>
          <c:order val="1"/>
          <c:tx>
            <c:strRef>
              <c:f>fage!$D$36</c:f>
              <c:strCache>
                <c:ptCount val="1"/>
                <c:pt idx="0">
                  <c:v>0.85</c:v>
                </c:pt>
              </c:strCache>
            </c:strRef>
          </c:tx>
          <c:spPr>
            <a:ln>
              <a:solidFill>
                <a:srgbClr val="CCCC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fage!$D$38:$D$48</c:f>
              <c:numCache>
                <c:formatCode>General</c:formatCode>
                <c:ptCount val="11"/>
                <c:pt idx="0">
                  <c:v>1</c:v>
                </c:pt>
                <c:pt idx="1">
                  <c:v>0.99980846810395396</c:v>
                </c:pt>
                <c:pt idx="2">
                  <c:v>0.99694426871337005</c:v>
                </c:pt>
                <c:pt idx="3">
                  <c:v>0.98472004433073557</c:v>
                </c:pt>
                <c:pt idx="4">
                  <c:v>0.95325108141114157</c:v>
                </c:pt>
                <c:pt idx="5">
                  <c:v>0.89307214422429182</c:v>
                </c:pt>
                <c:pt idx="6">
                  <c:v>0.80110688011356546</c:v>
                </c:pt>
                <c:pt idx="7">
                  <c:v>0.68495206541082698</c:v>
                </c:pt>
                <c:pt idx="8">
                  <c:v>0.56032927001080124</c:v>
                </c:pt>
                <c:pt idx="9">
                  <c:v>0.44308927993548963</c:v>
                </c:pt>
                <c:pt idx="10">
                  <c:v>0.34297247465310998</c:v>
                </c:pt>
              </c:numCache>
            </c:numRef>
          </c:yVal>
          <c:smooth val="1"/>
          <c:extLst>
            <c:ext xmlns:c16="http://schemas.microsoft.com/office/drawing/2014/chart" uri="{C3380CC4-5D6E-409C-BE32-E72D297353CC}">
              <c16:uniqueId val="{00000001-20F8-408C-915D-D20153E51F6C}"/>
            </c:ext>
          </c:extLst>
        </c:ser>
        <c:ser>
          <c:idx val="2"/>
          <c:order val="2"/>
          <c:tx>
            <c:strRef>
              <c:f>fage!$E$36</c:f>
              <c:strCache>
                <c:ptCount val="1"/>
                <c:pt idx="0">
                  <c:v>0.75</c:v>
                </c:pt>
              </c:strCache>
            </c:strRef>
          </c:tx>
          <c:spPr>
            <a:ln>
              <a:solidFill>
                <a:srgbClr val="FF99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fage!$E$38:$E$48</c:f>
              <c:numCache>
                <c:formatCode>General</c:formatCode>
                <c:ptCount val="11"/>
                <c:pt idx="0">
                  <c:v>1</c:v>
                </c:pt>
                <c:pt idx="1">
                  <c:v>0.99968405047293685</c:v>
                </c:pt>
                <c:pt idx="2">
                  <c:v>0.99496865234566922</c:v>
                </c:pt>
                <c:pt idx="3">
                  <c:v>0.97503900156006229</c:v>
                </c:pt>
                <c:pt idx="4">
                  <c:v>0.92514756674768373</c:v>
                </c:pt>
                <c:pt idx="5">
                  <c:v>0.83505154639175261</c:v>
                </c:pt>
                <c:pt idx="6">
                  <c:v>0.70942111237230432</c:v>
                </c:pt>
                <c:pt idx="7">
                  <c:v>0.56855830460125123</c:v>
                </c:pt>
                <c:pt idx="8">
                  <c:v>0.43581752911906751</c:v>
                </c:pt>
                <c:pt idx="9">
                  <c:v>0.32535137948984905</c:v>
                </c:pt>
                <c:pt idx="10">
                  <c:v>0.24035608308605341</c:v>
                </c:pt>
              </c:numCache>
            </c:numRef>
          </c:yVal>
          <c:smooth val="1"/>
          <c:extLst>
            <c:ext xmlns:c16="http://schemas.microsoft.com/office/drawing/2014/chart" uri="{C3380CC4-5D6E-409C-BE32-E72D297353CC}">
              <c16:uniqueId val="{00000002-20F8-408C-915D-D20153E51F6C}"/>
            </c:ext>
          </c:extLst>
        </c:ser>
        <c:dLbls>
          <c:showLegendKey val="0"/>
          <c:showVal val="0"/>
          <c:showCatName val="0"/>
          <c:showSerName val="0"/>
          <c:showPercent val="0"/>
          <c:showBubbleSize val="0"/>
        </c:dLbls>
        <c:axId val="-970991776"/>
        <c:axId val="-970999936"/>
      </c:scatterChart>
      <c:valAx>
        <c:axId val="-970991776"/>
        <c:scaling>
          <c:orientation val="minMax"/>
          <c:max val="1"/>
        </c:scaling>
        <c:delete val="0"/>
        <c:axPos val="b"/>
        <c:title>
          <c:tx>
            <c:rich>
              <a:bodyPr/>
              <a:lstStyle/>
              <a:p>
                <a:pPr>
                  <a:defRPr/>
                </a:pPr>
                <a:r>
                  <a:rPr lang="en-US"/>
                  <a:t>t/tx</a:t>
                </a:r>
              </a:p>
            </c:rich>
          </c:tx>
          <c:overlay val="0"/>
        </c:title>
        <c:numFmt formatCode="General" sourceLinked="1"/>
        <c:majorTickMark val="out"/>
        <c:minorTickMark val="none"/>
        <c:tickLblPos val="nextTo"/>
        <c:crossAx val="-970999936"/>
        <c:crosses val="autoZero"/>
        <c:crossBetween val="midCat"/>
      </c:valAx>
      <c:valAx>
        <c:axId val="-970999936"/>
        <c:scaling>
          <c:orientation val="minMax"/>
          <c:max val="1"/>
          <c:min val="0.2"/>
        </c:scaling>
        <c:delete val="0"/>
        <c:axPos val="l"/>
        <c:majorGridlines/>
        <c:title>
          <c:tx>
            <c:rich>
              <a:bodyPr rot="-5400000" vert="horz"/>
              <a:lstStyle/>
              <a:p>
                <a:pPr>
                  <a:defRPr sz="1100"/>
                </a:pPr>
                <a:r>
                  <a:rPr lang="en-US" sz="1100"/>
                  <a:t>age modifier - different rage</a:t>
                </a:r>
              </a:p>
            </c:rich>
          </c:tx>
          <c:layout>
            <c:manualLayout>
              <c:xMode val="edge"/>
              <c:yMode val="edge"/>
              <c:x val="3.9611937029116251E-2"/>
              <c:y val="0.1880270400572627"/>
            </c:manualLayout>
          </c:layout>
          <c:overlay val="0"/>
        </c:title>
        <c:numFmt formatCode="General" sourceLinked="1"/>
        <c:majorTickMark val="out"/>
        <c:minorTickMark val="none"/>
        <c:tickLblPos val="nextTo"/>
        <c:crossAx val="-970991776"/>
        <c:crosses val="autoZero"/>
        <c:crossBetween val="midCat"/>
        <c:majorUnit val="0.2"/>
      </c:valAx>
      <c:spPr>
        <a:ln>
          <a:solidFill>
            <a:schemeClr val="bg1">
              <a:lumMod val="50000"/>
            </a:schemeClr>
          </a:solidFill>
        </a:ln>
      </c:spPr>
    </c:plotArea>
    <c:legend>
      <c:legendPos val="r"/>
      <c:layout>
        <c:manualLayout>
          <c:xMode val="edge"/>
          <c:yMode val="edge"/>
          <c:x val="0.19972088420054782"/>
          <c:y val="0.50445978990667184"/>
          <c:w val="0.13796376809843466"/>
          <c:h val="0.15547360680142772"/>
        </c:manualLayout>
      </c:layout>
      <c:overlay val="1"/>
    </c:legend>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011722951432"/>
          <c:y val="7.436347221973108E-2"/>
          <c:w val="0.74622833538212785"/>
          <c:h val="0.7975026937422296"/>
        </c:manualLayout>
      </c:layout>
      <c:scatterChart>
        <c:scatterStyle val="smoothMarker"/>
        <c:varyColors val="0"/>
        <c:ser>
          <c:idx val="0"/>
          <c:order val="0"/>
          <c:tx>
            <c:strRef>
              <c:f>RootPartitioning!$C$33</c:f>
              <c:strCache>
                <c:ptCount val="1"/>
                <c:pt idx="0">
                  <c:v>FR=1</c:v>
                </c:pt>
              </c:strCache>
            </c:strRef>
          </c:tx>
          <c:spPr>
            <a:ln>
              <a:solidFill>
                <a:srgbClr val="00B050"/>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RootPartitioning!$D$39:$D$49</c:f>
              <c:numCache>
                <c:formatCode>General</c:formatCode>
                <c:ptCount val="11"/>
                <c:pt idx="0">
                  <c:v>0.8</c:v>
                </c:pt>
                <c:pt idx="1">
                  <c:v>0.64</c:v>
                </c:pt>
                <c:pt idx="2">
                  <c:v>0.53333333333333344</c:v>
                </c:pt>
                <c:pt idx="3">
                  <c:v>0.45714285714285718</c:v>
                </c:pt>
                <c:pt idx="4">
                  <c:v>0.4</c:v>
                </c:pt>
                <c:pt idx="5">
                  <c:v>0.35555555555555562</c:v>
                </c:pt>
                <c:pt idx="6">
                  <c:v>0.32000000000000006</c:v>
                </c:pt>
                <c:pt idx="7">
                  <c:v>0.29090909090909095</c:v>
                </c:pt>
                <c:pt idx="8">
                  <c:v>0.26666666666666672</c:v>
                </c:pt>
                <c:pt idx="9">
                  <c:v>0.2461538461538462</c:v>
                </c:pt>
                <c:pt idx="10">
                  <c:v>0.22857142857142865</c:v>
                </c:pt>
              </c:numCache>
            </c:numRef>
          </c:yVal>
          <c:smooth val="1"/>
          <c:extLst>
            <c:ext xmlns:c16="http://schemas.microsoft.com/office/drawing/2014/chart" uri="{C3380CC4-5D6E-409C-BE32-E72D297353CC}">
              <c16:uniqueId val="{00000000-B25A-4E4F-93F1-2C56314FECC3}"/>
            </c:ext>
          </c:extLst>
        </c:ser>
        <c:ser>
          <c:idx val="1"/>
          <c:order val="1"/>
          <c:tx>
            <c:strRef>
              <c:f>RootPartitioning!$E$33</c:f>
              <c:strCache>
                <c:ptCount val="1"/>
                <c:pt idx="0">
                  <c:v>FR=0.7</c:v>
                </c:pt>
              </c:strCache>
            </c:strRef>
          </c:tx>
          <c:spPr>
            <a:ln>
              <a:solidFill>
                <a:schemeClr val="accent3">
                  <a:lumMod val="75000"/>
                </a:schemeClr>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RootPartitioning!$F$39:$F$49</c:f>
              <c:numCache>
                <c:formatCode>General</c:formatCode>
                <c:ptCount val="11"/>
                <c:pt idx="0">
                  <c:v>0.8</c:v>
                </c:pt>
                <c:pt idx="1">
                  <c:v>0.68085106382978733</c:v>
                </c:pt>
                <c:pt idx="2">
                  <c:v>0.59259259259259256</c:v>
                </c:pt>
                <c:pt idx="3">
                  <c:v>0.52459016393442626</c:v>
                </c:pt>
                <c:pt idx="4">
                  <c:v>0.4705882352941177</c:v>
                </c:pt>
                <c:pt idx="5">
                  <c:v>0.42666666666666669</c:v>
                </c:pt>
                <c:pt idx="6">
                  <c:v>0.39024390243902446</c:v>
                </c:pt>
                <c:pt idx="7">
                  <c:v>0.35955056179775285</c:v>
                </c:pt>
                <c:pt idx="8">
                  <c:v>0.33333333333333343</c:v>
                </c:pt>
                <c:pt idx="9">
                  <c:v>0.31067961165048552</c:v>
                </c:pt>
                <c:pt idx="10">
                  <c:v>0.29090909090909095</c:v>
                </c:pt>
              </c:numCache>
            </c:numRef>
          </c:yVal>
          <c:smooth val="1"/>
          <c:extLst>
            <c:ext xmlns:c16="http://schemas.microsoft.com/office/drawing/2014/chart" uri="{C3380CC4-5D6E-409C-BE32-E72D297353CC}">
              <c16:uniqueId val="{00000001-B25A-4E4F-93F1-2C56314FECC3}"/>
            </c:ext>
          </c:extLst>
        </c:ser>
        <c:ser>
          <c:idx val="2"/>
          <c:order val="2"/>
          <c:tx>
            <c:strRef>
              <c:f>RootPartitioning!$G$33</c:f>
              <c:strCache>
                <c:ptCount val="1"/>
                <c:pt idx="0">
                  <c:v>FR=0.4</c:v>
                </c:pt>
              </c:strCache>
            </c:strRef>
          </c:tx>
          <c:spPr>
            <a:ln>
              <a:solidFill>
                <a:srgbClr val="C00000"/>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RootPartitioning!$H$39:$H$49</c:f>
              <c:numCache>
                <c:formatCode>General</c:formatCode>
                <c:ptCount val="11"/>
                <c:pt idx="0">
                  <c:v>0.8</c:v>
                </c:pt>
                <c:pt idx="1">
                  <c:v>0.72727272727272729</c:v>
                </c:pt>
                <c:pt idx="2">
                  <c:v>0.66666666666666674</c:v>
                </c:pt>
                <c:pt idx="3">
                  <c:v>0.61538461538461542</c:v>
                </c:pt>
                <c:pt idx="4">
                  <c:v>0.5714285714285714</c:v>
                </c:pt>
                <c:pt idx="5">
                  <c:v>0.53333333333333344</c:v>
                </c:pt>
                <c:pt idx="6">
                  <c:v>0.50000000000000011</c:v>
                </c:pt>
                <c:pt idx="7">
                  <c:v>0.4705882352941177</c:v>
                </c:pt>
                <c:pt idx="8">
                  <c:v>0.44444444444444448</c:v>
                </c:pt>
                <c:pt idx="9">
                  <c:v>0.42105263157894746</c:v>
                </c:pt>
                <c:pt idx="10">
                  <c:v>0.40000000000000008</c:v>
                </c:pt>
              </c:numCache>
            </c:numRef>
          </c:yVal>
          <c:smooth val="1"/>
          <c:extLst>
            <c:ext xmlns:c16="http://schemas.microsoft.com/office/drawing/2014/chart" uri="{C3380CC4-5D6E-409C-BE32-E72D297353CC}">
              <c16:uniqueId val="{00000002-B25A-4E4F-93F1-2C56314FECC3}"/>
            </c:ext>
          </c:extLst>
        </c:ser>
        <c:dLbls>
          <c:showLegendKey val="0"/>
          <c:showVal val="0"/>
          <c:showCatName val="0"/>
          <c:showSerName val="0"/>
          <c:showPercent val="0"/>
          <c:showBubbleSize val="0"/>
        </c:dLbls>
        <c:axId val="236146624"/>
        <c:axId val="236147200"/>
      </c:scatterChart>
      <c:valAx>
        <c:axId val="236146624"/>
        <c:scaling>
          <c:orientation val="minMax"/>
          <c:max val="1"/>
        </c:scaling>
        <c:delete val="0"/>
        <c:axPos val="b"/>
        <c:title>
          <c:tx>
            <c:rich>
              <a:bodyPr/>
              <a:lstStyle/>
              <a:p>
                <a:pPr>
                  <a:defRPr/>
                </a:pPr>
                <a:r>
                  <a:rPr lang="en-US"/>
                  <a:t>Growth conditions (m</a:t>
                </a:r>
                <a:r>
                  <a:rPr lang="en-US">
                    <a:sym typeface="Symbol" panose="05050102010706020507" pitchFamily="18" charset="2"/>
                  </a:rPr>
                  <a:t>)</a:t>
                </a:r>
                <a:endParaRPr lang="en-US"/>
              </a:p>
            </c:rich>
          </c:tx>
          <c:layout>
            <c:manualLayout>
              <c:xMode val="edge"/>
              <c:yMode val="edge"/>
              <c:x val="0.32489895338765035"/>
              <c:y val="0.9306115093822227"/>
            </c:manualLayout>
          </c:layout>
          <c:overlay val="0"/>
        </c:title>
        <c:numFmt formatCode="General" sourceLinked="1"/>
        <c:majorTickMark val="out"/>
        <c:minorTickMark val="none"/>
        <c:tickLblPos val="nextTo"/>
        <c:crossAx val="236147200"/>
        <c:crosses val="autoZero"/>
        <c:crossBetween val="midCat"/>
      </c:valAx>
      <c:valAx>
        <c:axId val="236147200"/>
        <c:scaling>
          <c:orientation val="minMax"/>
        </c:scaling>
        <c:delete val="0"/>
        <c:axPos val="l"/>
        <c:majorGridlines/>
        <c:title>
          <c:tx>
            <c:rich>
              <a:bodyPr rot="-5400000" vert="horz"/>
              <a:lstStyle/>
              <a:p>
                <a:pPr>
                  <a:defRPr sz="1100"/>
                </a:pPr>
                <a:r>
                  <a:rPr lang="en-US" sz="1100"/>
                  <a:t>Root partitioning</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236146624"/>
        <c:crosses val="autoZero"/>
        <c:crossBetween val="midCat"/>
      </c:valAx>
      <c:spPr>
        <a:ln>
          <a:solidFill>
            <a:schemeClr val="bg1">
              <a:lumMod val="50000"/>
            </a:schemeClr>
          </a:solidFill>
        </a:ln>
      </c:spPr>
    </c:plotArea>
    <c:legend>
      <c:legendPos val="r"/>
      <c:layout>
        <c:manualLayout>
          <c:xMode val="edge"/>
          <c:yMode val="edge"/>
          <c:x val="0.19693148330894986"/>
          <c:y val="0.67454331306536586"/>
          <c:w val="0.20866832092638543"/>
          <c:h val="0.17774196194225722"/>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tx>
            <c:strRef>
              <c:f>AbgPartitioning!$C$36</c:f>
              <c:strCache>
                <c:ptCount val="1"/>
                <c:pt idx="0">
                  <c:v>leaves</c:v>
                </c:pt>
              </c:strCache>
            </c:strRef>
          </c:tx>
          <c:spPr>
            <a:ln>
              <a:solidFill>
                <a:srgbClr val="00B050"/>
              </a:solidFill>
            </a:ln>
          </c:spPr>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AbgPartitioning!$C$38:$C$76</c:f>
              <c:numCache>
                <c:formatCode>General</c:formatCode>
                <c:ptCount val="39"/>
                <c:pt idx="0">
                  <c:v>0.51515272588911065</c:v>
                </c:pt>
                <c:pt idx="1">
                  <c:v>0.48</c:v>
                </c:pt>
                <c:pt idx="2">
                  <c:v>0.45484780343773912</c:v>
                </c:pt>
                <c:pt idx="3">
                  <c:v>0.43494946780125865</c:v>
                </c:pt>
                <c:pt idx="4">
                  <c:v>0.41840011706842334</c:v>
                </c:pt>
                <c:pt idx="5">
                  <c:v>0.40420630248363187</c:v>
                </c:pt>
                <c:pt idx="6">
                  <c:v>0.39177329089464352</c:v>
                </c:pt>
                <c:pt idx="7">
                  <c:v>0.3807126596296963</c:v>
                </c:pt>
                <c:pt idx="8">
                  <c:v>0.37075491078551998</c:v>
                </c:pt>
                <c:pt idx="9">
                  <c:v>0.36170451516314306</c:v>
                </c:pt>
                <c:pt idx="10">
                  <c:v>0.3</c:v>
                </c:pt>
                <c:pt idx="11">
                  <c:v>0.26356361510548321</c:v>
                </c:pt>
                <c:pt idx="12">
                  <c:v>0.23829548483685697</c:v>
                </c:pt>
                <c:pt idx="13">
                  <c:v>0.21928734037030367</c:v>
                </c:pt>
                <c:pt idx="14">
                  <c:v>0.204251005016024</c:v>
                </c:pt>
                <c:pt idx="15">
                  <c:v>0.19193907804476046</c:v>
                </c:pt>
                <c:pt idx="16">
                  <c:v>0.18159988293157667</c:v>
                </c:pt>
                <c:pt idx="17">
                  <c:v>0.17274742104283722</c:v>
                </c:pt>
                <c:pt idx="18">
                  <c:v>0.1650505321987413</c:v>
                </c:pt>
                <c:pt idx="19">
                  <c:v>0.15827416900832791</c:v>
                </c:pt>
                <c:pt idx="20">
                  <c:v>0.15224596026732995</c:v>
                </c:pt>
                <c:pt idx="21">
                  <c:v>0.14683606329737994</c:v>
                </c:pt>
                <c:pt idx="22">
                  <c:v>0.14194445364354186</c:v>
                </c:pt>
                <c:pt idx="23">
                  <c:v>0.13749259621351304</c:v>
                </c:pt>
                <c:pt idx="24">
                  <c:v>0.13341780997443359</c:v>
                </c:pt>
                <c:pt idx="25">
                  <c:v>0.12966934932256574</c:v>
                </c:pt>
                <c:pt idx="26">
                  <c:v>0.12620561387385665</c:v>
                </c:pt>
                <c:pt idx="27">
                  <c:v>0.12299212016063138</c:v>
                </c:pt>
                <c:pt idx="28">
                  <c:v>0.12000000000000005</c:v>
                </c:pt>
                <c:pt idx="29">
                  <c:v>0.1172048705717719</c:v>
                </c:pt>
                <c:pt idx="30">
                  <c:v>0.1145859717398567</c:v>
                </c:pt>
                <c:pt idx="31">
                  <c:v>0.11212549872682871</c:v>
                </c:pt>
                <c:pt idx="32">
                  <c:v>0.10980807974499336</c:v>
                </c:pt>
                <c:pt idx="33">
                  <c:v>0.10762036265925702</c:v>
                </c:pt>
                <c:pt idx="34">
                  <c:v>0.10555068468154581</c:v>
                </c:pt>
                <c:pt idx="35">
                  <c:v>0.10358880601682335</c:v>
                </c:pt>
                <c:pt idx="36">
                  <c:v>0.10172569328032047</c:v>
                </c:pt>
                <c:pt idx="37">
                  <c:v>9.9953342023269054E-2</c:v>
                </c:pt>
                <c:pt idx="38">
                  <c:v>9.8264630262658123E-2</c:v>
                </c:pt>
              </c:numCache>
            </c:numRef>
          </c:yVal>
          <c:smooth val="1"/>
          <c:extLst>
            <c:ext xmlns:c16="http://schemas.microsoft.com/office/drawing/2014/chart" uri="{C3380CC4-5D6E-409C-BE32-E72D297353CC}">
              <c16:uniqueId val="{00000000-907D-4094-AD42-5F024C5901BD}"/>
            </c:ext>
          </c:extLst>
        </c:ser>
        <c:ser>
          <c:idx val="1"/>
          <c:order val="1"/>
          <c:tx>
            <c:strRef>
              <c:f>AbgPartitioning!$B$36</c:f>
              <c:strCache>
                <c:ptCount val="1"/>
                <c:pt idx="0">
                  <c:v>woody</c:v>
                </c:pt>
              </c:strCache>
            </c:strRef>
          </c:tx>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AbgPartitioning!$B$38:$B$76</c:f>
              <c:numCache>
                <c:formatCode>General</c:formatCode>
                <c:ptCount val="39"/>
                <c:pt idx="0">
                  <c:v>8.4847274110889381E-2</c:v>
                </c:pt>
                <c:pt idx="1">
                  <c:v>0.12000000000000004</c:v>
                </c:pt>
                <c:pt idx="2">
                  <c:v>0.14515219656226094</c:v>
                </c:pt>
                <c:pt idx="3">
                  <c:v>0.16505053219874133</c:v>
                </c:pt>
                <c:pt idx="4">
                  <c:v>0.18159988293157661</c:v>
                </c:pt>
                <c:pt idx="5">
                  <c:v>0.19579369751636816</c:v>
                </c:pt>
                <c:pt idx="6">
                  <c:v>0.20822670910535648</c:v>
                </c:pt>
                <c:pt idx="7">
                  <c:v>0.21928734037030367</c:v>
                </c:pt>
                <c:pt idx="8">
                  <c:v>0.22924508921447995</c:v>
                </c:pt>
                <c:pt idx="9">
                  <c:v>0.23829548483685703</c:v>
                </c:pt>
                <c:pt idx="10">
                  <c:v>0.3</c:v>
                </c:pt>
                <c:pt idx="11">
                  <c:v>0.33643638489451672</c:v>
                </c:pt>
                <c:pt idx="12">
                  <c:v>0.36170451516314295</c:v>
                </c:pt>
                <c:pt idx="13">
                  <c:v>0.3807126596296963</c:v>
                </c:pt>
                <c:pt idx="14">
                  <c:v>0.39574899498397603</c:v>
                </c:pt>
                <c:pt idx="15">
                  <c:v>0.40806092195523957</c:v>
                </c:pt>
                <c:pt idx="16">
                  <c:v>0.41840011706842334</c:v>
                </c:pt>
                <c:pt idx="17">
                  <c:v>0.42725257895716273</c:v>
                </c:pt>
                <c:pt idx="18">
                  <c:v>0.4349494678012587</c:v>
                </c:pt>
                <c:pt idx="19">
                  <c:v>0.44172583099167212</c:v>
                </c:pt>
                <c:pt idx="20">
                  <c:v>0.44775403973267008</c:v>
                </c:pt>
                <c:pt idx="21">
                  <c:v>0.45316393670262001</c:v>
                </c:pt>
                <c:pt idx="22">
                  <c:v>0.45805554635645807</c:v>
                </c:pt>
                <c:pt idx="23">
                  <c:v>0.46250740378648697</c:v>
                </c:pt>
                <c:pt idx="24">
                  <c:v>0.46658219002556639</c:v>
                </c:pt>
                <c:pt idx="25">
                  <c:v>0.47033065067743424</c:v>
                </c:pt>
                <c:pt idx="26">
                  <c:v>0.47379438612614333</c:v>
                </c:pt>
                <c:pt idx="27">
                  <c:v>0.4770078798393686</c:v>
                </c:pt>
                <c:pt idx="28">
                  <c:v>0.48</c:v>
                </c:pt>
                <c:pt idx="29">
                  <c:v>0.48279512942822816</c:v>
                </c:pt>
                <c:pt idx="30">
                  <c:v>0.48541402826014335</c:v>
                </c:pt>
                <c:pt idx="31">
                  <c:v>0.48787450127317122</c:v>
                </c:pt>
                <c:pt idx="32">
                  <c:v>0.49019192025500657</c:v>
                </c:pt>
                <c:pt idx="33">
                  <c:v>0.49237963734074297</c:v>
                </c:pt>
                <c:pt idx="34">
                  <c:v>0.49444931531845415</c:v>
                </c:pt>
                <c:pt idx="35">
                  <c:v>0.49641119398317662</c:v>
                </c:pt>
                <c:pt idx="36">
                  <c:v>0.49827430671967948</c:v>
                </c:pt>
                <c:pt idx="37">
                  <c:v>0.50004665797673098</c:v>
                </c:pt>
                <c:pt idx="38">
                  <c:v>0.5017353697373419</c:v>
                </c:pt>
              </c:numCache>
            </c:numRef>
          </c:yVal>
          <c:smooth val="1"/>
          <c:extLst>
            <c:ext xmlns:c16="http://schemas.microsoft.com/office/drawing/2014/chart" uri="{C3380CC4-5D6E-409C-BE32-E72D297353CC}">
              <c16:uniqueId val="{00000001-907D-4094-AD42-5F024C5901BD}"/>
            </c:ext>
          </c:extLst>
        </c:ser>
        <c:dLbls>
          <c:showLegendKey val="0"/>
          <c:showVal val="0"/>
          <c:showCatName val="0"/>
          <c:showSerName val="0"/>
          <c:showPercent val="0"/>
          <c:showBubbleSize val="0"/>
        </c:dLbls>
        <c:axId val="-1054880160"/>
        <c:axId val="-1054883968"/>
      </c:scatterChart>
      <c:valAx>
        <c:axId val="-1054880160"/>
        <c:scaling>
          <c:orientation val="minMax"/>
          <c:max val="30"/>
        </c:scaling>
        <c:delete val="0"/>
        <c:axPos val="b"/>
        <c:title>
          <c:tx>
            <c:rich>
              <a:bodyPr/>
              <a:lstStyle/>
              <a:p>
                <a:pPr>
                  <a:defRPr/>
                </a:pPr>
                <a:r>
                  <a:rPr lang="en-US"/>
                  <a:t>dbh (cm)</a:t>
                </a:r>
              </a:p>
            </c:rich>
          </c:tx>
          <c:overlay val="0"/>
        </c:title>
        <c:numFmt formatCode="General" sourceLinked="1"/>
        <c:majorTickMark val="out"/>
        <c:minorTickMark val="none"/>
        <c:tickLblPos val="nextTo"/>
        <c:crossAx val="-1054883968"/>
        <c:crosses val="autoZero"/>
        <c:crossBetween val="midCat"/>
      </c:valAx>
      <c:valAx>
        <c:axId val="-1054883968"/>
        <c:scaling>
          <c:orientation val="minMax"/>
        </c:scaling>
        <c:delete val="0"/>
        <c:axPos val="l"/>
        <c:majorGridlines/>
        <c:title>
          <c:tx>
            <c:rich>
              <a:bodyPr rot="-5400000" vert="horz"/>
              <a:lstStyle/>
              <a:p>
                <a:pPr>
                  <a:defRPr sz="1100"/>
                </a:pPr>
                <a:r>
                  <a:rPr lang="en-US" sz="1100"/>
                  <a:t>Ratio</a:t>
                </a:r>
                <a:r>
                  <a:rPr lang="en-US" sz="1100" baseline="0"/>
                  <a:t> of leaves:woody</a:t>
                </a:r>
                <a:r>
                  <a:rPr lang="en-US" sz="1100"/>
                  <a:t> partitioning</a:t>
                </a:r>
              </a:p>
            </c:rich>
          </c:tx>
          <c:layout>
            <c:manualLayout>
              <c:xMode val="edge"/>
              <c:yMode val="edge"/>
              <c:x val="3.3755234689956559E-2"/>
              <c:y val="0.15180801618547682"/>
            </c:manualLayout>
          </c:layout>
          <c:overlay val="0"/>
        </c:title>
        <c:numFmt formatCode="General" sourceLinked="1"/>
        <c:majorTickMark val="out"/>
        <c:minorTickMark val="none"/>
        <c:tickLblPos val="nextTo"/>
        <c:crossAx val="-1054880160"/>
        <c:crosses val="autoZero"/>
        <c:crossBetween val="midCat"/>
      </c:valAx>
      <c:spPr>
        <a:ln>
          <a:solidFill>
            <a:schemeClr val="bg1">
              <a:lumMod val="50000"/>
            </a:schemeClr>
          </a:solidFill>
        </a:ln>
      </c:spPr>
    </c:plotArea>
    <c:legend>
      <c:legendPos val="r"/>
      <c:layout>
        <c:manualLayout>
          <c:xMode val="edge"/>
          <c:yMode val="edge"/>
          <c:x val="0.6733582123574503"/>
          <c:y val="0.41412674978127728"/>
          <c:w val="0.19487179487179487"/>
          <c:h val="0.11849464129483815"/>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pt-P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0.63781</cdr:x>
      <cdr:y>0.52171</cdr:y>
    </cdr:from>
    <cdr:to>
      <cdr:x>0.6425</cdr:x>
      <cdr:y>0.86624</cdr:y>
    </cdr:to>
    <cdr:cxnSp macro="">
      <cdr:nvCxnSpPr>
        <cdr:cNvPr id="3" name="Straight Connector 2">
          <a:extLst xmlns:a="http://schemas.openxmlformats.org/drawingml/2006/main">
            <a:ext uri="{FF2B5EF4-FFF2-40B4-BE49-F238E27FC236}">
              <a16:creationId xmlns:a16="http://schemas.microsoft.com/office/drawing/2014/main" id="{A66C2E96-C982-41E1-BA4B-4B0651F99501}"/>
            </a:ext>
          </a:extLst>
        </cdr:cNvPr>
        <cdr:cNvCxnSpPr/>
      </cdr:nvCxnSpPr>
      <cdr:spPr bwMode="auto">
        <a:xfrm xmlns:a="http://schemas.openxmlformats.org/drawingml/2006/main" flipV="1">
          <a:off x="2448282" y="1908212"/>
          <a:ext cx="17992" cy="1260148"/>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0.40332</cdr:x>
      <cdr:y>0.5414</cdr:y>
    </cdr:from>
    <cdr:to>
      <cdr:x>0.6284</cdr:x>
      <cdr:y>0.5414</cdr:y>
    </cdr:to>
    <cdr:cxnSp macro="">
      <cdr:nvCxnSpPr>
        <cdr:cNvPr id="6" name="Straight Arrow Connector 5">
          <a:extLst xmlns:a="http://schemas.openxmlformats.org/drawingml/2006/main">
            <a:ext uri="{FF2B5EF4-FFF2-40B4-BE49-F238E27FC236}">
              <a16:creationId xmlns:a16="http://schemas.microsoft.com/office/drawing/2014/main" id="{F2F42010-9908-46D6-B203-53CA99D76E36}"/>
            </a:ext>
          </a:extLst>
        </cdr:cNvPr>
        <cdr:cNvCxnSpPr/>
      </cdr:nvCxnSpPr>
      <cdr:spPr bwMode="auto">
        <a:xfrm xmlns:a="http://schemas.openxmlformats.org/drawingml/2006/main" flipH="1">
          <a:off x="1548174" y="1980225"/>
          <a:ext cx="864000" cy="0"/>
        </a:xfrm>
        <a:prstGeom xmlns:a="http://schemas.openxmlformats.org/drawingml/2006/main" prst="straightConnector1">
          <a:avLst/>
        </a:prstGeom>
        <a:solidFill xmlns:a="http://schemas.openxmlformats.org/drawingml/2006/main">
          <a:schemeClr val="bg1"/>
        </a:solidFill>
        <a:ln xmlns:a="http://schemas.openxmlformats.org/drawingml/2006/main" w="25400" cap="flat" cmpd="sng" algn="ctr">
          <a:solidFill>
            <a:srgbClr val="FF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0.40332</cdr:x>
      <cdr:y>0.56109</cdr:y>
    </cdr:from>
    <cdr:to>
      <cdr:x>0.40332</cdr:x>
      <cdr:y>0.86176</cdr:y>
    </cdr:to>
    <cdr:cxnSp macro="">
      <cdr:nvCxnSpPr>
        <cdr:cNvPr id="9" name="Straight Connector 8">
          <a:extLst xmlns:a="http://schemas.openxmlformats.org/drawingml/2006/main">
            <a:ext uri="{FF2B5EF4-FFF2-40B4-BE49-F238E27FC236}">
              <a16:creationId xmlns:a16="http://schemas.microsoft.com/office/drawing/2014/main" id="{A18FD418-16E4-4E12-B7E0-35A819984AF6}"/>
            </a:ext>
          </a:extLst>
        </cdr:cNvPr>
        <cdr:cNvCxnSpPr/>
      </cdr:nvCxnSpPr>
      <cdr:spPr bwMode="auto">
        <a:xfrm xmlns:a="http://schemas.openxmlformats.org/drawingml/2006/main" flipV="1">
          <a:off x="1548172" y="2052228"/>
          <a:ext cx="0" cy="1099728"/>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0.63697</cdr:x>
      <cdr:y>0.72843</cdr:y>
    </cdr:from>
    <cdr:to>
      <cdr:x>0.73077</cdr:x>
      <cdr:y>0.79733</cdr:y>
    </cdr:to>
    <cdr:sp macro="" textlink="">
      <cdr:nvSpPr>
        <cdr:cNvPr id="13" name="TextBox 12"/>
        <cdr:cNvSpPr txBox="1"/>
      </cdr:nvSpPr>
      <cdr:spPr>
        <a:xfrm xmlns:a="http://schemas.openxmlformats.org/drawingml/2006/main">
          <a:off x="2445075" y="2664296"/>
          <a:ext cx="360040" cy="252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PT" sz="1400" b="1" dirty="0"/>
            <a:t>1</a:t>
          </a:r>
          <a:endParaRPr lang="en-GB" sz="1400" b="1" dirty="0"/>
        </a:p>
      </cdr:txBody>
    </cdr:sp>
  </cdr:relSizeAnchor>
  <cdr:relSizeAnchor xmlns:cdr="http://schemas.openxmlformats.org/drawingml/2006/chartDrawing">
    <cdr:from>
      <cdr:x>0.31338</cdr:x>
      <cdr:y>0.80718</cdr:y>
    </cdr:from>
    <cdr:to>
      <cdr:x>0.40717</cdr:x>
      <cdr:y>0.87028</cdr:y>
    </cdr:to>
    <cdr:sp macro="" textlink="">
      <cdr:nvSpPr>
        <cdr:cNvPr id="14" name="TextBox 1"/>
        <cdr:cNvSpPr txBox="1"/>
      </cdr:nvSpPr>
      <cdr:spPr>
        <a:xfrm xmlns:a="http://schemas.openxmlformats.org/drawingml/2006/main">
          <a:off x="1202928" y="2952328"/>
          <a:ext cx="360040" cy="2308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N’</a:t>
          </a:r>
          <a:endParaRPr lang="en-GB" sz="1400" b="1" dirty="0"/>
        </a:p>
      </cdr:txBody>
    </cdr:sp>
  </cdr:relSizeAnchor>
  <cdr:relSizeAnchor xmlns:cdr="http://schemas.openxmlformats.org/drawingml/2006/chartDrawing">
    <cdr:from>
      <cdr:x>0.57601</cdr:x>
      <cdr:y>0.81122</cdr:y>
    </cdr:from>
    <cdr:to>
      <cdr:x>0.6698</cdr:x>
      <cdr:y>0.87028</cdr:y>
    </cdr:to>
    <cdr:sp macro="" textlink="">
      <cdr:nvSpPr>
        <cdr:cNvPr id="15" name="TextBox 1"/>
        <cdr:cNvSpPr txBox="1"/>
      </cdr:nvSpPr>
      <cdr:spPr>
        <a:xfrm xmlns:a="http://schemas.openxmlformats.org/drawingml/2006/main">
          <a:off x="2211040" y="2967124"/>
          <a:ext cx="360040"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N</a:t>
          </a:r>
          <a:endParaRPr lang="en-GB" sz="1400" b="1" dirty="0"/>
        </a:p>
      </cdr:txBody>
    </cdr:sp>
  </cdr:relSizeAnchor>
  <cdr:relSizeAnchor xmlns:cdr="http://schemas.openxmlformats.org/drawingml/2006/chartDrawing">
    <cdr:from>
      <cdr:x>0.47836</cdr:x>
      <cdr:y>0.2264</cdr:y>
    </cdr:from>
    <cdr:to>
      <cdr:x>0.91919</cdr:x>
      <cdr:y>0.29531</cdr:y>
    </cdr:to>
    <cdr:sp macro="" textlink="">
      <cdr:nvSpPr>
        <cdr:cNvPr id="16" name="TextBox 1"/>
        <cdr:cNvSpPr txBox="1"/>
      </cdr:nvSpPr>
      <cdr:spPr>
        <a:xfrm xmlns:a="http://schemas.openxmlformats.org/drawingml/2006/main">
          <a:off x="1836204" y="828092"/>
          <a:ext cx="1692188" cy="252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Self-thinning line</a:t>
          </a:r>
          <a:endParaRPr lang="en-GB" sz="1400" b="1" dirty="0"/>
        </a:p>
      </cdr:txBody>
    </cdr:sp>
  </cdr:relSizeAnchor>
  <cdr:relSizeAnchor xmlns:cdr="http://schemas.openxmlformats.org/drawingml/2006/chartDrawing">
    <cdr:from>
      <cdr:x>0.64401</cdr:x>
      <cdr:y>0.5356</cdr:y>
    </cdr:from>
    <cdr:to>
      <cdr:x>0.7378</cdr:x>
      <cdr:y>0.60451</cdr:y>
    </cdr:to>
    <cdr:sp macro="" textlink="">
      <cdr:nvSpPr>
        <cdr:cNvPr id="17" name="TextBox 1"/>
        <cdr:cNvSpPr txBox="1"/>
      </cdr:nvSpPr>
      <cdr:spPr>
        <a:xfrm xmlns:a="http://schemas.openxmlformats.org/drawingml/2006/main">
          <a:off x="2472069" y="1959012"/>
          <a:ext cx="360040" cy="252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2</a:t>
          </a:r>
          <a:endParaRPr lang="en-GB" sz="1400" b="1" dirty="0"/>
        </a:p>
      </cdr:txBody>
    </cdr:sp>
  </cdr:relSizeAnchor>
  <cdr:relSizeAnchor xmlns:cdr="http://schemas.openxmlformats.org/drawingml/2006/chartDrawing">
    <cdr:from>
      <cdr:x>0.3189</cdr:x>
      <cdr:y>0.24609</cdr:y>
    </cdr:from>
    <cdr:to>
      <cdr:x>0.48774</cdr:x>
      <cdr:y>0.26578</cdr:y>
    </cdr:to>
    <cdr:cxnSp macro="">
      <cdr:nvCxnSpPr>
        <cdr:cNvPr id="19" name="Straight Arrow Connector 18">
          <a:extLst xmlns:a="http://schemas.openxmlformats.org/drawingml/2006/main">
            <a:ext uri="{FF2B5EF4-FFF2-40B4-BE49-F238E27FC236}">
              <a16:creationId xmlns:a16="http://schemas.microsoft.com/office/drawing/2014/main" id="{C8438A0C-AF63-4347-8665-775041D0F1FA}"/>
            </a:ext>
          </a:extLst>
        </cdr:cNvPr>
        <cdr:cNvCxnSpPr/>
      </cdr:nvCxnSpPr>
      <cdr:spPr bwMode="auto">
        <a:xfrm xmlns:a="http://schemas.openxmlformats.org/drawingml/2006/main" flipH="1" flipV="1">
          <a:off x="1224136" y="900100"/>
          <a:ext cx="648072" cy="72008"/>
        </a:xfrm>
        <a:prstGeom xmlns:a="http://schemas.openxmlformats.org/drawingml/2006/main" prst="straightConnector1">
          <a:avLst/>
        </a:prstGeom>
        <a:solidFill xmlns:a="http://schemas.openxmlformats.org/drawingml/2006/main">
          <a:schemeClr val="bg1"/>
        </a:solidFill>
        <a:ln xmlns:a="http://schemas.openxmlformats.org/drawingml/2006/main" w="25400" cap="flat" cmpd="sng" algn="ctr">
          <a:solidFill>
            <a:schemeClr val="tx1"/>
          </a:solidFill>
          <a:prstDash val="solid"/>
          <a:round/>
          <a:headEnd type="none" w="med" len="med"/>
          <a:tailEnd type="triangle"/>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1"/>
            <a:ext cx="4343117" cy="344034"/>
          </a:xfrm>
          <a:prstGeom prst="rect">
            <a:avLst/>
          </a:prstGeom>
          <a:noFill/>
          <a:ln w="9525">
            <a:noFill/>
            <a:miter lim="800000"/>
            <a:headEnd/>
            <a:tailEnd/>
          </a:ln>
          <a:effectLst/>
        </p:spPr>
        <p:txBody>
          <a:bodyPr vert="horz" wrap="square" lIns="93968" tIns="46984" rIns="93968" bIns="46984" numCol="1" anchor="t" anchorCtr="0" compatLnSpc="1">
            <a:prstTxWarp prst="textNoShape">
              <a:avLst/>
            </a:prstTxWarp>
          </a:bodyPr>
          <a:lstStyle>
            <a:lvl1pPr algn="l" defTabSz="939967">
              <a:defRPr sz="1300"/>
            </a:lvl1pPr>
          </a:lstStyle>
          <a:p>
            <a:endParaRPr lang="en-GB"/>
          </a:p>
        </p:txBody>
      </p:sp>
      <p:sp>
        <p:nvSpPr>
          <p:cNvPr id="8195" name="Rectangle 3"/>
          <p:cNvSpPr>
            <a:spLocks noGrp="1" noChangeArrowheads="1"/>
          </p:cNvSpPr>
          <p:nvPr>
            <p:ph type="dt" sz="quarter" idx="1"/>
          </p:nvPr>
        </p:nvSpPr>
        <p:spPr bwMode="auto">
          <a:xfrm>
            <a:off x="5678773" y="1"/>
            <a:ext cx="4343117" cy="344034"/>
          </a:xfrm>
          <a:prstGeom prst="rect">
            <a:avLst/>
          </a:prstGeom>
          <a:noFill/>
          <a:ln w="9525">
            <a:noFill/>
            <a:miter lim="800000"/>
            <a:headEnd/>
            <a:tailEnd/>
          </a:ln>
          <a:effectLst/>
        </p:spPr>
        <p:txBody>
          <a:bodyPr vert="horz" wrap="square" lIns="93968" tIns="46984" rIns="93968" bIns="46984" numCol="1" anchor="t" anchorCtr="0" compatLnSpc="1">
            <a:prstTxWarp prst="textNoShape">
              <a:avLst/>
            </a:prstTxWarp>
          </a:bodyPr>
          <a:lstStyle>
            <a:lvl1pPr algn="r" defTabSz="939967">
              <a:defRPr sz="1300"/>
            </a:lvl1pPr>
          </a:lstStyle>
          <a:p>
            <a:endParaRPr lang="en-GB"/>
          </a:p>
        </p:txBody>
      </p:sp>
      <p:sp>
        <p:nvSpPr>
          <p:cNvPr id="8196" name="Rectangle 4"/>
          <p:cNvSpPr>
            <a:spLocks noGrp="1" noChangeArrowheads="1"/>
          </p:cNvSpPr>
          <p:nvPr>
            <p:ph type="ftr" sz="quarter" idx="2"/>
          </p:nvPr>
        </p:nvSpPr>
        <p:spPr bwMode="auto">
          <a:xfrm>
            <a:off x="3" y="6544131"/>
            <a:ext cx="4343117" cy="344034"/>
          </a:xfrm>
          <a:prstGeom prst="rect">
            <a:avLst/>
          </a:prstGeom>
          <a:noFill/>
          <a:ln w="9525">
            <a:noFill/>
            <a:miter lim="800000"/>
            <a:headEnd/>
            <a:tailEnd/>
          </a:ln>
          <a:effectLst/>
        </p:spPr>
        <p:txBody>
          <a:bodyPr vert="horz" wrap="square" lIns="93968" tIns="46984" rIns="93968" bIns="46984" numCol="1" anchor="b" anchorCtr="0" compatLnSpc="1">
            <a:prstTxWarp prst="textNoShape">
              <a:avLst/>
            </a:prstTxWarp>
          </a:bodyPr>
          <a:lstStyle>
            <a:lvl1pPr algn="l" defTabSz="939967">
              <a:defRPr sz="1300"/>
            </a:lvl1pPr>
          </a:lstStyle>
          <a:p>
            <a:endParaRPr lang="en-GB"/>
          </a:p>
        </p:txBody>
      </p:sp>
      <p:sp>
        <p:nvSpPr>
          <p:cNvPr id="8197" name="Rectangle 5"/>
          <p:cNvSpPr>
            <a:spLocks noGrp="1" noChangeArrowheads="1"/>
          </p:cNvSpPr>
          <p:nvPr>
            <p:ph type="sldNum" sz="quarter" idx="3"/>
          </p:nvPr>
        </p:nvSpPr>
        <p:spPr bwMode="auto">
          <a:xfrm>
            <a:off x="5678773" y="6544131"/>
            <a:ext cx="4343117" cy="344034"/>
          </a:xfrm>
          <a:prstGeom prst="rect">
            <a:avLst/>
          </a:prstGeom>
          <a:noFill/>
          <a:ln w="9525">
            <a:noFill/>
            <a:miter lim="800000"/>
            <a:headEnd/>
            <a:tailEnd/>
          </a:ln>
          <a:effectLst/>
        </p:spPr>
        <p:txBody>
          <a:bodyPr vert="horz" wrap="square" lIns="93968" tIns="46984" rIns="93968" bIns="46984" numCol="1" anchor="b" anchorCtr="0" compatLnSpc="1">
            <a:prstTxWarp prst="textNoShape">
              <a:avLst/>
            </a:prstTxWarp>
          </a:bodyPr>
          <a:lstStyle>
            <a:lvl1pPr algn="r" defTabSz="939967">
              <a:defRPr sz="1300"/>
            </a:lvl1pPr>
          </a:lstStyle>
          <a:p>
            <a:fld id="{1015D7AE-4186-4DFD-8EE6-831A19494BF2}" type="slidenum">
              <a:rPr lang="en-GB"/>
              <a:pPr/>
              <a:t>‹#›</a:t>
            </a:fld>
            <a:endParaRPr lang="en-GB"/>
          </a:p>
        </p:txBody>
      </p:sp>
    </p:spTree>
    <p:extLst>
      <p:ext uri="{BB962C8B-B14F-4D97-AF65-F5344CB8AC3E}">
        <p14:creationId xmlns:p14="http://schemas.microsoft.com/office/powerpoint/2010/main" val="181221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3" y="1"/>
            <a:ext cx="4343117" cy="328008"/>
          </a:xfrm>
          <a:prstGeom prst="rect">
            <a:avLst/>
          </a:prstGeom>
          <a:noFill/>
          <a:ln w="9525">
            <a:noFill/>
            <a:miter lim="800000"/>
            <a:headEnd/>
            <a:tailEnd/>
          </a:ln>
          <a:effectLst/>
        </p:spPr>
        <p:txBody>
          <a:bodyPr vert="horz" wrap="square" lIns="93968" tIns="46984" rIns="93968" bIns="46984" numCol="1" anchor="t" anchorCtr="0" compatLnSpc="1">
            <a:prstTxWarp prst="textNoShape">
              <a:avLst/>
            </a:prstTxWarp>
          </a:bodyPr>
          <a:lstStyle>
            <a:lvl1pPr algn="l" defTabSz="939967">
              <a:defRPr sz="1300"/>
            </a:lvl1pPr>
          </a:lstStyle>
          <a:p>
            <a:endParaRPr lang="en-GB"/>
          </a:p>
        </p:txBody>
      </p:sp>
      <p:sp>
        <p:nvSpPr>
          <p:cNvPr id="98307" name="Rectangle 3"/>
          <p:cNvSpPr>
            <a:spLocks noGrp="1" noChangeArrowheads="1"/>
          </p:cNvSpPr>
          <p:nvPr>
            <p:ph type="dt" idx="1"/>
          </p:nvPr>
        </p:nvSpPr>
        <p:spPr bwMode="auto">
          <a:xfrm>
            <a:off x="5678773" y="1"/>
            <a:ext cx="4343117" cy="328008"/>
          </a:xfrm>
          <a:prstGeom prst="rect">
            <a:avLst/>
          </a:prstGeom>
          <a:noFill/>
          <a:ln w="9525">
            <a:noFill/>
            <a:miter lim="800000"/>
            <a:headEnd/>
            <a:tailEnd/>
          </a:ln>
          <a:effectLst/>
        </p:spPr>
        <p:txBody>
          <a:bodyPr vert="horz" wrap="square" lIns="93968" tIns="46984" rIns="93968" bIns="46984" numCol="1" anchor="t" anchorCtr="0" compatLnSpc="1">
            <a:prstTxWarp prst="textNoShape">
              <a:avLst/>
            </a:prstTxWarp>
          </a:bodyPr>
          <a:lstStyle>
            <a:lvl1pPr algn="r" defTabSz="939967">
              <a:defRPr sz="1300"/>
            </a:lvl1pPr>
          </a:lstStyle>
          <a:p>
            <a:endParaRPr lang="en-GB"/>
          </a:p>
        </p:txBody>
      </p:sp>
      <p:sp>
        <p:nvSpPr>
          <p:cNvPr id="98308" name="Rectangle 4"/>
          <p:cNvSpPr>
            <a:spLocks noGrp="1" noRot="1" noChangeAspect="1" noChangeArrowheads="1" noTextEdit="1"/>
          </p:cNvSpPr>
          <p:nvPr>
            <p:ph type="sldImg" idx="2"/>
          </p:nvPr>
        </p:nvSpPr>
        <p:spPr bwMode="auto">
          <a:xfrm>
            <a:off x="2676525" y="492125"/>
            <a:ext cx="4668838" cy="2625725"/>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1335655" y="3282215"/>
            <a:ext cx="7350580" cy="3063187"/>
          </a:xfrm>
          <a:prstGeom prst="rect">
            <a:avLst/>
          </a:prstGeom>
          <a:noFill/>
          <a:ln w="9525">
            <a:noFill/>
            <a:miter lim="800000"/>
            <a:headEnd/>
            <a:tailEnd/>
          </a:ln>
          <a:effectLst/>
        </p:spPr>
        <p:txBody>
          <a:bodyPr vert="horz" wrap="square" lIns="93968" tIns="46984" rIns="93968" bIns="4698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10" name="Rectangle 6"/>
          <p:cNvSpPr>
            <a:spLocks noGrp="1" noChangeArrowheads="1"/>
          </p:cNvSpPr>
          <p:nvPr>
            <p:ph type="ftr" sz="quarter" idx="4"/>
          </p:nvPr>
        </p:nvSpPr>
        <p:spPr bwMode="auto">
          <a:xfrm>
            <a:off x="3" y="6564430"/>
            <a:ext cx="4343117" cy="328008"/>
          </a:xfrm>
          <a:prstGeom prst="rect">
            <a:avLst/>
          </a:prstGeom>
          <a:noFill/>
          <a:ln w="9525">
            <a:noFill/>
            <a:miter lim="800000"/>
            <a:headEnd/>
            <a:tailEnd/>
          </a:ln>
          <a:effectLst/>
        </p:spPr>
        <p:txBody>
          <a:bodyPr vert="horz" wrap="square" lIns="93968" tIns="46984" rIns="93968" bIns="46984" numCol="1" anchor="b" anchorCtr="0" compatLnSpc="1">
            <a:prstTxWarp prst="textNoShape">
              <a:avLst/>
            </a:prstTxWarp>
          </a:bodyPr>
          <a:lstStyle>
            <a:lvl1pPr algn="l" defTabSz="939967">
              <a:defRPr sz="1300"/>
            </a:lvl1pPr>
          </a:lstStyle>
          <a:p>
            <a:endParaRPr lang="en-GB"/>
          </a:p>
        </p:txBody>
      </p:sp>
      <p:sp>
        <p:nvSpPr>
          <p:cNvPr id="98311" name="Rectangle 7"/>
          <p:cNvSpPr>
            <a:spLocks noGrp="1" noChangeArrowheads="1"/>
          </p:cNvSpPr>
          <p:nvPr>
            <p:ph type="sldNum" sz="quarter" idx="5"/>
          </p:nvPr>
        </p:nvSpPr>
        <p:spPr bwMode="auto">
          <a:xfrm>
            <a:off x="5678773" y="6564430"/>
            <a:ext cx="4343117" cy="328008"/>
          </a:xfrm>
          <a:prstGeom prst="rect">
            <a:avLst/>
          </a:prstGeom>
          <a:noFill/>
          <a:ln w="9525">
            <a:noFill/>
            <a:miter lim="800000"/>
            <a:headEnd/>
            <a:tailEnd/>
          </a:ln>
          <a:effectLst/>
        </p:spPr>
        <p:txBody>
          <a:bodyPr vert="horz" wrap="square" lIns="93968" tIns="46984" rIns="93968" bIns="46984" numCol="1" anchor="b" anchorCtr="0" compatLnSpc="1">
            <a:prstTxWarp prst="textNoShape">
              <a:avLst/>
            </a:prstTxWarp>
          </a:bodyPr>
          <a:lstStyle>
            <a:lvl1pPr algn="r" defTabSz="939967">
              <a:defRPr sz="1300"/>
            </a:lvl1pPr>
          </a:lstStyle>
          <a:p>
            <a:fld id="{D09B9E36-73C9-47E0-9115-29F812657E0A}" type="slidenum">
              <a:rPr lang="en-GB"/>
              <a:pPr/>
              <a:t>‹#›</a:t>
            </a:fld>
            <a:endParaRPr lang="en-GB"/>
          </a:p>
        </p:txBody>
      </p:sp>
    </p:spTree>
    <p:extLst>
      <p:ext uri="{BB962C8B-B14F-4D97-AF65-F5344CB8AC3E}">
        <p14:creationId xmlns:p14="http://schemas.microsoft.com/office/powerpoint/2010/main" val="343482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B9E36-73C9-47E0-9115-29F812657E0A}" type="slidenum">
              <a:rPr lang="en-GB" smtClean="0"/>
              <a:pPr/>
              <a:t>4</a:t>
            </a:fld>
            <a:endParaRPr lang="en-GB"/>
          </a:p>
        </p:txBody>
      </p:sp>
    </p:spTree>
    <p:extLst>
      <p:ext uri="{BB962C8B-B14F-4D97-AF65-F5344CB8AC3E}">
        <p14:creationId xmlns:p14="http://schemas.microsoft.com/office/powerpoint/2010/main" val="22630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492125"/>
            <a:ext cx="4668838" cy="2625725"/>
          </a:xfrm>
        </p:spPr>
      </p:sp>
      <p:sp>
        <p:nvSpPr>
          <p:cNvPr id="3" name="Notes Placeholder 2"/>
          <p:cNvSpPr>
            <a:spLocks noGrp="1"/>
          </p:cNvSpPr>
          <p:nvPr>
            <p:ph type="body" idx="1"/>
          </p:nvPr>
        </p:nvSpPr>
        <p:spPr/>
        <p:txBody>
          <a:bodyPr/>
          <a:lstStyle/>
          <a:p>
            <a:r>
              <a:rPr lang="en-US" dirty="0" err="1"/>
              <a:t>Vapour</a:t>
            </a:r>
            <a:r>
              <a:rPr lang="en-US" dirty="0"/>
              <a:t> Pressure Deficit, or VPD, is the difference (deficit) between the amount of moisture in the air and how much moisture the air can hold when it is saturated. Once air becomes saturated water will condense out to form clouds, dew or films of water over leaves. It is this last instance that makes VPD important for greenhouse regulation. If a film of water forms on a plant leaf it becomes far more susceptible to rot. On the other hand, as the VPD increases the plant needs to draw more water from its roots. </a:t>
            </a:r>
            <a:endParaRPr lang="pt-PT" dirty="0"/>
          </a:p>
        </p:txBody>
      </p:sp>
      <p:sp>
        <p:nvSpPr>
          <p:cNvPr id="4" name="Slide Number Placeholder 3"/>
          <p:cNvSpPr>
            <a:spLocks noGrp="1"/>
          </p:cNvSpPr>
          <p:nvPr>
            <p:ph type="sldNum" sz="quarter" idx="10"/>
          </p:nvPr>
        </p:nvSpPr>
        <p:spPr/>
        <p:txBody>
          <a:bodyPr/>
          <a:lstStyle/>
          <a:p>
            <a:pPr>
              <a:defRPr/>
            </a:pPr>
            <a:fld id="{D09B9E36-73C9-47E0-9115-29F812657E0A}" type="slidenum">
              <a:rPr lang="en-GB">
                <a:solidFill>
                  <a:srgbClr val="000000"/>
                </a:solidFill>
              </a:rPr>
              <a:pPr>
                <a:defRPr/>
              </a:pPr>
              <a:t>16</a:t>
            </a:fld>
            <a:endParaRPr lang="en-GB">
              <a:solidFill>
                <a:srgbClr val="000000"/>
              </a:solidFill>
            </a:endParaRPr>
          </a:p>
        </p:txBody>
      </p:sp>
    </p:spTree>
    <p:extLst>
      <p:ext uri="{BB962C8B-B14F-4D97-AF65-F5344CB8AC3E}">
        <p14:creationId xmlns:p14="http://schemas.microsoft.com/office/powerpoint/2010/main" val="29615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PT"/>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6051" y="304800"/>
            <a:ext cx="2876549" cy="6281738"/>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06400" y="304800"/>
            <a:ext cx="8426451"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73800" y="15573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73800" y="41481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hart Placeholder 3"/>
          <p:cNvSpPr>
            <a:spLocks noGrp="1"/>
          </p:cNvSpPr>
          <p:nvPr>
            <p:ph type="chart" sz="half" idx="2"/>
          </p:nvPr>
        </p:nvSpPr>
        <p:spPr>
          <a:xfrm>
            <a:off x="6197600" y="1981200"/>
            <a:ext cx="5080000" cy="4114800"/>
          </a:xfrm>
        </p:spPr>
        <p:txBody>
          <a:bodyPr/>
          <a:lstStyle/>
          <a:p>
            <a:pPr lvl="0"/>
            <a:endParaRPr lang="pt-PT"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11379200" y="6553200"/>
            <a:ext cx="711200" cy="228600"/>
          </a:xfrm>
          <a:prstGeom prst="rect">
            <a:avLst/>
          </a:prstGeom>
          <a:ln/>
        </p:spPr>
        <p:txBody>
          <a:bodyPr/>
          <a:lstStyle>
            <a:lvl1pPr>
              <a:defRPr/>
            </a:lvl1pPr>
          </a:lstStyle>
          <a:p>
            <a:pPr>
              <a:defRPr/>
            </a:pPr>
            <a:fld id="{488FF477-090D-4BB5-9AED-7972F664E4FF}"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4484187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PT"/>
          </a:p>
        </p:txBody>
      </p:sp>
    </p:spTree>
    <p:extLst>
      <p:ext uri="{BB962C8B-B14F-4D97-AF65-F5344CB8AC3E}">
        <p14:creationId xmlns:p14="http://schemas.microsoft.com/office/powerpoint/2010/main" val="193538342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53597208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auto">
          <a:xfrm>
            <a:off x="383365" y="296652"/>
            <a:ext cx="11328000" cy="62646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383366" y="1052736"/>
            <a:ext cx="11281253" cy="5497252"/>
          </a:xfrm>
          <a:noFill/>
        </p:spPr>
        <p:txBody>
          <a:bodyPr tIns="288000"/>
          <a:lstStyle>
            <a:lvl1pPr>
              <a:buClr>
                <a:srgbClr val="006600"/>
              </a:buClr>
              <a:defRPr/>
            </a:lvl1pPr>
            <a:lvl2pPr>
              <a:buClr>
                <a:srgbClr val="006600"/>
              </a:buClr>
              <a:defRPr/>
            </a:lvl2pPr>
            <a:lvl3pPr marL="1143000" indent="-228600">
              <a:buClr>
                <a:srgbClr val="006600"/>
              </a:buClr>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8" name="Rectangle 2"/>
          <p:cNvSpPr>
            <a:spLocks noGrp="1" noChangeArrowheads="1"/>
          </p:cNvSpPr>
          <p:nvPr>
            <p:ph type="title" hasCustomPrompt="1"/>
          </p:nvPr>
        </p:nvSpPr>
        <p:spPr bwMode="auto">
          <a:xfrm>
            <a:off x="686765" y="446548"/>
            <a:ext cx="10689823" cy="78620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a:spcBef>
                <a:spcPts val="600"/>
              </a:spcBef>
              <a:defRPr>
                <a:solidFill>
                  <a:srgbClr val="006600"/>
                </a:solidFill>
              </a:defRPr>
            </a:lvl1pPr>
          </a:lstStyle>
          <a:p>
            <a:pPr lvl="0"/>
            <a:r>
              <a:rPr lang="en-US" dirty="0"/>
              <a:t> Click to edit master title style</a:t>
            </a:r>
          </a:p>
        </p:txBody>
      </p:sp>
    </p:spTree>
    <p:extLst>
      <p:ext uri="{BB962C8B-B14F-4D97-AF65-F5344CB8AC3E}">
        <p14:creationId xmlns:p14="http://schemas.microsoft.com/office/powerpoint/2010/main" val="300289147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6336704"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48501155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795266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31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2929633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2239616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extLst>
      <p:ext uri="{BB962C8B-B14F-4D97-AF65-F5344CB8AC3E}">
        <p14:creationId xmlns:p14="http://schemas.microsoft.com/office/powerpoint/2010/main" val="116886280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94636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4855245"/>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942337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hasCustomPrompt="1"/>
          </p:nvPr>
        </p:nvSpPr>
        <p:spPr>
          <a:xfrm>
            <a:off x="446645" y="836712"/>
            <a:ext cx="11281253" cy="5677272"/>
          </a:xfrm>
          <a:noFill/>
        </p:spPr>
        <p:txBody>
          <a:bodyPr lIns="360000" tIns="216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68942939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6051" y="304800"/>
            <a:ext cx="2876549" cy="6281738"/>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06400" y="304800"/>
            <a:ext cx="8426451"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54289050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68207946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73800" y="15573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73800" y="41481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105966182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endParaRPr lang="pt-PT"/>
          </a:p>
        </p:txBody>
      </p:sp>
      <p:sp>
        <p:nvSpPr>
          <p:cNvPr id="3" name="Table Placeholder 2"/>
          <p:cNvSpPr>
            <a:spLocks noGrp="1"/>
          </p:cNvSpPr>
          <p:nvPr>
            <p:ph type="tbl" idx="1"/>
          </p:nvPr>
        </p:nvSpPr>
        <p:spPr>
          <a:xfrm>
            <a:off x="768351" y="1196975"/>
            <a:ext cx="10703983" cy="4876800"/>
          </a:xfrm>
        </p:spPr>
        <p:txBody>
          <a:bodyPr/>
          <a:lstStyle/>
          <a:p>
            <a:endParaRPr lang="pt-PT"/>
          </a:p>
        </p:txBody>
      </p:sp>
    </p:spTree>
    <p:extLst>
      <p:ext uri="{BB962C8B-B14F-4D97-AF65-F5344CB8AC3E}">
        <p14:creationId xmlns:p14="http://schemas.microsoft.com/office/powerpoint/2010/main" val="155667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hart Placeholder 3"/>
          <p:cNvSpPr>
            <a:spLocks noGrp="1"/>
          </p:cNvSpPr>
          <p:nvPr>
            <p:ph type="chart" sz="half" idx="2"/>
          </p:nvPr>
        </p:nvSpPr>
        <p:spPr>
          <a:xfrm>
            <a:off x="6197600" y="1981200"/>
            <a:ext cx="5080000" cy="4114800"/>
          </a:xfrm>
        </p:spPr>
        <p:txBody>
          <a:bodyPr/>
          <a:lstStyle/>
          <a:p>
            <a:pPr lvl="0"/>
            <a:endParaRPr lang="pt-PT"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11379200" y="6553200"/>
            <a:ext cx="711200" cy="228600"/>
          </a:xfrm>
          <a:prstGeom prst="rect">
            <a:avLst/>
          </a:prstGeom>
          <a:ln/>
        </p:spPr>
        <p:txBody>
          <a:bodyPr/>
          <a:lstStyle>
            <a:lvl1pPr>
              <a:defRPr/>
            </a:lvl1pPr>
          </a:lstStyle>
          <a:p>
            <a:pPr>
              <a:defRPr/>
            </a:pPr>
            <a:fld id="{488FF477-090D-4BB5-9AED-7972F664E4FF}" type="slidenum">
              <a:rPr lang="en-AU"/>
              <a:pPr>
                <a:defRPr/>
              </a:pPr>
              <a:t>‹#›</a:t>
            </a:fld>
            <a:endParaRPr lang="en-AU"/>
          </a:p>
        </p:txBody>
      </p:sp>
    </p:spTree>
    <p:extLst>
      <p:ext uri="{BB962C8B-B14F-4D97-AF65-F5344CB8AC3E}">
        <p14:creationId xmlns:p14="http://schemas.microsoft.com/office/powerpoint/2010/main" val="2596699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969317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11281253"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5" name="Rectangle 4"/>
          <p:cNvSpPr/>
          <p:nvPr userDrawn="1"/>
        </p:nvSpPr>
        <p:spPr bwMode="auto">
          <a:xfrm>
            <a:off x="-96688" y="0"/>
            <a:ext cx="12288688"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graphicFrame>
        <p:nvGraphicFramePr>
          <p:cNvPr id="7" name="Table 6"/>
          <p:cNvGraphicFramePr>
            <a:graphicFrameLocks noGrp="1"/>
          </p:cNvGraphicFramePr>
          <p:nvPr userDrawn="1"/>
        </p:nvGraphicFramePr>
        <p:xfrm>
          <a:off x="-47328" y="44624"/>
          <a:ext cx="12192000" cy="656692"/>
        </p:xfrm>
        <a:graphic>
          <a:graphicData uri="http://schemas.openxmlformats.org/drawingml/2006/table">
            <a:tbl>
              <a:tblPr firstRow="1" bandRow="1">
                <a:tableStyleId>{5C22544A-7EE6-4342-B048-85BDC9FD1C3A}</a:tableStyleId>
              </a:tblPr>
              <a:tblGrid>
                <a:gridCol w="1487488">
                  <a:extLst>
                    <a:ext uri="{9D8B030D-6E8A-4147-A177-3AD203B41FA5}">
                      <a16:colId xmlns:a16="http://schemas.microsoft.com/office/drawing/2014/main" val="20000"/>
                    </a:ext>
                  </a:extLst>
                </a:gridCol>
                <a:gridCol w="1560512">
                  <a:extLst>
                    <a:ext uri="{9D8B030D-6E8A-4147-A177-3AD203B41FA5}">
                      <a16:colId xmlns:a16="http://schemas.microsoft.com/office/drawing/2014/main" val="20001"/>
                    </a:ext>
                  </a:extLst>
                </a:gridCol>
                <a:gridCol w="887760">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847867">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656692">
                <a:tc>
                  <a:txBody>
                    <a:bodyPr/>
                    <a:lstStyle/>
                    <a:p>
                      <a:pPr algn="ctr"/>
                      <a:r>
                        <a:rPr lang="pt-PT" sz="1600" dirty="0"/>
                        <a:t>Models evolution</a:t>
                      </a:r>
                    </a:p>
                  </a:txBody>
                  <a:tcPr marL="96000" marR="96000" marT="46800" marB="46800">
                    <a:solidFill>
                      <a:srgbClr val="008000">
                        <a:alpha val="30000"/>
                      </a:srgbClr>
                    </a:solidFill>
                  </a:tcPr>
                </a:tc>
                <a:tc>
                  <a:txBody>
                    <a:bodyPr/>
                    <a:lstStyle/>
                    <a:p>
                      <a:pPr algn="ctr"/>
                      <a:r>
                        <a:rPr lang="pt-PT" sz="1600" dirty="0"/>
                        <a:t>The 3PG project</a:t>
                      </a:r>
                    </a:p>
                  </a:txBody>
                  <a:tcPr marL="96000" marR="96000" marT="46800" marB="46800">
                    <a:solidFill>
                      <a:srgbClr val="009900">
                        <a:alpha val="30000"/>
                      </a:srgbClr>
                    </a:solidFill>
                  </a:tcPr>
                </a:tc>
                <a:tc>
                  <a:txBody>
                    <a:bodyPr/>
                    <a:lstStyle/>
                    <a:p>
                      <a:pPr algn="ctr"/>
                      <a:r>
                        <a:rPr lang="pt-PT" sz="1600" dirty="0"/>
                        <a:t>3PG</a:t>
                      </a:r>
                    </a:p>
                  </a:txBody>
                  <a:tcPr marL="96000" marR="96000" marT="46800" marB="46800">
                    <a:solidFill>
                      <a:srgbClr val="009900">
                        <a:alpha val="30000"/>
                      </a:srgbClr>
                    </a:solidFill>
                  </a:tcPr>
                </a:tc>
                <a:tc>
                  <a:txBody>
                    <a:bodyPr/>
                    <a:lstStyle/>
                    <a:p>
                      <a:pPr algn="ctr"/>
                      <a:r>
                        <a:rPr lang="pt-PT" sz="1600" dirty="0"/>
                        <a:t>Calibration</a:t>
                      </a:r>
                    </a:p>
                  </a:txBody>
                  <a:tcPr marL="96000" marR="96000" marT="46800" marB="46800">
                    <a:solidFill>
                      <a:srgbClr val="009900">
                        <a:alpha val="30000"/>
                      </a:srgbClr>
                    </a:solidFill>
                  </a:tcPr>
                </a:tc>
                <a:tc>
                  <a:txBody>
                    <a:bodyPr/>
                    <a:lstStyle/>
                    <a:p>
                      <a:pPr algn="ctr"/>
                      <a:r>
                        <a:rPr lang="pt-PT" sz="1600" dirty="0"/>
                        <a:t>Validation</a:t>
                      </a:r>
                    </a:p>
                  </a:txBody>
                  <a:tcPr marL="96000" marR="96000" marT="46800" marB="46800">
                    <a:solidFill>
                      <a:srgbClr val="009900">
                        <a:alpha val="30000"/>
                      </a:srgbClr>
                    </a:solidFill>
                  </a:tcPr>
                </a:tc>
                <a:tc>
                  <a:txBody>
                    <a:bodyPr/>
                    <a:lstStyle/>
                    <a:p>
                      <a:pPr algn="ctr"/>
                      <a:r>
                        <a:rPr lang="pt-PT" sz="1600" dirty="0"/>
                        <a:t>Information</a:t>
                      </a:r>
                      <a:r>
                        <a:rPr lang="pt-PT" sz="1600" baseline="0" dirty="0"/>
                        <a:t> managers</a:t>
                      </a:r>
                      <a:endParaRPr lang="pt-PT" sz="1600" dirty="0"/>
                    </a:p>
                  </a:txBody>
                  <a:tcPr marL="96000" marR="96000" marT="46800" marB="46800">
                    <a:solidFill>
                      <a:srgbClr val="009900">
                        <a:alpha val="30000"/>
                      </a:srgbClr>
                    </a:solidFill>
                  </a:tcPr>
                </a:tc>
                <a:tc>
                  <a:txBody>
                    <a:bodyPr/>
                    <a:lstStyle/>
                    <a:p>
                      <a:pPr algn="ctr"/>
                      <a:r>
                        <a:rPr lang="pt-PT" sz="1600" dirty="0"/>
                        <a:t>3PGpjs file</a:t>
                      </a:r>
                    </a:p>
                  </a:txBody>
                  <a:tcPr marL="96000" marR="96000" marT="46800" marB="46800">
                    <a:solidFill>
                      <a:srgbClr val="009900">
                        <a:alpha val="30000"/>
                      </a:srgbClr>
                    </a:solidFill>
                  </a:tcPr>
                </a:tc>
                <a:tc>
                  <a:txBody>
                    <a:bodyPr/>
                    <a:lstStyle/>
                    <a:p>
                      <a:pPr algn="ctr"/>
                      <a:r>
                        <a:rPr lang="pt-PT" sz="1600" dirty="0"/>
                        <a:t>Examples</a:t>
                      </a:r>
                    </a:p>
                  </a:txBody>
                  <a:tcPr marL="96000" marR="96000" marT="46800" marB="46800">
                    <a:solidFill>
                      <a:srgbClr val="009900">
                        <a:alpha val="30000"/>
                      </a:srgb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82546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11281253" cy="5677272"/>
          </a:xfrm>
          <a:noFill/>
        </p:spPr>
        <p:txBody>
          <a:bodyPr tIns="468000" rIns="5760000"/>
          <a:lstStyle>
            <a:lvl1pPr>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Title 1">
            <a:extLst>
              <a:ext uri="{FF2B5EF4-FFF2-40B4-BE49-F238E27FC236}">
                <a16:creationId xmlns:a16="http://schemas.microsoft.com/office/drawing/2014/main" id="{B31ABEE7-267E-4CF9-B1D9-1ED15945F65A}"/>
              </a:ext>
            </a:extLst>
          </p:cNvPr>
          <p:cNvSpPr>
            <a:spLocks noGrp="1"/>
          </p:cNvSpPr>
          <p:nvPr>
            <p:ph type="title"/>
          </p:nvPr>
        </p:nvSpPr>
        <p:spPr>
          <a:xfrm>
            <a:off x="469315" y="830079"/>
            <a:ext cx="11243309" cy="674948"/>
          </a:xfrm>
        </p:spPr>
        <p:txBody>
          <a:bodyPr/>
          <a:lstStyle>
            <a:lvl1pPr algn="l">
              <a:defRPr sz="2800">
                <a:solidFill>
                  <a:srgbClr val="008000"/>
                </a:solidFill>
              </a:defRPr>
            </a:lvl1pPr>
          </a:lstStyle>
          <a:p>
            <a:r>
              <a:rPr lang="en-US" dirty="0"/>
              <a:t>Click to edit Master title style</a:t>
            </a:r>
            <a:endParaRPr lang="pt-PT" dirty="0"/>
          </a:p>
        </p:txBody>
      </p:sp>
    </p:spTree>
    <p:extLst>
      <p:ext uri="{BB962C8B-B14F-4D97-AF65-F5344CB8AC3E}">
        <p14:creationId xmlns:p14="http://schemas.microsoft.com/office/powerpoint/2010/main" val="64835594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6336704"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31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vmlDrawing" Target="../drawings/vmlDrawing2.v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aphicFrame>
        <p:nvGraphicFramePr>
          <p:cNvPr id="1040" name="Object 16"/>
          <p:cNvGraphicFramePr>
            <a:graphicFrameLocks noChangeAspect="1"/>
          </p:cNvGraphicFramePr>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1127" name="Fotografia do Photo Editor" r:id="rId21" imgW="6200000" imgH="3657143" progId="">
                  <p:embed/>
                </p:oleObj>
              </mc:Choice>
              <mc:Fallback>
                <p:oleObj name="Fotografia do Photo Editor" r:id="rId21" imgW="6200000" imgH="3657143" progId="">
                  <p:embed/>
                  <p:pic>
                    <p:nvPicPr>
                      <p:cNvPr id="0"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06400" y="304800"/>
            <a:ext cx="11306224" cy="11430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31371" y="1520788"/>
            <a:ext cx="11281253" cy="5029200"/>
          </a:xfrm>
          <a:prstGeom prst="rect">
            <a:avLst/>
          </a:prstGeom>
          <a:solidFill>
            <a:schemeClr val="bg1"/>
          </a:solidFill>
          <a:ln w="9525">
            <a:noFill/>
            <a:miter lim="800000"/>
            <a:headEnd/>
            <a:tailEnd/>
          </a:ln>
          <a:effectLst/>
        </p:spPr>
        <p:txBody>
          <a:bodyPr vert="horz" wrap="square" lIns="180000" tIns="180000" rIns="54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7" r:id="rId4"/>
    <p:sldLayoutId id="2147483665"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4" r:id="rId17"/>
    <p:sldLayoutId id="2147483666" r:id="rId18"/>
  </p:sldLayoutIdLst>
  <p:transition spd="slow"/>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a:solidFill>
            <a:srgbClr val="333333"/>
          </a:solidFill>
          <a:latin typeface="+mn-lt"/>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000">
          <a:solidFill>
            <a:srgbClr val="333333"/>
          </a:solidFill>
          <a:latin typeface="+mn-lt"/>
        </a:defRPr>
      </a:lvl2pPr>
      <a:lvl3pPr marL="1143000" indent="-228600" algn="just" rtl="0" eaLnBrk="0" fontAlgn="base" hangingPunct="0">
        <a:spcBef>
          <a:spcPct val="50000"/>
        </a:spcBef>
        <a:spcAft>
          <a:spcPct val="0"/>
        </a:spcAft>
        <a:buClr>
          <a:srgbClr val="009900"/>
        </a:buClr>
        <a:buFont typeface="Marlett" pitchFamily="2" charset="2"/>
        <a:buChar char="4"/>
        <a:defRPr>
          <a:solidFill>
            <a:srgbClr val="333333"/>
          </a:solidFill>
          <a:latin typeface="+mn-lt"/>
        </a:defRPr>
      </a:lvl3pPr>
      <a:lvl4pPr marL="1600200" indent="-228600" algn="just" rtl="0" eaLnBrk="0" fontAlgn="base" hangingPunct="0">
        <a:spcBef>
          <a:spcPct val="50000"/>
        </a:spcBef>
        <a:spcAft>
          <a:spcPct val="0"/>
        </a:spcAft>
        <a:buClr>
          <a:srgbClr val="009900"/>
        </a:buClr>
        <a:buFont typeface="Marlett" pitchFamily="2" charset="2"/>
        <a:buChar char="r"/>
        <a:defRPr sz="1600">
          <a:solidFill>
            <a:srgbClr val="333333"/>
          </a:solidFill>
          <a:latin typeface="+mn-lt"/>
        </a:defRPr>
      </a:lvl4pPr>
      <a:lvl5pPr marL="20574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5pPr>
      <a:lvl6pPr marL="25146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aphicFrame>
        <p:nvGraphicFramePr>
          <p:cNvPr id="1040" name="Object 16"/>
          <p:cNvGraphicFramePr>
            <a:graphicFrameLocks noChangeAspect="1"/>
          </p:cNvGraphicFramePr>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582683" name="Fotografia do Photo Editor" r:id="rId22" imgW="6200000" imgH="3657143" progId="">
                  <p:embed/>
                </p:oleObj>
              </mc:Choice>
              <mc:Fallback>
                <p:oleObj name="Fotografia do Photo Editor" r:id="rId22" imgW="6200000" imgH="3657143" progId="">
                  <p:embed/>
                  <p:pic>
                    <p:nvPicPr>
                      <p:cNvPr id="1040"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06400" y="304800"/>
            <a:ext cx="11306224" cy="11430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31371" y="1520788"/>
            <a:ext cx="11281253" cy="5029200"/>
          </a:xfrm>
          <a:prstGeom prst="rect">
            <a:avLst/>
          </a:prstGeom>
          <a:solidFill>
            <a:schemeClr val="bg1"/>
          </a:solidFill>
          <a:ln w="9525">
            <a:noFill/>
            <a:miter lim="800000"/>
            <a:headEnd/>
            <a:tailEnd/>
          </a:ln>
          <a:effectLst/>
        </p:spPr>
        <p:txBody>
          <a:bodyPr vert="horz" wrap="square" lIns="180000" tIns="180000" rIns="54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9820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ransition spd="slow"/>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a:solidFill>
            <a:srgbClr val="333333"/>
          </a:solidFill>
          <a:latin typeface="+mn-lt"/>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000">
          <a:solidFill>
            <a:srgbClr val="333333"/>
          </a:solidFill>
          <a:latin typeface="+mn-lt"/>
        </a:defRPr>
      </a:lvl2pPr>
      <a:lvl3pPr marL="1143000" indent="-228600" algn="just" rtl="0" eaLnBrk="0" fontAlgn="base" hangingPunct="0">
        <a:spcBef>
          <a:spcPct val="50000"/>
        </a:spcBef>
        <a:spcAft>
          <a:spcPct val="0"/>
        </a:spcAft>
        <a:buClr>
          <a:srgbClr val="009900"/>
        </a:buClr>
        <a:buFont typeface="Marlett" pitchFamily="2" charset="2"/>
        <a:buChar char="4"/>
        <a:defRPr>
          <a:solidFill>
            <a:srgbClr val="333333"/>
          </a:solidFill>
          <a:latin typeface="+mn-lt"/>
        </a:defRPr>
      </a:lvl3pPr>
      <a:lvl4pPr marL="1600200" indent="-228600" algn="just" rtl="0" eaLnBrk="0" fontAlgn="base" hangingPunct="0">
        <a:spcBef>
          <a:spcPct val="50000"/>
        </a:spcBef>
        <a:spcAft>
          <a:spcPct val="0"/>
        </a:spcAft>
        <a:buClr>
          <a:srgbClr val="009900"/>
        </a:buClr>
        <a:buFont typeface="Marlett" pitchFamily="2" charset="2"/>
        <a:buChar char="r"/>
        <a:defRPr sz="1600">
          <a:solidFill>
            <a:srgbClr val="333333"/>
          </a:solidFill>
          <a:latin typeface="+mn-lt"/>
        </a:defRPr>
      </a:lvl4pPr>
      <a:lvl5pPr marL="20574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5pPr>
      <a:lvl6pPr marL="25146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chart" Target="../charts/chart2.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chart" Target="../charts/chart3.x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chart" Target="../charts/chart4.x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chart" Target="../charts/chart5.x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chart" Target="../charts/chart6.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chart" Target="../charts/chart7.x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chart" Target="../charts/chart8.x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1.xml"/><Relationship Id="rId1" Type="http://schemas.openxmlformats.org/officeDocument/2006/relationships/vmlDrawing" Target="../drawings/vmlDrawing14.vml"/><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chart" Target="../charts/chart10.xml"/><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chart" Target="../charts/chart11.xml"/><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23.wmf"/></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3.x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9396" y="1304765"/>
            <a:ext cx="10657184" cy="2808311"/>
          </a:xfrm>
        </p:spPr>
        <p:txBody>
          <a:bodyPr vert="horz" wrap="square" lIns="45720" tIns="45720" rIns="45720" bIns="45720" numCol="1" anchor="ctr" anchorCtr="0" compatLnSpc="1">
            <a:prstTxWarp prst="textNoShape">
              <a:avLst/>
            </a:prstTxWarp>
            <a:noAutofit/>
          </a:bodyPr>
          <a:lstStyle/>
          <a:p>
            <a:pPr>
              <a:spcBef>
                <a:spcPct val="100000"/>
              </a:spcBef>
            </a:pPr>
            <a:r>
              <a:rPr lang="en-GB" dirty="0">
                <a:solidFill>
                  <a:srgbClr val="008000"/>
                </a:solidFill>
              </a:rPr>
              <a:t>Management oriented process based models</a:t>
            </a:r>
            <a:br>
              <a:rPr lang="en-GB" dirty="0">
                <a:solidFill>
                  <a:srgbClr val="008000"/>
                </a:solidFill>
              </a:rPr>
            </a:br>
            <a:br>
              <a:rPr lang="en-GB" sz="1600" dirty="0">
                <a:solidFill>
                  <a:srgbClr val="008000"/>
                </a:solidFill>
              </a:rPr>
            </a:br>
            <a:r>
              <a:rPr lang="en-GB" dirty="0">
                <a:solidFill>
                  <a:srgbClr val="008000"/>
                </a:solidFill>
              </a:rPr>
              <a:t>The 3PG model as an example</a:t>
            </a:r>
            <a:br>
              <a:rPr lang="en-GB" dirty="0">
                <a:solidFill>
                  <a:srgbClr val="008000"/>
                </a:solidFill>
              </a:rPr>
            </a:br>
            <a:br>
              <a:rPr lang="en-GB" sz="1400" dirty="0">
                <a:solidFill>
                  <a:srgbClr val="008000"/>
                </a:solidFill>
              </a:rPr>
            </a:br>
            <a:r>
              <a:rPr lang="en-GB" sz="3200" dirty="0">
                <a:solidFill>
                  <a:srgbClr val="663300"/>
                </a:solidFill>
              </a:rPr>
              <a:t>Analysis of the original 3PG </a:t>
            </a:r>
            <a:endParaRPr lang="en-GB" sz="4800" dirty="0">
              <a:solidFill>
                <a:srgbClr val="663300"/>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24" name="Group 123"/>
          <p:cNvGrpSpPr/>
          <p:nvPr/>
        </p:nvGrpSpPr>
        <p:grpSpPr>
          <a:xfrm>
            <a:off x="6780076" y="1412776"/>
            <a:ext cx="576064" cy="506252"/>
            <a:chOff x="5436096" y="1664804"/>
            <a:chExt cx="576064" cy="506252"/>
          </a:xfrm>
        </p:grpSpPr>
        <p:sp>
          <p:nvSpPr>
            <p:cNvPr id="125" name="Oval 12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 name="TextBox 125"/>
            <p:cNvSpPr txBox="1"/>
            <p:nvPr/>
          </p:nvSpPr>
          <p:spPr>
            <a:xfrm>
              <a:off x="5436096" y="1727520"/>
              <a:ext cx="576064" cy="2308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900" b="1" i="0" u="none" strike="noStrike" kern="1200" cap="none" spc="0" normalizeH="0" baseline="0" noProof="0" dirty="0" err="1">
                  <a:ln>
                    <a:noFill/>
                  </a:ln>
                  <a:solidFill>
                    <a:srgbClr val="000000"/>
                  </a:solidFill>
                  <a:effectLst/>
                  <a:uLnTx/>
                  <a:uFillTx/>
                  <a:latin typeface="Trebuchet MS"/>
                  <a:ea typeface="+mn-ea"/>
                  <a:cs typeface="+mn-cs"/>
                </a:rPr>
                <a:t>frost</a:t>
              </a:r>
              <a:endParaRPr kumimoji="0" lang="en-US" sz="900" b="1" i="0" u="none" strike="noStrike" kern="1200" cap="none" spc="0" normalizeH="0" baseline="0" noProof="0" dirty="0">
                <a:ln>
                  <a:noFill/>
                </a:ln>
                <a:solidFill>
                  <a:srgbClr val="000000"/>
                </a:solidFill>
                <a:effectLst/>
                <a:uLnTx/>
                <a:uFillTx/>
                <a:latin typeface="Trebuchet MS"/>
                <a:ea typeface="+mn-ea"/>
                <a:cs typeface="+mn-cs"/>
              </a:endParaRPr>
            </a:p>
          </p:txBody>
        </p:sp>
      </p:grpSp>
      <p:grpSp>
        <p:nvGrpSpPr>
          <p:cNvPr id="109" name="Group 108"/>
          <p:cNvGrpSpPr/>
          <p:nvPr/>
        </p:nvGrpSpPr>
        <p:grpSpPr>
          <a:xfrm>
            <a:off x="6528048" y="1626604"/>
            <a:ext cx="576064" cy="506252"/>
            <a:chOff x="5436096" y="1664804"/>
            <a:chExt cx="576064" cy="506252"/>
          </a:xfrm>
        </p:grpSpPr>
        <p:sp>
          <p:nvSpPr>
            <p:cNvPr id="110" name="Oval 109"/>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TextBox 110"/>
            <p:cNvSpPr txBox="1"/>
            <p:nvPr/>
          </p:nvSpPr>
          <p:spPr>
            <a:xfrm>
              <a:off x="5436096" y="1727520"/>
              <a:ext cx="576064" cy="2308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900" b="1" i="0" u="none" strike="noStrike" kern="1200" cap="none" spc="0" normalizeH="0" baseline="0" noProof="0" dirty="0">
                  <a:ln>
                    <a:noFill/>
                  </a:ln>
                  <a:solidFill>
                    <a:srgbClr val="000000"/>
                  </a:solidFill>
                  <a:effectLst/>
                  <a:uLnTx/>
                  <a:uFillTx/>
                  <a:latin typeface="Trebuchet MS"/>
                  <a:ea typeface="+mn-ea"/>
                  <a:cs typeface="+mn-cs"/>
                </a:rPr>
                <a:t>VPD</a:t>
              </a:r>
              <a:endParaRPr kumimoji="0" lang="en-US" sz="900" b="1" i="0" u="none" strike="noStrike" kern="1200" cap="none" spc="0" normalizeH="0" baseline="0" noProof="0" dirty="0">
                <a:ln>
                  <a:noFill/>
                </a:ln>
                <a:solidFill>
                  <a:srgbClr val="000000"/>
                </a:solidFill>
                <a:effectLst/>
                <a:uLnTx/>
                <a:uFillTx/>
                <a:latin typeface="Trebuchet MS"/>
                <a:ea typeface="+mn-ea"/>
                <a:cs typeface="+mn-cs"/>
              </a:endParaRPr>
            </a:p>
          </p:txBody>
        </p:sp>
      </p:grpSp>
      <p:sp>
        <p:nvSpPr>
          <p:cNvPr id="45" name="Rectangle 44"/>
          <p:cNvSpPr/>
          <p:nvPr/>
        </p:nvSpPr>
        <p:spPr bwMode="auto">
          <a:xfrm>
            <a:off x="7968208" y="5449166"/>
            <a:ext cx="2882900" cy="860154"/>
          </a:xfrm>
          <a:prstGeom prst="rect">
            <a:avLst/>
          </a:prstGeom>
          <a:pattFill prst="dkDnDiag">
            <a:fgClr>
              <a:srgbClr val="66CCFF"/>
            </a:fgClr>
            <a:bgClr>
              <a:srgbClr val="996633"/>
            </a:bgClr>
          </a:patt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5519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3" t="10059" r="11435" b="22364"/>
          <a:stretch/>
        </p:blipFill>
        <p:spPr bwMode="auto">
          <a:xfrm>
            <a:off x="1392485" y="692696"/>
            <a:ext cx="941832" cy="886968"/>
          </a:xfrm>
          <a:prstGeom prst="rect">
            <a:avLst/>
          </a:prstGeom>
          <a:solidFill>
            <a:srgbClr val="00B0F0"/>
          </a:solidFill>
          <a:ln>
            <a:noFill/>
          </a:ln>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045" t="15806" r="29645" b="4738"/>
          <a:stretch/>
        </p:blipFill>
        <p:spPr>
          <a:xfrm>
            <a:off x="1464494" y="1503620"/>
            <a:ext cx="2880319" cy="3963118"/>
          </a:xfrm>
          <a:prstGeom prst="rect">
            <a:avLst/>
          </a:prstGeom>
        </p:spPr>
      </p:pic>
      <p:pic>
        <p:nvPicPr>
          <p:cNvPr id="55194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7044"/>
          <a:stretch/>
        </p:blipFill>
        <p:spPr bwMode="auto">
          <a:xfrm>
            <a:off x="2130320" y="5317658"/>
            <a:ext cx="1905000" cy="99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215329" y="2638640"/>
            <a:ext cx="720080" cy="261610"/>
          </a:xfrm>
          <a:prstGeom prst="rect">
            <a:avLst/>
          </a:prstGeom>
          <a:solidFill>
            <a:srgbClr val="666633"/>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leaves</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sp>
        <p:nvSpPr>
          <p:cNvPr id="26" name="TextBox 25"/>
          <p:cNvSpPr txBox="1"/>
          <p:nvPr/>
        </p:nvSpPr>
        <p:spPr>
          <a:xfrm>
            <a:off x="1215329" y="4036452"/>
            <a:ext cx="720080" cy="430887"/>
          </a:xfrm>
          <a:prstGeom prst="rect">
            <a:avLst/>
          </a:prstGeom>
          <a:solidFill>
            <a:srgbClr val="666633"/>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woody</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biomass</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sp>
        <p:nvSpPr>
          <p:cNvPr id="27" name="TextBox 26"/>
          <p:cNvSpPr txBox="1"/>
          <p:nvPr/>
        </p:nvSpPr>
        <p:spPr>
          <a:xfrm>
            <a:off x="1536501" y="5682684"/>
            <a:ext cx="720080" cy="261610"/>
          </a:xfrm>
          <a:prstGeom prst="rect">
            <a:avLst/>
          </a:prstGeom>
          <a:solidFill>
            <a:srgbClr val="666633"/>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roots</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grpSp>
        <p:nvGrpSpPr>
          <p:cNvPr id="22" name="Group 21"/>
          <p:cNvGrpSpPr/>
          <p:nvPr/>
        </p:nvGrpSpPr>
        <p:grpSpPr>
          <a:xfrm>
            <a:off x="1545901" y="1033144"/>
            <a:ext cx="1487661" cy="2255241"/>
            <a:chOff x="404935" y="1317775"/>
            <a:chExt cx="1487661" cy="2255241"/>
          </a:xfrm>
        </p:grpSpPr>
        <p:grpSp>
          <p:nvGrpSpPr>
            <p:cNvPr id="21" name="Group 20"/>
            <p:cNvGrpSpPr/>
            <p:nvPr/>
          </p:nvGrpSpPr>
          <p:grpSpPr>
            <a:xfrm>
              <a:off x="404935" y="1317775"/>
              <a:ext cx="1487661" cy="2255241"/>
              <a:chOff x="404935" y="1297237"/>
              <a:chExt cx="1487661" cy="2255241"/>
            </a:xfrm>
          </p:grpSpPr>
          <p:pic>
            <p:nvPicPr>
              <p:cNvPr id="5519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01894">
                <a:off x="1379833" y="1297237"/>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44367">
                <a:off x="1101883" y="1577563"/>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6328">
                <a:off x="700346" y="1765688"/>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8576">
                <a:off x="404935" y="1845915"/>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Freeform 19"/>
            <p:cNvSpPr/>
            <p:nvPr/>
          </p:nvSpPr>
          <p:spPr bwMode="auto">
            <a:xfrm rot="20617799">
              <a:off x="1184545" y="1536293"/>
              <a:ext cx="482606" cy="814039"/>
            </a:xfrm>
            <a:custGeom>
              <a:avLst/>
              <a:gdLst>
                <a:gd name="connsiteX0" fmla="*/ 0 w 367990"/>
                <a:gd name="connsiteY0" fmla="*/ 0 h 814039"/>
                <a:gd name="connsiteX1" fmla="*/ 44605 w 367990"/>
                <a:gd name="connsiteY1" fmla="*/ 55756 h 814039"/>
                <a:gd name="connsiteX2" fmla="*/ 55756 w 367990"/>
                <a:gd name="connsiteY2" fmla="*/ 144966 h 814039"/>
                <a:gd name="connsiteX3" fmla="*/ 78058 w 367990"/>
                <a:gd name="connsiteY3" fmla="*/ 178420 h 814039"/>
                <a:gd name="connsiteX4" fmla="*/ 89209 w 367990"/>
                <a:gd name="connsiteY4" fmla="*/ 211873 h 814039"/>
                <a:gd name="connsiteX5" fmla="*/ 111512 w 367990"/>
                <a:gd name="connsiteY5" fmla="*/ 245327 h 814039"/>
                <a:gd name="connsiteX6" fmla="*/ 133814 w 367990"/>
                <a:gd name="connsiteY6" fmla="*/ 289932 h 814039"/>
                <a:gd name="connsiteX7" fmla="*/ 167268 w 367990"/>
                <a:gd name="connsiteY7" fmla="*/ 312234 h 814039"/>
                <a:gd name="connsiteX8" fmla="*/ 189570 w 367990"/>
                <a:gd name="connsiteY8" fmla="*/ 345688 h 814039"/>
                <a:gd name="connsiteX9" fmla="*/ 234175 w 367990"/>
                <a:gd name="connsiteY9" fmla="*/ 412595 h 814039"/>
                <a:gd name="connsiteX10" fmla="*/ 267629 w 367990"/>
                <a:gd name="connsiteY10" fmla="*/ 423747 h 814039"/>
                <a:gd name="connsiteX11" fmla="*/ 301083 w 367990"/>
                <a:gd name="connsiteY11" fmla="*/ 490654 h 814039"/>
                <a:gd name="connsiteX12" fmla="*/ 312234 w 367990"/>
                <a:gd name="connsiteY12" fmla="*/ 524107 h 814039"/>
                <a:gd name="connsiteX13" fmla="*/ 345688 w 367990"/>
                <a:gd name="connsiteY13" fmla="*/ 669073 h 814039"/>
                <a:gd name="connsiteX14" fmla="*/ 367990 w 367990"/>
                <a:gd name="connsiteY14" fmla="*/ 814039 h 81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990" h="814039">
                  <a:moveTo>
                    <a:pt x="0" y="0"/>
                  </a:moveTo>
                  <a:cubicBezTo>
                    <a:pt x="14868" y="18585"/>
                    <a:pt x="36061" y="33542"/>
                    <a:pt x="44605" y="55756"/>
                  </a:cubicBezTo>
                  <a:cubicBezTo>
                    <a:pt x="55363" y="83727"/>
                    <a:pt x="47871" y="116054"/>
                    <a:pt x="55756" y="144966"/>
                  </a:cubicBezTo>
                  <a:cubicBezTo>
                    <a:pt x="59282" y="157896"/>
                    <a:pt x="72064" y="166433"/>
                    <a:pt x="78058" y="178420"/>
                  </a:cubicBezTo>
                  <a:cubicBezTo>
                    <a:pt x="83315" y="188933"/>
                    <a:pt x="83952" y="201360"/>
                    <a:pt x="89209" y="211873"/>
                  </a:cubicBezTo>
                  <a:cubicBezTo>
                    <a:pt x="95203" y="223860"/>
                    <a:pt x="104863" y="233691"/>
                    <a:pt x="111512" y="245327"/>
                  </a:cubicBezTo>
                  <a:cubicBezTo>
                    <a:pt x="119759" y="259760"/>
                    <a:pt x="123172" y="277162"/>
                    <a:pt x="133814" y="289932"/>
                  </a:cubicBezTo>
                  <a:cubicBezTo>
                    <a:pt x="142394" y="300228"/>
                    <a:pt x="156117" y="304800"/>
                    <a:pt x="167268" y="312234"/>
                  </a:cubicBezTo>
                  <a:cubicBezTo>
                    <a:pt x="174702" y="323385"/>
                    <a:pt x="183576" y="333701"/>
                    <a:pt x="189570" y="345688"/>
                  </a:cubicBezTo>
                  <a:cubicBezTo>
                    <a:pt x="210029" y="386606"/>
                    <a:pt x="186615" y="380888"/>
                    <a:pt x="234175" y="412595"/>
                  </a:cubicBezTo>
                  <a:cubicBezTo>
                    <a:pt x="243955" y="419115"/>
                    <a:pt x="256478" y="420030"/>
                    <a:pt x="267629" y="423747"/>
                  </a:cubicBezTo>
                  <a:cubicBezTo>
                    <a:pt x="295657" y="507831"/>
                    <a:pt x="257849" y="404187"/>
                    <a:pt x="301083" y="490654"/>
                  </a:cubicBezTo>
                  <a:cubicBezTo>
                    <a:pt x="306340" y="501167"/>
                    <a:pt x="309141" y="512767"/>
                    <a:pt x="312234" y="524107"/>
                  </a:cubicBezTo>
                  <a:cubicBezTo>
                    <a:pt x="332405" y="598070"/>
                    <a:pt x="332684" y="604058"/>
                    <a:pt x="345688" y="669073"/>
                  </a:cubicBezTo>
                  <a:cubicBezTo>
                    <a:pt x="357591" y="800014"/>
                    <a:pt x="338478" y="755015"/>
                    <a:pt x="367990" y="814039"/>
                  </a:cubicBezTo>
                </a:path>
              </a:pathLst>
            </a:custGeom>
            <a:noFill/>
            <a:ln w="19050" cap="flat" cmpd="sng" algn="ctr">
              <a:solidFill>
                <a:srgbClr val="FFC000"/>
              </a:solidFill>
              <a:prstDash val="solid"/>
              <a:round/>
              <a:headEnd type="none" w="med" len="med"/>
              <a:tailEnd type="none" w="med" len="med"/>
            </a:ln>
            <a:effectLst>
              <a:reflection blurRad="6350" stA="50000" endA="300" endPos="90000" dist="50800" dir="5400000" sy="-100000" algn="bl" rotWithShape="0"/>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4" name="TextBox 23"/>
          <p:cNvSpPr txBox="1"/>
          <p:nvPr/>
        </p:nvSpPr>
        <p:spPr>
          <a:xfrm>
            <a:off x="5339916" y="2308841"/>
            <a:ext cx="1130668" cy="430887"/>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Trebuchet MS"/>
                <a:ea typeface="+mn-ea"/>
                <a:cs typeface="+mn-cs"/>
              </a:rPr>
              <a:t>Light use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efficiency</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sp>
        <p:nvSpPr>
          <p:cNvPr id="39" name="TextBox 38"/>
          <p:cNvSpPr txBox="1"/>
          <p:nvPr/>
        </p:nvSpPr>
        <p:spPr>
          <a:xfrm>
            <a:off x="5325372" y="1660769"/>
            <a:ext cx="1130668" cy="430887"/>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Trebuchet MS"/>
                <a:ea typeface="+mn-ea"/>
                <a:cs typeface="+mn-cs"/>
              </a:rPr>
              <a:t>Light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intercepted</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grpSp>
        <p:nvGrpSpPr>
          <p:cNvPr id="29" name="Group 28"/>
          <p:cNvGrpSpPr/>
          <p:nvPr/>
        </p:nvGrpSpPr>
        <p:grpSpPr>
          <a:xfrm>
            <a:off x="3948769" y="1624764"/>
            <a:ext cx="504056" cy="506252"/>
            <a:chOff x="5472100" y="1664804"/>
            <a:chExt cx="504056" cy="506252"/>
          </a:xfrm>
        </p:grpSpPr>
        <p:sp>
          <p:nvSpPr>
            <p:cNvPr id="25" name="Oval 2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 name="TextBox 27"/>
            <p:cNvSpPr txBox="1"/>
            <p:nvPr/>
          </p:nvSpPr>
          <p:spPr>
            <a:xfrm>
              <a:off x="5508104" y="1727520"/>
              <a:ext cx="46805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900" b="1" i="0" u="none" strike="noStrike" kern="1200" cap="none" spc="0" normalizeH="0" baseline="0" noProof="0" dirty="0" err="1">
                  <a:ln>
                    <a:noFill/>
                  </a:ln>
                  <a:solidFill>
                    <a:srgbClr val="000000"/>
                  </a:solidFill>
                  <a:effectLst/>
                  <a:uLnTx/>
                  <a:uFillTx/>
                  <a:latin typeface="Trebuchet MS"/>
                  <a:ea typeface="+mn-ea"/>
                  <a:cs typeface="+mn-cs"/>
                </a:rPr>
                <a:t>Leaf</a:t>
              </a:r>
              <a:r>
                <a:rPr kumimoji="0" lang="pt-PT" sz="900" b="1" i="0" u="none" strike="noStrike" kern="1200" cap="none" spc="0" normalizeH="0" baseline="0" noProof="0" dirty="0">
                  <a:ln>
                    <a:noFill/>
                  </a:ln>
                  <a:solidFill>
                    <a:srgbClr val="000000"/>
                  </a:solidFill>
                  <a:effectLst/>
                  <a:uLnTx/>
                  <a:uFillTx/>
                  <a:latin typeface="Trebuchet MS"/>
                  <a:ea typeface="+mn-ea"/>
                  <a:cs typeface="+mn-cs"/>
                </a:rPr>
                <a:t> </a:t>
              </a:r>
              <a:r>
                <a:rPr kumimoji="0" lang="pt-PT" sz="900" b="1" i="0" u="none" strike="noStrike" kern="1200" cap="none" spc="0" normalizeH="0" baseline="0" noProof="0" dirty="0" err="1">
                  <a:ln>
                    <a:noFill/>
                  </a:ln>
                  <a:solidFill>
                    <a:srgbClr val="000000"/>
                  </a:solidFill>
                  <a:effectLst/>
                  <a:uLnTx/>
                  <a:uFillTx/>
                  <a:latin typeface="Trebuchet MS"/>
                  <a:ea typeface="+mn-ea"/>
                  <a:cs typeface="+mn-cs"/>
                </a:rPr>
                <a:t>area</a:t>
              </a:r>
              <a:endParaRPr kumimoji="0" lang="en-US" sz="900" b="1" i="0" u="none" strike="noStrike" kern="1200" cap="none" spc="0" normalizeH="0" baseline="0" noProof="0" dirty="0">
                <a:ln>
                  <a:noFill/>
                </a:ln>
                <a:solidFill>
                  <a:srgbClr val="000000"/>
                </a:solidFill>
                <a:effectLst/>
                <a:uLnTx/>
                <a:uFillTx/>
                <a:latin typeface="Trebuchet MS"/>
                <a:ea typeface="+mn-ea"/>
                <a:cs typeface="+mn-cs"/>
              </a:endParaRPr>
            </a:p>
          </p:txBody>
        </p:sp>
      </p:grpSp>
      <p:cxnSp>
        <p:nvCxnSpPr>
          <p:cNvPr id="31" name="Straight Arrow Connector 30"/>
          <p:cNvCxnSpPr>
            <a:stCxn id="25" idx="6"/>
            <a:endCxn id="39" idx="1"/>
          </p:cNvCxnSpPr>
          <p:nvPr/>
        </p:nvCxnSpPr>
        <p:spPr bwMode="auto">
          <a:xfrm flipV="1">
            <a:off x="4452825" y="1876213"/>
            <a:ext cx="872547" cy="1677"/>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46" name="TextBox 45"/>
          <p:cNvSpPr txBox="1"/>
          <p:nvPr/>
        </p:nvSpPr>
        <p:spPr>
          <a:xfrm>
            <a:off x="5325372" y="1084705"/>
            <a:ext cx="1130668" cy="430887"/>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Trebuchet MS"/>
                <a:ea typeface="+mn-ea"/>
                <a:cs typeface="+mn-cs"/>
              </a:rPr>
              <a:t>solar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radiation</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37" name="Straight Arrow Connector 36"/>
          <p:cNvCxnSpPr>
            <a:stCxn id="46" idx="2"/>
            <a:endCxn id="39" idx="0"/>
          </p:cNvCxnSpPr>
          <p:nvPr/>
        </p:nvCxnSpPr>
        <p:spPr bwMode="auto">
          <a:xfrm>
            <a:off x="5890706" y="1515592"/>
            <a:ext cx="0" cy="145177"/>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a:off x="5879976" y="2092840"/>
            <a:ext cx="0" cy="216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50" name="TextBox 49"/>
          <p:cNvSpPr txBox="1"/>
          <p:nvPr/>
        </p:nvSpPr>
        <p:spPr>
          <a:xfrm>
            <a:off x="5267908" y="2998114"/>
            <a:ext cx="1224136" cy="430887"/>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Trebuchet MS"/>
                <a:ea typeface="+mn-ea"/>
                <a:cs typeface="+mn-cs"/>
              </a:rPr>
              <a:t>Gross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primary</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production</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51" name="Straight Arrow Connector 50"/>
          <p:cNvCxnSpPr/>
          <p:nvPr/>
        </p:nvCxnSpPr>
        <p:spPr bwMode="auto">
          <a:xfrm>
            <a:off x="5879976" y="2744952"/>
            <a:ext cx="0" cy="216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52" name="TextBox 51"/>
          <p:cNvSpPr txBox="1"/>
          <p:nvPr/>
        </p:nvSpPr>
        <p:spPr>
          <a:xfrm>
            <a:off x="5267908" y="3682190"/>
            <a:ext cx="1224136" cy="430887"/>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Trebuchet MS"/>
                <a:ea typeface="+mn-ea"/>
                <a:cs typeface="+mn-cs"/>
              </a:rPr>
              <a:t>Net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primary</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production</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53" name="Straight Arrow Connector 52"/>
          <p:cNvCxnSpPr/>
          <p:nvPr/>
        </p:nvCxnSpPr>
        <p:spPr bwMode="auto">
          <a:xfrm>
            <a:off x="5879976" y="3429028"/>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0" name="Straight Arrow Connector 39"/>
          <p:cNvCxnSpPr>
            <a:cxnSpLocks/>
            <a:stCxn id="88" idx="1"/>
          </p:cNvCxnSpPr>
          <p:nvPr/>
        </p:nvCxnSpPr>
        <p:spPr bwMode="auto">
          <a:xfrm flipH="1" flipV="1">
            <a:off x="1920262" y="2728949"/>
            <a:ext cx="3347646" cy="1780753"/>
          </a:xfrm>
          <a:prstGeom prst="straightConnector1">
            <a:avLst/>
          </a:prstGeom>
          <a:solidFill>
            <a:schemeClr val="bg1"/>
          </a:solidFill>
          <a:ln w="25400" cap="flat" cmpd="sng" algn="ctr">
            <a:solidFill>
              <a:srgbClr val="CCCC00"/>
            </a:solidFill>
            <a:prstDash val="solid"/>
            <a:round/>
            <a:headEnd type="none" w="med" len="med"/>
            <a:tailEnd type="arrow"/>
          </a:ln>
          <a:effectLst/>
        </p:spPr>
      </p:cxnSp>
      <p:cxnSp>
        <p:nvCxnSpPr>
          <p:cNvPr id="57" name="Straight Arrow Connector 56"/>
          <p:cNvCxnSpPr>
            <a:cxnSpLocks/>
            <a:stCxn id="88" idx="1"/>
            <a:endCxn id="26" idx="3"/>
          </p:cNvCxnSpPr>
          <p:nvPr/>
        </p:nvCxnSpPr>
        <p:spPr bwMode="auto">
          <a:xfrm flipH="1" flipV="1">
            <a:off x="1935409" y="4251896"/>
            <a:ext cx="3332499" cy="257806"/>
          </a:xfrm>
          <a:prstGeom prst="straightConnector1">
            <a:avLst/>
          </a:prstGeom>
          <a:solidFill>
            <a:schemeClr val="bg1"/>
          </a:solidFill>
          <a:ln w="25400" cap="flat" cmpd="sng" algn="ctr">
            <a:solidFill>
              <a:srgbClr val="CCCC00"/>
            </a:solidFill>
            <a:prstDash val="solid"/>
            <a:round/>
            <a:headEnd type="none" w="med" len="med"/>
            <a:tailEnd type="arrow"/>
          </a:ln>
          <a:effectLst/>
        </p:spPr>
      </p:cxnSp>
      <p:cxnSp>
        <p:nvCxnSpPr>
          <p:cNvPr id="58" name="Straight Arrow Connector 57"/>
          <p:cNvCxnSpPr>
            <a:stCxn id="88" idx="1"/>
            <a:endCxn id="27" idx="3"/>
          </p:cNvCxnSpPr>
          <p:nvPr/>
        </p:nvCxnSpPr>
        <p:spPr bwMode="auto">
          <a:xfrm flipH="1">
            <a:off x="2256581" y="4509702"/>
            <a:ext cx="3011327" cy="1303787"/>
          </a:xfrm>
          <a:prstGeom prst="straightConnector1">
            <a:avLst/>
          </a:prstGeom>
          <a:solidFill>
            <a:schemeClr val="bg1"/>
          </a:solidFill>
          <a:ln w="25400" cap="flat" cmpd="sng" algn="ctr">
            <a:solidFill>
              <a:srgbClr val="CCCC00"/>
            </a:solidFill>
            <a:prstDash val="solid"/>
            <a:round/>
            <a:headEnd type="none" w="med" len="med"/>
            <a:tailEnd type="arrow"/>
          </a:ln>
          <a:effectLst/>
        </p:spPr>
      </p:cxnSp>
      <p:grpSp>
        <p:nvGrpSpPr>
          <p:cNvPr id="64" name="Group 63"/>
          <p:cNvGrpSpPr/>
          <p:nvPr/>
        </p:nvGrpSpPr>
        <p:grpSpPr>
          <a:xfrm>
            <a:off x="6780076" y="1768780"/>
            <a:ext cx="576064" cy="506252"/>
            <a:chOff x="5436096" y="1664804"/>
            <a:chExt cx="576064" cy="506252"/>
          </a:xfrm>
        </p:grpSpPr>
        <p:sp>
          <p:nvSpPr>
            <p:cNvPr id="65" name="Oval 6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 name="TextBox 65"/>
            <p:cNvSpPr txBox="1"/>
            <p:nvPr/>
          </p:nvSpPr>
          <p:spPr>
            <a:xfrm>
              <a:off x="5436096" y="1727520"/>
              <a:ext cx="57606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900" b="1" i="0" u="none" strike="noStrike" kern="1200" cap="none" spc="0" normalizeH="0" baseline="0" noProof="0" dirty="0" err="1">
                  <a:ln>
                    <a:noFill/>
                  </a:ln>
                  <a:solidFill>
                    <a:srgbClr val="000000"/>
                  </a:solidFill>
                  <a:effectLst/>
                  <a:uLnTx/>
                  <a:uFillTx/>
                  <a:latin typeface="Trebuchet MS"/>
                  <a:ea typeface="+mn-ea"/>
                  <a:cs typeface="+mn-cs"/>
                </a:rPr>
                <a:t>tempe</a:t>
              </a:r>
              <a:r>
                <a:rPr kumimoji="0" lang="pt-PT" sz="900" b="1" i="0" u="none" strike="noStrike" kern="1200" cap="none" spc="0" normalizeH="0" baseline="0" noProof="0" dirty="0">
                  <a:ln>
                    <a:noFill/>
                  </a:ln>
                  <a:solidFill>
                    <a:srgbClr val="000000"/>
                  </a:solidFill>
                  <a:effectLst/>
                  <a:uLnTx/>
                  <a:uFillTx/>
                  <a:latin typeface="Trebuchet MS"/>
                  <a:ea typeface="+mn-ea"/>
                  <a:cs typeface="+mn-cs"/>
                </a:rPr>
                <a:t> </a:t>
              </a:r>
              <a:r>
                <a:rPr kumimoji="0" lang="pt-PT" sz="900" b="1" i="0" u="none" strike="noStrike" kern="1200" cap="none" spc="0" normalizeH="0" baseline="0" noProof="0" dirty="0" err="1">
                  <a:ln>
                    <a:noFill/>
                  </a:ln>
                  <a:solidFill>
                    <a:srgbClr val="000000"/>
                  </a:solidFill>
                  <a:effectLst/>
                  <a:uLnTx/>
                  <a:uFillTx/>
                  <a:latin typeface="Trebuchet MS"/>
                  <a:ea typeface="+mn-ea"/>
                  <a:cs typeface="+mn-cs"/>
                </a:rPr>
                <a:t>rature</a:t>
              </a:r>
              <a:endParaRPr kumimoji="0" lang="en-US" sz="900" b="1" i="0" u="none" strike="noStrike" kern="1200" cap="none" spc="0" normalizeH="0" baseline="0" noProof="0" dirty="0">
                <a:ln>
                  <a:noFill/>
                </a:ln>
                <a:solidFill>
                  <a:srgbClr val="000000"/>
                </a:solidFill>
                <a:effectLst/>
                <a:uLnTx/>
                <a:uFillTx/>
                <a:latin typeface="Trebuchet MS"/>
                <a:ea typeface="+mn-ea"/>
                <a:cs typeface="+mn-cs"/>
              </a:endParaRPr>
            </a:p>
          </p:txBody>
        </p:sp>
      </p:grpSp>
      <p:sp>
        <p:nvSpPr>
          <p:cNvPr id="2" name="Cloud 1"/>
          <p:cNvSpPr/>
          <p:nvPr/>
        </p:nvSpPr>
        <p:spPr bwMode="auto">
          <a:xfrm>
            <a:off x="8688288" y="152636"/>
            <a:ext cx="2016224" cy="932068"/>
          </a:xfrm>
          <a:prstGeom prst="cloud">
            <a:avLst/>
          </a:prstGeom>
          <a:solidFill>
            <a:schemeClr val="accent6">
              <a:lumMod val="20000"/>
              <a:lumOff val="80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l="27045" t="15806" r="29645" b="4738"/>
          <a:stretch/>
        </p:blipFill>
        <p:spPr>
          <a:xfrm>
            <a:off x="7968209" y="1520788"/>
            <a:ext cx="2880319" cy="3963118"/>
          </a:xfrm>
          <a:prstGeom prst="rect">
            <a:avLst/>
          </a:prstGeom>
        </p:spPr>
      </p:pic>
      <p:sp>
        <p:nvSpPr>
          <p:cNvPr id="6" name="TextBox 5"/>
          <p:cNvSpPr txBox="1"/>
          <p:nvPr/>
        </p:nvSpPr>
        <p:spPr>
          <a:xfrm>
            <a:off x="8004212" y="5965540"/>
            <a:ext cx="183620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PT" sz="1400" b="1" i="0" u="none" strike="noStrike" kern="1200" cap="none" spc="0" normalizeH="0" baseline="0" noProof="0" dirty="0" err="1">
                <a:ln>
                  <a:noFill/>
                </a:ln>
                <a:solidFill>
                  <a:srgbClr val="FFFFFF"/>
                </a:solidFill>
                <a:effectLst/>
                <a:uLnTx/>
                <a:uFillTx/>
                <a:latin typeface="Trebuchet MS"/>
                <a:ea typeface="+mn-ea"/>
                <a:cs typeface="+mn-cs"/>
              </a:rPr>
              <a:t>Soil</a:t>
            </a:r>
            <a:r>
              <a:rPr kumimoji="0" lang="pt-PT" sz="14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400" b="1" i="0" u="none" strike="noStrike" kern="1200" cap="none" spc="0" normalizeH="0" baseline="0" noProof="0" dirty="0" err="1">
                <a:ln>
                  <a:noFill/>
                </a:ln>
                <a:solidFill>
                  <a:srgbClr val="FFFFFF"/>
                </a:solidFill>
                <a:effectLst/>
                <a:uLnTx/>
                <a:uFillTx/>
                <a:latin typeface="Trebuchet MS"/>
                <a:ea typeface="+mn-ea"/>
                <a:cs typeface="+mn-cs"/>
              </a:rPr>
              <a:t>water</a:t>
            </a:r>
            <a:endParaRPr kumimoji="0" lang="en-US" sz="1400" b="1" i="0" u="none" strike="noStrike" kern="1200" cap="none" spc="0" normalizeH="0" baseline="0" noProof="0" dirty="0">
              <a:ln>
                <a:noFill/>
              </a:ln>
              <a:solidFill>
                <a:srgbClr val="FFFFFF"/>
              </a:solidFill>
              <a:effectLst/>
              <a:uLnTx/>
              <a:uFillTx/>
              <a:latin typeface="Trebuchet MS"/>
              <a:ea typeface="+mn-ea"/>
              <a:cs typeface="+mn-cs"/>
            </a:endParaRPr>
          </a:p>
        </p:txBody>
      </p:sp>
      <p:sp>
        <p:nvSpPr>
          <p:cNvPr id="42" name="TextBox 41"/>
          <p:cNvSpPr txBox="1"/>
          <p:nvPr/>
        </p:nvSpPr>
        <p:spPr>
          <a:xfrm>
            <a:off x="7968208" y="5625245"/>
            <a:ext cx="183620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PT" sz="1400" b="1" i="0" u="none" strike="noStrike" kern="1200" cap="none" spc="0" normalizeH="0" baseline="0" noProof="0" dirty="0" err="1">
                <a:ln>
                  <a:noFill/>
                </a:ln>
                <a:solidFill>
                  <a:srgbClr val="FFFFFF"/>
                </a:solidFill>
                <a:effectLst/>
                <a:uLnTx/>
                <a:uFillTx/>
                <a:latin typeface="Trebuchet MS"/>
                <a:ea typeface="+mn-ea"/>
                <a:cs typeface="+mn-cs"/>
              </a:rPr>
              <a:t>Soil</a:t>
            </a:r>
            <a:r>
              <a:rPr kumimoji="0" lang="pt-PT" sz="14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400" b="1" i="0" u="none" strike="noStrike" kern="1200" cap="none" spc="0" normalizeH="0" baseline="0" noProof="0" dirty="0" err="1">
                <a:ln>
                  <a:noFill/>
                </a:ln>
                <a:solidFill>
                  <a:srgbClr val="FFFFFF"/>
                </a:solidFill>
                <a:effectLst/>
                <a:uLnTx/>
                <a:uFillTx/>
                <a:latin typeface="Trebuchet MS"/>
                <a:ea typeface="+mn-ea"/>
                <a:cs typeface="+mn-cs"/>
              </a:rPr>
              <a:t>fertility</a:t>
            </a:r>
            <a:endParaRPr kumimoji="0" lang="en-US" sz="14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9" name="Straight Arrow Connector 8"/>
          <p:cNvCxnSpPr/>
          <p:nvPr/>
        </p:nvCxnSpPr>
        <p:spPr bwMode="auto">
          <a:xfrm>
            <a:off x="6074662" y="6119427"/>
            <a:ext cx="914400" cy="914400"/>
          </a:xfrm>
          <a:prstGeom prst="straightConnector1">
            <a:avLst/>
          </a:prstGeom>
          <a:solidFill>
            <a:schemeClr val="bg1"/>
          </a:solidFill>
          <a:ln w="9525" cap="flat" cmpd="sng" algn="ctr">
            <a:solidFill>
              <a:schemeClr val="bg1"/>
            </a:solidFill>
            <a:prstDash val="solid"/>
            <a:round/>
            <a:headEnd type="none" w="med" len="med"/>
            <a:tailEnd type="triangle"/>
          </a:ln>
          <a:effectLst/>
        </p:spPr>
      </p:cxnSp>
      <p:cxnSp>
        <p:nvCxnSpPr>
          <p:cNvPr id="11" name="Elbow Connector 10"/>
          <p:cNvCxnSpPr>
            <a:endCxn id="24" idx="3"/>
          </p:cNvCxnSpPr>
          <p:nvPr/>
        </p:nvCxnSpPr>
        <p:spPr bwMode="auto">
          <a:xfrm rot="16200000" flipV="1">
            <a:off x="5168509" y="3826362"/>
            <a:ext cx="3595145" cy="990991"/>
          </a:xfrm>
          <a:prstGeom prst="bentConnector2">
            <a:avLst/>
          </a:prstGeom>
          <a:solidFill>
            <a:schemeClr val="bg1"/>
          </a:solidFill>
          <a:ln w="9525" cap="flat" cmpd="sng" algn="ctr">
            <a:solidFill>
              <a:schemeClr val="bg1"/>
            </a:solidFill>
            <a:prstDash val="solid"/>
            <a:round/>
            <a:headEnd type="none" w="med" len="med"/>
            <a:tailEnd type="triangle"/>
          </a:ln>
          <a:effectLst/>
        </p:spPr>
      </p:cxnSp>
      <p:cxnSp>
        <p:nvCxnSpPr>
          <p:cNvPr id="23" name="Elbow Connector 22"/>
          <p:cNvCxnSpPr/>
          <p:nvPr/>
        </p:nvCxnSpPr>
        <p:spPr bwMode="auto">
          <a:xfrm rot="5400000">
            <a:off x="6702354" y="2028720"/>
            <a:ext cx="103167" cy="595792"/>
          </a:xfrm>
          <a:prstGeom prst="bentConnector2">
            <a:avLst/>
          </a:prstGeom>
          <a:solidFill>
            <a:schemeClr val="bg1"/>
          </a:solidFill>
          <a:ln w="9525" cap="flat" cmpd="sng" algn="ctr">
            <a:solidFill>
              <a:schemeClr val="tx1"/>
            </a:solidFill>
            <a:prstDash val="solid"/>
            <a:round/>
            <a:headEnd type="none" w="med" len="med"/>
            <a:tailEnd type="triangle"/>
          </a:ln>
          <a:effectLst/>
        </p:spPr>
      </p:cxnSp>
      <p:grpSp>
        <p:nvGrpSpPr>
          <p:cNvPr id="551950" name="Group 551949"/>
          <p:cNvGrpSpPr/>
          <p:nvPr/>
        </p:nvGrpSpPr>
        <p:grpSpPr>
          <a:xfrm>
            <a:off x="6468004" y="2718466"/>
            <a:ext cx="1514708" cy="3482842"/>
            <a:chOff x="4944004" y="2636585"/>
            <a:chExt cx="993568" cy="3482842"/>
          </a:xfrm>
        </p:grpSpPr>
        <p:cxnSp>
          <p:nvCxnSpPr>
            <p:cNvPr id="551942" name="Straight Connector 551941"/>
            <p:cNvCxnSpPr/>
            <p:nvPr/>
          </p:nvCxnSpPr>
          <p:spPr bwMode="auto">
            <a:xfrm flipH="1">
              <a:off x="5292080" y="6119427"/>
              <a:ext cx="645492"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51944" name="Straight Connector 551943"/>
            <p:cNvCxnSpPr/>
            <p:nvPr/>
          </p:nvCxnSpPr>
          <p:spPr bwMode="auto">
            <a:xfrm flipV="1">
              <a:off x="5292080" y="2638640"/>
              <a:ext cx="0" cy="3480787"/>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51948" name="Straight Arrow Connector 551947"/>
            <p:cNvCxnSpPr/>
            <p:nvPr/>
          </p:nvCxnSpPr>
          <p:spPr bwMode="auto">
            <a:xfrm flipH="1" flipV="1">
              <a:off x="4944004" y="2636585"/>
              <a:ext cx="348076" cy="2055"/>
            </a:xfrm>
            <a:prstGeom prst="straightConnector1">
              <a:avLst/>
            </a:prstGeom>
            <a:solidFill>
              <a:schemeClr val="bg1"/>
            </a:solidFill>
            <a:ln w="9525" cap="flat" cmpd="sng" algn="ctr">
              <a:solidFill>
                <a:schemeClr val="tx1"/>
              </a:solidFill>
              <a:prstDash val="solid"/>
              <a:round/>
              <a:headEnd type="none" w="med" len="med"/>
              <a:tailEnd type="triangle"/>
            </a:ln>
            <a:effectLst/>
          </p:spPr>
        </p:cxnSp>
      </p:grpSp>
      <p:sp>
        <p:nvSpPr>
          <p:cNvPr id="88" name="TextBox 87"/>
          <p:cNvSpPr txBox="1"/>
          <p:nvPr/>
        </p:nvSpPr>
        <p:spPr>
          <a:xfrm>
            <a:off x="5267908" y="4294258"/>
            <a:ext cx="1224136" cy="430887"/>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a:ln>
                  <a:noFill/>
                </a:ln>
                <a:solidFill>
                  <a:srgbClr val="FFFFFF"/>
                </a:solidFill>
                <a:effectLst/>
                <a:uLnTx/>
                <a:uFillTx/>
                <a:latin typeface="Trebuchet MS"/>
                <a:ea typeface="+mn-ea"/>
                <a:cs typeface="+mn-cs"/>
              </a:rPr>
              <a:t>NPP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allocation</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551975" name="Straight Connector 551974"/>
          <p:cNvCxnSpPr/>
          <p:nvPr/>
        </p:nvCxnSpPr>
        <p:spPr bwMode="auto">
          <a:xfrm flipH="1">
            <a:off x="8940316" y="1053148"/>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4" name="Straight Connector 113"/>
          <p:cNvCxnSpPr/>
          <p:nvPr/>
        </p:nvCxnSpPr>
        <p:spPr bwMode="auto">
          <a:xfrm flipH="1">
            <a:off x="9156340"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5" name="Straight Connector 114"/>
          <p:cNvCxnSpPr/>
          <p:nvPr/>
        </p:nvCxnSpPr>
        <p:spPr bwMode="auto">
          <a:xfrm flipH="1">
            <a:off x="9372364"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6" name="Straight Connector 115"/>
          <p:cNvCxnSpPr/>
          <p:nvPr/>
        </p:nvCxnSpPr>
        <p:spPr bwMode="auto">
          <a:xfrm flipH="1">
            <a:off x="9588388"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7" name="Straight Connector 116"/>
          <p:cNvCxnSpPr/>
          <p:nvPr/>
        </p:nvCxnSpPr>
        <p:spPr bwMode="auto">
          <a:xfrm flipH="1">
            <a:off x="9840416" y="1016733"/>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8" name="Straight Connector 117"/>
          <p:cNvCxnSpPr/>
          <p:nvPr/>
        </p:nvCxnSpPr>
        <p:spPr bwMode="auto">
          <a:xfrm flipH="1">
            <a:off x="10056440" y="1016733"/>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9" name="Straight Connector 118"/>
          <p:cNvCxnSpPr/>
          <p:nvPr/>
        </p:nvCxnSpPr>
        <p:spPr bwMode="auto">
          <a:xfrm flipH="1">
            <a:off x="8760296" y="1017144"/>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sp>
        <p:nvSpPr>
          <p:cNvPr id="121" name="TextBox 120"/>
          <p:cNvSpPr txBox="1"/>
          <p:nvPr/>
        </p:nvSpPr>
        <p:spPr>
          <a:xfrm>
            <a:off x="4979876" y="3419418"/>
            <a:ext cx="962934"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000000"/>
                </a:solidFill>
                <a:effectLst/>
                <a:uLnTx/>
                <a:uFillTx/>
                <a:latin typeface="Trebuchet MS"/>
                <a:ea typeface="+mn-ea"/>
                <a:cs typeface="+mn-cs"/>
              </a:rPr>
              <a:t>Respiration</a:t>
            </a:r>
            <a:endParaRPr kumimoji="0" lang="en-US" sz="1100" b="1" i="0" u="none" strike="noStrike" kern="1200" cap="none" spc="0" normalizeH="0" baseline="0" noProof="0" dirty="0">
              <a:ln>
                <a:noFill/>
              </a:ln>
              <a:solidFill>
                <a:srgbClr val="000000"/>
              </a:solidFill>
              <a:effectLst/>
              <a:uLnTx/>
              <a:uFillTx/>
              <a:latin typeface="Trebuchet MS"/>
              <a:ea typeface="+mn-ea"/>
              <a:cs typeface="+mn-cs"/>
            </a:endParaRPr>
          </a:p>
        </p:txBody>
      </p:sp>
      <p:cxnSp>
        <p:nvCxnSpPr>
          <p:cNvPr id="551978" name="Straight Arrow Connector 551977"/>
          <p:cNvCxnSpPr/>
          <p:nvPr/>
        </p:nvCxnSpPr>
        <p:spPr bwMode="auto">
          <a:xfrm>
            <a:off x="5318454" y="5879243"/>
            <a:ext cx="914400" cy="914400"/>
          </a:xfrm>
          <a:prstGeom prst="straightConnector1">
            <a:avLst/>
          </a:prstGeom>
          <a:solidFill>
            <a:schemeClr val="bg1"/>
          </a:solidFill>
          <a:ln w="9525" cap="flat" cmpd="sng" algn="ctr">
            <a:solidFill>
              <a:schemeClr val="bg1"/>
            </a:solidFill>
            <a:prstDash val="solid"/>
            <a:round/>
            <a:headEnd type="none" w="med" len="med"/>
            <a:tailEnd type="triangle"/>
          </a:ln>
          <a:effectLst/>
        </p:spPr>
      </p:cxnSp>
      <p:grpSp>
        <p:nvGrpSpPr>
          <p:cNvPr id="82" name="Group 81"/>
          <p:cNvGrpSpPr/>
          <p:nvPr/>
        </p:nvGrpSpPr>
        <p:grpSpPr>
          <a:xfrm>
            <a:off x="6456044" y="2635224"/>
            <a:ext cx="1526668" cy="3278052"/>
            <a:chOff x="4932044" y="2492900"/>
            <a:chExt cx="1008060" cy="3278052"/>
          </a:xfrm>
        </p:grpSpPr>
        <p:cxnSp>
          <p:nvCxnSpPr>
            <p:cNvPr id="129" name="Straight Connector 128"/>
            <p:cNvCxnSpPr/>
            <p:nvPr/>
          </p:nvCxnSpPr>
          <p:spPr bwMode="auto">
            <a:xfrm flipH="1">
              <a:off x="5508104" y="5769260"/>
              <a:ext cx="43200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5508044" y="2494952"/>
              <a:ext cx="60" cy="327600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1" name="Straight Arrow Connector 130"/>
            <p:cNvCxnSpPr/>
            <p:nvPr/>
          </p:nvCxnSpPr>
          <p:spPr bwMode="auto">
            <a:xfrm flipH="1" flipV="1">
              <a:off x="4932044" y="2492900"/>
              <a:ext cx="576000" cy="3521"/>
            </a:xfrm>
            <a:prstGeom prst="straightConnector1">
              <a:avLst/>
            </a:prstGeom>
            <a:solidFill>
              <a:schemeClr val="bg1"/>
            </a:solidFill>
            <a:ln w="9525" cap="flat" cmpd="sng" algn="ctr">
              <a:solidFill>
                <a:schemeClr val="tx1"/>
              </a:solidFill>
              <a:prstDash val="solid"/>
              <a:round/>
              <a:headEnd type="none" w="med" len="med"/>
              <a:tailEnd type="triangle"/>
            </a:ln>
            <a:effectLst/>
          </p:spPr>
        </p:cxnSp>
      </p:grpSp>
      <p:grpSp>
        <p:nvGrpSpPr>
          <p:cNvPr id="139" name="Group 138"/>
          <p:cNvGrpSpPr/>
          <p:nvPr/>
        </p:nvGrpSpPr>
        <p:grpSpPr>
          <a:xfrm>
            <a:off x="3948769" y="2274676"/>
            <a:ext cx="518600" cy="506252"/>
            <a:chOff x="5472100" y="1664804"/>
            <a:chExt cx="518600" cy="506252"/>
          </a:xfrm>
        </p:grpSpPr>
        <p:sp>
          <p:nvSpPr>
            <p:cNvPr id="140" name="Oval 139"/>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 name="TextBox 140"/>
            <p:cNvSpPr txBox="1"/>
            <p:nvPr/>
          </p:nvSpPr>
          <p:spPr>
            <a:xfrm>
              <a:off x="5494582" y="1801724"/>
              <a:ext cx="496118" cy="2308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900" b="1" i="0" u="none" strike="noStrike" kern="1200" cap="none" spc="0" normalizeH="0" baseline="0" noProof="0" dirty="0">
                  <a:ln>
                    <a:noFill/>
                  </a:ln>
                  <a:solidFill>
                    <a:srgbClr val="000000"/>
                  </a:solidFill>
                  <a:effectLst/>
                  <a:uLnTx/>
                  <a:uFillTx/>
                  <a:latin typeface="Trebuchet MS"/>
                  <a:ea typeface="+mn-ea"/>
                  <a:cs typeface="+mn-cs"/>
                </a:rPr>
                <a:t>Age</a:t>
              </a:r>
              <a:endParaRPr kumimoji="0" lang="en-US" sz="900" b="1" i="0" u="none" strike="noStrike" kern="1200" cap="none" spc="0" normalizeH="0" baseline="0" noProof="0" dirty="0">
                <a:ln>
                  <a:noFill/>
                </a:ln>
                <a:solidFill>
                  <a:srgbClr val="000000"/>
                </a:solidFill>
                <a:effectLst/>
                <a:uLnTx/>
                <a:uFillTx/>
                <a:latin typeface="Trebuchet MS"/>
                <a:ea typeface="+mn-ea"/>
                <a:cs typeface="+mn-cs"/>
              </a:endParaRPr>
            </a:p>
          </p:txBody>
        </p:sp>
      </p:grpSp>
      <p:cxnSp>
        <p:nvCxnSpPr>
          <p:cNvPr id="142" name="Straight Arrow Connector 141"/>
          <p:cNvCxnSpPr>
            <a:cxnSpLocks/>
            <a:stCxn id="140" idx="6"/>
            <a:endCxn id="24" idx="1"/>
          </p:cNvCxnSpPr>
          <p:nvPr/>
        </p:nvCxnSpPr>
        <p:spPr bwMode="auto">
          <a:xfrm flipV="1">
            <a:off x="4452825" y="2524285"/>
            <a:ext cx="887091" cy="3517"/>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551988" name="Straight Arrow Connector 551987"/>
          <p:cNvCxnSpPr/>
          <p:nvPr/>
        </p:nvCxnSpPr>
        <p:spPr bwMode="auto">
          <a:xfrm flipH="1" flipV="1">
            <a:off x="5733144" y="6255658"/>
            <a:ext cx="2817" cy="17659"/>
          </a:xfrm>
          <a:prstGeom prst="straightConnector1">
            <a:avLst/>
          </a:prstGeom>
          <a:solidFill>
            <a:schemeClr val="bg1"/>
          </a:solidFill>
          <a:ln w="9525" cap="flat" cmpd="sng" algn="ctr">
            <a:solidFill>
              <a:schemeClr val="bg1"/>
            </a:solidFill>
            <a:prstDash val="solid"/>
            <a:round/>
            <a:headEnd type="none" w="med" len="med"/>
            <a:tailEnd type="triangle"/>
          </a:ln>
          <a:effectLst/>
        </p:spPr>
      </p:cxnSp>
      <p:cxnSp>
        <p:nvCxnSpPr>
          <p:cNvPr id="551990" name="Straight Arrow Connector 551989"/>
          <p:cNvCxnSpPr/>
          <p:nvPr/>
        </p:nvCxnSpPr>
        <p:spPr bwMode="auto">
          <a:xfrm flipH="1">
            <a:off x="6456040" y="4401108"/>
            <a:ext cx="324036" cy="0"/>
          </a:xfrm>
          <a:prstGeom prst="straightConnector1">
            <a:avLst/>
          </a:prstGeom>
          <a:solidFill>
            <a:schemeClr val="bg1"/>
          </a:solidFill>
          <a:ln w="9525" cap="flat" cmpd="sng" algn="ctr">
            <a:solidFill>
              <a:schemeClr val="accent4"/>
            </a:solidFill>
            <a:prstDash val="solid"/>
            <a:round/>
            <a:headEnd type="none" w="med" len="med"/>
            <a:tailEnd type="triangle"/>
          </a:ln>
          <a:effectLst/>
        </p:spPr>
      </p:cxnSp>
      <p:grpSp>
        <p:nvGrpSpPr>
          <p:cNvPr id="148" name="Group 147"/>
          <p:cNvGrpSpPr/>
          <p:nvPr/>
        </p:nvGrpSpPr>
        <p:grpSpPr>
          <a:xfrm>
            <a:off x="6461509" y="3914346"/>
            <a:ext cx="576064" cy="506252"/>
            <a:chOff x="5436096" y="1664804"/>
            <a:chExt cx="576064" cy="506252"/>
          </a:xfrm>
        </p:grpSpPr>
        <p:sp>
          <p:nvSpPr>
            <p:cNvPr id="149" name="Oval 148"/>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0" name="TextBox 149"/>
            <p:cNvSpPr txBox="1"/>
            <p:nvPr/>
          </p:nvSpPr>
          <p:spPr>
            <a:xfrm>
              <a:off x="5436096" y="1727520"/>
              <a:ext cx="576064" cy="2308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900" b="1" i="0" u="none" strike="noStrike" kern="1200" cap="none" spc="0" normalizeH="0" baseline="0" noProof="0" dirty="0">
                  <a:ln>
                    <a:noFill/>
                  </a:ln>
                  <a:solidFill>
                    <a:srgbClr val="000000"/>
                  </a:solidFill>
                  <a:effectLst/>
                  <a:uLnTx/>
                  <a:uFillTx/>
                  <a:latin typeface="Trebuchet MS"/>
                  <a:ea typeface="+mn-ea"/>
                  <a:cs typeface="+mn-cs"/>
                </a:rPr>
                <a:t>VPD</a:t>
              </a:r>
              <a:endParaRPr kumimoji="0" lang="en-US" sz="900" b="1" i="0" u="none" strike="noStrike" kern="1200" cap="none" spc="0" normalizeH="0" baseline="0" noProof="0" dirty="0">
                <a:ln>
                  <a:noFill/>
                </a:ln>
                <a:solidFill>
                  <a:srgbClr val="000000"/>
                </a:solidFill>
                <a:effectLst/>
                <a:uLnTx/>
                <a:uFillTx/>
                <a:latin typeface="Trebuchet MS"/>
                <a:ea typeface="+mn-ea"/>
                <a:cs typeface="+mn-cs"/>
              </a:endParaRPr>
            </a:p>
          </p:txBody>
        </p:sp>
      </p:grpSp>
      <p:grpSp>
        <p:nvGrpSpPr>
          <p:cNvPr id="151" name="Group 150"/>
          <p:cNvGrpSpPr/>
          <p:nvPr/>
        </p:nvGrpSpPr>
        <p:grpSpPr>
          <a:xfrm>
            <a:off x="3943750" y="4255886"/>
            <a:ext cx="684015" cy="506252"/>
            <a:chOff x="5400153" y="1664804"/>
            <a:chExt cx="684015" cy="506252"/>
          </a:xfrm>
        </p:grpSpPr>
        <p:sp>
          <p:nvSpPr>
            <p:cNvPr id="152" name="Oval 151"/>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 name="TextBox 152"/>
            <p:cNvSpPr txBox="1"/>
            <p:nvPr/>
          </p:nvSpPr>
          <p:spPr>
            <a:xfrm>
              <a:off x="5400153" y="1765720"/>
              <a:ext cx="68401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900" b="1" i="0" u="none" strike="noStrike" kern="1200" cap="none" spc="0" normalizeH="0" baseline="0" noProof="0" dirty="0" err="1">
                  <a:ln>
                    <a:noFill/>
                  </a:ln>
                  <a:solidFill>
                    <a:srgbClr val="000000"/>
                  </a:solidFill>
                  <a:effectLst/>
                  <a:uLnTx/>
                  <a:uFillTx/>
                  <a:latin typeface="Trebuchet MS"/>
                  <a:ea typeface="+mn-ea"/>
                  <a:cs typeface="+mn-cs"/>
                </a:rPr>
                <a:t>Tree</a:t>
              </a:r>
              <a:r>
                <a:rPr kumimoji="0" lang="pt-PT" sz="900" b="1" i="0" u="none" strike="noStrike" kern="1200" cap="none" spc="0" normalizeH="0" baseline="0" noProof="0" dirty="0">
                  <a:ln>
                    <a:noFill/>
                  </a:ln>
                  <a:solidFill>
                    <a:srgbClr val="000000"/>
                  </a:solidFill>
                  <a:effectLst/>
                  <a:uLnTx/>
                  <a:uFillTx/>
                  <a:latin typeface="Trebuchet MS"/>
                  <a:ea typeface="+mn-ea"/>
                  <a:cs typeface="+mn-cs"/>
                </a:rPr>
                <a:t>  </a:t>
              </a:r>
              <a:r>
                <a:rPr kumimoji="0" lang="pt-PT" sz="900" b="1" i="0" u="none" strike="noStrike" kern="1200" cap="none" spc="0" normalizeH="0" baseline="0" noProof="0" dirty="0" err="1">
                  <a:ln>
                    <a:noFill/>
                  </a:ln>
                  <a:solidFill>
                    <a:srgbClr val="000000"/>
                  </a:solidFill>
                  <a:effectLst/>
                  <a:uLnTx/>
                  <a:uFillTx/>
                  <a:latin typeface="Trebuchet MS"/>
                  <a:ea typeface="+mn-ea"/>
                  <a:cs typeface="+mn-cs"/>
                </a:rPr>
                <a:t>size</a:t>
              </a:r>
              <a:endParaRPr kumimoji="0" lang="en-US" sz="900" b="1" i="0" u="none" strike="noStrike" kern="1200" cap="none" spc="0" normalizeH="0" baseline="0" noProof="0" dirty="0">
                <a:ln>
                  <a:noFill/>
                </a:ln>
                <a:solidFill>
                  <a:srgbClr val="000000"/>
                </a:solidFill>
                <a:effectLst/>
                <a:uLnTx/>
                <a:uFillTx/>
                <a:latin typeface="Trebuchet MS"/>
                <a:ea typeface="+mn-ea"/>
                <a:cs typeface="+mn-cs"/>
              </a:endParaRPr>
            </a:p>
          </p:txBody>
        </p:sp>
      </p:grpSp>
      <p:cxnSp>
        <p:nvCxnSpPr>
          <p:cNvPr id="154" name="Straight Arrow Connector 153"/>
          <p:cNvCxnSpPr>
            <a:cxnSpLocks/>
            <a:stCxn id="152" idx="6"/>
            <a:endCxn id="88" idx="1"/>
          </p:cNvCxnSpPr>
          <p:nvPr/>
        </p:nvCxnSpPr>
        <p:spPr bwMode="auto">
          <a:xfrm>
            <a:off x="4519753" y="4509012"/>
            <a:ext cx="748155" cy="69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55" name="TextBox 154"/>
          <p:cNvSpPr txBox="1"/>
          <p:nvPr/>
        </p:nvSpPr>
        <p:spPr>
          <a:xfrm>
            <a:off x="10101618" y="5841269"/>
            <a:ext cx="962934" cy="430887"/>
          </a:xfrm>
          <a:prstGeom prst="rect">
            <a:avLst/>
          </a:prstGeom>
          <a:solidFill>
            <a:schemeClr val="bg1"/>
          </a:solidFill>
          <a:ln>
            <a:solidFill>
              <a:srgbClr val="996633"/>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000000"/>
                </a:solidFill>
                <a:effectLst/>
                <a:uLnTx/>
                <a:uFillTx/>
                <a:latin typeface="Trebuchet MS"/>
                <a:ea typeface="+mn-ea"/>
                <a:cs typeface="+mn-cs"/>
              </a:rPr>
              <a:t>Soil</a:t>
            </a:r>
            <a:r>
              <a:rPr kumimoji="0" lang="pt-PT" sz="1100" b="1" i="0" u="none" strike="noStrike" kern="1200" cap="none" spc="0" normalizeH="0" baseline="0" noProof="0" dirty="0">
                <a:ln>
                  <a:noFill/>
                </a:ln>
                <a:solidFill>
                  <a:srgbClr val="000000"/>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000000"/>
                </a:solidFill>
                <a:effectLst/>
                <a:uLnTx/>
                <a:uFillTx/>
                <a:latin typeface="Trebuchet MS"/>
                <a:ea typeface="+mn-ea"/>
                <a:cs typeface="+mn-cs"/>
              </a:rPr>
              <a:t>water</a:t>
            </a:r>
            <a:r>
              <a:rPr kumimoji="0" lang="pt-PT" sz="1100" b="1" i="0" u="none" strike="noStrike" kern="1200" cap="none" spc="0" normalizeH="0" baseline="0" noProof="0" dirty="0">
                <a:ln>
                  <a:noFill/>
                </a:ln>
                <a:solidFill>
                  <a:srgbClr val="000000"/>
                </a:solidFill>
                <a:effectLst/>
                <a:uLnTx/>
                <a:uFillTx/>
                <a:latin typeface="Trebuchet MS"/>
                <a:ea typeface="+mn-ea"/>
                <a:cs typeface="+mn-cs"/>
              </a:rPr>
              <a:t> balance</a:t>
            </a:r>
            <a:endParaRPr kumimoji="0" lang="en-US" sz="1100" b="1"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57" name="TextBox 156"/>
          <p:cNvSpPr txBox="1"/>
          <p:nvPr/>
        </p:nvSpPr>
        <p:spPr>
          <a:xfrm>
            <a:off x="1127448" y="3065162"/>
            <a:ext cx="739472" cy="261610"/>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litter</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551994" name="Straight Arrow Connector 551993"/>
          <p:cNvCxnSpPr/>
          <p:nvPr/>
        </p:nvCxnSpPr>
        <p:spPr bwMode="auto">
          <a:xfrm>
            <a:off x="1386843" y="2888940"/>
            <a:ext cx="5643" cy="176222"/>
          </a:xfrm>
          <a:prstGeom prst="straightConnector1">
            <a:avLst/>
          </a:prstGeom>
          <a:solidFill>
            <a:schemeClr val="bg1"/>
          </a:solidFill>
          <a:ln w="12700" cap="flat" cmpd="sng" algn="ctr">
            <a:solidFill>
              <a:srgbClr val="CCCC00"/>
            </a:solidFill>
            <a:prstDash val="solid"/>
            <a:round/>
            <a:headEnd type="none" w="med" len="med"/>
            <a:tailEnd type="triangle"/>
          </a:ln>
          <a:effectLst/>
        </p:spPr>
      </p:cxnSp>
      <p:sp>
        <p:nvSpPr>
          <p:cNvPr id="168" name="TextBox 167"/>
          <p:cNvSpPr txBox="1"/>
          <p:nvPr/>
        </p:nvSpPr>
        <p:spPr>
          <a:xfrm>
            <a:off x="1280767" y="6119719"/>
            <a:ext cx="903806" cy="430887"/>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Root</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turnover</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169" name="Straight Arrow Connector 168"/>
          <p:cNvCxnSpPr/>
          <p:nvPr/>
        </p:nvCxnSpPr>
        <p:spPr bwMode="auto">
          <a:xfrm>
            <a:off x="1711543" y="5949280"/>
            <a:ext cx="4978" cy="180000"/>
          </a:xfrm>
          <a:prstGeom prst="straightConnector1">
            <a:avLst/>
          </a:prstGeom>
          <a:solidFill>
            <a:schemeClr val="bg1"/>
          </a:solidFill>
          <a:ln w="12700" cap="flat" cmpd="sng" algn="ctr">
            <a:solidFill>
              <a:srgbClr val="CCCC00"/>
            </a:solidFill>
            <a:prstDash val="solid"/>
            <a:round/>
            <a:headEnd type="none" w="med" len="med"/>
            <a:tailEnd type="triangle"/>
          </a:ln>
          <a:effectLst/>
        </p:spPr>
      </p:cxnSp>
      <p:sp>
        <p:nvSpPr>
          <p:cNvPr id="173" name="TextBox 172"/>
          <p:cNvSpPr txBox="1"/>
          <p:nvPr/>
        </p:nvSpPr>
        <p:spPr>
          <a:xfrm>
            <a:off x="9768408" y="1124744"/>
            <a:ext cx="1404156"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000000"/>
                </a:solidFill>
                <a:effectLst/>
                <a:uLnTx/>
                <a:uFillTx/>
                <a:latin typeface="Trebuchet MS"/>
                <a:ea typeface="+mn-ea"/>
                <a:cs typeface="+mn-cs"/>
              </a:rPr>
              <a:t>Transpiration</a:t>
            </a:r>
            <a:endParaRPr kumimoji="0" lang="en-US" sz="1100" b="1" i="0" u="none" strike="noStrike" kern="1200" cap="none" spc="0" normalizeH="0" baseline="0" noProof="0" dirty="0">
              <a:ln>
                <a:noFill/>
              </a:ln>
              <a:solidFill>
                <a:srgbClr val="000000"/>
              </a:solidFill>
              <a:effectLst/>
              <a:uLnTx/>
              <a:uFillTx/>
              <a:latin typeface="Trebuchet MS"/>
              <a:ea typeface="+mn-ea"/>
              <a:cs typeface="+mn-cs"/>
            </a:endParaRPr>
          </a:p>
        </p:txBody>
      </p:sp>
      <p:cxnSp>
        <p:nvCxnSpPr>
          <p:cNvPr id="76" name="Straight Arrow Connector 75"/>
          <p:cNvCxnSpPr/>
          <p:nvPr/>
        </p:nvCxnSpPr>
        <p:spPr bwMode="auto">
          <a:xfrm flipV="1">
            <a:off x="10524492" y="1376772"/>
            <a:ext cx="2" cy="82800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80" name="Straight Arrow Connector 179"/>
          <p:cNvCxnSpPr>
            <a:cxnSpLocks/>
          </p:cNvCxnSpPr>
          <p:nvPr/>
        </p:nvCxnSpPr>
        <p:spPr bwMode="auto">
          <a:xfrm flipH="1">
            <a:off x="6456040" y="4581128"/>
            <a:ext cx="542611" cy="0"/>
          </a:xfrm>
          <a:prstGeom prst="straightConnector1">
            <a:avLst/>
          </a:prstGeom>
          <a:solidFill>
            <a:schemeClr val="bg1"/>
          </a:solidFill>
          <a:ln w="9525" cap="flat" cmpd="sng" algn="ctr">
            <a:solidFill>
              <a:schemeClr val="accent4"/>
            </a:solidFill>
            <a:prstDash val="solid"/>
            <a:round/>
            <a:headEnd type="none" w="med" len="med"/>
            <a:tailEnd type="triangle"/>
          </a:ln>
          <a:effectLst/>
        </p:spPr>
      </p:cxnSp>
      <p:cxnSp>
        <p:nvCxnSpPr>
          <p:cNvPr id="183" name="Straight Arrow Connector 182"/>
          <p:cNvCxnSpPr/>
          <p:nvPr/>
        </p:nvCxnSpPr>
        <p:spPr bwMode="auto">
          <a:xfrm>
            <a:off x="5879976" y="4077100"/>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84" name="TextBox 183"/>
          <p:cNvSpPr txBox="1"/>
          <p:nvPr/>
        </p:nvSpPr>
        <p:spPr>
          <a:xfrm>
            <a:off x="8688288" y="1547210"/>
            <a:ext cx="1404156"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000000"/>
                </a:solidFill>
                <a:effectLst/>
                <a:uLnTx/>
                <a:uFillTx/>
                <a:latin typeface="Trebuchet MS"/>
                <a:ea typeface="+mn-ea"/>
                <a:cs typeface="+mn-cs"/>
              </a:rPr>
              <a:t>Interception</a:t>
            </a:r>
            <a:endParaRPr kumimoji="0" lang="en-US" sz="1100" b="1"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85" name="TextBox 184"/>
          <p:cNvSpPr txBox="1"/>
          <p:nvPr/>
        </p:nvSpPr>
        <p:spPr>
          <a:xfrm>
            <a:off x="9660396" y="6587770"/>
            <a:ext cx="1404156"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000000"/>
                </a:solidFill>
                <a:effectLst/>
                <a:uLnTx/>
                <a:uFillTx/>
                <a:latin typeface="Trebuchet MS"/>
                <a:ea typeface="+mn-ea"/>
                <a:cs typeface="+mn-cs"/>
              </a:rPr>
              <a:t>Excess</a:t>
            </a:r>
            <a:r>
              <a:rPr kumimoji="0" lang="pt-PT" sz="1100" b="1" i="0" u="none" strike="noStrike" kern="1200" cap="none" spc="0" normalizeH="0" baseline="0" noProof="0" dirty="0">
                <a:ln>
                  <a:noFill/>
                </a:ln>
                <a:solidFill>
                  <a:srgbClr val="000000"/>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000000"/>
                </a:solidFill>
                <a:effectLst/>
                <a:uLnTx/>
                <a:uFillTx/>
                <a:latin typeface="Trebuchet MS"/>
                <a:ea typeface="+mn-ea"/>
                <a:cs typeface="+mn-cs"/>
              </a:rPr>
              <a:t>water</a:t>
            </a:r>
            <a:endParaRPr kumimoji="0" lang="en-US" sz="1100" b="1" i="0" u="none" strike="noStrike" kern="1200" cap="none" spc="0" normalizeH="0" baseline="0" noProof="0" dirty="0">
              <a:ln>
                <a:noFill/>
              </a:ln>
              <a:solidFill>
                <a:srgbClr val="000000"/>
              </a:solidFill>
              <a:effectLst/>
              <a:uLnTx/>
              <a:uFillTx/>
              <a:latin typeface="Trebuchet MS"/>
              <a:ea typeface="+mn-ea"/>
              <a:cs typeface="+mn-cs"/>
            </a:endParaRPr>
          </a:p>
        </p:txBody>
      </p:sp>
      <p:cxnSp>
        <p:nvCxnSpPr>
          <p:cNvPr id="84" name="Straight Arrow Connector 83"/>
          <p:cNvCxnSpPr>
            <a:stCxn id="155" idx="2"/>
          </p:cNvCxnSpPr>
          <p:nvPr/>
        </p:nvCxnSpPr>
        <p:spPr bwMode="auto">
          <a:xfrm flipH="1">
            <a:off x="10524493" y="6272156"/>
            <a:ext cx="58592" cy="385277"/>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190" name="TextBox 189"/>
          <p:cNvSpPr txBox="1"/>
          <p:nvPr/>
        </p:nvSpPr>
        <p:spPr>
          <a:xfrm>
            <a:off x="5267908" y="5554369"/>
            <a:ext cx="1224136" cy="600164"/>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Update</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the</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biomass</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compartments</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191" name="Straight Arrow Connector 190"/>
          <p:cNvCxnSpPr/>
          <p:nvPr/>
        </p:nvCxnSpPr>
        <p:spPr bwMode="auto">
          <a:xfrm>
            <a:off x="5879976" y="5337212"/>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92" name="TextBox 191"/>
          <p:cNvSpPr txBox="1"/>
          <p:nvPr/>
        </p:nvSpPr>
        <p:spPr>
          <a:xfrm>
            <a:off x="5267908" y="4906298"/>
            <a:ext cx="1224136" cy="430887"/>
          </a:xfrm>
          <a:prstGeom prst="rect">
            <a:avLst/>
          </a:prstGeom>
          <a:solidFill>
            <a:srgbClr val="CCCC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Mortality</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estimation</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193" name="Straight Arrow Connector 192"/>
          <p:cNvCxnSpPr/>
          <p:nvPr/>
        </p:nvCxnSpPr>
        <p:spPr bwMode="auto">
          <a:xfrm>
            <a:off x="5879976" y="4689140"/>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95" name="TextBox 94"/>
          <p:cNvSpPr txBox="1"/>
          <p:nvPr/>
        </p:nvSpPr>
        <p:spPr>
          <a:xfrm>
            <a:off x="9588388" y="3609020"/>
            <a:ext cx="1404156"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Soil</a:t>
            </a:r>
            <a:r>
              <a:rPr kumimoji="0" lang="pt-PT" sz="1100" b="1" i="0" u="none" strike="noStrike" kern="1200" cap="none" spc="0" normalizeH="0" baseline="0" noProof="0" dirty="0">
                <a:ln>
                  <a:noFill/>
                </a:ln>
                <a:solidFill>
                  <a:srgbClr val="FFFFFF"/>
                </a:solidFill>
                <a:effectLst/>
                <a:uLnTx/>
                <a:uFillTx/>
                <a:latin typeface="Trebuchet MS"/>
                <a:ea typeface="+mn-ea"/>
                <a:cs typeface="+mn-cs"/>
              </a:rPr>
              <a:t> </a:t>
            </a:r>
            <a:r>
              <a:rPr kumimoji="0" lang="pt-PT" sz="1100" b="1" i="0" u="none" strike="noStrike" kern="1200" cap="none" spc="0" normalizeH="0" baseline="0" noProof="0" dirty="0" err="1">
                <a:ln>
                  <a:noFill/>
                </a:ln>
                <a:solidFill>
                  <a:srgbClr val="FFFFFF"/>
                </a:solidFill>
                <a:effectLst/>
                <a:uLnTx/>
                <a:uFillTx/>
                <a:latin typeface="Trebuchet MS"/>
                <a:ea typeface="+mn-ea"/>
                <a:cs typeface="+mn-cs"/>
              </a:rPr>
              <a:t>evaporation</a:t>
            </a:r>
            <a:endParaRPr kumimoji="0" lang="en-US" sz="1100" b="1" i="0" u="none" strike="noStrike" kern="1200" cap="none" spc="0" normalizeH="0" baseline="0" noProof="0" dirty="0">
              <a:ln>
                <a:noFill/>
              </a:ln>
              <a:solidFill>
                <a:srgbClr val="FFFFFF"/>
              </a:solidFill>
              <a:effectLst/>
              <a:uLnTx/>
              <a:uFillTx/>
              <a:latin typeface="Trebuchet MS"/>
              <a:ea typeface="+mn-ea"/>
              <a:cs typeface="+mn-cs"/>
            </a:endParaRPr>
          </a:p>
        </p:txBody>
      </p:sp>
      <p:cxnSp>
        <p:nvCxnSpPr>
          <p:cNvPr id="96" name="Straight Arrow Connector 95"/>
          <p:cNvCxnSpPr/>
          <p:nvPr/>
        </p:nvCxnSpPr>
        <p:spPr bwMode="auto">
          <a:xfrm flipH="1" flipV="1">
            <a:off x="10326470" y="4039908"/>
            <a:ext cx="18002" cy="1426830"/>
          </a:xfrm>
          <a:prstGeom prst="straightConnector1">
            <a:avLst/>
          </a:prstGeom>
          <a:solidFill>
            <a:schemeClr val="bg1"/>
          </a:solidFill>
          <a:ln w="9525" cap="flat" cmpd="sng" algn="ctr">
            <a:solidFill>
              <a:schemeClr val="bg1"/>
            </a:solidFill>
            <a:prstDash val="sysDash"/>
            <a:round/>
            <a:headEnd type="none" w="med" len="med"/>
            <a:tailEnd type="triangle"/>
          </a:ln>
          <a:effectLst/>
        </p:spPr>
      </p:cxnSp>
      <p:grpSp>
        <p:nvGrpSpPr>
          <p:cNvPr id="3" name="Group 2">
            <a:extLst>
              <a:ext uri="{FF2B5EF4-FFF2-40B4-BE49-F238E27FC236}">
                <a16:creationId xmlns:a16="http://schemas.microsoft.com/office/drawing/2014/main" id="{F0FD9404-E584-4B94-90DC-95A581B0AF5D}"/>
              </a:ext>
            </a:extLst>
          </p:cNvPr>
          <p:cNvGrpSpPr/>
          <p:nvPr/>
        </p:nvGrpSpPr>
        <p:grpSpPr>
          <a:xfrm>
            <a:off x="6456040" y="2312920"/>
            <a:ext cx="1044000" cy="396000"/>
            <a:chOff x="6456040" y="2276872"/>
            <a:chExt cx="1044000" cy="396000"/>
          </a:xfrm>
        </p:grpSpPr>
        <p:sp>
          <p:nvSpPr>
            <p:cNvPr id="97" name="Oval 96">
              <a:extLst>
                <a:ext uri="{FF2B5EF4-FFF2-40B4-BE49-F238E27FC236}">
                  <a16:creationId xmlns:a16="http://schemas.microsoft.com/office/drawing/2014/main" id="{59A35D6F-2DFC-44A7-A776-D98B9FE73B65}"/>
                </a:ext>
              </a:extLst>
            </p:cNvPr>
            <p:cNvSpPr/>
            <p:nvPr/>
          </p:nvSpPr>
          <p:spPr>
            <a:xfrm>
              <a:off x="6456040" y="2276872"/>
              <a:ext cx="1044000" cy="396000"/>
            </a:xfrm>
            <a:prstGeom prst="ellipse">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98" name="TextBox 97">
              <a:extLst>
                <a:ext uri="{FF2B5EF4-FFF2-40B4-BE49-F238E27FC236}">
                  <a16:creationId xmlns:a16="http://schemas.microsoft.com/office/drawing/2014/main" id="{E035B73D-FACC-4E1F-84C3-82211C902AE3}"/>
                </a:ext>
              </a:extLst>
            </p:cNvPr>
            <p:cNvSpPr txBox="1"/>
            <p:nvPr/>
          </p:nvSpPr>
          <p:spPr>
            <a:xfrm>
              <a:off x="6538499" y="2348836"/>
              <a:ext cx="8832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Trebuchet MS"/>
                  <a:ea typeface="+mn-ea"/>
                  <a:cs typeface="+mn-cs"/>
                </a:rPr>
                <a:t>modifiers</a:t>
              </a:r>
              <a:endParaRPr kumimoji="0" lang="pt-PT" sz="1200" b="1" i="0" u="none" strike="noStrike" kern="1200" cap="none" spc="0" normalizeH="0" baseline="0" noProof="0" dirty="0">
                <a:ln>
                  <a:noFill/>
                </a:ln>
                <a:solidFill>
                  <a:srgbClr val="000000"/>
                </a:solidFill>
                <a:effectLst/>
                <a:uLnTx/>
                <a:uFillTx/>
                <a:latin typeface="Trebuchet MS"/>
                <a:ea typeface="+mn-ea"/>
                <a:cs typeface="+mn-cs"/>
              </a:endParaRPr>
            </a:p>
          </p:txBody>
        </p:sp>
      </p:grpSp>
      <p:cxnSp>
        <p:nvCxnSpPr>
          <p:cNvPr id="5" name="Straight Arrow Connector 4">
            <a:extLst>
              <a:ext uri="{FF2B5EF4-FFF2-40B4-BE49-F238E27FC236}">
                <a16:creationId xmlns:a16="http://schemas.microsoft.com/office/drawing/2014/main" id="{4B111DA4-CF4C-463C-9C6D-A3E591A48B2B}"/>
              </a:ext>
            </a:extLst>
          </p:cNvPr>
          <p:cNvCxnSpPr>
            <a:cxnSpLocks/>
          </p:cNvCxnSpPr>
          <p:nvPr/>
        </p:nvCxnSpPr>
        <p:spPr bwMode="auto">
          <a:xfrm flipH="1">
            <a:off x="6456040" y="4506344"/>
            <a:ext cx="533022" cy="0"/>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52639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51945"/>
                                        </p:tgtEl>
                                        <p:attrNameLst>
                                          <p:attrName>style.visibility</p:attrName>
                                        </p:attrNameLst>
                                      </p:cBhvr>
                                      <p:to>
                                        <p:strVal val="visible"/>
                                      </p:to>
                                    </p:set>
                                    <p:animEffect transition="in" filter="wipe(up)">
                                      <p:cBhvr>
                                        <p:cTn id="23" dur="500"/>
                                        <p:tgtEl>
                                          <p:spTgt spid="5519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519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par>
                                <p:cTn id="60" presetID="22" presetClass="entr" presetSubtype="8"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par>
                                <p:cTn id="76" presetID="22" presetClass="entr" presetSubtype="8" fill="hold" nodeType="withEffect">
                                  <p:stCondLst>
                                    <p:cond delay="0"/>
                                  </p:stCondLst>
                                  <p:childTnLst>
                                    <p:set>
                                      <p:cBhvr>
                                        <p:cTn id="77" dur="1" fill="hold">
                                          <p:stCondLst>
                                            <p:cond delay="0"/>
                                          </p:stCondLst>
                                        </p:cTn>
                                        <p:tgtEl>
                                          <p:spTgt spid="109"/>
                                        </p:tgtEl>
                                        <p:attrNameLst>
                                          <p:attrName>style.visibility</p:attrName>
                                        </p:attrNameLst>
                                      </p:cBhvr>
                                      <p:to>
                                        <p:strVal val="visible"/>
                                      </p:to>
                                    </p:set>
                                    <p:animEffect transition="in" filter="wipe(left)">
                                      <p:cBhvr>
                                        <p:cTn id="78" dur="500"/>
                                        <p:tgtEl>
                                          <p:spTgt spid="109"/>
                                        </p:tgtEl>
                                      </p:cBhvr>
                                    </p:animEffect>
                                  </p:childTnLst>
                                </p:cTn>
                              </p:par>
                              <p:par>
                                <p:cTn id="79" presetID="22" presetClass="entr" presetSubtype="8" fill="hold" nodeType="withEffect">
                                  <p:stCondLst>
                                    <p:cond delay="0"/>
                                  </p:stCondLst>
                                  <p:childTnLst>
                                    <p:set>
                                      <p:cBhvr>
                                        <p:cTn id="80" dur="1" fill="hold">
                                          <p:stCondLst>
                                            <p:cond delay="0"/>
                                          </p:stCondLst>
                                        </p:cTn>
                                        <p:tgtEl>
                                          <p:spTgt spid="124"/>
                                        </p:tgtEl>
                                        <p:attrNameLst>
                                          <p:attrName>style.visibility</p:attrName>
                                        </p:attrNameLst>
                                      </p:cBhvr>
                                      <p:to>
                                        <p:strVal val="visible"/>
                                      </p:to>
                                    </p:set>
                                    <p:animEffect transition="in" filter="wipe(left)">
                                      <p:cBhvr>
                                        <p:cTn id="81" dur="500"/>
                                        <p:tgtEl>
                                          <p:spTgt spid="1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right)">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right)">
                                      <p:cBhvr>
                                        <p:cTn id="91" dur="500"/>
                                        <p:tgtEl>
                                          <p:spTgt spid="8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551950"/>
                                        </p:tgtEl>
                                        <p:attrNameLst>
                                          <p:attrName>style.visibility</p:attrName>
                                        </p:attrNameLst>
                                      </p:cBhvr>
                                      <p:to>
                                        <p:strVal val="visible"/>
                                      </p:to>
                                    </p:set>
                                    <p:animEffect transition="in" filter="wipe(right)">
                                      <p:cBhvr>
                                        <p:cTn id="96" dur="500"/>
                                        <p:tgtEl>
                                          <p:spTgt spid="55195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39"/>
                                        </p:tgtEl>
                                        <p:attrNameLst>
                                          <p:attrName>style.visibility</p:attrName>
                                        </p:attrNameLst>
                                      </p:cBhvr>
                                      <p:to>
                                        <p:strVal val="visible"/>
                                      </p:to>
                                    </p:set>
                                    <p:animEffect transition="in" filter="wipe(left)">
                                      <p:cBhvr>
                                        <p:cTn id="101" dur="500"/>
                                        <p:tgtEl>
                                          <p:spTgt spid="139"/>
                                        </p:tgtEl>
                                      </p:cBhvr>
                                    </p:animEffect>
                                  </p:childTnLst>
                                </p:cTn>
                              </p:par>
                              <p:par>
                                <p:cTn id="102" presetID="22" presetClass="entr" presetSubtype="8" fill="hold" nodeType="withEffect">
                                  <p:stCondLst>
                                    <p:cond delay="0"/>
                                  </p:stCondLst>
                                  <p:childTnLst>
                                    <p:set>
                                      <p:cBhvr>
                                        <p:cTn id="103" dur="1" fill="hold">
                                          <p:stCondLst>
                                            <p:cond delay="0"/>
                                          </p:stCondLst>
                                        </p:cTn>
                                        <p:tgtEl>
                                          <p:spTgt spid="142"/>
                                        </p:tgtEl>
                                        <p:attrNameLst>
                                          <p:attrName>style.visibility</p:attrName>
                                        </p:attrNameLst>
                                      </p:cBhvr>
                                      <p:to>
                                        <p:strVal val="visible"/>
                                      </p:to>
                                    </p:set>
                                    <p:animEffect transition="in" filter="wipe(left)">
                                      <p:cBhvr>
                                        <p:cTn id="104" dur="500"/>
                                        <p:tgtEl>
                                          <p:spTgt spid="142"/>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dissolve">
                                      <p:cBhvr>
                                        <p:cTn id="109" dur="500"/>
                                        <p:tgtEl>
                                          <p:spTgt spid="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wipe(up)">
                                      <p:cBhvr>
                                        <p:cTn id="114" dur="500"/>
                                        <p:tgtEl>
                                          <p:spTgt spid="51"/>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up)">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up)">
                                      <p:cBhvr>
                                        <p:cTn id="122" dur="500"/>
                                        <p:tgtEl>
                                          <p:spTgt spid="53"/>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121"/>
                                        </p:tgtEl>
                                        <p:attrNameLst>
                                          <p:attrName>style.visibility</p:attrName>
                                        </p:attrNameLst>
                                      </p:cBhvr>
                                      <p:to>
                                        <p:strVal val="visible"/>
                                      </p:to>
                                    </p:set>
                                    <p:animEffect transition="in" filter="wipe(up)">
                                      <p:cBhvr>
                                        <p:cTn id="125" dur="500"/>
                                        <p:tgtEl>
                                          <p:spTgt spid="121"/>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up)">
                                      <p:cBhvr>
                                        <p:cTn id="128" dur="500"/>
                                        <p:tgtEl>
                                          <p:spTgt spid="52"/>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183"/>
                                        </p:tgtEl>
                                        <p:attrNameLst>
                                          <p:attrName>style.visibility</p:attrName>
                                        </p:attrNameLst>
                                      </p:cBhvr>
                                      <p:to>
                                        <p:strVal val="visible"/>
                                      </p:to>
                                    </p:set>
                                    <p:animEffect transition="in" filter="wipe(up)">
                                      <p:cBhvr>
                                        <p:cTn id="133" dur="500"/>
                                        <p:tgtEl>
                                          <p:spTgt spid="183"/>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88"/>
                                        </p:tgtEl>
                                        <p:attrNameLst>
                                          <p:attrName>style.visibility</p:attrName>
                                        </p:attrNameLst>
                                      </p:cBhvr>
                                      <p:to>
                                        <p:strVal val="visible"/>
                                      </p:to>
                                    </p:set>
                                    <p:animEffect transition="in" filter="wipe(up)">
                                      <p:cBhvr>
                                        <p:cTn id="136" dur="500"/>
                                        <p:tgtEl>
                                          <p:spTgt spid="88"/>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48"/>
                                        </p:tgtEl>
                                        <p:attrNameLst>
                                          <p:attrName>style.visibility</p:attrName>
                                        </p:attrNameLst>
                                      </p:cBhvr>
                                      <p:to>
                                        <p:strVal val="visible"/>
                                      </p:to>
                                    </p:set>
                                    <p:animEffect transition="in" filter="dissolve">
                                      <p:cBhvr>
                                        <p:cTn id="141" dur="500"/>
                                        <p:tgtEl>
                                          <p:spTgt spid="148"/>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2" fill="hold" nodeType="clickEffect">
                                  <p:stCondLst>
                                    <p:cond delay="0"/>
                                  </p:stCondLst>
                                  <p:childTnLst>
                                    <p:set>
                                      <p:cBhvr>
                                        <p:cTn id="145" dur="1" fill="hold">
                                          <p:stCondLst>
                                            <p:cond delay="0"/>
                                          </p:stCondLst>
                                        </p:cTn>
                                        <p:tgtEl>
                                          <p:spTgt spid="551990"/>
                                        </p:tgtEl>
                                        <p:attrNameLst>
                                          <p:attrName>style.visibility</p:attrName>
                                        </p:attrNameLst>
                                      </p:cBhvr>
                                      <p:to>
                                        <p:strVal val="visible"/>
                                      </p:to>
                                    </p:set>
                                    <p:animEffect transition="in" filter="wipe(right)">
                                      <p:cBhvr>
                                        <p:cTn id="146" dur="500"/>
                                        <p:tgtEl>
                                          <p:spTgt spid="551990"/>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wipe(right)">
                                      <p:cBhvr>
                                        <p:cTn id="151" dur="500"/>
                                        <p:tgtEl>
                                          <p:spTgt spid="5"/>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2" fill="hold" nodeType="clickEffect">
                                  <p:stCondLst>
                                    <p:cond delay="0"/>
                                  </p:stCondLst>
                                  <p:childTnLst>
                                    <p:set>
                                      <p:cBhvr>
                                        <p:cTn id="155" dur="1" fill="hold">
                                          <p:stCondLst>
                                            <p:cond delay="0"/>
                                          </p:stCondLst>
                                        </p:cTn>
                                        <p:tgtEl>
                                          <p:spTgt spid="180"/>
                                        </p:tgtEl>
                                        <p:attrNameLst>
                                          <p:attrName>style.visibility</p:attrName>
                                        </p:attrNameLst>
                                      </p:cBhvr>
                                      <p:to>
                                        <p:strVal val="visible"/>
                                      </p:to>
                                    </p:set>
                                    <p:animEffect transition="in" filter="wipe(right)">
                                      <p:cBhvr>
                                        <p:cTn id="156" dur="500"/>
                                        <p:tgtEl>
                                          <p:spTgt spid="180"/>
                                        </p:tgtEl>
                                      </p:cBhvr>
                                    </p:animEffect>
                                  </p:childTnLst>
                                </p:cTn>
                              </p:par>
                              <p:par>
                                <p:cTn id="157" presetID="22" presetClass="entr" presetSubtype="2" fill="hold" nodeType="withEffect">
                                  <p:stCondLst>
                                    <p:cond delay="0"/>
                                  </p:stCondLst>
                                  <p:childTnLst>
                                    <p:set>
                                      <p:cBhvr>
                                        <p:cTn id="158" dur="1" fill="hold">
                                          <p:stCondLst>
                                            <p:cond delay="0"/>
                                          </p:stCondLst>
                                        </p:cTn>
                                        <p:tgtEl>
                                          <p:spTgt spid="58"/>
                                        </p:tgtEl>
                                        <p:attrNameLst>
                                          <p:attrName>style.visibility</p:attrName>
                                        </p:attrNameLst>
                                      </p:cBhvr>
                                      <p:to>
                                        <p:strVal val="visible"/>
                                      </p:to>
                                    </p:set>
                                    <p:animEffect transition="in" filter="wipe(right)">
                                      <p:cBhvr>
                                        <p:cTn id="159" dur="500"/>
                                        <p:tgtEl>
                                          <p:spTgt spid="58"/>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154"/>
                                        </p:tgtEl>
                                        <p:attrNameLst>
                                          <p:attrName>style.visibility</p:attrName>
                                        </p:attrNameLst>
                                      </p:cBhvr>
                                      <p:to>
                                        <p:strVal val="visible"/>
                                      </p:to>
                                    </p:set>
                                    <p:animEffect transition="in" filter="wipe(left)">
                                      <p:cBhvr>
                                        <p:cTn id="164" dur="500"/>
                                        <p:tgtEl>
                                          <p:spTgt spid="154"/>
                                        </p:tgtEl>
                                      </p:cBhvr>
                                    </p:animEffect>
                                  </p:childTnLst>
                                </p:cTn>
                              </p:par>
                              <p:par>
                                <p:cTn id="165" presetID="22" presetClass="entr" presetSubtype="8" fill="hold" nodeType="with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2" fill="hold" nodeType="clickEffect">
                                  <p:stCondLst>
                                    <p:cond delay="0"/>
                                  </p:stCondLst>
                                  <p:childTnLst>
                                    <p:set>
                                      <p:cBhvr>
                                        <p:cTn id="171" dur="1" fill="hold">
                                          <p:stCondLst>
                                            <p:cond delay="0"/>
                                          </p:stCondLst>
                                        </p:cTn>
                                        <p:tgtEl>
                                          <p:spTgt spid="40"/>
                                        </p:tgtEl>
                                        <p:attrNameLst>
                                          <p:attrName>style.visibility</p:attrName>
                                        </p:attrNameLst>
                                      </p:cBhvr>
                                      <p:to>
                                        <p:strVal val="visible"/>
                                      </p:to>
                                    </p:set>
                                    <p:animEffect transition="in" filter="wipe(right)">
                                      <p:cBhvr>
                                        <p:cTn id="172" dur="500"/>
                                        <p:tgtEl>
                                          <p:spTgt spid="40"/>
                                        </p:tgtEl>
                                      </p:cBhvr>
                                    </p:animEffect>
                                  </p:childTnLst>
                                </p:cTn>
                              </p:par>
                              <p:par>
                                <p:cTn id="173" presetID="22" presetClass="entr" presetSubtype="2" fill="hold" nodeType="withEffect">
                                  <p:stCondLst>
                                    <p:cond delay="0"/>
                                  </p:stCondLst>
                                  <p:childTnLst>
                                    <p:set>
                                      <p:cBhvr>
                                        <p:cTn id="174" dur="1" fill="hold">
                                          <p:stCondLst>
                                            <p:cond delay="0"/>
                                          </p:stCondLst>
                                        </p:cTn>
                                        <p:tgtEl>
                                          <p:spTgt spid="57"/>
                                        </p:tgtEl>
                                        <p:attrNameLst>
                                          <p:attrName>style.visibility</p:attrName>
                                        </p:attrNameLst>
                                      </p:cBhvr>
                                      <p:to>
                                        <p:strVal val="visible"/>
                                      </p:to>
                                    </p:set>
                                    <p:animEffect transition="in" filter="wipe(right)">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nodeType="clickEffect">
                                  <p:stCondLst>
                                    <p:cond delay="0"/>
                                  </p:stCondLst>
                                  <p:childTnLst>
                                    <p:set>
                                      <p:cBhvr>
                                        <p:cTn id="179" dur="1" fill="hold">
                                          <p:stCondLst>
                                            <p:cond delay="0"/>
                                          </p:stCondLst>
                                        </p:cTn>
                                        <p:tgtEl>
                                          <p:spTgt spid="551994"/>
                                        </p:tgtEl>
                                        <p:attrNameLst>
                                          <p:attrName>style.visibility</p:attrName>
                                        </p:attrNameLst>
                                      </p:cBhvr>
                                      <p:to>
                                        <p:strVal val="visible"/>
                                      </p:to>
                                    </p:set>
                                    <p:animEffect transition="in" filter="wipe(up)">
                                      <p:cBhvr>
                                        <p:cTn id="180" dur="500"/>
                                        <p:tgtEl>
                                          <p:spTgt spid="551994"/>
                                        </p:tgtEl>
                                      </p:cBhvr>
                                    </p:animEffect>
                                  </p:childTnLst>
                                </p:cTn>
                              </p:par>
                              <p:par>
                                <p:cTn id="181" presetID="22" presetClass="entr" presetSubtype="1" fill="hold" grpId="0" nodeType="withEffect">
                                  <p:stCondLst>
                                    <p:cond delay="0"/>
                                  </p:stCondLst>
                                  <p:childTnLst>
                                    <p:set>
                                      <p:cBhvr>
                                        <p:cTn id="182" dur="1" fill="hold">
                                          <p:stCondLst>
                                            <p:cond delay="0"/>
                                          </p:stCondLst>
                                        </p:cTn>
                                        <p:tgtEl>
                                          <p:spTgt spid="157"/>
                                        </p:tgtEl>
                                        <p:attrNameLst>
                                          <p:attrName>style.visibility</p:attrName>
                                        </p:attrNameLst>
                                      </p:cBhvr>
                                      <p:to>
                                        <p:strVal val="visible"/>
                                      </p:to>
                                    </p:set>
                                    <p:animEffect transition="in" filter="wipe(up)">
                                      <p:cBhvr>
                                        <p:cTn id="183" dur="500"/>
                                        <p:tgtEl>
                                          <p:spTgt spid="157"/>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nodeType="clickEffect">
                                  <p:stCondLst>
                                    <p:cond delay="0"/>
                                  </p:stCondLst>
                                  <p:childTnLst>
                                    <p:set>
                                      <p:cBhvr>
                                        <p:cTn id="187" dur="1" fill="hold">
                                          <p:stCondLst>
                                            <p:cond delay="0"/>
                                          </p:stCondLst>
                                        </p:cTn>
                                        <p:tgtEl>
                                          <p:spTgt spid="169"/>
                                        </p:tgtEl>
                                        <p:attrNameLst>
                                          <p:attrName>style.visibility</p:attrName>
                                        </p:attrNameLst>
                                      </p:cBhvr>
                                      <p:to>
                                        <p:strVal val="visible"/>
                                      </p:to>
                                    </p:set>
                                    <p:animEffect transition="in" filter="wipe(up)">
                                      <p:cBhvr>
                                        <p:cTn id="188" dur="500"/>
                                        <p:tgtEl>
                                          <p:spTgt spid="169"/>
                                        </p:tgtEl>
                                      </p:cBhvr>
                                    </p:animEffect>
                                  </p:childTnLst>
                                </p:cTn>
                              </p:par>
                              <p:par>
                                <p:cTn id="189" presetID="22" presetClass="entr" presetSubtype="1" fill="hold" grpId="0" nodeType="withEffect">
                                  <p:stCondLst>
                                    <p:cond delay="0"/>
                                  </p:stCondLst>
                                  <p:childTnLst>
                                    <p:set>
                                      <p:cBhvr>
                                        <p:cTn id="190" dur="1" fill="hold">
                                          <p:stCondLst>
                                            <p:cond delay="0"/>
                                          </p:stCondLst>
                                        </p:cTn>
                                        <p:tgtEl>
                                          <p:spTgt spid="168"/>
                                        </p:tgtEl>
                                        <p:attrNameLst>
                                          <p:attrName>style.visibility</p:attrName>
                                        </p:attrNameLst>
                                      </p:cBhvr>
                                      <p:to>
                                        <p:strVal val="visible"/>
                                      </p:to>
                                    </p:set>
                                    <p:animEffect transition="in" filter="wipe(up)">
                                      <p:cBhvr>
                                        <p:cTn id="191" dur="500"/>
                                        <p:tgtEl>
                                          <p:spTgt spid="168"/>
                                        </p:tgtEl>
                                      </p:cBhvr>
                                    </p:animEffect>
                                  </p:childTnLst>
                                </p:cTn>
                              </p:par>
                            </p:childTnLst>
                          </p:cTn>
                        </p:par>
                      </p:childTnLst>
                    </p:cTn>
                  </p:par>
                  <p:par>
                    <p:cTn id="192" fill="hold">
                      <p:stCondLst>
                        <p:cond delay="indefinite"/>
                      </p:stCondLst>
                      <p:childTnLst>
                        <p:par>
                          <p:cTn id="193" fill="hold">
                            <p:stCondLst>
                              <p:cond delay="0"/>
                            </p:stCondLst>
                            <p:childTnLst>
                              <p:par>
                                <p:cTn id="194" presetID="9" presetClass="entr" presetSubtype="0" fill="hold" grpId="0" nodeType="clickEffect">
                                  <p:stCondLst>
                                    <p:cond delay="0"/>
                                  </p:stCondLst>
                                  <p:childTnLst>
                                    <p:set>
                                      <p:cBhvr>
                                        <p:cTn id="195" dur="1" fill="hold">
                                          <p:stCondLst>
                                            <p:cond delay="0"/>
                                          </p:stCondLst>
                                        </p:cTn>
                                        <p:tgtEl>
                                          <p:spTgt spid="2"/>
                                        </p:tgtEl>
                                        <p:attrNameLst>
                                          <p:attrName>style.visibility</p:attrName>
                                        </p:attrNameLst>
                                      </p:cBhvr>
                                      <p:to>
                                        <p:strVal val="visible"/>
                                      </p:to>
                                    </p:set>
                                    <p:animEffect transition="in" filter="dissolve">
                                      <p:cBhvr>
                                        <p:cTn id="196" dur="500"/>
                                        <p:tgtEl>
                                          <p:spTgt spid="2"/>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1" fill="hold" nodeType="clickEffect">
                                  <p:stCondLst>
                                    <p:cond delay="0"/>
                                  </p:stCondLst>
                                  <p:childTnLst>
                                    <p:set>
                                      <p:cBhvr>
                                        <p:cTn id="200" dur="1" fill="hold">
                                          <p:stCondLst>
                                            <p:cond delay="0"/>
                                          </p:stCondLst>
                                        </p:cTn>
                                        <p:tgtEl>
                                          <p:spTgt spid="119"/>
                                        </p:tgtEl>
                                        <p:attrNameLst>
                                          <p:attrName>style.visibility</p:attrName>
                                        </p:attrNameLst>
                                      </p:cBhvr>
                                      <p:to>
                                        <p:strVal val="visible"/>
                                      </p:to>
                                    </p:set>
                                    <p:animEffect transition="in" filter="wipe(up)">
                                      <p:cBhvr>
                                        <p:cTn id="201" dur="500"/>
                                        <p:tgtEl>
                                          <p:spTgt spid="119"/>
                                        </p:tgtEl>
                                      </p:cBhvr>
                                    </p:animEffect>
                                  </p:childTnLst>
                                </p:cTn>
                              </p:par>
                              <p:par>
                                <p:cTn id="202" presetID="22" presetClass="entr" presetSubtype="1" fill="hold" nodeType="withEffect">
                                  <p:stCondLst>
                                    <p:cond delay="0"/>
                                  </p:stCondLst>
                                  <p:childTnLst>
                                    <p:set>
                                      <p:cBhvr>
                                        <p:cTn id="203" dur="1" fill="hold">
                                          <p:stCondLst>
                                            <p:cond delay="0"/>
                                          </p:stCondLst>
                                        </p:cTn>
                                        <p:tgtEl>
                                          <p:spTgt spid="551975"/>
                                        </p:tgtEl>
                                        <p:attrNameLst>
                                          <p:attrName>style.visibility</p:attrName>
                                        </p:attrNameLst>
                                      </p:cBhvr>
                                      <p:to>
                                        <p:strVal val="visible"/>
                                      </p:to>
                                    </p:set>
                                    <p:animEffect transition="in" filter="wipe(up)">
                                      <p:cBhvr>
                                        <p:cTn id="204" dur="500"/>
                                        <p:tgtEl>
                                          <p:spTgt spid="551975"/>
                                        </p:tgtEl>
                                      </p:cBhvr>
                                    </p:animEffect>
                                  </p:childTnLst>
                                </p:cTn>
                              </p:par>
                              <p:par>
                                <p:cTn id="205" presetID="22" presetClass="entr" presetSubtype="1" fill="hold" nodeType="withEffect">
                                  <p:stCondLst>
                                    <p:cond delay="0"/>
                                  </p:stCondLst>
                                  <p:childTnLst>
                                    <p:set>
                                      <p:cBhvr>
                                        <p:cTn id="206" dur="1" fill="hold">
                                          <p:stCondLst>
                                            <p:cond delay="0"/>
                                          </p:stCondLst>
                                        </p:cTn>
                                        <p:tgtEl>
                                          <p:spTgt spid="114"/>
                                        </p:tgtEl>
                                        <p:attrNameLst>
                                          <p:attrName>style.visibility</p:attrName>
                                        </p:attrNameLst>
                                      </p:cBhvr>
                                      <p:to>
                                        <p:strVal val="visible"/>
                                      </p:to>
                                    </p:set>
                                    <p:animEffect transition="in" filter="wipe(up)">
                                      <p:cBhvr>
                                        <p:cTn id="207" dur="500"/>
                                        <p:tgtEl>
                                          <p:spTgt spid="114"/>
                                        </p:tgtEl>
                                      </p:cBhvr>
                                    </p:animEffect>
                                  </p:childTnLst>
                                </p:cTn>
                              </p:par>
                              <p:par>
                                <p:cTn id="208" presetID="22" presetClass="entr" presetSubtype="1" fill="hold" nodeType="withEffect">
                                  <p:stCondLst>
                                    <p:cond delay="0"/>
                                  </p:stCondLst>
                                  <p:childTnLst>
                                    <p:set>
                                      <p:cBhvr>
                                        <p:cTn id="209" dur="1" fill="hold">
                                          <p:stCondLst>
                                            <p:cond delay="0"/>
                                          </p:stCondLst>
                                        </p:cTn>
                                        <p:tgtEl>
                                          <p:spTgt spid="115"/>
                                        </p:tgtEl>
                                        <p:attrNameLst>
                                          <p:attrName>style.visibility</p:attrName>
                                        </p:attrNameLst>
                                      </p:cBhvr>
                                      <p:to>
                                        <p:strVal val="visible"/>
                                      </p:to>
                                    </p:set>
                                    <p:animEffect transition="in" filter="wipe(up)">
                                      <p:cBhvr>
                                        <p:cTn id="210" dur="500"/>
                                        <p:tgtEl>
                                          <p:spTgt spid="115"/>
                                        </p:tgtEl>
                                      </p:cBhvr>
                                    </p:animEffect>
                                  </p:childTnLst>
                                </p:cTn>
                              </p:par>
                              <p:par>
                                <p:cTn id="211" presetID="22" presetClass="entr" presetSubtype="1" fill="hold" nodeType="withEffect">
                                  <p:stCondLst>
                                    <p:cond delay="0"/>
                                  </p:stCondLst>
                                  <p:childTnLst>
                                    <p:set>
                                      <p:cBhvr>
                                        <p:cTn id="212" dur="1" fill="hold">
                                          <p:stCondLst>
                                            <p:cond delay="0"/>
                                          </p:stCondLst>
                                        </p:cTn>
                                        <p:tgtEl>
                                          <p:spTgt spid="116"/>
                                        </p:tgtEl>
                                        <p:attrNameLst>
                                          <p:attrName>style.visibility</p:attrName>
                                        </p:attrNameLst>
                                      </p:cBhvr>
                                      <p:to>
                                        <p:strVal val="visible"/>
                                      </p:to>
                                    </p:set>
                                    <p:animEffect transition="in" filter="wipe(up)">
                                      <p:cBhvr>
                                        <p:cTn id="213" dur="500"/>
                                        <p:tgtEl>
                                          <p:spTgt spid="116"/>
                                        </p:tgtEl>
                                      </p:cBhvr>
                                    </p:animEffect>
                                  </p:childTnLst>
                                </p:cTn>
                              </p:par>
                              <p:par>
                                <p:cTn id="214" presetID="22" presetClass="entr" presetSubtype="1" fill="hold" nodeType="withEffect">
                                  <p:stCondLst>
                                    <p:cond delay="0"/>
                                  </p:stCondLst>
                                  <p:childTnLst>
                                    <p:set>
                                      <p:cBhvr>
                                        <p:cTn id="215" dur="1" fill="hold">
                                          <p:stCondLst>
                                            <p:cond delay="0"/>
                                          </p:stCondLst>
                                        </p:cTn>
                                        <p:tgtEl>
                                          <p:spTgt spid="117"/>
                                        </p:tgtEl>
                                        <p:attrNameLst>
                                          <p:attrName>style.visibility</p:attrName>
                                        </p:attrNameLst>
                                      </p:cBhvr>
                                      <p:to>
                                        <p:strVal val="visible"/>
                                      </p:to>
                                    </p:set>
                                    <p:animEffect transition="in" filter="wipe(up)">
                                      <p:cBhvr>
                                        <p:cTn id="216" dur="500"/>
                                        <p:tgtEl>
                                          <p:spTgt spid="117"/>
                                        </p:tgtEl>
                                      </p:cBhvr>
                                    </p:animEffect>
                                  </p:childTnLst>
                                </p:cTn>
                              </p:par>
                              <p:par>
                                <p:cTn id="217" presetID="22" presetClass="entr" presetSubtype="1" fill="hold" nodeType="withEffect">
                                  <p:stCondLst>
                                    <p:cond delay="0"/>
                                  </p:stCondLst>
                                  <p:childTnLst>
                                    <p:set>
                                      <p:cBhvr>
                                        <p:cTn id="218" dur="1" fill="hold">
                                          <p:stCondLst>
                                            <p:cond delay="0"/>
                                          </p:stCondLst>
                                        </p:cTn>
                                        <p:tgtEl>
                                          <p:spTgt spid="118"/>
                                        </p:tgtEl>
                                        <p:attrNameLst>
                                          <p:attrName>style.visibility</p:attrName>
                                        </p:attrNameLst>
                                      </p:cBhvr>
                                      <p:to>
                                        <p:strVal val="visible"/>
                                      </p:to>
                                    </p:set>
                                    <p:animEffect transition="in" filter="wipe(up)">
                                      <p:cBhvr>
                                        <p:cTn id="219" dur="500"/>
                                        <p:tgtEl>
                                          <p:spTgt spid="118"/>
                                        </p:tgtEl>
                                      </p:cBhvr>
                                    </p:animEffec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184"/>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22" presetClass="entr" presetSubtype="4" fill="hold" nodeType="clickEffect">
                                  <p:stCondLst>
                                    <p:cond delay="0"/>
                                  </p:stCondLst>
                                  <p:childTnLst>
                                    <p:set>
                                      <p:cBhvr>
                                        <p:cTn id="227" dur="1" fill="hold">
                                          <p:stCondLst>
                                            <p:cond delay="0"/>
                                          </p:stCondLst>
                                        </p:cTn>
                                        <p:tgtEl>
                                          <p:spTgt spid="76"/>
                                        </p:tgtEl>
                                        <p:attrNameLst>
                                          <p:attrName>style.visibility</p:attrName>
                                        </p:attrNameLst>
                                      </p:cBhvr>
                                      <p:to>
                                        <p:strVal val="visible"/>
                                      </p:to>
                                    </p:set>
                                    <p:animEffect transition="in" filter="wipe(down)">
                                      <p:cBhvr>
                                        <p:cTn id="228" dur="500"/>
                                        <p:tgtEl>
                                          <p:spTgt spid="76"/>
                                        </p:tgtEl>
                                      </p:cBhvr>
                                    </p:animEffect>
                                  </p:childTnLst>
                                </p:cTn>
                              </p:par>
                              <p:par>
                                <p:cTn id="229" presetID="22" presetClass="entr" presetSubtype="4" fill="hold" grpId="0" nodeType="withEffect">
                                  <p:stCondLst>
                                    <p:cond delay="0"/>
                                  </p:stCondLst>
                                  <p:childTnLst>
                                    <p:set>
                                      <p:cBhvr>
                                        <p:cTn id="230" dur="1" fill="hold">
                                          <p:stCondLst>
                                            <p:cond delay="0"/>
                                          </p:stCondLst>
                                        </p:cTn>
                                        <p:tgtEl>
                                          <p:spTgt spid="173"/>
                                        </p:tgtEl>
                                        <p:attrNameLst>
                                          <p:attrName>style.visibility</p:attrName>
                                        </p:attrNameLst>
                                      </p:cBhvr>
                                      <p:to>
                                        <p:strVal val="visible"/>
                                      </p:to>
                                    </p:set>
                                    <p:animEffect transition="in" filter="wipe(down)">
                                      <p:cBhvr>
                                        <p:cTn id="231" dur="500"/>
                                        <p:tgtEl>
                                          <p:spTgt spid="173"/>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4" fill="hold" nodeType="clickEffect">
                                  <p:stCondLst>
                                    <p:cond delay="0"/>
                                  </p:stCondLst>
                                  <p:childTnLst>
                                    <p:set>
                                      <p:cBhvr>
                                        <p:cTn id="235" dur="1" fill="hold">
                                          <p:stCondLst>
                                            <p:cond delay="0"/>
                                          </p:stCondLst>
                                        </p:cTn>
                                        <p:tgtEl>
                                          <p:spTgt spid="96"/>
                                        </p:tgtEl>
                                        <p:attrNameLst>
                                          <p:attrName>style.visibility</p:attrName>
                                        </p:attrNameLst>
                                      </p:cBhvr>
                                      <p:to>
                                        <p:strVal val="visible"/>
                                      </p:to>
                                    </p:set>
                                    <p:animEffect transition="in" filter="wipe(down)">
                                      <p:cBhvr>
                                        <p:cTn id="236" dur="500"/>
                                        <p:tgtEl>
                                          <p:spTgt spid="96"/>
                                        </p:tgtEl>
                                      </p:cBhvr>
                                    </p:animEffect>
                                  </p:childTnLst>
                                </p:cTn>
                              </p:par>
                              <p:par>
                                <p:cTn id="237" presetID="22" presetClass="entr" presetSubtype="4" fill="hold" grpId="0" nodeType="withEffect">
                                  <p:stCondLst>
                                    <p:cond delay="0"/>
                                  </p:stCondLst>
                                  <p:childTnLst>
                                    <p:set>
                                      <p:cBhvr>
                                        <p:cTn id="238" dur="1" fill="hold">
                                          <p:stCondLst>
                                            <p:cond delay="0"/>
                                          </p:stCondLst>
                                        </p:cTn>
                                        <p:tgtEl>
                                          <p:spTgt spid="95"/>
                                        </p:tgtEl>
                                        <p:attrNameLst>
                                          <p:attrName>style.visibility</p:attrName>
                                        </p:attrNameLst>
                                      </p:cBhvr>
                                      <p:to>
                                        <p:strVal val="visible"/>
                                      </p:to>
                                    </p:set>
                                    <p:animEffect transition="in" filter="wipe(down)">
                                      <p:cBhvr>
                                        <p:cTn id="239" dur="500"/>
                                        <p:tgtEl>
                                          <p:spTgt spid="95"/>
                                        </p:tgtEl>
                                      </p:cBhvr>
                                    </p:animEffect>
                                  </p:childTnLst>
                                </p:cTn>
                              </p:par>
                            </p:childTnLst>
                          </p:cTn>
                        </p:par>
                      </p:childTnLst>
                    </p:cTn>
                  </p:par>
                  <p:par>
                    <p:cTn id="240" fill="hold">
                      <p:stCondLst>
                        <p:cond delay="indefinite"/>
                      </p:stCondLst>
                      <p:childTnLst>
                        <p:par>
                          <p:cTn id="241" fill="hold">
                            <p:stCondLst>
                              <p:cond delay="0"/>
                            </p:stCondLst>
                            <p:childTnLst>
                              <p:par>
                                <p:cTn id="242" presetID="9" presetClass="entr" presetSubtype="0" fill="hold" grpId="0" nodeType="clickEffect">
                                  <p:stCondLst>
                                    <p:cond delay="0"/>
                                  </p:stCondLst>
                                  <p:childTnLst>
                                    <p:set>
                                      <p:cBhvr>
                                        <p:cTn id="243" dur="1" fill="hold">
                                          <p:stCondLst>
                                            <p:cond delay="0"/>
                                          </p:stCondLst>
                                        </p:cTn>
                                        <p:tgtEl>
                                          <p:spTgt spid="155"/>
                                        </p:tgtEl>
                                        <p:attrNameLst>
                                          <p:attrName>style.visibility</p:attrName>
                                        </p:attrNameLst>
                                      </p:cBhvr>
                                      <p:to>
                                        <p:strVal val="visible"/>
                                      </p:to>
                                    </p:set>
                                    <p:animEffect transition="in" filter="dissolve">
                                      <p:cBhvr>
                                        <p:cTn id="244" dur="500"/>
                                        <p:tgtEl>
                                          <p:spTgt spid="155"/>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1" fill="hold" nodeType="clickEffect">
                                  <p:stCondLst>
                                    <p:cond delay="0"/>
                                  </p:stCondLst>
                                  <p:childTnLst>
                                    <p:set>
                                      <p:cBhvr>
                                        <p:cTn id="248" dur="1" fill="hold">
                                          <p:stCondLst>
                                            <p:cond delay="0"/>
                                          </p:stCondLst>
                                        </p:cTn>
                                        <p:tgtEl>
                                          <p:spTgt spid="84"/>
                                        </p:tgtEl>
                                        <p:attrNameLst>
                                          <p:attrName>style.visibility</p:attrName>
                                        </p:attrNameLst>
                                      </p:cBhvr>
                                      <p:to>
                                        <p:strVal val="visible"/>
                                      </p:to>
                                    </p:set>
                                    <p:animEffect transition="in" filter="wipe(up)">
                                      <p:cBhvr>
                                        <p:cTn id="249" dur="500"/>
                                        <p:tgtEl>
                                          <p:spTgt spid="84"/>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185"/>
                                        </p:tgtEl>
                                        <p:attrNameLst>
                                          <p:attrName>style.visibility</p:attrName>
                                        </p:attrNameLst>
                                      </p:cBhvr>
                                      <p:to>
                                        <p:strVal val="visible"/>
                                      </p:to>
                                    </p:set>
                                    <p:animEffect transition="in" filter="wipe(up)">
                                      <p:cBhvr>
                                        <p:cTn id="252" dur="500"/>
                                        <p:tgtEl>
                                          <p:spTgt spid="185"/>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1" fill="hold" nodeType="clickEffect">
                                  <p:stCondLst>
                                    <p:cond delay="0"/>
                                  </p:stCondLst>
                                  <p:childTnLst>
                                    <p:set>
                                      <p:cBhvr>
                                        <p:cTn id="256" dur="1" fill="hold">
                                          <p:stCondLst>
                                            <p:cond delay="0"/>
                                          </p:stCondLst>
                                        </p:cTn>
                                        <p:tgtEl>
                                          <p:spTgt spid="193"/>
                                        </p:tgtEl>
                                        <p:attrNameLst>
                                          <p:attrName>style.visibility</p:attrName>
                                        </p:attrNameLst>
                                      </p:cBhvr>
                                      <p:to>
                                        <p:strVal val="visible"/>
                                      </p:to>
                                    </p:set>
                                    <p:animEffect transition="in" filter="wipe(up)">
                                      <p:cBhvr>
                                        <p:cTn id="257" dur="500"/>
                                        <p:tgtEl>
                                          <p:spTgt spid="193"/>
                                        </p:tgtEl>
                                      </p:cBhvr>
                                    </p:animEffect>
                                  </p:childTnLst>
                                </p:cTn>
                              </p:par>
                              <p:par>
                                <p:cTn id="258" presetID="22" presetClass="entr" presetSubtype="1" fill="hold" grpId="0" nodeType="withEffect">
                                  <p:stCondLst>
                                    <p:cond delay="0"/>
                                  </p:stCondLst>
                                  <p:childTnLst>
                                    <p:set>
                                      <p:cBhvr>
                                        <p:cTn id="259" dur="1" fill="hold">
                                          <p:stCondLst>
                                            <p:cond delay="0"/>
                                          </p:stCondLst>
                                        </p:cTn>
                                        <p:tgtEl>
                                          <p:spTgt spid="192"/>
                                        </p:tgtEl>
                                        <p:attrNameLst>
                                          <p:attrName>style.visibility</p:attrName>
                                        </p:attrNameLst>
                                      </p:cBhvr>
                                      <p:to>
                                        <p:strVal val="visible"/>
                                      </p:to>
                                    </p:set>
                                    <p:animEffect transition="in" filter="wipe(up)">
                                      <p:cBhvr>
                                        <p:cTn id="260" dur="500"/>
                                        <p:tgtEl>
                                          <p:spTgt spid="192"/>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1" fill="hold" nodeType="clickEffect">
                                  <p:stCondLst>
                                    <p:cond delay="0"/>
                                  </p:stCondLst>
                                  <p:childTnLst>
                                    <p:set>
                                      <p:cBhvr>
                                        <p:cTn id="264" dur="1" fill="hold">
                                          <p:stCondLst>
                                            <p:cond delay="0"/>
                                          </p:stCondLst>
                                        </p:cTn>
                                        <p:tgtEl>
                                          <p:spTgt spid="191"/>
                                        </p:tgtEl>
                                        <p:attrNameLst>
                                          <p:attrName>style.visibility</p:attrName>
                                        </p:attrNameLst>
                                      </p:cBhvr>
                                      <p:to>
                                        <p:strVal val="visible"/>
                                      </p:to>
                                    </p:set>
                                    <p:animEffect transition="in" filter="wipe(up)">
                                      <p:cBhvr>
                                        <p:cTn id="265" dur="500"/>
                                        <p:tgtEl>
                                          <p:spTgt spid="191"/>
                                        </p:tgtEl>
                                      </p:cBhvr>
                                    </p:animEffect>
                                  </p:childTnLst>
                                </p:cTn>
                              </p:par>
                              <p:par>
                                <p:cTn id="266" presetID="22" presetClass="entr" presetSubtype="1" fill="hold" grpId="0" nodeType="withEffect">
                                  <p:stCondLst>
                                    <p:cond delay="0"/>
                                  </p:stCondLst>
                                  <p:childTnLst>
                                    <p:set>
                                      <p:cBhvr>
                                        <p:cTn id="267" dur="1" fill="hold">
                                          <p:stCondLst>
                                            <p:cond delay="0"/>
                                          </p:stCondLst>
                                        </p:cTn>
                                        <p:tgtEl>
                                          <p:spTgt spid="190"/>
                                        </p:tgtEl>
                                        <p:attrNameLst>
                                          <p:attrName>style.visibility</p:attrName>
                                        </p:attrNameLst>
                                      </p:cBhvr>
                                      <p:to>
                                        <p:strVal val="visible"/>
                                      </p:to>
                                    </p:set>
                                    <p:animEffect transition="in" filter="wipe(up)">
                                      <p:cBhvr>
                                        <p:cTn id="268"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6" grpId="0" animBg="1"/>
      <p:bldP spid="27" grpId="0" animBg="1"/>
      <p:bldP spid="24" grpId="0" animBg="1"/>
      <p:bldP spid="39" grpId="0" animBg="1"/>
      <p:bldP spid="46" grpId="0" animBg="1"/>
      <p:bldP spid="50" grpId="0" animBg="1"/>
      <p:bldP spid="52" grpId="0" animBg="1"/>
      <p:bldP spid="2" grpId="0" animBg="1"/>
      <p:bldP spid="88" grpId="0" animBg="1"/>
      <p:bldP spid="121" grpId="0"/>
      <p:bldP spid="155" grpId="0" animBg="1"/>
      <p:bldP spid="157" grpId="0" animBg="1"/>
      <p:bldP spid="168" grpId="0" animBg="1"/>
      <p:bldP spid="173" grpId="0"/>
      <p:bldP spid="184" grpId="0"/>
      <p:bldP spid="185" grpId="0"/>
      <p:bldP spid="190" grpId="0" animBg="1"/>
      <p:bldP spid="192" grpId="0" animBg="1"/>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Biomass production</a:t>
            </a:r>
            <a:endParaRPr lang="pt-PT" i="1" dirty="0"/>
          </a:p>
        </p:txBody>
      </p:sp>
    </p:spTree>
    <p:extLst>
      <p:ext uri="{BB962C8B-B14F-4D97-AF65-F5344CB8AC3E}">
        <p14:creationId xmlns:p14="http://schemas.microsoft.com/office/powerpoint/2010/main" val="178969141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rIns="5760000"/>
          <a:lstStyle/>
          <a:p>
            <a:pPr algn="l">
              <a:buNone/>
            </a:pPr>
            <a:r>
              <a:rPr lang="pt-PT" dirty="0"/>
              <a:t>	</a:t>
            </a:r>
            <a:endParaRPr lang="pt-PT" b="1" dirty="0">
              <a:solidFill>
                <a:srgbClr val="009900"/>
              </a:solidFill>
            </a:endParaRPr>
          </a:p>
          <a:p>
            <a:r>
              <a:rPr lang="pt-PT" dirty="0"/>
              <a:t>Observation shows that</a:t>
            </a:r>
          </a:p>
          <a:p>
            <a:pPr lvl="1"/>
            <a:r>
              <a:rPr lang="en-US" dirty="0"/>
              <a:t>Above-ground production is linearly related to intercepted radiation</a:t>
            </a:r>
          </a:p>
          <a:p>
            <a:pPr lvl="1"/>
            <a:r>
              <a:rPr lang="en-US" dirty="0"/>
              <a:t>Gross production is proportional to intercepted radiation</a:t>
            </a:r>
          </a:p>
          <a:p>
            <a:pPr lvl="1"/>
            <a:r>
              <a:rPr lang="en-US" dirty="0"/>
              <a:t>Slope of these relationships is light use efficiency </a:t>
            </a:r>
            <a:r>
              <a:rPr lang="en-US" dirty="0">
                <a:latin typeface="Symbol" pitchFamily="18" charset="2"/>
              </a:rPr>
              <a:t>e</a:t>
            </a:r>
            <a:r>
              <a:rPr lang="en-US" dirty="0"/>
              <a:t> (</a:t>
            </a:r>
            <a:r>
              <a:rPr lang="en-US" dirty="0" err="1"/>
              <a:t>g</a:t>
            </a:r>
            <a:r>
              <a:rPr lang="en-US" baseline="-25000" dirty="0" err="1"/>
              <a:t>DM</a:t>
            </a:r>
            <a:r>
              <a:rPr lang="en-US" dirty="0"/>
              <a:t> MJ</a:t>
            </a:r>
            <a:r>
              <a:rPr lang="en-US" baseline="30000" dirty="0"/>
              <a:t>-1</a:t>
            </a:r>
            <a:r>
              <a:rPr lang="en-US" dirty="0"/>
              <a:t>).</a:t>
            </a:r>
            <a:endParaRPr lang="en-AU" dirty="0"/>
          </a:p>
          <a:p>
            <a:pPr lvl="1"/>
            <a:endParaRPr lang="pt-PT" dirty="0"/>
          </a:p>
        </p:txBody>
      </p:sp>
      <p:sp>
        <p:nvSpPr>
          <p:cNvPr id="2" name="Title 1">
            <a:extLst>
              <a:ext uri="{FF2B5EF4-FFF2-40B4-BE49-F238E27FC236}">
                <a16:creationId xmlns:a16="http://schemas.microsoft.com/office/drawing/2014/main" id="{109B1791-5E6D-42A7-973D-6F8E427C24BE}"/>
              </a:ext>
            </a:extLst>
          </p:cNvPr>
          <p:cNvSpPr>
            <a:spLocks noGrp="1"/>
          </p:cNvSpPr>
          <p:nvPr>
            <p:ph type="title"/>
          </p:nvPr>
        </p:nvSpPr>
        <p:spPr/>
        <p:txBody>
          <a:bodyPr/>
          <a:lstStyle/>
          <a:p>
            <a:r>
              <a:rPr lang="en-GB" dirty="0"/>
              <a:t>Biomass production and intercepted radiation</a:t>
            </a:r>
          </a:p>
        </p:txBody>
      </p:sp>
      <p:sp>
        <p:nvSpPr>
          <p:cNvPr id="20482"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BEB3BED1-53E3-4490-85F9-C1210EB5840A}" type="slidenum">
              <a:rPr lang="en-AU">
                <a:solidFill>
                  <a:srgbClr val="000000"/>
                </a:solidFill>
              </a:rPr>
              <a:pPr>
                <a:defRPr/>
              </a:pPr>
              <a:t>12</a:t>
            </a:fld>
            <a:endParaRPr lang="en-AU">
              <a:solidFill>
                <a:srgbClr val="000000"/>
              </a:solidFill>
            </a:endParaRPr>
          </a:p>
        </p:txBody>
      </p:sp>
      <p:sp>
        <p:nvSpPr>
          <p:cNvPr id="20485" name="Text Box 6"/>
          <p:cNvSpPr txBox="1">
            <a:spLocks noChangeArrowheads="1"/>
          </p:cNvSpPr>
          <p:nvPr/>
        </p:nvSpPr>
        <p:spPr bwMode="auto">
          <a:xfrm>
            <a:off x="1235460" y="5315619"/>
            <a:ext cx="5076565" cy="830997"/>
          </a:xfrm>
          <a:prstGeom prst="rect">
            <a:avLst/>
          </a:prstGeom>
          <a:noFill/>
          <a:ln w="12700">
            <a:noFill/>
            <a:miter lim="800000"/>
            <a:headEnd type="none" w="sm" len="sm"/>
            <a:tailEnd type="none" w="sm" len="sm"/>
          </a:ln>
        </p:spPr>
        <p:txBody>
          <a:bodyPr wrap="square">
            <a:spAutoFit/>
          </a:bodyPr>
          <a:lstStyle/>
          <a:p>
            <a:pPr>
              <a:spcBef>
                <a:spcPct val="50000"/>
              </a:spcBef>
              <a:defRPr/>
            </a:pPr>
            <a:r>
              <a:rPr lang="en-US" dirty="0">
                <a:solidFill>
                  <a:srgbClr val="990000"/>
                </a:solidFill>
                <a:latin typeface="Trebuchet MS"/>
              </a:rPr>
              <a:t>This finding is the basis for many simple models – LUE models</a:t>
            </a:r>
            <a:endParaRPr lang="en-AU" dirty="0">
              <a:solidFill>
                <a:srgbClr val="990000"/>
              </a:solidFill>
              <a:latin typeface="Trebuchet MS"/>
            </a:endParaRPr>
          </a:p>
        </p:txBody>
      </p:sp>
      <p:graphicFrame>
        <p:nvGraphicFramePr>
          <p:cNvPr id="10" name="Chart 9"/>
          <p:cNvGraphicFramePr>
            <a:graphicFrameLocks/>
          </p:cNvGraphicFramePr>
          <p:nvPr>
            <p:extLst>
              <p:ext uri="{D42A27DB-BD31-4B8C-83A1-F6EECF244321}">
                <p14:modId xmlns:p14="http://schemas.microsoft.com/office/powerpoint/2010/main" val="464518669"/>
              </p:ext>
            </p:extLst>
          </p:nvPr>
        </p:nvGraphicFramePr>
        <p:xfrm>
          <a:off x="6996100" y="1719930"/>
          <a:ext cx="3800475" cy="3595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9318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pt-PT" sz="2800" b="1" dirty="0">
                <a:solidFill>
                  <a:srgbClr val="008000"/>
                </a:solidFill>
              </a:rPr>
              <a:t>Light use efficiency</a:t>
            </a:r>
          </a:p>
          <a:p>
            <a:r>
              <a:rPr lang="en-US" dirty="0"/>
              <a:t>Is affected by climatic factors (e.g. temperature) and site factors (e.g. soil-water status)</a:t>
            </a:r>
          </a:p>
          <a:p>
            <a:r>
              <a:rPr lang="en-US" dirty="0"/>
              <a:t>Varies seasonally, but annual values more stable</a:t>
            </a:r>
          </a:p>
          <a:p>
            <a:r>
              <a:rPr lang="en-US" dirty="0"/>
              <a:t>Gross production is affected by modifiers – functions that vary between 0 and 1 – related with climatic and site factors (multiplicative or according to the law of minimum)</a:t>
            </a:r>
          </a:p>
          <a:p>
            <a:pPr lvl="1"/>
            <a:endParaRPr lang="pt-PT" dirty="0"/>
          </a:p>
        </p:txBody>
      </p:sp>
      <p:sp>
        <p:nvSpPr>
          <p:cNvPr id="21506" name="Slide Number Placeholder 5"/>
          <p:cNvSpPr>
            <a:spLocks noGrp="1"/>
          </p:cNvSpPr>
          <p:nvPr>
            <p:ph type="sldNum" sz="quarter" idx="4294967295"/>
          </p:nvPr>
        </p:nvSpPr>
        <p:spPr>
          <a:xfrm>
            <a:off x="10134600" y="6553200"/>
            <a:ext cx="533400" cy="228600"/>
          </a:xfrm>
          <a:prstGeom prst="rect">
            <a:avLst/>
          </a:prstGeom>
          <a:noFill/>
        </p:spPr>
        <p:txBody>
          <a:bodyPr/>
          <a:lstStyle/>
          <a:p>
            <a:pPr>
              <a:defRPr/>
            </a:pPr>
            <a:fld id="{A390FC8F-A862-43BF-90C5-7753D5D15698}" type="slidenum">
              <a:rPr lang="en-AU">
                <a:solidFill>
                  <a:srgbClr val="000000"/>
                </a:solidFill>
              </a:rPr>
              <a:pPr>
                <a:defRPr/>
              </a:pPr>
              <a:t>13</a:t>
            </a:fld>
            <a:endParaRPr lang="en-AU">
              <a:solidFill>
                <a:srgbClr val="000000"/>
              </a:solidFill>
            </a:endParaRPr>
          </a:p>
        </p:txBody>
      </p:sp>
    </p:spTree>
    <p:extLst>
      <p:ext uri="{BB962C8B-B14F-4D97-AF65-F5344CB8AC3E}">
        <p14:creationId xmlns:p14="http://schemas.microsoft.com/office/powerpoint/2010/main" val="85972611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Beer’s law determines light transmitted through canopy</a:t>
            </a:r>
          </a:p>
          <a:p>
            <a:endParaRPr lang="pt-PT" b="1" dirty="0">
              <a:solidFill>
                <a:srgbClr val="008000"/>
              </a:solidFill>
            </a:endParaRPr>
          </a:p>
        </p:txBody>
      </p:sp>
      <p:sp>
        <p:nvSpPr>
          <p:cNvPr id="5" name="Title 4">
            <a:extLst>
              <a:ext uri="{FF2B5EF4-FFF2-40B4-BE49-F238E27FC236}">
                <a16:creationId xmlns:a16="http://schemas.microsoft.com/office/drawing/2014/main" id="{562DAFFA-29CF-4586-9CEF-E34607C7B668}"/>
              </a:ext>
            </a:extLst>
          </p:cNvPr>
          <p:cNvSpPr>
            <a:spLocks noGrp="1"/>
          </p:cNvSpPr>
          <p:nvPr>
            <p:ph type="title"/>
          </p:nvPr>
        </p:nvSpPr>
        <p:spPr/>
        <p:txBody>
          <a:bodyPr/>
          <a:lstStyle/>
          <a:p>
            <a:r>
              <a:rPr lang="en-GB" dirty="0"/>
              <a:t>Calculating intercepted radiation</a:t>
            </a:r>
          </a:p>
        </p:txBody>
      </p:sp>
      <p:sp>
        <p:nvSpPr>
          <p:cNvPr id="4" name="Text Box 5"/>
          <p:cNvSpPr txBox="1">
            <a:spLocks noChangeArrowheads="1"/>
          </p:cNvSpPr>
          <p:nvPr/>
        </p:nvSpPr>
        <p:spPr bwMode="auto">
          <a:xfrm>
            <a:off x="1415480" y="4405662"/>
            <a:ext cx="3886200" cy="830997"/>
          </a:xfrm>
          <a:prstGeom prst="rect">
            <a:avLst/>
          </a:prstGeom>
          <a:noFill/>
          <a:ln w="12700">
            <a:noFill/>
            <a:miter lim="800000"/>
            <a:headEnd type="none" w="sm" len="sm"/>
            <a:tailEnd type="none" w="sm" len="sm"/>
          </a:ln>
        </p:spPr>
        <p:txBody>
          <a:bodyPr>
            <a:spAutoFit/>
          </a:bodyPr>
          <a:lstStyle/>
          <a:p>
            <a:pPr>
              <a:spcBef>
                <a:spcPct val="50000"/>
              </a:spcBef>
              <a:defRPr/>
            </a:pPr>
            <a:r>
              <a:rPr lang="en-US" dirty="0">
                <a:solidFill>
                  <a:srgbClr val="990000"/>
                </a:solidFill>
                <a:latin typeface="Trebuchet MS"/>
              </a:rPr>
              <a:t>Note diminishing returns from high leaf area indices</a:t>
            </a:r>
            <a:endParaRPr lang="en-AU" dirty="0">
              <a:solidFill>
                <a:srgbClr val="990000"/>
              </a:solidFill>
              <a:latin typeface="Trebuchet MS"/>
            </a:endParaRPr>
          </a:p>
        </p:txBody>
      </p:sp>
      <p:graphicFrame>
        <p:nvGraphicFramePr>
          <p:cNvPr id="3" name="Object 2"/>
          <p:cNvGraphicFramePr>
            <a:graphicFrameLocks noChangeAspect="1"/>
          </p:cNvGraphicFramePr>
          <p:nvPr/>
        </p:nvGraphicFramePr>
        <p:xfrm>
          <a:off x="2769580" y="2897188"/>
          <a:ext cx="2692400" cy="531812"/>
        </p:xfrm>
        <a:graphic>
          <a:graphicData uri="http://schemas.openxmlformats.org/presentationml/2006/ole">
            <mc:AlternateContent xmlns:mc="http://schemas.openxmlformats.org/markup-compatibility/2006">
              <mc:Choice xmlns:v="urn:schemas-microsoft-com:vml" Requires="v">
                <p:oleObj spid="_x0000_s567336" name="Equation" r:id="rId3" imgW="1346040" imgH="266400" progId="Equation.3">
                  <p:embed/>
                </p:oleObj>
              </mc:Choice>
              <mc:Fallback>
                <p:oleObj name="Equation" r:id="rId3" imgW="1346040" imgH="266400" progId="Equation.3">
                  <p:embed/>
                  <p:pic>
                    <p:nvPicPr>
                      <p:cNvPr id="3" name="Object 2"/>
                      <p:cNvPicPr/>
                      <p:nvPr/>
                    </p:nvPicPr>
                    <p:blipFill>
                      <a:blip r:embed="rId4"/>
                      <a:stretch>
                        <a:fillRect/>
                      </a:stretch>
                    </p:blipFill>
                    <p:spPr>
                      <a:xfrm>
                        <a:off x="2769580" y="2897188"/>
                        <a:ext cx="2692400" cy="531812"/>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597182818"/>
              </p:ext>
            </p:extLst>
          </p:nvPr>
        </p:nvGraphicFramePr>
        <p:xfrm>
          <a:off x="6553070" y="1870698"/>
          <a:ext cx="4068464" cy="3681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66388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pt-PT" sz="2800" b="1" dirty="0">
                <a:solidFill>
                  <a:srgbClr val="008000"/>
                </a:solidFill>
              </a:rPr>
              <a:t>Gross </a:t>
            </a:r>
            <a:r>
              <a:rPr lang="pt-PT" sz="2800" b="1" dirty="0" err="1">
                <a:solidFill>
                  <a:srgbClr val="008000"/>
                </a:solidFill>
              </a:rPr>
              <a:t>canopy</a:t>
            </a:r>
            <a:r>
              <a:rPr lang="pt-PT" sz="2800" b="1" dirty="0">
                <a:solidFill>
                  <a:srgbClr val="008000"/>
                </a:solidFill>
              </a:rPr>
              <a:t> </a:t>
            </a:r>
            <a:r>
              <a:rPr lang="pt-PT" sz="2800" b="1" dirty="0" err="1">
                <a:solidFill>
                  <a:srgbClr val="008000"/>
                </a:solidFill>
              </a:rPr>
              <a:t>production</a:t>
            </a:r>
            <a:r>
              <a:rPr lang="pt-PT" sz="2800" b="1" dirty="0">
                <a:solidFill>
                  <a:srgbClr val="008000"/>
                </a:solidFill>
              </a:rPr>
              <a:t> (GPP)</a:t>
            </a:r>
          </a:p>
          <a:p>
            <a:r>
              <a:rPr lang="pt-PT" dirty="0" err="1"/>
              <a:t>Intercepted</a:t>
            </a:r>
            <a:r>
              <a:rPr lang="pt-PT" dirty="0"/>
              <a:t> radiation is converted into biomass</a:t>
            </a:r>
          </a:p>
          <a:p>
            <a:endParaRPr lang="pt-PT" dirty="0"/>
          </a:p>
          <a:p>
            <a:pPr marL="390525" indent="-390525">
              <a:buNone/>
            </a:pPr>
            <a:endParaRPr lang="pt-PT" dirty="0">
              <a:sym typeface="Symbol" pitchFamily="18" charset="2"/>
            </a:endParaRPr>
          </a:p>
          <a:p>
            <a:pPr marL="390525" indent="-390525">
              <a:buNone/>
            </a:pPr>
            <a:r>
              <a:rPr lang="en-US" dirty="0">
                <a:sym typeface="Symbol" pitchFamily="18" charset="2"/>
              </a:rPr>
              <a:t>	</a:t>
            </a:r>
          </a:p>
          <a:p>
            <a:pPr marL="390525" indent="-390525">
              <a:buNone/>
            </a:pPr>
            <a:r>
              <a:rPr lang="en-US" dirty="0">
                <a:sym typeface="Symbol" pitchFamily="18" charset="2"/>
              </a:rPr>
              <a:t>	where  (</a:t>
            </a:r>
            <a:r>
              <a:rPr lang="en-US" dirty="0" err="1">
                <a:sym typeface="Symbol" pitchFamily="18" charset="2"/>
              </a:rPr>
              <a:t>g</a:t>
            </a:r>
            <a:r>
              <a:rPr lang="en-US" baseline="-25000" dirty="0" err="1">
                <a:sym typeface="Symbol" pitchFamily="18" charset="2"/>
              </a:rPr>
              <a:t>DM</a:t>
            </a:r>
            <a:r>
              <a:rPr lang="en-US" dirty="0">
                <a:sym typeface="Symbol" pitchFamily="18" charset="2"/>
              </a:rPr>
              <a:t> MJ</a:t>
            </a:r>
            <a:r>
              <a:rPr lang="en-US" baseline="30000" dirty="0">
                <a:sym typeface="Symbol" pitchFamily="18" charset="2"/>
              </a:rPr>
              <a:t>-1</a:t>
            </a:r>
            <a:r>
              <a:rPr lang="en-US" dirty="0">
                <a:sym typeface="Symbol" pitchFamily="18" charset="2"/>
              </a:rPr>
              <a:t>) is light use efficiency:</a:t>
            </a:r>
          </a:p>
          <a:p>
            <a:pPr marL="390525" indent="-390525">
              <a:buNone/>
            </a:pPr>
            <a:endParaRPr lang="en-US" sz="900" dirty="0">
              <a:sym typeface="Symbol" pitchFamily="18" charset="2"/>
            </a:endParaRPr>
          </a:p>
          <a:p>
            <a:pPr marL="790575" lvl="1" indent="-390525"/>
            <a:r>
              <a:rPr lang="en-US" dirty="0">
                <a:sym typeface="Symbol" pitchFamily="18" charset="2"/>
              </a:rPr>
              <a:t>Measures the efficiency of conversion of solar radiation into biomass </a:t>
            </a:r>
          </a:p>
          <a:p>
            <a:pPr marL="790575" lvl="1" indent="-390525">
              <a:spcBef>
                <a:spcPct val="25000"/>
              </a:spcBef>
            </a:pPr>
            <a:r>
              <a:rPr lang="en-US" dirty="0">
                <a:sym typeface="Symbol" pitchFamily="18" charset="2"/>
              </a:rPr>
              <a:t>Depends on environmental and site factors</a:t>
            </a:r>
          </a:p>
          <a:p>
            <a:endParaRPr lang="pt-PT" dirty="0"/>
          </a:p>
          <a:p>
            <a:endParaRPr lang="pt-PT" dirty="0"/>
          </a:p>
          <a:p>
            <a:endParaRPr lang="pt-PT" dirty="0"/>
          </a:p>
          <a:p>
            <a:endParaRPr lang="pt-PT" dirty="0"/>
          </a:p>
        </p:txBody>
      </p:sp>
      <p:sp>
        <p:nvSpPr>
          <p:cNvPr id="2051"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18B23346-D3A3-47AE-9B59-048E59EB13F0}" type="slidenum">
              <a:rPr lang="en-AU">
                <a:solidFill>
                  <a:srgbClr val="000000"/>
                </a:solidFill>
              </a:rPr>
              <a:pPr>
                <a:defRPr/>
              </a:pPr>
              <a:t>15</a:t>
            </a:fld>
            <a:endParaRPr lang="en-AU">
              <a:solidFill>
                <a:srgbClr val="000000"/>
              </a:solidFill>
            </a:endParaRPr>
          </a:p>
        </p:txBody>
      </p:sp>
      <p:graphicFrame>
        <p:nvGraphicFramePr>
          <p:cNvPr id="2" name="Object 1"/>
          <p:cNvGraphicFramePr>
            <a:graphicFrameLocks noChangeAspect="1"/>
          </p:cNvGraphicFramePr>
          <p:nvPr/>
        </p:nvGraphicFramePr>
        <p:xfrm>
          <a:off x="4391025" y="2454275"/>
          <a:ext cx="3200400" cy="609600"/>
        </p:xfrm>
        <a:graphic>
          <a:graphicData uri="http://schemas.openxmlformats.org/presentationml/2006/ole">
            <mc:AlternateContent xmlns:mc="http://schemas.openxmlformats.org/markup-compatibility/2006">
              <mc:Choice xmlns:v="urn:schemas-microsoft-com:vml" Requires="v">
                <p:oleObj spid="_x0000_s568360" name="Equation" r:id="rId3" imgW="1600200" imgH="304560" progId="Equation.3">
                  <p:embed/>
                </p:oleObj>
              </mc:Choice>
              <mc:Fallback>
                <p:oleObj name="Equation" r:id="rId3" imgW="1600200" imgH="304560" progId="Equation.3">
                  <p:embed/>
                  <p:pic>
                    <p:nvPicPr>
                      <p:cNvPr id="2" name="Object 1"/>
                      <p:cNvPicPr/>
                      <p:nvPr/>
                    </p:nvPicPr>
                    <p:blipFill>
                      <a:blip r:embed="rId4"/>
                      <a:stretch>
                        <a:fillRect/>
                      </a:stretch>
                    </p:blipFill>
                    <p:spPr>
                      <a:xfrm>
                        <a:off x="4391025" y="2454275"/>
                        <a:ext cx="3200400" cy="609600"/>
                      </a:xfrm>
                      <a:prstGeom prst="rect">
                        <a:avLst/>
                      </a:prstGeom>
                    </p:spPr>
                  </p:pic>
                </p:oleObj>
              </mc:Fallback>
            </mc:AlternateContent>
          </a:graphicData>
        </a:graphic>
      </p:graphicFrame>
      <p:sp>
        <p:nvSpPr>
          <p:cNvPr id="3" name="Right Brace 2"/>
          <p:cNvSpPr/>
          <p:nvPr/>
        </p:nvSpPr>
        <p:spPr bwMode="auto">
          <a:xfrm rot="5400000">
            <a:off x="6402034" y="2222866"/>
            <a:ext cx="450050" cy="1890210"/>
          </a:xfrm>
          <a:prstGeom prst="rightBrac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solidFill>
                <a:srgbClr val="000000"/>
              </a:solidFill>
            </a:endParaRPr>
          </a:p>
        </p:txBody>
      </p:sp>
      <p:sp>
        <p:nvSpPr>
          <p:cNvPr id="4" name="TextBox 3"/>
          <p:cNvSpPr txBox="1"/>
          <p:nvPr/>
        </p:nvSpPr>
        <p:spPr>
          <a:xfrm>
            <a:off x="5267908" y="3429000"/>
            <a:ext cx="2736304" cy="338554"/>
          </a:xfrm>
          <a:prstGeom prst="rect">
            <a:avLst/>
          </a:prstGeom>
          <a:noFill/>
        </p:spPr>
        <p:txBody>
          <a:bodyPr wrap="square" rtlCol="0">
            <a:spAutoFit/>
          </a:bodyPr>
          <a:lstStyle/>
          <a:p>
            <a:pPr>
              <a:defRPr/>
            </a:pPr>
            <a:r>
              <a:rPr lang="pt-PT" sz="1600" dirty="0">
                <a:solidFill>
                  <a:srgbClr val="000000"/>
                </a:solidFill>
                <a:latin typeface="Trebuchet MS"/>
                <a:ea typeface="Tahoma" pitchFamily="34" charset="0"/>
                <a:cs typeface="Tahoma" pitchFamily="34" charset="0"/>
              </a:rPr>
              <a:t>Intercepted radiation</a:t>
            </a:r>
            <a:endParaRPr lang="en-GB" sz="1600" dirty="0">
              <a:solidFill>
                <a:srgbClr val="000000"/>
              </a:solidFill>
              <a:latin typeface="Trebuchet MS"/>
              <a:ea typeface="Tahoma" pitchFamily="34" charset="0"/>
              <a:cs typeface="Tahoma" pitchFamily="34" charset="0"/>
            </a:endParaRPr>
          </a:p>
        </p:txBody>
      </p:sp>
    </p:spTree>
    <p:extLst>
      <p:ext uri="{BB962C8B-B14F-4D97-AF65-F5344CB8AC3E}">
        <p14:creationId xmlns:p14="http://schemas.microsoft.com/office/powerpoint/2010/main" val="341033642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Ins="396000"/>
          <a:lstStyle/>
          <a:p>
            <a:pPr>
              <a:buNone/>
            </a:pPr>
            <a:r>
              <a:rPr lang="pt-PT" sz="2800" b="1" dirty="0">
                <a:solidFill>
                  <a:srgbClr val="008000"/>
                </a:solidFill>
              </a:rPr>
              <a:t>Gross canopy production (GPP)</a:t>
            </a:r>
          </a:p>
          <a:p>
            <a:r>
              <a:rPr lang="pt-PT" dirty="0"/>
              <a:t>Light use efficiency is related to </a:t>
            </a:r>
            <a:r>
              <a:rPr lang="en-US" dirty="0">
                <a:sym typeface="Symbol" pitchFamily="18" charset="2"/>
              </a:rPr>
              <a:t>canopy quantum efficiency, </a:t>
            </a:r>
            <a:r>
              <a:rPr lang="en-US" baseline="-25000" dirty="0">
                <a:sym typeface="Symbol" pitchFamily="18" charset="2"/>
              </a:rPr>
              <a:t>C</a:t>
            </a:r>
            <a:r>
              <a:rPr lang="en-US" dirty="0">
                <a:sym typeface="Symbol" pitchFamily="18" charset="2"/>
              </a:rPr>
              <a:t> (</a:t>
            </a:r>
            <a:r>
              <a:rPr lang="en-US" dirty="0" err="1">
                <a:sym typeface="Symbol" pitchFamily="18" charset="2"/>
              </a:rPr>
              <a:t>mol</a:t>
            </a:r>
            <a:r>
              <a:rPr lang="en-US" dirty="0">
                <a:sym typeface="Symbol" pitchFamily="18" charset="2"/>
              </a:rPr>
              <a:t> mol</a:t>
            </a:r>
            <a:r>
              <a:rPr lang="en-US" baseline="30000" dirty="0">
                <a:sym typeface="Symbol" pitchFamily="18" charset="2"/>
              </a:rPr>
              <a:t>-1</a:t>
            </a:r>
            <a:r>
              <a:rPr lang="en-US" dirty="0">
                <a:sym typeface="Symbol" pitchFamily="18" charset="2"/>
              </a:rPr>
              <a:t>) </a:t>
            </a:r>
            <a:endParaRPr lang="pt-PT" dirty="0"/>
          </a:p>
          <a:p>
            <a:endParaRPr lang="pt-PT" dirty="0"/>
          </a:p>
          <a:p>
            <a:pPr marL="390525" indent="-390525">
              <a:buNone/>
            </a:pPr>
            <a:endParaRPr lang="pt-PT" dirty="0">
              <a:sym typeface="Symbol" pitchFamily="18" charset="2"/>
            </a:endParaRPr>
          </a:p>
          <a:p>
            <a:pPr marL="390525" indent="-390525">
              <a:buNone/>
            </a:pPr>
            <a:r>
              <a:rPr lang="en-US" dirty="0">
                <a:sym typeface="Symbol" pitchFamily="18" charset="2"/>
              </a:rPr>
              <a:t>	</a:t>
            </a:r>
          </a:p>
          <a:p>
            <a:pPr marL="390525" indent="-390525">
              <a:buNone/>
            </a:pPr>
            <a:r>
              <a:rPr lang="en-US" dirty="0">
                <a:sym typeface="Symbol" pitchFamily="18" charset="2"/>
              </a:rPr>
              <a:t>	Conversion factors</a:t>
            </a:r>
          </a:p>
          <a:p>
            <a:pPr marL="790575" lvl="1" indent="-390525">
              <a:buNone/>
            </a:pPr>
            <a:r>
              <a:rPr lang="en-US" dirty="0">
                <a:sym typeface="Symbol" pitchFamily="18" charset="2"/>
              </a:rPr>
              <a:t>	</a:t>
            </a:r>
            <a:r>
              <a:rPr lang="en-US" dirty="0" err="1">
                <a:sym typeface="Symbol" pitchFamily="18" charset="2"/>
              </a:rPr>
              <a:t>gDM</a:t>
            </a:r>
            <a:r>
              <a:rPr lang="en-US" dirty="0">
                <a:sym typeface="Symbol" pitchFamily="18" charset="2"/>
              </a:rPr>
              <a:t>/</a:t>
            </a:r>
            <a:r>
              <a:rPr lang="en-US" dirty="0" err="1">
                <a:sym typeface="Symbol" pitchFamily="18" charset="2"/>
              </a:rPr>
              <a:t>mol</a:t>
            </a:r>
            <a:r>
              <a:rPr lang="en-US" dirty="0">
                <a:sym typeface="Symbol" pitchFamily="18" charset="2"/>
              </a:rPr>
              <a:t>=24</a:t>
            </a:r>
          </a:p>
          <a:p>
            <a:pPr marL="790575" lvl="1" indent="-390525">
              <a:buNone/>
            </a:pPr>
            <a:r>
              <a:rPr lang="en-US" dirty="0">
                <a:sym typeface="Symbol" pitchFamily="18" charset="2"/>
              </a:rPr>
              <a:t>	</a:t>
            </a:r>
            <a:r>
              <a:rPr lang="en-US" dirty="0" err="1">
                <a:sym typeface="Symbol" pitchFamily="18" charset="2"/>
              </a:rPr>
              <a:t>mol</a:t>
            </a:r>
            <a:r>
              <a:rPr lang="en-US" dirty="0">
                <a:sym typeface="Symbol" pitchFamily="18" charset="2"/>
              </a:rPr>
              <a:t>/MJ=2.3</a:t>
            </a:r>
            <a:endParaRPr lang="pt-PT" dirty="0"/>
          </a:p>
          <a:p>
            <a:endParaRPr lang="pt-PT" dirty="0"/>
          </a:p>
          <a:p>
            <a:endParaRPr lang="pt-PT" dirty="0"/>
          </a:p>
        </p:txBody>
      </p:sp>
      <p:sp>
        <p:nvSpPr>
          <p:cNvPr id="2051"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18B23346-D3A3-47AE-9B59-048E59EB13F0}" type="slidenum">
              <a:rPr lang="en-AU">
                <a:solidFill>
                  <a:srgbClr val="000000"/>
                </a:solidFill>
              </a:rPr>
              <a:pPr>
                <a:defRPr/>
              </a:pPr>
              <a:t>16</a:t>
            </a:fld>
            <a:endParaRPr lang="en-AU">
              <a:solidFill>
                <a:srgbClr val="000000"/>
              </a:solidFill>
            </a:endParaRPr>
          </a:p>
        </p:txBody>
      </p:sp>
      <p:graphicFrame>
        <p:nvGraphicFramePr>
          <p:cNvPr id="2" name="Object 1"/>
          <p:cNvGraphicFramePr>
            <a:graphicFrameLocks noChangeAspect="1"/>
          </p:cNvGraphicFramePr>
          <p:nvPr/>
        </p:nvGraphicFramePr>
        <p:xfrm>
          <a:off x="3467708" y="2996952"/>
          <a:ext cx="4775200" cy="584200"/>
        </p:xfrm>
        <a:graphic>
          <a:graphicData uri="http://schemas.openxmlformats.org/presentationml/2006/ole">
            <mc:AlternateContent xmlns:mc="http://schemas.openxmlformats.org/markup-compatibility/2006">
              <mc:Choice xmlns:v="urn:schemas-microsoft-com:vml" Requires="v">
                <p:oleObj spid="_x0000_s569384" name="Equation" r:id="rId4" imgW="2387520" imgH="291960" progId="Equation.3">
                  <p:embed/>
                </p:oleObj>
              </mc:Choice>
              <mc:Fallback>
                <p:oleObj name="Equation" r:id="rId4" imgW="2387520" imgH="291960" progId="Equation.3">
                  <p:embed/>
                  <p:pic>
                    <p:nvPicPr>
                      <p:cNvPr id="2" name="Object 1"/>
                      <p:cNvPicPr/>
                      <p:nvPr/>
                    </p:nvPicPr>
                    <p:blipFill>
                      <a:blip r:embed="rId5"/>
                      <a:stretch>
                        <a:fillRect/>
                      </a:stretch>
                    </p:blipFill>
                    <p:spPr>
                      <a:xfrm>
                        <a:off x="3467708" y="2996952"/>
                        <a:ext cx="4775200" cy="584200"/>
                      </a:xfrm>
                      <a:prstGeom prst="rect">
                        <a:avLst/>
                      </a:prstGeom>
                    </p:spPr>
                  </p:pic>
                </p:oleObj>
              </mc:Fallback>
            </mc:AlternateContent>
          </a:graphicData>
        </a:graphic>
      </p:graphicFrame>
    </p:spTree>
    <p:extLst>
      <p:ext uri="{BB962C8B-B14F-4D97-AF65-F5344CB8AC3E}">
        <p14:creationId xmlns:p14="http://schemas.microsoft.com/office/powerpoint/2010/main" val="90311646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pt-PT" sz="2800" b="1" dirty="0">
                <a:solidFill>
                  <a:srgbClr val="008000"/>
                </a:solidFill>
              </a:rPr>
              <a:t>Net Canopy Production</a:t>
            </a:r>
          </a:p>
          <a:p>
            <a:r>
              <a:rPr lang="en-US" dirty="0"/>
              <a:t>Respiration is assumed to be a constant fraction of gross canopy production:</a:t>
            </a:r>
          </a:p>
          <a:p>
            <a:endParaRPr lang="en-US" dirty="0"/>
          </a:p>
          <a:p>
            <a:pPr>
              <a:buNone/>
            </a:pPr>
            <a:endParaRPr lang="en-US" dirty="0"/>
          </a:p>
          <a:p>
            <a:pPr>
              <a:buNone/>
            </a:pPr>
            <a:r>
              <a:rPr lang="en-US" dirty="0">
                <a:sym typeface="Symbol" pitchFamily="18" charset="2"/>
              </a:rPr>
              <a:t>	</a:t>
            </a:r>
          </a:p>
          <a:p>
            <a:pPr>
              <a:buNone/>
            </a:pPr>
            <a:r>
              <a:rPr lang="en-US" dirty="0">
                <a:sym typeface="Symbol" pitchFamily="18" charset="2"/>
              </a:rPr>
              <a:t>	where </a:t>
            </a:r>
            <a:r>
              <a:rPr lang="en-US" i="1" dirty="0">
                <a:sym typeface="Symbol" pitchFamily="18" charset="2"/>
              </a:rPr>
              <a:t>Y</a:t>
            </a:r>
            <a:r>
              <a:rPr lang="en-US" dirty="0">
                <a:sym typeface="Symbol" pitchFamily="18" charset="2"/>
              </a:rPr>
              <a:t>  0.47</a:t>
            </a:r>
            <a:endParaRPr lang="en-AU" dirty="0"/>
          </a:p>
          <a:p>
            <a:endParaRPr lang="pt-PT" dirty="0"/>
          </a:p>
        </p:txBody>
      </p:sp>
      <p:sp>
        <p:nvSpPr>
          <p:cNvPr id="3075"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6760E295-CAC4-4640-B896-7E085D89DD4A}" type="slidenum">
              <a:rPr lang="en-AU">
                <a:solidFill>
                  <a:srgbClr val="000000"/>
                </a:solidFill>
              </a:rPr>
              <a:pPr>
                <a:defRPr/>
              </a:pPr>
              <a:t>17</a:t>
            </a:fld>
            <a:endParaRPr lang="en-AU">
              <a:solidFill>
                <a:srgbClr val="000000"/>
              </a:solidFill>
            </a:endParaRPr>
          </a:p>
        </p:txBody>
      </p:sp>
      <p:sp>
        <p:nvSpPr>
          <p:cNvPr id="3079" name="Text Box 7"/>
          <p:cNvSpPr txBox="1">
            <a:spLocks noChangeArrowheads="1"/>
          </p:cNvSpPr>
          <p:nvPr/>
        </p:nvSpPr>
        <p:spPr bwMode="auto">
          <a:xfrm>
            <a:off x="2871597" y="4833156"/>
            <a:ext cx="6400800" cy="1384995"/>
          </a:xfrm>
          <a:prstGeom prst="rect">
            <a:avLst/>
          </a:prstGeom>
          <a:noFill/>
          <a:ln w="12700">
            <a:noFill/>
            <a:miter lim="800000"/>
            <a:headEnd type="none" w="sm" len="sm"/>
            <a:tailEnd type="none" w="sm" len="sm"/>
          </a:ln>
        </p:spPr>
        <p:txBody>
          <a:bodyPr>
            <a:spAutoFit/>
          </a:bodyPr>
          <a:lstStyle/>
          <a:p>
            <a:pPr>
              <a:spcBef>
                <a:spcPct val="50000"/>
              </a:spcBef>
              <a:defRPr/>
            </a:pPr>
            <a:r>
              <a:rPr lang="en-US" sz="2800" dirty="0">
                <a:solidFill>
                  <a:srgbClr val="990000"/>
                </a:solidFill>
                <a:latin typeface="Trebuchet MS"/>
                <a:sym typeface="Symbol" pitchFamily="18" charset="2"/>
              </a:rPr>
              <a:t>This is a contentious assumption, which greatly simplifies treatment of respiration</a:t>
            </a:r>
            <a:endParaRPr lang="en-AU" sz="2800" dirty="0">
              <a:solidFill>
                <a:srgbClr val="990000"/>
              </a:solidFill>
              <a:latin typeface="Trebuchet MS"/>
              <a:sym typeface="Symbol" pitchFamily="18" charset="2"/>
            </a:endParaRPr>
          </a:p>
        </p:txBody>
      </p:sp>
      <p:graphicFrame>
        <p:nvGraphicFramePr>
          <p:cNvPr id="2" name="Object 1"/>
          <p:cNvGraphicFramePr>
            <a:graphicFrameLocks noChangeAspect="1"/>
          </p:cNvGraphicFramePr>
          <p:nvPr/>
        </p:nvGraphicFramePr>
        <p:xfrm>
          <a:off x="4359275" y="2830252"/>
          <a:ext cx="3632200" cy="1066800"/>
        </p:xfrm>
        <a:graphic>
          <a:graphicData uri="http://schemas.openxmlformats.org/presentationml/2006/ole">
            <mc:AlternateContent xmlns:mc="http://schemas.openxmlformats.org/markup-compatibility/2006">
              <mc:Choice xmlns:v="urn:schemas-microsoft-com:vml" Requires="v">
                <p:oleObj spid="_x0000_s570408" name="Equation" r:id="rId3" imgW="1815840" imgH="533160" progId="Equation.3">
                  <p:embed/>
                </p:oleObj>
              </mc:Choice>
              <mc:Fallback>
                <p:oleObj name="Equation" r:id="rId3" imgW="1815840" imgH="533160" progId="Equation.3">
                  <p:embed/>
                  <p:pic>
                    <p:nvPicPr>
                      <p:cNvPr id="2" name="Object 1"/>
                      <p:cNvPicPr>
                        <a:picLocks noChangeAspect="1" noChangeArrowheads="1"/>
                      </p:cNvPicPr>
                      <p:nvPr/>
                    </p:nvPicPr>
                    <p:blipFill>
                      <a:blip r:embed="rId4"/>
                      <a:srcRect/>
                      <a:stretch>
                        <a:fillRect/>
                      </a:stretch>
                    </p:blipFill>
                    <p:spPr bwMode="auto">
                      <a:xfrm>
                        <a:off x="4359275" y="2830252"/>
                        <a:ext cx="3632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7377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ssolve">
                                      <p:cBhvr>
                                        <p:cTn id="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pt-PT" sz="2800" b="1" dirty="0">
                <a:solidFill>
                  <a:srgbClr val="008000"/>
                </a:solidFill>
              </a:rPr>
              <a:t>Growth modifiers in 3PG</a:t>
            </a:r>
          </a:p>
          <a:p>
            <a:r>
              <a:rPr lang="en-US" sz="2000" dirty="0"/>
              <a:t>Each environmental factor is represented by a growth modifier or function of the factor that varies between 0 (total limitation) and 1 (no limitation)</a:t>
            </a:r>
            <a:endParaRPr lang="pt-PT" sz="2000" b="1" dirty="0">
              <a:solidFill>
                <a:srgbClr val="008000"/>
              </a:solidFill>
            </a:endParaRPr>
          </a:p>
        </p:txBody>
      </p:sp>
      <p:sp>
        <p:nvSpPr>
          <p:cNvPr id="22530"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9DBC98EA-7B45-4193-85FB-0DB7E2D462B7}" type="slidenum">
              <a:rPr lang="en-AU">
                <a:solidFill>
                  <a:srgbClr val="000000"/>
                </a:solidFill>
              </a:rPr>
              <a:pPr>
                <a:defRPr/>
              </a:pPr>
              <a:t>18</a:t>
            </a:fld>
            <a:endParaRPr lang="en-AU">
              <a:solidFill>
                <a:srgbClr val="000000"/>
              </a:solidFill>
            </a:endParaRPr>
          </a:p>
        </p:txBody>
      </p:sp>
      <p:graphicFrame>
        <p:nvGraphicFramePr>
          <p:cNvPr id="9418" name="Group 202"/>
          <p:cNvGraphicFramePr>
            <a:graphicFrameLocks noGrp="1"/>
          </p:cNvGraphicFramePr>
          <p:nvPr>
            <p:extLst>
              <p:ext uri="{D42A27DB-BD31-4B8C-83A1-F6EECF244321}">
                <p14:modId xmlns:p14="http://schemas.microsoft.com/office/powerpoint/2010/main" val="1135769972"/>
              </p:ext>
            </p:extLst>
          </p:nvPr>
        </p:nvGraphicFramePr>
        <p:xfrm>
          <a:off x="2207568" y="2447966"/>
          <a:ext cx="7315200" cy="3553781"/>
        </p:xfrm>
        <a:graphic>
          <a:graphicData uri="http://schemas.openxmlformats.org/drawingml/2006/table">
            <a:tbl>
              <a:tblPr/>
              <a:tblGrid>
                <a:gridCol w="3352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507683">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dirty="0">
                          <a:ln>
                            <a:noFill/>
                          </a:ln>
                          <a:solidFill>
                            <a:schemeClr val="tx1"/>
                          </a:solidFill>
                          <a:effectLst/>
                          <a:latin typeface="+mj-lt"/>
                        </a:rPr>
                        <a:t>Factor</a:t>
                      </a:r>
                      <a:endParaRPr kumimoji="0" lang="en-AU" sz="2400" b="1" i="0" u="none" strike="noStrike" cap="none" normalizeH="0" baseline="0" dirty="0">
                        <a:ln>
                          <a:noFill/>
                        </a:ln>
                        <a:solidFill>
                          <a:schemeClr val="tx1"/>
                        </a:solidFill>
                        <a:effectLst/>
                        <a:latin typeface="+mj-lt"/>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a:ln>
                            <a:noFill/>
                          </a:ln>
                          <a:solidFill>
                            <a:schemeClr val="tx1"/>
                          </a:solidFill>
                          <a:effectLst/>
                          <a:latin typeface="+mj-lt"/>
                        </a:rPr>
                        <a:t>Modifier</a:t>
                      </a:r>
                      <a:endParaRPr kumimoji="0" lang="en-AU" sz="2400" b="1" i="0" u="none" strike="noStrike" cap="none" normalizeH="0" baseline="0">
                        <a:ln>
                          <a:noFill/>
                        </a:ln>
                        <a:solidFill>
                          <a:schemeClr val="tx1"/>
                        </a:solidFill>
                        <a:effectLst/>
                        <a:latin typeface="+mj-lt"/>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a:ln>
                            <a:noFill/>
                          </a:ln>
                          <a:solidFill>
                            <a:schemeClr val="tx1"/>
                          </a:solidFill>
                          <a:effectLst/>
                          <a:latin typeface="+mj-lt"/>
                        </a:rPr>
                        <a:t>Parameters</a:t>
                      </a:r>
                      <a:endParaRPr kumimoji="0" lang="en-AU" sz="2400" b="1" i="0" u="none" strike="noStrike" cap="none" normalizeH="0" baseline="0">
                        <a:ln>
                          <a:noFill/>
                        </a:ln>
                        <a:solidFill>
                          <a:schemeClr val="tx1"/>
                        </a:solidFill>
                        <a:effectLst/>
                        <a:latin typeface="+mj-lt"/>
                      </a:endParaRP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dirty="0">
                          <a:ln>
                            <a:noFill/>
                          </a:ln>
                          <a:solidFill>
                            <a:schemeClr val="tx1"/>
                          </a:solidFill>
                          <a:effectLst/>
                          <a:latin typeface="+mj-lt"/>
                        </a:rPr>
                        <a:t>Vapor pressure deficit</a:t>
                      </a:r>
                      <a:endParaRPr kumimoji="0" lang="en-AU" sz="2400" b="0" i="0" u="none" strike="noStrike" cap="none" normalizeH="0" baseline="0" dirty="0">
                        <a:ln>
                          <a:noFill/>
                        </a:ln>
                        <a:solidFill>
                          <a:schemeClr val="tx1"/>
                        </a:solidFill>
                        <a:effectLst/>
                        <a:latin typeface="+mj-lt"/>
                      </a:endParaRPr>
                    </a:p>
                  </a:txBody>
                  <a:tcPr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dirty="0" err="1">
                          <a:ln>
                            <a:noFill/>
                          </a:ln>
                          <a:solidFill>
                            <a:schemeClr val="tx1"/>
                          </a:solidFill>
                          <a:effectLst/>
                          <a:latin typeface="+mj-lt"/>
                        </a:rPr>
                        <a:t>f</a:t>
                      </a:r>
                      <a:r>
                        <a:rPr kumimoji="0" lang="en-US" sz="2400" b="0" i="1" u="none" strike="noStrike" cap="none" normalizeH="0" baseline="-25000" dirty="0" err="1">
                          <a:ln>
                            <a:noFill/>
                          </a:ln>
                          <a:solidFill>
                            <a:schemeClr val="tx1"/>
                          </a:solidFill>
                          <a:effectLst/>
                          <a:latin typeface="+mj-lt"/>
                        </a:rPr>
                        <a:t>VPD</a:t>
                      </a:r>
                      <a:r>
                        <a:rPr kumimoji="0" lang="en-US" sz="2400" b="0" i="0" u="none" strike="noStrike" cap="none" normalizeH="0" baseline="0" dirty="0">
                          <a:ln>
                            <a:noFill/>
                          </a:ln>
                          <a:solidFill>
                            <a:schemeClr val="tx1"/>
                          </a:solidFill>
                          <a:effectLst/>
                          <a:latin typeface="+mj-lt"/>
                        </a:rPr>
                        <a:t>(</a:t>
                      </a:r>
                      <a:r>
                        <a:rPr kumimoji="0" lang="en-US" sz="2400" b="0" i="1" u="none" strike="noStrike" cap="none" normalizeH="0" baseline="0" dirty="0">
                          <a:ln>
                            <a:noFill/>
                          </a:ln>
                          <a:solidFill>
                            <a:schemeClr val="tx1"/>
                          </a:solidFill>
                          <a:effectLst/>
                          <a:latin typeface="+mj-lt"/>
                        </a:rPr>
                        <a:t>D</a:t>
                      </a:r>
                      <a:r>
                        <a:rPr kumimoji="0" lang="en-US" sz="2400" b="0" i="0" u="none" strike="noStrike" cap="none" normalizeH="0" baseline="0" dirty="0">
                          <a:ln>
                            <a:noFill/>
                          </a:ln>
                          <a:solidFill>
                            <a:schemeClr val="tx1"/>
                          </a:solidFill>
                          <a:effectLst/>
                          <a:latin typeface="+mj-lt"/>
                        </a:rPr>
                        <a:t>)</a:t>
                      </a:r>
                      <a:endParaRPr kumimoji="0" lang="en-AU" sz="2400" b="0" i="1" u="none" strike="noStrike" cap="none" normalizeH="0" baseline="0" dirty="0">
                        <a:ln>
                          <a:noFill/>
                        </a:ln>
                        <a:solidFill>
                          <a:schemeClr val="tx1"/>
                        </a:solidFill>
                        <a:effectLst/>
                        <a:latin typeface="+mj-lt"/>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k</a:t>
                      </a:r>
                      <a:r>
                        <a:rPr kumimoji="0" lang="en-US" sz="2400" b="0" i="1" u="none" strike="noStrike" cap="none" normalizeH="0" baseline="-25000">
                          <a:ln>
                            <a:noFill/>
                          </a:ln>
                          <a:solidFill>
                            <a:schemeClr val="tx1"/>
                          </a:solidFill>
                          <a:effectLst/>
                          <a:latin typeface="+mj-lt"/>
                        </a:rPr>
                        <a:t>D</a:t>
                      </a:r>
                      <a:endParaRPr kumimoji="0" lang="en-AU" sz="2400" b="0" i="1" u="none" strike="noStrike" cap="none" normalizeH="0" baseline="0">
                        <a:ln>
                          <a:noFill/>
                        </a:ln>
                        <a:solidFill>
                          <a:schemeClr val="tx1"/>
                        </a:solidFill>
                        <a:effectLst/>
                        <a:latin typeface="+mj-lt"/>
                      </a:endParaRPr>
                    </a:p>
                  </a:txBody>
                  <a:tcPr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1"/>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Soil water</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SW</a:t>
                      </a:r>
                      <a:r>
                        <a:rPr kumimoji="0" lang="en-US" sz="2400" b="0" i="0" u="none" strike="noStrike" cap="none" normalizeH="0" baseline="0">
                          <a:ln>
                            <a:noFill/>
                          </a:ln>
                          <a:solidFill>
                            <a:schemeClr val="tx1"/>
                          </a:solidFill>
                          <a:effectLst/>
                          <a:latin typeface="+mj-lt"/>
                        </a:rPr>
                        <a:t>(</a:t>
                      </a:r>
                      <a:r>
                        <a:rPr kumimoji="0" lang="en-US" sz="2400" b="0" i="0" u="none" strike="noStrike" cap="none" normalizeH="0" baseline="0">
                          <a:ln>
                            <a:noFill/>
                          </a:ln>
                          <a:solidFill>
                            <a:schemeClr val="tx1"/>
                          </a:solidFill>
                          <a:effectLst/>
                          <a:latin typeface="+mj-lt"/>
                          <a:sym typeface="Symbol" pitchFamily="18" charset="2"/>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AU" sz="2400" b="0" i="0" u="none" strike="noStrike" cap="none" normalizeH="0" baseline="0">
                          <a:ln>
                            <a:noFill/>
                          </a:ln>
                          <a:solidFill>
                            <a:schemeClr val="tx1"/>
                          </a:solidFill>
                          <a:effectLst/>
                          <a:latin typeface="+mj-lt"/>
                          <a:sym typeface="Symbol" pitchFamily="18" charset="2"/>
                        </a:rPr>
                        <a:t></a:t>
                      </a:r>
                      <a:r>
                        <a:rPr kumimoji="0" lang="en-US" sz="2400" b="0" i="1" u="none" strike="noStrike" cap="none" normalizeH="0" baseline="-25000">
                          <a:ln>
                            <a:noFill/>
                          </a:ln>
                          <a:solidFill>
                            <a:schemeClr val="tx1"/>
                          </a:solidFill>
                          <a:effectLst/>
                          <a:latin typeface="+mj-lt"/>
                          <a:sym typeface="Symbol" pitchFamily="18" charset="2"/>
                        </a:rPr>
                        <a:t>max</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c</a:t>
                      </a:r>
                      <a:r>
                        <a:rPr kumimoji="0" lang="en-US" sz="2400" b="0" i="0" u="none" strike="noStrike" cap="none" normalizeH="0" baseline="-2500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n</a:t>
                      </a:r>
                      <a:r>
                        <a:rPr kumimoji="0" lang="en-US" sz="2400" b="0" i="0" u="none" strike="noStrike" cap="none" normalizeH="0" baseline="-25000">
                          <a:ln>
                            <a:noFill/>
                          </a:ln>
                          <a:solidFill>
                            <a:schemeClr val="tx1"/>
                          </a:solidFill>
                          <a:effectLst/>
                          <a:latin typeface="+mj-lt"/>
                          <a:sym typeface="Symbol" pitchFamily="18" charset="2"/>
                        </a:rPr>
                        <a:t></a:t>
                      </a:r>
                      <a:endParaRPr kumimoji="0" lang="en-AU" sz="2400" b="0" i="0" u="none" strike="noStrike" cap="none" normalizeH="0" baseline="-25000">
                        <a:ln>
                          <a:noFill/>
                        </a:ln>
                        <a:solidFill>
                          <a:schemeClr val="tx1"/>
                        </a:solidFill>
                        <a:effectLst/>
                        <a:latin typeface="+mj-lt"/>
                        <a:sym typeface="Symbol" pitchFamily="18" charset="2"/>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dirty="0">
                          <a:ln>
                            <a:noFill/>
                          </a:ln>
                          <a:solidFill>
                            <a:schemeClr val="tx1"/>
                          </a:solidFill>
                          <a:effectLst/>
                          <a:latin typeface="+mj-lt"/>
                        </a:rPr>
                        <a:t>Temperature</a:t>
                      </a:r>
                      <a:endParaRPr kumimoji="0" lang="en-AU" sz="2400" b="0" i="0" u="none" strike="noStrike" cap="none" normalizeH="0" baseline="0" dirty="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T</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T</a:t>
                      </a:r>
                      <a:r>
                        <a:rPr kumimoji="0" lang="en-US" sz="2400" b="0" i="1" u="none" strike="noStrike" cap="none" normalizeH="0" baseline="-25000">
                          <a:ln>
                            <a:noFill/>
                          </a:ln>
                          <a:solidFill>
                            <a:schemeClr val="tx1"/>
                          </a:solidFill>
                          <a:effectLst/>
                          <a:latin typeface="+mj-lt"/>
                        </a:rPr>
                        <a:t>av</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T</a:t>
                      </a:r>
                      <a:r>
                        <a:rPr kumimoji="0" lang="en-US" sz="2400" b="0" i="1" u="none" strike="noStrike" cap="none" normalizeH="0" baseline="-25000">
                          <a:ln>
                            <a:noFill/>
                          </a:ln>
                          <a:solidFill>
                            <a:schemeClr val="tx1"/>
                          </a:solidFill>
                          <a:effectLst/>
                          <a:latin typeface="+mj-lt"/>
                        </a:rPr>
                        <a:t>min </a:t>
                      </a:r>
                      <a:r>
                        <a:rPr kumimoji="0" lang="en-US" sz="2400" b="0" i="1" u="none" strike="noStrike" cap="none" normalizeH="0" baseline="0">
                          <a:ln>
                            <a:noFill/>
                          </a:ln>
                          <a:solidFill>
                            <a:schemeClr val="tx1"/>
                          </a:solidFill>
                          <a:effectLst/>
                          <a:latin typeface="+mj-lt"/>
                        </a:rPr>
                        <a:t>, T</a:t>
                      </a:r>
                      <a:r>
                        <a:rPr kumimoji="0" lang="en-US" sz="2400" b="0" i="1" u="none" strike="noStrike" cap="none" normalizeH="0" baseline="-25000">
                          <a:ln>
                            <a:noFill/>
                          </a:ln>
                          <a:solidFill>
                            <a:schemeClr val="tx1"/>
                          </a:solidFill>
                          <a:effectLst/>
                          <a:latin typeface="+mj-lt"/>
                        </a:rPr>
                        <a:t>opt </a:t>
                      </a:r>
                      <a:r>
                        <a:rPr kumimoji="0" lang="en-US" sz="2400" b="0" i="1" u="none" strike="noStrike" cap="none" normalizeH="0" baseline="0">
                          <a:ln>
                            <a:noFill/>
                          </a:ln>
                          <a:solidFill>
                            <a:schemeClr val="tx1"/>
                          </a:solidFill>
                          <a:effectLst/>
                          <a:latin typeface="+mj-lt"/>
                        </a:rPr>
                        <a:t>, T</a:t>
                      </a:r>
                      <a:r>
                        <a:rPr kumimoji="0" lang="en-US" sz="2400" b="0" i="1" u="none" strike="noStrike" cap="none" normalizeH="0" baseline="-25000">
                          <a:ln>
                            <a:noFill/>
                          </a:ln>
                          <a:solidFill>
                            <a:schemeClr val="tx1"/>
                          </a:solidFill>
                          <a:effectLst/>
                          <a:latin typeface="+mj-lt"/>
                        </a:rPr>
                        <a:t>max</a:t>
                      </a:r>
                      <a:endParaRPr kumimoji="0" lang="en-AU" sz="2400" b="0" i="1" u="none" strike="noStrike" cap="none" normalizeH="0" baseline="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Frost</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F</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d</a:t>
                      </a:r>
                      <a:r>
                        <a:rPr kumimoji="0" lang="en-US" sz="2400" b="0" i="1" u="none" strike="noStrike" cap="none" normalizeH="0" baseline="-25000">
                          <a:ln>
                            <a:noFill/>
                          </a:ln>
                          <a:solidFill>
                            <a:schemeClr val="tx1"/>
                          </a:solidFill>
                          <a:effectLst/>
                          <a:latin typeface="+mj-lt"/>
                        </a:rPr>
                        <a:t>f</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k</a:t>
                      </a:r>
                      <a:r>
                        <a:rPr kumimoji="0" lang="en-US" sz="2400" b="0" i="1" u="none" strike="noStrike" cap="none" normalizeH="0" baseline="-25000">
                          <a:ln>
                            <a:noFill/>
                          </a:ln>
                          <a:solidFill>
                            <a:schemeClr val="tx1"/>
                          </a:solidFill>
                          <a:effectLst/>
                          <a:latin typeface="+mj-lt"/>
                        </a:rPr>
                        <a:t>F</a:t>
                      </a:r>
                      <a:endParaRPr kumimoji="0" lang="en-AU" sz="2400" b="0" i="1" u="none" strike="noStrike" cap="none" normalizeH="0" baseline="-2500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Site nutrition</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N</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FR</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N0</a:t>
                      </a:r>
                      <a:endParaRPr kumimoji="0" lang="en-AU" sz="2400" b="0" i="1" u="none" strike="noStrike" cap="none" normalizeH="0" baseline="-2500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Stand age</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age</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t</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dirty="0" err="1">
                          <a:ln>
                            <a:noFill/>
                          </a:ln>
                          <a:solidFill>
                            <a:schemeClr val="tx1"/>
                          </a:solidFill>
                          <a:effectLst/>
                          <a:latin typeface="+mj-lt"/>
                        </a:rPr>
                        <a:t>n</a:t>
                      </a:r>
                      <a:r>
                        <a:rPr kumimoji="0" lang="en-US" sz="2400" b="0" i="1" u="none" strike="noStrike" cap="none" normalizeH="0" baseline="-25000" dirty="0" err="1">
                          <a:ln>
                            <a:noFill/>
                          </a:ln>
                          <a:solidFill>
                            <a:schemeClr val="tx1"/>
                          </a:solidFill>
                          <a:effectLst/>
                          <a:latin typeface="+mj-lt"/>
                        </a:rPr>
                        <a:t>age</a:t>
                      </a:r>
                      <a:r>
                        <a:rPr kumimoji="0" lang="en-US" sz="2400" b="0" i="1" u="none" strike="noStrike" cap="none" normalizeH="0" baseline="0" dirty="0">
                          <a:ln>
                            <a:noFill/>
                          </a:ln>
                          <a:solidFill>
                            <a:schemeClr val="tx1"/>
                          </a:solidFill>
                          <a:effectLst/>
                          <a:latin typeface="+mj-lt"/>
                        </a:rPr>
                        <a:t> , r</a:t>
                      </a:r>
                      <a:r>
                        <a:rPr kumimoji="0" lang="en-US" sz="2400" b="0" i="1" u="none" strike="noStrike" cap="none" normalizeH="0" baseline="-25000" dirty="0">
                          <a:ln>
                            <a:noFill/>
                          </a:ln>
                          <a:solidFill>
                            <a:schemeClr val="tx1"/>
                          </a:solidFill>
                          <a:effectLst/>
                          <a:latin typeface="+mj-lt"/>
                        </a:rPr>
                        <a:t>age</a:t>
                      </a:r>
                      <a:endParaRPr kumimoji="0" lang="en-AU" sz="2400" b="0" i="1" u="none" strike="noStrike" cap="none" normalizeH="0" baseline="-25000" dirty="0">
                        <a:ln>
                          <a:noFill/>
                        </a:ln>
                        <a:solidFill>
                          <a:schemeClr val="tx1"/>
                        </a:solidFill>
                        <a:effectLst/>
                        <a:latin typeface="+mj-lt"/>
                      </a:endParaRPr>
                    </a:p>
                  </a:txBody>
                  <a:tcPr horzOverflow="overflow">
                    <a:lnL>
                      <a:noFill/>
                    </a:lnL>
                    <a:lnR cap="flat">
                      <a:noFill/>
                    </a:lnR>
                    <a:lnT>
                      <a:noFill/>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331434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a:buNone/>
            </a:pPr>
            <a:r>
              <a:rPr lang="pt-PT" sz="2800" b="1" dirty="0">
                <a:solidFill>
                  <a:srgbClr val="008000"/>
                </a:solidFill>
              </a:rPr>
              <a:t>Effects of </a:t>
            </a:r>
            <a:r>
              <a:rPr lang="pt-PT" sz="2800" b="1" i="1" dirty="0">
                <a:solidFill>
                  <a:srgbClr val="008000"/>
                </a:solidFill>
              </a:rPr>
              <a:t>environment</a:t>
            </a:r>
            <a:r>
              <a:rPr lang="pt-PT" sz="2800" b="1" dirty="0">
                <a:solidFill>
                  <a:srgbClr val="008000"/>
                </a:solidFill>
              </a:rPr>
              <a:t> on canopy production</a:t>
            </a:r>
          </a:p>
          <a:p>
            <a:r>
              <a:rPr lang="en-US" dirty="0"/>
              <a:t>All modifiers affect canopy production:</a:t>
            </a:r>
          </a:p>
          <a:p>
            <a:endParaRPr lang="en-US" baseline="-25000" dirty="0"/>
          </a:p>
          <a:p>
            <a:endParaRPr lang="en-US" baseline="-25000" dirty="0"/>
          </a:p>
          <a:p>
            <a:pPr>
              <a:buNone/>
            </a:pPr>
            <a:r>
              <a:rPr lang="en-US" dirty="0"/>
              <a:t>	where </a:t>
            </a:r>
            <a:r>
              <a:rPr lang="en-US" i="1" dirty="0">
                <a:sym typeface="Symbol" pitchFamily="18" charset="2"/>
              </a:rPr>
              <a:t></a:t>
            </a:r>
            <a:r>
              <a:rPr lang="en-US" i="1" baseline="-25000" dirty="0" err="1"/>
              <a:t>Cx</a:t>
            </a:r>
            <a:r>
              <a:rPr lang="en-US" dirty="0"/>
              <a:t> is maximum canopy quantum efficiency</a:t>
            </a:r>
          </a:p>
          <a:p>
            <a:pPr>
              <a:spcBef>
                <a:spcPct val="100000"/>
              </a:spcBef>
            </a:pPr>
            <a:r>
              <a:rPr lang="en-US" dirty="0"/>
              <a:t>In 3-PG the combination of modifiers</a:t>
            </a:r>
          </a:p>
          <a:p>
            <a:pPr>
              <a:spcBef>
                <a:spcPct val="100000"/>
              </a:spcBef>
            </a:pPr>
            <a:endParaRPr lang="en-US" dirty="0"/>
          </a:p>
          <a:p>
            <a:pPr marL="400050" lvl="1" indent="0">
              <a:spcBef>
                <a:spcPct val="100000"/>
              </a:spcBef>
              <a:buNone/>
            </a:pPr>
            <a:r>
              <a:rPr lang="en-US" sz="2400" dirty="0"/>
              <a:t>also affects canopy conductance, and is called </a:t>
            </a:r>
            <a:r>
              <a:rPr lang="en-US" sz="2400" i="1" dirty="0" err="1"/>
              <a:t>PhysMod</a:t>
            </a:r>
            <a:r>
              <a:rPr lang="en-US" sz="2400" dirty="0"/>
              <a:t> in the program</a:t>
            </a:r>
            <a:endParaRPr lang="en-AU" sz="2400" dirty="0"/>
          </a:p>
          <a:p>
            <a:endParaRPr lang="en-AU" baseline="-25000" dirty="0"/>
          </a:p>
          <a:p>
            <a:endParaRPr lang="pt-PT" b="1" dirty="0">
              <a:solidFill>
                <a:srgbClr val="008000"/>
              </a:solidFill>
            </a:endParaRPr>
          </a:p>
        </p:txBody>
      </p:sp>
      <p:sp>
        <p:nvSpPr>
          <p:cNvPr id="4100"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F854E421-F77F-427A-8A06-33A0F1816DD7}" type="slidenum">
              <a:rPr lang="en-AU">
                <a:solidFill>
                  <a:srgbClr val="000000"/>
                </a:solidFill>
              </a:rPr>
              <a:pPr>
                <a:defRPr/>
              </a:pPr>
              <a:t>19</a:t>
            </a:fld>
            <a:endParaRPr lang="en-AU">
              <a:solidFill>
                <a:srgbClr val="000000"/>
              </a:solidFill>
            </a:endParaRPr>
          </a:p>
        </p:txBody>
      </p:sp>
      <p:graphicFrame>
        <p:nvGraphicFramePr>
          <p:cNvPr id="2" name="Object 1"/>
          <p:cNvGraphicFramePr>
            <a:graphicFrameLocks noChangeAspect="1"/>
          </p:cNvGraphicFramePr>
          <p:nvPr/>
        </p:nvGraphicFramePr>
        <p:xfrm>
          <a:off x="3287688" y="2348880"/>
          <a:ext cx="4622800" cy="482600"/>
        </p:xfrm>
        <a:graphic>
          <a:graphicData uri="http://schemas.openxmlformats.org/presentationml/2006/ole">
            <mc:AlternateContent xmlns:mc="http://schemas.openxmlformats.org/markup-compatibility/2006">
              <mc:Choice xmlns:v="urn:schemas-microsoft-com:vml" Requires="v">
                <p:oleObj spid="_x0000_s571468" name="Equation" r:id="rId3" imgW="2311200" imgH="241200" progId="Equation.3">
                  <p:embed/>
                </p:oleObj>
              </mc:Choice>
              <mc:Fallback>
                <p:oleObj name="Equation" r:id="rId3" imgW="2311200" imgH="241200" progId="Equation.3">
                  <p:embed/>
                  <p:pic>
                    <p:nvPicPr>
                      <p:cNvPr id="2" name="Object 1"/>
                      <p:cNvPicPr>
                        <a:picLocks noChangeAspect="1" noChangeArrowheads="1"/>
                      </p:cNvPicPr>
                      <p:nvPr/>
                    </p:nvPicPr>
                    <p:blipFill>
                      <a:blip r:embed="rId4"/>
                      <a:srcRect/>
                      <a:stretch>
                        <a:fillRect/>
                      </a:stretch>
                    </p:blipFill>
                    <p:spPr bwMode="auto">
                      <a:xfrm>
                        <a:off x="3287688" y="2348880"/>
                        <a:ext cx="4622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4115780" y="4401108"/>
          <a:ext cx="2997200" cy="482600"/>
        </p:xfrm>
        <a:graphic>
          <a:graphicData uri="http://schemas.openxmlformats.org/presentationml/2006/ole">
            <mc:AlternateContent xmlns:mc="http://schemas.openxmlformats.org/markup-compatibility/2006">
              <mc:Choice xmlns:v="urn:schemas-microsoft-com:vml" Requires="v">
                <p:oleObj spid="_x0000_s571469" name="Equation" r:id="rId5" imgW="1498320" imgH="241200" progId="Equation.3">
                  <p:embed/>
                </p:oleObj>
              </mc:Choice>
              <mc:Fallback>
                <p:oleObj name="Equation" r:id="rId5" imgW="1498320" imgH="241200" progId="Equation.3">
                  <p:embed/>
                  <p:pic>
                    <p:nvPicPr>
                      <p:cNvPr id="3" name="Object 2"/>
                      <p:cNvPicPr>
                        <a:picLocks noChangeAspect="1" noChangeArrowheads="1"/>
                      </p:cNvPicPr>
                      <p:nvPr/>
                    </p:nvPicPr>
                    <p:blipFill>
                      <a:blip r:embed="rId6"/>
                      <a:srcRect/>
                      <a:stretch>
                        <a:fillRect/>
                      </a:stretch>
                    </p:blipFill>
                    <p:spPr bwMode="auto">
                      <a:xfrm>
                        <a:off x="4115780" y="4401108"/>
                        <a:ext cx="299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839831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PT"/>
              <a:t>Summary</a:t>
            </a:r>
          </a:p>
        </p:txBody>
      </p:sp>
      <p:sp>
        <p:nvSpPr>
          <p:cNvPr id="3076" name="Rectangle 4"/>
          <p:cNvSpPr>
            <a:spLocks noGrp="1" noChangeArrowheads="1"/>
          </p:cNvSpPr>
          <p:nvPr>
            <p:ph idx="1"/>
          </p:nvPr>
        </p:nvSpPr>
        <p:spPr/>
        <p:txBody>
          <a:bodyPr/>
          <a:lstStyle/>
          <a:p>
            <a:r>
              <a:rPr lang="pt-PT" dirty="0" err="1"/>
              <a:t>Main</a:t>
            </a:r>
            <a:r>
              <a:rPr lang="pt-PT" dirty="0"/>
              <a:t> diferences to </a:t>
            </a:r>
            <a:r>
              <a:rPr lang="pt-PT" dirty="0" err="1"/>
              <a:t>empirical</a:t>
            </a:r>
            <a:r>
              <a:rPr lang="pt-PT" dirty="0"/>
              <a:t> </a:t>
            </a:r>
            <a:r>
              <a:rPr lang="pt-PT" dirty="0" err="1"/>
              <a:t>models</a:t>
            </a:r>
            <a:endParaRPr lang="pt-PT" dirty="0"/>
          </a:p>
          <a:p>
            <a:r>
              <a:rPr lang="pt-PT" dirty="0" err="1"/>
              <a:t>Overview</a:t>
            </a:r>
            <a:r>
              <a:rPr lang="pt-PT" dirty="0"/>
              <a:t> of 3PG (</a:t>
            </a:r>
            <a:r>
              <a:rPr lang="pt-PT" dirty="0" err="1"/>
              <a:t>brief</a:t>
            </a:r>
            <a:r>
              <a:rPr lang="pt-PT" dirty="0"/>
              <a:t>)</a:t>
            </a:r>
          </a:p>
          <a:p>
            <a:pPr lvl="1"/>
            <a:r>
              <a:rPr lang="pt-PT" dirty="0" err="1"/>
              <a:t>Dynamic</a:t>
            </a:r>
            <a:r>
              <a:rPr lang="pt-PT" dirty="0"/>
              <a:t>/</a:t>
            </a:r>
            <a:r>
              <a:rPr lang="pt-PT" dirty="0" err="1"/>
              <a:t>growth</a:t>
            </a:r>
            <a:r>
              <a:rPr lang="pt-PT" dirty="0"/>
              <a:t> module</a:t>
            </a:r>
          </a:p>
          <a:p>
            <a:pPr lvl="1"/>
            <a:r>
              <a:rPr lang="en-US" dirty="0"/>
              <a:t>Static module</a:t>
            </a:r>
          </a:p>
          <a:p>
            <a:pPr lvl="1"/>
            <a:r>
              <a:rPr lang="en-US" dirty="0"/>
              <a:t>Management module</a:t>
            </a:r>
          </a:p>
          <a:p>
            <a:r>
              <a:rPr lang="en-US" dirty="0"/>
              <a:t>The 3PGpjs2.7.xls implementation</a:t>
            </a:r>
          </a:p>
          <a:p>
            <a:r>
              <a:rPr lang="en-US" dirty="0"/>
              <a:t>Exercises</a:t>
            </a:r>
          </a:p>
          <a:p>
            <a:endParaRPr lang="pt-PT"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pt-PT" dirty="0"/>
          </a:p>
          <a:p>
            <a:endParaRPr lang="pt-PT" dirty="0"/>
          </a:p>
          <a:p>
            <a:endParaRPr lang="pt-PT" dirty="0"/>
          </a:p>
          <a:p>
            <a:pPr marL="571500" indent="-571500">
              <a:buNone/>
            </a:pPr>
            <a:r>
              <a:rPr lang="en-US" dirty="0"/>
              <a:t>   </a:t>
            </a:r>
          </a:p>
          <a:p>
            <a:pPr marL="571500" indent="-571500">
              <a:buNone/>
            </a:pPr>
            <a:r>
              <a:rPr lang="en-US" dirty="0"/>
              <a:t> where</a:t>
            </a:r>
          </a:p>
          <a:p>
            <a:pPr marL="571500" indent="-571500">
              <a:buNone/>
            </a:pPr>
            <a:r>
              <a:rPr lang="en-US" sz="1800" i="1" dirty="0"/>
              <a:t>T</a:t>
            </a:r>
            <a:r>
              <a:rPr lang="en-US" sz="1800" dirty="0"/>
              <a:t>	= mean monthly daily temperature</a:t>
            </a:r>
          </a:p>
          <a:p>
            <a:pPr marL="571500" indent="-571500">
              <a:spcBef>
                <a:spcPct val="25000"/>
              </a:spcBef>
              <a:buNone/>
            </a:pPr>
            <a:r>
              <a:rPr lang="en-US" sz="1800" i="1" dirty="0" err="1"/>
              <a:t>T</a:t>
            </a:r>
            <a:r>
              <a:rPr lang="en-US" sz="1800" i="1" baseline="-25000" dirty="0" err="1"/>
              <a:t>min</a:t>
            </a:r>
            <a:r>
              <a:rPr lang="en-US" sz="1800" i="1" baseline="-25000" dirty="0"/>
              <a:t>   </a:t>
            </a:r>
            <a:r>
              <a:rPr lang="en-US" sz="1800" dirty="0"/>
              <a:t>= minimum temperature for growth</a:t>
            </a:r>
          </a:p>
          <a:p>
            <a:pPr marL="571500" indent="-571500">
              <a:spcBef>
                <a:spcPct val="25000"/>
              </a:spcBef>
              <a:buNone/>
            </a:pPr>
            <a:r>
              <a:rPr lang="en-US" sz="1800" i="1" dirty="0" err="1"/>
              <a:t>T</a:t>
            </a:r>
            <a:r>
              <a:rPr lang="en-US" sz="1800" i="1" baseline="-25000" dirty="0" err="1"/>
              <a:t>opt</a:t>
            </a:r>
            <a:r>
              <a:rPr lang="en-US" sz="1800" i="1" baseline="-25000" dirty="0"/>
              <a:t>   </a:t>
            </a:r>
            <a:r>
              <a:rPr lang="en-US" sz="1800" dirty="0"/>
              <a:t>= optimum temperature for growth</a:t>
            </a:r>
          </a:p>
          <a:p>
            <a:pPr marL="571500" indent="-571500">
              <a:spcBef>
                <a:spcPct val="25000"/>
              </a:spcBef>
              <a:buNone/>
            </a:pPr>
            <a:r>
              <a:rPr lang="en-US" sz="1800" i="1" dirty="0" err="1"/>
              <a:t>T</a:t>
            </a:r>
            <a:r>
              <a:rPr lang="en-US" sz="1800" i="1" baseline="-25000" dirty="0" err="1"/>
              <a:t>max</a:t>
            </a:r>
            <a:r>
              <a:rPr lang="en-US" sz="1800" i="1" baseline="-25000" dirty="0"/>
              <a:t>  </a:t>
            </a:r>
            <a:r>
              <a:rPr lang="en-US" sz="1800" dirty="0"/>
              <a:t>= maximum temperature for growth</a:t>
            </a:r>
          </a:p>
          <a:p>
            <a:endParaRPr lang="pt-PT" sz="2000" dirty="0"/>
          </a:p>
        </p:txBody>
      </p:sp>
      <p:sp>
        <p:nvSpPr>
          <p:cNvPr id="3" name="Title 2">
            <a:extLst>
              <a:ext uri="{FF2B5EF4-FFF2-40B4-BE49-F238E27FC236}">
                <a16:creationId xmlns:a16="http://schemas.microsoft.com/office/drawing/2014/main" id="{2C0EBA14-DB04-4D5F-BF3B-30FE55DE7701}"/>
              </a:ext>
            </a:extLst>
          </p:cNvPr>
          <p:cNvSpPr>
            <a:spLocks noGrp="1"/>
          </p:cNvSpPr>
          <p:nvPr>
            <p:ph type="title"/>
          </p:nvPr>
        </p:nvSpPr>
        <p:spPr/>
        <p:txBody>
          <a:bodyPr/>
          <a:lstStyle/>
          <a:p>
            <a:r>
              <a:rPr lang="en-GB" dirty="0"/>
              <a:t>Temperature growth modifier </a:t>
            </a:r>
            <a:r>
              <a:rPr lang="en-GB" dirty="0" err="1"/>
              <a:t>fT</a:t>
            </a:r>
            <a:r>
              <a:rPr lang="en-GB" dirty="0"/>
              <a:t>(T)</a:t>
            </a:r>
          </a:p>
        </p:txBody>
      </p:sp>
      <p:sp>
        <p:nvSpPr>
          <p:cNvPr id="5123"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7D9672F5-AD41-484B-892A-3F4942756527}" type="slidenum">
              <a:rPr lang="en-AU">
                <a:solidFill>
                  <a:srgbClr val="000000"/>
                </a:solidFill>
              </a:rPr>
              <a:pPr>
                <a:defRPr/>
              </a:pPr>
              <a:t>20</a:t>
            </a:fld>
            <a:endParaRPr lang="en-AU">
              <a:solidFill>
                <a:srgbClr val="000000"/>
              </a:solidFill>
            </a:endParaRPr>
          </a:p>
        </p:txBody>
      </p:sp>
      <p:sp>
        <p:nvSpPr>
          <p:cNvPr id="5126" name="Rectangle 5"/>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7938995"/>
              </p:ext>
            </p:extLst>
          </p:nvPr>
        </p:nvGraphicFramePr>
        <p:xfrm>
          <a:off x="630337" y="1708878"/>
          <a:ext cx="7035800" cy="1219200"/>
        </p:xfrm>
        <a:graphic>
          <a:graphicData uri="http://schemas.openxmlformats.org/presentationml/2006/ole">
            <mc:AlternateContent xmlns:mc="http://schemas.openxmlformats.org/markup-compatibility/2006">
              <mc:Choice xmlns:v="urn:schemas-microsoft-com:vml" Requires="v">
                <p:oleObj spid="_x0000_s572457" name="Equation" r:id="rId3" imgW="3517560" imgH="609480" progId="Equation.3">
                  <p:embed/>
                </p:oleObj>
              </mc:Choice>
              <mc:Fallback>
                <p:oleObj name="Equation" r:id="rId3" imgW="3517560" imgH="609480" progId="Equation.3">
                  <p:embed/>
                  <p:pic>
                    <p:nvPicPr>
                      <p:cNvPr id="2" name="Object 1"/>
                      <p:cNvPicPr>
                        <a:picLocks noChangeAspect="1" noChangeArrowheads="1"/>
                      </p:cNvPicPr>
                      <p:nvPr/>
                    </p:nvPicPr>
                    <p:blipFill>
                      <a:blip r:embed="rId4"/>
                      <a:srcRect/>
                      <a:stretch>
                        <a:fillRect/>
                      </a:stretch>
                    </p:blipFill>
                    <p:spPr bwMode="auto">
                      <a:xfrm>
                        <a:off x="630337" y="1708878"/>
                        <a:ext cx="703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9114541"/>
              </p:ext>
            </p:extLst>
          </p:nvPr>
        </p:nvGraphicFramePr>
        <p:xfrm>
          <a:off x="8364252" y="4401108"/>
          <a:ext cx="1116124" cy="577215"/>
        </p:xfrm>
        <a:graphic>
          <a:graphicData uri="http://schemas.openxmlformats.org/drawingml/2006/table">
            <a:tbl>
              <a:tblPr>
                <a:tableStyleId>{5C22544A-7EE6-4342-B048-85BDC9FD1C3A}</a:tableStyleId>
              </a:tblPr>
              <a:tblGrid>
                <a:gridCol w="558062">
                  <a:extLst>
                    <a:ext uri="{9D8B030D-6E8A-4147-A177-3AD203B41FA5}">
                      <a16:colId xmlns:a16="http://schemas.microsoft.com/office/drawing/2014/main" val="20000"/>
                    </a:ext>
                  </a:extLst>
                </a:gridCol>
                <a:gridCol w="558062">
                  <a:extLst>
                    <a:ext uri="{9D8B030D-6E8A-4147-A177-3AD203B41FA5}">
                      <a16:colId xmlns:a16="http://schemas.microsoft.com/office/drawing/2014/main" val="20001"/>
                    </a:ext>
                  </a:extLst>
                </a:gridCol>
              </a:tblGrid>
              <a:tr h="190500">
                <a:tc>
                  <a:txBody>
                    <a:bodyPr/>
                    <a:lstStyle/>
                    <a:p>
                      <a:pPr algn="r" fontAlgn="b"/>
                      <a:r>
                        <a:rPr lang="en-GB" sz="1200" u="none" strike="noStrike" dirty="0" err="1">
                          <a:effectLst/>
                        </a:rPr>
                        <a:t>Tmin</a:t>
                      </a:r>
                      <a:r>
                        <a:rPr lang="en-GB" sz="1200" u="none" strike="noStrike" dirty="0">
                          <a:effectLst/>
                        </a:rPr>
                        <a:t>=</a:t>
                      </a:r>
                      <a:endParaRPr lang="en-GB" sz="1200" b="0" i="0" u="none" strike="noStrike" dirty="0">
                        <a:solidFill>
                          <a:srgbClr val="000000"/>
                        </a:solidFill>
                        <a:effectLst/>
                        <a:latin typeface="Arial"/>
                      </a:endParaRPr>
                    </a:p>
                  </a:txBody>
                  <a:tcPr marL="9525" marR="9525" marT="9525" marB="0" anchor="b">
                    <a:noFill/>
                  </a:tcPr>
                </a:tc>
                <a:tc>
                  <a:txBody>
                    <a:bodyPr/>
                    <a:lstStyle/>
                    <a:p>
                      <a:pPr algn="l" fontAlgn="b"/>
                      <a:r>
                        <a:rPr lang="en-GB" sz="1200" u="none" strike="noStrike">
                          <a:effectLst/>
                        </a:rPr>
                        <a:t>6</a:t>
                      </a:r>
                      <a:endParaRPr lang="en-GB" sz="1200" b="0" i="0" u="none" strike="noStrike">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0"/>
                  </a:ext>
                </a:extLst>
              </a:tr>
              <a:tr h="190500">
                <a:tc>
                  <a:txBody>
                    <a:bodyPr/>
                    <a:lstStyle/>
                    <a:p>
                      <a:pPr algn="r" fontAlgn="b"/>
                      <a:r>
                        <a:rPr lang="en-GB" sz="1200" u="none" strike="noStrike" dirty="0" err="1">
                          <a:effectLst/>
                        </a:rPr>
                        <a:t>Topt</a:t>
                      </a:r>
                      <a:r>
                        <a:rPr lang="en-GB" sz="1200" u="none" strike="noStrike" dirty="0">
                          <a:effectLst/>
                        </a:rPr>
                        <a:t>=</a:t>
                      </a:r>
                      <a:endParaRPr lang="en-GB" sz="1200" b="0" i="0" u="none" strike="noStrike" dirty="0">
                        <a:solidFill>
                          <a:srgbClr val="000000"/>
                        </a:solidFill>
                        <a:effectLst/>
                        <a:latin typeface="Arial"/>
                      </a:endParaRPr>
                    </a:p>
                  </a:txBody>
                  <a:tcPr marL="9525" marR="9525" marT="9525" marB="0" anchor="b">
                    <a:noFill/>
                  </a:tcPr>
                </a:tc>
                <a:tc>
                  <a:txBody>
                    <a:bodyPr/>
                    <a:lstStyle/>
                    <a:p>
                      <a:pPr algn="l" fontAlgn="b"/>
                      <a:r>
                        <a:rPr lang="en-GB" sz="1200" u="none" strike="noStrike">
                          <a:effectLst/>
                        </a:rPr>
                        <a:t>16</a:t>
                      </a:r>
                      <a:endParaRPr lang="en-GB" sz="1200" b="0" i="0" u="none" strike="noStrike">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r" fontAlgn="b"/>
                      <a:r>
                        <a:rPr lang="en-GB" sz="1200" u="none" strike="noStrike">
                          <a:effectLst/>
                        </a:rPr>
                        <a:t>Tmax=</a:t>
                      </a:r>
                      <a:endParaRPr lang="en-GB" sz="1200" b="0" i="0" u="none" strike="noStrike">
                        <a:solidFill>
                          <a:srgbClr val="000000"/>
                        </a:solidFill>
                        <a:effectLst/>
                        <a:latin typeface="Arial"/>
                      </a:endParaRPr>
                    </a:p>
                  </a:txBody>
                  <a:tcPr marL="9525" marR="9525" marT="9525" marB="0" anchor="b">
                    <a:noFill/>
                  </a:tcPr>
                </a:tc>
                <a:tc>
                  <a:txBody>
                    <a:bodyPr/>
                    <a:lstStyle/>
                    <a:p>
                      <a:pPr algn="l" fontAlgn="b"/>
                      <a:r>
                        <a:rPr lang="en-GB" sz="1200" u="none" strike="noStrike" dirty="0">
                          <a:effectLst/>
                        </a:rPr>
                        <a:t>40</a:t>
                      </a:r>
                      <a:endParaRPr lang="en-GB" sz="1200" b="0" i="0" u="none" strike="noStrike" dirty="0">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2"/>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786577697"/>
              </p:ext>
            </p:extLst>
          </p:nvPr>
        </p:nvGraphicFramePr>
        <p:xfrm>
          <a:off x="6659786" y="1975278"/>
          <a:ext cx="4296753" cy="419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04751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15447" y="872716"/>
            <a:ext cx="11281253" cy="5677272"/>
          </a:xfrm>
        </p:spPr>
        <p:txBody>
          <a:bodyPr/>
          <a:lstStyle/>
          <a:p>
            <a:pPr>
              <a:buNone/>
            </a:pPr>
            <a:endParaRPr lang="pt-PT" sz="2800" b="1" i="1" dirty="0">
              <a:solidFill>
                <a:srgbClr val="008000"/>
              </a:solidFill>
            </a:endParaRPr>
          </a:p>
          <a:p>
            <a:pPr>
              <a:buNone/>
            </a:pPr>
            <a:endParaRPr lang="pt-PT" sz="2800" b="1" i="1" dirty="0">
              <a:solidFill>
                <a:srgbClr val="008000"/>
              </a:solidFill>
            </a:endParaRPr>
          </a:p>
          <a:p>
            <a:pPr marL="571500" indent="-571500">
              <a:buNone/>
            </a:pPr>
            <a:endParaRPr lang="en-US" dirty="0"/>
          </a:p>
          <a:p>
            <a:pPr marL="571500" indent="-571500">
              <a:buNone/>
            </a:pPr>
            <a:r>
              <a:rPr lang="en-US" dirty="0"/>
              <a:t>where</a:t>
            </a:r>
          </a:p>
          <a:p>
            <a:pPr marL="571500" indent="-571500">
              <a:buNone/>
            </a:pPr>
            <a:r>
              <a:rPr lang="en-US" sz="2000" i="1" dirty="0" err="1"/>
              <a:t>d</a:t>
            </a:r>
            <a:r>
              <a:rPr lang="en-US" sz="2000" i="1" baseline="-25000" dirty="0" err="1"/>
              <a:t>F</a:t>
            </a:r>
            <a:r>
              <a:rPr lang="en-US" sz="2000" dirty="0"/>
              <a:t> = number of frost days in month</a:t>
            </a:r>
          </a:p>
          <a:p>
            <a:pPr marL="571500" indent="-571500">
              <a:spcBef>
                <a:spcPct val="25000"/>
              </a:spcBef>
              <a:buNone/>
            </a:pPr>
            <a:r>
              <a:rPr lang="en-US" sz="2000" i="1" dirty="0" err="1"/>
              <a:t>k</a:t>
            </a:r>
            <a:r>
              <a:rPr lang="en-US" sz="2000" i="1" baseline="-25000" dirty="0" err="1"/>
              <a:t>F</a:t>
            </a:r>
            <a:r>
              <a:rPr lang="en-US" sz="2000" dirty="0"/>
              <a:t> = number of days of production lost for each day of frost</a:t>
            </a:r>
            <a:endParaRPr lang="pt-PT" sz="2000" dirty="0">
              <a:solidFill>
                <a:schemeClr val="tx1"/>
              </a:solidFill>
            </a:endParaRPr>
          </a:p>
        </p:txBody>
      </p:sp>
      <p:sp>
        <p:nvSpPr>
          <p:cNvPr id="3" name="Title 2">
            <a:extLst>
              <a:ext uri="{FF2B5EF4-FFF2-40B4-BE49-F238E27FC236}">
                <a16:creationId xmlns:a16="http://schemas.microsoft.com/office/drawing/2014/main" id="{1405FC5D-9FF0-4D35-9B2D-A8D15AD93220}"/>
              </a:ext>
            </a:extLst>
          </p:cNvPr>
          <p:cNvSpPr>
            <a:spLocks noGrp="1"/>
          </p:cNvSpPr>
          <p:nvPr>
            <p:ph type="title"/>
          </p:nvPr>
        </p:nvSpPr>
        <p:spPr/>
        <p:txBody>
          <a:bodyPr/>
          <a:lstStyle/>
          <a:p>
            <a:r>
              <a:rPr lang="en-GB" dirty="0"/>
              <a:t>Frost growth modifier </a:t>
            </a:r>
            <a:r>
              <a:rPr lang="en-GB" dirty="0" err="1"/>
              <a:t>fF</a:t>
            </a:r>
            <a:r>
              <a:rPr lang="en-GB" dirty="0"/>
              <a:t>(</a:t>
            </a:r>
            <a:r>
              <a:rPr lang="en-GB" dirty="0" err="1"/>
              <a:t>dF</a:t>
            </a:r>
            <a:r>
              <a:rPr lang="en-GB" dirty="0"/>
              <a:t>)</a:t>
            </a:r>
          </a:p>
        </p:txBody>
      </p:sp>
      <p:sp>
        <p:nvSpPr>
          <p:cNvPr id="6147"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F3B86126-D5C5-47E8-BF87-76BC031112E2}" type="slidenum">
              <a:rPr lang="en-AU">
                <a:solidFill>
                  <a:srgbClr val="000000"/>
                </a:solidFill>
              </a:rPr>
              <a:pPr>
                <a:defRPr/>
              </a:pPr>
              <a:t>21</a:t>
            </a:fld>
            <a:endParaRPr lang="en-AU">
              <a:solidFill>
                <a:srgbClr val="000000"/>
              </a:solidFill>
            </a:endParaRPr>
          </a:p>
        </p:txBody>
      </p:sp>
      <p:sp>
        <p:nvSpPr>
          <p:cNvPr id="6149" name="Rectangle 4"/>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6151" name="Rectangle 8"/>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36712"/>
            <a:ext cx="7596844" cy="972108"/>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i="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37498303"/>
              </p:ext>
            </p:extLst>
          </p:nvPr>
        </p:nvGraphicFramePr>
        <p:xfrm>
          <a:off x="1353681" y="1899483"/>
          <a:ext cx="2997200" cy="431800"/>
        </p:xfrm>
        <a:graphic>
          <a:graphicData uri="http://schemas.openxmlformats.org/presentationml/2006/ole">
            <mc:AlternateContent xmlns:mc="http://schemas.openxmlformats.org/markup-compatibility/2006">
              <mc:Choice xmlns:v="urn:schemas-microsoft-com:vml" Requires="v">
                <p:oleObj spid="_x0000_s573480" name="Equation" r:id="rId3" imgW="1498320" imgH="215640" progId="Equation.3">
                  <p:embed/>
                </p:oleObj>
              </mc:Choice>
              <mc:Fallback>
                <p:oleObj name="Equation" r:id="rId3" imgW="1498320" imgH="215640" progId="Equation.3">
                  <p:embed/>
                  <p:pic>
                    <p:nvPicPr>
                      <p:cNvPr id="2" name="Object 1"/>
                      <p:cNvPicPr>
                        <a:picLocks noChangeAspect="1" noChangeArrowheads="1"/>
                      </p:cNvPicPr>
                      <p:nvPr/>
                    </p:nvPicPr>
                    <p:blipFill>
                      <a:blip r:embed="rId4"/>
                      <a:srcRect/>
                      <a:stretch>
                        <a:fillRect/>
                      </a:stretch>
                    </p:blipFill>
                    <p:spPr bwMode="auto">
                      <a:xfrm>
                        <a:off x="1353681" y="1899483"/>
                        <a:ext cx="2997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1299476403"/>
              </p:ext>
            </p:extLst>
          </p:nvPr>
        </p:nvGraphicFramePr>
        <p:xfrm>
          <a:off x="6816080" y="1839176"/>
          <a:ext cx="4032460" cy="3753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8678897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11391" y="872716"/>
            <a:ext cx="11281253" cy="5677272"/>
          </a:xfrm>
        </p:spPr>
        <p:txBody>
          <a:bodyPr/>
          <a:lstStyle/>
          <a:p>
            <a:endParaRPr lang="pt-PT" dirty="0"/>
          </a:p>
          <a:p>
            <a:endParaRPr lang="pt-PT" dirty="0"/>
          </a:p>
          <a:p>
            <a:endParaRPr lang="pt-PT" dirty="0"/>
          </a:p>
          <a:p>
            <a:endParaRPr lang="pt-PT" dirty="0"/>
          </a:p>
          <a:p>
            <a:pPr marL="571500" indent="-571500">
              <a:buNone/>
            </a:pPr>
            <a:r>
              <a:rPr lang="en-US" dirty="0">
                <a:sym typeface="Symbol" pitchFamily="18" charset="2"/>
              </a:rPr>
              <a:t>where</a:t>
            </a:r>
          </a:p>
          <a:p>
            <a:pPr marL="571500" indent="-571500">
              <a:buNone/>
            </a:pPr>
            <a:r>
              <a:rPr lang="en-US" sz="2000" i="1" dirty="0">
                <a:sym typeface="Symbol" pitchFamily="18" charset="2"/>
              </a:rPr>
              <a:t></a:t>
            </a:r>
            <a:r>
              <a:rPr lang="en-US" sz="2000" dirty="0"/>
              <a:t>  = current available soil water</a:t>
            </a:r>
          </a:p>
          <a:p>
            <a:pPr marL="571500" indent="-571500">
              <a:spcBef>
                <a:spcPct val="25000"/>
              </a:spcBef>
              <a:buNone/>
            </a:pPr>
            <a:r>
              <a:rPr lang="en-US" sz="2000" i="1" dirty="0">
                <a:sym typeface="Symbol" pitchFamily="18" charset="2"/>
              </a:rPr>
              <a:t></a:t>
            </a:r>
            <a:r>
              <a:rPr lang="en-US" sz="2000" i="1" baseline="-25000" dirty="0">
                <a:sym typeface="Symbol" pitchFamily="18" charset="2"/>
              </a:rPr>
              <a:t>x</a:t>
            </a:r>
            <a:r>
              <a:rPr lang="en-US" sz="2000" dirty="0"/>
              <a:t> = maximum available soil water</a:t>
            </a:r>
            <a:r>
              <a:rPr lang="en-US" sz="2000" i="1" dirty="0"/>
              <a:t> </a:t>
            </a:r>
          </a:p>
          <a:p>
            <a:pPr marL="571500" indent="-571500">
              <a:spcBef>
                <a:spcPct val="25000"/>
              </a:spcBef>
              <a:buNone/>
            </a:pPr>
            <a:r>
              <a:rPr lang="en-US" sz="2000" i="1" dirty="0"/>
              <a:t>c</a:t>
            </a:r>
            <a:r>
              <a:rPr lang="en-US" sz="2000" i="1" baseline="-25000" dirty="0">
                <a:sym typeface="Symbol" pitchFamily="18" charset="2"/>
              </a:rPr>
              <a:t></a:t>
            </a:r>
            <a:r>
              <a:rPr lang="en-US" sz="2000" dirty="0"/>
              <a:t> = relative water </a:t>
            </a:r>
            <a:r>
              <a:rPr lang="en-US" sz="2000" i="1" dirty="0"/>
              <a:t>deficit</a:t>
            </a:r>
            <a:r>
              <a:rPr lang="en-US" sz="2000" dirty="0"/>
              <a:t> for 50% reduction.</a:t>
            </a:r>
          </a:p>
          <a:p>
            <a:pPr marL="571500" indent="-571500">
              <a:spcBef>
                <a:spcPct val="25000"/>
              </a:spcBef>
              <a:buNone/>
            </a:pPr>
            <a:r>
              <a:rPr lang="en-US" sz="2000" i="1" dirty="0"/>
              <a:t>n</a:t>
            </a:r>
            <a:r>
              <a:rPr lang="en-US" sz="2000" i="1" baseline="-25000" dirty="0">
                <a:sym typeface="Symbol" pitchFamily="18" charset="2"/>
              </a:rPr>
              <a:t></a:t>
            </a:r>
            <a:r>
              <a:rPr lang="en-US" sz="2000" dirty="0"/>
              <a:t> = power determining shape of soil water response</a:t>
            </a:r>
            <a:endParaRPr lang="en-AU" sz="2000" dirty="0"/>
          </a:p>
          <a:p>
            <a:endParaRPr lang="pt-PT" dirty="0"/>
          </a:p>
        </p:txBody>
      </p:sp>
      <p:sp>
        <p:nvSpPr>
          <p:cNvPr id="3" name="Title 2">
            <a:extLst>
              <a:ext uri="{FF2B5EF4-FFF2-40B4-BE49-F238E27FC236}">
                <a16:creationId xmlns:a16="http://schemas.microsoft.com/office/drawing/2014/main" id="{68F54056-05BF-4784-8044-7C13F09BD0B3}"/>
              </a:ext>
            </a:extLst>
          </p:cNvPr>
          <p:cNvSpPr>
            <a:spLocks noGrp="1"/>
          </p:cNvSpPr>
          <p:nvPr>
            <p:ph type="title"/>
          </p:nvPr>
        </p:nvSpPr>
        <p:spPr/>
        <p:txBody>
          <a:bodyPr/>
          <a:lstStyle/>
          <a:p>
            <a:r>
              <a:rPr lang="en-GB" dirty="0"/>
              <a:t>Soil-water growth modifier </a:t>
            </a:r>
            <a:r>
              <a:rPr lang="en-GB" dirty="0" err="1"/>
              <a:t>fSW</a:t>
            </a:r>
            <a:r>
              <a:rPr lang="en-GB" dirty="0"/>
              <a:t>()</a:t>
            </a:r>
          </a:p>
        </p:txBody>
      </p:sp>
      <p:sp>
        <p:nvSpPr>
          <p:cNvPr id="7171"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7ADE489C-15F1-499A-8CE7-173EE462258B}" type="slidenum">
              <a:rPr lang="en-AU">
                <a:solidFill>
                  <a:srgbClr val="000000"/>
                </a:solidFill>
              </a:rPr>
              <a:pPr>
                <a:defRPr/>
              </a:pPr>
              <a:t>22</a:t>
            </a:fld>
            <a:endParaRPr lang="en-AU">
              <a:solidFill>
                <a:srgbClr val="000000"/>
              </a:solidFill>
            </a:endParaRPr>
          </a:p>
        </p:txBody>
      </p:sp>
      <p:sp>
        <p:nvSpPr>
          <p:cNvPr id="7173"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7175"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83532" y="872716"/>
            <a:ext cx="6300700" cy="880120"/>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30371789"/>
              </p:ext>
            </p:extLst>
          </p:nvPr>
        </p:nvGraphicFramePr>
        <p:xfrm>
          <a:off x="1055440" y="1995330"/>
          <a:ext cx="3759200" cy="914400"/>
        </p:xfrm>
        <a:graphic>
          <a:graphicData uri="http://schemas.openxmlformats.org/presentationml/2006/ole">
            <mc:AlternateContent xmlns:mc="http://schemas.openxmlformats.org/markup-compatibility/2006">
              <mc:Choice xmlns:v="urn:schemas-microsoft-com:vml" Requires="v">
                <p:oleObj spid="_x0000_s574504" name="Equation" r:id="rId3" imgW="1879560" imgH="457200" progId="Equation.3">
                  <p:embed/>
                </p:oleObj>
              </mc:Choice>
              <mc:Fallback>
                <p:oleObj name="Equation" r:id="rId3" imgW="1879560" imgH="457200" progId="Equation.3">
                  <p:embed/>
                  <p:pic>
                    <p:nvPicPr>
                      <p:cNvPr id="2" name="Object 1"/>
                      <p:cNvPicPr>
                        <a:picLocks noChangeAspect="1" noChangeArrowheads="1"/>
                      </p:cNvPicPr>
                      <p:nvPr/>
                    </p:nvPicPr>
                    <p:blipFill>
                      <a:blip r:embed="rId4"/>
                      <a:srcRect/>
                      <a:stretch>
                        <a:fillRect/>
                      </a:stretch>
                    </p:blipFill>
                    <p:spPr bwMode="auto">
                      <a:xfrm>
                        <a:off x="1055440" y="1995330"/>
                        <a:ext cx="375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67688039"/>
              </p:ext>
            </p:extLst>
          </p:nvPr>
        </p:nvGraphicFramePr>
        <p:xfrm>
          <a:off x="6715504" y="1839144"/>
          <a:ext cx="4076675" cy="3744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48825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23967" y="872716"/>
            <a:ext cx="11276689" cy="5677272"/>
          </a:xfrm>
        </p:spPr>
        <p:txBody>
          <a:bodyPr/>
          <a:lstStyle/>
          <a:p>
            <a:endParaRPr lang="pt-PT" dirty="0"/>
          </a:p>
          <a:p>
            <a:endParaRPr lang="pt-PT" dirty="0"/>
          </a:p>
          <a:p>
            <a:endParaRPr lang="pt-PT" dirty="0"/>
          </a:p>
          <a:p>
            <a:pPr marL="571500" indent="-571500">
              <a:buNone/>
            </a:pPr>
            <a:endParaRPr lang="en-US" dirty="0">
              <a:sym typeface="Symbol" pitchFamily="18" charset="2"/>
            </a:endParaRPr>
          </a:p>
          <a:p>
            <a:pPr marL="571500" indent="-571500">
              <a:buNone/>
            </a:pPr>
            <a:r>
              <a:rPr lang="en-US" dirty="0">
                <a:sym typeface="Symbol" pitchFamily="18" charset="2"/>
              </a:rPr>
              <a:t>where</a:t>
            </a:r>
          </a:p>
          <a:p>
            <a:pPr marL="571500" indent="-571500">
              <a:buNone/>
            </a:pPr>
            <a:r>
              <a:rPr lang="en-US" sz="2000" i="1" dirty="0">
                <a:sym typeface="Symbol" pitchFamily="18" charset="2"/>
              </a:rPr>
              <a:t>D</a:t>
            </a:r>
            <a:r>
              <a:rPr lang="en-US" sz="2000" dirty="0"/>
              <a:t>  = current vapor pressure deficit</a:t>
            </a:r>
          </a:p>
          <a:p>
            <a:pPr marL="571500" indent="-571500">
              <a:spcBef>
                <a:spcPct val="25000"/>
              </a:spcBef>
              <a:buNone/>
            </a:pPr>
            <a:r>
              <a:rPr lang="en-US" sz="2000" i="1" dirty="0" err="1">
                <a:sym typeface="Symbol" pitchFamily="18" charset="2"/>
              </a:rPr>
              <a:t>k</a:t>
            </a:r>
            <a:r>
              <a:rPr lang="en-US" sz="2000" i="1" baseline="-25000" dirty="0" err="1">
                <a:sym typeface="Symbol" pitchFamily="18" charset="2"/>
              </a:rPr>
              <a:t>D</a:t>
            </a:r>
            <a:r>
              <a:rPr lang="en-US" sz="2000" dirty="0"/>
              <a:t> = strength of VPD response</a:t>
            </a:r>
            <a:endParaRPr lang="en-AU" sz="2000" dirty="0"/>
          </a:p>
          <a:p>
            <a:endParaRPr lang="pt-PT" dirty="0"/>
          </a:p>
        </p:txBody>
      </p:sp>
      <p:sp>
        <p:nvSpPr>
          <p:cNvPr id="3" name="Title 2">
            <a:extLst>
              <a:ext uri="{FF2B5EF4-FFF2-40B4-BE49-F238E27FC236}">
                <a16:creationId xmlns:a16="http://schemas.microsoft.com/office/drawing/2014/main" id="{CA0D58DE-1555-4183-AF0F-3A9E49091E56}"/>
              </a:ext>
            </a:extLst>
          </p:cNvPr>
          <p:cNvSpPr>
            <a:spLocks noGrp="1"/>
          </p:cNvSpPr>
          <p:nvPr>
            <p:ph type="title"/>
          </p:nvPr>
        </p:nvSpPr>
        <p:spPr/>
        <p:txBody>
          <a:bodyPr/>
          <a:lstStyle/>
          <a:p>
            <a:r>
              <a:rPr lang="en-GB" dirty="0"/>
              <a:t>VPD growth modifier </a:t>
            </a:r>
            <a:r>
              <a:rPr lang="en-GB" dirty="0" err="1"/>
              <a:t>fVPD</a:t>
            </a:r>
            <a:r>
              <a:rPr lang="en-GB" dirty="0"/>
              <a:t>(d)</a:t>
            </a:r>
          </a:p>
        </p:txBody>
      </p:sp>
      <p:sp>
        <p:nvSpPr>
          <p:cNvPr id="8195"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4D820E67-9BE2-4BD8-A386-5D4AB7BBF34B}" type="slidenum">
              <a:rPr lang="en-AU">
                <a:solidFill>
                  <a:srgbClr val="000000"/>
                </a:solidFill>
              </a:rPr>
              <a:pPr>
                <a:defRPr/>
              </a:pPr>
              <a:t>23</a:t>
            </a:fld>
            <a:endParaRPr lang="en-AU">
              <a:solidFill>
                <a:srgbClr val="000000"/>
              </a:solidFill>
            </a:endParaRPr>
          </a:p>
        </p:txBody>
      </p:sp>
      <p:sp>
        <p:nvSpPr>
          <p:cNvPr id="8197"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8199"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72716"/>
            <a:ext cx="5616624" cy="972108"/>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20999652"/>
              </p:ext>
            </p:extLst>
          </p:nvPr>
        </p:nvGraphicFramePr>
        <p:xfrm>
          <a:off x="1019436" y="2077283"/>
          <a:ext cx="2108200" cy="508000"/>
        </p:xfrm>
        <a:graphic>
          <a:graphicData uri="http://schemas.openxmlformats.org/presentationml/2006/ole">
            <mc:AlternateContent xmlns:mc="http://schemas.openxmlformats.org/markup-compatibility/2006">
              <mc:Choice xmlns:v="urn:schemas-microsoft-com:vml" Requires="v">
                <p:oleObj spid="_x0000_s575528" name="Equation" r:id="rId3" imgW="1054080" imgH="253800" progId="Equation.3">
                  <p:embed/>
                </p:oleObj>
              </mc:Choice>
              <mc:Fallback>
                <p:oleObj name="Equation" r:id="rId3" imgW="1054080" imgH="253800" progId="Equation.3">
                  <p:embed/>
                  <p:pic>
                    <p:nvPicPr>
                      <p:cNvPr id="2" name="Object 1"/>
                      <p:cNvPicPr>
                        <a:picLocks noChangeAspect="1" noChangeArrowheads="1"/>
                      </p:cNvPicPr>
                      <p:nvPr/>
                    </p:nvPicPr>
                    <p:blipFill>
                      <a:blip r:embed="rId4"/>
                      <a:srcRect/>
                      <a:stretch>
                        <a:fillRect/>
                      </a:stretch>
                    </p:blipFill>
                    <p:spPr bwMode="auto">
                      <a:xfrm>
                        <a:off x="1019436" y="2077283"/>
                        <a:ext cx="2108200" cy="508000"/>
                      </a:xfrm>
                      <a:prstGeom prst="rect">
                        <a:avLst/>
                      </a:prstGeom>
                      <a:noFill/>
                      <a:ln>
                        <a:noFill/>
                      </a:ln>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3542511228"/>
              </p:ext>
            </p:extLst>
          </p:nvPr>
        </p:nvGraphicFramePr>
        <p:xfrm>
          <a:off x="6564052" y="1887461"/>
          <a:ext cx="4068464" cy="3681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807706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i="1" dirty="0"/>
          </a:p>
          <a:p>
            <a:endParaRPr lang="en-US" i="1" dirty="0"/>
          </a:p>
          <a:p>
            <a:endParaRPr lang="en-US" i="1" dirty="0"/>
          </a:p>
          <a:p>
            <a:endParaRPr lang="en-US" i="1" dirty="0"/>
          </a:p>
          <a:p>
            <a:pPr marL="762000" indent="-762000">
              <a:buNone/>
            </a:pPr>
            <a:r>
              <a:rPr lang="en-US" dirty="0">
                <a:sym typeface="Symbol" pitchFamily="18" charset="2"/>
              </a:rPr>
              <a:t>where</a:t>
            </a:r>
          </a:p>
          <a:p>
            <a:pPr marL="762000" indent="-762000">
              <a:buNone/>
            </a:pPr>
            <a:r>
              <a:rPr lang="en-US" sz="2000" i="1" dirty="0">
                <a:sym typeface="Symbol" pitchFamily="18" charset="2"/>
              </a:rPr>
              <a:t>t</a:t>
            </a:r>
            <a:r>
              <a:rPr lang="en-US" sz="2000" dirty="0"/>
              <a:t>     = current stand age</a:t>
            </a:r>
          </a:p>
          <a:p>
            <a:pPr marL="762000" indent="-762000">
              <a:spcBef>
                <a:spcPct val="25000"/>
              </a:spcBef>
              <a:buNone/>
            </a:pPr>
            <a:r>
              <a:rPr lang="en-US" sz="2000" i="1" dirty="0" err="1">
                <a:sym typeface="Symbol" pitchFamily="18" charset="2"/>
              </a:rPr>
              <a:t>t</a:t>
            </a:r>
            <a:r>
              <a:rPr lang="en-US" sz="2000" i="1" baseline="-25000" dirty="0" err="1">
                <a:sym typeface="Symbol" pitchFamily="18" charset="2"/>
              </a:rPr>
              <a:t>x</a:t>
            </a:r>
            <a:r>
              <a:rPr lang="en-US" sz="2000" dirty="0"/>
              <a:t>    = likely maximum stand age</a:t>
            </a:r>
          </a:p>
          <a:p>
            <a:pPr marL="762000" indent="-762000">
              <a:spcBef>
                <a:spcPct val="25000"/>
              </a:spcBef>
              <a:buNone/>
            </a:pPr>
            <a:r>
              <a:rPr lang="en-US" sz="2000" i="1" dirty="0"/>
              <a:t>r</a:t>
            </a:r>
            <a:r>
              <a:rPr lang="en-US" sz="2000" i="1" baseline="-25000" dirty="0"/>
              <a:t>age</a:t>
            </a:r>
            <a:r>
              <a:rPr lang="en-US" sz="2000" dirty="0"/>
              <a:t> = relative stand age for 50% growth reduction</a:t>
            </a:r>
          </a:p>
          <a:p>
            <a:pPr marL="762000" indent="-762000">
              <a:spcBef>
                <a:spcPct val="25000"/>
              </a:spcBef>
              <a:buNone/>
            </a:pPr>
            <a:r>
              <a:rPr lang="en-US" sz="2000" i="1" dirty="0" err="1"/>
              <a:t>n</a:t>
            </a:r>
            <a:r>
              <a:rPr lang="en-US" sz="2000" i="1" baseline="-25000" dirty="0" err="1"/>
              <a:t>age</a:t>
            </a:r>
            <a:r>
              <a:rPr lang="en-US" sz="2000" dirty="0"/>
              <a:t> = power determining strength of growth reduction</a:t>
            </a:r>
            <a:endParaRPr lang="en-AU" sz="2000" i="1" dirty="0"/>
          </a:p>
        </p:txBody>
      </p:sp>
      <p:sp>
        <p:nvSpPr>
          <p:cNvPr id="9219" name="Slide Number Placeholder 4"/>
          <p:cNvSpPr>
            <a:spLocks noGrp="1"/>
          </p:cNvSpPr>
          <p:nvPr>
            <p:ph type="sldNum" sz="quarter" idx="4294967295"/>
          </p:nvPr>
        </p:nvSpPr>
        <p:spPr>
          <a:xfrm>
            <a:off x="10134600" y="6553200"/>
            <a:ext cx="533400" cy="228600"/>
          </a:xfrm>
          <a:prstGeom prst="rect">
            <a:avLst/>
          </a:prstGeom>
          <a:noFill/>
        </p:spPr>
        <p:txBody>
          <a:bodyPr/>
          <a:lstStyle/>
          <a:p>
            <a:pPr>
              <a:defRPr/>
            </a:pPr>
            <a:fld id="{018FA003-6834-41FD-8549-A0B10ACF52F1}" type="slidenum">
              <a:rPr lang="en-AU">
                <a:solidFill>
                  <a:srgbClr val="000000"/>
                </a:solidFill>
              </a:rPr>
              <a:pPr>
                <a:defRPr/>
              </a:pPr>
              <a:t>24</a:t>
            </a:fld>
            <a:endParaRPr lang="en-AU">
              <a:solidFill>
                <a:srgbClr val="000000"/>
              </a:solidFill>
            </a:endParaRPr>
          </a:p>
        </p:txBody>
      </p:sp>
      <p:sp>
        <p:nvSpPr>
          <p:cNvPr id="9221"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9223"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72716"/>
            <a:ext cx="7344816" cy="900100"/>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r>
              <a:rPr lang="en-US" b="1" kern="0" dirty="0">
                <a:solidFill>
                  <a:srgbClr val="008000"/>
                </a:solidFill>
                <a:latin typeface="Trebuchet MS"/>
              </a:rPr>
              <a:t>Age-related growth modifier </a:t>
            </a:r>
            <a:r>
              <a:rPr lang="en-US" b="1" i="1" kern="0" dirty="0" err="1">
                <a:solidFill>
                  <a:srgbClr val="008000"/>
                </a:solidFill>
                <a:latin typeface="Trebuchet MS"/>
              </a:rPr>
              <a:t>f</a:t>
            </a:r>
            <a:r>
              <a:rPr lang="en-US" b="1" i="1" kern="0" baseline="-25000" dirty="0" err="1">
                <a:solidFill>
                  <a:srgbClr val="008000"/>
                </a:solidFill>
                <a:latin typeface="Trebuchet MS"/>
              </a:rPr>
              <a:t>age</a:t>
            </a:r>
            <a:r>
              <a:rPr lang="en-US" b="1" kern="0" dirty="0">
                <a:solidFill>
                  <a:srgbClr val="008000"/>
                </a:solidFill>
                <a:latin typeface="Trebuchet MS"/>
              </a:rPr>
              <a:t>(</a:t>
            </a:r>
            <a:r>
              <a:rPr lang="en-US" b="1" i="1" kern="0" dirty="0">
                <a:solidFill>
                  <a:srgbClr val="008000"/>
                </a:solidFill>
                <a:latin typeface="Trebuchet MS"/>
                <a:sym typeface="Symbol" pitchFamily="18" charset="2"/>
              </a:rPr>
              <a:t>t</a:t>
            </a:r>
            <a:r>
              <a:rPr lang="en-US" b="1" kern="0" dirty="0">
                <a:solidFill>
                  <a:srgbClr val="008000"/>
                </a:solidFill>
                <a:latin typeface="Trebuchet MS"/>
              </a:rPr>
              <a:t>)</a:t>
            </a:r>
            <a:endParaRPr lang="pt-PT" b="1" kern="0" dirty="0">
              <a:solidFill>
                <a:srgbClr val="008000"/>
              </a:solidFill>
              <a:latin typeface="Trebuchet MS"/>
            </a:endParaRPr>
          </a:p>
        </p:txBody>
      </p:sp>
      <p:graphicFrame>
        <p:nvGraphicFramePr>
          <p:cNvPr id="2" name="Object 1"/>
          <p:cNvGraphicFramePr>
            <a:graphicFrameLocks noChangeAspect="1"/>
          </p:cNvGraphicFramePr>
          <p:nvPr/>
        </p:nvGraphicFramePr>
        <p:xfrm>
          <a:off x="2522538" y="1790700"/>
          <a:ext cx="3556000" cy="939800"/>
        </p:xfrm>
        <a:graphic>
          <a:graphicData uri="http://schemas.openxmlformats.org/presentationml/2006/ole">
            <mc:AlternateContent xmlns:mc="http://schemas.openxmlformats.org/markup-compatibility/2006">
              <mc:Choice xmlns:v="urn:schemas-microsoft-com:vml" Requires="v">
                <p:oleObj spid="_x0000_s576551" name="Equation" r:id="rId3" imgW="1777680" imgH="469800" progId="Equation.3">
                  <p:embed/>
                </p:oleObj>
              </mc:Choice>
              <mc:Fallback>
                <p:oleObj name="Equation" r:id="rId3" imgW="1777680" imgH="469800" progId="Equation.3">
                  <p:embed/>
                  <p:pic>
                    <p:nvPicPr>
                      <p:cNvPr id="2" name="Object 1"/>
                      <p:cNvPicPr>
                        <a:picLocks noChangeAspect="1" noChangeArrowheads="1"/>
                      </p:cNvPicPr>
                      <p:nvPr/>
                    </p:nvPicPr>
                    <p:blipFill>
                      <a:blip r:embed="rId4"/>
                      <a:srcRect/>
                      <a:stretch>
                        <a:fillRect/>
                      </a:stretch>
                    </p:blipFill>
                    <p:spPr bwMode="auto">
                      <a:xfrm>
                        <a:off x="2522538" y="1790700"/>
                        <a:ext cx="3556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759422534"/>
              </p:ext>
            </p:extLst>
          </p:nvPr>
        </p:nvGraphicFramePr>
        <p:xfrm>
          <a:off x="6168009" y="2492896"/>
          <a:ext cx="4336925" cy="40570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181285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Biomass partitioning</a:t>
            </a:r>
            <a:endParaRPr lang="pt-PT" i="1" dirty="0"/>
          </a:p>
        </p:txBody>
      </p:sp>
      <p:sp>
        <p:nvSpPr>
          <p:cNvPr id="2" name="Action Button: Forward or Next 1">
            <a:hlinkClick r:id="rId2" action="ppaction://hlinksldjump" highlightClick="1"/>
          </p:cNvPr>
          <p:cNvSpPr/>
          <p:nvPr/>
        </p:nvSpPr>
        <p:spPr bwMode="auto">
          <a:xfrm>
            <a:off x="10236460" y="6381328"/>
            <a:ext cx="321804" cy="324036"/>
          </a:xfrm>
          <a:prstGeom prst="actionButtonForwardNex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pt-PT"/>
          </a:p>
        </p:txBody>
      </p:sp>
    </p:spTree>
    <p:extLst>
      <p:ext uri="{BB962C8B-B14F-4D97-AF65-F5344CB8AC3E}">
        <p14:creationId xmlns:p14="http://schemas.microsoft.com/office/powerpoint/2010/main" val="369602247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9900"/>
                </a:solidFill>
              </a:rPr>
              <a:t>Biomass partitioning</a:t>
            </a:r>
          </a:p>
          <a:p>
            <a:r>
              <a:rPr lang="en-US" dirty="0"/>
              <a:t>NPP is partitioned into biomass pools (</a:t>
            </a:r>
            <a:r>
              <a:rPr lang="en-US" dirty="0" err="1"/>
              <a:t>t</a:t>
            </a:r>
            <a:r>
              <a:rPr lang="en-US" baseline="-25000" dirty="0" err="1"/>
              <a:t>DM</a:t>
            </a:r>
            <a:r>
              <a:rPr lang="en-US" dirty="0"/>
              <a:t> ha</a:t>
            </a:r>
            <a:r>
              <a:rPr lang="en-US" baseline="30000" dirty="0"/>
              <a:t>-1</a:t>
            </a:r>
            <a:r>
              <a:rPr lang="en-US" dirty="0"/>
              <a:t>):</a:t>
            </a:r>
          </a:p>
          <a:p>
            <a:pPr lvl="1"/>
            <a:r>
              <a:rPr lang="en-US" dirty="0"/>
              <a:t>roots (</a:t>
            </a:r>
            <a:r>
              <a:rPr lang="en-US" i="1" dirty="0" err="1"/>
              <a:t>W</a:t>
            </a:r>
            <a:r>
              <a:rPr lang="en-US" i="1" baseline="-25000" dirty="0" err="1"/>
              <a:t>r</a:t>
            </a:r>
            <a:r>
              <a:rPr lang="en-US" dirty="0"/>
              <a:t>), leaves (</a:t>
            </a:r>
            <a:r>
              <a:rPr lang="en-US" i="1" dirty="0" err="1"/>
              <a:t>W</a:t>
            </a:r>
            <a:r>
              <a:rPr lang="en-US" i="1" baseline="-25000" dirty="0" err="1"/>
              <a:t>l</a:t>
            </a:r>
            <a:r>
              <a:rPr lang="en-US" dirty="0"/>
              <a:t>), above-ground woody tissue (</a:t>
            </a:r>
            <a:r>
              <a:rPr lang="en-US" i="1" dirty="0" err="1"/>
              <a:t>W</a:t>
            </a:r>
            <a:r>
              <a:rPr lang="en-US" i="1" baseline="-25000" dirty="0" err="1"/>
              <a:t>wy</a:t>
            </a:r>
            <a:r>
              <a:rPr lang="en-US" dirty="0"/>
              <a:t>) </a:t>
            </a:r>
          </a:p>
          <a:p>
            <a:pPr defTabSz="374650"/>
            <a:r>
              <a:rPr lang="en-US" dirty="0"/>
              <a:t>Partitioning rates (</a:t>
            </a:r>
            <a:r>
              <a:rPr lang="en-US" i="1" dirty="0">
                <a:sym typeface="Symbol" pitchFamily="18" charset="2"/>
              </a:rPr>
              <a:t></a:t>
            </a:r>
            <a:r>
              <a:rPr lang="en-US" i="1" baseline="-25000" dirty="0">
                <a:sym typeface="Symbol" pitchFamily="18" charset="2"/>
              </a:rPr>
              <a:t>l</a:t>
            </a:r>
            <a:r>
              <a:rPr lang="en-US" i="1" dirty="0">
                <a:sym typeface="Symbol" pitchFamily="18" charset="2"/>
              </a:rPr>
              <a:t>, </a:t>
            </a:r>
            <a:r>
              <a:rPr lang="en-US" i="1" baseline="-25000" dirty="0">
                <a:sym typeface="Symbol" pitchFamily="18" charset="2"/>
              </a:rPr>
              <a:t>r</a:t>
            </a:r>
            <a:r>
              <a:rPr lang="en-US" dirty="0">
                <a:sym typeface="Symbol" pitchFamily="18" charset="2"/>
              </a:rPr>
              <a:t> and </a:t>
            </a:r>
            <a:r>
              <a:rPr lang="en-US" i="1" dirty="0">
                <a:sym typeface="Symbol" pitchFamily="18" charset="2"/>
              </a:rPr>
              <a:t></a:t>
            </a:r>
            <a:r>
              <a:rPr lang="en-US" i="1" baseline="-25000" dirty="0" err="1">
                <a:sym typeface="Symbol" pitchFamily="18" charset="2"/>
              </a:rPr>
              <a:t>wy</a:t>
            </a:r>
            <a:r>
              <a:rPr lang="en-US" dirty="0">
                <a:sym typeface="Symbol" pitchFamily="18" charset="2"/>
              </a:rPr>
              <a:t>) depend on growth conditions and stand </a:t>
            </a:r>
            <a:r>
              <a:rPr lang="en-US" dirty="0" err="1">
                <a:sym typeface="Symbol" pitchFamily="18" charset="2"/>
              </a:rPr>
              <a:t>dbh</a:t>
            </a:r>
            <a:r>
              <a:rPr lang="en-US" dirty="0">
                <a:sym typeface="Symbol" pitchFamily="18" charset="2"/>
              </a:rPr>
              <a:t> (d)</a:t>
            </a:r>
          </a:p>
          <a:p>
            <a:pPr defTabSz="374650"/>
            <a:r>
              <a:rPr lang="en-US" dirty="0"/>
              <a:t>Biomass allocated to each pool is then:</a:t>
            </a:r>
          </a:p>
        </p:txBody>
      </p:sp>
      <p:sp>
        <p:nvSpPr>
          <p:cNvPr id="10243"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E6663AC6-AEE7-4B92-AD68-D3987E438133}" type="slidenum">
              <a:rPr lang="en-AU">
                <a:solidFill>
                  <a:srgbClr val="000000"/>
                </a:solidFill>
              </a:rPr>
              <a:pPr>
                <a:defRPr/>
              </a:pPr>
              <a:t>26</a:t>
            </a:fld>
            <a:endParaRPr lang="en-AU">
              <a:solidFill>
                <a:srgbClr val="000000"/>
              </a:solidFill>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961D58C-5544-405D-9989-22CCD6328596}"/>
                  </a:ext>
                </a:extLst>
              </p:cNvPr>
              <p:cNvGraphicFramePr>
                <a:graphicFrameLocks noGrp="1"/>
              </p:cNvGraphicFramePr>
              <p:nvPr>
                <p:extLst>
                  <p:ext uri="{D42A27DB-BD31-4B8C-83A1-F6EECF244321}">
                    <p14:modId xmlns:p14="http://schemas.microsoft.com/office/powerpoint/2010/main" val="2307343343"/>
                  </p:ext>
                </p:extLst>
              </p:nvPr>
            </p:nvGraphicFramePr>
            <p:xfrm>
              <a:off x="3071664" y="4257092"/>
              <a:ext cx="5616624" cy="1400493"/>
            </p:xfrm>
            <a:graphic>
              <a:graphicData uri="http://schemas.openxmlformats.org/drawingml/2006/table">
                <a:tbl>
                  <a:tblPr firstRow="1" bandRow="1">
                    <a:tableStyleId>{5FD0F851-EC5A-4D38-B0AD-8093EC10F338}</a:tableStyleId>
                  </a:tblPr>
                  <a:tblGrid>
                    <a:gridCol w="2808312">
                      <a:extLst>
                        <a:ext uri="{9D8B030D-6E8A-4147-A177-3AD203B41FA5}">
                          <a16:colId xmlns:a16="http://schemas.microsoft.com/office/drawing/2014/main" val="3508805043"/>
                        </a:ext>
                      </a:extLst>
                    </a:gridCol>
                    <a:gridCol w="2808312">
                      <a:extLst>
                        <a:ext uri="{9D8B030D-6E8A-4147-A177-3AD203B41FA5}">
                          <a16:colId xmlns:a16="http://schemas.microsoft.com/office/drawing/2014/main" val="1652047345"/>
                        </a:ext>
                      </a:extLst>
                    </a:gridCol>
                  </a:tblGrid>
                  <a:tr h="370840">
                    <a:tc>
                      <a:txBody>
                        <a:bodyPr/>
                        <a:lstStyle/>
                        <a:p>
                          <a:r>
                            <a:rPr lang="pt-PT" sz="2000" b="0" dirty="0" err="1"/>
                            <a:t>Roots</a:t>
                          </a:r>
                          <a:endParaRPr lang="en-GB" sz="2000"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rPr>
                                      <m:t>𝑟</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2353916001"/>
                      </a:ext>
                    </a:extLst>
                  </a:tr>
                  <a:tr h="370840">
                    <a:tc>
                      <a:txBody>
                        <a:bodyPr/>
                        <a:lstStyle/>
                        <a:p>
                          <a:r>
                            <a:rPr lang="pt-PT" sz="2000" dirty="0" err="1"/>
                            <a:t>Stem</a:t>
                          </a:r>
                          <a:r>
                            <a:rPr lang="pt-PT" sz="2000" dirty="0"/>
                            <a:t> </a:t>
                          </a:r>
                          <a:r>
                            <a:rPr lang="pt-PT" sz="2000" dirty="0" err="1"/>
                            <a:t>and</a:t>
                          </a:r>
                          <a:r>
                            <a:rPr lang="pt-PT" sz="2000" dirty="0"/>
                            <a:t> </a:t>
                          </a:r>
                          <a:r>
                            <a:rPr lang="pt-PT" sz="2000" dirty="0" err="1"/>
                            <a:t>branches</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sym typeface="Symbol" panose="05050102010706020507" pitchFamily="18" charset="2"/>
                                      </a:rPr>
                                      <m:t>𝑤𝑦</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4119079825"/>
                      </a:ext>
                    </a:extLst>
                  </a:tr>
                  <a:tr h="370840">
                    <a:tc>
                      <a:txBody>
                        <a:bodyPr/>
                        <a:lstStyle/>
                        <a:p>
                          <a:r>
                            <a:rPr lang="pt-PT" sz="2000" dirty="0" err="1"/>
                            <a:t>Leaves</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rPr>
                                      <m:t>𝑙</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3646755049"/>
                      </a:ext>
                    </a:extLst>
                  </a:tr>
                </a:tbl>
              </a:graphicData>
            </a:graphic>
          </p:graphicFrame>
        </mc:Choice>
        <mc:Fallback xmlns="">
          <p:graphicFrame>
            <p:nvGraphicFramePr>
              <p:cNvPr id="3" name="Table 2">
                <a:extLst>
                  <a:ext uri="{FF2B5EF4-FFF2-40B4-BE49-F238E27FC236}">
                    <a16:creationId xmlns:a16="http://schemas.microsoft.com/office/drawing/2014/main" id="{F961D58C-5544-405D-9989-22CCD6328596}"/>
                  </a:ext>
                </a:extLst>
              </p:cNvPr>
              <p:cNvGraphicFramePr>
                <a:graphicFrameLocks noGrp="1"/>
              </p:cNvGraphicFramePr>
              <p:nvPr>
                <p:extLst>
                  <p:ext uri="{D42A27DB-BD31-4B8C-83A1-F6EECF244321}">
                    <p14:modId xmlns:p14="http://schemas.microsoft.com/office/powerpoint/2010/main" val="2307343343"/>
                  </p:ext>
                </p:extLst>
              </p:nvPr>
            </p:nvGraphicFramePr>
            <p:xfrm>
              <a:off x="3071664" y="4257092"/>
              <a:ext cx="5616624" cy="1400493"/>
            </p:xfrm>
            <a:graphic>
              <a:graphicData uri="http://schemas.openxmlformats.org/drawingml/2006/table">
                <a:tbl>
                  <a:tblPr firstRow="1" bandRow="1">
                    <a:tableStyleId>{5FD0F851-EC5A-4D38-B0AD-8093EC10F338}</a:tableStyleId>
                  </a:tblPr>
                  <a:tblGrid>
                    <a:gridCol w="2808312">
                      <a:extLst>
                        <a:ext uri="{9D8B030D-6E8A-4147-A177-3AD203B41FA5}">
                          <a16:colId xmlns:a16="http://schemas.microsoft.com/office/drawing/2014/main" val="3508805043"/>
                        </a:ext>
                      </a:extLst>
                    </a:gridCol>
                    <a:gridCol w="2808312">
                      <a:extLst>
                        <a:ext uri="{9D8B030D-6E8A-4147-A177-3AD203B41FA5}">
                          <a16:colId xmlns:a16="http://schemas.microsoft.com/office/drawing/2014/main" val="1652047345"/>
                        </a:ext>
                      </a:extLst>
                    </a:gridCol>
                  </a:tblGrid>
                  <a:tr h="457200">
                    <a:tc>
                      <a:txBody>
                        <a:bodyPr/>
                        <a:lstStyle/>
                        <a:p>
                          <a:r>
                            <a:rPr lang="pt-PT" sz="2000" b="0" dirty="0" err="1"/>
                            <a:t>Roots</a:t>
                          </a:r>
                          <a:endParaRPr lang="en-GB" sz="2000" b="0" dirty="0"/>
                        </a:p>
                      </a:txBody>
                      <a:tcPr/>
                    </a:tc>
                    <a:tc>
                      <a:txBody>
                        <a:bodyPr/>
                        <a:lstStyle/>
                        <a:p>
                          <a:endParaRPr lang="en-US"/>
                        </a:p>
                      </a:txBody>
                      <a:tcPr>
                        <a:blipFill>
                          <a:blip r:embed="rId2"/>
                          <a:stretch>
                            <a:fillRect l="-100217" t="-8000" r="-217" b="-218667"/>
                          </a:stretch>
                        </a:blipFill>
                      </a:tcPr>
                    </a:tc>
                    <a:extLst>
                      <a:ext uri="{0D108BD9-81ED-4DB2-BD59-A6C34878D82A}">
                        <a16:rowId xmlns:a16="http://schemas.microsoft.com/office/drawing/2014/main" val="2353916001"/>
                      </a:ext>
                    </a:extLst>
                  </a:tr>
                  <a:tr h="486093">
                    <a:tc>
                      <a:txBody>
                        <a:bodyPr/>
                        <a:lstStyle/>
                        <a:p>
                          <a:r>
                            <a:rPr lang="pt-PT" sz="2000" dirty="0" err="1"/>
                            <a:t>Stem</a:t>
                          </a:r>
                          <a:r>
                            <a:rPr lang="pt-PT" sz="2000" dirty="0"/>
                            <a:t> </a:t>
                          </a:r>
                          <a:r>
                            <a:rPr lang="pt-PT" sz="2000" dirty="0" err="1"/>
                            <a:t>and</a:t>
                          </a:r>
                          <a:r>
                            <a:rPr lang="pt-PT" sz="2000" dirty="0"/>
                            <a:t> </a:t>
                          </a:r>
                          <a:r>
                            <a:rPr lang="pt-PT" sz="2000" dirty="0" err="1"/>
                            <a:t>branches</a:t>
                          </a:r>
                          <a:endParaRPr lang="en-GB" sz="2000" dirty="0"/>
                        </a:p>
                      </a:txBody>
                      <a:tcPr/>
                    </a:tc>
                    <a:tc>
                      <a:txBody>
                        <a:bodyPr/>
                        <a:lstStyle/>
                        <a:p>
                          <a:endParaRPr lang="en-US"/>
                        </a:p>
                      </a:txBody>
                      <a:tcPr>
                        <a:blipFill>
                          <a:blip r:embed="rId2"/>
                          <a:stretch>
                            <a:fillRect l="-100217" t="-100000" r="-217" b="-102469"/>
                          </a:stretch>
                        </a:blipFill>
                      </a:tcPr>
                    </a:tc>
                    <a:extLst>
                      <a:ext uri="{0D108BD9-81ED-4DB2-BD59-A6C34878D82A}">
                        <a16:rowId xmlns:a16="http://schemas.microsoft.com/office/drawing/2014/main" val="4119079825"/>
                      </a:ext>
                    </a:extLst>
                  </a:tr>
                  <a:tr h="457200">
                    <a:tc>
                      <a:txBody>
                        <a:bodyPr/>
                        <a:lstStyle/>
                        <a:p>
                          <a:r>
                            <a:rPr lang="pt-PT" sz="2000" dirty="0" err="1"/>
                            <a:t>Leaves</a:t>
                          </a:r>
                          <a:endParaRPr lang="en-GB" sz="2000" dirty="0"/>
                        </a:p>
                      </a:txBody>
                      <a:tcPr/>
                    </a:tc>
                    <a:tc>
                      <a:txBody>
                        <a:bodyPr/>
                        <a:lstStyle/>
                        <a:p>
                          <a:endParaRPr lang="en-US"/>
                        </a:p>
                      </a:txBody>
                      <a:tcPr>
                        <a:blipFill>
                          <a:blip r:embed="rId2"/>
                          <a:stretch>
                            <a:fillRect l="-100217" t="-216000" r="-217" b="-10667"/>
                          </a:stretch>
                        </a:blipFill>
                      </a:tcPr>
                    </a:tc>
                    <a:extLst>
                      <a:ext uri="{0D108BD9-81ED-4DB2-BD59-A6C34878D82A}">
                        <a16:rowId xmlns:a16="http://schemas.microsoft.com/office/drawing/2014/main" val="3646755049"/>
                      </a:ext>
                    </a:extLst>
                  </a:tr>
                </a:tbl>
              </a:graphicData>
            </a:graphic>
          </p:graphicFrame>
        </mc:Fallback>
      </mc:AlternateContent>
    </p:spTree>
    <p:extLst>
      <p:ext uri="{BB962C8B-B14F-4D97-AF65-F5344CB8AC3E}">
        <p14:creationId xmlns:p14="http://schemas.microsoft.com/office/powerpoint/2010/main" val="61803911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rIns="5220000"/>
          <a:lstStyle/>
          <a:p>
            <a:endParaRPr lang="en-US" sz="1200" dirty="0"/>
          </a:p>
          <a:p>
            <a:r>
              <a:rPr lang="en-US" sz="2000" dirty="0"/>
              <a:t>Partitioning to </a:t>
            </a:r>
            <a:r>
              <a:rPr lang="en-US" sz="2000"/>
              <a:t>roots is </a:t>
            </a:r>
            <a:r>
              <a:rPr lang="en-US" sz="2000" dirty="0"/>
              <a:t>affected by growth conditions through </a:t>
            </a:r>
            <a:r>
              <a:rPr lang="en-US" sz="2000" dirty="0">
                <a:latin typeface="Symbol" pitchFamily="18" charset="2"/>
              </a:rPr>
              <a:t>j</a:t>
            </a:r>
            <a:r>
              <a:rPr lang="en-US" sz="2000" dirty="0"/>
              <a:t> (</a:t>
            </a:r>
            <a:r>
              <a:rPr lang="en-US" sz="2000" i="1" dirty="0" err="1"/>
              <a:t>PhysMod</a:t>
            </a:r>
            <a:r>
              <a:rPr lang="en-US" sz="2000" i="1" dirty="0"/>
              <a:t>=min{</a:t>
            </a:r>
            <a:r>
              <a:rPr lang="en-US" sz="2000" i="1" dirty="0" err="1"/>
              <a:t>f</a:t>
            </a:r>
            <a:r>
              <a:rPr lang="en-US" sz="2000" i="1" baseline="-25000" dirty="0" err="1"/>
              <a:t>VPD</a:t>
            </a:r>
            <a:r>
              <a:rPr lang="en-US" sz="2000" i="1" dirty="0" err="1"/>
              <a:t>,f</a:t>
            </a:r>
            <a:r>
              <a:rPr lang="en-US" sz="2000" i="1" baseline="-25000" dirty="0" err="1"/>
              <a:t>SW</a:t>
            </a:r>
            <a:r>
              <a:rPr lang="en-US" sz="2000" i="1" dirty="0"/>
              <a:t>}</a:t>
            </a:r>
            <a:r>
              <a:rPr lang="en-US" sz="2000" i="1" dirty="0" err="1"/>
              <a:t>f</a:t>
            </a:r>
            <a:r>
              <a:rPr lang="en-US" sz="2000" i="1" baseline="-25000" dirty="0" err="1"/>
              <a:t>age</a:t>
            </a:r>
            <a:r>
              <a:rPr lang="en-US" sz="2000" dirty="0"/>
              <a:t>)</a:t>
            </a:r>
            <a:r>
              <a:rPr lang="en-US" sz="2000" i="1" dirty="0"/>
              <a:t> </a:t>
            </a:r>
            <a:r>
              <a:rPr lang="en-US" sz="2000" dirty="0"/>
              <a:t>and by soil fertility (</a:t>
            </a:r>
            <a:r>
              <a:rPr lang="en-US" sz="2000" i="1" dirty="0"/>
              <a:t>m</a:t>
            </a:r>
            <a:r>
              <a:rPr lang="en-US" sz="2000" dirty="0"/>
              <a:t>):</a:t>
            </a:r>
          </a:p>
          <a:p>
            <a:pPr defTabSz="765175">
              <a:buNone/>
            </a:pPr>
            <a:endParaRPr lang="en-US" sz="1200" dirty="0"/>
          </a:p>
          <a:p>
            <a:pPr defTabSz="765175">
              <a:buNone/>
            </a:pPr>
            <a:endParaRPr lang="en-US" sz="2000" dirty="0"/>
          </a:p>
          <a:p>
            <a:pPr defTabSz="765175">
              <a:buNone/>
            </a:pPr>
            <a:endParaRPr lang="en-US" sz="1200" dirty="0"/>
          </a:p>
          <a:p>
            <a:pPr defTabSz="765175">
              <a:buNone/>
            </a:pPr>
            <a:endParaRPr lang="en-US" sz="1100" dirty="0"/>
          </a:p>
          <a:p>
            <a:pPr lvl="1" defTabSz="765175">
              <a:buNone/>
            </a:pPr>
            <a:r>
              <a:rPr lang="en-US" dirty="0"/>
              <a:t>where</a:t>
            </a:r>
          </a:p>
          <a:p>
            <a:pPr lvl="1" defTabSz="765175">
              <a:spcBef>
                <a:spcPct val="25000"/>
              </a:spcBef>
              <a:buNone/>
            </a:pPr>
            <a:r>
              <a:rPr lang="en-US" sz="1800" i="1" dirty="0">
                <a:sym typeface="Symbol" pitchFamily="18" charset="2"/>
              </a:rPr>
              <a:t>	m = m</a:t>
            </a:r>
            <a:r>
              <a:rPr lang="en-US" sz="1800" i="1" baseline="-25000" dirty="0">
                <a:sym typeface="Symbol" pitchFamily="18" charset="2"/>
              </a:rPr>
              <a:t>0</a:t>
            </a:r>
            <a:r>
              <a:rPr lang="en-US" sz="1800" i="1" dirty="0">
                <a:sym typeface="Symbol" pitchFamily="18" charset="2"/>
              </a:rPr>
              <a:t> + </a:t>
            </a:r>
            <a:r>
              <a:rPr lang="en-US" sz="1800" dirty="0">
                <a:sym typeface="Symbol" pitchFamily="18" charset="2"/>
              </a:rPr>
              <a:t>(</a:t>
            </a:r>
            <a:r>
              <a:rPr lang="en-US" sz="1800" i="1" dirty="0">
                <a:sym typeface="Symbol" pitchFamily="18" charset="2"/>
              </a:rPr>
              <a:t>1-m</a:t>
            </a:r>
            <a:r>
              <a:rPr lang="en-US" sz="1800" i="1" baseline="-25000" dirty="0">
                <a:sym typeface="Symbol" pitchFamily="18" charset="2"/>
              </a:rPr>
              <a:t>0</a:t>
            </a:r>
            <a:r>
              <a:rPr lang="en-US" sz="1800" dirty="0">
                <a:sym typeface="Symbol" pitchFamily="18" charset="2"/>
              </a:rPr>
              <a:t>)</a:t>
            </a:r>
            <a:r>
              <a:rPr lang="en-US" sz="1800" i="1" dirty="0">
                <a:sym typeface="Symbol" pitchFamily="18" charset="2"/>
              </a:rPr>
              <a:t>FR</a:t>
            </a:r>
          </a:p>
          <a:p>
            <a:pPr lvl="1" defTabSz="765175">
              <a:spcBef>
                <a:spcPct val="25000"/>
              </a:spcBef>
              <a:buNone/>
            </a:pPr>
            <a:r>
              <a:rPr lang="en-US" sz="1800" i="1" dirty="0">
                <a:sym typeface="Symbol" pitchFamily="18" charset="2"/>
              </a:rPr>
              <a:t>	</a:t>
            </a:r>
            <a:r>
              <a:rPr lang="en-US" sz="1800" i="1" baseline="-25000" dirty="0">
                <a:sym typeface="Symbol" pitchFamily="18" charset="2"/>
              </a:rPr>
              <a:t>Rx</a:t>
            </a:r>
            <a:r>
              <a:rPr lang="en-US" sz="1800" dirty="0">
                <a:sym typeface="Symbol" pitchFamily="18" charset="2"/>
              </a:rPr>
              <a:t> = root partitioning under</a:t>
            </a:r>
          </a:p>
          <a:p>
            <a:pPr lvl="1" defTabSz="765175">
              <a:spcBef>
                <a:spcPct val="25000"/>
              </a:spcBef>
              <a:buNone/>
            </a:pPr>
            <a:r>
              <a:rPr lang="en-US" sz="1800" dirty="0">
                <a:sym typeface="Symbol" pitchFamily="18" charset="2"/>
              </a:rPr>
              <a:t> 	 	  very poor conditions</a:t>
            </a:r>
          </a:p>
          <a:p>
            <a:pPr lvl="1" defTabSz="765175">
              <a:spcBef>
                <a:spcPct val="25000"/>
              </a:spcBef>
              <a:buNone/>
            </a:pPr>
            <a:r>
              <a:rPr lang="en-US" sz="1800" i="1" dirty="0">
                <a:sym typeface="Symbol" pitchFamily="18" charset="2"/>
              </a:rPr>
              <a:t>	</a:t>
            </a:r>
            <a:r>
              <a:rPr lang="en-US" sz="1800" i="1" baseline="-25000" dirty="0" err="1">
                <a:sym typeface="Symbol" pitchFamily="18" charset="2"/>
              </a:rPr>
              <a:t>Rn</a:t>
            </a:r>
            <a:r>
              <a:rPr lang="en-US" sz="1800" dirty="0">
                <a:sym typeface="Symbol" pitchFamily="18" charset="2"/>
              </a:rPr>
              <a:t> = root partitioning under </a:t>
            </a:r>
          </a:p>
          <a:p>
            <a:pPr lvl="1" defTabSz="765175">
              <a:spcBef>
                <a:spcPct val="25000"/>
              </a:spcBef>
              <a:buNone/>
            </a:pPr>
            <a:r>
              <a:rPr lang="en-US" sz="1800" dirty="0">
                <a:sym typeface="Symbol" pitchFamily="18" charset="2"/>
              </a:rPr>
              <a:t>		   optimal conditions</a:t>
            </a:r>
          </a:p>
          <a:p>
            <a:pPr lvl="1" defTabSz="765175">
              <a:spcBef>
                <a:spcPct val="25000"/>
              </a:spcBef>
              <a:buNone/>
            </a:pPr>
            <a:r>
              <a:rPr lang="en-US" sz="1800" dirty="0">
                <a:sym typeface="Symbol" pitchFamily="18" charset="2"/>
              </a:rPr>
              <a:t>	m</a:t>
            </a:r>
            <a:r>
              <a:rPr lang="en-US" sz="1800" baseline="-25000" dirty="0">
                <a:sym typeface="Symbol" pitchFamily="18" charset="2"/>
              </a:rPr>
              <a:t>0</a:t>
            </a:r>
            <a:r>
              <a:rPr lang="en-US" sz="1800" dirty="0">
                <a:sym typeface="Symbol" pitchFamily="18" charset="2"/>
              </a:rPr>
              <a:t>= value of m when FR=0</a:t>
            </a:r>
          </a:p>
          <a:p>
            <a:pPr>
              <a:buNone/>
            </a:pPr>
            <a:endParaRPr lang="en-US" sz="1800" dirty="0"/>
          </a:p>
          <a:p>
            <a:endParaRPr lang="pt-PT" sz="2000" dirty="0"/>
          </a:p>
        </p:txBody>
      </p:sp>
      <p:sp>
        <p:nvSpPr>
          <p:cNvPr id="4" name="Title 3">
            <a:extLst>
              <a:ext uri="{FF2B5EF4-FFF2-40B4-BE49-F238E27FC236}">
                <a16:creationId xmlns:a16="http://schemas.microsoft.com/office/drawing/2014/main" id="{2E9CF8F2-0F1A-48C1-93FC-6E41923CC6B3}"/>
              </a:ext>
            </a:extLst>
          </p:cNvPr>
          <p:cNvSpPr>
            <a:spLocks noGrp="1"/>
          </p:cNvSpPr>
          <p:nvPr>
            <p:ph type="title"/>
          </p:nvPr>
        </p:nvSpPr>
        <p:spPr/>
        <p:txBody>
          <a:bodyPr/>
          <a:lstStyle/>
          <a:p>
            <a:r>
              <a:rPr lang="en-GB" dirty="0"/>
              <a:t>Root partitioning</a:t>
            </a:r>
          </a:p>
        </p:txBody>
      </p:sp>
      <p:sp>
        <p:nvSpPr>
          <p:cNvPr id="11267"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019EC9CD-F9B8-4006-A55A-C78728981328}" type="slidenum">
              <a:rPr lang="en-AU">
                <a:solidFill>
                  <a:srgbClr val="000000"/>
                </a:solidFill>
              </a:rPr>
              <a:pPr>
                <a:defRPr/>
              </a:pPr>
              <a:t>27</a:t>
            </a:fld>
            <a:endParaRPr lang="en-AU">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18434236"/>
              </p:ext>
            </p:extLst>
          </p:nvPr>
        </p:nvGraphicFramePr>
        <p:xfrm>
          <a:off x="1163452" y="2847752"/>
          <a:ext cx="3225800" cy="863600"/>
        </p:xfrm>
        <a:graphic>
          <a:graphicData uri="http://schemas.openxmlformats.org/presentationml/2006/ole">
            <mc:AlternateContent xmlns:mc="http://schemas.openxmlformats.org/markup-compatibility/2006">
              <mc:Choice xmlns:v="urn:schemas-microsoft-com:vml" Requires="v">
                <p:oleObj spid="_x0000_s578601" name="Equation" r:id="rId3" imgW="1612800" imgH="431640" progId="Equation.3">
                  <p:embed/>
                </p:oleObj>
              </mc:Choice>
              <mc:Fallback>
                <p:oleObj name="Equation" r:id="rId3" imgW="1612800" imgH="431640" progId="Equation.3">
                  <p:embed/>
                  <p:pic>
                    <p:nvPicPr>
                      <p:cNvPr id="2" name="Object 1"/>
                      <p:cNvPicPr>
                        <a:picLocks noChangeAspect="1" noChangeArrowheads="1"/>
                      </p:cNvPicPr>
                      <p:nvPr/>
                    </p:nvPicPr>
                    <p:blipFill>
                      <a:blip r:embed="rId4"/>
                      <a:srcRect/>
                      <a:stretch>
                        <a:fillRect/>
                      </a:stretch>
                    </p:blipFill>
                    <p:spPr bwMode="auto">
                      <a:xfrm>
                        <a:off x="1163452" y="2847752"/>
                        <a:ext cx="3225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Chart 6">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206646961"/>
              </p:ext>
            </p:extLst>
          </p:nvPr>
        </p:nvGraphicFramePr>
        <p:xfrm>
          <a:off x="6996100" y="1952836"/>
          <a:ext cx="3838575" cy="3829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80088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800" b="1" dirty="0">
                <a:solidFill>
                  <a:srgbClr val="008000"/>
                </a:solidFill>
              </a:rPr>
              <a:t>Aboveground partitioning </a:t>
            </a:r>
            <a:r>
              <a:rPr lang="en-US" sz="2800" b="1" i="1" dirty="0">
                <a:solidFill>
                  <a:srgbClr val="008000"/>
                </a:solidFill>
              </a:rPr>
              <a:t>versus</a:t>
            </a:r>
            <a:r>
              <a:rPr lang="en-US" sz="2800" b="1" dirty="0">
                <a:solidFill>
                  <a:srgbClr val="008000"/>
                </a:solidFill>
              </a:rPr>
              <a:t> tree-size</a:t>
            </a:r>
          </a:p>
          <a:p>
            <a:pPr defTabSz="374650">
              <a:spcBef>
                <a:spcPct val="25000"/>
              </a:spcBef>
            </a:pPr>
            <a:r>
              <a:rPr lang="en-US" dirty="0"/>
              <a:t>Increasing </a:t>
            </a:r>
            <a:r>
              <a:rPr lang="en-US" dirty="0" err="1"/>
              <a:t>dbh</a:t>
            </a:r>
            <a:r>
              <a:rPr lang="en-US" dirty="0"/>
              <a:t> decreases foliage partitioning and increases stem partitioning</a:t>
            </a:r>
          </a:p>
        </p:txBody>
      </p:sp>
      <p:sp>
        <p:nvSpPr>
          <p:cNvPr id="24578"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B1FAEDE0-0CB9-4940-9739-1602BFCA5D14}" type="slidenum">
              <a:rPr lang="en-AU">
                <a:solidFill>
                  <a:srgbClr val="000000"/>
                </a:solidFill>
              </a:rPr>
              <a:pPr>
                <a:defRPr/>
              </a:pPr>
              <a:t>28</a:t>
            </a:fld>
            <a:endParaRPr lang="en-AU">
              <a:solidFill>
                <a:srgbClr val="000000"/>
              </a:solidFill>
            </a:endParaRPr>
          </a:p>
        </p:txBody>
      </p:sp>
      <p:graphicFrame>
        <p:nvGraphicFramePr>
          <p:cNvPr id="15" name="Chart 14"/>
          <p:cNvGraphicFramePr>
            <a:graphicFrameLocks/>
          </p:cNvGraphicFramePr>
          <p:nvPr>
            <p:extLst>
              <p:ext uri="{D42A27DB-BD31-4B8C-83A1-F6EECF244321}">
                <p14:modId xmlns:p14="http://schemas.microsoft.com/office/powerpoint/2010/main" val="1801975936"/>
              </p:ext>
            </p:extLst>
          </p:nvPr>
        </p:nvGraphicFramePr>
        <p:xfrm>
          <a:off x="4151784" y="2579711"/>
          <a:ext cx="3838575"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4"/>
          <p:cNvSpPr txBox="1"/>
          <p:nvPr/>
        </p:nvSpPr>
        <p:spPr>
          <a:xfrm>
            <a:off x="5073377" y="2913086"/>
            <a:ext cx="971550" cy="51435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en-GB" kern="0">
                <a:solidFill>
                  <a:sysClr val="windowText" lastClr="000000"/>
                </a:solidFill>
                <a:latin typeface="Calibri"/>
              </a:rPr>
              <a:t>pfs(2)=1</a:t>
            </a:r>
          </a:p>
          <a:p>
            <a:pPr eaLnBrk="1" fontAlgn="auto" hangingPunct="1">
              <a:spcBef>
                <a:spcPts val="0"/>
              </a:spcBef>
              <a:spcAft>
                <a:spcPts val="0"/>
              </a:spcAft>
              <a:defRPr/>
            </a:pPr>
            <a:r>
              <a:rPr lang="en-GB" kern="0">
                <a:solidFill>
                  <a:sysClr val="windowText" lastClr="000000"/>
                </a:solidFill>
                <a:latin typeface="Calibri"/>
              </a:rPr>
              <a:t>pfs(20)=0.25</a:t>
            </a:r>
          </a:p>
        </p:txBody>
      </p:sp>
      <p:pic>
        <p:nvPicPr>
          <p:cNvPr id="2" name="Picture 1">
            <a:extLst>
              <a:ext uri="{FF2B5EF4-FFF2-40B4-BE49-F238E27FC236}">
                <a16:creationId xmlns:a16="http://schemas.microsoft.com/office/drawing/2014/main" id="{5A6B641C-922C-41C6-ADF1-18AD15AE3C68}"/>
              </a:ext>
            </a:extLst>
          </p:cNvPr>
          <p:cNvPicPr>
            <a:picLocks noChangeAspect="1"/>
          </p:cNvPicPr>
          <p:nvPr/>
        </p:nvPicPr>
        <p:blipFill rotWithShape="1">
          <a:blip r:embed="rId3"/>
          <a:srcRect l="73069" t="33148" r="6321" b="58710"/>
          <a:stretch/>
        </p:blipFill>
        <p:spPr>
          <a:xfrm>
            <a:off x="6966519" y="2913086"/>
            <a:ext cx="792088" cy="298225"/>
          </a:xfrm>
          <a:prstGeom prst="rect">
            <a:avLst/>
          </a:prstGeom>
        </p:spPr>
      </p:pic>
    </p:spTree>
    <p:extLst>
      <p:ext uri="{BB962C8B-B14F-4D97-AF65-F5344CB8AC3E}">
        <p14:creationId xmlns:p14="http://schemas.microsoft.com/office/powerpoint/2010/main" val="381925073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err="1"/>
              <a:t>Monthly</a:t>
            </a:r>
            <a:r>
              <a:rPr lang="pt-PT" sz="2800" dirty="0"/>
              <a:t> </a:t>
            </a:r>
            <a:r>
              <a:rPr lang="pt-PT" sz="2800" dirty="0" err="1"/>
              <a:t>biomass</a:t>
            </a:r>
            <a:r>
              <a:rPr lang="pt-PT" sz="2800" dirty="0"/>
              <a:t> </a:t>
            </a:r>
            <a:r>
              <a:rPr lang="pt-PT" sz="2800" dirty="0" err="1"/>
              <a:t>update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err="1"/>
              <a:t>Main</a:t>
            </a:r>
            <a:r>
              <a:rPr lang="pt-PT" dirty="0"/>
              <a:t> </a:t>
            </a:r>
            <a:r>
              <a:rPr lang="pt-PT" dirty="0" err="1"/>
              <a:t>differences</a:t>
            </a:r>
            <a:r>
              <a:rPr lang="pt-PT" dirty="0"/>
              <a:t> to </a:t>
            </a:r>
            <a:r>
              <a:rPr lang="pt-PT" dirty="0" err="1"/>
              <a:t>empirical</a:t>
            </a:r>
            <a:r>
              <a:rPr lang="pt-PT" dirty="0"/>
              <a:t> </a:t>
            </a:r>
            <a:r>
              <a:rPr lang="pt-PT" dirty="0" err="1"/>
              <a:t>models</a:t>
            </a:r>
            <a:endParaRPr lang="pt-PT" i="1" dirty="0"/>
          </a:p>
        </p:txBody>
      </p:sp>
    </p:spTree>
    <p:extLst>
      <p:ext uri="{BB962C8B-B14F-4D97-AF65-F5344CB8AC3E}">
        <p14:creationId xmlns:p14="http://schemas.microsoft.com/office/powerpoint/2010/main" val="184583735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defTabSz="374650"/>
            <a:r>
              <a:rPr lang="en-US" dirty="0" err="1"/>
              <a:t>Literfall</a:t>
            </a:r>
            <a:r>
              <a:rPr lang="en-US" dirty="0"/>
              <a:t> (</a:t>
            </a:r>
            <a:r>
              <a:rPr lang="en-US" i="1" dirty="0" err="1">
                <a:latin typeface="Symbol" pitchFamily="18" charset="2"/>
                <a:sym typeface="Symbol" pitchFamily="18" charset="2"/>
              </a:rPr>
              <a:t>g</a:t>
            </a:r>
            <a:r>
              <a:rPr lang="en-US" i="1" baseline="-25000" dirty="0" err="1">
                <a:sym typeface="Symbol" pitchFamily="18" charset="2"/>
              </a:rPr>
              <a:t>l</a:t>
            </a:r>
            <a:r>
              <a:rPr lang="en-US" dirty="0"/>
              <a:t>), root turnover (</a:t>
            </a:r>
            <a:r>
              <a:rPr lang="en-US" i="1" dirty="0">
                <a:latin typeface="Symbol" pitchFamily="18" charset="2"/>
                <a:sym typeface="Symbol" pitchFamily="18" charset="2"/>
              </a:rPr>
              <a:t>g</a:t>
            </a:r>
            <a:r>
              <a:rPr lang="en-US" i="1" baseline="-25000" dirty="0">
                <a:sym typeface="Symbol" pitchFamily="18" charset="2"/>
              </a:rPr>
              <a:t>r</a:t>
            </a:r>
            <a:r>
              <a:rPr lang="en-US" dirty="0"/>
              <a:t>) and mortality (</a:t>
            </a:r>
            <a:r>
              <a:rPr lang="en-US" i="1" dirty="0"/>
              <a:t>m</a:t>
            </a:r>
            <a:r>
              <a:rPr lang="en-US" i="1" baseline="-25000" dirty="0"/>
              <a:t>i</a:t>
            </a:r>
            <a:r>
              <a:rPr lang="en-US" dirty="0"/>
              <a:t> is the ratio between the biomass in biomass compartment </a:t>
            </a:r>
            <a:r>
              <a:rPr lang="en-US" i="1" dirty="0" err="1"/>
              <a:t>i</a:t>
            </a:r>
            <a:r>
              <a:rPr lang="en-US" dirty="0"/>
              <a:t> of a dying tree and the average tree) must be taken into account</a:t>
            </a:r>
          </a:p>
          <a:p>
            <a:r>
              <a:rPr lang="en-US" dirty="0"/>
              <a:t>The balance originates the next month biomass:</a:t>
            </a:r>
          </a:p>
          <a:p>
            <a:endParaRPr lang="en-US" dirty="0"/>
          </a:p>
          <a:p>
            <a:pPr marL="0" indent="0">
              <a:buNone/>
            </a:pPr>
            <a:endParaRPr lang="en-US" dirty="0"/>
          </a:p>
          <a:p>
            <a:pPr lvl="1"/>
            <a:endParaRPr lang="en-US" dirty="0"/>
          </a:p>
          <a:p>
            <a:pPr lvl="1"/>
            <a:endParaRPr lang="en-US" sz="1100" dirty="0"/>
          </a:p>
          <a:p>
            <a:pPr marL="457200" lvl="1" indent="0">
              <a:buNone/>
            </a:pPr>
            <a:r>
              <a:rPr lang="en-US" dirty="0"/>
              <a:t>	roots (</a:t>
            </a:r>
            <a:r>
              <a:rPr lang="en-US" i="1" dirty="0" err="1"/>
              <a:t>W</a:t>
            </a:r>
            <a:r>
              <a:rPr lang="en-US" i="1" baseline="-25000" dirty="0" err="1"/>
              <a:t>r</a:t>
            </a:r>
            <a:r>
              <a:rPr lang="en-US" dirty="0"/>
              <a:t>), leaves (</a:t>
            </a:r>
            <a:r>
              <a:rPr lang="en-US" i="1" dirty="0" err="1"/>
              <a:t>W</a:t>
            </a:r>
            <a:r>
              <a:rPr lang="en-US" i="1" baseline="-25000" dirty="0" err="1"/>
              <a:t>l</a:t>
            </a:r>
            <a:r>
              <a:rPr lang="en-US" dirty="0"/>
              <a:t>), woody biomass (</a:t>
            </a:r>
            <a:r>
              <a:rPr lang="en-US" i="1" dirty="0" err="1"/>
              <a:t>W</a:t>
            </a:r>
            <a:r>
              <a:rPr lang="en-US" i="1" baseline="-25000" dirty="0" err="1"/>
              <a:t>wy</a:t>
            </a:r>
            <a:r>
              <a:rPr lang="en-US" dirty="0"/>
              <a:t>) </a:t>
            </a:r>
          </a:p>
          <a:p>
            <a:pPr defTabSz="374650"/>
            <a:endParaRPr lang="en-US" dirty="0"/>
          </a:p>
        </p:txBody>
      </p:sp>
      <p:sp>
        <p:nvSpPr>
          <p:cNvPr id="3" name="Title 2"/>
          <p:cNvSpPr>
            <a:spLocks noGrp="1"/>
          </p:cNvSpPr>
          <p:nvPr>
            <p:ph type="title"/>
          </p:nvPr>
        </p:nvSpPr>
        <p:spPr/>
        <p:txBody>
          <a:bodyPr/>
          <a:lstStyle/>
          <a:p>
            <a:r>
              <a:rPr lang="en-US" dirty="0"/>
              <a:t>Monthly biomass update</a:t>
            </a:r>
            <a:endParaRPr lang="pt-PT" dirty="0"/>
          </a:p>
        </p:txBody>
      </p:sp>
      <p:sp>
        <p:nvSpPr>
          <p:cNvPr id="10243"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E6663AC6-AEE7-4B92-AD68-D3987E438133}" type="slidenum">
              <a:rPr lang="en-AU">
                <a:solidFill>
                  <a:srgbClr val="000000"/>
                </a:solidFill>
              </a:rPr>
              <a:pPr>
                <a:defRPr/>
              </a:pPr>
              <a:t>30</a:t>
            </a:fld>
            <a:endParaRPr lang="en-AU">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90384929"/>
              </p:ext>
            </p:extLst>
          </p:nvPr>
        </p:nvGraphicFramePr>
        <p:xfrm>
          <a:off x="1739516" y="3262812"/>
          <a:ext cx="4480272" cy="1257120"/>
        </p:xfrm>
        <a:graphic>
          <a:graphicData uri="http://schemas.openxmlformats.org/presentationml/2006/ole">
            <mc:AlternateContent xmlns:mc="http://schemas.openxmlformats.org/markup-compatibility/2006">
              <mc:Choice xmlns:v="urn:schemas-microsoft-com:vml" Requires="v">
                <p:oleObj spid="_x0000_s583707" name="Equation" r:id="rId3" imgW="2489040" imgH="698400" progId="Equation.3">
                  <p:embed/>
                </p:oleObj>
              </mc:Choice>
              <mc:Fallback>
                <p:oleObj name="Equation" r:id="rId3" imgW="2489040" imgH="698400" progId="Equation.3">
                  <p:embed/>
                  <p:pic>
                    <p:nvPicPr>
                      <p:cNvPr id="5" name="Object 4"/>
                      <p:cNvPicPr>
                        <a:picLocks noChangeAspect="1" noChangeArrowheads="1"/>
                      </p:cNvPicPr>
                      <p:nvPr/>
                    </p:nvPicPr>
                    <p:blipFill>
                      <a:blip r:embed="rId4"/>
                      <a:srcRect/>
                      <a:stretch>
                        <a:fillRect/>
                      </a:stretch>
                    </p:blipFill>
                    <p:spPr bwMode="auto">
                      <a:xfrm>
                        <a:off x="1739516" y="3262812"/>
                        <a:ext cx="4480272" cy="12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421824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defTabSz="374650"/>
            <a:endParaRPr lang="en-US" dirty="0"/>
          </a:p>
          <a:p>
            <a:pPr defTabSz="374650"/>
            <a:r>
              <a:rPr lang="en-US" dirty="0"/>
              <a:t>Root-turnover is a constant fraction of </a:t>
            </a:r>
            <a:r>
              <a:rPr lang="en-US" dirty="0" err="1"/>
              <a:t>W</a:t>
            </a:r>
            <a:r>
              <a:rPr lang="en-US" baseline="-25000" dirty="0" err="1"/>
              <a:t>r</a:t>
            </a:r>
            <a:r>
              <a:rPr lang="en-US" dirty="0"/>
              <a:t> </a:t>
            </a:r>
            <a:r>
              <a:rPr lang="en-US" sz="2000" dirty="0"/>
              <a:t>(</a:t>
            </a:r>
            <a:r>
              <a:rPr lang="en-US" sz="2000" i="1" dirty="0">
                <a:latin typeface="Symbol" pitchFamily="18" charset="2"/>
              </a:rPr>
              <a:t>g</a:t>
            </a:r>
            <a:r>
              <a:rPr lang="en-US" sz="2000" i="1" baseline="-25000" dirty="0"/>
              <a:t>r</a:t>
            </a:r>
            <a:r>
              <a:rPr lang="en-US" sz="2000" dirty="0"/>
              <a:t> = 0.01 month</a:t>
            </a:r>
            <a:r>
              <a:rPr lang="en-US" sz="2000" baseline="30000" dirty="0"/>
              <a:t>-1</a:t>
            </a:r>
            <a:r>
              <a:rPr lang="en-US" sz="2000" dirty="0"/>
              <a:t>)</a:t>
            </a:r>
          </a:p>
          <a:p>
            <a:pPr defTabSz="374650"/>
            <a:r>
              <a:rPr lang="en-US" dirty="0"/>
              <a:t>Litter-fall is an age-dependent fraction of foliage biomass</a:t>
            </a:r>
          </a:p>
          <a:p>
            <a:pPr defTabSz="374650"/>
            <a:endParaRPr lang="en-US" dirty="0"/>
          </a:p>
          <a:p>
            <a:pPr defTabSz="374650"/>
            <a:endParaRPr lang="en-US" dirty="0"/>
          </a:p>
          <a:p>
            <a:pPr defTabSz="374650">
              <a:spcBef>
                <a:spcPct val="25000"/>
              </a:spcBef>
              <a:buNone/>
            </a:pPr>
            <a:endParaRPr lang="en-US" dirty="0"/>
          </a:p>
          <a:p>
            <a:pPr defTabSz="374650">
              <a:spcBef>
                <a:spcPct val="25000"/>
              </a:spcBef>
              <a:buNone/>
            </a:pPr>
            <a:endParaRPr lang="en-US" dirty="0"/>
          </a:p>
          <a:p>
            <a:pPr defTabSz="374650"/>
            <a:endParaRPr lang="en-US" dirty="0"/>
          </a:p>
          <a:p>
            <a:endParaRPr lang="pt-PT" sz="2800" b="1" dirty="0">
              <a:solidFill>
                <a:srgbClr val="008000"/>
              </a:solidFill>
            </a:endParaRPr>
          </a:p>
        </p:txBody>
      </p:sp>
      <p:sp>
        <p:nvSpPr>
          <p:cNvPr id="2" name="Title 1">
            <a:extLst>
              <a:ext uri="{FF2B5EF4-FFF2-40B4-BE49-F238E27FC236}">
                <a16:creationId xmlns:a16="http://schemas.microsoft.com/office/drawing/2014/main" id="{9F82362A-AAA9-45CE-8837-7C454A1E3A60}"/>
              </a:ext>
            </a:extLst>
          </p:cNvPr>
          <p:cNvSpPr>
            <a:spLocks noGrp="1"/>
          </p:cNvSpPr>
          <p:nvPr>
            <p:ph type="title"/>
          </p:nvPr>
        </p:nvSpPr>
        <p:spPr/>
        <p:txBody>
          <a:bodyPr/>
          <a:lstStyle/>
          <a:p>
            <a:r>
              <a:rPr lang="en-GB" dirty="0"/>
              <a:t>Root-turnover and litter-fall</a:t>
            </a:r>
          </a:p>
        </p:txBody>
      </p:sp>
      <p:sp>
        <p:nvSpPr>
          <p:cNvPr id="13317" name="Slide Number Placeholder 6"/>
          <p:cNvSpPr>
            <a:spLocks noGrp="1"/>
          </p:cNvSpPr>
          <p:nvPr>
            <p:ph type="sldNum" sz="quarter" idx="4294967295"/>
          </p:nvPr>
        </p:nvSpPr>
        <p:spPr>
          <a:xfrm>
            <a:off x="11658600" y="6553200"/>
            <a:ext cx="533400" cy="228600"/>
          </a:xfrm>
          <a:prstGeom prst="rect">
            <a:avLst/>
          </a:prstGeom>
          <a:noFill/>
        </p:spPr>
        <p:txBody>
          <a:bodyPr/>
          <a:lstStyle/>
          <a:p>
            <a:fld id="{5C4D47D2-722D-4287-8AEA-49752C016859}" type="slidenum">
              <a:rPr lang="en-AU"/>
              <a:pPr/>
              <a:t>31</a:t>
            </a:fld>
            <a:endParaRPr lang="en-AU"/>
          </a:p>
        </p:txBody>
      </p:sp>
      <p:graphicFrame>
        <p:nvGraphicFramePr>
          <p:cNvPr id="13315" name="Object 1"/>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355573" name="Equation" r:id="rId3" imgW="114120" imgH="215640" progId="Equation.3">
                  <p:embed/>
                </p:oleObj>
              </mc:Choice>
              <mc:Fallback>
                <p:oleObj name="Equation" r:id="rId3" imgW="114120" imgH="215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2"/>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355574" name="Equation" r:id="rId5" imgW="114120" imgH="215640" progId="Equation.3">
                  <p:embed/>
                </p:oleObj>
              </mc:Choice>
              <mc:Fallback>
                <p:oleObj name="Equation" r:id="rId5"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100615167"/>
              </p:ext>
            </p:extLst>
          </p:nvPr>
        </p:nvGraphicFramePr>
        <p:xfrm>
          <a:off x="6564052" y="1412776"/>
          <a:ext cx="4356484" cy="441368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defTabSz="374650">
              <a:spcBef>
                <a:spcPct val="35000"/>
              </a:spcBef>
              <a:buNone/>
            </a:pPr>
            <a:endParaRPr lang="en-US" i="1" dirty="0"/>
          </a:p>
          <a:p>
            <a:pPr defTabSz="374650">
              <a:spcBef>
                <a:spcPct val="35000"/>
              </a:spcBef>
              <a:buNone/>
            </a:pPr>
            <a:endParaRPr lang="en-US" i="1" dirty="0"/>
          </a:p>
          <a:p>
            <a:pPr defTabSz="374650">
              <a:spcBef>
                <a:spcPct val="35000"/>
              </a:spcBef>
              <a:buNone/>
            </a:pPr>
            <a:r>
              <a:rPr lang="en-US" dirty="0"/>
              <a:t>    </a:t>
            </a:r>
            <a:endParaRPr lang="en-US" i="1" dirty="0"/>
          </a:p>
          <a:p>
            <a:pPr marL="187325" indent="-187325">
              <a:buNone/>
            </a:pPr>
            <a:r>
              <a:rPr lang="en-US" sz="2000" dirty="0"/>
              <a:t>	</a:t>
            </a:r>
          </a:p>
          <a:p>
            <a:pPr marL="187325" indent="-187325">
              <a:buNone/>
            </a:pPr>
            <a:r>
              <a:rPr lang="en-US" sz="2000" dirty="0"/>
              <a:t>	If </a:t>
            </a:r>
            <a:r>
              <a:rPr lang="en-US" sz="2000" dirty="0" err="1"/>
              <a:t>w</a:t>
            </a:r>
            <a:r>
              <a:rPr lang="en-US" sz="2000" baseline="-25000" dirty="0" err="1"/>
              <a:t>S</a:t>
            </a:r>
            <a:r>
              <a:rPr lang="en-US" sz="2000" dirty="0" err="1">
                <a:sym typeface="Symbol" pitchFamily="18" charset="2"/>
              </a:rPr>
              <a:t>w</a:t>
            </a:r>
            <a:r>
              <a:rPr lang="en-US" sz="2000" baseline="-25000" dirty="0" err="1">
                <a:sym typeface="Symbol" pitchFamily="18" charset="2"/>
              </a:rPr>
              <a:t>Sx</a:t>
            </a:r>
            <a:r>
              <a:rPr lang="en-US" sz="2000" dirty="0">
                <a:sym typeface="Symbol" pitchFamily="18" charset="2"/>
              </a:rPr>
              <a:t>(N)  no mortality (1)</a:t>
            </a:r>
          </a:p>
          <a:p>
            <a:pPr marL="187325" indent="-187325">
              <a:buNone/>
            </a:pPr>
            <a:r>
              <a:rPr lang="en-US" sz="2000" dirty="0"/>
              <a:t>	If </a:t>
            </a:r>
            <a:r>
              <a:rPr lang="en-US" sz="2000" dirty="0" err="1"/>
              <a:t>w</a:t>
            </a:r>
            <a:r>
              <a:rPr lang="en-US" sz="2000" baseline="-25000" dirty="0" err="1"/>
              <a:t>S</a:t>
            </a:r>
            <a:r>
              <a:rPr lang="en-US" sz="2000" dirty="0">
                <a:sym typeface="Symbol" pitchFamily="18" charset="2"/>
              </a:rPr>
              <a:t>&gt;</a:t>
            </a:r>
            <a:r>
              <a:rPr lang="en-US" sz="2000" dirty="0" err="1">
                <a:sym typeface="Symbol" pitchFamily="18" charset="2"/>
              </a:rPr>
              <a:t>w</a:t>
            </a:r>
            <a:r>
              <a:rPr lang="en-US" sz="2000" baseline="-25000" dirty="0" err="1">
                <a:sym typeface="Symbol" pitchFamily="18" charset="2"/>
              </a:rPr>
              <a:t>Sx</a:t>
            </a:r>
            <a:r>
              <a:rPr lang="en-US" sz="2000" dirty="0">
                <a:sym typeface="Symbol" pitchFamily="18" charset="2"/>
              </a:rPr>
              <a:t>(N)  self-thin to N´(2)</a:t>
            </a:r>
          </a:p>
          <a:p>
            <a:pPr marL="187325" indent="-187325">
              <a:buNone/>
            </a:pPr>
            <a:endParaRPr lang="en-US" sz="1800" baseline="30000" dirty="0">
              <a:cs typeface="Times New Roman" pitchFamily="18" charset="0"/>
              <a:sym typeface="Symbol" pitchFamily="18" charset="2"/>
            </a:endParaRPr>
          </a:p>
          <a:p>
            <a:pPr marL="187325" indent="-187325">
              <a:buNone/>
            </a:pPr>
            <a:endParaRPr lang="en-US" sz="1800" baseline="30000" dirty="0">
              <a:cs typeface="Times New Roman" pitchFamily="18" charset="0"/>
              <a:sym typeface="Symbol" pitchFamily="18" charset="2"/>
            </a:endParaRPr>
          </a:p>
          <a:p>
            <a:pPr marL="187325" indent="-187325">
              <a:buNone/>
            </a:pPr>
            <a:endParaRPr lang="en-US" sz="1800" baseline="30000" dirty="0">
              <a:cs typeface="Times New Roman" pitchFamily="18" charset="0"/>
              <a:sym typeface="Symbol" pitchFamily="18" charset="2"/>
            </a:endParaRPr>
          </a:p>
          <a:p>
            <a:pPr marL="187325" indent="-187325">
              <a:buNone/>
            </a:pPr>
            <a:r>
              <a:rPr lang="en-US" sz="1800" baseline="30000" dirty="0">
                <a:cs typeface="Times New Roman" pitchFamily="18" charset="0"/>
                <a:sym typeface="Symbol" pitchFamily="18" charset="2"/>
              </a:rPr>
              <a:t>	</a:t>
            </a:r>
            <a:endParaRPr lang="en-US" sz="900" baseline="30000" dirty="0">
              <a:cs typeface="Times New Roman" pitchFamily="18" charset="0"/>
              <a:sym typeface="Symbol" pitchFamily="18" charset="2"/>
            </a:endParaRPr>
          </a:p>
          <a:p>
            <a:pPr marL="187325" indent="-187325">
              <a:buNone/>
            </a:pPr>
            <a:r>
              <a:rPr lang="en-US" sz="1600" baseline="30000" dirty="0">
                <a:cs typeface="Times New Roman" pitchFamily="18" charset="0"/>
                <a:sym typeface="Symbol" pitchFamily="18" charset="2"/>
              </a:rPr>
              <a:t>	</a:t>
            </a:r>
          </a:p>
          <a:p>
            <a:pPr marL="187325" indent="-187325">
              <a:buNone/>
            </a:pPr>
            <a:r>
              <a:rPr lang="en-US" sz="1600" baseline="30000" dirty="0">
                <a:cs typeface="Times New Roman" pitchFamily="18" charset="0"/>
                <a:sym typeface="Symbol" pitchFamily="18" charset="2"/>
              </a:rPr>
              <a:t>	</a:t>
            </a:r>
            <a:r>
              <a:rPr lang="en-US" sz="1800" dirty="0">
                <a:cs typeface="Times New Roman" pitchFamily="18" charset="0"/>
                <a:sym typeface="Symbol" pitchFamily="18" charset="2"/>
              </a:rPr>
              <a:t>where m</a:t>
            </a:r>
            <a:r>
              <a:rPr lang="en-US" sz="1800" baseline="-25000" dirty="0">
                <a:cs typeface="Times New Roman" pitchFamily="18" charset="0"/>
                <a:sym typeface="Symbol" pitchFamily="18" charset="2"/>
              </a:rPr>
              <a:t>i</a:t>
            </a:r>
            <a:r>
              <a:rPr lang="en-US" sz="1800" dirty="0">
                <a:cs typeface="Times New Roman" pitchFamily="18" charset="0"/>
                <a:sym typeface="Symbol" pitchFamily="18" charset="2"/>
              </a:rPr>
              <a:t> is the fraction of biomass</a:t>
            </a:r>
            <a:r>
              <a:rPr lang="en-US" sz="1800" dirty="0"/>
              <a:t> per tree in the pool </a:t>
            </a:r>
            <a:r>
              <a:rPr lang="en-US" sz="1800" i="1" dirty="0"/>
              <a:t>i</a:t>
            </a:r>
            <a:r>
              <a:rPr lang="en-US" sz="1800" dirty="0"/>
              <a:t> that is lost when a tree dies</a:t>
            </a:r>
            <a:endParaRPr lang="en-US" sz="1800" dirty="0">
              <a:sym typeface="Symbol" pitchFamily="18" charset="2"/>
            </a:endParaRPr>
          </a:p>
          <a:p>
            <a:pPr defTabSz="374650">
              <a:spcBef>
                <a:spcPct val="35000"/>
              </a:spcBef>
              <a:buNone/>
            </a:pPr>
            <a:endParaRPr lang="pt-PT" dirty="0"/>
          </a:p>
        </p:txBody>
      </p:sp>
      <p:sp>
        <p:nvSpPr>
          <p:cNvPr id="3" name="Title 2">
            <a:extLst>
              <a:ext uri="{FF2B5EF4-FFF2-40B4-BE49-F238E27FC236}">
                <a16:creationId xmlns:a16="http://schemas.microsoft.com/office/drawing/2014/main" id="{00EC70A1-0B63-4E18-93AD-DCDA2443746A}"/>
              </a:ext>
            </a:extLst>
          </p:cNvPr>
          <p:cNvSpPr>
            <a:spLocks noGrp="1"/>
          </p:cNvSpPr>
          <p:nvPr>
            <p:ph type="title"/>
          </p:nvPr>
        </p:nvSpPr>
        <p:spPr/>
        <p:txBody>
          <a:bodyPr/>
          <a:lstStyle/>
          <a:p>
            <a:r>
              <a:rPr lang="en-GB" dirty="0"/>
              <a:t>Stem mortality (based on self-thinning)</a:t>
            </a:r>
          </a:p>
        </p:txBody>
      </p:sp>
      <p:sp>
        <p:nvSpPr>
          <p:cNvPr id="14340" name="Slide Number Placeholder 6"/>
          <p:cNvSpPr>
            <a:spLocks noGrp="1"/>
          </p:cNvSpPr>
          <p:nvPr>
            <p:ph type="sldNum" sz="quarter" idx="4294967295"/>
          </p:nvPr>
        </p:nvSpPr>
        <p:spPr>
          <a:xfrm>
            <a:off x="11658600" y="6553200"/>
            <a:ext cx="533400" cy="228600"/>
          </a:xfrm>
          <a:prstGeom prst="rect">
            <a:avLst/>
          </a:prstGeom>
          <a:noFill/>
        </p:spPr>
        <p:txBody>
          <a:bodyPr/>
          <a:lstStyle/>
          <a:p>
            <a:fld id="{869D6FA6-4DA3-4760-B80B-35AC3CFA7563}" type="slidenum">
              <a:rPr lang="en-AU"/>
              <a:pPr/>
              <a:t>32</a:t>
            </a:fld>
            <a:endParaRPr lang="en-AU"/>
          </a:p>
        </p:txBody>
      </p:sp>
      <p:graphicFrame>
        <p:nvGraphicFramePr>
          <p:cNvPr id="14338" name="Object 0"/>
          <p:cNvGraphicFramePr>
            <a:graphicFrameLocks noChangeAspect="1"/>
          </p:cNvGraphicFramePr>
          <p:nvPr/>
        </p:nvGraphicFramePr>
        <p:xfrm>
          <a:off x="6038850" y="3340100"/>
          <a:ext cx="114300" cy="177800"/>
        </p:xfrm>
        <a:graphic>
          <a:graphicData uri="http://schemas.openxmlformats.org/presentationml/2006/ole">
            <mc:AlternateContent xmlns:mc="http://schemas.openxmlformats.org/markup-compatibility/2006">
              <mc:Choice xmlns:v="urn:schemas-microsoft-com:vml" Requires="v">
                <p:oleObj spid="_x0000_s356532" name="Equation" r:id="rId3" imgW="114120" imgH="177480" progId="">
                  <p:embed/>
                </p:oleObj>
              </mc:Choice>
              <mc:Fallback>
                <p:oleObj name="Equation" r:id="rId3" imgW="114120" imgH="17748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9"/>
          <p:cNvSpPr txBox="1">
            <a:spLocks/>
          </p:cNvSpPr>
          <p:nvPr/>
        </p:nvSpPr>
        <p:spPr bwMode="auto">
          <a:xfrm>
            <a:off x="296215" y="1502425"/>
            <a:ext cx="8460940" cy="2124236"/>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defTabSz="374650">
              <a:spcBef>
                <a:spcPct val="35000"/>
              </a:spcBef>
              <a:buClr>
                <a:srgbClr val="009900"/>
              </a:buClr>
            </a:pPr>
            <a:r>
              <a:rPr lang="en-US" kern="0" dirty="0">
                <a:solidFill>
                  <a:srgbClr val="333333"/>
                </a:solidFill>
                <a:latin typeface="+mn-lt"/>
              </a:rPr>
              <a:t>	</a:t>
            </a:r>
            <a:r>
              <a:rPr lang="en-US" sz="2000" i="1" dirty="0"/>
              <a:t> </a:t>
            </a:r>
            <a:r>
              <a:rPr lang="en-US" sz="2000" i="1" dirty="0" err="1">
                <a:latin typeface="+mj-lt"/>
              </a:rPr>
              <a:t>w</a:t>
            </a:r>
            <a:r>
              <a:rPr lang="en-US" sz="2000" i="1" baseline="-25000" dirty="0" err="1">
                <a:latin typeface="+mj-lt"/>
              </a:rPr>
              <a:t>S</a:t>
            </a:r>
            <a:r>
              <a:rPr lang="en-US" sz="2000" i="1" dirty="0">
                <a:latin typeface="+mj-lt"/>
              </a:rPr>
              <a:t>(N) -</a:t>
            </a:r>
            <a:r>
              <a:rPr lang="en-US" sz="2000" i="1" dirty="0"/>
              <a:t> </a:t>
            </a:r>
            <a:r>
              <a:rPr lang="en-US" sz="2000" dirty="0">
                <a:latin typeface="+mj-lt"/>
              </a:rPr>
              <a:t>average woody weight for current stocking</a:t>
            </a:r>
          </a:p>
          <a:p>
            <a:pPr marL="342900" indent="-342900" algn="just" defTabSz="374650">
              <a:spcBef>
                <a:spcPct val="35000"/>
              </a:spcBef>
              <a:buClr>
                <a:srgbClr val="009900"/>
              </a:buClr>
            </a:pPr>
            <a:r>
              <a:rPr lang="en-US" i="1" kern="0" dirty="0">
                <a:solidFill>
                  <a:srgbClr val="333333"/>
                </a:solidFill>
                <a:latin typeface="Trebuchet MS"/>
              </a:rPr>
              <a:t>	</a:t>
            </a:r>
            <a:r>
              <a:rPr lang="en-US" sz="2000" i="1" kern="0" dirty="0">
                <a:solidFill>
                  <a:srgbClr val="333333"/>
                </a:solidFill>
                <a:latin typeface="Trebuchet MS"/>
              </a:rPr>
              <a:t> </a:t>
            </a:r>
            <a:r>
              <a:rPr lang="en-US" sz="2000" i="1" kern="0" dirty="0" err="1">
                <a:solidFill>
                  <a:srgbClr val="333333"/>
                </a:solidFill>
                <a:latin typeface="Trebuchet MS"/>
              </a:rPr>
              <a:t>w</a:t>
            </a:r>
            <a:r>
              <a:rPr lang="en-US" sz="2000" i="1" kern="0" baseline="-25000" dirty="0" err="1">
                <a:solidFill>
                  <a:srgbClr val="333333"/>
                </a:solidFill>
                <a:latin typeface="Trebuchet MS"/>
              </a:rPr>
              <a:t>S</a:t>
            </a:r>
            <a:r>
              <a:rPr lang="en-US" sz="2000" i="1" kern="0" dirty="0">
                <a:solidFill>
                  <a:srgbClr val="333333"/>
                </a:solidFill>
                <a:latin typeface="Trebuchet MS"/>
              </a:rPr>
              <a:t>(N)</a:t>
            </a:r>
            <a:r>
              <a:rPr lang="en-US" sz="2000" kern="0" dirty="0">
                <a:solidFill>
                  <a:srgbClr val="333333"/>
                </a:solidFill>
                <a:latin typeface="Trebuchet MS"/>
              </a:rPr>
              <a:t> </a:t>
            </a:r>
            <a:r>
              <a:rPr lang="en-US" sz="2000" kern="0" dirty="0">
                <a:solidFill>
                  <a:srgbClr val="333333"/>
                </a:solidFill>
                <a:latin typeface="Trebuchet MS"/>
                <a:sym typeface="Symbol" pitchFamily="18" charset="2"/>
              </a:rPr>
              <a:t></a:t>
            </a:r>
            <a:r>
              <a:rPr lang="en-US" sz="2000" kern="0" dirty="0">
                <a:solidFill>
                  <a:srgbClr val="333333"/>
                </a:solidFill>
                <a:latin typeface="Trebuchet MS"/>
              </a:rPr>
              <a:t> </a:t>
            </a:r>
            <a:r>
              <a:rPr lang="en-US" sz="2000" i="1" kern="0" dirty="0" err="1">
                <a:solidFill>
                  <a:srgbClr val="333333"/>
                </a:solidFill>
                <a:latin typeface="Trebuchet MS"/>
              </a:rPr>
              <a:t>w</a:t>
            </a:r>
            <a:r>
              <a:rPr lang="en-US" sz="2000" i="1" kern="0" baseline="-25000" dirty="0" err="1">
                <a:solidFill>
                  <a:srgbClr val="333333"/>
                </a:solidFill>
                <a:latin typeface="Trebuchet MS"/>
              </a:rPr>
              <a:t>Sx</a:t>
            </a:r>
            <a:r>
              <a:rPr lang="en-US" sz="2000" i="1" kern="0" dirty="0">
                <a:solidFill>
                  <a:srgbClr val="333333"/>
                </a:solidFill>
                <a:latin typeface="Trebuchet MS"/>
              </a:rPr>
              <a:t>(N)</a:t>
            </a:r>
            <a:r>
              <a:rPr lang="en-US" sz="2000" kern="0" dirty="0">
                <a:solidFill>
                  <a:srgbClr val="333333"/>
                </a:solidFill>
                <a:latin typeface="Trebuchet MS"/>
              </a:rPr>
              <a:t> from the self-thinning line </a:t>
            </a:r>
          </a:p>
          <a:p>
            <a:pPr marL="342900" indent="-342900" algn="just" defTabSz="374650">
              <a:spcBef>
                <a:spcPct val="35000"/>
              </a:spcBef>
              <a:buClr>
                <a:srgbClr val="009900"/>
              </a:buClr>
            </a:pPr>
            <a:r>
              <a:rPr lang="en-US" sz="2000" i="1" kern="0" dirty="0">
                <a:solidFill>
                  <a:srgbClr val="333333"/>
                </a:solidFill>
                <a:latin typeface="Trebuchet MS"/>
              </a:rPr>
              <a:t>	</a:t>
            </a: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ct val="35000"/>
              </a:spcBef>
              <a:buClr>
                <a:srgbClr val="009900"/>
              </a:buClr>
              <a:defRPr/>
            </a:pPr>
            <a:r>
              <a:rPr lang="en-US" i="1" kern="0" dirty="0">
                <a:solidFill>
                  <a:srgbClr val="333333"/>
                </a:solidFill>
                <a:latin typeface="+mn-lt"/>
              </a:rPr>
              <a:t>	</a:t>
            </a:r>
            <a:endParaRPr lang="pt-PT" kern="0" dirty="0">
              <a:solidFill>
                <a:srgbClr val="333333"/>
              </a:solidFill>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27533929"/>
              </p:ext>
            </p:extLst>
          </p:nvPr>
        </p:nvGraphicFramePr>
        <p:xfrm>
          <a:off x="2423592" y="4149080"/>
          <a:ext cx="2495340" cy="1028700"/>
        </p:xfrm>
        <a:graphic>
          <a:graphicData uri="http://schemas.openxmlformats.org/presentationml/2006/ole">
            <mc:AlternateContent xmlns:mc="http://schemas.openxmlformats.org/markup-compatibility/2006">
              <mc:Choice xmlns:v="urn:schemas-microsoft-com:vml" Requires="v">
                <p:oleObj spid="_x0000_s356533" name="Equation" r:id="rId5" imgW="1663560" imgH="685800" progId="Equation.3">
                  <p:embed/>
                </p:oleObj>
              </mc:Choice>
              <mc:Fallback>
                <p:oleObj name="Equation" r:id="rId5" imgW="1663560" imgH="685800" progId="Equation.3">
                  <p:embed/>
                  <p:pic>
                    <p:nvPicPr>
                      <p:cNvPr id="0" name=""/>
                      <p:cNvPicPr/>
                      <p:nvPr/>
                    </p:nvPicPr>
                    <p:blipFill>
                      <a:blip r:embed="rId6"/>
                      <a:stretch>
                        <a:fillRect/>
                      </a:stretch>
                    </p:blipFill>
                    <p:spPr>
                      <a:xfrm>
                        <a:off x="2423592" y="4149080"/>
                        <a:ext cx="2495340" cy="1028700"/>
                      </a:xfrm>
                      <a:prstGeom prst="rect">
                        <a:avLst/>
                      </a:prstGeom>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3463508273"/>
              </p:ext>
            </p:extLst>
          </p:nvPr>
        </p:nvGraphicFramePr>
        <p:xfrm>
          <a:off x="6998629" y="1748869"/>
          <a:ext cx="3838575" cy="3657600"/>
        </p:xfrm>
        <a:graphic>
          <a:graphicData uri="http://schemas.openxmlformats.org/drawingml/2006/chart">
            <c:chart xmlns:c="http://schemas.openxmlformats.org/drawingml/2006/chart" xmlns:r="http://schemas.openxmlformats.org/officeDocument/2006/relationships" r:id="rId7"/>
          </a:graphicData>
        </a:graphic>
      </p:graphicFrame>
      <p:sp>
        <p:nvSpPr>
          <p:cNvPr id="4" name="Flowchart: Connector 3"/>
          <p:cNvSpPr/>
          <p:nvPr/>
        </p:nvSpPr>
        <p:spPr bwMode="auto">
          <a:xfrm>
            <a:off x="9408368" y="4423895"/>
            <a:ext cx="90010" cy="108012"/>
          </a:xfrm>
          <a:prstGeom prst="flowChartConnector">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
        <p:nvSpPr>
          <p:cNvPr id="14" name="Flowchart: Connector 13"/>
          <p:cNvSpPr/>
          <p:nvPr/>
        </p:nvSpPr>
        <p:spPr bwMode="auto">
          <a:xfrm>
            <a:off x="9408368" y="3657346"/>
            <a:ext cx="90010" cy="108012"/>
          </a:xfrm>
          <a:prstGeom prst="flowChartConnector">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Soil water balance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pt-PT" sz="2800" b="1" dirty="0">
                <a:solidFill>
                  <a:srgbClr val="008000"/>
                </a:solidFill>
              </a:rPr>
              <a:t>Soil water balance</a:t>
            </a:r>
          </a:p>
          <a:p>
            <a:pPr marL="374650" indent="-374650"/>
            <a:r>
              <a:rPr lang="en-US" dirty="0"/>
              <a:t>Soil water balance based on single soil layer</a:t>
            </a:r>
          </a:p>
          <a:p>
            <a:pPr marL="374650" indent="-374650"/>
            <a:r>
              <a:rPr lang="en-US" dirty="0"/>
              <a:t>Uses monthly time steps</a:t>
            </a:r>
          </a:p>
          <a:p>
            <a:pPr marL="374650" indent="-374650">
              <a:buNone/>
            </a:pPr>
            <a:r>
              <a:rPr lang="en-US" b="1" dirty="0"/>
              <a:t>Inputs:</a:t>
            </a:r>
          </a:p>
          <a:p>
            <a:pPr marL="774700" lvl="1" indent="-374650">
              <a:spcBef>
                <a:spcPct val="25000"/>
              </a:spcBef>
            </a:pPr>
            <a:r>
              <a:rPr lang="en-US" dirty="0"/>
              <a:t>rainfall and irrigation</a:t>
            </a:r>
          </a:p>
          <a:p>
            <a:pPr marL="374650" indent="-374650">
              <a:buNone/>
            </a:pPr>
            <a:r>
              <a:rPr lang="en-US" b="1" dirty="0"/>
              <a:t>Losses are:</a:t>
            </a:r>
            <a:r>
              <a:rPr lang="en-US" dirty="0"/>
              <a:t> </a:t>
            </a:r>
          </a:p>
          <a:p>
            <a:pPr marL="774700" lvl="1" indent="-374650">
              <a:spcBef>
                <a:spcPct val="25000"/>
              </a:spcBef>
            </a:pPr>
            <a:r>
              <a:rPr lang="en-US" dirty="0"/>
              <a:t>interception = fixed % of rainfall</a:t>
            </a:r>
          </a:p>
          <a:p>
            <a:pPr marL="774700" lvl="1" indent="-374650">
              <a:spcBef>
                <a:spcPct val="25000"/>
              </a:spcBef>
            </a:pPr>
            <a:r>
              <a:rPr lang="en-US" dirty="0" err="1"/>
              <a:t>evapotranspiration</a:t>
            </a:r>
            <a:r>
              <a:rPr lang="en-US" dirty="0"/>
              <a:t> – Penman-</a:t>
            </a:r>
            <a:r>
              <a:rPr lang="en-US" dirty="0" err="1"/>
              <a:t>Monteith</a:t>
            </a:r>
            <a:r>
              <a:rPr lang="en-US" dirty="0"/>
              <a:t> equation</a:t>
            </a:r>
          </a:p>
          <a:p>
            <a:pPr marL="774700" lvl="1" indent="-374650">
              <a:spcBef>
                <a:spcPct val="25000"/>
              </a:spcBef>
            </a:pPr>
            <a:r>
              <a:rPr lang="en-US" dirty="0"/>
              <a:t>excess over field capacity lost as run off</a:t>
            </a:r>
            <a:endParaRPr lang="en-AU" dirty="0"/>
          </a:p>
          <a:p>
            <a:endParaRPr lang="pt-PT" sz="2000" dirty="0"/>
          </a:p>
        </p:txBody>
      </p:sp>
      <p:sp>
        <p:nvSpPr>
          <p:cNvPr id="26626" name="Slide Number Placeholder 6"/>
          <p:cNvSpPr>
            <a:spLocks noGrp="1"/>
          </p:cNvSpPr>
          <p:nvPr>
            <p:ph type="sldNum" sz="quarter" idx="4294967295"/>
          </p:nvPr>
        </p:nvSpPr>
        <p:spPr>
          <a:xfrm>
            <a:off x="10134600" y="6553200"/>
            <a:ext cx="533400" cy="228600"/>
          </a:xfrm>
          <a:prstGeom prst="rect">
            <a:avLst/>
          </a:prstGeom>
          <a:noFill/>
        </p:spPr>
        <p:txBody>
          <a:bodyPr/>
          <a:lstStyle/>
          <a:p>
            <a:fld id="{CCE69710-D534-44A8-86A2-5DD7E9032F04}" type="slidenum">
              <a:rPr lang="en-AU"/>
              <a:pPr/>
              <a:t>34</a:t>
            </a:fld>
            <a:endParaRPr lang="en-AU"/>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sz="2800" b="1" dirty="0" err="1">
                <a:solidFill>
                  <a:srgbClr val="008000"/>
                </a:solidFill>
              </a:rPr>
              <a:t>Evapotranspiration</a:t>
            </a:r>
            <a:endParaRPr lang="en-US" sz="2800" b="1" dirty="0">
              <a:solidFill>
                <a:srgbClr val="008000"/>
              </a:solidFill>
            </a:endParaRPr>
          </a:p>
          <a:p>
            <a:pPr marL="374650" indent="-374650" defTabSz="374650"/>
            <a:r>
              <a:rPr lang="en-US" dirty="0" err="1"/>
              <a:t>Evapotranspiration</a:t>
            </a:r>
            <a:r>
              <a:rPr lang="en-US" dirty="0"/>
              <a:t> is calculated using the </a:t>
            </a:r>
            <a:r>
              <a:rPr lang="en-US" i="1" dirty="0"/>
              <a:t>Penman-</a:t>
            </a:r>
            <a:r>
              <a:rPr lang="en-US" i="1" dirty="0" err="1"/>
              <a:t>Monteith</a:t>
            </a:r>
            <a:r>
              <a:rPr lang="en-US" dirty="0"/>
              <a:t> equation</a:t>
            </a:r>
          </a:p>
          <a:p>
            <a:pPr marL="774700" lvl="1" indent="-374650" defTabSz="374650"/>
            <a:r>
              <a:rPr lang="en-US" dirty="0"/>
              <a:t>Directly affected by VPD and radiation</a:t>
            </a:r>
          </a:p>
          <a:p>
            <a:pPr marL="374650" indent="-374650" defTabSz="374650"/>
            <a:r>
              <a:rPr lang="en-US" dirty="0"/>
              <a:t>Canopy conductance: </a:t>
            </a:r>
          </a:p>
          <a:p>
            <a:pPr marL="774700" lvl="1" indent="-374650" defTabSz="374650">
              <a:spcBef>
                <a:spcPct val="25000"/>
              </a:spcBef>
            </a:pPr>
            <a:r>
              <a:rPr lang="en-US" dirty="0"/>
              <a:t>determined by LAI </a:t>
            </a:r>
          </a:p>
          <a:p>
            <a:pPr marL="774700" lvl="1" indent="-374650" defTabSz="374650">
              <a:spcBef>
                <a:spcPct val="25000"/>
              </a:spcBef>
            </a:pPr>
            <a:r>
              <a:rPr lang="en-US" dirty="0"/>
              <a:t>affected by growth conditions – VPD, soil water and age</a:t>
            </a:r>
          </a:p>
          <a:p>
            <a:pPr marL="374650" indent="-374650" defTabSz="374650"/>
            <a:r>
              <a:rPr lang="en-US" dirty="0"/>
              <a:t>Boundary layer conductance: </a:t>
            </a:r>
          </a:p>
          <a:p>
            <a:pPr marL="774700" lvl="1" indent="-374650" defTabSz="374650">
              <a:spcBef>
                <a:spcPct val="25000"/>
              </a:spcBef>
            </a:pPr>
            <a:r>
              <a:rPr lang="en-US" dirty="0"/>
              <a:t>is assumed constant (0.2 m s</a:t>
            </a:r>
            <a:r>
              <a:rPr lang="en-US" baseline="30000" dirty="0"/>
              <a:t>-1</a:t>
            </a:r>
            <a:r>
              <a:rPr lang="en-US" dirty="0"/>
              <a:t>)</a:t>
            </a:r>
          </a:p>
          <a:p>
            <a:endParaRPr lang="pt-PT" dirty="0"/>
          </a:p>
        </p:txBody>
      </p:sp>
      <p:sp>
        <p:nvSpPr>
          <p:cNvPr id="27650" name="Slide Number Placeholder 6"/>
          <p:cNvSpPr>
            <a:spLocks noGrp="1"/>
          </p:cNvSpPr>
          <p:nvPr>
            <p:ph type="sldNum" sz="quarter" idx="4294967295"/>
          </p:nvPr>
        </p:nvSpPr>
        <p:spPr>
          <a:xfrm>
            <a:off x="10134600" y="6553200"/>
            <a:ext cx="533400" cy="228600"/>
          </a:xfrm>
          <a:prstGeom prst="rect">
            <a:avLst/>
          </a:prstGeom>
          <a:noFill/>
        </p:spPr>
        <p:txBody>
          <a:bodyPr/>
          <a:lstStyle/>
          <a:p>
            <a:fld id="{8061B555-95A6-4315-9C82-3B61C373EE76}" type="slidenum">
              <a:rPr lang="en-AU"/>
              <a:pPr/>
              <a:t>35</a:t>
            </a:fld>
            <a:endParaRPr lang="en-AU"/>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Management module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Fertilization</a:t>
            </a:r>
            <a:r>
              <a:rPr lang="pt-PT" sz="2800" b="1" dirty="0">
                <a:solidFill>
                  <a:srgbClr val="008000"/>
                </a:solidFill>
              </a:rPr>
              <a:t> </a:t>
            </a:r>
            <a:r>
              <a:rPr lang="pt-PT" sz="2800" b="1" dirty="0" err="1">
                <a:solidFill>
                  <a:srgbClr val="008000"/>
                </a:solidFill>
              </a:rPr>
              <a:t>and</a:t>
            </a:r>
            <a:r>
              <a:rPr lang="pt-PT" sz="2800" b="1" dirty="0">
                <a:solidFill>
                  <a:srgbClr val="008000"/>
                </a:solidFill>
              </a:rPr>
              <a:t> </a:t>
            </a:r>
            <a:r>
              <a:rPr lang="pt-PT" sz="2800" b="1" dirty="0" err="1">
                <a:solidFill>
                  <a:srgbClr val="008000"/>
                </a:solidFill>
              </a:rPr>
              <a:t>irrigation</a:t>
            </a:r>
            <a:endParaRPr lang="pt-PT" sz="2800" b="1" dirty="0">
              <a:solidFill>
                <a:srgbClr val="008000"/>
              </a:solidFill>
            </a:endParaRPr>
          </a:p>
          <a:p>
            <a:pPr lvl="1">
              <a:lnSpc>
                <a:spcPct val="90000"/>
              </a:lnSpc>
            </a:pPr>
            <a:endParaRPr lang="pt-PT" sz="800" dirty="0"/>
          </a:p>
          <a:p>
            <a:pPr>
              <a:lnSpc>
                <a:spcPct val="90000"/>
              </a:lnSpc>
            </a:pPr>
            <a:r>
              <a:rPr lang="pt-PT" dirty="0" err="1"/>
              <a:t>Fertilization</a:t>
            </a:r>
            <a:r>
              <a:rPr lang="pt-PT" dirty="0"/>
              <a:t> can be considered by changing the fertility rating (FR) parameter</a:t>
            </a:r>
          </a:p>
          <a:p>
            <a:pPr>
              <a:lnSpc>
                <a:spcPct val="90000"/>
              </a:lnSpc>
            </a:pPr>
            <a:r>
              <a:rPr lang="pt-PT" dirty="0">
                <a:sym typeface="Symbol" pitchFamily="18" charset="2"/>
              </a:rPr>
              <a:t>Irrigation can be considered in </a:t>
            </a:r>
            <a:r>
              <a:rPr lang="pt-PT" dirty="0" err="1">
                <a:sym typeface="Symbol" pitchFamily="18" charset="2"/>
              </a:rPr>
              <a:t>several</a:t>
            </a:r>
            <a:r>
              <a:rPr lang="pt-PT" dirty="0">
                <a:sym typeface="Symbol" pitchFamily="18" charset="2"/>
              </a:rPr>
              <a:t> </a:t>
            </a:r>
            <a:r>
              <a:rPr lang="pt-PT" dirty="0" err="1">
                <a:sym typeface="Symbol" pitchFamily="18" charset="2"/>
              </a:rPr>
              <a:t>ways</a:t>
            </a:r>
            <a:r>
              <a:rPr lang="pt-PT" dirty="0">
                <a:sym typeface="Symbol" pitchFamily="18" charset="2"/>
              </a:rPr>
              <a:t> (in 3PGpjs27.xls)::</a:t>
            </a:r>
          </a:p>
          <a:p>
            <a:pPr marL="914400" lvl="1" indent="-457200">
              <a:lnSpc>
                <a:spcPct val="90000"/>
              </a:lnSpc>
              <a:buFont typeface="+mj-lt"/>
              <a:buAutoNum type="arabicPeriod"/>
            </a:pPr>
            <a:r>
              <a:rPr lang="pt-PT" dirty="0">
                <a:sym typeface="Symbol" pitchFamily="18" charset="2"/>
              </a:rPr>
              <a:t>By adding it to the precipitation days</a:t>
            </a:r>
          </a:p>
          <a:p>
            <a:pPr marL="914400" lvl="1" indent="-457200">
              <a:lnSpc>
                <a:spcPct val="90000"/>
              </a:lnSpc>
              <a:buFont typeface="+mj-lt"/>
              <a:buAutoNum type="arabicPeriod"/>
            </a:pPr>
            <a:r>
              <a:rPr lang="pt-PT" dirty="0">
                <a:sym typeface="Symbol" pitchFamily="18" charset="2"/>
              </a:rPr>
              <a:t>By indicating a value of minimum available soil water different from zero – it starts irrigation as soon as this threshold is attained</a:t>
            </a:r>
          </a:p>
          <a:p>
            <a:pPr marL="914400" lvl="1" indent="-457200">
              <a:lnSpc>
                <a:spcPct val="90000"/>
              </a:lnSpc>
              <a:buFont typeface="+mj-lt"/>
              <a:buAutoNum type="arabicPeriod"/>
            </a:pPr>
            <a:r>
              <a:rPr lang="pt-PT" dirty="0">
                <a:sym typeface="Symbol" pitchFamily="18" charset="2"/>
              </a:rPr>
              <a:t>By providing a list of ages and Ml ha</a:t>
            </a:r>
            <a:r>
              <a:rPr lang="pt-PT" baseline="30000" dirty="0">
                <a:sym typeface="Symbol" pitchFamily="18" charset="2"/>
              </a:rPr>
              <a:t>-1</a:t>
            </a:r>
            <a:r>
              <a:rPr lang="pt-PT" dirty="0">
                <a:sym typeface="Symbol" pitchFamily="18" charset="2"/>
              </a:rPr>
              <a:t> year</a:t>
            </a:r>
            <a:r>
              <a:rPr lang="pt-PT" baseline="30000" dirty="0">
                <a:sym typeface="Symbol" pitchFamily="18" charset="2"/>
              </a:rPr>
              <a:t>-1</a:t>
            </a:r>
            <a:r>
              <a:rPr lang="pt-PT" dirty="0">
                <a:sym typeface="Symbol" pitchFamily="18" charset="2"/>
              </a:rPr>
              <a:t> – it will changes the amount of irrigation at every year indicated in the list</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406545843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Thinning</a:t>
            </a:r>
            <a:endParaRPr lang="pt-PT" sz="2800" b="1" dirty="0">
              <a:solidFill>
                <a:srgbClr val="008000"/>
              </a:solidFill>
            </a:endParaRPr>
          </a:p>
          <a:p>
            <a:pPr lvl="1">
              <a:lnSpc>
                <a:spcPct val="90000"/>
              </a:lnSpc>
            </a:pPr>
            <a:endParaRPr lang="pt-PT" sz="800" dirty="0"/>
          </a:p>
          <a:p>
            <a:pPr>
              <a:lnSpc>
                <a:spcPct val="90000"/>
              </a:lnSpc>
            </a:pPr>
            <a:r>
              <a:rPr lang="pt-PT" dirty="0"/>
              <a:t>Thinning is simulated by indicating:</a:t>
            </a:r>
          </a:p>
          <a:p>
            <a:pPr marL="914400" lvl="1" indent="-457200">
              <a:lnSpc>
                <a:spcPct val="90000"/>
              </a:lnSpc>
              <a:buFont typeface="+mj-lt"/>
              <a:buAutoNum type="arabicPeriod"/>
            </a:pPr>
            <a:r>
              <a:rPr lang="pt-PT" dirty="0"/>
              <a:t>The year of thinning</a:t>
            </a:r>
          </a:p>
          <a:p>
            <a:pPr marL="914400" lvl="1" indent="-457200">
              <a:lnSpc>
                <a:spcPct val="90000"/>
              </a:lnSpc>
              <a:buFont typeface="+mj-lt"/>
              <a:buAutoNum type="arabicPeriod"/>
            </a:pPr>
            <a:r>
              <a:rPr lang="pt-PT" dirty="0" err="1"/>
              <a:t>Thinning</a:t>
            </a:r>
            <a:r>
              <a:rPr lang="pt-PT" dirty="0"/>
              <a:t> </a:t>
            </a:r>
            <a:r>
              <a:rPr lang="pt-PT" dirty="0" err="1"/>
              <a:t>intensity</a:t>
            </a:r>
            <a:r>
              <a:rPr lang="pt-PT" dirty="0"/>
              <a:t> – </a:t>
            </a:r>
            <a:r>
              <a:rPr lang="pt-PT" dirty="0" err="1"/>
              <a:t>periodicity</a:t>
            </a:r>
            <a:r>
              <a:rPr lang="pt-PT" dirty="0"/>
              <a:t> </a:t>
            </a:r>
            <a:r>
              <a:rPr lang="pt-PT" dirty="0" err="1"/>
              <a:t>by</a:t>
            </a:r>
            <a:r>
              <a:rPr lang="pt-PT" dirty="0"/>
              <a:t> </a:t>
            </a:r>
            <a:r>
              <a:rPr lang="pt-PT" dirty="0" err="1"/>
              <a:t>selecting</a:t>
            </a:r>
            <a:r>
              <a:rPr lang="pt-PT" dirty="0"/>
              <a:t> </a:t>
            </a:r>
            <a:r>
              <a:rPr lang="pt-PT" dirty="0" err="1"/>
              <a:t>the</a:t>
            </a:r>
            <a:r>
              <a:rPr lang="pt-PT" dirty="0"/>
              <a:t> </a:t>
            </a:r>
            <a:r>
              <a:rPr lang="pt-PT" dirty="0" err="1"/>
              <a:t>years</a:t>
            </a:r>
            <a:r>
              <a:rPr lang="pt-PT" dirty="0"/>
              <a:t> for </a:t>
            </a:r>
            <a:r>
              <a:rPr lang="pt-PT" dirty="0" err="1"/>
              <a:t>thinning</a:t>
            </a:r>
            <a:r>
              <a:rPr lang="pt-PT" dirty="0"/>
              <a:t>, </a:t>
            </a:r>
            <a:r>
              <a:rPr lang="en-GB" dirty="0"/>
              <a:t>it is possible to simulate several </a:t>
            </a:r>
            <a:r>
              <a:rPr lang="en-GB" dirty="0" err="1"/>
              <a:t>thinnings</a:t>
            </a:r>
            <a:r>
              <a:rPr lang="en-GB" dirty="0"/>
              <a:t> along the rotation</a:t>
            </a:r>
            <a:endParaRPr lang="pt-PT" dirty="0"/>
          </a:p>
          <a:p>
            <a:pPr marL="914400" lvl="1" indent="-457200">
              <a:lnSpc>
                <a:spcPct val="90000"/>
              </a:lnSpc>
              <a:buFont typeface="+mj-lt"/>
              <a:buAutoNum type="arabicPeriod"/>
            </a:pPr>
            <a:r>
              <a:rPr lang="pt-PT" dirty="0" err="1"/>
              <a:t>Thinning</a:t>
            </a:r>
            <a:r>
              <a:rPr lang="pt-PT" dirty="0"/>
              <a:t> </a:t>
            </a:r>
            <a:r>
              <a:rPr lang="pt-PT" dirty="0" err="1"/>
              <a:t>severity</a:t>
            </a:r>
            <a:r>
              <a:rPr lang="pt-PT" dirty="0"/>
              <a:t> – number of trees that are thinned</a:t>
            </a:r>
          </a:p>
          <a:p>
            <a:pPr marL="914400" lvl="1" indent="-457200">
              <a:lnSpc>
                <a:spcPct val="90000"/>
              </a:lnSpc>
              <a:buFont typeface="+mj-lt"/>
              <a:buAutoNum type="arabicPeriod"/>
            </a:pPr>
            <a:r>
              <a:rPr lang="pt-PT" dirty="0"/>
              <a:t>Thinning type – ratio of biomass of leaves, woody and roots of an average thinned tree and an average tree of the stand</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391870103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Defoliation</a:t>
            </a:r>
            <a:endParaRPr lang="pt-PT" sz="2800" b="1" dirty="0">
              <a:solidFill>
                <a:srgbClr val="008000"/>
              </a:solidFill>
            </a:endParaRPr>
          </a:p>
          <a:p>
            <a:pPr marL="514350" indent="-457200">
              <a:lnSpc>
                <a:spcPct val="90000"/>
              </a:lnSpc>
            </a:pPr>
            <a:r>
              <a:rPr lang="pt-PT" dirty="0" err="1"/>
              <a:t>Defoliation</a:t>
            </a:r>
            <a:r>
              <a:rPr lang="pt-PT" dirty="0"/>
              <a:t> can be considered by indicating</a:t>
            </a:r>
          </a:p>
          <a:p>
            <a:pPr marL="914400" lvl="1" indent="-457200">
              <a:lnSpc>
                <a:spcPct val="90000"/>
              </a:lnSpc>
              <a:buFont typeface="+mj-lt"/>
              <a:buAutoNum type="arabicPeriod"/>
            </a:pPr>
            <a:r>
              <a:rPr lang="pt-PT" dirty="0"/>
              <a:t>The year</a:t>
            </a:r>
          </a:p>
          <a:p>
            <a:pPr marL="914400" lvl="1" indent="-457200">
              <a:lnSpc>
                <a:spcPct val="90000"/>
              </a:lnSpc>
              <a:buFont typeface="+mj-lt"/>
              <a:buAutoNum type="arabicPeriod"/>
            </a:pPr>
            <a:r>
              <a:rPr lang="pt-PT" dirty="0"/>
              <a:t>The percentage of leaves that remain</a:t>
            </a:r>
          </a:p>
          <a:p>
            <a:pPr>
              <a:lnSpc>
                <a:spcPct val="90000"/>
              </a:lnSpc>
            </a:pPr>
            <a:endParaRPr lang="pt-PT" dirty="0">
              <a:sym typeface="Symbol" pitchFamily="18" charset="2"/>
            </a:endParaRPr>
          </a:p>
          <a:p>
            <a:pPr>
              <a:lnSpc>
                <a:spcPct val="90000"/>
              </a:lnSpc>
            </a:pPr>
            <a:r>
              <a:rPr lang="pt-PT" dirty="0" err="1">
                <a:sym typeface="Symbol" pitchFamily="18" charset="2"/>
              </a:rPr>
              <a:t>There</a:t>
            </a:r>
            <a:r>
              <a:rPr lang="pt-PT" dirty="0">
                <a:sym typeface="Symbol" pitchFamily="18" charset="2"/>
              </a:rPr>
              <a:t> </a:t>
            </a:r>
            <a:r>
              <a:rPr lang="pt-PT" dirty="0" err="1">
                <a:sym typeface="Symbol" pitchFamily="18" charset="2"/>
              </a:rPr>
              <a:t>is</a:t>
            </a:r>
            <a:r>
              <a:rPr lang="pt-PT" dirty="0">
                <a:sym typeface="Symbol" pitchFamily="18" charset="2"/>
              </a:rPr>
              <a:t> a </a:t>
            </a:r>
            <a:r>
              <a:rPr lang="pt-PT" dirty="0" err="1">
                <a:sym typeface="Symbol" pitchFamily="18" charset="2"/>
              </a:rPr>
              <a:t>recent</a:t>
            </a:r>
            <a:r>
              <a:rPr lang="pt-PT" dirty="0">
                <a:sym typeface="Symbol" pitchFamily="18" charset="2"/>
              </a:rPr>
              <a:t> </a:t>
            </a:r>
            <a:r>
              <a:rPr lang="pt-PT" dirty="0" err="1">
                <a:sym typeface="Symbol" pitchFamily="18" charset="2"/>
              </a:rPr>
              <a:t>tool</a:t>
            </a:r>
            <a:r>
              <a:rPr lang="pt-PT" dirty="0">
                <a:sym typeface="Symbol" pitchFamily="18" charset="2"/>
              </a:rPr>
              <a:t>, </a:t>
            </a:r>
            <a:r>
              <a:rPr lang="pt-PT" dirty="0" err="1">
                <a:sym typeface="Symbol" pitchFamily="18" charset="2"/>
              </a:rPr>
              <a:t>developed</a:t>
            </a:r>
            <a:r>
              <a:rPr lang="pt-PT" dirty="0">
                <a:sym typeface="Symbol" pitchFamily="18" charset="2"/>
              </a:rPr>
              <a:t> for Portugal, </a:t>
            </a:r>
            <a:r>
              <a:rPr lang="pt-PT" dirty="0" err="1">
                <a:sym typeface="Symbol" pitchFamily="18" charset="2"/>
              </a:rPr>
              <a:t>that</a:t>
            </a:r>
            <a:r>
              <a:rPr lang="pt-PT" dirty="0">
                <a:sym typeface="Symbol" pitchFamily="18" charset="2"/>
              </a:rPr>
              <a:t> </a:t>
            </a:r>
            <a:r>
              <a:rPr lang="pt-PT" dirty="0" err="1">
                <a:sym typeface="Symbol" pitchFamily="18" charset="2"/>
              </a:rPr>
              <a:t>simulates</a:t>
            </a:r>
            <a:r>
              <a:rPr lang="pt-PT" dirty="0">
                <a:sym typeface="Symbol" pitchFamily="18" charset="2"/>
              </a:rPr>
              <a:t> </a:t>
            </a:r>
            <a:r>
              <a:rPr lang="pt-PT" dirty="0" err="1">
                <a:sym typeface="Symbol" pitchFamily="18" charset="2"/>
              </a:rPr>
              <a:t>the</a:t>
            </a:r>
            <a:r>
              <a:rPr lang="pt-PT" dirty="0">
                <a:sym typeface="Symbol" pitchFamily="18" charset="2"/>
              </a:rPr>
              <a:t> </a:t>
            </a:r>
            <a:r>
              <a:rPr lang="pt-PT" dirty="0" err="1">
                <a:sym typeface="Symbol" pitchFamily="18" charset="2"/>
              </a:rPr>
              <a:t>impact</a:t>
            </a:r>
            <a:r>
              <a:rPr lang="pt-PT" dirty="0">
                <a:sym typeface="Symbol" pitchFamily="18" charset="2"/>
              </a:rPr>
              <a:t> </a:t>
            </a:r>
            <a:r>
              <a:rPr lang="pt-PT" dirty="0" err="1">
                <a:sym typeface="Symbol" pitchFamily="18" charset="2"/>
              </a:rPr>
              <a:t>of</a:t>
            </a:r>
            <a:r>
              <a:rPr lang="pt-PT" dirty="0">
                <a:sym typeface="Symbol" pitchFamily="18" charset="2"/>
              </a:rPr>
              <a:t> </a:t>
            </a:r>
            <a:r>
              <a:rPr lang="pt-PT" dirty="0" err="1">
                <a:sym typeface="Symbol" pitchFamily="18" charset="2"/>
              </a:rPr>
              <a:t>defoliation</a:t>
            </a:r>
            <a:r>
              <a:rPr lang="pt-PT" dirty="0">
                <a:sym typeface="Symbol" pitchFamily="18" charset="2"/>
              </a:rPr>
              <a:t> </a:t>
            </a:r>
            <a:r>
              <a:rPr lang="pt-PT" dirty="0" err="1">
                <a:sym typeface="Symbol" pitchFamily="18" charset="2"/>
              </a:rPr>
              <a:t>using</a:t>
            </a:r>
            <a:r>
              <a:rPr lang="pt-PT" dirty="0">
                <a:sym typeface="Symbol" pitchFamily="18" charset="2"/>
              </a:rPr>
              <a:t> </a:t>
            </a:r>
            <a:r>
              <a:rPr lang="pt-PT" dirty="0" err="1">
                <a:sym typeface="Symbol" pitchFamily="18" charset="2"/>
              </a:rPr>
              <a:t>the</a:t>
            </a:r>
            <a:r>
              <a:rPr lang="pt-PT" dirty="0">
                <a:sym typeface="Symbol" pitchFamily="18" charset="2"/>
              </a:rPr>
              <a:t> 3PG </a:t>
            </a:r>
            <a:r>
              <a:rPr lang="pt-PT" dirty="0" err="1">
                <a:sym typeface="Symbol" pitchFamily="18" charset="2"/>
              </a:rPr>
              <a:t>model</a:t>
            </a: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25425211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a:ln/>
        </p:spPr>
        <p:txBody>
          <a:bodyPr/>
          <a:lstStyle/>
          <a:p>
            <a:pPr marL="261938" indent="-262800">
              <a:spcBef>
                <a:spcPct val="35000"/>
              </a:spcBef>
              <a:buNone/>
            </a:pPr>
            <a:r>
              <a:rPr lang="en-US" sz="3200" b="1" dirty="0">
                <a:solidFill>
                  <a:srgbClr val="009900"/>
                </a:solidFill>
              </a:rPr>
              <a:t>3PG is</a:t>
            </a:r>
          </a:p>
          <a:p>
            <a:pPr marL="261938" indent="-262800">
              <a:spcBef>
                <a:spcPct val="35000"/>
              </a:spcBef>
            </a:pPr>
            <a:r>
              <a:rPr lang="en-US" dirty="0"/>
              <a:t>A tree growth model based on </a:t>
            </a:r>
            <a:r>
              <a:rPr lang="en-US" b="1" dirty="0">
                <a:solidFill>
                  <a:srgbClr val="008000"/>
                </a:solidFill>
              </a:rPr>
              <a:t>P</a:t>
            </a:r>
            <a:r>
              <a:rPr lang="en-US" dirty="0"/>
              <a:t>hysiological </a:t>
            </a:r>
            <a:r>
              <a:rPr lang="en-US" b="1" dirty="0">
                <a:solidFill>
                  <a:srgbClr val="008000"/>
                </a:solidFill>
              </a:rPr>
              <a:t>P</a:t>
            </a:r>
            <a:r>
              <a:rPr lang="en-US" dirty="0"/>
              <a:t>rinciples that </a:t>
            </a:r>
            <a:r>
              <a:rPr lang="en-US" b="1" dirty="0">
                <a:solidFill>
                  <a:srgbClr val="008000"/>
                </a:solidFill>
              </a:rPr>
              <a:t>P</a:t>
            </a:r>
            <a:r>
              <a:rPr lang="en-US" dirty="0"/>
              <a:t>redict </a:t>
            </a:r>
            <a:r>
              <a:rPr lang="en-US" b="1" dirty="0">
                <a:solidFill>
                  <a:srgbClr val="008000"/>
                </a:solidFill>
              </a:rPr>
              <a:t>G</a:t>
            </a:r>
            <a:r>
              <a:rPr lang="en-US" dirty="0"/>
              <a:t>rowth</a:t>
            </a:r>
          </a:p>
          <a:p>
            <a:pPr marL="261938" indent="-262800">
              <a:spcBef>
                <a:spcPct val="35000"/>
              </a:spcBef>
            </a:pPr>
            <a:r>
              <a:rPr lang="en-US" dirty="0"/>
              <a:t>Bridges the gap between </a:t>
            </a:r>
            <a:r>
              <a:rPr lang="en-US" dirty="0" err="1"/>
              <a:t>mensuration</a:t>
            </a:r>
            <a:r>
              <a:rPr lang="en-US" dirty="0"/>
              <a:t>-based growth and yield models and process-based, carbon balance models </a:t>
            </a:r>
          </a:p>
          <a:p>
            <a:pPr marL="261938" indent="-262800">
              <a:spcBef>
                <a:spcPct val="35000"/>
              </a:spcBef>
            </a:pPr>
            <a:r>
              <a:rPr lang="en-US" dirty="0"/>
              <a:t>Provides fully dynamic predictions of biomass pools and soil water use</a:t>
            </a:r>
          </a:p>
          <a:p>
            <a:pPr marL="261938" indent="-262800">
              <a:spcBef>
                <a:spcPct val="35000"/>
              </a:spcBef>
            </a:pPr>
            <a:r>
              <a:rPr lang="en-US" dirty="0"/>
              <a:t>Includes process-based and empirical relationships (some consider them as an “hybrid” model)</a:t>
            </a:r>
          </a:p>
          <a:p>
            <a:pPr marL="261938" indent="-262800">
              <a:spcBef>
                <a:spcPct val="35000"/>
              </a:spcBef>
            </a:pPr>
            <a:r>
              <a:rPr lang="en-US" dirty="0"/>
              <a:t>Is based on a monthly time step</a:t>
            </a:r>
          </a:p>
          <a:p>
            <a:pPr marL="261938" indent="-262800">
              <a:spcBef>
                <a:spcPct val="35000"/>
              </a:spcBef>
            </a:pPr>
            <a:endParaRPr lang="en-GB" dirty="0"/>
          </a:p>
        </p:txBody>
      </p:sp>
      <p:sp>
        <p:nvSpPr>
          <p:cNvPr id="7" name="Slide Number Placeholder 6"/>
          <p:cNvSpPr>
            <a:spLocks noGrp="1"/>
          </p:cNvSpPr>
          <p:nvPr>
            <p:ph type="sldNum" sz="quarter" idx="4294967295"/>
          </p:nvPr>
        </p:nvSpPr>
        <p:spPr>
          <a:xfrm>
            <a:off x="9701214" y="6740526"/>
            <a:ext cx="966787" cy="144463"/>
          </a:xfrm>
          <a:prstGeom prst="rect">
            <a:avLst/>
          </a:prstGeom>
        </p:spPr>
        <p:txBody>
          <a:bodyPr/>
          <a:lstStyle/>
          <a:p>
            <a:fld id="{EC503165-51E1-4341-B0EE-1F47EAA417F8}" type="slidenum">
              <a:rPr lang="en-GB"/>
              <a:pPr/>
              <a:t>4</a:t>
            </a:fld>
            <a:endParaRPr lang="en-GB"/>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err="1"/>
              <a:t>Calculus</a:t>
            </a:r>
            <a:r>
              <a:rPr lang="pt-PT" sz="2800" dirty="0"/>
              <a:t> module (original 3PG)</a:t>
            </a:r>
            <a:endParaRPr lang="pt-PT" i="1" dirty="0"/>
          </a:p>
        </p:txBody>
      </p:sp>
    </p:spTree>
    <p:extLst>
      <p:ext uri="{BB962C8B-B14F-4D97-AF65-F5344CB8AC3E}">
        <p14:creationId xmlns:p14="http://schemas.microsoft.com/office/powerpoint/2010/main" val="152773111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a:solidFill>
                  <a:srgbClr val="008000"/>
                </a:solidFill>
              </a:rPr>
              <a:t>Volume under </a:t>
            </a:r>
            <a:r>
              <a:rPr lang="pt-PT" sz="2800" b="1" dirty="0" err="1">
                <a:solidFill>
                  <a:srgbClr val="008000"/>
                </a:solidFill>
              </a:rPr>
              <a:t>bark</a:t>
            </a:r>
            <a:r>
              <a:rPr lang="pt-PT" sz="2800" b="1" dirty="0">
                <a:solidFill>
                  <a:srgbClr val="008000"/>
                </a:solidFill>
              </a:rPr>
              <a:t> </a:t>
            </a:r>
            <a:r>
              <a:rPr lang="pt-PT" sz="2800" b="1" dirty="0" err="1">
                <a:solidFill>
                  <a:srgbClr val="008000"/>
                </a:solidFill>
              </a:rPr>
              <a:t>prediction</a:t>
            </a:r>
            <a:r>
              <a:rPr lang="pt-PT" sz="2800" b="1" dirty="0">
                <a:solidFill>
                  <a:srgbClr val="008000"/>
                </a:solidFill>
              </a:rPr>
              <a:t> (original 3PG)</a:t>
            </a:r>
          </a:p>
          <a:p>
            <a:pPr lvl="1">
              <a:lnSpc>
                <a:spcPct val="90000"/>
              </a:lnSpc>
            </a:pPr>
            <a:endParaRPr lang="pt-PT" sz="800" dirty="0"/>
          </a:p>
          <a:p>
            <a:pPr>
              <a:lnSpc>
                <a:spcPct val="90000"/>
              </a:lnSpc>
            </a:pPr>
            <a:r>
              <a:rPr lang="pt-PT" dirty="0"/>
              <a:t>Woody biomass is converted into wood biomass through the ratio between branches+bark and the woody biomass (R</a:t>
            </a:r>
            <a:r>
              <a:rPr lang="pt-PT" baseline="-25000" dirty="0"/>
              <a:t>Ww</a:t>
            </a:r>
            <a:r>
              <a:rPr lang="pt-PT" dirty="0"/>
              <a:t>) and then divided by wood density (</a:t>
            </a:r>
            <a:r>
              <a:rPr lang="pt-PT" dirty="0">
                <a:sym typeface="Symbol" pitchFamily="18" charset="2"/>
              </a:rPr>
              <a:t>)</a:t>
            </a:r>
          </a:p>
          <a:p>
            <a:pPr>
              <a:lnSpc>
                <a:spcPct val="90000"/>
              </a:lnSpc>
            </a:pPr>
            <a:r>
              <a:rPr lang="pt-PT" dirty="0">
                <a:sym typeface="Symbol" pitchFamily="18" charset="2"/>
              </a:rPr>
              <a:t>Wwoody=Wwood+Wbark+Wbranches</a:t>
            </a:r>
          </a:p>
          <a:p>
            <a:pPr>
              <a:lnSpc>
                <a:spcPct val="90000"/>
              </a:lnSpc>
            </a:pPr>
            <a:r>
              <a:rPr lang="pt-PT" dirty="0">
                <a:sym typeface="Symbol" pitchFamily="18" charset="2"/>
              </a:rPr>
              <a:t>Both R</a:t>
            </a:r>
            <a:r>
              <a:rPr lang="pt-PT" baseline="-25000" dirty="0">
                <a:sym typeface="Symbol" pitchFamily="18" charset="2"/>
              </a:rPr>
              <a:t>Ww</a:t>
            </a:r>
            <a:r>
              <a:rPr lang="pt-PT" dirty="0">
                <a:sym typeface="Symbol" pitchFamily="18" charset="2"/>
              </a:rPr>
              <a:t> and  are modeled as a function of age</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1671378947"/>
              </p:ext>
            </p:extLst>
          </p:nvPr>
        </p:nvGraphicFramePr>
        <p:xfrm>
          <a:off x="3647728" y="4365104"/>
          <a:ext cx="3071812" cy="889000"/>
        </p:xfrm>
        <a:graphic>
          <a:graphicData uri="http://schemas.openxmlformats.org/presentationml/2006/ole">
            <mc:AlternateContent xmlns:mc="http://schemas.openxmlformats.org/markup-compatibility/2006">
              <mc:Choice xmlns:v="urn:schemas-microsoft-com:vml" Requires="v">
                <p:oleObj spid="_x0000_s549947" name="Equation" r:id="rId3" imgW="1536480" imgH="444240" progId="Equation.3">
                  <p:embed/>
                </p:oleObj>
              </mc:Choice>
              <mc:Fallback>
                <p:oleObj name="Equation" r:id="rId3" imgW="1536480" imgH="444240" progId="Equation.3">
                  <p:embed/>
                  <p:pic>
                    <p:nvPicPr>
                      <p:cNvPr id="0" name=""/>
                      <p:cNvPicPr/>
                      <p:nvPr/>
                    </p:nvPicPr>
                    <p:blipFill>
                      <a:blip r:embed="rId4"/>
                      <a:stretch>
                        <a:fillRect/>
                      </a:stretch>
                    </p:blipFill>
                    <p:spPr>
                      <a:xfrm>
                        <a:off x="3647728" y="4365104"/>
                        <a:ext cx="3071812" cy="889000"/>
                      </a:xfrm>
                      <a:prstGeom prst="rect">
                        <a:avLst/>
                      </a:prstGeom>
                    </p:spPr>
                  </p:pic>
                </p:oleObj>
              </mc:Fallback>
            </mc:AlternateContent>
          </a:graphicData>
        </a:graphic>
      </p:graphicFrame>
    </p:spTree>
    <p:extLst>
      <p:ext uri="{BB962C8B-B14F-4D97-AF65-F5344CB8AC3E}">
        <p14:creationId xmlns:p14="http://schemas.microsoft.com/office/powerpoint/2010/main" val="211446738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p:txBody>
          <a:bodyPr/>
          <a:lstStyle/>
          <a:p>
            <a:pPr marL="0" indent="0">
              <a:buNone/>
            </a:pPr>
            <a:r>
              <a:rPr lang="pt-PT" sz="2800" b="1" dirty="0">
                <a:solidFill>
                  <a:srgbClr val="008000"/>
                </a:solidFill>
              </a:rPr>
              <a:t>Basal area prediction</a:t>
            </a:r>
          </a:p>
          <a:p>
            <a:r>
              <a:rPr lang="pt-PT" dirty="0"/>
              <a:t>Woody biomass of the mean tree is first predicted through division by stand density (</a:t>
            </a:r>
            <a:r>
              <a:rPr lang="pt-PT" i="1" dirty="0"/>
              <a:t>N</a:t>
            </a:r>
            <a:r>
              <a:rPr lang="pt-PT" dirty="0"/>
              <a:t>)</a:t>
            </a:r>
          </a:p>
          <a:p>
            <a:endParaRPr lang="pt-PT" dirty="0"/>
          </a:p>
          <a:p>
            <a:r>
              <a:rPr lang="pt-PT" dirty="0" err="1"/>
              <a:t>Quadratic</a:t>
            </a:r>
            <a:r>
              <a:rPr lang="pt-PT" dirty="0"/>
              <a:t> mean diameter (</a:t>
            </a:r>
            <a:r>
              <a:rPr lang="pt-PT" i="1" dirty="0"/>
              <a:t>dg</a:t>
            </a:r>
            <a:r>
              <a:rPr lang="pt-PT" dirty="0"/>
              <a:t>) is then predicted through the inversion of the allometric equation for tree woody biomass prediction</a:t>
            </a:r>
          </a:p>
          <a:p>
            <a:endParaRPr lang="pt-PT" dirty="0"/>
          </a:p>
          <a:p>
            <a:endParaRPr lang="pt-PT" sz="2000" dirty="0"/>
          </a:p>
          <a:p>
            <a:r>
              <a:rPr lang="pt-PT" dirty="0"/>
              <a:t>Finally </a:t>
            </a:r>
            <a:r>
              <a:rPr lang="pt-PT" i="1" dirty="0"/>
              <a:t>G</a:t>
            </a:r>
            <a:r>
              <a:rPr lang="pt-PT" dirty="0"/>
              <a:t> is predicted by multiplying the basal area of the mean tree by stand density</a:t>
            </a:r>
          </a:p>
          <a:p>
            <a:pPr lvl="1">
              <a:buNone/>
            </a:pPr>
            <a:r>
              <a:rPr lang="pt-PT" dirty="0"/>
              <a:t> </a:t>
            </a:r>
          </a:p>
          <a:p>
            <a:pPr lvl="1"/>
            <a:endParaRPr lang="pt-PT" sz="1800" dirty="0"/>
          </a:p>
          <a:p>
            <a:endParaRPr lang="pt-PT" sz="2000" dirty="0"/>
          </a:p>
        </p:txBody>
      </p:sp>
      <p:pic>
        <p:nvPicPr>
          <p:cNvPr id="144389" name="Picture 5"/>
          <p:cNvPicPr>
            <a:picLocks noChangeAspect="1" noChangeArrowheads="1"/>
          </p:cNvPicPr>
          <p:nvPr/>
        </p:nvPicPr>
        <p:blipFill>
          <a:blip r:embed="rId2" cstate="print"/>
          <a:srcRect/>
          <a:stretch>
            <a:fillRect/>
          </a:stretch>
        </p:blipFill>
        <p:spPr bwMode="auto">
          <a:xfrm>
            <a:off x="4151784" y="2276872"/>
            <a:ext cx="2178050" cy="788988"/>
          </a:xfrm>
          <a:prstGeom prst="rect">
            <a:avLst/>
          </a:prstGeom>
          <a:noFill/>
          <a:ln w="9525">
            <a:noFill/>
            <a:miter lim="800000"/>
            <a:headEnd/>
            <a:tailEnd/>
          </a:ln>
          <a:effectLst/>
        </p:spPr>
      </p:pic>
      <p:pic>
        <p:nvPicPr>
          <p:cNvPr id="144390" name="Picture 6"/>
          <p:cNvPicPr>
            <a:picLocks noChangeAspect="1" noChangeArrowheads="1"/>
          </p:cNvPicPr>
          <p:nvPr/>
        </p:nvPicPr>
        <p:blipFill>
          <a:blip r:embed="rId3" cstate="print"/>
          <a:srcRect/>
          <a:stretch>
            <a:fillRect/>
          </a:stretch>
        </p:blipFill>
        <p:spPr bwMode="auto">
          <a:xfrm>
            <a:off x="3431704" y="3789040"/>
            <a:ext cx="4995862" cy="1220788"/>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4799857" y="5589241"/>
            <a:ext cx="1831975" cy="849313"/>
          </a:xfrm>
          <a:prstGeom prst="rect">
            <a:avLst/>
          </a:prstGeom>
          <a:noFill/>
          <a:ln w="9525">
            <a:noFill/>
            <a:miter lim="800000"/>
            <a:headEnd/>
            <a:tailEnd/>
          </a:ln>
          <a:effectLst/>
        </p:spPr>
      </p:pic>
    </p:spTree>
    <p:extLst>
      <p:ext uri="{BB962C8B-B14F-4D97-AF65-F5344CB8AC3E}">
        <p14:creationId xmlns:p14="http://schemas.microsoft.com/office/powerpoint/2010/main" val="1287718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wipe(up)">
                                      <p:cBhvr>
                                        <p:cTn id="7" dur="500"/>
                                        <p:tgtEl>
                                          <p:spTgt spid="1443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4390"/>
                                        </p:tgtEl>
                                        <p:attrNameLst>
                                          <p:attrName>style.visibility</p:attrName>
                                        </p:attrNameLst>
                                      </p:cBhvr>
                                      <p:to>
                                        <p:strVal val="visible"/>
                                      </p:to>
                                    </p:set>
                                    <p:animEffect transition="in" filter="wipe(up)">
                                      <p:cBhvr>
                                        <p:cTn id="12" dur="500"/>
                                        <p:tgtEl>
                                          <p:spTgt spid="1443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t>The 3PGpjs_2.7 EXCEL file </a:t>
            </a:r>
            <a:endParaRPr lang="pt-PT" i="1" dirty="0"/>
          </a:p>
        </p:txBody>
      </p:sp>
    </p:spTree>
    <p:extLst>
      <p:ext uri="{BB962C8B-B14F-4D97-AF65-F5344CB8AC3E}">
        <p14:creationId xmlns:p14="http://schemas.microsoft.com/office/powerpoint/2010/main" val="362242358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idx="1"/>
          </p:nvPr>
        </p:nvSpPr>
        <p:spPr/>
        <p:txBody>
          <a:bodyPr/>
          <a:lstStyle/>
          <a:p>
            <a:r>
              <a:rPr lang="pt-PT" dirty="0"/>
              <a:t>3PG is implemented in Visual Basic for applications as an Add-ins for EXCEL, available in </a:t>
            </a:r>
            <a:r>
              <a:rPr lang="pt-PT" dirty="0" err="1"/>
              <a:t>the</a:t>
            </a:r>
            <a:r>
              <a:rPr lang="pt-PT" dirty="0"/>
              <a:t> site</a:t>
            </a:r>
          </a:p>
          <a:p>
            <a:pPr>
              <a:buNone/>
            </a:pPr>
            <a:r>
              <a:rPr lang="pt-PT" sz="1800" dirty="0"/>
              <a:t>	</a:t>
            </a:r>
            <a:r>
              <a:rPr lang="pt-PT" u="sng" dirty="0">
                <a:solidFill>
                  <a:schemeClr val="accent6">
                    <a:lumMod val="75000"/>
                  </a:schemeClr>
                </a:solidFill>
              </a:rPr>
              <a:t>3pg.forestry.ubc.ca/software</a:t>
            </a:r>
          </a:p>
          <a:p>
            <a:pPr lvl="1"/>
            <a:r>
              <a:rPr lang="en-GB" dirty="0"/>
              <a:t>To install 3PGpjs proceed as follows:</a:t>
            </a:r>
          </a:p>
          <a:p>
            <a:pPr marL="1314450" lvl="2" indent="-457200">
              <a:buFont typeface="+mj-lt"/>
              <a:buAutoNum type="alphaLcParenR"/>
            </a:pPr>
            <a:r>
              <a:rPr lang="en-GB" dirty="0"/>
              <a:t>Download the </a:t>
            </a:r>
            <a:r>
              <a:rPr lang="en-GB" b="1" dirty="0"/>
              <a:t>3PGpjs27.zip</a:t>
            </a:r>
            <a:r>
              <a:rPr lang="en-GB" dirty="0"/>
              <a:t> and extract all files and folders in </a:t>
            </a:r>
            <a:r>
              <a:rPr lang="en-GB" b="1" dirty="0"/>
              <a:t>3PGpjs27.zip </a:t>
            </a:r>
            <a:r>
              <a:rPr lang="en-GB" dirty="0"/>
              <a:t>to a folder of your choice</a:t>
            </a:r>
          </a:p>
          <a:p>
            <a:pPr marL="1314450" lvl="2" indent="-457200">
              <a:buFont typeface="+mj-lt"/>
              <a:buAutoNum type="alphaLcParenR"/>
            </a:pPr>
            <a:r>
              <a:rPr lang="en-GB" dirty="0"/>
              <a:t>Open 3PGPJS27.xls and save it as 3PGpjs27.xla (Excel Add-in)</a:t>
            </a:r>
          </a:p>
          <a:p>
            <a:pPr marL="1314450" lvl="2" indent="-457200">
              <a:buFont typeface="+mj-lt"/>
              <a:buAutoNum type="alphaLcParenR"/>
            </a:pPr>
            <a:r>
              <a:rPr lang="en-GB" dirty="0"/>
              <a:t>To load the 3PGpjs add-in go to Excel’s TOOLS|ADD-INS menu, select GO and then place a tick against the ‘3PGpjs27’ add-in name. If you do not see this listed, use the BROWSE button to locate it.      </a:t>
            </a:r>
          </a:p>
          <a:p>
            <a:pPr marL="1314450" lvl="2" indent="-457200">
              <a:buFont typeface="+mj-lt"/>
              <a:buAutoNum type="alphaLcParenR"/>
            </a:pPr>
            <a:r>
              <a:rPr lang="en-GB" dirty="0"/>
              <a:t>You can also unload the add-in by repeating this process and removing the tick mark</a:t>
            </a:r>
          </a:p>
          <a:p>
            <a:pPr marL="1314450" lvl="2" indent="-457200">
              <a:buFont typeface="+mj-lt"/>
              <a:buAutoNum type="alphaLcParenR"/>
            </a:pPr>
            <a:r>
              <a:rPr lang="pt-PT" dirty="0"/>
              <a:t>The EXCEL file 3PGpjs27.Data is prepared to run 3PG in 32-bits computers</a:t>
            </a:r>
            <a:endParaRPr lang="en-GB" dirty="0"/>
          </a:p>
        </p:txBody>
      </p:sp>
    </p:spTree>
    <p:extLst>
      <p:ext uri="{BB962C8B-B14F-4D97-AF65-F5344CB8AC3E}">
        <p14:creationId xmlns:p14="http://schemas.microsoft.com/office/powerpoint/2010/main" val="7413328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idx="1"/>
          </p:nvPr>
        </p:nvSpPr>
        <p:spPr/>
        <p:txBody>
          <a:bodyPr/>
          <a:lstStyle/>
          <a:p>
            <a:r>
              <a:rPr lang="pt-PT" dirty="0"/>
              <a:t>How to solve the error that appears when running 3PGpjs27 if you are using a 64-bits computer</a:t>
            </a:r>
          </a:p>
          <a:p>
            <a:pPr lvl="1"/>
            <a:r>
              <a:rPr lang="en-GB" dirty="0"/>
              <a:t>When trying to run 3PGpjs you will get an error message:</a:t>
            </a:r>
          </a:p>
          <a:p>
            <a:pPr lvl="1"/>
            <a:endParaRPr lang="en-GB" dirty="0"/>
          </a:p>
          <a:p>
            <a:pPr lvl="1"/>
            <a:endParaRPr lang="en-GB" dirty="0"/>
          </a:p>
          <a:p>
            <a:pPr lvl="1"/>
            <a:endParaRPr lang="en-GB" dirty="0"/>
          </a:p>
          <a:p>
            <a:pPr lvl="1"/>
            <a:endParaRPr lang="en-GB" dirty="0"/>
          </a:p>
          <a:p>
            <a:pPr lvl="1"/>
            <a:endParaRPr lang="en-GB" dirty="0"/>
          </a:p>
          <a:p>
            <a:pPr lvl="1"/>
            <a:r>
              <a:rPr lang="en-GB" dirty="0"/>
              <a:t>You have to modify the code that is shown to:</a:t>
            </a:r>
          </a:p>
          <a:p>
            <a:pPr marL="457200" lvl="1" indent="0">
              <a:buNone/>
            </a:pPr>
            <a:r>
              <a:rPr lang="en-US" dirty="0">
                <a:latin typeface="Arial" panose="020B0604020202020204" pitchFamily="34" charset="0"/>
              </a:rPr>
              <a:t> Private Declare </a:t>
            </a:r>
            <a:r>
              <a:rPr lang="en-US" b="1" dirty="0" err="1">
                <a:solidFill>
                  <a:srgbClr val="FF0000"/>
                </a:solidFill>
                <a:latin typeface="Arial" panose="020B0604020202020204" pitchFamily="34" charset="0"/>
              </a:rPr>
              <a:t>PtrSafe</a:t>
            </a:r>
            <a:r>
              <a:rPr lang="en-US" dirty="0">
                <a:latin typeface="Arial" panose="020B0604020202020204" pitchFamily="34" charset="0"/>
              </a:rPr>
              <a:t> Function </a:t>
            </a:r>
            <a:r>
              <a:rPr lang="en-US" dirty="0" err="1">
                <a:latin typeface="Arial" panose="020B0604020202020204" pitchFamily="34" charset="0"/>
              </a:rPr>
              <a:t>ShellExecute</a:t>
            </a:r>
            <a:r>
              <a:rPr lang="en-US" dirty="0">
                <a:latin typeface="Arial" panose="020B0604020202020204" pitchFamily="34" charset="0"/>
              </a:rPr>
              <a:t> Lib …..</a:t>
            </a:r>
            <a:endParaRPr lang="en-GB" dirty="0"/>
          </a:p>
          <a:p>
            <a:pPr lvl="1"/>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443163"/>
            <a:ext cx="4572000" cy="1971675"/>
          </a:xfrm>
          <a:prstGeom prst="rect">
            <a:avLst/>
          </a:prstGeom>
        </p:spPr>
      </p:pic>
    </p:spTree>
    <p:extLst>
      <p:ext uri="{BB962C8B-B14F-4D97-AF65-F5344CB8AC3E}">
        <p14:creationId xmlns:p14="http://schemas.microsoft.com/office/powerpoint/2010/main" val="47226941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4 Points 3">
            <a:extLst>
              <a:ext uri="{FF2B5EF4-FFF2-40B4-BE49-F238E27FC236}">
                <a16:creationId xmlns:a16="http://schemas.microsoft.com/office/drawing/2014/main" id="{04D7727A-B4ED-4A1F-849B-D50DADD7FBBF}"/>
              </a:ext>
            </a:extLst>
          </p:cNvPr>
          <p:cNvSpPr/>
          <p:nvPr/>
        </p:nvSpPr>
        <p:spPr bwMode="auto">
          <a:xfrm>
            <a:off x="4979876" y="2240868"/>
            <a:ext cx="4788532" cy="3420380"/>
          </a:xfrm>
          <a:prstGeom prst="irregularSeal2">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E4A7E168-2289-44D9-A055-D35533E9C3FA}"/>
              </a:ext>
            </a:extLst>
          </p:cNvPr>
          <p:cNvSpPr>
            <a:spLocks noGrp="1"/>
          </p:cNvSpPr>
          <p:nvPr>
            <p:ph type="title"/>
          </p:nvPr>
        </p:nvSpPr>
        <p:spPr>
          <a:xfrm>
            <a:off x="6240016" y="3248980"/>
            <a:ext cx="2448756" cy="1143000"/>
          </a:xfrm>
          <a:noFill/>
        </p:spPr>
        <p:txBody>
          <a:bodyPr/>
          <a:lstStyle/>
          <a:p>
            <a:r>
              <a:rPr lang="pt-PT" dirty="0" err="1"/>
              <a:t>The</a:t>
            </a:r>
            <a:r>
              <a:rPr lang="pt-PT" dirty="0"/>
              <a:t> </a:t>
            </a:r>
            <a:r>
              <a:rPr lang="pt-PT" dirty="0" err="1"/>
              <a:t>end</a:t>
            </a:r>
            <a:r>
              <a:rPr lang="pt-PT" dirty="0"/>
              <a:t>!!!</a:t>
            </a:r>
            <a:endParaRPr lang="en-GB" dirty="0"/>
          </a:p>
        </p:txBody>
      </p:sp>
      <p:sp>
        <p:nvSpPr>
          <p:cNvPr id="5" name="Explosion: 14 Points 4">
            <a:extLst>
              <a:ext uri="{FF2B5EF4-FFF2-40B4-BE49-F238E27FC236}">
                <a16:creationId xmlns:a16="http://schemas.microsoft.com/office/drawing/2014/main" id="{14A6DEED-9048-4261-89F5-1EC1D0835A1C}"/>
              </a:ext>
            </a:extLst>
          </p:cNvPr>
          <p:cNvSpPr/>
          <p:nvPr/>
        </p:nvSpPr>
        <p:spPr bwMode="auto">
          <a:xfrm>
            <a:off x="4979876" y="2240868"/>
            <a:ext cx="4788532" cy="3420380"/>
          </a:xfrm>
          <a:prstGeom prst="irregularSeal2">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6" name="Title 2">
            <a:extLst>
              <a:ext uri="{FF2B5EF4-FFF2-40B4-BE49-F238E27FC236}">
                <a16:creationId xmlns:a16="http://schemas.microsoft.com/office/drawing/2014/main" id="{0E0FFFB6-4A41-4542-BFD2-8A239214DDD8}"/>
              </a:ext>
            </a:extLst>
          </p:cNvPr>
          <p:cNvSpPr txBox="1">
            <a:spLocks/>
          </p:cNvSpPr>
          <p:nvPr/>
        </p:nvSpPr>
        <p:spPr bwMode="auto">
          <a:xfrm>
            <a:off x="6240016" y="3248980"/>
            <a:ext cx="244875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a:lstStyle>
          <a:p>
            <a:r>
              <a:rPr lang="pt-PT" kern="0"/>
              <a:t>The end!!!</a:t>
            </a:r>
            <a:endParaRPr lang="en-GB" kern="0" dirty="0"/>
          </a:p>
        </p:txBody>
      </p:sp>
    </p:spTree>
    <p:extLst>
      <p:ext uri="{BB962C8B-B14F-4D97-AF65-F5344CB8AC3E}">
        <p14:creationId xmlns:p14="http://schemas.microsoft.com/office/powerpoint/2010/main" val="2576559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4"/>
                                        </p:tgtEl>
                                      </p:cBhvr>
                                    </p:animEffect>
                                    <p:anim calcmode="lin" valueType="num">
                                      <p:cBhvr>
                                        <p:cTn id="12"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4"/>
                                        </p:tgtEl>
                                        <p:attrNameLst>
                                          <p:attrName>ppt_h</p:attrName>
                                        </p:attrNameLst>
                                      </p:cBhvr>
                                      <p:tavLst>
                                        <p:tav tm="0">
                                          <p:val>
                                            <p:strVal val="ppt_h"/>
                                          </p:val>
                                        </p:tav>
                                        <p:tav tm="100000">
                                          <p:val>
                                            <p:strVal val="ppt_h"/>
                                          </p:val>
                                        </p:tav>
                                      </p:tavLst>
                                    </p:anim>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90513" indent="-290513">
              <a:spcBef>
                <a:spcPct val="30000"/>
              </a:spcBef>
            </a:pPr>
            <a:r>
              <a:rPr lang="en-GB" dirty="0"/>
              <a:t>Advantages</a:t>
            </a:r>
          </a:p>
          <a:p>
            <a:pPr marL="661988" lvl="1" indent="-180975">
              <a:spcBef>
                <a:spcPct val="30000"/>
              </a:spcBef>
            </a:pPr>
            <a:r>
              <a:rPr lang="en-GB" dirty="0"/>
              <a:t>applicable under changing conditions</a:t>
            </a:r>
          </a:p>
          <a:p>
            <a:pPr marL="661988" lvl="1" indent="-180975">
              <a:spcBef>
                <a:spcPct val="30000"/>
              </a:spcBef>
            </a:pPr>
            <a:r>
              <a:rPr lang="en-US" dirty="0"/>
              <a:t>can be adapted for a range of species</a:t>
            </a:r>
          </a:p>
          <a:p>
            <a:pPr marL="661988" lvl="1" indent="-180975">
              <a:spcBef>
                <a:spcPct val="30000"/>
              </a:spcBef>
            </a:pPr>
            <a:r>
              <a:rPr lang="en-US" dirty="0" err="1"/>
              <a:t>parameterised</a:t>
            </a:r>
            <a:r>
              <a:rPr lang="en-US" dirty="0"/>
              <a:t> using stand-level data</a:t>
            </a:r>
          </a:p>
          <a:p>
            <a:pPr marL="661988" lvl="1" indent="-180975">
              <a:spcBef>
                <a:spcPct val="30000"/>
              </a:spcBef>
            </a:pPr>
            <a:r>
              <a:rPr lang="en-GB" dirty="0"/>
              <a:t>provides explanation, aids understanding</a:t>
            </a:r>
          </a:p>
          <a:p>
            <a:pPr marL="290513" indent="-290513"/>
            <a:r>
              <a:rPr lang="en-GB" dirty="0"/>
              <a:t>Disadvantages</a:t>
            </a:r>
          </a:p>
          <a:p>
            <a:pPr marL="661988" lvl="1" indent="-180975">
              <a:spcBef>
                <a:spcPct val="15000"/>
              </a:spcBef>
            </a:pPr>
            <a:r>
              <a:rPr lang="en-GB" dirty="0"/>
              <a:t>not as widely understood as empirical growth models</a:t>
            </a:r>
          </a:p>
          <a:p>
            <a:pPr marL="661988" lvl="1" indent="-180975">
              <a:spcBef>
                <a:spcPct val="15000"/>
              </a:spcBef>
            </a:pPr>
            <a:r>
              <a:rPr lang="en-GB" dirty="0"/>
              <a:t>not necessarily as accurate when applied to the current situation</a:t>
            </a:r>
          </a:p>
          <a:p>
            <a:pPr marL="661988" lvl="1" indent="-180975">
              <a:spcBef>
                <a:spcPct val="15000"/>
              </a:spcBef>
            </a:pPr>
            <a:r>
              <a:rPr lang="en-GB" dirty="0"/>
              <a:t>can require data not readily available</a:t>
            </a:r>
          </a:p>
          <a:p>
            <a:pPr marL="661988" lvl="1" indent="-180975">
              <a:spcBef>
                <a:spcPct val="15000"/>
              </a:spcBef>
            </a:pPr>
            <a:r>
              <a:rPr lang="en-GB" dirty="0"/>
              <a:t>In the original 3PG, less detailed output</a:t>
            </a:r>
          </a:p>
          <a:p>
            <a:pPr marL="661988" lvl="1" indent="-180975">
              <a:spcBef>
                <a:spcPct val="15000"/>
              </a:spcBef>
            </a:pPr>
            <a:r>
              <a:rPr lang="en-US" dirty="0"/>
              <a:t>naïve treatment of soil nutrition</a:t>
            </a:r>
          </a:p>
          <a:p>
            <a:pPr marL="661988" lvl="1" indent="-180975">
              <a:spcBef>
                <a:spcPct val="15000"/>
              </a:spcBef>
            </a:pPr>
            <a:r>
              <a:rPr lang="en-US" dirty="0"/>
              <a:t>allocation based largely on size</a:t>
            </a:r>
          </a:p>
          <a:p>
            <a:pPr marL="661988" lvl="1" indent="-180975">
              <a:spcBef>
                <a:spcPct val="15000"/>
              </a:spcBef>
            </a:pPr>
            <a:r>
              <a:rPr lang="en-US" dirty="0"/>
              <a:t>poor predictor of canopy development and of mortality</a:t>
            </a:r>
          </a:p>
          <a:p>
            <a:pPr marL="661988" lvl="1" indent="-180975">
              <a:spcBef>
                <a:spcPct val="15000"/>
              </a:spcBef>
            </a:pPr>
            <a:endParaRPr lang="en-GB" dirty="0"/>
          </a:p>
          <a:p>
            <a:endParaRPr lang="pt-PT"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None/>
            </a:pPr>
            <a:r>
              <a:rPr lang="en-US" sz="2800" b="1" dirty="0">
                <a:solidFill>
                  <a:srgbClr val="009900"/>
                </a:solidFill>
              </a:rPr>
              <a:t>Input data</a:t>
            </a:r>
            <a:endParaRPr lang="en-US" b="1" dirty="0">
              <a:solidFill>
                <a:srgbClr val="009900"/>
              </a:solidFill>
            </a:endParaRPr>
          </a:p>
          <a:p>
            <a:pPr>
              <a:lnSpc>
                <a:spcPct val="90000"/>
              </a:lnSpc>
            </a:pPr>
            <a:r>
              <a:rPr lang="en-US" sz="2000" dirty="0"/>
              <a:t>Climate data</a:t>
            </a:r>
          </a:p>
          <a:p>
            <a:pPr lvl="1">
              <a:lnSpc>
                <a:spcPct val="90000"/>
              </a:lnSpc>
            </a:pPr>
            <a:r>
              <a:rPr lang="en-US" sz="1800" dirty="0"/>
              <a:t>monthly mean temperature, radiation, rainfall, VPD</a:t>
            </a:r>
          </a:p>
          <a:p>
            <a:pPr lvl="1">
              <a:lnSpc>
                <a:spcPct val="90000"/>
              </a:lnSpc>
            </a:pPr>
            <a:r>
              <a:rPr lang="en-US" sz="1800" dirty="0"/>
              <a:t>observed or long-term average data of the same variables</a:t>
            </a:r>
          </a:p>
          <a:p>
            <a:pPr>
              <a:lnSpc>
                <a:spcPct val="120000"/>
              </a:lnSpc>
            </a:pPr>
            <a:r>
              <a:rPr lang="en-US" sz="2000" dirty="0"/>
              <a:t>Site and soil descriptors</a:t>
            </a:r>
          </a:p>
          <a:p>
            <a:pPr lvl="1">
              <a:lnSpc>
                <a:spcPct val="85000"/>
              </a:lnSpc>
            </a:pPr>
            <a:r>
              <a:rPr lang="en-US" sz="1800" dirty="0"/>
              <a:t>latitude</a:t>
            </a:r>
          </a:p>
          <a:p>
            <a:pPr lvl="1">
              <a:lnSpc>
                <a:spcPct val="85000"/>
              </a:lnSpc>
            </a:pPr>
            <a:r>
              <a:rPr lang="en-GB" sz="1800" dirty="0"/>
              <a:t>soil texture and </a:t>
            </a:r>
            <a:r>
              <a:rPr lang="en-GB" sz="1800" b="1" dirty="0">
                <a:solidFill>
                  <a:srgbClr val="008000"/>
                </a:solidFill>
              </a:rPr>
              <a:t>maximum soil water capacity</a:t>
            </a:r>
          </a:p>
          <a:p>
            <a:pPr lvl="1">
              <a:lnSpc>
                <a:spcPct val="85000"/>
              </a:lnSpc>
            </a:pPr>
            <a:r>
              <a:rPr lang="en-GB" sz="1800" b="1" dirty="0">
                <a:solidFill>
                  <a:srgbClr val="008000"/>
                </a:solidFill>
              </a:rPr>
              <a:t>fertility rating </a:t>
            </a:r>
            <a:r>
              <a:rPr lang="en-GB" sz="1800" dirty="0"/>
              <a:t>(0-1)</a:t>
            </a:r>
          </a:p>
          <a:p>
            <a:pPr>
              <a:lnSpc>
                <a:spcPct val="120000"/>
              </a:lnSpc>
            </a:pPr>
            <a:r>
              <a:rPr lang="en-GB" sz="2000" dirty="0"/>
              <a:t>Also need stand initialisation data</a:t>
            </a:r>
          </a:p>
          <a:p>
            <a:pPr lvl="1">
              <a:lnSpc>
                <a:spcPct val="85000"/>
              </a:lnSpc>
            </a:pPr>
            <a:r>
              <a:rPr lang="en-GB" sz="1800" dirty="0"/>
              <a:t>foliage, </a:t>
            </a:r>
            <a:r>
              <a:rPr lang="en-GB" sz="1800" dirty="0" err="1"/>
              <a:t>stem+bark+branches</a:t>
            </a:r>
            <a:r>
              <a:rPr lang="en-GB" sz="1800" dirty="0"/>
              <a:t> and root biomass</a:t>
            </a:r>
          </a:p>
          <a:p>
            <a:pPr lvl="1">
              <a:lnSpc>
                <a:spcPct val="85000"/>
              </a:lnSpc>
            </a:pPr>
            <a:r>
              <a:rPr lang="en-GB" sz="1800" dirty="0"/>
              <a:t>stocking</a:t>
            </a:r>
          </a:p>
          <a:p>
            <a:endParaRPr lang="pt-PT"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None/>
            </a:pPr>
            <a:r>
              <a:rPr lang="en-US" sz="2800" b="1" dirty="0">
                <a:solidFill>
                  <a:srgbClr val="009900"/>
                </a:solidFill>
              </a:rPr>
              <a:t>Outputs - monthly (original 3PG)</a:t>
            </a:r>
            <a:endParaRPr lang="en-US" b="1" dirty="0">
              <a:solidFill>
                <a:srgbClr val="009900"/>
              </a:solidFill>
            </a:endParaRPr>
          </a:p>
          <a:p>
            <a:pPr>
              <a:lnSpc>
                <a:spcPct val="90000"/>
              </a:lnSpc>
            </a:pPr>
            <a:r>
              <a:rPr lang="en-US" sz="2000" dirty="0"/>
              <a:t>Biomass pools (</a:t>
            </a:r>
            <a:r>
              <a:rPr lang="en-US" sz="2000" dirty="0" err="1"/>
              <a:t>wood+bark+branches</a:t>
            </a:r>
            <a:r>
              <a:rPr lang="en-US" sz="2000" dirty="0"/>
              <a:t>, leaves and roots)</a:t>
            </a:r>
          </a:p>
          <a:p>
            <a:pPr>
              <a:lnSpc>
                <a:spcPct val="90000"/>
              </a:lnSpc>
            </a:pPr>
            <a:r>
              <a:rPr lang="en-US" sz="2000" dirty="0"/>
              <a:t>Stocking</a:t>
            </a:r>
          </a:p>
          <a:p>
            <a:pPr>
              <a:lnSpc>
                <a:spcPct val="90000"/>
              </a:lnSpc>
            </a:pPr>
            <a:r>
              <a:rPr lang="en-US" sz="2000" dirty="0"/>
              <a:t>Available soil water</a:t>
            </a:r>
          </a:p>
          <a:p>
            <a:pPr>
              <a:lnSpc>
                <a:spcPct val="90000"/>
              </a:lnSpc>
            </a:pPr>
            <a:r>
              <a:rPr lang="en-US" sz="2000" dirty="0"/>
              <a:t>NPP</a:t>
            </a:r>
          </a:p>
          <a:p>
            <a:pPr>
              <a:lnSpc>
                <a:spcPct val="90000"/>
              </a:lnSpc>
            </a:pPr>
            <a:r>
              <a:rPr lang="en-US" sz="2000" dirty="0" err="1"/>
              <a:t>Evapotranspiration</a:t>
            </a:r>
            <a:endParaRPr lang="en-US" sz="2000" dirty="0"/>
          </a:p>
          <a:p>
            <a:pPr>
              <a:lnSpc>
                <a:spcPct val="90000"/>
              </a:lnSpc>
            </a:pPr>
            <a:r>
              <a:rPr lang="en-US" sz="2000" dirty="0"/>
              <a:t>Average </a:t>
            </a:r>
            <a:r>
              <a:rPr lang="en-US" sz="2000" dirty="0" err="1"/>
              <a:t>dbh</a:t>
            </a:r>
            <a:endParaRPr lang="en-US" sz="2000" dirty="0"/>
          </a:p>
          <a:p>
            <a:pPr>
              <a:lnSpc>
                <a:spcPct val="90000"/>
              </a:lnSpc>
            </a:pPr>
            <a:r>
              <a:rPr lang="en-US" sz="2000" dirty="0" err="1"/>
              <a:t>Underbark</a:t>
            </a:r>
            <a:r>
              <a:rPr lang="en-US" sz="2000" dirty="0"/>
              <a:t> volume</a:t>
            </a:r>
          </a:p>
          <a:p>
            <a:pPr>
              <a:lnSpc>
                <a:spcPct val="90000"/>
              </a:lnSpc>
            </a:pPr>
            <a:r>
              <a:rPr lang="en-US" sz="2000" dirty="0"/>
              <a:t>Stand basal area</a:t>
            </a:r>
            <a:endParaRPr lang="pt-PT"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t>Overview of 3PG</a:t>
            </a:r>
            <a:endParaRPr lang="pt-PT" i="1"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b="1" dirty="0">
                <a:solidFill>
                  <a:srgbClr val="008000"/>
                </a:solidFill>
              </a:rPr>
              <a:t>Main components of 3PG</a:t>
            </a:r>
            <a:endParaRPr lang="en-US" sz="2000" b="1" dirty="0">
              <a:solidFill>
                <a:srgbClr val="008000"/>
              </a:solidFill>
            </a:endParaRPr>
          </a:p>
          <a:p>
            <a:r>
              <a:rPr lang="en-US" b="1" dirty="0">
                <a:solidFill>
                  <a:srgbClr val="008000"/>
                </a:solidFill>
              </a:rPr>
              <a:t>Growth module:</a:t>
            </a:r>
          </a:p>
          <a:p>
            <a:pPr lvl="1"/>
            <a:r>
              <a:rPr lang="en-US" sz="1800" b="1" dirty="0">
                <a:solidFill>
                  <a:srgbClr val="008000"/>
                </a:solidFill>
              </a:rPr>
              <a:t>Production of biomass </a:t>
            </a:r>
            <a:r>
              <a:rPr lang="en-US" sz="1800" dirty="0"/>
              <a:t>– environmental modification of light use efficiency; constant ratio of NPP to GPP</a:t>
            </a:r>
          </a:p>
          <a:p>
            <a:pPr lvl="1"/>
            <a:r>
              <a:rPr lang="en-US" sz="1800" b="1" dirty="0">
                <a:solidFill>
                  <a:srgbClr val="008000"/>
                </a:solidFill>
              </a:rPr>
              <a:t>Biomass allocation </a:t>
            </a:r>
            <a:r>
              <a:rPr lang="en-US" sz="1800" dirty="0"/>
              <a:t>– affected by growing conditions +tree size</a:t>
            </a:r>
          </a:p>
          <a:p>
            <a:pPr lvl="1"/>
            <a:r>
              <a:rPr lang="en-US" sz="1800" b="1" dirty="0">
                <a:solidFill>
                  <a:srgbClr val="008000"/>
                </a:solidFill>
              </a:rPr>
              <a:t>Stem mortality </a:t>
            </a:r>
            <a:r>
              <a:rPr lang="en-US" sz="1800" dirty="0"/>
              <a:t>– probability of death; self-thinning</a:t>
            </a:r>
          </a:p>
          <a:p>
            <a:pPr lvl="1"/>
            <a:r>
              <a:rPr lang="en-US" sz="1800" b="1" dirty="0">
                <a:solidFill>
                  <a:srgbClr val="008000"/>
                </a:solidFill>
              </a:rPr>
              <a:t>Soil water balance </a:t>
            </a:r>
            <a:r>
              <a:rPr lang="en-US" sz="1800" dirty="0"/>
              <a:t>– single soil layer model; </a:t>
            </a:r>
            <a:r>
              <a:rPr lang="en-US" sz="1800" dirty="0" err="1"/>
              <a:t>evapotranspiration</a:t>
            </a:r>
            <a:r>
              <a:rPr lang="en-US" sz="1800" dirty="0"/>
              <a:t> determined from Penman-</a:t>
            </a:r>
            <a:r>
              <a:rPr lang="en-US" sz="1800" dirty="0" err="1"/>
              <a:t>Monteith</a:t>
            </a:r>
            <a:r>
              <a:rPr lang="en-US" sz="1800" dirty="0"/>
              <a:t> equation</a:t>
            </a:r>
          </a:p>
          <a:p>
            <a:r>
              <a:rPr lang="en-US" b="1" dirty="0">
                <a:solidFill>
                  <a:srgbClr val="008000"/>
                </a:solidFill>
              </a:rPr>
              <a:t>Static module</a:t>
            </a:r>
          </a:p>
          <a:p>
            <a:pPr lvl="1"/>
            <a:r>
              <a:rPr lang="en-US" sz="1800" b="1" dirty="0">
                <a:solidFill>
                  <a:srgbClr val="008000"/>
                </a:solidFill>
              </a:rPr>
              <a:t>Stand properties </a:t>
            </a:r>
            <a:r>
              <a:rPr lang="en-US" sz="1800" dirty="0"/>
              <a:t>– from biomass pools and assumptions about specific leaf area, </a:t>
            </a:r>
            <a:r>
              <a:rPr lang="en-US" sz="1800" dirty="0" err="1"/>
              <a:t>branch+bark</a:t>
            </a:r>
            <a:r>
              <a:rPr lang="en-US" sz="1800" dirty="0"/>
              <a:t> fraction, and wood density</a:t>
            </a:r>
          </a:p>
          <a:p>
            <a:endParaRPr lang="pt-PT" sz="2000" dirty="0"/>
          </a:p>
        </p:txBody>
      </p:sp>
    </p:spTree>
  </p:cSld>
  <p:clrMapOvr>
    <a:masterClrMapping/>
  </p:clrMapOvr>
  <p:transition spd="slow"/>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C:\Programas\Microsoft Office\Templates\Blank Presentation.pot</Template>
  <TotalTime>8995</TotalTime>
  <Words>2181</Words>
  <Application>Microsoft Office PowerPoint</Application>
  <PresentationFormat>Widescreen</PresentationFormat>
  <Paragraphs>414</Paragraphs>
  <Slides>46</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58" baseType="lpstr">
      <vt:lpstr>Arial</vt:lpstr>
      <vt:lpstr>Calibri</vt:lpstr>
      <vt:lpstr>Cambria Math</vt:lpstr>
      <vt:lpstr>Marlett</vt:lpstr>
      <vt:lpstr>Symbol</vt:lpstr>
      <vt:lpstr>Times New Roman</vt:lpstr>
      <vt:lpstr>Trebuchet MS</vt:lpstr>
      <vt:lpstr>Wingdings</vt:lpstr>
      <vt:lpstr>Blank Presentation</vt:lpstr>
      <vt:lpstr>1_Blank Presentation</vt:lpstr>
      <vt:lpstr>Fotografia do Photo Editor</vt:lpstr>
      <vt:lpstr>Equation</vt:lpstr>
      <vt:lpstr>Management oriented process based models  The 3PG model as an example  Analysis of the original 3PG </vt:lpstr>
      <vt:lpstr>Summary</vt:lpstr>
      <vt:lpstr>Main differences to empirical models</vt:lpstr>
      <vt:lpstr>PowerPoint Presentation</vt:lpstr>
      <vt:lpstr>PowerPoint Presentation</vt:lpstr>
      <vt:lpstr>PowerPoint Presentation</vt:lpstr>
      <vt:lpstr>PowerPoint Presentation</vt:lpstr>
      <vt:lpstr>Overview of 3PG</vt:lpstr>
      <vt:lpstr>PowerPoint Presentation</vt:lpstr>
      <vt:lpstr>PowerPoint Presentation</vt:lpstr>
      <vt:lpstr>Overview of 3PG Biomass production</vt:lpstr>
      <vt:lpstr>Biomass production and intercepted radiation</vt:lpstr>
      <vt:lpstr>PowerPoint Presentation</vt:lpstr>
      <vt:lpstr>Calculating intercepted radiation</vt:lpstr>
      <vt:lpstr>PowerPoint Presentation</vt:lpstr>
      <vt:lpstr>PowerPoint Presentation</vt:lpstr>
      <vt:lpstr>PowerPoint Presentation</vt:lpstr>
      <vt:lpstr>PowerPoint Presentation</vt:lpstr>
      <vt:lpstr>PowerPoint Presentation</vt:lpstr>
      <vt:lpstr>Temperature growth modifier fT(T)</vt:lpstr>
      <vt:lpstr>Frost growth modifier fF(dF)</vt:lpstr>
      <vt:lpstr>Soil-water growth modifier fSW()</vt:lpstr>
      <vt:lpstr>VPD growth modifier fVPD(d)</vt:lpstr>
      <vt:lpstr>PowerPoint Presentation</vt:lpstr>
      <vt:lpstr>Overview of 3PG Biomass partitioning</vt:lpstr>
      <vt:lpstr>PowerPoint Presentation</vt:lpstr>
      <vt:lpstr>Root partitioning</vt:lpstr>
      <vt:lpstr>PowerPoint Presentation</vt:lpstr>
      <vt:lpstr>Overview of 3PG Monthly biomass update</vt:lpstr>
      <vt:lpstr>Monthly biomass update</vt:lpstr>
      <vt:lpstr>Root-turnover and litter-fall</vt:lpstr>
      <vt:lpstr>Stem mortality (based on self-thinning)</vt:lpstr>
      <vt:lpstr>Overview of 3PG Soil water balance</vt:lpstr>
      <vt:lpstr>PowerPoint Presentation</vt:lpstr>
      <vt:lpstr>PowerPoint Presentation</vt:lpstr>
      <vt:lpstr>Overview of 3PG Management module</vt:lpstr>
      <vt:lpstr>PowerPoint Presentation</vt:lpstr>
      <vt:lpstr>PowerPoint Presentation</vt:lpstr>
      <vt:lpstr>PowerPoint Presentation</vt:lpstr>
      <vt:lpstr>Overview of 3PG Calculus module (original 3PG)</vt:lpstr>
      <vt:lpstr>PowerPoint Presentation</vt:lpstr>
      <vt:lpstr>PowerPoint Presentation</vt:lpstr>
      <vt:lpstr>The 3PGpjs_2.7 EXCEL file </vt:lpstr>
      <vt:lpstr>PowerPoint Presentation</vt:lpstr>
      <vt:lpstr>PowerPoint Presentation</vt:lpstr>
      <vt:lpstr>The end!!!</vt:lpstr>
    </vt:vector>
  </TitlesOfParts>
  <Company>D.E.F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AN ON-GOING PROJECT TO PARAMETERISE THE MAESTRO MODEL FOR EUCALYPTUS PLANTATIONS IN PORTUGAL</dc:title>
  <dc:creator>Biometria</dc:creator>
  <cp:lastModifiedBy>Margarida Tomé</cp:lastModifiedBy>
  <cp:revision>425</cp:revision>
  <cp:lastPrinted>2024-04-13T21:51:57Z</cp:lastPrinted>
  <dcterms:created xsi:type="dcterms:W3CDTF">1998-08-06T15:47:34Z</dcterms:created>
  <dcterms:modified xsi:type="dcterms:W3CDTF">2026-06-01T18:45:40Z</dcterms:modified>
</cp:coreProperties>
</file>