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463" r:id="rId3"/>
    <p:sldId id="460" r:id="rId4"/>
    <p:sldId id="461" r:id="rId5"/>
    <p:sldId id="462" r:id="rId6"/>
    <p:sldId id="459" r:id="rId7"/>
    <p:sldId id="464" r:id="rId8"/>
    <p:sldId id="467" r:id="rId9"/>
    <p:sldId id="466" r:id="rId10"/>
    <p:sldId id="469" r:id="rId11"/>
    <p:sldId id="470" r:id="rId12"/>
    <p:sldId id="471" r:id="rId13"/>
    <p:sldId id="472" r:id="rId14"/>
    <p:sldId id="473" r:id="rId15"/>
    <p:sldId id="474" r:id="rId16"/>
    <p:sldId id="475" r:id="rId17"/>
    <p:sldId id="476" r:id="rId18"/>
    <p:sldId id="477" r:id="rId19"/>
    <p:sldId id="478" r:id="rId20"/>
    <p:sldId id="479" r:id="rId21"/>
    <p:sldId id="411" r:id="rId22"/>
    <p:sldId id="480" r:id="rId23"/>
    <p:sldId id="408" r:id="rId24"/>
    <p:sldId id="392" r:id="rId25"/>
    <p:sldId id="393" r:id="rId26"/>
    <p:sldId id="484" r:id="rId27"/>
    <p:sldId id="485" r:id="rId28"/>
    <p:sldId id="482" r:id="rId29"/>
    <p:sldId id="486" r:id="rId30"/>
    <p:sldId id="483" r:id="rId31"/>
    <p:sldId id="487" r:id="rId32"/>
    <p:sldId id="412" r:id="rId33"/>
    <p:sldId id="398" r:id="rId34"/>
    <p:sldId id="413" r:id="rId35"/>
    <p:sldId id="414" r:id="rId36"/>
    <p:sldId id="415" r:id="rId37"/>
    <p:sldId id="418" r:id="rId38"/>
    <p:sldId id="419" r:id="rId39"/>
    <p:sldId id="443" r:id="rId40"/>
    <p:sldId id="421" r:id="rId41"/>
    <p:sldId id="422" r:id="rId42"/>
    <p:sldId id="444" r:id="rId43"/>
    <p:sldId id="445" r:id="rId44"/>
    <p:sldId id="446" r:id="rId45"/>
    <p:sldId id="447" r:id="rId46"/>
    <p:sldId id="457" r:id="rId47"/>
    <p:sldId id="448" r:id="rId48"/>
    <p:sldId id="423" r:id="rId49"/>
    <p:sldId id="425" r:id="rId50"/>
    <p:sldId id="426" r:id="rId51"/>
  </p:sldIdLst>
  <p:sldSz cx="12192000" cy="6858000"/>
  <p:notesSz cx="6854825" cy="97139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8A5C2E"/>
    <a:srgbClr val="CC6600"/>
    <a:srgbClr val="663300"/>
    <a:srgbClr val="F9EFC3"/>
    <a:srgbClr val="FFFFCC"/>
    <a:srgbClr val="FFFF99"/>
    <a:srgbClr val="FFFFFF"/>
    <a:srgbClr val="FFCC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78" d="100"/>
          <a:sy n="78" d="100"/>
        </p:scale>
        <p:origin x="106" y="43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Relationship Id="rId4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02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96388"/>
            <a:ext cx="297021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196388"/>
            <a:ext cx="2970212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055EDE2-ED68-4A88-8913-B35BD183CB2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222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3025" y="0"/>
            <a:ext cx="2970213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E190D-9D06-4C82-8F6B-DAFC97664F10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1214438"/>
            <a:ext cx="5826125" cy="32781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75188"/>
            <a:ext cx="5483225" cy="38242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26550"/>
            <a:ext cx="2970213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3025" y="9226550"/>
            <a:ext cx="2970213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953B3-6E21-4B80-9439-CA92A1D91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9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14350" y="1214438"/>
            <a:ext cx="5826125" cy="3278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953B3-6E21-4B80-9439-CA92A1D910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22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14350" y="1214438"/>
            <a:ext cx="5826125" cy="3278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953B3-6E21-4B80-9439-CA92A1D910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74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4447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3535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61967" y="304800"/>
            <a:ext cx="2863851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6185" y="304800"/>
            <a:ext cx="8392583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7813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130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888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607051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651" y="1600200"/>
            <a:ext cx="5609167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221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0025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9874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72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5986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156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293" y="0"/>
            <a:ext cx="12324292" cy="6932414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6184" y="304800"/>
            <a:ext cx="11419416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1" y="1600200"/>
            <a:ext cx="11419417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8000" tIns="190800" rIns="378000" bIns="118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8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800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800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800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8000"/>
          </a:solidFill>
          <a:latin typeface="Trebuchet MS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8000"/>
          </a:solidFill>
          <a:latin typeface="Trebuchet MS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8000"/>
          </a:solidFill>
          <a:latin typeface="Trebuchet MS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8000"/>
          </a:solidFill>
          <a:latin typeface="Trebuchet MS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8000"/>
          </a:solidFill>
          <a:latin typeface="Trebuchet MS" pitchFamily="34" charset="0"/>
        </a:defRPr>
      </a:lvl9pPr>
    </p:titleStyle>
    <p:bodyStyle>
      <a:lvl1pPr marL="342900" indent="-342900" algn="just" rtl="0" eaLnBrk="0" fontAlgn="base" hangingPunct="0">
        <a:spcBef>
          <a:spcPct val="50000"/>
        </a:spcBef>
        <a:spcAft>
          <a:spcPct val="0"/>
        </a:spcAft>
        <a:buClr>
          <a:srgbClr val="008000"/>
        </a:buClr>
        <a:buFont typeface="Wingdings" pitchFamily="2" charset="2"/>
        <a:buChar char="è"/>
        <a:defRPr sz="2800" b="1">
          <a:solidFill>
            <a:srgbClr val="663300"/>
          </a:solidFill>
          <a:latin typeface="+mn-lt"/>
          <a:ea typeface="+mn-ea"/>
          <a:cs typeface="+mn-cs"/>
        </a:defRPr>
      </a:lvl1pPr>
      <a:lvl2pPr marL="742950" indent="-285750" algn="just" rtl="0" eaLnBrk="0" fontAlgn="base" hangingPunct="0">
        <a:spcBef>
          <a:spcPct val="50000"/>
        </a:spcBef>
        <a:spcAft>
          <a:spcPct val="0"/>
        </a:spcAft>
        <a:buClr>
          <a:srgbClr val="008000"/>
        </a:buClr>
        <a:buFont typeface="Marlett" pitchFamily="2" charset="2"/>
        <a:buChar char="b"/>
        <a:defRPr sz="2400" b="1">
          <a:solidFill>
            <a:srgbClr val="008000"/>
          </a:solidFill>
          <a:latin typeface="+mn-lt"/>
        </a:defRPr>
      </a:lvl2pPr>
      <a:lvl3pPr marL="1143000" indent="-228600" algn="just" rtl="0" eaLnBrk="0" fontAlgn="base" hangingPunct="0">
        <a:spcBef>
          <a:spcPct val="50000"/>
        </a:spcBef>
        <a:spcAft>
          <a:spcPct val="0"/>
        </a:spcAft>
        <a:buClr>
          <a:srgbClr val="008000"/>
        </a:buClr>
        <a:buFont typeface="Marlett" pitchFamily="2" charset="2"/>
        <a:buChar char="0"/>
        <a:defRPr sz="2000" b="1">
          <a:solidFill>
            <a:srgbClr val="663300"/>
          </a:solidFill>
          <a:latin typeface="+mn-lt"/>
        </a:defRPr>
      </a:lvl3pPr>
      <a:lvl4pPr marL="1600200" indent="-228600" algn="just" rtl="0" eaLnBrk="0" fontAlgn="base" hangingPunct="0">
        <a:spcBef>
          <a:spcPct val="50000"/>
        </a:spcBef>
        <a:spcAft>
          <a:spcPct val="0"/>
        </a:spcAft>
        <a:buClr>
          <a:srgbClr val="008000"/>
        </a:buClr>
        <a:buFont typeface="Marlett" pitchFamily="2" charset="2"/>
        <a:buChar char="i"/>
        <a:defRPr sz="2000" b="1">
          <a:solidFill>
            <a:srgbClr val="663300"/>
          </a:solidFill>
          <a:latin typeface="+mn-lt"/>
        </a:defRPr>
      </a:lvl4pPr>
      <a:lvl5pPr marL="2057400" indent="-228600" algn="l" rtl="0" eaLnBrk="0" fontAlgn="base" hangingPunct="0">
        <a:spcBef>
          <a:spcPct val="50000"/>
        </a:spcBef>
        <a:spcAft>
          <a:spcPct val="0"/>
        </a:spcAft>
        <a:buClr>
          <a:srgbClr val="008000"/>
        </a:buClr>
        <a:buChar char="»"/>
        <a:defRPr sz="2400" b="1">
          <a:solidFill>
            <a:srgbClr val="663300"/>
          </a:solidFill>
          <a:latin typeface="+mn-lt"/>
        </a:defRPr>
      </a:lvl5pPr>
      <a:lvl6pPr marL="2514600" indent="-228600" algn="l" rtl="0" eaLnBrk="0" fontAlgn="base" hangingPunct="0">
        <a:spcBef>
          <a:spcPct val="50000"/>
        </a:spcBef>
        <a:spcAft>
          <a:spcPct val="0"/>
        </a:spcAft>
        <a:buClr>
          <a:srgbClr val="008000"/>
        </a:buClr>
        <a:buChar char="»"/>
        <a:defRPr sz="2400" b="1">
          <a:solidFill>
            <a:srgbClr val="663300"/>
          </a:solidFill>
          <a:latin typeface="+mn-lt"/>
        </a:defRPr>
      </a:lvl6pPr>
      <a:lvl7pPr marL="2971800" indent="-228600" algn="l" rtl="0" eaLnBrk="0" fontAlgn="base" hangingPunct="0">
        <a:spcBef>
          <a:spcPct val="50000"/>
        </a:spcBef>
        <a:spcAft>
          <a:spcPct val="0"/>
        </a:spcAft>
        <a:buClr>
          <a:srgbClr val="008000"/>
        </a:buClr>
        <a:buChar char="»"/>
        <a:defRPr sz="2400" b="1">
          <a:solidFill>
            <a:srgbClr val="663300"/>
          </a:solidFill>
          <a:latin typeface="+mn-lt"/>
        </a:defRPr>
      </a:lvl7pPr>
      <a:lvl8pPr marL="3429000" indent="-228600" algn="l" rtl="0" eaLnBrk="0" fontAlgn="base" hangingPunct="0">
        <a:spcBef>
          <a:spcPct val="50000"/>
        </a:spcBef>
        <a:spcAft>
          <a:spcPct val="0"/>
        </a:spcAft>
        <a:buClr>
          <a:srgbClr val="008000"/>
        </a:buClr>
        <a:buChar char="»"/>
        <a:defRPr sz="2400" b="1">
          <a:solidFill>
            <a:srgbClr val="663300"/>
          </a:solidFill>
          <a:latin typeface="+mn-lt"/>
        </a:defRPr>
      </a:lvl8pPr>
      <a:lvl9pPr marL="3886200" indent="-228600" algn="l" rtl="0" eaLnBrk="0" fontAlgn="base" hangingPunct="0">
        <a:spcBef>
          <a:spcPct val="50000"/>
        </a:spcBef>
        <a:spcAft>
          <a:spcPct val="0"/>
        </a:spcAft>
        <a:buClr>
          <a:srgbClr val="008000"/>
        </a:buClr>
        <a:buChar char="»"/>
        <a:defRPr sz="2400" b="1">
          <a:solidFill>
            <a:srgbClr val="6633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53.emf"/><Relationship Id="rId4" Type="http://schemas.openxmlformats.org/officeDocument/2006/relationships/image" Target="../media/image50.emf"/><Relationship Id="rId9" Type="http://schemas.openxmlformats.org/officeDocument/2006/relationships/oleObject" Target="../embeddings/oleObject15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457200"/>
            <a:ext cx="8382000" cy="2438400"/>
          </a:xfrm>
        </p:spPr>
        <p:txBody>
          <a:bodyPr/>
          <a:lstStyle/>
          <a:p>
            <a:r>
              <a:rPr lang="en-GB" sz="4800" dirty="0"/>
              <a:t>Cork oak &amp; SUBER model</a:t>
            </a:r>
            <a:br>
              <a:rPr lang="en-GB" sz="4800" dirty="0"/>
            </a:br>
            <a:r>
              <a:rPr lang="en-GB" sz="900" dirty="0"/>
              <a:t/>
            </a:r>
            <a:br>
              <a:rPr lang="en-GB" sz="900" dirty="0"/>
            </a:br>
            <a:r>
              <a:rPr lang="en-US" sz="2800" dirty="0">
                <a:solidFill>
                  <a:srgbClr val="663300"/>
                </a:solidFill>
              </a:rPr>
              <a:t>The new version of the SUBER model – predicting multi products from the cork oak ecosystem</a:t>
            </a:r>
            <a:endParaRPr lang="en-GB" sz="2800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Specificity of the cork oak system in PORTUGAL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Some information about cork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57" y="2206779"/>
            <a:ext cx="2736558" cy="410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E:\Slides\SUBER\Hannover\nat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226" y="2222341"/>
            <a:ext cx="3850916" cy="414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140142" y="2902133"/>
            <a:ext cx="122305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 dirty="0">
                <a:solidFill>
                  <a:srgbClr val="86442C"/>
                </a:solidFill>
                <a:latin typeface="Tahoma" pitchFamily="34" charset="0"/>
              </a:rPr>
              <a:t>Virgin cork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134488" y="4261448"/>
            <a:ext cx="126453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 dirty="0">
                <a:solidFill>
                  <a:srgbClr val="86442C"/>
                </a:solidFill>
                <a:latin typeface="Tahoma" pitchFamily="34" charset="0"/>
              </a:rPr>
              <a:t>Second cork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9134488" y="5387160"/>
            <a:ext cx="126453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 dirty="0">
                <a:solidFill>
                  <a:srgbClr val="86442C"/>
                </a:solidFill>
                <a:latin typeface="Tahoma" pitchFamily="34" charset="0"/>
              </a:rPr>
              <a:t>Mature cork</a:t>
            </a:r>
          </a:p>
        </p:txBody>
      </p:sp>
    </p:spTree>
    <p:extLst>
      <p:ext uri="{BB962C8B-B14F-4D97-AF65-F5344CB8AC3E}">
        <p14:creationId xmlns:p14="http://schemas.microsoft.com/office/powerpoint/2010/main" val="298907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7" grpId="0" animBg="1" autoUpdateAnimBg="0"/>
      <p:bldP spid="12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Specificity of the cork oak system in PORTUGAL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Some information about cork extraction</a:t>
            </a:r>
          </a:p>
          <a:p>
            <a:endParaRPr lang="en-US" dirty="0"/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6984962"/>
              </p:ext>
            </p:extLst>
          </p:nvPr>
        </p:nvGraphicFramePr>
        <p:xfrm>
          <a:off x="707253" y="2218532"/>
          <a:ext cx="3581400" cy="234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10" name="Photo Editor Photo" r:id="rId3" imgW="5028571" imgH="3296110" progId="MSPhotoEd.3">
                  <p:embed/>
                </p:oleObj>
              </mc:Choice>
              <mc:Fallback>
                <p:oleObj name="Photo Editor Photo" r:id="rId3" imgW="5028571" imgH="3296110" progId="MSPhotoEd.3">
                  <p:embed/>
                  <p:pic>
                    <p:nvPicPr>
                      <p:cNvPr id="1054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53" y="2218532"/>
                        <a:ext cx="3581400" cy="234791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413742"/>
              </p:ext>
            </p:extLst>
          </p:nvPr>
        </p:nvGraphicFramePr>
        <p:xfrm>
          <a:off x="1396678" y="4087837"/>
          <a:ext cx="3529083" cy="2340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11" name="Photo Editor Photo" r:id="rId5" imgW="4753639" imgH="3153215" progId="MSPhotoEd.3">
                  <p:embed/>
                </p:oleObj>
              </mc:Choice>
              <mc:Fallback>
                <p:oleObj name="Photo Editor Photo" r:id="rId5" imgW="4753639" imgH="3153215" progId="MSPhotoEd.3">
                  <p:embed/>
                  <p:pic>
                    <p:nvPicPr>
                      <p:cNvPr id="10547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6678" y="4087837"/>
                        <a:ext cx="3529083" cy="234011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033822"/>
              </p:ext>
            </p:extLst>
          </p:nvPr>
        </p:nvGraphicFramePr>
        <p:xfrm>
          <a:off x="8333772" y="1790412"/>
          <a:ext cx="3218888" cy="459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12" name="Photo Editor Photo" r:id="rId7" imgW="3123810" imgH="4458322" progId="MSPhotoEd.3">
                  <p:embed/>
                </p:oleObj>
              </mc:Choice>
              <mc:Fallback>
                <p:oleObj name="Photo Editor Photo" r:id="rId7" imgW="3123810" imgH="4458322" progId="MSPhotoEd.3">
                  <p:embed/>
                  <p:pic>
                    <p:nvPicPr>
                      <p:cNvPr id="10548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3772" y="1790412"/>
                        <a:ext cx="3218888" cy="459176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326279"/>
              </p:ext>
            </p:extLst>
          </p:nvPr>
        </p:nvGraphicFramePr>
        <p:xfrm>
          <a:off x="4589505" y="2737105"/>
          <a:ext cx="3527164" cy="239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13" name="Photo Editor Photo" r:id="rId9" imgW="4610744" imgH="3134162" progId="MSPhotoEd.3">
                  <p:embed/>
                </p:oleObj>
              </mc:Choice>
              <mc:Fallback>
                <p:oleObj name="Photo Editor Photo" r:id="rId9" imgW="4610744" imgH="3134162" progId="MSPhotoEd.3">
                  <p:embed/>
                  <p:pic>
                    <p:nvPicPr>
                      <p:cNvPr id="10548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9505" y="2737105"/>
                        <a:ext cx="3527164" cy="239666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978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Specificity of the cork oak system in PORTUGAL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Some information about cork extraction</a:t>
            </a:r>
          </a:p>
          <a:p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313238"/>
              </p:ext>
            </p:extLst>
          </p:nvPr>
        </p:nvGraphicFramePr>
        <p:xfrm>
          <a:off x="909190" y="2175946"/>
          <a:ext cx="3564000" cy="2696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16" name="Fotografia do Photo Editor" r:id="rId3" imgW="3677163" imgH="2781688" progId="MSPhotoEd.3">
                  <p:embed/>
                </p:oleObj>
              </mc:Choice>
              <mc:Fallback>
                <p:oleObj name="Fotografia do Photo Editor" r:id="rId3" imgW="3677163" imgH="2781688" progId="MSPhotoEd.3">
                  <p:embed/>
                  <p:pic>
                    <p:nvPicPr>
                      <p:cNvPr id="10650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190" y="2175946"/>
                        <a:ext cx="3564000" cy="269628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174867"/>
              </p:ext>
            </p:extLst>
          </p:nvPr>
        </p:nvGraphicFramePr>
        <p:xfrm>
          <a:off x="8437944" y="1760436"/>
          <a:ext cx="3191149" cy="4607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17" name="Fotografia do Photo Editor" r:id="rId5" imgW="3285714" imgH="5009524" progId="MSPhotoEd.3">
                  <p:embed/>
                </p:oleObj>
              </mc:Choice>
              <mc:Fallback>
                <p:oleObj name="Fotografia do Photo Editor" r:id="rId5" imgW="3285714" imgH="5009524" progId="MSPhotoEd.3">
                  <p:embed/>
                  <p:pic>
                    <p:nvPicPr>
                      <p:cNvPr id="10650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7944" y="1760436"/>
                        <a:ext cx="3191149" cy="460770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41093"/>
              </p:ext>
            </p:extLst>
          </p:nvPr>
        </p:nvGraphicFramePr>
        <p:xfrm>
          <a:off x="3994480" y="3392489"/>
          <a:ext cx="4267361" cy="2830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18" name="Fotografia do Photo Editor" r:id="rId7" imgW="5068007" imgH="3362794" progId="MSPhotoEd.3">
                  <p:embed/>
                </p:oleObj>
              </mc:Choice>
              <mc:Fallback>
                <p:oleObj name="Fotografia do Photo Editor" r:id="rId7" imgW="5068007" imgH="3362794" progId="MSPhotoEd.3">
                  <p:embed/>
                  <p:pic>
                    <p:nvPicPr>
                      <p:cNvPr id="10650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4480" y="3392489"/>
                        <a:ext cx="4267361" cy="283096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852916" y="3931767"/>
            <a:ext cx="5029200" cy="161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GB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Range of tree production per harvest</a:t>
            </a:r>
          </a:p>
          <a:p>
            <a:pPr algn="ctr">
              <a:spcBef>
                <a:spcPct val="50000"/>
              </a:spcBef>
              <a:spcAft>
                <a:spcPct val="50000"/>
              </a:spcAft>
            </a:pPr>
            <a:r>
              <a:rPr lang="en-GB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7 - 11 kg / m</a:t>
            </a:r>
            <a:r>
              <a:rPr lang="en-GB" sz="2000" b="1" baseline="30000" dirty="0">
                <a:solidFill>
                  <a:srgbClr val="009900"/>
                </a:solidFill>
                <a:latin typeface="Trebuchet MS" panose="020B0603020202020204" pitchFamily="34" charset="0"/>
              </a:rPr>
              <a:t>2</a:t>
            </a:r>
            <a:r>
              <a:rPr lang="en-GB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 debarked area</a:t>
            </a:r>
          </a:p>
          <a:p>
            <a:pPr algn="ctr">
              <a:spcBef>
                <a:spcPct val="50000"/>
              </a:spcBef>
              <a:spcAft>
                <a:spcPct val="50000"/>
              </a:spcAft>
            </a:pPr>
            <a:r>
              <a:rPr lang="en-GB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Up to 150 kg per tree in one harvest</a:t>
            </a:r>
          </a:p>
        </p:txBody>
      </p:sp>
    </p:spTree>
    <p:extLst>
      <p:ext uri="{BB962C8B-B14F-4D97-AF65-F5344CB8AC3E}">
        <p14:creationId xmlns:p14="http://schemas.microsoft.com/office/powerpoint/2010/main" val="332924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Specificity of the cork oak system in PORTUGAL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Some information about cork extraction</a:t>
            </a:r>
          </a:p>
          <a:p>
            <a:endParaRPr lang="en-US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426562" y="4550770"/>
            <a:ext cx="5192443" cy="1969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After extraction</a:t>
            </a:r>
            <a:r>
              <a:rPr lang="en-GB" sz="2000" b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, cork </a:t>
            </a:r>
            <a:r>
              <a:rPr lang="en-GB" sz="2000" b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used to be</a:t>
            </a:r>
            <a:r>
              <a:rPr lang="en-GB" sz="2000" b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 stored </a:t>
            </a:r>
            <a:r>
              <a:rPr lang="en-GB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in </a:t>
            </a:r>
            <a:r>
              <a:rPr lang="en-GB" sz="2000" b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large </a:t>
            </a:r>
            <a:r>
              <a:rPr lang="en-GB" sz="2000" b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stacks in the </a:t>
            </a:r>
            <a:r>
              <a:rPr lang="en-GB" sz="2000" b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farm, lately for the fear of being stolen it is being avoided</a:t>
            </a:r>
            <a:endParaRPr lang="en-GB" sz="2000" b="1" dirty="0">
              <a:solidFill>
                <a:srgbClr val="0099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50000"/>
              </a:spcBef>
            </a:pPr>
            <a:endParaRPr lang="en-GB" sz="800" b="1" dirty="0">
              <a:solidFill>
                <a:srgbClr val="0099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pt-PT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Time </a:t>
            </a:r>
            <a:r>
              <a:rPr lang="pt-PT" sz="2000" b="1" dirty="0" err="1">
                <a:solidFill>
                  <a:srgbClr val="009900"/>
                </a:solidFill>
                <a:latin typeface="Trebuchet MS" panose="020B0603020202020204" pitchFamily="34" charset="0"/>
              </a:rPr>
              <a:t>between</a:t>
            </a:r>
            <a:r>
              <a:rPr lang="pt-PT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9900"/>
                </a:solidFill>
                <a:latin typeface="Trebuchet MS" panose="020B0603020202020204" pitchFamily="34" charset="0"/>
              </a:rPr>
              <a:t>harvest</a:t>
            </a:r>
            <a:r>
              <a:rPr lang="pt-PT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9900"/>
                </a:solidFill>
                <a:latin typeface="Trebuchet MS" panose="020B0603020202020204" pitchFamily="34" charset="0"/>
              </a:rPr>
              <a:t>and</a:t>
            </a:r>
            <a:r>
              <a:rPr lang="pt-PT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9900"/>
                </a:solidFill>
                <a:latin typeface="Trebuchet MS" panose="020B0603020202020204" pitchFamily="34" charset="0"/>
              </a:rPr>
              <a:t>processing</a:t>
            </a:r>
            <a:r>
              <a:rPr lang="pt-PT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9900"/>
                </a:solidFill>
                <a:latin typeface="Trebuchet MS" panose="020B0603020202020204" pitchFamily="34" charset="0"/>
              </a:rPr>
              <a:t>is</a:t>
            </a:r>
            <a:r>
              <a:rPr lang="pt-PT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9900"/>
                </a:solidFill>
                <a:latin typeface="Trebuchet MS" panose="020B0603020202020204" pitchFamily="34" charset="0"/>
              </a:rPr>
              <a:t>about</a:t>
            </a:r>
            <a:r>
              <a:rPr lang="pt-PT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 6-8 </a:t>
            </a:r>
            <a:r>
              <a:rPr lang="pt-PT" sz="2000" b="1" dirty="0" err="1">
                <a:solidFill>
                  <a:srgbClr val="009900"/>
                </a:solidFill>
                <a:latin typeface="Trebuchet MS" panose="020B0603020202020204" pitchFamily="34" charset="0"/>
              </a:rPr>
              <a:t>months</a:t>
            </a:r>
            <a:r>
              <a:rPr lang="pt-PT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 </a:t>
            </a:r>
            <a:r>
              <a:rPr lang="en-GB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61" y="2207922"/>
            <a:ext cx="5339788" cy="4004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072" y="1878034"/>
            <a:ext cx="3109732" cy="233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244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Specificity of the cork oak system in PORTUGAL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Some information about cork processing</a:t>
            </a:r>
            <a:endParaRPr lang="en-US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542175" y="2385791"/>
            <a:ext cx="4076387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Raw cork is then transported to the mill where it will be </a:t>
            </a:r>
            <a:r>
              <a:rPr lang="en-US" sz="2000" b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processed</a:t>
            </a: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6692775"/>
              </p:ext>
            </p:extLst>
          </p:nvPr>
        </p:nvGraphicFramePr>
        <p:xfrm>
          <a:off x="7292976" y="3246077"/>
          <a:ext cx="4027065" cy="2962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21" name="Fotografia do Photo Editor" r:id="rId3" imgW="5076190" imgH="3258005" progId="MSPhotoEd.3">
                  <p:embed/>
                </p:oleObj>
              </mc:Choice>
              <mc:Fallback>
                <p:oleObj name="Fotografia do Photo Editor" r:id="rId3" imgW="5076190" imgH="3258005" progId="MSPhotoEd.3">
                  <p:embed/>
                  <p:pic>
                    <p:nvPicPr>
                      <p:cNvPr id="1085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2808"/>
                      <a:stretch>
                        <a:fillRect/>
                      </a:stretch>
                    </p:blipFill>
                    <p:spPr bwMode="auto">
                      <a:xfrm>
                        <a:off x="7292976" y="3246077"/>
                        <a:ext cx="4027065" cy="29623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6873785"/>
              </p:ext>
            </p:extLst>
          </p:nvPr>
        </p:nvGraphicFramePr>
        <p:xfrm>
          <a:off x="953926" y="2385791"/>
          <a:ext cx="4370427" cy="277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22" name="Fotografia do Photo Editor" r:id="rId5" imgW="5180952" imgH="3296110" progId="MSPhotoEd.3">
                  <p:embed/>
                </p:oleObj>
              </mc:Choice>
              <mc:Fallback>
                <p:oleObj name="Fotografia do Photo Editor" r:id="rId5" imgW="5180952" imgH="3296110" progId="MSPhotoEd.3">
                  <p:embed/>
                  <p:pic>
                    <p:nvPicPr>
                      <p:cNvPr id="10855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926" y="2385791"/>
                        <a:ext cx="4370427" cy="277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963119" y="5238554"/>
            <a:ext cx="4329857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PT" sz="2000" b="1" dirty="0" err="1" smtClean="0">
                <a:solidFill>
                  <a:srgbClr val="009900"/>
                </a:solidFill>
                <a:latin typeface="Trebuchet MS" panose="020B0603020202020204" pitchFamily="34" charset="0"/>
              </a:rPr>
              <a:t>Before</a:t>
            </a:r>
            <a:r>
              <a:rPr lang="pt-PT" sz="2000" b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9900"/>
                </a:solidFill>
                <a:latin typeface="Trebuchet MS" panose="020B0603020202020204" pitchFamily="34" charset="0"/>
              </a:rPr>
              <a:t>processing</a:t>
            </a:r>
            <a:r>
              <a:rPr lang="pt-PT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9900"/>
                </a:solidFill>
                <a:latin typeface="Trebuchet MS" panose="020B0603020202020204" pitchFamily="34" charset="0"/>
              </a:rPr>
              <a:t>cork</a:t>
            </a:r>
            <a:r>
              <a:rPr lang="pt-PT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9900"/>
                </a:solidFill>
                <a:latin typeface="Trebuchet MS" panose="020B0603020202020204" pitchFamily="34" charset="0"/>
              </a:rPr>
              <a:t>is</a:t>
            </a:r>
            <a:r>
              <a:rPr lang="pt-PT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 smtClean="0">
                <a:solidFill>
                  <a:srgbClr val="009900"/>
                </a:solidFill>
                <a:latin typeface="Trebuchet MS" panose="020B0603020202020204" pitchFamily="34" charset="0"/>
              </a:rPr>
              <a:t>boiled</a:t>
            </a:r>
            <a:r>
              <a:rPr lang="pt-PT" sz="2000" b="1" dirty="0" smtClean="0">
                <a:solidFill>
                  <a:srgbClr val="009900"/>
                </a:solidFill>
                <a:latin typeface="Trebuchet MS" panose="020B0603020202020204" pitchFamily="34" charset="0"/>
              </a:rPr>
              <a:t> in </a:t>
            </a:r>
            <a:r>
              <a:rPr lang="pt-PT" sz="2000" b="1" dirty="0" err="1">
                <a:solidFill>
                  <a:srgbClr val="009900"/>
                </a:solidFill>
                <a:latin typeface="Trebuchet MS" panose="020B0603020202020204" pitchFamily="34" charset="0"/>
              </a:rPr>
              <a:t>water</a:t>
            </a:r>
            <a:r>
              <a:rPr lang="pt-PT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 in autoclaves </a:t>
            </a:r>
            <a:r>
              <a:rPr lang="pt-PT" sz="2000" b="1" dirty="0" err="1">
                <a:solidFill>
                  <a:srgbClr val="009900"/>
                </a:solidFill>
                <a:latin typeface="Trebuchet MS" panose="020B0603020202020204" pitchFamily="34" charset="0"/>
              </a:rPr>
              <a:t>at</a:t>
            </a:r>
            <a:r>
              <a:rPr lang="pt-PT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9900"/>
                </a:solidFill>
                <a:latin typeface="Trebuchet MS" panose="020B0603020202020204" pitchFamily="34" charset="0"/>
              </a:rPr>
              <a:t>ambient</a:t>
            </a:r>
            <a:r>
              <a:rPr lang="pt-PT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9900"/>
                </a:solidFill>
                <a:latin typeface="Trebuchet MS" panose="020B0603020202020204" pitchFamily="34" charset="0"/>
              </a:rPr>
              <a:t>pressure</a:t>
            </a:r>
            <a:r>
              <a:rPr lang="pt-PT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 </a:t>
            </a:r>
            <a:r>
              <a:rPr lang="pt-PT" sz="2000" b="1" dirty="0" err="1">
                <a:solidFill>
                  <a:srgbClr val="009900"/>
                </a:solidFill>
                <a:latin typeface="Trebuchet MS" panose="020B0603020202020204" pitchFamily="34" charset="0"/>
              </a:rPr>
              <a:t>during</a:t>
            </a:r>
            <a:r>
              <a:rPr lang="pt-PT" sz="2000" b="1" dirty="0">
                <a:solidFill>
                  <a:srgbClr val="009900"/>
                </a:solidFill>
                <a:latin typeface="Trebuchet MS" panose="020B0603020202020204" pitchFamily="34" charset="0"/>
              </a:rPr>
              <a:t> 1 </a:t>
            </a:r>
            <a:r>
              <a:rPr lang="pt-PT" sz="2000" b="1" dirty="0" err="1" smtClean="0">
                <a:solidFill>
                  <a:srgbClr val="009900"/>
                </a:solidFill>
                <a:latin typeface="Trebuchet MS" panose="020B0603020202020204" pitchFamily="34" charset="0"/>
              </a:rPr>
              <a:t>hour</a:t>
            </a:r>
            <a:endParaRPr lang="en-US" sz="2000" b="1" dirty="0">
              <a:solidFill>
                <a:srgbClr val="0099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6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Specificity of the cork oak system in PORTUGAL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Some information about cork processing</a:t>
            </a:r>
            <a:endParaRPr lang="en-US" dirty="0"/>
          </a:p>
        </p:txBody>
      </p:sp>
      <p:graphicFrame>
        <p:nvGraphicFramePr>
          <p:cNvPr id="1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0845823"/>
              </p:ext>
            </p:extLst>
          </p:nvPr>
        </p:nvGraphicFramePr>
        <p:xfrm>
          <a:off x="6411689" y="3100590"/>
          <a:ext cx="5130510" cy="3141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42" name="Fotografia do Photo Editor" r:id="rId3" imgW="5210902" imgH="3191320" progId="MSPhotoEd.3">
                  <p:embed/>
                </p:oleObj>
              </mc:Choice>
              <mc:Fallback>
                <p:oleObj name="Fotografia do Photo Editor" r:id="rId3" imgW="5210902" imgH="3191320" progId="MSPhotoEd.3">
                  <p:embed/>
                  <p:pic>
                    <p:nvPicPr>
                      <p:cNvPr id="1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1689" y="3100590"/>
                        <a:ext cx="5130510" cy="31415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1147200" y="3659612"/>
            <a:ext cx="4099496" cy="13388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GB" sz="1800" b="1" dirty="0">
                <a:solidFill>
                  <a:srgbClr val="663300"/>
                </a:solidFill>
                <a:latin typeface="Trebuchet MS" panose="020B0603020202020204" pitchFamily="34" charset="0"/>
              </a:rPr>
              <a:t>Dimension expansion with boiling:  	radial – 10-15% </a:t>
            </a:r>
            <a:r>
              <a:rPr lang="en-GB" sz="1800" b="1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~12%                                  </a:t>
            </a:r>
            <a:r>
              <a:rPr lang="en-GB" sz="1800" b="1" dirty="0">
                <a:solidFill>
                  <a:srgbClr val="663300"/>
                </a:solidFill>
                <a:latin typeface="Trebuchet MS" panose="020B0603020202020204" pitchFamily="34" charset="0"/>
              </a:rPr>
              <a:t>	</a:t>
            </a:r>
            <a:r>
              <a:rPr lang="en-GB" sz="1800" b="1" dirty="0" smtClean="0">
                <a:solidFill>
                  <a:srgbClr val="663300"/>
                </a:solidFill>
                <a:latin typeface="Trebuchet MS" panose="020B0603020202020204" pitchFamily="34" charset="0"/>
              </a:rPr>
              <a:t>tangential </a:t>
            </a:r>
            <a:r>
              <a:rPr lang="en-GB" sz="1800" b="1" dirty="0">
                <a:solidFill>
                  <a:srgbClr val="663300"/>
                </a:solidFill>
                <a:latin typeface="Trebuchet MS" panose="020B0603020202020204" pitchFamily="34" charset="0"/>
              </a:rPr>
              <a:t>and axial – 5%</a:t>
            </a:r>
          </a:p>
        </p:txBody>
      </p:sp>
      <p:grpSp>
        <p:nvGrpSpPr>
          <p:cNvPr id="13" name="Group 16"/>
          <p:cNvGrpSpPr>
            <a:grpSpLocks/>
          </p:cNvGrpSpPr>
          <p:nvPr/>
        </p:nvGrpSpPr>
        <p:grpSpPr bwMode="auto">
          <a:xfrm>
            <a:off x="1147200" y="2631110"/>
            <a:ext cx="4523690" cy="886446"/>
            <a:chOff x="-484" y="1361"/>
            <a:chExt cx="3191" cy="1148"/>
          </a:xfrm>
        </p:grpSpPr>
        <p:graphicFrame>
          <p:nvGraphicFramePr>
            <p:cNvPr id="14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1481562"/>
                </p:ext>
              </p:extLst>
            </p:nvPr>
          </p:nvGraphicFramePr>
          <p:xfrm>
            <a:off x="-484" y="1361"/>
            <a:ext cx="3191" cy="11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943" name="Fotografia do Photo Editor" r:id="rId5" imgW="2857899" imgH="1028844" progId="MSPhotoEd.3">
                    <p:embed/>
                  </p:oleObj>
                </mc:Choice>
                <mc:Fallback>
                  <p:oleObj name="Fotografia do Photo Editor" r:id="rId5" imgW="2857899" imgH="1028844" progId="MSPhotoEd.3">
                    <p:embed/>
                    <p:pic>
                      <p:nvPicPr>
                        <p:cNvPr id="108561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484" y="1361"/>
                          <a:ext cx="3191" cy="11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AutoShape 18"/>
            <p:cNvSpPr>
              <a:spLocks noChangeArrowheads="1"/>
            </p:cNvSpPr>
            <p:nvPr/>
          </p:nvSpPr>
          <p:spPr bwMode="auto">
            <a:xfrm>
              <a:off x="1123" y="1581"/>
              <a:ext cx="96" cy="816"/>
            </a:xfrm>
            <a:prstGeom prst="upDownArrow">
              <a:avLst>
                <a:gd name="adj1" fmla="val 50000"/>
                <a:gd name="adj2" fmla="val 170000"/>
              </a:avLst>
            </a:prstGeom>
            <a:solidFill>
              <a:srgbClr val="FF6600"/>
            </a:solidFill>
            <a:ln w="9525">
              <a:solidFill>
                <a:srgbClr val="FFFF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solidFill>
                  <a:srgbClr val="FFFFCC"/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45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8638" y="304800"/>
            <a:ext cx="8564562" cy="1143000"/>
          </a:xfrm>
        </p:spPr>
        <p:txBody>
          <a:bodyPr/>
          <a:lstStyle/>
          <a:p>
            <a:r>
              <a:rPr lang="en-US" dirty="0"/>
              <a:t>SUBER </a:t>
            </a:r>
            <a:r>
              <a:rPr lang="en-US" dirty="0" smtClean="0"/>
              <a:t>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SUBER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57225" y="1894460"/>
            <a:ext cx="10915650" cy="43396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9900"/>
                </a:solidFill>
              </a:rPr>
              <a:t>The first </a:t>
            </a:r>
            <a:r>
              <a:rPr lang="en-US" b="1" dirty="0" smtClean="0">
                <a:solidFill>
                  <a:srgbClr val="009900"/>
                </a:solidFill>
              </a:rPr>
              <a:t>growth and yield </a:t>
            </a:r>
            <a:r>
              <a:rPr lang="en-US" b="1" dirty="0">
                <a:solidFill>
                  <a:srgbClr val="009900"/>
                </a:solidFill>
              </a:rPr>
              <a:t>model </a:t>
            </a:r>
            <a:r>
              <a:rPr lang="en-US" b="1" dirty="0" smtClean="0">
                <a:solidFill>
                  <a:srgbClr val="009900"/>
                </a:solidFill>
              </a:rPr>
              <a:t>for cork </a:t>
            </a:r>
            <a:r>
              <a:rPr lang="en-US" b="1" dirty="0">
                <a:solidFill>
                  <a:srgbClr val="009900"/>
                </a:solidFill>
              </a:rPr>
              <a:t>oak </a:t>
            </a:r>
            <a:r>
              <a:rPr lang="en-US" b="1" dirty="0" smtClean="0">
                <a:solidFill>
                  <a:srgbClr val="009900"/>
                </a:solidFill>
              </a:rPr>
              <a:t>was </a:t>
            </a:r>
            <a:r>
              <a:rPr lang="en-US" b="1" dirty="0">
                <a:solidFill>
                  <a:srgbClr val="009900"/>
                </a:solidFill>
              </a:rPr>
              <a:t>not developed </a:t>
            </a:r>
            <a:r>
              <a:rPr lang="en-US" b="1" dirty="0" smtClean="0">
                <a:solidFill>
                  <a:srgbClr val="009900"/>
                </a:solidFill>
              </a:rPr>
              <a:t>in 1997</a:t>
            </a:r>
          </a:p>
          <a:p>
            <a:endParaRPr lang="en-US" sz="1200" b="1" dirty="0">
              <a:solidFill>
                <a:srgbClr val="009900"/>
              </a:solidFill>
            </a:endParaRPr>
          </a:p>
          <a:p>
            <a:r>
              <a:rPr lang="en-US" b="1" dirty="0" smtClean="0">
                <a:solidFill>
                  <a:srgbClr val="009900"/>
                </a:solidFill>
              </a:rPr>
              <a:t>Its </a:t>
            </a:r>
            <a:r>
              <a:rPr lang="en-US" b="1" dirty="0">
                <a:solidFill>
                  <a:srgbClr val="009900"/>
                </a:solidFill>
              </a:rPr>
              <a:t>first version </a:t>
            </a:r>
            <a:r>
              <a:rPr lang="en-US" b="1" dirty="0" smtClean="0">
                <a:solidFill>
                  <a:srgbClr val="009900"/>
                </a:solidFill>
              </a:rPr>
              <a:t>was </a:t>
            </a:r>
            <a:r>
              <a:rPr lang="en-US" b="1" dirty="0">
                <a:solidFill>
                  <a:srgbClr val="009900"/>
                </a:solidFill>
              </a:rPr>
              <a:t>developed </a:t>
            </a:r>
            <a:r>
              <a:rPr lang="en-US" b="1" dirty="0" smtClean="0">
                <a:solidFill>
                  <a:srgbClr val="009900"/>
                </a:solidFill>
              </a:rPr>
              <a:t>based 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9900"/>
                </a:solidFill>
              </a:rPr>
              <a:t>existing </a:t>
            </a:r>
            <a:r>
              <a:rPr lang="en-US" b="1" dirty="0">
                <a:solidFill>
                  <a:srgbClr val="009900"/>
                </a:solidFill>
              </a:rPr>
              <a:t>data </a:t>
            </a:r>
            <a:endParaRPr lang="en-US" b="1" dirty="0" smtClean="0">
              <a:solidFill>
                <a:srgbClr val="0099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9900"/>
                </a:solidFill>
              </a:rPr>
              <a:t>published </a:t>
            </a:r>
            <a:r>
              <a:rPr lang="en-US" b="1" dirty="0">
                <a:solidFill>
                  <a:srgbClr val="009900"/>
                </a:solidFill>
              </a:rPr>
              <a:t>findings </a:t>
            </a:r>
            <a:endParaRPr lang="en-US" b="1" dirty="0" smtClean="0">
              <a:solidFill>
                <a:srgbClr val="0099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9900"/>
                </a:solidFill>
              </a:rPr>
              <a:t>empirical </a:t>
            </a:r>
            <a:r>
              <a:rPr lang="en-US" b="1" dirty="0">
                <a:solidFill>
                  <a:srgbClr val="009900"/>
                </a:solidFill>
              </a:rPr>
              <a:t>knowledge of cork oak </a:t>
            </a:r>
            <a:r>
              <a:rPr lang="en-US" b="1" dirty="0" smtClean="0">
                <a:solidFill>
                  <a:srgbClr val="009900"/>
                </a:solidFill>
              </a:rPr>
              <a:t>forests</a:t>
            </a:r>
          </a:p>
          <a:p>
            <a:endParaRPr lang="en-US" b="1" dirty="0">
              <a:solidFill>
                <a:srgbClr val="009900"/>
              </a:solidFill>
            </a:endParaRPr>
          </a:p>
          <a:p>
            <a:r>
              <a:rPr lang="en-US" b="1" dirty="0" smtClean="0">
                <a:solidFill>
                  <a:srgbClr val="009900"/>
                </a:solidFill>
              </a:rPr>
              <a:t>Aims: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9900"/>
                </a:solidFill>
              </a:rPr>
              <a:t>establishing </a:t>
            </a:r>
            <a:r>
              <a:rPr lang="en-US" b="1" dirty="0">
                <a:solidFill>
                  <a:srgbClr val="009900"/>
                </a:solidFill>
              </a:rPr>
              <a:t>a modelling methodology suited to the specific characteristics of the </a:t>
            </a:r>
            <a:r>
              <a:rPr lang="en-US" b="1" dirty="0" smtClean="0">
                <a:solidFill>
                  <a:srgbClr val="009900"/>
                </a:solidFill>
              </a:rPr>
              <a:t>species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9900"/>
                </a:solidFill>
              </a:rPr>
              <a:t>identifying </a:t>
            </a:r>
            <a:r>
              <a:rPr lang="en-US" b="1" dirty="0">
                <a:solidFill>
                  <a:srgbClr val="009900"/>
                </a:solidFill>
              </a:rPr>
              <a:t>areas for further </a:t>
            </a:r>
            <a:r>
              <a:rPr lang="en-US" b="1" dirty="0" smtClean="0">
                <a:solidFill>
                  <a:srgbClr val="009900"/>
                </a:solidFill>
              </a:rPr>
              <a:t>research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99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68591" y="3195718"/>
            <a:ext cx="6096000" cy="2646878"/>
            <a:chOff x="2868591" y="3195718"/>
            <a:chExt cx="6096000" cy="2646878"/>
          </a:xfrm>
        </p:grpSpPr>
        <p:sp>
          <p:nvSpPr>
            <p:cNvPr id="3" name="Rectangle 2"/>
            <p:cNvSpPr/>
            <p:nvPr/>
          </p:nvSpPr>
          <p:spPr>
            <a:xfrm>
              <a:off x="2868591" y="3195718"/>
              <a:ext cx="6096000" cy="2646878"/>
            </a:xfrm>
            <a:prstGeom prst="rect">
              <a:avLst/>
            </a:prstGeom>
            <a:solidFill>
              <a:srgbClr val="009900"/>
            </a:solidFill>
            <a:ln w="76200">
              <a:solidFill>
                <a:srgbClr val="663300"/>
              </a:solidFill>
            </a:ln>
          </p:spPr>
          <p:txBody>
            <a:bodyPr>
              <a:spAutoFit/>
            </a:bodyPr>
            <a:lstStyle/>
            <a:p>
              <a:endParaRPr lang="en-US" sz="1200" b="1" dirty="0" smtClean="0">
                <a:solidFill>
                  <a:schemeClr val="bg1"/>
                </a:solidFill>
                <a:latin typeface="+mj-lt"/>
              </a:endParaRPr>
            </a:p>
            <a:p>
              <a:endParaRPr lang="en-US" sz="800" b="1" dirty="0" smtClean="0">
                <a:solidFill>
                  <a:schemeClr val="bg1"/>
                </a:solidFill>
                <a:latin typeface="+mj-lt"/>
              </a:endParaRPr>
            </a:p>
            <a:p>
              <a:pPr marL="266700"/>
              <a:endParaRPr lang="en-US" sz="2200" b="1" dirty="0" smtClean="0">
                <a:solidFill>
                  <a:schemeClr val="bg1"/>
                </a:solidFill>
                <a:latin typeface="+mj-lt"/>
              </a:endParaRPr>
            </a:p>
            <a:p>
              <a:pPr marL="266700"/>
              <a:r>
                <a:rPr lang="en-US" sz="2200" b="1" dirty="0" smtClean="0">
                  <a:solidFill>
                    <a:schemeClr val="bg1"/>
                  </a:solidFill>
                  <a:latin typeface="+mj-lt"/>
                </a:rPr>
                <a:t>CEF     </a:t>
              </a:r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is currently using </a:t>
              </a:r>
              <a:r>
                <a:rPr lang="en-US" sz="2200" b="1" dirty="0" err="1">
                  <a:solidFill>
                    <a:schemeClr val="bg1"/>
                  </a:solidFill>
                  <a:latin typeface="+mj-lt"/>
                </a:rPr>
                <a:t>SUBERv</a:t>
              </a:r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 ~ 5.5 (available at </a:t>
              </a:r>
              <a:r>
                <a:rPr lang="en-US" sz="2200" b="1" dirty="0" err="1">
                  <a:solidFill>
                    <a:schemeClr val="bg1"/>
                  </a:solidFill>
                  <a:latin typeface="+mj-lt"/>
                </a:rPr>
                <a:t>simflor.online</a:t>
              </a:r>
              <a:r>
                <a:rPr lang="en-US" sz="2200" b="1" dirty="0" smtClean="0">
                  <a:solidFill>
                    <a:schemeClr val="bg1"/>
                  </a:solidFill>
                  <a:latin typeface="+mj-lt"/>
                </a:rPr>
                <a:t>)</a:t>
              </a:r>
            </a:p>
            <a:p>
              <a:pPr marL="266700"/>
              <a:endParaRPr lang="en-US" sz="800" b="1" dirty="0" smtClean="0">
                <a:solidFill>
                  <a:schemeClr val="bg1"/>
                </a:solidFill>
                <a:latin typeface="+mj-lt"/>
              </a:endParaRPr>
            </a:p>
            <a:p>
              <a:pPr marL="266700"/>
              <a:endParaRPr lang="en-US" sz="800" b="1" dirty="0">
                <a:solidFill>
                  <a:schemeClr val="bg1"/>
                </a:solidFill>
                <a:latin typeface="+mj-lt"/>
              </a:endParaRPr>
            </a:p>
            <a:p>
              <a:pPr marL="266700"/>
              <a:r>
                <a:rPr lang="en-US" sz="2200" b="1" dirty="0" smtClean="0">
                  <a:solidFill>
                    <a:schemeClr val="bg1"/>
                  </a:solidFill>
                  <a:latin typeface="+mj-lt"/>
                </a:rPr>
                <a:t>ongoing research will soon culminate </a:t>
              </a:r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in SUBER </a:t>
              </a:r>
              <a:r>
                <a:rPr lang="en-US" sz="2200" b="1" dirty="0" smtClean="0">
                  <a:solidFill>
                    <a:schemeClr val="bg1"/>
                  </a:solidFill>
                  <a:latin typeface="+mj-lt"/>
                </a:rPr>
                <a:t>v6.0</a:t>
              </a:r>
            </a:p>
            <a:p>
              <a:endParaRPr lang="en-US" sz="800" b="1" dirty="0" smtClean="0">
                <a:solidFill>
                  <a:schemeClr val="bg1"/>
                </a:solidFill>
                <a:latin typeface="+mj-lt"/>
              </a:endParaRPr>
            </a:p>
            <a:p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5798" y="3288427"/>
              <a:ext cx="1031365" cy="878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9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SUBER </a:t>
            </a:r>
            <a:r>
              <a:rPr lang="en-US" smtClean="0"/>
              <a:t>model – modules</a:t>
            </a:r>
            <a:endParaRPr lang="en-US" dirty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200" dirty="0" smtClean="0"/>
              <a:t>Modelling Options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The model considers 4 development stages: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Regeneration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Juvenile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Intermediate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Mature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4" name="Text Box 30"/>
          <p:cNvSpPr txBox="1"/>
          <p:nvPr/>
        </p:nvSpPr>
        <p:spPr>
          <a:xfrm>
            <a:off x="2174723" y="5972579"/>
            <a:ext cx="1839664" cy="40011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000" b="1">
                <a:solidFill>
                  <a:schemeClr val="accent3">
                    <a:lumOff val="-949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9900"/>
                </a:solidFill>
              </a:rPr>
              <a:t>R</a:t>
            </a:r>
            <a:r>
              <a:rPr lang="en-US" dirty="0" smtClean="0">
                <a:solidFill>
                  <a:srgbClr val="009900"/>
                </a:solidFill>
              </a:rPr>
              <a:t>egeneration</a:t>
            </a:r>
            <a:endParaRPr dirty="0">
              <a:solidFill>
                <a:srgbClr val="009900"/>
              </a:solidFill>
            </a:endParaRPr>
          </a:p>
        </p:txBody>
      </p:sp>
      <p:grpSp>
        <p:nvGrpSpPr>
          <p:cNvPr id="5" name="Group 2"/>
          <p:cNvGrpSpPr/>
          <p:nvPr/>
        </p:nvGrpSpPr>
        <p:grpSpPr>
          <a:xfrm>
            <a:off x="4484993" y="4555576"/>
            <a:ext cx="877889" cy="1735139"/>
            <a:chOff x="0" y="0"/>
            <a:chExt cx="877887" cy="1735138"/>
          </a:xfrm>
        </p:grpSpPr>
        <p:pic>
          <p:nvPicPr>
            <p:cNvPr id="6" name="Picture 3" descr="Picture 3"/>
            <p:cNvPicPr>
              <a:picLocks noChangeAspect="1"/>
            </p:cNvPicPr>
            <p:nvPr/>
          </p:nvPicPr>
          <p:blipFill>
            <a:blip r:embed="rId2"/>
            <a:srcRect l="53114" t="48795" r="22932"/>
            <a:stretch>
              <a:fillRect/>
            </a:stretch>
          </p:blipFill>
          <p:spPr>
            <a:xfrm>
              <a:off x="2872" y="0"/>
              <a:ext cx="875016" cy="1735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Rectangle 4"/>
            <p:cNvSpPr/>
            <p:nvPr/>
          </p:nvSpPr>
          <p:spPr>
            <a:xfrm>
              <a:off x="0" y="1629740"/>
              <a:ext cx="91906" cy="83622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8" name="Group 5"/>
          <p:cNvGrpSpPr/>
          <p:nvPr/>
        </p:nvGrpSpPr>
        <p:grpSpPr>
          <a:xfrm>
            <a:off x="4352715" y="4121049"/>
            <a:ext cx="1096964" cy="2170113"/>
            <a:chOff x="0" y="0"/>
            <a:chExt cx="1096962" cy="2170111"/>
          </a:xfrm>
        </p:grpSpPr>
        <p:pic>
          <p:nvPicPr>
            <p:cNvPr id="9" name="Picture 6" descr="Picture 6"/>
            <p:cNvPicPr>
              <a:picLocks noChangeAspect="1"/>
            </p:cNvPicPr>
            <p:nvPr/>
          </p:nvPicPr>
          <p:blipFill>
            <a:blip r:embed="rId2"/>
            <a:srcRect l="53114" t="48795" r="22931"/>
            <a:stretch>
              <a:fillRect/>
            </a:stretch>
          </p:blipFill>
          <p:spPr>
            <a:xfrm>
              <a:off x="3588" y="0"/>
              <a:ext cx="1093375" cy="2170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Rectangle 7"/>
            <p:cNvSpPr/>
            <p:nvPr/>
          </p:nvSpPr>
          <p:spPr>
            <a:xfrm>
              <a:off x="-1" y="2038292"/>
              <a:ext cx="114841" cy="104584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11" name="Picture 12" descr="Picture 12"/>
          <p:cNvPicPr>
            <a:picLocks noChangeAspect="1"/>
          </p:cNvPicPr>
          <p:nvPr/>
        </p:nvPicPr>
        <p:blipFill>
          <a:blip r:embed="rId3"/>
          <a:srcRect l="711" r="84151" b="3944"/>
          <a:stretch>
            <a:fillRect/>
          </a:stretch>
        </p:blipFill>
        <p:spPr>
          <a:xfrm>
            <a:off x="6819938" y="1557731"/>
            <a:ext cx="727076" cy="4994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roup 8"/>
          <p:cNvGrpSpPr/>
          <p:nvPr/>
        </p:nvGrpSpPr>
        <p:grpSpPr>
          <a:xfrm>
            <a:off x="4018990" y="2847716"/>
            <a:ext cx="1752601" cy="3467101"/>
            <a:chOff x="0" y="0"/>
            <a:chExt cx="1752600" cy="3467099"/>
          </a:xfrm>
        </p:grpSpPr>
        <p:pic>
          <p:nvPicPr>
            <p:cNvPr id="13" name="Picture 9" descr="Picture 9"/>
            <p:cNvPicPr>
              <a:picLocks noChangeAspect="1"/>
            </p:cNvPicPr>
            <p:nvPr/>
          </p:nvPicPr>
          <p:blipFill>
            <a:blip r:embed="rId2"/>
            <a:srcRect l="53114" t="48795" r="22931"/>
            <a:stretch>
              <a:fillRect/>
            </a:stretch>
          </p:blipFill>
          <p:spPr>
            <a:xfrm>
              <a:off x="5733" y="0"/>
              <a:ext cx="1746867" cy="3467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Rectangle 10"/>
            <p:cNvSpPr/>
            <p:nvPr/>
          </p:nvSpPr>
          <p:spPr>
            <a:xfrm>
              <a:off x="-1" y="3256498"/>
              <a:ext cx="183480" cy="167090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15" name="Picture 13" descr="Picture 13"/>
          <p:cNvPicPr>
            <a:picLocks noChangeAspect="1"/>
          </p:cNvPicPr>
          <p:nvPr/>
        </p:nvPicPr>
        <p:blipFill>
          <a:blip r:embed="rId3"/>
          <a:srcRect l="17284" r="70564" b="3944"/>
          <a:stretch>
            <a:fillRect/>
          </a:stretch>
        </p:blipFill>
        <p:spPr>
          <a:xfrm>
            <a:off x="6878821" y="1557731"/>
            <a:ext cx="582614" cy="4994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4" descr="Picture 14"/>
          <p:cNvPicPr>
            <a:picLocks noChangeAspect="1"/>
          </p:cNvPicPr>
          <p:nvPr/>
        </p:nvPicPr>
        <p:blipFill>
          <a:blip r:embed="rId3"/>
          <a:srcRect l="31512" r="53279" b="3944"/>
          <a:stretch>
            <a:fillRect/>
          </a:stretch>
        </p:blipFill>
        <p:spPr>
          <a:xfrm>
            <a:off x="8870587" y="1562756"/>
            <a:ext cx="730251" cy="4994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5" descr="Picture 15"/>
          <p:cNvPicPr>
            <a:picLocks noChangeAspect="1"/>
          </p:cNvPicPr>
          <p:nvPr/>
        </p:nvPicPr>
        <p:blipFill>
          <a:blip r:embed="rId3"/>
          <a:srcRect l="48274" r="35872" b="3944"/>
          <a:stretch>
            <a:fillRect/>
          </a:stretch>
        </p:blipFill>
        <p:spPr>
          <a:xfrm>
            <a:off x="8870587" y="1571165"/>
            <a:ext cx="762001" cy="4994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16" descr="Picture 16"/>
          <p:cNvPicPr>
            <a:picLocks noChangeAspect="1"/>
          </p:cNvPicPr>
          <p:nvPr/>
        </p:nvPicPr>
        <p:blipFill>
          <a:blip r:embed="rId3"/>
          <a:srcRect l="65715" r="16846" b="3944"/>
          <a:stretch>
            <a:fillRect/>
          </a:stretch>
        </p:blipFill>
        <p:spPr>
          <a:xfrm>
            <a:off x="10782336" y="1557731"/>
            <a:ext cx="838201" cy="4994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17" descr="Picture 17"/>
          <p:cNvPicPr>
            <a:picLocks noChangeAspect="1"/>
          </p:cNvPicPr>
          <p:nvPr/>
        </p:nvPicPr>
        <p:blipFill>
          <a:blip r:embed="rId3"/>
          <a:srcRect l="83867" b="3944"/>
          <a:stretch>
            <a:fillRect/>
          </a:stretch>
        </p:blipFill>
        <p:spPr>
          <a:xfrm>
            <a:off x="10782337" y="1557731"/>
            <a:ext cx="774701" cy="4994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" name="Group 18"/>
          <p:cNvGrpSpPr/>
          <p:nvPr/>
        </p:nvGrpSpPr>
        <p:grpSpPr>
          <a:xfrm>
            <a:off x="9543082" y="2901891"/>
            <a:ext cx="1371601" cy="3439572"/>
            <a:chOff x="43593" y="0"/>
            <a:chExt cx="1371600" cy="3439570"/>
          </a:xfrm>
        </p:grpSpPr>
        <p:sp>
          <p:nvSpPr>
            <p:cNvPr id="21" name="Text Box 19"/>
            <p:cNvSpPr/>
            <p:nvPr/>
          </p:nvSpPr>
          <p:spPr>
            <a:xfrm>
              <a:off x="43593" y="3039462"/>
              <a:ext cx="1371600" cy="400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000" b="1">
                  <a:solidFill>
                    <a:schemeClr val="accent3">
                      <a:lumOff val="-9490"/>
                    </a:schemeClr>
                  </a:solidFill>
                </a:defRPr>
              </a:lvl1pPr>
            </a:lstStyle>
            <a:p>
              <a:r>
                <a:rPr lang="en-US" dirty="0" smtClean="0">
                  <a:solidFill>
                    <a:srgbClr val="009900"/>
                  </a:solidFill>
                </a:rPr>
                <a:t>Mature</a:t>
              </a:r>
              <a:endParaRPr dirty="0">
                <a:solidFill>
                  <a:srgbClr val="009900"/>
                </a:solidFill>
              </a:endParaRPr>
            </a:p>
          </p:txBody>
        </p:sp>
        <p:sp>
          <p:nvSpPr>
            <p:cNvPr id="22" name="Line 20"/>
            <p:cNvSpPr/>
            <p:nvPr/>
          </p:nvSpPr>
          <p:spPr>
            <a:xfrm flipV="1">
              <a:off x="194783" y="0"/>
              <a:ext cx="990601" cy="228601"/>
            </a:xfrm>
            <a:prstGeom prst="line">
              <a:avLst/>
            </a:prstGeom>
            <a:noFill/>
            <a:ln w="76200" cap="flat">
              <a:solidFill>
                <a:srgbClr val="0099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grpSp>
        <p:nvGrpSpPr>
          <p:cNvPr id="23" name="Group 21"/>
          <p:cNvGrpSpPr/>
          <p:nvPr/>
        </p:nvGrpSpPr>
        <p:grpSpPr>
          <a:xfrm>
            <a:off x="7216885" y="3553492"/>
            <a:ext cx="1905001" cy="2858197"/>
            <a:chOff x="18950" y="0"/>
            <a:chExt cx="1905000" cy="2858196"/>
          </a:xfrm>
        </p:grpSpPr>
        <p:sp>
          <p:nvSpPr>
            <p:cNvPr id="24" name="Line 22"/>
            <p:cNvSpPr/>
            <p:nvPr/>
          </p:nvSpPr>
          <p:spPr>
            <a:xfrm flipV="1">
              <a:off x="545248" y="0"/>
              <a:ext cx="990601" cy="228601"/>
            </a:xfrm>
            <a:prstGeom prst="line">
              <a:avLst/>
            </a:prstGeom>
            <a:noFill/>
            <a:ln w="76200" cap="flat">
              <a:solidFill>
                <a:srgbClr val="0099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25" name="Text Box 23"/>
            <p:cNvSpPr/>
            <p:nvPr/>
          </p:nvSpPr>
          <p:spPr>
            <a:xfrm>
              <a:off x="18950" y="2458088"/>
              <a:ext cx="1905000" cy="400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000" b="1">
                  <a:solidFill>
                    <a:schemeClr val="accent3">
                      <a:lumOff val="-9490"/>
                    </a:schemeClr>
                  </a:solidFill>
                </a:defRPr>
              </a:lvl1pPr>
            </a:lstStyle>
            <a:p>
              <a:r>
                <a:rPr dirty="0" smtClean="0">
                  <a:solidFill>
                    <a:srgbClr val="009900"/>
                  </a:solidFill>
                </a:rPr>
                <a:t>Interm</a:t>
              </a:r>
              <a:r>
                <a:rPr lang="en-US" dirty="0" smtClean="0">
                  <a:solidFill>
                    <a:srgbClr val="009900"/>
                  </a:solidFill>
                </a:rPr>
                <a:t>e</a:t>
              </a:r>
              <a:r>
                <a:rPr dirty="0" smtClean="0">
                  <a:solidFill>
                    <a:srgbClr val="009900"/>
                  </a:solidFill>
                </a:rPr>
                <a:t>di</a:t>
              </a:r>
              <a:r>
                <a:rPr lang="en-US" dirty="0" smtClean="0">
                  <a:solidFill>
                    <a:srgbClr val="009900"/>
                  </a:solidFill>
                </a:rPr>
                <a:t>ate</a:t>
              </a:r>
              <a:endParaRPr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26" name="Group 27"/>
          <p:cNvGrpSpPr/>
          <p:nvPr/>
        </p:nvGrpSpPr>
        <p:grpSpPr>
          <a:xfrm>
            <a:off x="5765726" y="4494005"/>
            <a:ext cx="1045008" cy="1780968"/>
            <a:chOff x="-93227" y="-1"/>
            <a:chExt cx="1045006" cy="1780967"/>
          </a:xfrm>
        </p:grpSpPr>
        <p:sp>
          <p:nvSpPr>
            <p:cNvPr id="27" name="Line 28"/>
            <p:cNvSpPr/>
            <p:nvPr/>
          </p:nvSpPr>
          <p:spPr>
            <a:xfrm flipV="1">
              <a:off x="71218" y="-1"/>
              <a:ext cx="880561" cy="203208"/>
            </a:xfrm>
            <a:prstGeom prst="line">
              <a:avLst/>
            </a:prstGeom>
            <a:noFill/>
            <a:ln w="76200" cap="flat">
              <a:solidFill>
                <a:srgbClr val="0099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28" name="Text Box 29"/>
            <p:cNvSpPr txBox="1"/>
            <p:nvPr/>
          </p:nvSpPr>
          <p:spPr>
            <a:xfrm>
              <a:off x="-93227" y="1478572"/>
              <a:ext cx="1013024" cy="302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2000" b="1">
                  <a:solidFill>
                    <a:schemeClr val="accent3">
                      <a:lumOff val="-9490"/>
                    </a:schemeClr>
                  </a:solidFill>
                </a:defRPr>
              </a:lvl1pPr>
            </a:lstStyle>
            <a:p>
              <a:r>
                <a:rPr dirty="0" smtClean="0">
                  <a:solidFill>
                    <a:srgbClr val="009900"/>
                  </a:solidFill>
                </a:rPr>
                <a:t>Juvenil</a:t>
              </a:r>
              <a:r>
                <a:rPr lang="en-US" dirty="0" smtClean="0">
                  <a:solidFill>
                    <a:srgbClr val="009900"/>
                  </a:solidFill>
                </a:rPr>
                <a:t>e</a:t>
              </a:r>
              <a:endParaRPr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29" name="Group 24"/>
          <p:cNvGrpSpPr/>
          <p:nvPr/>
        </p:nvGrpSpPr>
        <p:grpSpPr>
          <a:xfrm>
            <a:off x="4003816" y="2803882"/>
            <a:ext cx="1795221" cy="3561533"/>
            <a:chOff x="0" y="7117"/>
            <a:chExt cx="1795220" cy="3561531"/>
          </a:xfrm>
        </p:grpSpPr>
        <p:pic>
          <p:nvPicPr>
            <p:cNvPr id="30" name="Picture 25" descr="Picture 25"/>
            <p:cNvPicPr>
              <a:picLocks noChangeAspect="1"/>
            </p:cNvPicPr>
            <p:nvPr/>
          </p:nvPicPr>
          <p:blipFill>
            <a:blip r:embed="rId2"/>
            <a:srcRect l="77829" t="48795" r="594"/>
            <a:stretch>
              <a:fillRect/>
            </a:stretch>
          </p:blipFill>
          <p:spPr>
            <a:xfrm>
              <a:off x="8282" y="7117"/>
              <a:ext cx="1786938" cy="35615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" name="Rectangle 26"/>
            <p:cNvSpPr/>
            <p:nvPr/>
          </p:nvSpPr>
          <p:spPr>
            <a:xfrm>
              <a:off x="0" y="3344642"/>
              <a:ext cx="207667" cy="172859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2" name="Group 33"/>
          <p:cNvSpPr txBox="1"/>
          <p:nvPr/>
        </p:nvSpPr>
        <p:spPr>
          <a:xfrm>
            <a:off x="4699783" y="2485411"/>
            <a:ext cx="1012925" cy="270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>
              <a:spcBef>
                <a:spcPts val="800"/>
              </a:spcBef>
              <a:defRPr sz="1400" b="1"/>
            </a:lvl1pPr>
          </a:lstStyle>
          <a:p>
            <a:r>
              <a:rPr dirty="0" smtClean="0"/>
              <a:t>h=</a:t>
            </a:r>
            <a:r>
              <a:rPr lang="en-US" dirty="0" smtClean="0"/>
              <a:t>3</a:t>
            </a:r>
            <a:r>
              <a:rPr dirty="0" smtClean="0"/>
              <a:t>.0 </a:t>
            </a:r>
            <a:r>
              <a:rPr dirty="0"/>
              <a:t>m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6778752" y="1016183"/>
            <a:ext cx="5367461" cy="6209731"/>
          </a:xfrm>
          <a:prstGeom prst="ellipse">
            <a:avLst/>
          </a:prstGeom>
          <a:noFill/>
          <a:ln w="28575" cap="flat" cmpd="sng" algn="ctr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67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build="p" bldLvl="2" autoUpdateAnimBg="0"/>
      <p:bldP spid="4" grpId="0" animBg="1" advAuto="0"/>
      <p:bldP spid="5" grpId="0" animBg="1" advAuto="0"/>
      <p:bldP spid="8" grpId="0" animBg="1" advAuto="0"/>
      <p:bldP spid="11" grpId="0" animBg="1" advAuto="0"/>
      <p:bldP spid="12" grpId="0" animBg="1" advAuto="0"/>
      <p:bldP spid="15" grpId="0" animBg="1" advAuto="0"/>
      <p:bldP spid="16" grpId="0" animBg="1" advAuto="0"/>
      <p:bldP spid="17" grpId="0" animBg="1" advAuto="0"/>
      <p:bldP spid="18" grpId="0" animBg="1" advAuto="0"/>
      <p:bldP spid="19" grpId="0" animBg="1" advAuto="0"/>
      <p:bldP spid="20" grpId="0" animBg="1" advAuto="0"/>
      <p:bldP spid="23" grpId="0" animBg="1" advAuto="0"/>
      <p:bldP spid="26" grpId="0" animBg="1" advAuto="0"/>
      <p:bldP spid="29" grpId="0" animBg="1" advAuto="0"/>
      <p:bldP spid="32" grpId="0" animBg="1" advAuto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SUBER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600200"/>
            <a:ext cx="11376549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200" dirty="0" smtClean="0"/>
              <a:t>Modelling Options</a:t>
            </a:r>
          </a:p>
          <a:p>
            <a:pPr lvl="1">
              <a:lnSpc>
                <a:spcPct val="90000"/>
              </a:lnSpc>
            </a:pPr>
            <a:r>
              <a:rPr lang="pt-PT" sz="2000" dirty="0" smtClean="0"/>
              <a:t>For </a:t>
            </a:r>
            <a:r>
              <a:rPr lang="pt-PT" sz="2000" dirty="0" err="1" smtClean="0"/>
              <a:t>each</a:t>
            </a:r>
            <a:r>
              <a:rPr lang="pt-PT" sz="2000" dirty="0" smtClean="0"/>
              <a:t> </a:t>
            </a:r>
            <a:r>
              <a:rPr lang="pt-PT" sz="2000" dirty="0" err="1" smtClean="0"/>
              <a:t>development</a:t>
            </a:r>
            <a:r>
              <a:rPr lang="pt-PT" sz="2000" dirty="0" smtClean="0"/>
              <a:t> </a:t>
            </a:r>
            <a:r>
              <a:rPr lang="pt-PT" sz="2000" dirty="0" err="1" smtClean="0"/>
              <a:t>stage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model</a:t>
            </a:r>
            <a:r>
              <a:rPr lang="pt-PT" sz="2000" dirty="0" smtClean="0"/>
              <a:t> </a:t>
            </a:r>
            <a:r>
              <a:rPr lang="pt-PT" sz="2000" dirty="0" err="1" smtClean="0"/>
              <a:t>has</a:t>
            </a:r>
            <a:r>
              <a:rPr lang="pt-PT" sz="2000" dirty="0" smtClean="0"/>
              <a:t> </a:t>
            </a:r>
            <a:r>
              <a:rPr lang="pt-PT" sz="2000" dirty="0" err="1" smtClean="0"/>
              <a:t>specific</a:t>
            </a:r>
            <a:r>
              <a:rPr lang="pt-PT" sz="2000" dirty="0" smtClean="0"/>
              <a:t> </a:t>
            </a:r>
            <a:r>
              <a:rPr lang="pt-PT" sz="2000" dirty="0" err="1" smtClean="0"/>
              <a:t>equations</a:t>
            </a:r>
            <a:r>
              <a:rPr lang="pt-PT" sz="2000" dirty="0" smtClean="0"/>
              <a:t>, </a:t>
            </a:r>
            <a:r>
              <a:rPr lang="pt-PT" sz="2000" dirty="0" err="1" smtClean="0"/>
              <a:t>sub-models</a:t>
            </a:r>
            <a:r>
              <a:rPr lang="pt-PT" sz="2000" dirty="0" smtClean="0"/>
              <a:t> </a:t>
            </a:r>
            <a:r>
              <a:rPr lang="pt-PT" sz="2000" dirty="0" err="1" smtClean="0"/>
              <a:t>or</a:t>
            </a:r>
            <a:r>
              <a:rPr lang="pt-PT" sz="2000" dirty="0" smtClean="0"/>
              <a:t> </a:t>
            </a:r>
            <a:r>
              <a:rPr lang="pt-PT" sz="2000" dirty="0" err="1" smtClean="0"/>
              <a:t>distributions</a:t>
            </a:r>
            <a:r>
              <a:rPr lang="pt-PT" sz="2000" dirty="0" smtClean="0"/>
              <a:t>:</a:t>
            </a:r>
          </a:p>
          <a:p>
            <a:pPr lvl="1">
              <a:lnSpc>
                <a:spcPct val="90000"/>
              </a:lnSpc>
            </a:pPr>
            <a:endParaRPr lang="pt-PT" sz="1200" dirty="0"/>
          </a:p>
          <a:p>
            <a:pPr lvl="2">
              <a:lnSpc>
                <a:spcPct val="90000"/>
              </a:lnSpc>
            </a:pPr>
            <a:r>
              <a:rPr lang="pt-PT" sz="1800" dirty="0" smtClean="0"/>
              <a:t>To </a:t>
            </a:r>
            <a:r>
              <a:rPr lang="pt-PT" sz="1800" dirty="0" err="1" smtClean="0"/>
              <a:t>simulate</a:t>
            </a:r>
            <a:r>
              <a:rPr lang="pt-PT" sz="1800" dirty="0" smtClean="0"/>
              <a:t> </a:t>
            </a:r>
            <a:r>
              <a:rPr lang="pt-PT" sz="1800" dirty="0" err="1"/>
              <a:t>tree</a:t>
            </a:r>
            <a:r>
              <a:rPr lang="pt-PT" sz="1800" dirty="0"/>
              <a:t> </a:t>
            </a:r>
            <a:r>
              <a:rPr lang="pt-PT" sz="1800" dirty="0" err="1" smtClean="0"/>
              <a:t>diameter</a:t>
            </a:r>
            <a:r>
              <a:rPr lang="pt-PT" sz="1800" dirty="0" smtClean="0"/>
              <a:t> (</a:t>
            </a:r>
            <a:r>
              <a:rPr lang="pt-PT" sz="1800" dirty="0" err="1" smtClean="0"/>
              <a:t>over</a:t>
            </a:r>
            <a:r>
              <a:rPr lang="pt-PT" sz="1800" dirty="0" smtClean="0"/>
              <a:t> </a:t>
            </a:r>
            <a:r>
              <a:rPr lang="pt-PT" sz="1800" dirty="0" err="1" smtClean="0"/>
              <a:t>and</a:t>
            </a:r>
            <a:r>
              <a:rPr lang="pt-PT" sz="1800" dirty="0" smtClean="0"/>
              <a:t> </a:t>
            </a:r>
            <a:r>
              <a:rPr lang="pt-PT" sz="1800" dirty="0" err="1" smtClean="0"/>
              <a:t>underbark</a:t>
            </a:r>
            <a:r>
              <a:rPr lang="pt-PT" sz="1800" dirty="0" smtClean="0"/>
              <a:t>) </a:t>
            </a:r>
            <a:r>
              <a:rPr lang="pt-PT" sz="1800" dirty="0" err="1" smtClean="0"/>
              <a:t>and</a:t>
            </a:r>
            <a:r>
              <a:rPr lang="pt-PT" sz="1800" dirty="0" smtClean="0"/>
              <a:t> </a:t>
            </a:r>
            <a:r>
              <a:rPr lang="pt-PT" sz="1800" dirty="0" err="1" smtClean="0"/>
              <a:t>tree</a:t>
            </a:r>
            <a:r>
              <a:rPr lang="pt-PT" sz="1800" dirty="0" smtClean="0"/>
              <a:t> </a:t>
            </a:r>
            <a:r>
              <a:rPr lang="pt-PT" sz="1800" dirty="0" err="1" smtClean="0"/>
              <a:t>height</a:t>
            </a:r>
            <a:r>
              <a:rPr lang="pt-PT" sz="1800" dirty="0" smtClean="0"/>
              <a:t> </a:t>
            </a:r>
          </a:p>
          <a:p>
            <a:pPr lvl="2">
              <a:lnSpc>
                <a:spcPct val="90000"/>
              </a:lnSpc>
            </a:pPr>
            <a:r>
              <a:rPr lang="pt-PT" sz="1800" dirty="0" smtClean="0"/>
              <a:t>To </a:t>
            </a:r>
            <a:r>
              <a:rPr lang="pt-PT" sz="1800" dirty="0" err="1" smtClean="0"/>
              <a:t>simulate</a:t>
            </a:r>
            <a:r>
              <a:rPr lang="pt-PT" sz="1800" dirty="0" smtClean="0"/>
              <a:t> </a:t>
            </a:r>
            <a:r>
              <a:rPr lang="pt-PT" sz="1800" dirty="0" err="1" smtClean="0"/>
              <a:t>stem</a:t>
            </a:r>
            <a:r>
              <a:rPr lang="pt-PT" sz="1800" dirty="0" smtClean="0"/>
              <a:t> </a:t>
            </a:r>
            <a:r>
              <a:rPr lang="pt-PT" sz="1800" dirty="0" err="1" smtClean="0"/>
              <a:t>height</a:t>
            </a:r>
            <a:r>
              <a:rPr lang="pt-PT" sz="1800" dirty="0" smtClean="0"/>
              <a:t> </a:t>
            </a:r>
            <a:r>
              <a:rPr lang="pt-PT" sz="1800" dirty="0" err="1" smtClean="0"/>
              <a:t>and</a:t>
            </a:r>
            <a:r>
              <a:rPr lang="pt-PT" sz="1800" dirty="0" smtClean="0"/>
              <a:t> </a:t>
            </a:r>
            <a:r>
              <a:rPr lang="pt-PT" sz="1800" dirty="0" err="1" smtClean="0"/>
              <a:t>nr</a:t>
            </a:r>
            <a:r>
              <a:rPr lang="pt-PT" sz="1800" dirty="0" smtClean="0"/>
              <a:t> </a:t>
            </a:r>
            <a:r>
              <a:rPr lang="pt-PT" sz="1800" dirty="0" err="1" smtClean="0"/>
              <a:t>of</a:t>
            </a:r>
            <a:r>
              <a:rPr lang="pt-PT" sz="1800" dirty="0" smtClean="0"/>
              <a:t> </a:t>
            </a:r>
            <a:r>
              <a:rPr lang="pt-PT" sz="1800" dirty="0" err="1" smtClean="0"/>
              <a:t>branches</a:t>
            </a:r>
            <a:endParaRPr lang="pt-PT" sz="1800" dirty="0"/>
          </a:p>
          <a:p>
            <a:pPr lvl="2">
              <a:lnSpc>
                <a:spcPct val="90000"/>
              </a:lnSpc>
            </a:pPr>
            <a:r>
              <a:rPr lang="pt-PT" sz="1800" dirty="0" smtClean="0"/>
              <a:t>To </a:t>
            </a:r>
            <a:r>
              <a:rPr lang="pt-PT" sz="1800" dirty="0" err="1" smtClean="0"/>
              <a:t>predict</a:t>
            </a:r>
            <a:r>
              <a:rPr lang="pt-PT" sz="1800" dirty="0" smtClean="0"/>
              <a:t> </a:t>
            </a:r>
            <a:r>
              <a:rPr lang="pt-PT" sz="1800" dirty="0" err="1" smtClean="0"/>
              <a:t>crown</a:t>
            </a:r>
            <a:r>
              <a:rPr lang="pt-PT" sz="1800" dirty="0" smtClean="0"/>
              <a:t> </a:t>
            </a:r>
            <a:r>
              <a:rPr lang="pt-PT" sz="1800" dirty="0" err="1" smtClean="0"/>
              <a:t>diameter</a:t>
            </a:r>
            <a:endParaRPr lang="pt-PT" sz="1800" dirty="0"/>
          </a:p>
          <a:p>
            <a:pPr lvl="2">
              <a:lnSpc>
                <a:spcPct val="90000"/>
              </a:lnSpc>
            </a:pPr>
            <a:r>
              <a:rPr lang="pt-PT" sz="1800" dirty="0" smtClean="0"/>
              <a:t>To </a:t>
            </a:r>
            <a:r>
              <a:rPr lang="pt-PT" sz="1800" dirty="0" err="1" smtClean="0"/>
              <a:t>simulate</a:t>
            </a:r>
            <a:r>
              <a:rPr lang="pt-PT" sz="1800" dirty="0" smtClean="0"/>
              <a:t> </a:t>
            </a:r>
            <a:r>
              <a:rPr lang="pt-PT" sz="1800" dirty="0" err="1" smtClean="0"/>
              <a:t>cork</a:t>
            </a:r>
            <a:r>
              <a:rPr lang="pt-PT" sz="1800" dirty="0" smtClean="0"/>
              <a:t> </a:t>
            </a:r>
            <a:r>
              <a:rPr lang="pt-PT" sz="1800" dirty="0" err="1" smtClean="0"/>
              <a:t>growth</a:t>
            </a:r>
            <a:r>
              <a:rPr lang="pt-PT" sz="1800" dirty="0" smtClean="0"/>
              <a:t> </a:t>
            </a:r>
            <a:endParaRPr lang="pt-PT" sz="1800" dirty="0"/>
          </a:p>
          <a:p>
            <a:pPr lvl="2">
              <a:lnSpc>
                <a:spcPct val="90000"/>
              </a:lnSpc>
            </a:pPr>
            <a:r>
              <a:rPr lang="pt-PT" sz="1800" dirty="0" smtClean="0"/>
              <a:t>To </a:t>
            </a:r>
            <a:r>
              <a:rPr lang="pt-PT" sz="1800" dirty="0" err="1" smtClean="0"/>
              <a:t>predict</a:t>
            </a:r>
            <a:r>
              <a:rPr lang="pt-PT" sz="1800" dirty="0" smtClean="0"/>
              <a:t> </a:t>
            </a:r>
            <a:r>
              <a:rPr lang="pt-PT" sz="1800" dirty="0" err="1" smtClean="0"/>
              <a:t>cork</a:t>
            </a:r>
            <a:r>
              <a:rPr lang="pt-PT" sz="1800" dirty="0" smtClean="0"/>
              <a:t> </a:t>
            </a:r>
            <a:r>
              <a:rPr lang="pt-PT" sz="1800" dirty="0" err="1" smtClean="0"/>
              <a:t>weight</a:t>
            </a:r>
            <a:r>
              <a:rPr lang="pt-PT" sz="1800" dirty="0" smtClean="0"/>
              <a:t> </a:t>
            </a:r>
            <a:r>
              <a:rPr lang="pt-PT" sz="1800" dirty="0" err="1" smtClean="0"/>
              <a:t>by</a:t>
            </a:r>
            <a:endParaRPr lang="pt-PT" sz="1800" dirty="0" smtClean="0"/>
          </a:p>
          <a:p>
            <a:pPr marL="914400" lvl="2" indent="0">
              <a:lnSpc>
                <a:spcPct val="90000"/>
              </a:lnSpc>
              <a:buNone/>
            </a:pPr>
            <a:r>
              <a:rPr lang="pt-PT" sz="1800" dirty="0"/>
              <a:t> </a:t>
            </a:r>
            <a:r>
              <a:rPr lang="pt-PT" sz="1800" dirty="0" smtClean="0"/>
              <a:t>    </a:t>
            </a:r>
            <a:r>
              <a:rPr lang="pt-PT" sz="1800" dirty="0" err="1" smtClean="0"/>
              <a:t>quality</a:t>
            </a:r>
            <a:r>
              <a:rPr lang="pt-PT" sz="1800" dirty="0" smtClean="0"/>
              <a:t> x </a:t>
            </a:r>
            <a:r>
              <a:rPr lang="pt-PT" sz="1800" dirty="0" err="1" smtClean="0"/>
              <a:t>caliber</a:t>
            </a:r>
            <a:r>
              <a:rPr lang="pt-PT" sz="1800" dirty="0" smtClean="0"/>
              <a:t> classes</a:t>
            </a:r>
            <a:endParaRPr lang="pt-PT" sz="1800" dirty="0"/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829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Specificity of the cork oak system in PORTUGAL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200" dirty="0"/>
              <a:t>Cork oak stands are a very peculiar forestry system</a:t>
            </a:r>
            <a:endParaRPr lang="en-US" sz="2200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31171" y="2231928"/>
            <a:ext cx="2795877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8A5C2E"/>
              </a:buClr>
            </a:pPr>
            <a:r>
              <a:rPr lang="en-GB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the main product is not </a:t>
            </a:r>
            <a:r>
              <a:rPr lang="en-GB" sz="20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wood, </a:t>
            </a:r>
            <a:r>
              <a:rPr lang="en-GB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but cork (bark)</a:t>
            </a:r>
          </a:p>
          <a:p>
            <a:pPr algn="just">
              <a:spcBef>
                <a:spcPct val="20000"/>
              </a:spcBef>
              <a:buClr>
                <a:srgbClr val="8A5C2E"/>
              </a:buClr>
            </a:pPr>
            <a:endParaRPr lang="en-GB" sz="8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 algn="just">
              <a:spcBef>
                <a:spcPct val="20000"/>
              </a:spcBef>
              <a:buClr>
                <a:srgbClr val="8A5C2E"/>
              </a:buClr>
            </a:pPr>
            <a:endParaRPr lang="en-GB" sz="8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16628"/>
          <a:stretch/>
        </p:blipFill>
        <p:spPr>
          <a:xfrm>
            <a:off x="9012284" y="1777848"/>
            <a:ext cx="2481612" cy="4597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266" y="2231928"/>
            <a:ext cx="3876868" cy="2907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954120" y="3543056"/>
            <a:ext cx="27729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8A5C2E"/>
              </a:buClr>
            </a:pPr>
            <a:endParaRPr lang="en-GB" sz="8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  <a:buClr>
                <a:srgbClr val="8A5C2E"/>
              </a:buClr>
            </a:pPr>
            <a:r>
              <a:rPr lang="en-GB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afforestation through plantation or </a:t>
            </a:r>
            <a:r>
              <a:rPr lang="en-GB" sz="20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sowing</a:t>
            </a:r>
            <a:r>
              <a:rPr lang="en-GB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, with initial densities higher than in the traditional stands, is relatively recent </a:t>
            </a:r>
          </a:p>
        </p:txBody>
      </p:sp>
    </p:spTree>
    <p:extLst>
      <p:ext uri="{BB962C8B-B14F-4D97-AF65-F5344CB8AC3E}">
        <p14:creationId xmlns:p14="http://schemas.microsoft.com/office/powerpoint/2010/main" val="20486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SUBER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600200"/>
            <a:ext cx="11376549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200" dirty="0" smtClean="0"/>
              <a:t>Modelling Options</a:t>
            </a:r>
          </a:p>
          <a:p>
            <a:pPr lvl="1">
              <a:lnSpc>
                <a:spcPct val="90000"/>
              </a:lnSpc>
            </a:pPr>
            <a:r>
              <a:rPr lang="pt-PT" sz="2000" dirty="0" smtClean="0"/>
              <a:t>For </a:t>
            </a:r>
            <a:r>
              <a:rPr lang="pt-PT" sz="2000" dirty="0" err="1" smtClean="0"/>
              <a:t>each</a:t>
            </a:r>
            <a:r>
              <a:rPr lang="pt-PT" sz="2000" dirty="0" smtClean="0"/>
              <a:t> </a:t>
            </a:r>
            <a:r>
              <a:rPr lang="pt-PT" sz="2000" dirty="0" err="1" smtClean="0"/>
              <a:t>development</a:t>
            </a:r>
            <a:r>
              <a:rPr lang="pt-PT" sz="2000" dirty="0" smtClean="0"/>
              <a:t> </a:t>
            </a:r>
            <a:r>
              <a:rPr lang="pt-PT" sz="2000" dirty="0" err="1" smtClean="0"/>
              <a:t>stage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model</a:t>
            </a:r>
            <a:r>
              <a:rPr lang="pt-PT" sz="2000" dirty="0" smtClean="0"/>
              <a:t> </a:t>
            </a:r>
            <a:r>
              <a:rPr lang="pt-PT" sz="2000" dirty="0" err="1" smtClean="0"/>
              <a:t>has</a:t>
            </a:r>
            <a:r>
              <a:rPr lang="pt-PT" sz="2000" dirty="0" smtClean="0"/>
              <a:t> </a:t>
            </a:r>
            <a:r>
              <a:rPr lang="pt-PT" sz="2000" dirty="0" err="1" smtClean="0"/>
              <a:t>specific</a:t>
            </a:r>
            <a:r>
              <a:rPr lang="pt-PT" sz="2000" dirty="0" smtClean="0"/>
              <a:t> </a:t>
            </a:r>
            <a:r>
              <a:rPr lang="pt-PT" sz="2000" dirty="0" err="1" smtClean="0"/>
              <a:t>equations</a:t>
            </a:r>
            <a:r>
              <a:rPr lang="pt-PT" sz="2000" dirty="0" smtClean="0"/>
              <a:t>, </a:t>
            </a:r>
            <a:r>
              <a:rPr lang="pt-PT" sz="2000" dirty="0" err="1" smtClean="0"/>
              <a:t>sub-models</a:t>
            </a:r>
            <a:r>
              <a:rPr lang="pt-PT" sz="2000" dirty="0" smtClean="0"/>
              <a:t> </a:t>
            </a:r>
            <a:r>
              <a:rPr lang="pt-PT" sz="2000" dirty="0" err="1" smtClean="0"/>
              <a:t>or</a:t>
            </a:r>
            <a:r>
              <a:rPr lang="pt-PT" sz="2000" dirty="0" smtClean="0"/>
              <a:t> </a:t>
            </a:r>
            <a:r>
              <a:rPr lang="pt-PT" sz="2000" dirty="0" err="1" smtClean="0"/>
              <a:t>distributions</a:t>
            </a:r>
            <a:r>
              <a:rPr lang="pt-PT" sz="2000" dirty="0" smtClean="0"/>
              <a:t>:</a:t>
            </a:r>
            <a:endParaRPr lang="pt-PT" sz="2000" dirty="0"/>
          </a:p>
          <a:p>
            <a:pPr lvl="2">
              <a:lnSpc>
                <a:spcPct val="90000"/>
              </a:lnSpc>
            </a:pPr>
            <a:r>
              <a:rPr lang="pt-PT" sz="1800" dirty="0"/>
              <a:t>C</a:t>
            </a:r>
            <a:r>
              <a:rPr lang="pt-PT" sz="1800" dirty="0" smtClean="0"/>
              <a:t>ork </a:t>
            </a:r>
            <a:r>
              <a:rPr lang="pt-PT" sz="1800" dirty="0" err="1" smtClean="0"/>
              <a:t>growth</a:t>
            </a:r>
            <a:r>
              <a:rPr lang="pt-PT" sz="1800" dirty="0" smtClean="0"/>
              <a:t> </a:t>
            </a:r>
            <a:r>
              <a:rPr lang="pt-PT" sz="1800" dirty="0" err="1" smtClean="0"/>
              <a:t>was</a:t>
            </a:r>
            <a:r>
              <a:rPr lang="pt-PT" sz="1800" dirty="0" smtClean="0"/>
              <a:t> </a:t>
            </a:r>
            <a:r>
              <a:rPr lang="pt-PT" sz="1800" dirty="0" err="1" smtClean="0"/>
              <a:t>assessed</a:t>
            </a:r>
            <a:r>
              <a:rPr lang="pt-PT" sz="1800" dirty="0" smtClean="0"/>
              <a:t> </a:t>
            </a:r>
            <a:r>
              <a:rPr lang="pt-PT" sz="1800" u="sng" dirty="0" err="1" smtClean="0"/>
              <a:t>after</a:t>
            </a:r>
            <a:r>
              <a:rPr lang="pt-PT" sz="1800" u="sng" dirty="0" smtClean="0"/>
              <a:t> </a:t>
            </a:r>
            <a:r>
              <a:rPr lang="pt-PT" sz="1800" u="sng" dirty="0" err="1" smtClean="0"/>
              <a:t>boilling</a:t>
            </a:r>
            <a:endParaRPr lang="pt-PT" sz="1800" u="sng" dirty="0" smtClean="0"/>
          </a:p>
          <a:p>
            <a:pPr lvl="2">
              <a:lnSpc>
                <a:spcPct val="90000"/>
              </a:lnSpc>
            </a:pPr>
            <a:r>
              <a:rPr lang="pt-PT" sz="1800" dirty="0"/>
              <a:t>Cork </a:t>
            </a:r>
            <a:r>
              <a:rPr lang="pt-PT" sz="1800" dirty="0" err="1"/>
              <a:t>growth</a:t>
            </a:r>
            <a:r>
              <a:rPr lang="pt-PT" sz="1800" dirty="0"/>
              <a:t> </a:t>
            </a:r>
            <a:r>
              <a:rPr lang="pt-PT" sz="1800" dirty="0" err="1" smtClean="0"/>
              <a:t>simulation</a:t>
            </a:r>
            <a:r>
              <a:rPr lang="pt-PT" sz="1800" dirty="0" smtClean="0"/>
              <a:t> </a:t>
            </a:r>
            <a:r>
              <a:rPr lang="pt-PT" sz="1800" dirty="0" err="1" smtClean="0"/>
              <a:t>considers</a:t>
            </a:r>
            <a:r>
              <a:rPr lang="pt-PT" sz="1800" dirty="0" smtClean="0"/>
              <a:t> </a:t>
            </a:r>
            <a:r>
              <a:rPr lang="pt-PT" sz="1800" u="sng" dirty="0" err="1" smtClean="0"/>
              <a:t>full</a:t>
            </a:r>
            <a:r>
              <a:rPr lang="pt-PT" sz="1800" u="sng" dirty="0" smtClean="0"/>
              <a:t> </a:t>
            </a:r>
            <a:r>
              <a:rPr lang="pt-PT" sz="1800" u="sng" dirty="0" err="1" smtClean="0"/>
              <a:t>years</a:t>
            </a:r>
            <a:endParaRPr lang="pt-PT" sz="1800" u="sng" dirty="0" smtClean="0"/>
          </a:p>
          <a:p>
            <a:pPr lvl="2">
              <a:lnSpc>
                <a:spcPct val="90000"/>
              </a:lnSpc>
            </a:pPr>
            <a:r>
              <a:rPr lang="pt-PT" sz="1800" dirty="0"/>
              <a:t>Cork </a:t>
            </a:r>
            <a:r>
              <a:rPr lang="pt-PT" sz="1800" dirty="0" err="1" smtClean="0"/>
              <a:t>caliber</a:t>
            </a:r>
            <a:r>
              <a:rPr lang="pt-PT" sz="1800" dirty="0" smtClean="0"/>
              <a:t> </a:t>
            </a:r>
            <a:r>
              <a:rPr lang="pt-PT" sz="1800" dirty="0" err="1" smtClean="0"/>
              <a:t>is</a:t>
            </a:r>
            <a:r>
              <a:rPr lang="pt-PT" sz="1800" dirty="0" smtClean="0"/>
              <a:t> </a:t>
            </a:r>
            <a:r>
              <a:rPr lang="pt-PT" sz="1800" dirty="0" err="1" smtClean="0"/>
              <a:t>predicted</a:t>
            </a:r>
            <a:r>
              <a:rPr lang="pt-PT" sz="1800" dirty="0" smtClean="0"/>
              <a:t> as a </a:t>
            </a:r>
            <a:r>
              <a:rPr lang="pt-PT" sz="1800" dirty="0" err="1" smtClean="0"/>
              <a:t>function</a:t>
            </a:r>
            <a:r>
              <a:rPr lang="pt-PT" sz="1800" dirty="0" smtClean="0"/>
              <a:t> </a:t>
            </a:r>
            <a:r>
              <a:rPr lang="pt-PT" sz="1800" dirty="0" err="1" smtClean="0"/>
              <a:t>of</a:t>
            </a:r>
            <a:r>
              <a:rPr lang="pt-PT" sz="1800" dirty="0" smtClean="0"/>
              <a:t>:</a:t>
            </a:r>
          </a:p>
          <a:p>
            <a:pPr lvl="3">
              <a:lnSpc>
                <a:spcPct val="90000"/>
              </a:lnSpc>
            </a:pPr>
            <a:r>
              <a:rPr lang="pt-PT" sz="1800" dirty="0" err="1" smtClean="0"/>
              <a:t>cork</a:t>
            </a:r>
            <a:r>
              <a:rPr lang="pt-PT" sz="1800" dirty="0" smtClean="0"/>
              <a:t> age;</a:t>
            </a:r>
          </a:p>
          <a:p>
            <a:pPr lvl="3">
              <a:lnSpc>
                <a:spcPct val="90000"/>
              </a:lnSpc>
            </a:pPr>
            <a:r>
              <a:rPr lang="pt-PT" sz="1800" dirty="0" err="1" smtClean="0"/>
              <a:t>cork</a:t>
            </a:r>
            <a:r>
              <a:rPr lang="pt-PT" sz="1800" dirty="0" smtClean="0"/>
              <a:t> </a:t>
            </a:r>
            <a:r>
              <a:rPr lang="pt-PT" sz="1800" dirty="0" err="1" smtClean="0"/>
              <a:t>growth</a:t>
            </a:r>
            <a:r>
              <a:rPr lang="pt-PT" sz="1800" dirty="0" smtClean="0"/>
              <a:t> índex;</a:t>
            </a:r>
          </a:p>
          <a:p>
            <a:pPr marL="1371600" lvl="3" indent="0">
              <a:lnSpc>
                <a:spcPct val="90000"/>
              </a:lnSpc>
              <a:buNone/>
            </a:pPr>
            <a:r>
              <a:rPr lang="pt-PT" sz="1800" dirty="0" err="1" smtClean="0"/>
              <a:t>or</a:t>
            </a:r>
            <a:endParaRPr lang="pt-PT" sz="1800" dirty="0" smtClean="0"/>
          </a:p>
          <a:p>
            <a:pPr lvl="3">
              <a:lnSpc>
                <a:spcPct val="90000"/>
              </a:lnSpc>
            </a:pPr>
            <a:r>
              <a:rPr lang="pt-PT" sz="1800" dirty="0" err="1" smtClean="0"/>
              <a:t>cork</a:t>
            </a:r>
            <a:r>
              <a:rPr lang="pt-PT" sz="1800" dirty="0" smtClean="0"/>
              <a:t> </a:t>
            </a:r>
            <a:r>
              <a:rPr lang="pt-PT" sz="1800" dirty="0" err="1" smtClean="0"/>
              <a:t>thickness</a:t>
            </a:r>
            <a:r>
              <a:rPr lang="pt-PT" sz="1800" dirty="0" smtClean="0"/>
              <a:t> (complete </a:t>
            </a:r>
            <a:r>
              <a:rPr lang="pt-PT" sz="1800" dirty="0" err="1" smtClean="0"/>
              <a:t>years</a:t>
            </a:r>
            <a:r>
              <a:rPr lang="pt-PT" sz="1800" dirty="0" smtClean="0"/>
              <a:t>)</a:t>
            </a:r>
          </a:p>
          <a:p>
            <a:pPr lvl="2">
              <a:lnSpc>
                <a:spcPct val="90000"/>
              </a:lnSpc>
            </a:pPr>
            <a:endParaRPr lang="pt-PT" sz="1800" dirty="0"/>
          </a:p>
          <a:p>
            <a:pPr lvl="2">
              <a:lnSpc>
                <a:spcPct val="90000"/>
              </a:lnSpc>
            </a:pPr>
            <a:endParaRPr lang="pt-PT" sz="1800" dirty="0" smtClean="0"/>
          </a:p>
          <a:p>
            <a:pPr lvl="2">
              <a:lnSpc>
                <a:spcPct val="90000"/>
              </a:lnSpc>
            </a:pPr>
            <a:endParaRPr lang="pt-PT" sz="1800" dirty="0"/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722125" y="1600200"/>
            <a:ext cx="5718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Calibre</a:t>
            </a:r>
            <a:r>
              <a:rPr lang="en-US" dirty="0" smtClean="0"/>
              <a:t> = </a:t>
            </a:r>
            <a:r>
              <a:rPr lang="en-US" dirty="0" err="1" smtClean="0"/>
              <a:t>espessura</a:t>
            </a:r>
            <a:r>
              <a:rPr lang="en-US" dirty="0" smtClean="0"/>
              <a:t> + costa + 1/2s </a:t>
            </a:r>
            <a:r>
              <a:rPr lang="en-US" dirty="0" err="1" smtClean="0"/>
              <a:t>anos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01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build="p" bldLvl="2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SUBER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Estimation of site productivity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Model initialization</a:t>
            </a:r>
          </a:p>
          <a:p>
            <a:pPr lvl="1">
              <a:lnSpc>
                <a:spcPct val="90000"/>
              </a:lnSpc>
              <a:buFont typeface="Marlett" pitchFamily="2" charset="2"/>
              <a:buNone/>
            </a:pPr>
            <a:r>
              <a:rPr lang="en-US" sz="1800" dirty="0"/>
              <a:t>	in which the model simulates the variables that are not available from forest inventory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Simulation of the growth of each tree (individual tree model)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Simulation of cork parameters</a:t>
            </a:r>
          </a:p>
          <a:p>
            <a:pPr lvl="1">
              <a:lnSpc>
                <a:spcPct val="90000"/>
              </a:lnSpc>
              <a:buFont typeface="Marlett" pitchFamily="2" charset="2"/>
              <a:buNone/>
            </a:pPr>
            <a:r>
              <a:rPr lang="en-US" sz="1800" dirty="0"/>
              <a:t>	cork growth, evolution of cork thickness, cork weight prediction, cork quality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Simulation of </a:t>
            </a:r>
            <a:r>
              <a:rPr lang="en-US" sz="2000" dirty="0" err="1"/>
              <a:t>silvicultural</a:t>
            </a:r>
            <a:r>
              <a:rPr lang="en-US" sz="2000" dirty="0"/>
              <a:t> practices</a:t>
            </a:r>
          </a:p>
          <a:p>
            <a:pPr lvl="1">
              <a:lnSpc>
                <a:spcPct val="90000"/>
              </a:lnSpc>
              <a:buFont typeface="Marlett" pitchFamily="2" charset="2"/>
              <a:buNone/>
            </a:pPr>
            <a:r>
              <a:rPr lang="en-US" sz="1800" dirty="0"/>
              <a:t>	Thinning (uniform system, selection system)</a:t>
            </a:r>
          </a:p>
          <a:p>
            <a:pPr lvl="1">
              <a:lnSpc>
                <a:spcPct val="90000"/>
              </a:lnSpc>
              <a:buFont typeface="Marlett" pitchFamily="2" charset="2"/>
              <a:buNone/>
            </a:pPr>
            <a:r>
              <a:rPr lang="en-US" sz="1800" dirty="0"/>
              <a:t>	Regeneration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Non-cork products and services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1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build="p" bldLvl="2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600" y="254000"/>
            <a:ext cx="11899899" cy="6426200"/>
          </a:xfrm>
          <a:solidFill>
            <a:srgbClr val="009900"/>
          </a:solidFill>
        </p:spPr>
        <p:txBody>
          <a:bodyPr/>
          <a:lstStyle/>
          <a:p>
            <a:pPr lvl="1">
              <a:lnSpc>
                <a:spcPct val="90000"/>
              </a:lnSpc>
            </a:pPr>
            <a:endParaRPr lang="en-US" sz="1800" dirty="0"/>
          </a:p>
        </p:txBody>
      </p:sp>
      <p:sp>
        <p:nvSpPr>
          <p:cNvPr id="95" name="Line 51"/>
          <p:cNvSpPr/>
          <p:nvPr/>
        </p:nvSpPr>
        <p:spPr>
          <a:xfrm>
            <a:off x="8622976" y="2240129"/>
            <a:ext cx="0" cy="751059"/>
          </a:xfrm>
          <a:prstGeom prst="line">
            <a:avLst/>
          </a:prstGeom>
          <a:solidFill>
            <a:srgbClr val="008000"/>
          </a:solidFill>
          <a:ln w="762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6" name="Line 24"/>
          <p:cNvSpPr/>
          <p:nvPr/>
        </p:nvSpPr>
        <p:spPr>
          <a:xfrm flipH="1">
            <a:off x="8673982" y="3329743"/>
            <a:ext cx="2645" cy="776733"/>
          </a:xfrm>
          <a:prstGeom prst="line">
            <a:avLst/>
          </a:prstGeom>
          <a:solidFill>
            <a:srgbClr val="008000"/>
          </a:solidFill>
          <a:ln w="7620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97" name="Group 47"/>
          <p:cNvGrpSpPr/>
          <p:nvPr/>
        </p:nvGrpSpPr>
        <p:grpSpPr>
          <a:xfrm>
            <a:off x="8689777" y="4892680"/>
            <a:ext cx="422471" cy="736046"/>
            <a:chOff x="-1" y="0"/>
            <a:chExt cx="393170" cy="609600"/>
          </a:xfrm>
        </p:grpSpPr>
        <p:sp>
          <p:nvSpPr>
            <p:cNvPr id="98" name="Line 25"/>
            <p:cNvSpPr/>
            <p:nvPr/>
          </p:nvSpPr>
          <p:spPr>
            <a:xfrm flipH="1">
              <a:off x="-1" y="0"/>
              <a:ext cx="2" cy="609600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99" name="Text Box 26"/>
            <p:cNvSpPr txBox="1"/>
            <p:nvPr/>
          </p:nvSpPr>
          <p:spPr>
            <a:xfrm>
              <a:off x="96837" y="20638"/>
              <a:ext cx="296332" cy="280392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prstDash val="solid"/>
              <a:miter lim="8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0"/>
                </a:spcBef>
                <a:defRPr b="1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algn="ctr"/>
              <a:r>
                <a:rPr lang="en-US" sz="1600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</a:t>
              </a:r>
              <a:endParaRPr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0" name="Text Box 5"/>
          <p:cNvSpPr txBox="1"/>
          <p:nvPr/>
        </p:nvSpPr>
        <p:spPr>
          <a:xfrm>
            <a:off x="1828800" y="1446023"/>
            <a:ext cx="2819400" cy="830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Iniciali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alization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1600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b="1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1600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1600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omplet</a:t>
            </a:r>
            <a:r>
              <a:rPr lang="en-US" sz="1600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forest inventory missing data</a:t>
            </a:r>
            <a:endParaRPr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 Box 6"/>
          <p:cNvSpPr txBox="1"/>
          <p:nvPr/>
        </p:nvSpPr>
        <p:spPr>
          <a:xfrm>
            <a:off x="7130866" y="1454069"/>
            <a:ext cx="3200400" cy="830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Growth</a:t>
            </a:r>
            <a:endParaRPr lang="en-US" sz="1600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module to predict the growth of trees and cork</a:t>
            </a:r>
            <a:endParaRPr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Text Box 8"/>
          <p:cNvSpPr txBox="1"/>
          <p:nvPr/>
        </p:nvSpPr>
        <p:spPr>
          <a:xfrm>
            <a:off x="7438611" y="2991189"/>
            <a:ext cx="2454689" cy="338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 at age t+1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 Box 9"/>
          <p:cNvSpPr txBox="1"/>
          <p:nvPr/>
        </p:nvSpPr>
        <p:spPr>
          <a:xfrm>
            <a:off x="1830659" y="1429356"/>
            <a:ext cx="2819400" cy="830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endParaRPr lang="pt-PT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Stand at age</a:t>
            </a:r>
            <a:r>
              <a:rPr sz="1600" dirty="0" smtClean="0">
                <a:latin typeface="+mn-lt"/>
              </a:rPr>
              <a:t> </a:t>
            </a:r>
            <a:r>
              <a:rPr sz="1600" dirty="0">
                <a:latin typeface="+mn-lt"/>
              </a:rPr>
              <a:t>t</a:t>
            </a:r>
            <a:endParaRPr lang="pt-PT" sz="1600" dirty="0">
              <a:latin typeface="+mn-lt"/>
            </a:endParaRPr>
          </a:p>
          <a:p>
            <a:endParaRPr sz="1600" dirty="0">
              <a:latin typeface="+mn-lt"/>
            </a:endParaRPr>
          </a:p>
        </p:txBody>
      </p:sp>
      <p:grpSp>
        <p:nvGrpSpPr>
          <p:cNvPr id="104" name="Group 12"/>
          <p:cNvGrpSpPr/>
          <p:nvPr/>
        </p:nvGrpSpPr>
        <p:grpSpPr>
          <a:xfrm>
            <a:off x="7622968" y="4071585"/>
            <a:ext cx="2133600" cy="914400"/>
            <a:chOff x="0" y="0"/>
            <a:chExt cx="2133600" cy="914400"/>
          </a:xfrm>
        </p:grpSpPr>
        <p:sp>
          <p:nvSpPr>
            <p:cNvPr id="105" name="AutoShape 10"/>
            <p:cNvSpPr/>
            <p:nvPr/>
          </p:nvSpPr>
          <p:spPr>
            <a:xfrm>
              <a:off x="0" y="0"/>
              <a:ext cx="2133600" cy="914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06" name="Text Box 11"/>
            <p:cNvSpPr txBox="1"/>
            <p:nvPr/>
          </p:nvSpPr>
          <p:spPr>
            <a:xfrm>
              <a:off x="88093" y="135607"/>
              <a:ext cx="1965961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2000" b="1">
                  <a:solidFill>
                    <a:srgbClr val="008000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600" dirty="0" smtClean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</a:t>
              </a:r>
              <a:r>
                <a:rPr lang="en-US" sz="1600" dirty="0" smtClean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barking</a:t>
              </a:r>
              <a:endParaRPr lang="pt-PT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defRPr sz="2000" b="1">
                  <a:solidFill>
                    <a:srgbClr val="008000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600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07" name="Text Box 13"/>
          <p:cNvSpPr txBox="1"/>
          <p:nvPr/>
        </p:nvSpPr>
        <p:spPr>
          <a:xfrm>
            <a:off x="7680504" y="5631824"/>
            <a:ext cx="2019122" cy="338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bark</a:t>
            </a:r>
          </a:p>
        </p:txBody>
      </p:sp>
      <p:sp>
        <p:nvSpPr>
          <p:cNvPr id="108" name="Text Box 14"/>
          <p:cNvSpPr txBox="1"/>
          <p:nvPr/>
        </p:nvSpPr>
        <p:spPr>
          <a:xfrm>
            <a:off x="4400175" y="5519799"/>
            <a:ext cx="2873928" cy="584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 at age </a:t>
            </a:r>
            <a:r>
              <a:rPr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t+1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b="1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após</a:t>
            </a:r>
            <a:r>
              <a:rPr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descortiçamento</a:t>
            </a:r>
            <a:endParaRPr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9" name="Group 15"/>
          <p:cNvGrpSpPr/>
          <p:nvPr/>
        </p:nvGrpSpPr>
        <p:grpSpPr>
          <a:xfrm>
            <a:off x="4767722" y="4070001"/>
            <a:ext cx="2133600" cy="914400"/>
            <a:chOff x="0" y="0"/>
            <a:chExt cx="2133600" cy="914400"/>
          </a:xfrm>
        </p:grpSpPr>
        <p:sp>
          <p:nvSpPr>
            <p:cNvPr id="110" name="AutoShape 16"/>
            <p:cNvSpPr/>
            <p:nvPr/>
          </p:nvSpPr>
          <p:spPr>
            <a:xfrm>
              <a:off x="0" y="0"/>
              <a:ext cx="2133600" cy="914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1" name="Text Box 17"/>
            <p:cNvSpPr txBox="1"/>
            <p:nvPr/>
          </p:nvSpPr>
          <p:spPr>
            <a:xfrm>
              <a:off x="93836" y="170425"/>
              <a:ext cx="1965961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2000" b="1">
                  <a:solidFill>
                    <a:srgbClr val="008000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en-US" sz="1600" dirty="0" smtClean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Thinning</a:t>
              </a:r>
              <a:endParaRPr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defRPr sz="2000" b="1">
                  <a:solidFill>
                    <a:srgbClr val="008000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600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12" name="Text Box 18"/>
          <p:cNvSpPr txBox="1"/>
          <p:nvPr/>
        </p:nvSpPr>
        <p:spPr>
          <a:xfrm>
            <a:off x="2048662" y="4349448"/>
            <a:ext cx="1860684" cy="338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US" sz="1600" dirty="0" smtClean="0">
                <a:latin typeface="+mn-lt"/>
              </a:rPr>
              <a:t>Thin</a:t>
            </a:r>
            <a:endParaRPr sz="1600" dirty="0">
              <a:latin typeface="+mn-lt"/>
            </a:endParaRPr>
          </a:p>
        </p:txBody>
      </p:sp>
      <p:sp>
        <p:nvSpPr>
          <p:cNvPr id="113" name="Text Box 19"/>
          <p:cNvSpPr txBox="1"/>
          <p:nvPr/>
        </p:nvSpPr>
        <p:spPr>
          <a:xfrm>
            <a:off x="2048662" y="2897200"/>
            <a:ext cx="2317141" cy="584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 at age </a:t>
            </a:r>
            <a:r>
              <a:rPr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t+1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thinning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" name="Text Box 20"/>
          <p:cNvSpPr txBox="1"/>
          <p:nvPr/>
        </p:nvSpPr>
        <p:spPr>
          <a:xfrm>
            <a:off x="5241356" y="3007396"/>
            <a:ext cx="1219200" cy="338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600">
                <a:latin typeface="+mn-lt"/>
              </a:rPr>
              <a:t>t=t+1</a:t>
            </a:r>
          </a:p>
        </p:txBody>
      </p:sp>
      <p:sp>
        <p:nvSpPr>
          <p:cNvPr id="115" name="Line 21"/>
          <p:cNvSpPr/>
          <p:nvPr/>
        </p:nvSpPr>
        <p:spPr>
          <a:xfrm>
            <a:off x="4648200" y="1868244"/>
            <a:ext cx="2514600" cy="0"/>
          </a:xfrm>
          <a:prstGeom prst="line">
            <a:avLst/>
          </a:prstGeom>
          <a:solidFill>
            <a:srgbClr val="008000"/>
          </a:solidFill>
          <a:ln w="762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6" name="Line 30"/>
          <p:cNvSpPr/>
          <p:nvPr/>
        </p:nvSpPr>
        <p:spPr>
          <a:xfrm flipH="1" flipV="1">
            <a:off x="7274103" y="5816602"/>
            <a:ext cx="406400" cy="1866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17" name="Group 48"/>
          <p:cNvGrpSpPr/>
          <p:nvPr/>
        </p:nvGrpSpPr>
        <p:grpSpPr>
          <a:xfrm>
            <a:off x="3921985" y="4517342"/>
            <a:ext cx="970690" cy="414752"/>
            <a:chOff x="0" y="0"/>
            <a:chExt cx="838200" cy="414751"/>
          </a:xfrm>
        </p:grpSpPr>
        <p:sp>
          <p:nvSpPr>
            <p:cNvPr id="118" name="Text Box 35"/>
            <p:cNvSpPr txBox="1"/>
            <p:nvPr/>
          </p:nvSpPr>
          <p:spPr>
            <a:xfrm>
              <a:off x="522193" y="76200"/>
              <a:ext cx="316007" cy="338551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prstDash val="solid"/>
              <a:miter lim="8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0"/>
                </a:spcBef>
                <a:defRPr b="1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algn="ctr"/>
              <a:r>
                <a:rPr lang="en-US" sz="1600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</a:t>
              </a:r>
              <a:endParaRPr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Line 37"/>
            <p:cNvSpPr/>
            <p:nvPr/>
          </p:nvSpPr>
          <p:spPr>
            <a:xfrm flipH="1" flipV="1">
              <a:off x="0" y="0"/>
              <a:ext cx="838200" cy="1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20" name="Line 38"/>
          <p:cNvSpPr/>
          <p:nvPr/>
        </p:nvSpPr>
        <p:spPr>
          <a:xfrm flipH="1" flipV="1">
            <a:off x="3028492" y="3497975"/>
            <a:ext cx="7467" cy="884904"/>
          </a:xfrm>
          <a:prstGeom prst="line">
            <a:avLst/>
          </a:prstGeom>
          <a:solidFill>
            <a:srgbClr val="008000"/>
          </a:solidFill>
          <a:ln w="762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21" name="Group 65"/>
          <p:cNvGrpSpPr/>
          <p:nvPr/>
        </p:nvGrpSpPr>
        <p:grpSpPr>
          <a:xfrm>
            <a:off x="5834522" y="4074608"/>
            <a:ext cx="1785938" cy="1452973"/>
            <a:chOff x="0" y="-71847"/>
            <a:chExt cx="1785937" cy="1452972"/>
          </a:xfrm>
        </p:grpSpPr>
        <p:sp>
          <p:nvSpPr>
            <p:cNvPr id="122" name="Line 33"/>
            <p:cNvSpPr/>
            <p:nvPr/>
          </p:nvSpPr>
          <p:spPr>
            <a:xfrm flipV="1">
              <a:off x="0" y="847725"/>
              <a:ext cx="1" cy="533400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3" name="Line 34"/>
            <p:cNvSpPr/>
            <p:nvPr/>
          </p:nvSpPr>
          <p:spPr>
            <a:xfrm flipH="1" flipV="1">
              <a:off x="1066799" y="382238"/>
              <a:ext cx="719138" cy="1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4" name="Text Box 39"/>
            <p:cNvSpPr txBox="1"/>
            <p:nvPr/>
          </p:nvSpPr>
          <p:spPr>
            <a:xfrm>
              <a:off x="1385427" y="-71847"/>
              <a:ext cx="312417" cy="338552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prstDash val="solid"/>
              <a:miter lim="8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0"/>
                </a:spcBef>
                <a:defRPr b="1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algn="ctr"/>
              <a:r>
                <a:rPr sz="1600" dirty="0">
                  <a:latin typeface="+mn-lt"/>
                </a:rPr>
                <a:t>N</a:t>
              </a:r>
            </a:p>
          </p:txBody>
        </p:sp>
      </p:grpSp>
      <p:grpSp>
        <p:nvGrpSpPr>
          <p:cNvPr id="125" name="Group 50"/>
          <p:cNvGrpSpPr/>
          <p:nvPr/>
        </p:nvGrpSpPr>
        <p:grpSpPr>
          <a:xfrm>
            <a:off x="4362071" y="3178609"/>
            <a:ext cx="1488885" cy="933568"/>
            <a:chOff x="-3912" y="-60605"/>
            <a:chExt cx="1488885" cy="765206"/>
          </a:xfrm>
        </p:grpSpPr>
        <p:grpSp>
          <p:nvGrpSpPr>
            <p:cNvPr id="126" name="Group 49"/>
            <p:cNvGrpSpPr/>
            <p:nvPr/>
          </p:nvGrpSpPr>
          <p:grpSpPr>
            <a:xfrm>
              <a:off x="855857" y="76557"/>
              <a:ext cx="629116" cy="628044"/>
              <a:chOff x="-363343" y="30853"/>
              <a:chExt cx="629116" cy="628043"/>
            </a:xfrm>
          </p:grpSpPr>
          <p:sp>
            <p:nvSpPr>
              <p:cNvPr id="128" name="Text Box 40"/>
              <p:cNvSpPr txBox="1"/>
              <p:nvPr/>
            </p:nvSpPr>
            <p:spPr>
              <a:xfrm>
                <a:off x="-363343" y="241112"/>
                <a:ext cx="332176" cy="277496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noFill/>
                <a:prstDash val="solid"/>
                <a:miter lim="8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1000"/>
                  </a:spcBef>
                  <a:defRPr b="1"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pPr algn="ctr"/>
                <a:r>
                  <a:rPr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</a:p>
            </p:txBody>
          </p:sp>
          <p:sp>
            <p:nvSpPr>
              <p:cNvPr id="129" name="Line 41"/>
              <p:cNvSpPr/>
              <p:nvPr/>
            </p:nvSpPr>
            <p:spPr>
              <a:xfrm flipV="1">
                <a:off x="258306" y="30853"/>
                <a:ext cx="7467" cy="628043"/>
              </a:xfrm>
              <a:prstGeom prst="line">
                <a:avLst/>
              </a:prstGeom>
              <a:solidFill>
                <a:srgbClr val="FFFFFF"/>
              </a:solidFill>
              <a:ln w="762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/>
              </a:p>
            </p:txBody>
          </p:sp>
        </p:grpSp>
        <p:sp>
          <p:nvSpPr>
            <p:cNvPr id="127" name="Line 42"/>
            <p:cNvSpPr/>
            <p:nvPr/>
          </p:nvSpPr>
          <p:spPr>
            <a:xfrm flipV="1">
              <a:off x="-3912" y="-60605"/>
              <a:ext cx="877426" cy="10157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130" name="Line 43"/>
          <p:cNvSpPr/>
          <p:nvPr/>
        </p:nvSpPr>
        <p:spPr>
          <a:xfrm flipH="1" flipV="1">
            <a:off x="5850950" y="2636446"/>
            <a:ext cx="0" cy="438881"/>
          </a:xfrm>
          <a:prstGeom prst="line">
            <a:avLst/>
          </a:prstGeom>
          <a:solidFill>
            <a:srgbClr val="008000"/>
          </a:solidFill>
          <a:ln w="7620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1" name="Text Box 52"/>
          <p:cNvSpPr txBox="1"/>
          <p:nvPr/>
        </p:nvSpPr>
        <p:spPr>
          <a:xfrm>
            <a:off x="7680504" y="6136089"/>
            <a:ext cx="2019122" cy="338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b="1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Predict cork weight</a:t>
            </a:r>
            <a:endParaRPr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2" name="Group 56"/>
          <p:cNvGrpSpPr/>
          <p:nvPr/>
        </p:nvGrpSpPr>
        <p:grpSpPr>
          <a:xfrm>
            <a:off x="9677399" y="5753100"/>
            <a:ext cx="381001" cy="584775"/>
            <a:chOff x="76200" y="-47440"/>
            <a:chExt cx="381000" cy="776143"/>
          </a:xfrm>
        </p:grpSpPr>
        <p:sp>
          <p:nvSpPr>
            <p:cNvPr id="133" name="Line 53"/>
            <p:cNvSpPr/>
            <p:nvPr/>
          </p:nvSpPr>
          <p:spPr>
            <a:xfrm>
              <a:off x="76200" y="0"/>
              <a:ext cx="381000" cy="0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34" name="Line 54"/>
            <p:cNvSpPr/>
            <p:nvPr/>
          </p:nvSpPr>
          <p:spPr>
            <a:xfrm flipH="1">
              <a:off x="457200" y="-47440"/>
              <a:ext cx="0" cy="776143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135" name="Line 55"/>
            <p:cNvSpPr/>
            <p:nvPr/>
          </p:nvSpPr>
          <p:spPr>
            <a:xfrm flipH="1" flipV="1">
              <a:off x="127001" y="681806"/>
              <a:ext cx="330199" cy="3993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36" name="Text Box 57"/>
          <p:cNvSpPr txBox="1"/>
          <p:nvPr/>
        </p:nvSpPr>
        <p:spPr>
          <a:xfrm>
            <a:off x="4972050" y="2302510"/>
            <a:ext cx="1752600" cy="338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dict </a:t>
            </a:r>
            <a:r>
              <a:rPr sz="1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mortali</a:t>
            </a: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</a:t>
            </a:r>
            <a:endParaRPr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7" name="Group 64"/>
          <p:cNvGrpSpPr/>
          <p:nvPr/>
        </p:nvGrpSpPr>
        <p:grpSpPr>
          <a:xfrm>
            <a:off x="4636994" y="2106940"/>
            <a:ext cx="1246279" cy="338555"/>
            <a:chOff x="-2" y="-3161"/>
            <a:chExt cx="1018223" cy="231761"/>
          </a:xfrm>
        </p:grpSpPr>
        <p:sp>
          <p:nvSpPr>
            <p:cNvPr id="138" name="Line 44"/>
            <p:cNvSpPr/>
            <p:nvPr/>
          </p:nvSpPr>
          <p:spPr>
            <a:xfrm flipH="1">
              <a:off x="-2" y="-3161"/>
              <a:ext cx="1018223" cy="3160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139" name="Line 63"/>
            <p:cNvSpPr/>
            <p:nvPr/>
          </p:nvSpPr>
          <p:spPr>
            <a:xfrm flipV="1">
              <a:off x="990600" y="0"/>
              <a:ext cx="0" cy="228600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40" name="Rectangle 2"/>
          <p:cNvSpPr>
            <a:spLocks noGrp="1" noChangeArrowheads="1"/>
          </p:cNvSpPr>
          <p:nvPr>
            <p:ph type="title"/>
          </p:nvPr>
        </p:nvSpPr>
        <p:spPr>
          <a:xfrm>
            <a:off x="386292" y="61455"/>
            <a:ext cx="11419416" cy="1143000"/>
          </a:xfrm>
        </p:spPr>
        <p:txBody>
          <a:bodyPr/>
          <a:lstStyle/>
          <a:p>
            <a:r>
              <a:rPr lang="en-US" dirty="0"/>
              <a:t>SUBER </a:t>
            </a:r>
            <a:r>
              <a:rPr lang="en-US" dirty="0" smtClean="0"/>
              <a:t>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66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build="p" bldLvl="2" autoUpdateAnimBg="0"/>
      <p:bldP spid="95" grpId="0" animBg="1" advAuto="0"/>
      <p:bldP spid="96" grpId="0" animBg="1" advAuto="0"/>
      <p:bldP spid="97" grpId="0" animBg="1" advAuto="0"/>
      <p:bldP spid="100" grpId="0" animBg="1" advAuto="0"/>
      <p:bldP spid="101" grpId="0" animBg="1" advAuto="0"/>
      <p:bldP spid="102" grpId="0" animBg="1" advAuto="0"/>
      <p:bldP spid="103" grpId="0" animBg="1" advAuto="0"/>
      <p:bldP spid="104" grpId="0" animBg="1" advAuto="0"/>
      <p:bldP spid="107" grpId="0" animBg="1" advAuto="0"/>
      <p:bldP spid="108" grpId="0" animBg="1" advAuto="0"/>
      <p:bldP spid="109" grpId="0" animBg="1" advAuto="0"/>
      <p:bldP spid="112" grpId="0" animBg="1" advAuto="0"/>
      <p:bldP spid="113" grpId="0" animBg="1" advAuto="0"/>
      <p:bldP spid="114" grpId="0" animBg="1" advAuto="0"/>
      <p:bldP spid="115" grpId="0" animBg="1" advAuto="0"/>
      <p:bldP spid="116" grpId="0" animBg="1" advAuto="0"/>
      <p:bldP spid="117" grpId="0" animBg="1" advAuto="0"/>
      <p:bldP spid="120" grpId="0" animBg="1" advAuto="0"/>
      <p:bldP spid="121" grpId="0" animBg="1" advAuto="0"/>
      <p:bldP spid="125" grpId="0" animBg="1" advAuto="0"/>
      <p:bldP spid="130" grpId="0" animBg="1" advAuto="0"/>
      <p:bldP spid="131" grpId="0" animBg="1" advAuto="0"/>
      <p:bldP spid="132" grpId="0" animBg="1" advAuto="0"/>
      <p:bldP spid="136" grpId="0" animBg="1" advAuto="0"/>
      <p:bldP spid="137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SUBER model – modules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Modules:</a:t>
            </a:r>
          </a:p>
          <a:p>
            <a:pPr lvl="1"/>
            <a:r>
              <a:rPr lang="en-US" sz="2000" dirty="0"/>
              <a:t>Prediction of site productivity</a:t>
            </a:r>
          </a:p>
          <a:p>
            <a:pPr lvl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184" y="1651000"/>
            <a:ext cx="11419416" cy="4997450"/>
          </a:xfrm>
        </p:spPr>
        <p:txBody>
          <a:bodyPr vert="horz" wrap="square" lIns="198000" tIns="190800" rIns="414000" bIns="11880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900" dirty="0"/>
          </a:p>
          <a:p>
            <a:pPr>
              <a:lnSpc>
                <a:spcPct val="90000"/>
              </a:lnSpc>
            </a:pPr>
            <a:r>
              <a:rPr lang="en-US" sz="2000" dirty="0"/>
              <a:t>Prediction of site </a:t>
            </a:r>
            <a:r>
              <a:rPr lang="en-US" sz="2000" dirty="0" smtClean="0"/>
              <a:t>productivity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The site index curves for cork oak developed for Spain – </a:t>
            </a:r>
            <a:r>
              <a:rPr lang="en-US" sz="2000" dirty="0" err="1"/>
              <a:t>Mariola</a:t>
            </a:r>
            <a:r>
              <a:rPr lang="en-US" sz="2000" dirty="0"/>
              <a:t> </a:t>
            </a:r>
            <a:r>
              <a:rPr lang="en-US" sz="2000" dirty="0" err="1"/>
              <a:t>Gonzaléz</a:t>
            </a:r>
            <a:r>
              <a:rPr lang="en-US" sz="2000" dirty="0"/>
              <a:t> – were used to estimate site index (S) for each plot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The </a:t>
            </a:r>
            <a:r>
              <a:rPr lang="en-US" sz="2000" dirty="0"/>
              <a:t>development of this module was based on several plots established in juvenile stands </a:t>
            </a:r>
            <a:r>
              <a:rPr lang="en-US" sz="2000" dirty="0" smtClean="0"/>
              <a:t>(</a:t>
            </a:r>
            <a:r>
              <a:rPr lang="en-US" sz="2000" dirty="0" smtClean="0"/>
              <a:t>known age</a:t>
            </a:r>
            <a:r>
              <a:rPr lang="en-US" sz="2000" dirty="0"/>
              <a:t>) </a:t>
            </a:r>
            <a:r>
              <a:rPr lang="en-US" sz="2000" dirty="0"/>
              <a:t>representative of the cork oak stands in Portugal (contrasting climate and </a:t>
            </a:r>
            <a:r>
              <a:rPr lang="en-US" sz="2000" dirty="0" smtClean="0"/>
              <a:t>soil). Each </a:t>
            </a:r>
            <a:r>
              <a:rPr lang="en-US" sz="2000" dirty="0"/>
              <a:t>site was object of a detailed characterization </a:t>
            </a:r>
            <a:r>
              <a:rPr lang="en-US" sz="2000" dirty="0" smtClean="0"/>
              <a:t>of: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/>
              <a:t>the </a:t>
            </a:r>
            <a:r>
              <a:rPr lang="en-US" sz="1600" dirty="0"/>
              <a:t>soil, including the study of the whole profile 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/>
              <a:t>climate through the </a:t>
            </a:r>
            <a:r>
              <a:rPr lang="en-US" sz="1600" dirty="0"/>
              <a:t>nearest weather station (IM) and by available soil digital information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The </a:t>
            </a:r>
            <a:r>
              <a:rPr lang="en-US" sz="2000" dirty="0"/>
              <a:t>relationship between S and climate and soil characteristics was then modeled (reduced model and full model</a:t>
            </a:r>
            <a:r>
              <a:rPr lang="en-US" sz="2000" dirty="0" smtClean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Additionally, another model based on </a:t>
            </a:r>
            <a:r>
              <a:rPr lang="en-US" sz="2000" dirty="0" err="1" smtClean="0"/>
              <a:t>quantilic</a:t>
            </a:r>
            <a:r>
              <a:rPr lang="en-US" sz="2000" dirty="0" smtClean="0"/>
              <a:t> regression was developed and integrated into </a:t>
            </a:r>
            <a:r>
              <a:rPr lang="en-US" sz="2000" dirty="0" smtClean="0">
                <a:solidFill>
                  <a:srgbClr val="8A5C2E"/>
                </a:solidFill>
              </a:rPr>
              <a:t>StandsSIM.md </a:t>
            </a:r>
            <a:endParaRPr lang="en-US" sz="2000" dirty="0">
              <a:solidFill>
                <a:srgbClr val="8A5C2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919" y="2233306"/>
            <a:ext cx="5582758" cy="4648200"/>
          </a:xfrm>
          <a:prstGeom prst="rect">
            <a:avLst/>
          </a:prstGeom>
          <a:ln w="38100">
            <a:solidFill>
              <a:srgbClr val="009900"/>
            </a:solidFill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dirty="0"/>
              <a:t>SUBER model – modules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1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1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1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build="p" bldLvl="2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1" name="Line 5"/>
          <p:cNvSpPr>
            <a:spLocks noChangeShapeType="1"/>
          </p:cNvSpPr>
          <p:nvPr/>
        </p:nvSpPr>
        <p:spPr bwMode="auto">
          <a:xfrm flipH="1" flipV="1">
            <a:off x="10047288" y="1939926"/>
            <a:ext cx="17462" cy="327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6611"/>
          <a:stretch/>
        </p:blipFill>
        <p:spPr>
          <a:xfrm>
            <a:off x="177800" y="1550513"/>
            <a:ext cx="11836400" cy="5551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09093" y="2543491"/>
            <a:ext cx="252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9900"/>
                </a:solidFill>
                <a:latin typeface="+mn-lt"/>
              </a:rPr>
              <a:t>There are three ways to predict S</a:t>
            </a:r>
            <a:endParaRPr lang="en-US" sz="1800" b="1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dirty="0"/>
              <a:t>SUBER model – modules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1" name="Line 5"/>
          <p:cNvSpPr>
            <a:spLocks noChangeShapeType="1"/>
          </p:cNvSpPr>
          <p:nvPr/>
        </p:nvSpPr>
        <p:spPr bwMode="auto">
          <a:xfrm flipH="1" flipV="1">
            <a:off x="10047288" y="1939926"/>
            <a:ext cx="17462" cy="327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6611"/>
          <a:stretch/>
        </p:blipFill>
        <p:spPr>
          <a:xfrm>
            <a:off x="177800" y="1550513"/>
            <a:ext cx="11836400" cy="5551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77" y="3174481"/>
            <a:ext cx="3206005" cy="2666942"/>
          </a:xfrm>
          <a:prstGeom prst="rect">
            <a:avLst/>
          </a:prstGeom>
          <a:ln w="57150">
            <a:solidFill>
              <a:srgbClr val="0099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249" y="3174481"/>
            <a:ext cx="3257504" cy="3524608"/>
          </a:xfrm>
          <a:prstGeom prst="rect">
            <a:avLst/>
          </a:prstGeom>
          <a:ln w="57150">
            <a:solidFill>
              <a:srgbClr val="0099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7981" y="3174481"/>
            <a:ext cx="4320914" cy="3345470"/>
          </a:xfrm>
          <a:prstGeom prst="rect">
            <a:avLst/>
          </a:prstGeom>
          <a:ln w="57150">
            <a:solidFill>
              <a:srgbClr val="0099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109093" y="2543491"/>
            <a:ext cx="252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9900"/>
                </a:solidFill>
                <a:latin typeface="+mn-lt"/>
              </a:rPr>
              <a:t>There are three ways to predict S</a:t>
            </a:r>
            <a:endParaRPr lang="en-US" sz="1800" b="1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dirty="0"/>
              <a:t>SUBER model – modules</a:t>
            </a:r>
          </a:p>
        </p:txBody>
      </p:sp>
    </p:spTree>
    <p:extLst>
      <p:ext uri="{BB962C8B-B14F-4D97-AF65-F5344CB8AC3E}">
        <p14:creationId xmlns:p14="http://schemas.microsoft.com/office/powerpoint/2010/main" val="935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1" name="Line 5"/>
          <p:cNvSpPr>
            <a:spLocks noChangeShapeType="1"/>
          </p:cNvSpPr>
          <p:nvPr/>
        </p:nvSpPr>
        <p:spPr bwMode="auto">
          <a:xfrm flipH="1" flipV="1">
            <a:off x="10047288" y="1939926"/>
            <a:ext cx="17462" cy="327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6611"/>
          <a:stretch/>
        </p:blipFill>
        <p:spPr>
          <a:xfrm>
            <a:off x="177800" y="1550513"/>
            <a:ext cx="11836400" cy="5551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77" y="3174481"/>
            <a:ext cx="3206005" cy="2666942"/>
          </a:xfrm>
          <a:prstGeom prst="rect">
            <a:avLst/>
          </a:prstGeom>
          <a:ln w="57150">
            <a:solidFill>
              <a:srgbClr val="0099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249" y="3174481"/>
            <a:ext cx="3257504" cy="3524608"/>
          </a:xfrm>
          <a:prstGeom prst="rect">
            <a:avLst/>
          </a:prstGeom>
          <a:ln w="57150">
            <a:solidFill>
              <a:srgbClr val="0099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7981" y="3174481"/>
            <a:ext cx="4320914" cy="3345470"/>
          </a:xfrm>
          <a:prstGeom prst="rect">
            <a:avLst/>
          </a:prstGeom>
          <a:ln w="57150">
            <a:solidFill>
              <a:srgbClr val="0099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109093" y="2543491"/>
            <a:ext cx="252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9900"/>
                </a:solidFill>
                <a:latin typeface="+mn-lt"/>
              </a:rPr>
              <a:t>There are three ways to predict S</a:t>
            </a:r>
            <a:endParaRPr lang="en-US" sz="1800" b="1" dirty="0">
              <a:solidFill>
                <a:srgbClr val="00990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9741" y="2877275"/>
            <a:ext cx="5624047" cy="3642676"/>
          </a:xfrm>
          <a:prstGeom prst="rect">
            <a:avLst/>
          </a:prstGeom>
          <a:ln w="38100">
            <a:solidFill>
              <a:srgbClr val="009900"/>
            </a:solidFill>
          </a:ln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dirty="0"/>
              <a:t>SUBER model – modules</a:t>
            </a:r>
          </a:p>
        </p:txBody>
      </p:sp>
    </p:spTree>
    <p:extLst>
      <p:ext uri="{BB962C8B-B14F-4D97-AF65-F5344CB8AC3E}">
        <p14:creationId xmlns:p14="http://schemas.microsoft.com/office/powerpoint/2010/main" val="332979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1" name="Line 5"/>
          <p:cNvSpPr>
            <a:spLocks noChangeShapeType="1"/>
          </p:cNvSpPr>
          <p:nvPr/>
        </p:nvSpPr>
        <p:spPr bwMode="auto">
          <a:xfrm flipH="1" flipV="1">
            <a:off x="10047288" y="1939926"/>
            <a:ext cx="17462" cy="327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6611"/>
          <a:stretch/>
        </p:blipFill>
        <p:spPr>
          <a:xfrm>
            <a:off x="177800" y="1550513"/>
            <a:ext cx="11836400" cy="5551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09093" y="2543491"/>
            <a:ext cx="252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9900"/>
                </a:solidFill>
                <a:latin typeface="+mn-lt"/>
              </a:rPr>
              <a:t>There are three ways to predict S</a:t>
            </a:r>
            <a:endParaRPr lang="en-US" sz="1800" b="1" dirty="0">
              <a:solidFill>
                <a:srgbClr val="009900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817" y="2455001"/>
            <a:ext cx="4275190" cy="4000847"/>
          </a:xfrm>
          <a:prstGeom prst="rect">
            <a:avLst/>
          </a:prstGeom>
          <a:ln w="38100">
            <a:solidFill>
              <a:srgbClr val="009900"/>
            </a:solidFill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dirty="0"/>
              <a:t>SUBER model – modules</a:t>
            </a:r>
          </a:p>
        </p:txBody>
      </p:sp>
    </p:spTree>
    <p:extLst>
      <p:ext uri="{BB962C8B-B14F-4D97-AF65-F5344CB8AC3E}">
        <p14:creationId xmlns:p14="http://schemas.microsoft.com/office/powerpoint/2010/main" val="35160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1" name="Line 5"/>
          <p:cNvSpPr>
            <a:spLocks noChangeShapeType="1"/>
          </p:cNvSpPr>
          <p:nvPr/>
        </p:nvSpPr>
        <p:spPr bwMode="auto">
          <a:xfrm flipH="1" flipV="1">
            <a:off x="10047288" y="1939926"/>
            <a:ext cx="17462" cy="327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6611"/>
          <a:stretch/>
        </p:blipFill>
        <p:spPr>
          <a:xfrm>
            <a:off x="177800" y="1550513"/>
            <a:ext cx="11836400" cy="5551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09093" y="2543491"/>
            <a:ext cx="252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9900"/>
                </a:solidFill>
                <a:latin typeface="+mn-lt"/>
              </a:rPr>
              <a:t>There are three ways to predict S</a:t>
            </a:r>
            <a:endParaRPr lang="en-US" sz="1800" b="1" dirty="0">
              <a:solidFill>
                <a:srgbClr val="009900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005" y="2543491"/>
            <a:ext cx="4275190" cy="4000847"/>
          </a:xfrm>
          <a:prstGeom prst="rect">
            <a:avLst/>
          </a:prstGeom>
          <a:ln w="38100">
            <a:solidFill>
              <a:srgbClr val="0099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438" y="2753059"/>
            <a:ext cx="5578323" cy="3581710"/>
          </a:xfrm>
          <a:prstGeom prst="rect">
            <a:avLst/>
          </a:prstGeom>
          <a:ln w="38100">
            <a:solidFill>
              <a:srgbClr val="009900"/>
            </a:solidFill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dirty="0"/>
              <a:t>SUBER model – modules</a:t>
            </a:r>
          </a:p>
        </p:txBody>
      </p:sp>
    </p:spTree>
    <p:extLst>
      <p:ext uri="{BB962C8B-B14F-4D97-AF65-F5344CB8AC3E}">
        <p14:creationId xmlns:p14="http://schemas.microsoft.com/office/powerpoint/2010/main" val="311158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Specificity of the cork oak system in PORTUGAL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200" dirty="0"/>
              <a:t>Cork oak stands are a very peculiar forestry system</a:t>
            </a:r>
            <a:endParaRPr lang="en-US" sz="22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4" y="2275028"/>
            <a:ext cx="5211235" cy="39084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54501" y="2390776"/>
            <a:ext cx="5208608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8A5C2E"/>
              </a:buClr>
            </a:pPr>
            <a:r>
              <a:rPr lang="en-GB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It is an usual practice to grow agricultural crops or grass and herbage for cattle in association with the trees </a:t>
            </a:r>
          </a:p>
          <a:p>
            <a:pPr algn="ctr">
              <a:spcBef>
                <a:spcPct val="20000"/>
              </a:spcBef>
              <a:buClr>
                <a:srgbClr val="8A5C2E"/>
              </a:buClr>
            </a:pPr>
            <a:endParaRPr lang="en-GB" sz="20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 algn="ctr">
              <a:spcBef>
                <a:spcPct val="20000"/>
              </a:spcBef>
              <a:buClr>
                <a:srgbClr val="8A5C2E"/>
              </a:buClr>
            </a:pPr>
            <a:endParaRPr lang="en-GB" sz="8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  <a:buClr>
                <a:srgbClr val="8A5C2E"/>
              </a:buClr>
            </a:pPr>
            <a:r>
              <a:rPr lang="en-US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Pruning is used:</a:t>
            </a:r>
          </a:p>
          <a:p>
            <a:pPr>
              <a:spcBef>
                <a:spcPct val="20000"/>
              </a:spcBef>
              <a:buClr>
                <a:srgbClr val="8A5C2E"/>
              </a:buClr>
            </a:pPr>
            <a:endParaRPr lang="en-US" sz="8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  <a:buClr>
                <a:srgbClr val="8A5C2E"/>
              </a:buClr>
            </a:pPr>
            <a:r>
              <a:rPr lang="en-US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i</a:t>
            </a:r>
            <a:r>
              <a:rPr lang="en-US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) to improve tree shape for cork stripping</a:t>
            </a:r>
          </a:p>
          <a:p>
            <a:pPr>
              <a:spcBef>
                <a:spcPct val="20000"/>
              </a:spcBef>
              <a:buClr>
                <a:srgbClr val="8A5C2E"/>
              </a:buClr>
            </a:pPr>
            <a:endParaRPr lang="en-US" sz="8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  <a:buClr>
                <a:srgbClr val="8A5C2E"/>
              </a:buClr>
            </a:pPr>
            <a:r>
              <a:rPr lang="en-GB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ii) for fruit production</a:t>
            </a:r>
          </a:p>
        </p:txBody>
      </p:sp>
    </p:spTree>
    <p:extLst>
      <p:ext uri="{BB962C8B-B14F-4D97-AF65-F5344CB8AC3E}">
        <p14:creationId xmlns:p14="http://schemas.microsoft.com/office/powerpoint/2010/main" val="134539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1" name="Line 5"/>
          <p:cNvSpPr>
            <a:spLocks noChangeShapeType="1"/>
          </p:cNvSpPr>
          <p:nvPr/>
        </p:nvSpPr>
        <p:spPr bwMode="auto">
          <a:xfrm flipH="1" flipV="1">
            <a:off x="10047288" y="2034211"/>
            <a:ext cx="17462" cy="327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6611"/>
          <a:stretch/>
        </p:blipFill>
        <p:spPr>
          <a:xfrm>
            <a:off x="177800" y="1644798"/>
            <a:ext cx="11836400" cy="5551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09093" y="2637776"/>
            <a:ext cx="252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9900"/>
                </a:solidFill>
                <a:latin typeface="+mn-lt"/>
              </a:rPr>
              <a:t>There are three ways to predict S</a:t>
            </a:r>
            <a:endParaRPr lang="en-US" sz="1800" b="1" dirty="0">
              <a:solidFill>
                <a:srgbClr val="009900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600" y="2393689"/>
            <a:ext cx="4320914" cy="4054191"/>
          </a:xfrm>
          <a:prstGeom prst="rect">
            <a:avLst/>
          </a:prstGeom>
          <a:ln w="38100">
            <a:solidFill>
              <a:srgbClr val="009900"/>
            </a:solidFill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dirty="0"/>
              <a:t>SUBER model – modules</a:t>
            </a:r>
          </a:p>
        </p:txBody>
      </p:sp>
    </p:spTree>
    <p:extLst>
      <p:ext uri="{BB962C8B-B14F-4D97-AF65-F5344CB8AC3E}">
        <p14:creationId xmlns:p14="http://schemas.microsoft.com/office/powerpoint/2010/main" val="279555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1" name="Line 5"/>
          <p:cNvSpPr>
            <a:spLocks noChangeShapeType="1"/>
          </p:cNvSpPr>
          <p:nvPr/>
        </p:nvSpPr>
        <p:spPr bwMode="auto">
          <a:xfrm flipH="1" flipV="1">
            <a:off x="10047288" y="2034211"/>
            <a:ext cx="17462" cy="327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6611"/>
          <a:stretch/>
        </p:blipFill>
        <p:spPr>
          <a:xfrm>
            <a:off x="177800" y="1644798"/>
            <a:ext cx="11836400" cy="5551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09093" y="2637776"/>
            <a:ext cx="252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9900"/>
                </a:solidFill>
                <a:latin typeface="+mn-lt"/>
              </a:rPr>
              <a:t>There are three ways to predict S</a:t>
            </a:r>
            <a:endParaRPr lang="en-US" sz="1800" b="1" dirty="0">
              <a:solidFill>
                <a:srgbClr val="009900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600" y="2393689"/>
            <a:ext cx="4320914" cy="4054191"/>
          </a:xfrm>
          <a:prstGeom prst="rect">
            <a:avLst/>
          </a:prstGeom>
          <a:ln w="38100">
            <a:solidFill>
              <a:srgbClr val="0099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567" y="2770136"/>
            <a:ext cx="5524979" cy="3574090"/>
          </a:xfrm>
          <a:prstGeom prst="rect">
            <a:avLst/>
          </a:prstGeom>
          <a:ln w="38100">
            <a:solidFill>
              <a:srgbClr val="009900"/>
            </a:solidFill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dirty="0"/>
              <a:t>SUBER model – modules</a:t>
            </a:r>
          </a:p>
        </p:txBody>
      </p:sp>
    </p:spTree>
    <p:extLst>
      <p:ext uri="{BB962C8B-B14F-4D97-AF65-F5344CB8AC3E}">
        <p14:creationId xmlns:p14="http://schemas.microsoft.com/office/powerpoint/2010/main" val="354747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SUBER model – modules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Modules:</a:t>
            </a:r>
          </a:p>
          <a:p>
            <a:pPr lvl="1"/>
            <a:r>
              <a:rPr lang="en-US" sz="2000" dirty="0"/>
              <a:t>Methodology to estimate site productivity</a:t>
            </a:r>
          </a:p>
          <a:p>
            <a:pPr lvl="1"/>
            <a:r>
              <a:rPr lang="en-US" sz="2000" dirty="0" smtClean="0"/>
              <a:t>Height growth for </a:t>
            </a:r>
            <a:r>
              <a:rPr lang="en-US" sz="2000" dirty="0"/>
              <a:t>trees in the regeneration stage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 uiExpand="1" build="p" bldLvl="2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0125" y="304800"/>
            <a:ext cx="11778018" cy="635000"/>
          </a:xfrm>
        </p:spPr>
        <p:txBody>
          <a:bodyPr/>
          <a:lstStyle/>
          <a:p>
            <a:r>
              <a:rPr lang="en-US" sz="3200" dirty="0"/>
              <a:t>Growth of trees in the </a:t>
            </a:r>
            <a:r>
              <a:rPr lang="en-US" sz="3200" dirty="0">
                <a:solidFill>
                  <a:srgbClr val="CC6600"/>
                </a:solidFill>
              </a:rPr>
              <a:t>regeneration</a:t>
            </a:r>
            <a:r>
              <a:rPr lang="en-US" sz="3200" dirty="0"/>
              <a:t> stage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125" y="1106488"/>
            <a:ext cx="11778018" cy="5446712"/>
          </a:xfrm>
        </p:spPr>
        <p:txBody>
          <a:bodyPr/>
          <a:lstStyle/>
          <a:p>
            <a:endParaRPr lang="en-US" sz="800" dirty="0"/>
          </a:p>
          <a:p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growth</a:t>
            </a:r>
            <a:r>
              <a:rPr lang="pt-PT" sz="2000" dirty="0"/>
              <a:t> </a:t>
            </a:r>
            <a:r>
              <a:rPr lang="pt-PT" sz="2000" dirty="0" err="1"/>
              <a:t>model</a:t>
            </a:r>
            <a:r>
              <a:rPr lang="pt-PT" sz="2000" dirty="0"/>
              <a:t> for </a:t>
            </a:r>
            <a:r>
              <a:rPr lang="pt-PT" sz="2000" dirty="0" err="1"/>
              <a:t>trees</a:t>
            </a:r>
            <a:r>
              <a:rPr lang="pt-PT" sz="2000" dirty="0"/>
              <a:t> in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regeneration</a:t>
            </a:r>
            <a:r>
              <a:rPr lang="pt-PT" sz="2000" dirty="0"/>
              <a:t> </a:t>
            </a:r>
            <a:r>
              <a:rPr lang="pt-PT" sz="2000" dirty="0" err="1"/>
              <a:t>stage</a:t>
            </a:r>
            <a:r>
              <a:rPr lang="pt-PT" sz="2000" dirty="0"/>
              <a:t> </a:t>
            </a:r>
            <a:r>
              <a:rPr lang="pt-PT" sz="2000" dirty="0" err="1"/>
              <a:t>was</a:t>
            </a:r>
            <a:r>
              <a:rPr lang="pt-PT" sz="2000" dirty="0"/>
              <a:t> </a:t>
            </a:r>
            <a:r>
              <a:rPr lang="pt-PT" sz="2000" dirty="0" err="1"/>
              <a:t>based</a:t>
            </a:r>
            <a:r>
              <a:rPr lang="pt-PT" sz="2000" dirty="0"/>
              <a:t> </a:t>
            </a:r>
            <a:r>
              <a:rPr lang="pt-PT" sz="2000" dirty="0" err="1"/>
              <a:t>on</a:t>
            </a:r>
            <a:r>
              <a:rPr lang="pt-PT" sz="2000" dirty="0"/>
              <a:t> data </a:t>
            </a:r>
            <a:r>
              <a:rPr lang="pt-PT" sz="2000" dirty="0" err="1"/>
              <a:t>from</a:t>
            </a:r>
            <a:r>
              <a:rPr lang="pt-PT" sz="2000" dirty="0"/>
              <a:t> </a:t>
            </a:r>
            <a:r>
              <a:rPr lang="pt-PT" sz="2000" dirty="0" err="1"/>
              <a:t>provenance</a:t>
            </a:r>
            <a:r>
              <a:rPr lang="pt-PT" sz="2000" dirty="0"/>
              <a:t> </a:t>
            </a:r>
            <a:r>
              <a:rPr lang="pt-PT" sz="2000" dirty="0" err="1"/>
              <a:t>and</a:t>
            </a:r>
            <a:r>
              <a:rPr lang="pt-PT" sz="2000" dirty="0"/>
              <a:t> </a:t>
            </a:r>
            <a:r>
              <a:rPr lang="pt-PT" sz="2000" dirty="0" err="1"/>
              <a:t>regeneration</a:t>
            </a:r>
            <a:r>
              <a:rPr lang="pt-PT" sz="2000" dirty="0"/>
              <a:t> </a:t>
            </a:r>
            <a:r>
              <a:rPr lang="pt-PT" sz="2000" dirty="0" err="1"/>
              <a:t>trails</a:t>
            </a:r>
            <a:r>
              <a:rPr lang="pt-PT" sz="2000" dirty="0"/>
              <a:t> (M. H. Almeida</a:t>
            </a:r>
            <a:r>
              <a:rPr lang="pt-PT" sz="2000" dirty="0" smtClean="0"/>
              <a:t>)</a:t>
            </a:r>
          </a:p>
          <a:p>
            <a:endParaRPr lang="en-US" sz="1600" dirty="0"/>
          </a:p>
          <a:p>
            <a:pPr lvl="1"/>
            <a:r>
              <a:rPr lang="en-US" sz="2000" dirty="0"/>
              <a:t>Dominant height growth is modeled with the Spanish site index curves</a:t>
            </a:r>
          </a:p>
          <a:p>
            <a:pPr lvl="1"/>
            <a:r>
              <a:rPr lang="en-US" sz="2000" dirty="0"/>
              <a:t>Mean and minimum tree heights are predicted from dominant height</a:t>
            </a:r>
          </a:p>
          <a:p>
            <a:pPr lvl="1"/>
            <a:r>
              <a:rPr lang="en-US" sz="2000" dirty="0">
                <a:latin typeface="Trebuchet MS" pitchFamily="34" charset="0"/>
              </a:rPr>
              <a:t>Height distribution is modeled from those variables</a:t>
            </a:r>
          </a:p>
          <a:p>
            <a:pPr lvl="1"/>
            <a:r>
              <a:rPr lang="en-US" sz="2000" dirty="0">
                <a:latin typeface="Trebuchet MS" pitchFamily="34" charset="0"/>
              </a:rPr>
              <a:t>Each tree is given a height according to the height distribution</a:t>
            </a:r>
          </a:p>
          <a:p>
            <a:pPr lvl="1"/>
            <a:endParaRPr lang="en-US" sz="2000" dirty="0"/>
          </a:p>
          <a:p>
            <a:endParaRPr lang="en-US" sz="700" dirty="0"/>
          </a:p>
          <a:p>
            <a:pPr lvl="1">
              <a:buFont typeface="Marlett" pitchFamily="2" charset="2"/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7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uiExpand="1" build="p" bldLvl="2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SUBER model – modules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Modules:</a:t>
            </a:r>
          </a:p>
          <a:p>
            <a:pPr lvl="1"/>
            <a:r>
              <a:rPr lang="en-US" sz="2000" dirty="0"/>
              <a:t>Methodology to estimate site productivity</a:t>
            </a:r>
          </a:p>
          <a:p>
            <a:pPr lvl="1"/>
            <a:r>
              <a:rPr lang="en-US" sz="2000" dirty="0" smtClean="0"/>
              <a:t>Height growth </a:t>
            </a:r>
            <a:r>
              <a:rPr lang="en-US" sz="2000" dirty="0"/>
              <a:t>for trees in the juvenile stage</a:t>
            </a:r>
          </a:p>
          <a:p>
            <a:pPr lvl="1"/>
            <a:r>
              <a:rPr lang="en-US" sz="2000" dirty="0"/>
              <a:t>Transition between the </a:t>
            </a:r>
            <a:r>
              <a:rPr lang="en-US" sz="2000" dirty="0">
                <a:solidFill>
                  <a:srgbClr val="CC6600"/>
                </a:solidFill>
              </a:rPr>
              <a:t>regeneration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CC6600"/>
                </a:solidFill>
              </a:rPr>
              <a:t>juvenile</a:t>
            </a:r>
            <a:r>
              <a:rPr lang="en-US" sz="2000" dirty="0"/>
              <a:t> stages</a:t>
            </a:r>
          </a:p>
          <a:p>
            <a:pPr lvl="1"/>
            <a:r>
              <a:rPr lang="en-US" sz="2000" dirty="0" smtClean="0"/>
              <a:t>Diameter growth </a:t>
            </a:r>
            <a:r>
              <a:rPr lang="en-US" sz="2000" dirty="0"/>
              <a:t>model for the juvenile stage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uiExpand="1" build="p" bldLvl="2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95534" y="304800"/>
            <a:ext cx="11791666" cy="635000"/>
          </a:xfrm>
        </p:spPr>
        <p:txBody>
          <a:bodyPr/>
          <a:lstStyle/>
          <a:p>
            <a:r>
              <a:rPr lang="en-US" sz="3200" dirty="0"/>
              <a:t>Transition </a:t>
            </a:r>
            <a:r>
              <a:rPr lang="en-US" sz="3200" dirty="0">
                <a:solidFill>
                  <a:srgbClr val="CC6600"/>
                </a:solidFill>
              </a:rPr>
              <a:t>regeneration</a:t>
            </a:r>
            <a:r>
              <a:rPr lang="en-US" sz="3200" dirty="0"/>
              <a:t> </a:t>
            </a:r>
            <a:r>
              <a:rPr lang="en-US" sz="3200" dirty="0">
                <a:sym typeface="Symbol" pitchFamily="18" charset="2"/>
              </a:rPr>
              <a:t> </a:t>
            </a:r>
            <a:r>
              <a:rPr lang="en-US" sz="3200" dirty="0">
                <a:solidFill>
                  <a:srgbClr val="CC6600"/>
                </a:solidFill>
              </a:rPr>
              <a:t>juvenile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34" y="1106488"/>
            <a:ext cx="11791665" cy="5446712"/>
          </a:xfrm>
        </p:spPr>
        <p:txBody>
          <a:bodyPr/>
          <a:lstStyle/>
          <a:p>
            <a:endParaRPr lang="en-US" sz="800" dirty="0"/>
          </a:p>
          <a:p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transition</a:t>
            </a:r>
            <a:r>
              <a:rPr lang="pt-PT" sz="2000" dirty="0"/>
              <a:t> </a:t>
            </a:r>
            <a:r>
              <a:rPr lang="pt-PT" sz="2000" dirty="0" err="1"/>
              <a:t>of</a:t>
            </a:r>
            <a:r>
              <a:rPr lang="pt-PT" sz="2000" dirty="0"/>
              <a:t> a </a:t>
            </a:r>
            <a:r>
              <a:rPr lang="pt-PT" sz="2000" dirty="0" err="1"/>
              <a:t>tree</a:t>
            </a:r>
            <a:r>
              <a:rPr lang="pt-PT" sz="2000" dirty="0"/>
              <a:t> </a:t>
            </a:r>
            <a:r>
              <a:rPr lang="pt-PT" sz="2000" dirty="0" err="1"/>
              <a:t>from</a:t>
            </a:r>
            <a:r>
              <a:rPr lang="pt-PT" sz="2000" dirty="0"/>
              <a:t>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regeneration</a:t>
            </a:r>
            <a:r>
              <a:rPr lang="pt-PT" sz="2000" dirty="0"/>
              <a:t> to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juvenile</a:t>
            </a:r>
            <a:r>
              <a:rPr lang="pt-PT" sz="2000" dirty="0"/>
              <a:t> </a:t>
            </a:r>
            <a:r>
              <a:rPr lang="pt-PT" sz="2000" dirty="0" err="1"/>
              <a:t>stage</a:t>
            </a:r>
            <a:r>
              <a:rPr lang="pt-PT" sz="2000" dirty="0"/>
              <a:t> </a:t>
            </a:r>
            <a:r>
              <a:rPr lang="pt-PT" sz="2000" dirty="0" err="1"/>
              <a:t>was</a:t>
            </a:r>
            <a:r>
              <a:rPr lang="pt-PT" sz="2000" dirty="0"/>
              <a:t> </a:t>
            </a:r>
            <a:r>
              <a:rPr lang="pt-PT" sz="2000" dirty="0" err="1"/>
              <a:t>modelled</a:t>
            </a:r>
            <a:r>
              <a:rPr lang="pt-PT" sz="2000" dirty="0"/>
              <a:t> </a:t>
            </a:r>
            <a:r>
              <a:rPr lang="pt-PT" sz="2000" dirty="0" err="1"/>
              <a:t>with</a:t>
            </a:r>
            <a:r>
              <a:rPr lang="pt-PT" sz="2000" dirty="0"/>
              <a:t> data </a:t>
            </a:r>
            <a:r>
              <a:rPr lang="pt-PT" sz="2000" dirty="0" err="1"/>
              <a:t>from</a:t>
            </a:r>
            <a:r>
              <a:rPr lang="pt-PT" sz="2000" dirty="0"/>
              <a:t> a </a:t>
            </a:r>
            <a:r>
              <a:rPr lang="pt-PT" sz="2000" dirty="0" err="1"/>
              <a:t>large</a:t>
            </a:r>
            <a:r>
              <a:rPr lang="pt-PT" sz="2000" dirty="0"/>
              <a:t> set </a:t>
            </a:r>
            <a:r>
              <a:rPr lang="pt-PT" sz="2000" dirty="0" err="1"/>
              <a:t>of</a:t>
            </a:r>
            <a:r>
              <a:rPr lang="pt-PT" sz="2000" dirty="0"/>
              <a:t> </a:t>
            </a:r>
            <a:r>
              <a:rPr lang="pt-PT" sz="2000" dirty="0" err="1"/>
              <a:t>plots</a:t>
            </a:r>
            <a:r>
              <a:rPr lang="pt-PT" sz="2000" dirty="0"/>
              <a:t> </a:t>
            </a:r>
            <a:r>
              <a:rPr lang="pt-PT" sz="2000" dirty="0" err="1"/>
              <a:t>established</a:t>
            </a:r>
            <a:r>
              <a:rPr lang="pt-PT" sz="2000" dirty="0"/>
              <a:t> in </a:t>
            </a:r>
            <a:r>
              <a:rPr lang="pt-PT" sz="2000" dirty="0" err="1"/>
              <a:t>juvenile</a:t>
            </a:r>
            <a:r>
              <a:rPr lang="pt-PT" sz="2000" dirty="0"/>
              <a:t> </a:t>
            </a:r>
            <a:r>
              <a:rPr lang="pt-PT" sz="2000" dirty="0" smtClean="0"/>
              <a:t>stands</a:t>
            </a:r>
          </a:p>
          <a:p>
            <a:endParaRPr lang="en-US" sz="2000" dirty="0"/>
          </a:p>
          <a:p>
            <a:pPr lvl="1"/>
            <a:r>
              <a:rPr lang="en-US" sz="2000" dirty="0"/>
              <a:t>When a tree attains a height = 3 m, it comes to the juvenile stage and its diameter is </a:t>
            </a:r>
            <a:r>
              <a:rPr lang="en-US" sz="2000" dirty="0" smtClean="0"/>
              <a:t>predicted </a:t>
            </a:r>
            <a:r>
              <a:rPr lang="en-US" sz="2000" dirty="0"/>
              <a:t>(with some random effect added):</a:t>
            </a:r>
          </a:p>
        </p:txBody>
      </p:sp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839" y="3673475"/>
            <a:ext cx="8660206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219075" y="4478338"/>
            <a:ext cx="10158413" cy="1317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just">
              <a:spcBef>
                <a:spcPct val="50000"/>
              </a:spcBef>
              <a:buClr>
                <a:srgbClr val="008000"/>
              </a:buClr>
              <a:buFont typeface="Marlett" pitchFamily="2" charset="2"/>
              <a:buChar char="b"/>
            </a:pPr>
            <a:r>
              <a:rPr lang="en-US" sz="2000" b="1" dirty="0" smtClean="0">
                <a:solidFill>
                  <a:srgbClr val="008000"/>
                </a:solidFill>
                <a:latin typeface="Trebuchet MS" pitchFamily="34" charset="0"/>
              </a:rPr>
              <a:t>From </a:t>
            </a:r>
            <a:r>
              <a:rPr lang="en-US" sz="2000" b="1" dirty="0">
                <a:solidFill>
                  <a:srgbClr val="008000"/>
                </a:solidFill>
                <a:latin typeface="Trebuchet MS" pitchFamily="34" charset="0"/>
              </a:rPr>
              <a:t>then on tree </a:t>
            </a:r>
            <a:r>
              <a:rPr lang="en-US" sz="2000" b="1" dirty="0" err="1">
                <a:solidFill>
                  <a:srgbClr val="008000"/>
                </a:solidFill>
                <a:latin typeface="Trebuchet MS" pitchFamily="34" charset="0"/>
              </a:rPr>
              <a:t>dbh</a:t>
            </a:r>
            <a:r>
              <a:rPr lang="en-US" sz="2000" b="1" dirty="0">
                <a:solidFill>
                  <a:srgbClr val="008000"/>
                </a:solidFill>
                <a:latin typeface="Trebuchet MS" pitchFamily="34" charset="0"/>
              </a:rPr>
              <a:t> growth is modeled with an equation specifically developed for this stage:</a:t>
            </a:r>
          </a:p>
          <a:p>
            <a:pPr marL="742950" lvl="1" indent="-285750" algn="just">
              <a:spcBef>
                <a:spcPct val="50000"/>
              </a:spcBef>
              <a:buClr>
                <a:srgbClr val="008000"/>
              </a:buClr>
              <a:buFont typeface="Marlett" pitchFamily="2" charset="2"/>
              <a:buChar char="b"/>
            </a:pPr>
            <a:endParaRPr lang="en-US" sz="2000" b="1" dirty="0">
              <a:solidFill>
                <a:srgbClr val="008000"/>
              </a:solidFill>
              <a:latin typeface="Trebuchet MS" pitchFamily="34" charset="0"/>
            </a:endParaRPr>
          </a:p>
        </p:txBody>
      </p:sp>
      <p:pic>
        <p:nvPicPr>
          <p:cNvPr id="17408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4" y="5304146"/>
            <a:ext cx="5923846" cy="76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4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build="p" bldLvl="2" autoUpdateAnimBg="0"/>
      <p:bldP spid="174087" grpId="0" build="p" bldLvl="2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SUBER model – modules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Modules:</a:t>
            </a:r>
          </a:p>
          <a:p>
            <a:pPr lvl="1"/>
            <a:r>
              <a:rPr lang="en-US" sz="2000" dirty="0"/>
              <a:t>Methodology to estimate site productivity</a:t>
            </a:r>
          </a:p>
          <a:p>
            <a:pPr lvl="1"/>
            <a:r>
              <a:rPr lang="en-US" sz="2000" dirty="0" smtClean="0"/>
              <a:t>Height growth </a:t>
            </a:r>
            <a:r>
              <a:rPr lang="en-US" sz="2000" dirty="0"/>
              <a:t>of trees in the juvenile stage</a:t>
            </a:r>
          </a:p>
          <a:p>
            <a:pPr lvl="1"/>
            <a:r>
              <a:rPr lang="en-US" sz="2000" dirty="0"/>
              <a:t>Transition between the </a:t>
            </a:r>
            <a:r>
              <a:rPr lang="en-US" sz="2000" dirty="0">
                <a:solidFill>
                  <a:srgbClr val="CC6600"/>
                </a:solidFill>
              </a:rPr>
              <a:t>regeneration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CC6600"/>
                </a:solidFill>
              </a:rPr>
              <a:t>juvenile</a:t>
            </a:r>
            <a:r>
              <a:rPr lang="en-US" sz="2000" dirty="0"/>
              <a:t> stages</a:t>
            </a:r>
          </a:p>
          <a:p>
            <a:pPr lvl="1" algn="l"/>
            <a:r>
              <a:rPr lang="en-US" sz="2000" dirty="0" smtClean="0"/>
              <a:t>Diameter growth </a:t>
            </a:r>
            <a:r>
              <a:rPr lang="en-US" sz="2000" dirty="0"/>
              <a:t>model for trees in the juvenile stage</a:t>
            </a:r>
          </a:p>
          <a:p>
            <a:pPr lvl="1"/>
            <a:r>
              <a:rPr lang="en-US" sz="2000" dirty="0"/>
              <a:t>Transition between the </a:t>
            </a:r>
            <a:r>
              <a:rPr lang="en-US" sz="2000" dirty="0">
                <a:solidFill>
                  <a:srgbClr val="CC6600"/>
                </a:solidFill>
              </a:rPr>
              <a:t>juvenile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CC6600"/>
                </a:solidFill>
              </a:rPr>
              <a:t>adult</a:t>
            </a:r>
            <a:r>
              <a:rPr lang="en-US" sz="2000" dirty="0"/>
              <a:t> stages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7506269" y="4981433"/>
            <a:ext cx="39169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CC6600"/>
                </a:solidFill>
                <a:latin typeface="+mn-lt"/>
              </a:rPr>
              <a:t>There is no difference in modelling intermediate and mature</a:t>
            </a:r>
            <a:endParaRPr lang="en-US" sz="2200" b="1" dirty="0">
              <a:solidFill>
                <a:srgbClr val="CC66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2830" y="304800"/>
            <a:ext cx="11764370" cy="635000"/>
          </a:xfrm>
        </p:spPr>
        <p:txBody>
          <a:bodyPr/>
          <a:lstStyle/>
          <a:p>
            <a:r>
              <a:rPr lang="en-US" sz="3200" dirty="0"/>
              <a:t>Transition </a:t>
            </a:r>
            <a:r>
              <a:rPr lang="en-US" sz="3200" dirty="0">
                <a:solidFill>
                  <a:srgbClr val="CC6600"/>
                </a:solidFill>
              </a:rPr>
              <a:t>juvenile</a:t>
            </a:r>
            <a:r>
              <a:rPr lang="en-US" sz="3200" dirty="0"/>
              <a:t> </a:t>
            </a:r>
            <a:r>
              <a:rPr lang="en-US" sz="3200" dirty="0">
                <a:sym typeface="Symbol" pitchFamily="18" charset="2"/>
              </a:rPr>
              <a:t> </a:t>
            </a:r>
            <a:r>
              <a:rPr lang="en-US" sz="3200" dirty="0">
                <a:solidFill>
                  <a:srgbClr val="CC6600"/>
                </a:solidFill>
                <a:sym typeface="Symbol" pitchFamily="18" charset="2"/>
              </a:rPr>
              <a:t>adult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830" y="1106488"/>
            <a:ext cx="11764369" cy="5446712"/>
          </a:xfrm>
        </p:spPr>
        <p:txBody>
          <a:bodyPr/>
          <a:lstStyle/>
          <a:p>
            <a:endParaRPr lang="en-US" sz="800" dirty="0"/>
          </a:p>
          <a:p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transition</a:t>
            </a:r>
            <a:r>
              <a:rPr lang="pt-PT" sz="2000" dirty="0"/>
              <a:t> </a:t>
            </a:r>
            <a:r>
              <a:rPr lang="pt-PT" sz="2000" dirty="0" err="1"/>
              <a:t>of</a:t>
            </a:r>
            <a:r>
              <a:rPr lang="pt-PT" sz="2000" dirty="0"/>
              <a:t> a </a:t>
            </a:r>
            <a:r>
              <a:rPr lang="pt-PT" sz="2000" dirty="0" err="1"/>
              <a:t>tree</a:t>
            </a:r>
            <a:r>
              <a:rPr lang="pt-PT" sz="2000" dirty="0"/>
              <a:t> </a:t>
            </a:r>
            <a:r>
              <a:rPr lang="pt-PT" sz="2000" dirty="0" err="1"/>
              <a:t>from</a:t>
            </a:r>
            <a:r>
              <a:rPr lang="pt-PT" sz="2000" dirty="0"/>
              <a:t>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juvenile</a:t>
            </a:r>
            <a:r>
              <a:rPr lang="pt-PT" sz="2000" dirty="0"/>
              <a:t> to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adult</a:t>
            </a:r>
            <a:r>
              <a:rPr lang="pt-PT" sz="2000" dirty="0"/>
              <a:t> </a:t>
            </a:r>
            <a:r>
              <a:rPr lang="pt-PT" sz="2000" dirty="0" err="1"/>
              <a:t>stage</a:t>
            </a:r>
            <a:r>
              <a:rPr lang="pt-PT" sz="2000" dirty="0"/>
              <a:t> </a:t>
            </a:r>
            <a:r>
              <a:rPr lang="pt-PT" sz="2000" dirty="0" err="1"/>
              <a:t>includes</a:t>
            </a:r>
            <a:r>
              <a:rPr lang="pt-PT" sz="2000" dirty="0"/>
              <a:t> </a:t>
            </a:r>
            <a:r>
              <a:rPr lang="pt-PT" sz="2000" dirty="0" err="1"/>
              <a:t>three</a:t>
            </a:r>
            <a:r>
              <a:rPr lang="pt-PT" sz="2000" dirty="0"/>
              <a:t> </a:t>
            </a:r>
            <a:r>
              <a:rPr lang="pt-PT" sz="2000" dirty="0" err="1"/>
              <a:t>sub-models</a:t>
            </a:r>
            <a:r>
              <a:rPr lang="pt-PT" sz="2000" dirty="0"/>
              <a:t>:</a:t>
            </a:r>
            <a:endParaRPr lang="en-US" sz="2000" dirty="0"/>
          </a:p>
          <a:p>
            <a:pPr lvl="1"/>
            <a:r>
              <a:rPr lang="en-US" sz="2000" dirty="0"/>
              <a:t>Decision about debarking (for even-aged stands, when p% of the trees have a </a:t>
            </a:r>
            <a:r>
              <a:rPr lang="en-US" sz="2000" dirty="0" smtClean="0"/>
              <a:t>dg&gt;22.28 </a:t>
            </a:r>
            <a:r>
              <a:rPr lang="en-US" sz="2000" dirty="0"/>
              <a:t>cm)</a:t>
            </a:r>
          </a:p>
          <a:p>
            <a:pPr lvl="1"/>
            <a:r>
              <a:rPr lang="en-US" sz="2000" dirty="0"/>
              <a:t>Prediction of diameter under </a:t>
            </a:r>
            <a:r>
              <a:rPr lang="en-US" sz="2000" dirty="0" smtClean="0"/>
              <a:t>cork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179205" name="Rectangle 5"/>
          <p:cNvSpPr>
            <a:spLocks noChangeArrowheads="1"/>
          </p:cNvSpPr>
          <p:nvPr/>
        </p:nvSpPr>
        <p:spPr bwMode="auto">
          <a:xfrm>
            <a:off x="222251" y="4140390"/>
            <a:ext cx="11436349" cy="1317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just">
              <a:spcBef>
                <a:spcPct val="50000"/>
              </a:spcBef>
              <a:buClr>
                <a:srgbClr val="008000"/>
              </a:buClr>
              <a:buFont typeface="Marlett" pitchFamily="2" charset="2"/>
              <a:buChar char="b"/>
            </a:pPr>
            <a:r>
              <a:rPr lang="en-US" sz="2000" b="1" dirty="0">
                <a:solidFill>
                  <a:srgbClr val="008000"/>
                </a:solidFill>
                <a:latin typeface="Trebuchet MS" pitchFamily="34" charset="0"/>
              </a:rPr>
              <a:t>Simulation of height of </a:t>
            </a:r>
            <a:r>
              <a:rPr lang="en-US" sz="2000" b="1" dirty="0" smtClean="0">
                <a:solidFill>
                  <a:srgbClr val="008000"/>
                </a:solidFill>
                <a:latin typeface="Trebuchet MS" pitchFamily="34" charset="0"/>
              </a:rPr>
              <a:t>branching (stem height)</a:t>
            </a:r>
            <a:endParaRPr lang="en-US" sz="2000" b="1" dirty="0">
              <a:solidFill>
                <a:srgbClr val="008000"/>
              </a:solidFill>
              <a:latin typeface="Trebuchet MS" pitchFamily="34" charset="0"/>
            </a:endParaRPr>
          </a:p>
          <a:p>
            <a:pPr marL="742950" lvl="1" indent="-285750" algn="just">
              <a:spcBef>
                <a:spcPct val="50000"/>
              </a:spcBef>
              <a:buClr>
                <a:srgbClr val="008000"/>
              </a:buClr>
              <a:buFont typeface="Marlett" pitchFamily="2" charset="2"/>
              <a:buChar char="b"/>
            </a:pPr>
            <a:r>
              <a:rPr lang="en-US" sz="2000" b="1" dirty="0">
                <a:solidFill>
                  <a:srgbClr val="008000"/>
                </a:solidFill>
                <a:latin typeface="Trebuchet MS" pitchFamily="34" charset="0"/>
              </a:rPr>
              <a:t>Simulation of the number of branches that will be debarked</a:t>
            </a:r>
          </a:p>
          <a:p>
            <a:pPr marL="1143000" lvl="2" indent="-228600" algn="just">
              <a:spcBef>
                <a:spcPct val="50000"/>
              </a:spcBef>
              <a:buClr>
                <a:srgbClr val="008000"/>
              </a:buClr>
            </a:pPr>
            <a:r>
              <a:rPr lang="en-US" sz="1800" b="1" dirty="0">
                <a:solidFill>
                  <a:srgbClr val="663300"/>
                </a:solidFill>
                <a:latin typeface="Trebuchet MS" pitchFamily="34" charset="0"/>
              </a:rPr>
              <a:t>	Monte-Carlo simulation using observed distributions by NUTII or a user defined distribution</a:t>
            </a:r>
          </a:p>
          <a:p>
            <a:pPr marL="742950" lvl="1" indent="-285750" algn="just">
              <a:spcBef>
                <a:spcPct val="50000"/>
              </a:spcBef>
              <a:buClr>
                <a:srgbClr val="008000"/>
              </a:buClr>
              <a:buFont typeface="Marlett" pitchFamily="2" charset="2"/>
              <a:buChar char="b"/>
            </a:pPr>
            <a:endParaRPr lang="en-US" sz="2000" b="1" dirty="0">
              <a:solidFill>
                <a:srgbClr val="008000"/>
              </a:solidFill>
              <a:latin typeface="Trebuchet MS" pitchFamily="34" charset="0"/>
            </a:endParaRPr>
          </a:p>
        </p:txBody>
      </p:sp>
      <p:pic>
        <p:nvPicPr>
          <p:cNvPr id="17920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62" y="3565526"/>
            <a:ext cx="3170389" cy="46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9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9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9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9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9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9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9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3" grpId="0" build="p" bldLvl="2" autoUpdateAnimBg="0"/>
      <p:bldP spid="179205" grpId="0" uiExpand="1" build="p" bldLvl="2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SUBER model – modules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Modules:</a:t>
            </a:r>
          </a:p>
          <a:p>
            <a:pPr lvl="1"/>
            <a:r>
              <a:rPr lang="en-US" sz="2000" dirty="0"/>
              <a:t>Methodology to estimate site productivity</a:t>
            </a:r>
          </a:p>
          <a:p>
            <a:pPr lvl="1"/>
            <a:r>
              <a:rPr lang="en-US" sz="2000" dirty="0" smtClean="0"/>
              <a:t>Height growth </a:t>
            </a:r>
            <a:r>
              <a:rPr lang="en-US" sz="2000" dirty="0"/>
              <a:t>of trees in the juvenile stage</a:t>
            </a:r>
          </a:p>
          <a:p>
            <a:pPr lvl="1"/>
            <a:r>
              <a:rPr lang="en-US" sz="2000" dirty="0"/>
              <a:t>Transition between the </a:t>
            </a:r>
            <a:r>
              <a:rPr lang="en-US" sz="2000" dirty="0">
                <a:solidFill>
                  <a:srgbClr val="CC6600"/>
                </a:solidFill>
              </a:rPr>
              <a:t>regeneration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CC6600"/>
                </a:solidFill>
              </a:rPr>
              <a:t>juvenile</a:t>
            </a:r>
            <a:r>
              <a:rPr lang="en-US" sz="2000" dirty="0"/>
              <a:t> stages</a:t>
            </a:r>
          </a:p>
          <a:p>
            <a:pPr lvl="1"/>
            <a:r>
              <a:rPr lang="en-US" sz="2000" dirty="0" smtClean="0"/>
              <a:t>Diameter growth </a:t>
            </a:r>
            <a:r>
              <a:rPr lang="en-US" sz="2000" dirty="0"/>
              <a:t>model for trees in the juvenile stage</a:t>
            </a:r>
          </a:p>
          <a:p>
            <a:pPr lvl="1"/>
            <a:r>
              <a:rPr lang="en-US" sz="2000" dirty="0"/>
              <a:t>Transition between the </a:t>
            </a:r>
            <a:r>
              <a:rPr lang="en-US" sz="2000" dirty="0">
                <a:solidFill>
                  <a:srgbClr val="CC6600"/>
                </a:solidFill>
              </a:rPr>
              <a:t>juvenile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CC6600"/>
                </a:solidFill>
              </a:rPr>
              <a:t>adult</a:t>
            </a:r>
            <a:r>
              <a:rPr lang="en-US" sz="2000" dirty="0"/>
              <a:t> stages</a:t>
            </a:r>
          </a:p>
          <a:p>
            <a:pPr lvl="1"/>
            <a:r>
              <a:rPr lang="en-US" sz="2000" dirty="0" smtClean="0"/>
              <a:t>Diameter growth </a:t>
            </a:r>
            <a:r>
              <a:rPr lang="en-US" sz="2000" dirty="0"/>
              <a:t>model for trees in the adult stage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1828800" y="1676400"/>
            <a:ext cx="8610600" cy="49164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713" name="Group 17"/>
          <p:cNvGrpSpPr>
            <a:grpSpLocks/>
          </p:cNvGrpSpPr>
          <p:nvPr/>
        </p:nvGrpSpPr>
        <p:grpSpPr bwMode="auto">
          <a:xfrm>
            <a:off x="1828800" y="2100264"/>
            <a:ext cx="3962400" cy="4433887"/>
            <a:chOff x="144" y="1287"/>
            <a:chExt cx="2496" cy="2793"/>
          </a:xfrm>
        </p:grpSpPr>
        <p:grpSp>
          <p:nvGrpSpPr>
            <p:cNvPr id="29711" name="Group 15"/>
            <p:cNvGrpSpPr>
              <a:grpSpLocks/>
            </p:cNvGrpSpPr>
            <p:nvPr/>
          </p:nvGrpSpPr>
          <p:grpSpPr bwMode="auto">
            <a:xfrm>
              <a:off x="144" y="1287"/>
              <a:ext cx="2496" cy="2793"/>
              <a:chOff x="144" y="1287"/>
              <a:chExt cx="2496" cy="2793"/>
            </a:xfrm>
          </p:grpSpPr>
          <p:sp>
            <p:nvSpPr>
              <p:cNvPr id="29710" name="Rectangle 14"/>
              <p:cNvSpPr>
                <a:spLocks noChangeArrowheads="1"/>
              </p:cNvSpPr>
              <p:nvPr/>
            </p:nvSpPr>
            <p:spPr bwMode="auto">
              <a:xfrm>
                <a:off x="144" y="1287"/>
                <a:ext cx="2496" cy="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9703" name="Picture 7" descr="A:\rodela_sb.JPG"/>
              <p:cNvPicPr>
                <a:picLocks noChangeAspect="1" noChangeArrowheads="1"/>
              </p:cNvPicPr>
              <p:nvPr/>
            </p:nvPicPr>
            <p:blipFill>
              <a:blip r:embed="rId2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0" t="6911" r="49098" b="5078"/>
              <a:stretch>
                <a:fillRect/>
              </a:stretch>
            </p:blipFill>
            <p:spPr bwMode="auto">
              <a:xfrm>
                <a:off x="144" y="1584"/>
                <a:ext cx="2493" cy="24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9704" name="Rectangle 8"/>
            <p:cNvSpPr>
              <a:spLocks noChangeArrowheads="1"/>
            </p:cNvSpPr>
            <p:nvPr/>
          </p:nvSpPr>
          <p:spPr bwMode="auto">
            <a:xfrm>
              <a:off x="2544" y="3360"/>
              <a:ext cx="96" cy="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2043114"/>
            <a:ext cx="4860925" cy="454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4" y="2043114"/>
            <a:ext cx="4854575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1828800" y="1676400"/>
            <a:ext cx="8610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+mj-lt"/>
              </a:rPr>
              <a:t>data from stem analysis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dirty="0"/>
              <a:t>SUBER model – modules</a:t>
            </a:r>
          </a:p>
        </p:txBody>
      </p:sp>
    </p:spTree>
    <p:extLst>
      <p:ext uri="{BB962C8B-B14F-4D97-AF65-F5344CB8AC3E}">
        <p14:creationId xmlns:p14="http://schemas.microsoft.com/office/powerpoint/2010/main" val="391010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9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Specificity of the cork oak system in PORTUGAL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200" dirty="0"/>
              <a:t>Cork oak stands are a very peculiar forestry system</a:t>
            </a:r>
            <a:endParaRPr lang="en-US" sz="22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4933"/>
          <a:stretch/>
        </p:blipFill>
        <p:spPr>
          <a:xfrm>
            <a:off x="5687780" y="2891592"/>
            <a:ext cx="4706287" cy="1009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208" y="2922449"/>
            <a:ext cx="1011125" cy="988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869" y="5108299"/>
            <a:ext cx="1059464" cy="1036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55073" t="55793"/>
          <a:stretch/>
        </p:blipFill>
        <p:spPr>
          <a:xfrm>
            <a:off x="5651795" y="5081710"/>
            <a:ext cx="4804561" cy="10528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16388" y="2232312"/>
            <a:ext cx="19593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>
                <a:latin typeface="+mj-lt"/>
              </a:rPr>
              <a:t>Stand density (trees ha</a:t>
            </a:r>
            <a:r>
              <a:rPr lang="en-US" sz="1700" b="1" baseline="30000" dirty="0">
                <a:latin typeface="+mj-lt"/>
              </a:rPr>
              <a:t>-1</a:t>
            </a:r>
            <a:r>
              <a:rPr lang="en-US" sz="1700" b="1" dirty="0">
                <a:latin typeface="+mj-lt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93664" y="2280311"/>
            <a:ext cx="15958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>
                <a:latin typeface="+mj-lt"/>
              </a:rPr>
              <a:t>Basal Area (m</a:t>
            </a:r>
            <a:r>
              <a:rPr lang="en-US" sz="1700" b="1" baseline="30000" dirty="0">
                <a:latin typeface="+mj-lt"/>
              </a:rPr>
              <a:t>2</a:t>
            </a:r>
            <a:r>
              <a:rPr lang="en-US" sz="1700" b="1" dirty="0">
                <a:latin typeface="+mj-lt"/>
              </a:rPr>
              <a:t> ha</a:t>
            </a:r>
            <a:r>
              <a:rPr lang="en-US" sz="1700" b="1" baseline="30000" dirty="0">
                <a:latin typeface="+mj-lt"/>
              </a:rPr>
              <a:t>-1</a:t>
            </a:r>
            <a:r>
              <a:rPr lang="en-US" sz="1700" b="1" dirty="0">
                <a:latin typeface="+mj-lt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25783" y="2219362"/>
            <a:ext cx="8318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>
                <a:latin typeface="+mj-lt"/>
              </a:rPr>
              <a:t>dg (cm)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55073" b="59757"/>
          <a:stretch/>
        </p:blipFill>
        <p:spPr>
          <a:xfrm>
            <a:off x="5651795" y="3997459"/>
            <a:ext cx="4804557" cy="9584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89480" y="2219363"/>
            <a:ext cx="9851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>
                <a:latin typeface="+mj-lt"/>
              </a:rPr>
              <a:t>Area   (</a:t>
            </a:r>
            <a:r>
              <a:rPr lang="en-US" sz="1700" b="1" dirty="0" err="1">
                <a:latin typeface="+mj-lt"/>
              </a:rPr>
              <a:t>kha</a:t>
            </a:r>
            <a:r>
              <a:rPr lang="en-US" sz="1700" b="1" dirty="0">
                <a:latin typeface="+mj-lt"/>
              </a:rPr>
              <a:t>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7208" y="3987719"/>
            <a:ext cx="989936" cy="9681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3185" y="6144479"/>
            <a:ext cx="1426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NFI6 – 2025-2026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28271" y="5060199"/>
            <a:ext cx="13051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>
                <a:latin typeface="+mj-lt"/>
              </a:rPr>
              <a:t>Pure</a:t>
            </a:r>
          </a:p>
          <a:p>
            <a:pPr algn="r"/>
            <a:r>
              <a:rPr lang="en-US" sz="1700" b="1" dirty="0">
                <a:latin typeface="+mj-lt"/>
              </a:rPr>
              <a:t>Dominant</a:t>
            </a:r>
          </a:p>
          <a:p>
            <a:pPr algn="r"/>
            <a:r>
              <a:rPr lang="en-US" sz="1700" b="1" dirty="0">
                <a:latin typeface="+mj-lt"/>
              </a:rPr>
              <a:t>dominated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12904" y="4090425"/>
            <a:ext cx="13051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>
                <a:latin typeface="+mj-lt"/>
              </a:rPr>
              <a:t>Pure</a:t>
            </a:r>
          </a:p>
          <a:p>
            <a:pPr algn="r"/>
            <a:r>
              <a:rPr lang="en-US" sz="1700" b="1" dirty="0">
                <a:latin typeface="+mj-lt"/>
              </a:rPr>
              <a:t>Dominant</a:t>
            </a:r>
          </a:p>
          <a:p>
            <a:pPr algn="r"/>
            <a:r>
              <a:rPr lang="en-US" sz="1700" b="1" dirty="0">
                <a:latin typeface="+mj-lt"/>
              </a:rPr>
              <a:t>dominated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28271" y="3056577"/>
            <a:ext cx="13051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>
                <a:latin typeface="+mj-lt"/>
              </a:rPr>
              <a:t>Pure</a:t>
            </a:r>
          </a:p>
          <a:p>
            <a:pPr algn="r"/>
            <a:r>
              <a:rPr lang="en-US" sz="1700" b="1" dirty="0">
                <a:latin typeface="+mj-lt"/>
              </a:rPr>
              <a:t>Dominant</a:t>
            </a:r>
          </a:p>
          <a:p>
            <a:pPr algn="r"/>
            <a:r>
              <a:rPr lang="en-US" sz="1700" b="1" dirty="0">
                <a:latin typeface="+mj-lt"/>
              </a:rPr>
              <a:t>dominated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33762" y="3180168"/>
            <a:ext cx="107914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700" b="1" dirty="0">
                <a:solidFill>
                  <a:srgbClr val="CC6600"/>
                </a:solidFill>
                <a:latin typeface="+mj-lt"/>
              </a:rPr>
              <a:t>Cork oak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31359" y="4386193"/>
            <a:ext cx="159691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700" b="1" dirty="0">
                <a:solidFill>
                  <a:srgbClr val="009900"/>
                </a:solidFill>
                <a:latin typeface="+mj-lt"/>
              </a:rPr>
              <a:t>Maritime pine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32631" y="5305189"/>
            <a:ext cx="10583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700" b="1" dirty="0">
                <a:solidFill>
                  <a:srgbClr val="92D050"/>
                </a:solidFill>
                <a:latin typeface="+mj-lt"/>
              </a:rPr>
              <a:t>Eucalypt</a:t>
            </a:r>
          </a:p>
        </p:txBody>
      </p:sp>
    </p:spTree>
    <p:extLst>
      <p:ext uri="{BB962C8B-B14F-4D97-AF65-F5344CB8AC3E}">
        <p14:creationId xmlns:p14="http://schemas.microsoft.com/office/powerpoint/2010/main" val="52145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3773" y="304800"/>
            <a:ext cx="11737075" cy="635000"/>
          </a:xfrm>
        </p:spPr>
        <p:txBody>
          <a:bodyPr/>
          <a:lstStyle/>
          <a:p>
            <a:r>
              <a:rPr lang="en-US" sz="3200"/>
              <a:t>Growth of trees in the adult stage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773" y="1106488"/>
            <a:ext cx="11737075" cy="5446712"/>
          </a:xfrm>
        </p:spPr>
        <p:txBody>
          <a:bodyPr/>
          <a:lstStyle/>
          <a:p>
            <a:endParaRPr lang="en-US" sz="800" dirty="0"/>
          </a:p>
          <a:p>
            <a:r>
              <a:rPr lang="pt-PT" sz="2000" dirty="0"/>
              <a:t>Diameter under cork growth model for dominant trees was developed using the Richards function formulated as an age-independent difference equation  </a:t>
            </a:r>
            <a:endParaRPr lang="en-US" sz="2400" dirty="0"/>
          </a:p>
          <a:p>
            <a:pPr lvl="1"/>
            <a:endParaRPr lang="en-US" sz="2000" dirty="0"/>
          </a:p>
          <a:p>
            <a:endParaRPr lang="en-US" sz="700" dirty="0"/>
          </a:p>
          <a:p>
            <a:pPr lvl="1">
              <a:buFont typeface="Marlett" pitchFamily="2" charset="2"/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183300" name="Rectangle 4"/>
          <p:cNvSpPr>
            <a:spLocks noChangeArrowheads="1"/>
          </p:cNvSpPr>
          <p:nvPr/>
        </p:nvSpPr>
        <p:spPr bwMode="auto">
          <a:xfrm>
            <a:off x="534241" y="4085316"/>
            <a:ext cx="10958512" cy="2289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just">
              <a:spcBef>
                <a:spcPct val="50000"/>
              </a:spcBef>
              <a:buClr>
                <a:srgbClr val="008000"/>
              </a:buClr>
              <a:buFont typeface="Marlett" pitchFamily="2" charset="2"/>
              <a:buChar char="b"/>
            </a:pPr>
            <a:r>
              <a:rPr lang="en-US" sz="2000" b="1" dirty="0">
                <a:solidFill>
                  <a:srgbClr val="008000"/>
                </a:solidFill>
                <a:latin typeface="Trebuchet MS" pitchFamily="34" charset="0"/>
              </a:rPr>
              <a:t>If stand age is known, </a:t>
            </a:r>
            <a:r>
              <a:rPr lang="en-US" sz="2000" b="1" dirty="0" smtClean="0">
                <a:solidFill>
                  <a:srgbClr val="008000"/>
                </a:solidFill>
                <a:latin typeface="Trebuchet MS" pitchFamily="34" charset="0"/>
              </a:rPr>
              <a:t>Si </a:t>
            </a:r>
            <a:r>
              <a:rPr lang="en-US" sz="2000" b="1" dirty="0">
                <a:solidFill>
                  <a:srgbClr val="008000"/>
                </a:solidFill>
                <a:latin typeface="Trebuchet MS" pitchFamily="34" charset="0"/>
              </a:rPr>
              <a:t>can be directly estimated, if not it can be predicted from soil and climate characteristics</a:t>
            </a:r>
          </a:p>
          <a:p>
            <a:pPr marL="742950" lvl="1" indent="-285750" algn="just">
              <a:spcBef>
                <a:spcPct val="50000"/>
              </a:spcBef>
              <a:buClr>
                <a:srgbClr val="008000"/>
              </a:buClr>
              <a:buFont typeface="Marlett" pitchFamily="2" charset="2"/>
              <a:buChar char="b"/>
            </a:pPr>
            <a:r>
              <a:rPr lang="en-US" sz="2000" b="1" dirty="0">
                <a:solidFill>
                  <a:srgbClr val="008000"/>
                </a:solidFill>
                <a:latin typeface="Trebuchet MS" pitchFamily="34" charset="0"/>
              </a:rPr>
              <a:t>Genetic variability is simulated through the </a:t>
            </a:r>
            <a:r>
              <a:rPr lang="en-US" sz="2000" b="1" dirty="0">
                <a:solidFill>
                  <a:srgbClr val="8A5C2E"/>
                </a:solidFill>
                <a:latin typeface="Trebuchet MS" pitchFamily="34" charset="0"/>
              </a:rPr>
              <a:t>k parameter</a:t>
            </a:r>
          </a:p>
          <a:p>
            <a:pPr marL="742950" lvl="1" indent="-285750" algn="just">
              <a:spcBef>
                <a:spcPct val="50000"/>
              </a:spcBef>
              <a:buClr>
                <a:srgbClr val="008000"/>
              </a:buClr>
              <a:buFont typeface="Marlett" pitchFamily="2" charset="2"/>
              <a:buChar char="b"/>
            </a:pPr>
            <a:r>
              <a:rPr lang="en-US" sz="2000" b="1" dirty="0">
                <a:solidFill>
                  <a:srgbClr val="008000"/>
                </a:solidFill>
                <a:latin typeface="Trebuchet MS" pitchFamily="34" charset="0"/>
              </a:rPr>
              <a:t>Tree height and crown diameter are also predicted with prediction functions common to juvenile and mature stages</a:t>
            </a:r>
          </a:p>
          <a:p>
            <a:pPr marL="742950" lvl="1" indent="-285750" algn="just">
              <a:spcBef>
                <a:spcPct val="50000"/>
              </a:spcBef>
              <a:buClr>
                <a:srgbClr val="008000"/>
              </a:buClr>
              <a:buFont typeface="Marlett" pitchFamily="2" charset="2"/>
              <a:buChar char="b"/>
            </a:pPr>
            <a:endParaRPr lang="en-US" sz="2000" b="1" dirty="0">
              <a:solidFill>
                <a:srgbClr val="008000"/>
              </a:solidFill>
              <a:latin typeface="Trebuchet MS" pitchFamily="34" charset="0"/>
            </a:endParaRPr>
          </a:p>
          <a:p>
            <a:pPr marL="742950" lvl="1" indent="-285750" algn="just">
              <a:spcBef>
                <a:spcPct val="50000"/>
              </a:spcBef>
              <a:buClr>
                <a:srgbClr val="008000"/>
              </a:buClr>
              <a:buFont typeface="Marlett" pitchFamily="2" charset="2"/>
              <a:buChar char="b"/>
            </a:pPr>
            <a:endParaRPr lang="en-US" sz="2000" b="1" dirty="0">
              <a:solidFill>
                <a:srgbClr val="008000"/>
              </a:solidFill>
              <a:latin typeface="Trebuchet MS" pitchFamily="34" charset="0"/>
            </a:endParaRPr>
          </a:p>
          <a:p>
            <a:pPr marL="742950" lvl="1" indent="-285750" algn="just">
              <a:spcBef>
                <a:spcPct val="50000"/>
              </a:spcBef>
              <a:buClr>
                <a:srgbClr val="008000"/>
              </a:buClr>
              <a:buFont typeface="Marlett" pitchFamily="2" charset="2"/>
              <a:buChar char="b"/>
            </a:pPr>
            <a:endParaRPr lang="en-US" sz="2000" b="1" dirty="0">
              <a:solidFill>
                <a:srgbClr val="008000"/>
              </a:solidFill>
              <a:latin typeface="Trebuchet MS" pitchFamily="34" charset="0"/>
            </a:endParaRPr>
          </a:p>
        </p:txBody>
      </p:sp>
      <p:pic>
        <p:nvPicPr>
          <p:cNvPr id="1833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699" y="2744789"/>
            <a:ext cx="7174679" cy="117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487886" y="2225450"/>
            <a:ext cx="914400" cy="769257"/>
            <a:chOff x="4963886" y="2225449"/>
            <a:chExt cx="914400" cy="769257"/>
          </a:xfrm>
        </p:grpSpPr>
        <p:sp>
          <p:nvSpPr>
            <p:cNvPr id="3" name="Rounded Rectangular Callout 2"/>
            <p:cNvSpPr/>
            <p:nvPr/>
          </p:nvSpPr>
          <p:spPr bwMode="auto">
            <a:xfrm>
              <a:off x="4963886" y="2225449"/>
              <a:ext cx="899886" cy="769257"/>
            </a:xfrm>
            <a:prstGeom prst="wedgeRoundRectCallout">
              <a:avLst>
                <a:gd name="adj1" fmla="val -177285"/>
                <a:gd name="adj2" fmla="val 47404"/>
                <a:gd name="adj3" fmla="val 16667"/>
              </a:avLst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963886" y="2394633"/>
              <a:ext cx="914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100" b="1" dirty="0">
                  <a:solidFill>
                    <a:schemeClr val="bg1"/>
                  </a:solidFill>
                  <a:latin typeface="+mj-lt"/>
                </a:rPr>
                <a:t>k parameter</a:t>
              </a:r>
              <a:endParaRPr lang="en-US" sz="11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3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3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3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3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9" grpId="0" build="p" bldLvl="2" autoUpdateAnimBg="0"/>
      <p:bldP spid="183300" grpId="0" build="p" bldLvl="2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SUBER model – modules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Modules:</a:t>
            </a:r>
          </a:p>
          <a:p>
            <a:pPr lvl="1"/>
            <a:r>
              <a:rPr lang="en-US" sz="2000" dirty="0"/>
              <a:t>Methodology to estimate site productivity</a:t>
            </a:r>
          </a:p>
          <a:p>
            <a:pPr lvl="1"/>
            <a:r>
              <a:rPr lang="en-US" sz="2000" dirty="0" smtClean="0"/>
              <a:t>Height growth for </a:t>
            </a:r>
            <a:r>
              <a:rPr lang="en-US" sz="2000" dirty="0"/>
              <a:t>trees in the juvenile stage</a:t>
            </a:r>
          </a:p>
          <a:p>
            <a:pPr lvl="1"/>
            <a:r>
              <a:rPr lang="en-US" sz="2000" dirty="0"/>
              <a:t>Transition between the </a:t>
            </a:r>
            <a:r>
              <a:rPr lang="en-US" sz="2000" dirty="0">
                <a:solidFill>
                  <a:srgbClr val="CC6600"/>
                </a:solidFill>
              </a:rPr>
              <a:t>regeneration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CC6600"/>
                </a:solidFill>
              </a:rPr>
              <a:t>juvenile stages</a:t>
            </a:r>
          </a:p>
          <a:p>
            <a:pPr lvl="1"/>
            <a:r>
              <a:rPr lang="en-US" sz="2000" dirty="0" smtClean="0"/>
              <a:t>Diameter growth </a:t>
            </a:r>
            <a:r>
              <a:rPr lang="en-US" sz="2000" dirty="0"/>
              <a:t>model for trees in the juvenile stage</a:t>
            </a:r>
          </a:p>
          <a:p>
            <a:pPr lvl="1"/>
            <a:r>
              <a:rPr lang="en-US" sz="2000" dirty="0"/>
              <a:t>Transition between the </a:t>
            </a:r>
            <a:r>
              <a:rPr lang="en-US" sz="2000" dirty="0">
                <a:solidFill>
                  <a:srgbClr val="CC6600"/>
                </a:solidFill>
              </a:rPr>
              <a:t>juvenile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CC6600"/>
                </a:solidFill>
              </a:rPr>
              <a:t>adult</a:t>
            </a:r>
            <a:r>
              <a:rPr lang="en-US" sz="2000" dirty="0"/>
              <a:t> stages</a:t>
            </a:r>
          </a:p>
          <a:p>
            <a:pPr lvl="1"/>
            <a:r>
              <a:rPr lang="en-US" sz="2000" dirty="0" smtClean="0"/>
              <a:t>Diameter growth </a:t>
            </a:r>
            <a:r>
              <a:rPr lang="en-US" sz="2000" dirty="0"/>
              <a:t>model for trees in the adult stage</a:t>
            </a:r>
          </a:p>
          <a:p>
            <a:pPr lvl="1"/>
            <a:r>
              <a:rPr lang="en-US" sz="2000" dirty="0"/>
              <a:t>Prediction of cork weight as a function of cork age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8" name="Rectangle 10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en-GB" dirty="0">
                <a:latin typeface="+mj-lt"/>
              </a:rPr>
              <a:t>Example with a cork with 9 years</a:t>
            </a:r>
            <a:endParaRPr lang="en-GB" sz="2400" dirty="0">
              <a:latin typeface="+mj-lt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 options - cork growth</a:t>
            </a:r>
          </a:p>
        </p:txBody>
      </p:sp>
      <p:pic>
        <p:nvPicPr>
          <p:cNvPr id="68617" name="Picture 9" descr="E:\P_GIMREF\nani\cortic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62200"/>
            <a:ext cx="3886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26" name="Text Box 18"/>
          <p:cNvSpPr txBox="1">
            <a:spLocks noChangeArrowheads="1"/>
          </p:cNvSpPr>
          <p:nvPr/>
        </p:nvSpPr>
        <p:spPr bwMode="auto">
          <a:xfrm>
            <a:off x="6477000" y="2286001"/>
            <a:ext cx="1752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b="1">
                <a:solidFill>
                  <a:srgbClr val="663300"/>
                </a:solidFill>
                <a:latin typeface="+mj-lt"/>
              </a:rPr>
              <a:t>1st half year</a:t>
            </a:r>
          </a:p>
        </p:txBody>
      </p:sp>
      <p:sp>
        <p:nvSpPr>
          <p:cNvPr id="68627" name="Text Box 19"/>
          <p:cNvSpPr txBox="1">
            <a:spLocks noChangeArrowheads="1"/>
          </p:cNvSpPr>
          <p:nvPr/>
        </p:nvSpPr>
        <p:spPr bwMode="auto">
          <a:xfrm>
            <a:off x="6477000" y="6140451"/>
            <a:ext cx="1752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b="1" dirty="0">
                <a:solidFill>
                  <a:srgbClr val="663300"/>
                </a:solidFill>
                <a:latin typeface="+mj-lt"/>
              </a:rPr>
              <a:t>last half year</a:t>
            </a:r>
          </a:p>
        </p:txBody>
      </p:sp>
      <p:sp>
        <p:nvSpPr>
          <p:cNvPr id="68629" name="Text Box 21"/>
          <p:cNvSpPr txBox="1">
            <a:spLocks noChangeArrowheads="1"/>
          </p:cNvSpPr>
          <p:nvPr/>
        </p:nvSpPr>
        <p:spPr bwMode="auto">
          <a:xfrm>
            <a:off x="6269180" y="4235450"/>
            <a:ext cx="2306782" cy="7848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 b="1" dirty="0">
                <a:solidFill>
                  <a:srgbClr val="663300"/>
                </a:solidFill>
                <a:latin typeface="+mj-lt"/>
              </a:rPr>
              <a:t>8 complete years</a:t>
            </a:r>
          </a:p>
          <a:p>
            <a:pPr algn="ctr">
              <a:spcBef>
                <a:spcPct val="50000"/>
              </a:spcBef>
            </a:pPr>
            <a:r>
              <a:rPr lang="en-GB" sz="1800" b="1" dirty="0">
                <a:solidFill>
                  <a:srgbClr val="663300"/>
                </a:solidFill>
                <a:latin typeface="+mj-lt"/>
              </a:rPr>
              <a:t>(cork growth index)</a:t>
            </a:r>
          </a:p>
        </p:txBody>
      </p:sp>
      <p:sp>
        <p:nvSpPr>
          <p:cNvPr id="68628" name="AutoShape 20"/>
          <p:cNvSpPr>
            <a:spLocks/>
          </p:cNvSpPr>
          <p:nvPr/>
        </p:nvSpPr>
        <p:spPr bwMode="auto">
          <a:xfrm>
            <a:off x="5791200" y="2743200"/>
            <a:ext cx="609600" cy="3352800"/>
          </a:xfrm>
          <a:prstGeom prst="rightBrace">
            <a:avLst>
              <a:gd name="adj1" fmla="val 45833"/>
              <a:gd name="adj2" fmla="val 50000"/>
            </a:avLst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grpSp>
        <p:nvGrpSpPr>
          <p:cNvPr id="68634" name="Group 26"/>
          <p:cNvGrpSpPr>
            <a:grpSpLocks/>
          </p:cNvGrpSpPr>
          <p:nvPr/>
        </p:nvGrpSpPr>
        <p:grpSpPr bwMode="auto">
          <a:xfrm>
            <a:off x="8229600" y="2514600"/>
            <a:ext cx="609600" cy="3733800"/>
            <a:chOff x="4080" y="1584"/>
            <a:chExt cx="528" cy="2352"/>
          </a:xfrm>
        </p:grpSpPr>
        <p:sp>
          <p:nvSpPr>
            <p:cNvPr id="68630" name="Line 22"/>
            <p:cNvSpPr>
              <a:spLocks noChangeShapeType="1"/>
            </p:cNvSpPr>
            <p:nvPr/>
          </p:nvSpPr>
          <p:spPr bwMode="auto">
            <a:xfrm>
              <a:off x="4080" y="1584"/>
              <a:ext cx="480" cy="1104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8631" name="Line 23"/>
            <p:cNvSpPr>
              <a:spLocks noChangeShapeType="1"/>
            </p:cNvSpPr>
            <p:nvPr/>
          </p:nvSpPr>
          <p:spPr bwMode="auto">
            <a:xfrm flipV="1">
              <a:off x="4128" y="2880"/>
              <a:ext cx="432" cy="105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8632" name="Line 24"/>
            <p:cNvSpPr>
              <a:spLocks noChangeShapeType="1"/>
            </p:cNvSpPr>
            <p:nvPr/>
          </p:nvSpPr>
          <p:spPr bwMode="auto">
            <a:xfrm flipV="1">
              <a:off x="4320" y="2784"/>
              <a:ext cx="288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68633" name="Text Box 25"/>
          <p:cNvSpPr txBox="1">
            <a:spLocks noChangeArrowheads="1"/>
          </p:cNvSpPr>
          <p:nvPr/>
        </p:nvSpPr>
        <p:spPr bwMode="auto">
          <a:xfrm>
            <a:off x="8915400" y="3962401"/>
            <a:ext cx="1697182" cy="1061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 b="1" dirty="0">
                <a:solidFill>
                  <a:srgbClr val="663300"/>
                </a:solidFill>
                <a:latin typeface="+mj-lt"/>
              </a:rPr>
              <a:t>total  cork </a:t>
            </a:r>
            <a:r>
              <a:rPr lang="en-GB" sz="1800" b="1" dirty="0" smtClean="0">
                <a:solidFill>
                  <a:srgbClr val="663300"/>
                </a:solidFill>
                <a:latin typeface="+mj-lt"/>
              </a:rPr>
              <a:t>thickness</a:t>
            </a:r>
          </a:p>
          <a:p>
            <a:pPr algn="ctr">
              <a:spcBef>
                <a:spcPct val="50000"/>
              </a:spcBef>
            </a:pPr>
            <a:r>
              <a:rPr lang="en-GB" sz="1800" b="1" smtClean="0">
                <a:solidFill>
                  <a:srgbClr val="663300"/>
                </a:solidFill>
                <a:latin typeface="+mj-lt"/>
              </a:rPr>
              <a:t>(caliber)</a:t>
            </a:r>
            <a:endParaRPr lang="en-GB" sz="1800" b="1" dirty="0">
              <a:solidFill>
                <a:srgbClr val="66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521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8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6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8" grpId="0" build="p" bldLvl="2" autoUpdateAnimBg="0"/>
      <p:bldP spid="68626" grpId="0" animBg="1" autoUpdateAnimBg="0"/>
      <p:bldP spid="68627" grpId="0" animBg="1" autoUpdateAnimBg="0"/>
      <p:bldP spid="68629" grpId="0" animBg="1" autoUpdateAnimBg="0"/>
      <p:bldP spid="68628" grpId="0" animBg="1"/>
      <p:bldP spid="68633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 options - cork growth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Cork growth sub-models:</a:t>
            </a:r>
            <a:endParaRPr lang="en-GB" sz="800" dirty="0"/>
          </a:p>
          <a:p>
            <a:pPr lvl="1"/>
            <a:r>
              <a:rPr lang="en-GB" dirty="0"/>
              <a:t>juvenile stage</a:t>
            </a:r>
          </a:p>
          <a:p>
            <a:pPr lvl="2"/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cork thickness distribution </a:t>
            </a:r>
            <a:endParaRPr lang="en-GB" sz="800" dirty="0"/>
          </a:p>
          <a:p>
            <a:pPr lvl="1"/>
            <a:r>
              <a:rPr lang="en-GB" dirty="0"/>
              <a:t>intermediate and mature stages</a:t>
            </a:r>
          </a:p>
          <a:p>
            <a:pPr lvl="2">
              <a:spcBef>
                <a:spcPct val="35000"/>
              </a:spcBef>
            </a:pPr>
            <a:r>
              <a:rPr lang="en-GB" dirty="0"/>
              <a:t>cork growth prediction</a:t>
            </a:r>
            <a:r>
              <a:rPr lang="pt-PT" dirty="0"/>
              <a:t> (complete years)</a:t>
            </a:r>
          </a:p>
          <a:p>
            <a:pPr lvl="2">
              <a:spcBef>
                <a:spcPct val="35000"/>
              </a:spcBef>
            </a:pPr>
            <a:r>
              <a:rPr lang="en-GB" dirty="0"/>
              <a:t>total cork thickness prediction</a:t>
            </a:r>
            <a:r>
              <a:rPr lang="pt-PT" dirty="0"/>
              <a:t> </a:t>
            </a:r>
          </a:p>
          <a:p>
            <a:pPr lvl="4">
              <a:spcBef>
                <a:spcPct val="35000"/>
              </a:spcBef>
              <a:buFontTx/>
              <a:buNone/>
            </a:pPr>
            <a:r>
              <a:rPr lang="pt-PT" sz="2000" dirty="0"/>
              <a:t>(as a function of the thickness of complete years)</a:t>
            </a:r>
            <a:endParaRPr lang="en-GB" sz="2000" dirty="0"/>
          </a:p>
          <a:p>
            <a:pPr lvl="2">
              <a:spcBef>
                <a:spcPct val="35000"/>
              </a:spcBef>
            </a:pPr>
            <a:r>
              <a:rPr lang="en-GB" dirty="0"/>
              <a:t>evolution of </a:t>
            </a:r>
            <a:r>
              <a:rPr lang="en-GB" dirty="0">
                <a:solidFill>
                  <a:srgbClr val="009900"/>
                </a:solidFill>
              </a:rPr>
              <a:t>cork growth index </a:t>
            </a:r>
            <a:r>
              <a:rPr lang="en-GB" dirty="0" smtClean="0">
                <a:solidFill>
                  <a:srgbClr val="009900"/>
                </a:solidFill>
              </a:rPr>
              <a:t>(</a:t>
            </a:r>
            <a:r>
              <a:rPr lang="en-GB" dirty="0" err="1" smtClean="0">
                <a:solidFill>
                  <a:srgbClr val="009900"/>
                </a:solidFill>
              </a:rPr>
              <a:t>cgi</a:t>
            </a:r>
            <a:r>
              <a:rPr lang="en-GB" dirty="0" smtClean="0">
                <a:solidFill>
                  <a:srgbClr val="009900"/>
                </a:solidFill>
              </a:rPr>
              <a:t>) </a:t>
            </a:r>
            <a:r>
              <a:rPr lang="en-GB" dirty="0" smtClean="0"/>
              <a:t>through </a:t>
            </a:r>
            <a:r>
              <a:rPr lang="en-GB" dirty="0"/>
              <a:t>successive cork </a:t>
            </a:r>
            <a:r>
              <a:rPr lang="en-GB" dirty="0" smtClean="0"/>
              <a:t>extractions</a:t>
            </a:r>
            <a:endParaRPr lang="en-GB" dirty="0"/>
          </a:p>
        </p:txBody>
      </p:sp>
      <p:grpSp>
        <p:nvGrpSpPr>
          <p:cNvPr id="78852" name="Group 4"/>
          <p:cNvGrpSpPr>
            <a:grpSpLocks/>
          </p:cNvGrpSpPr>
          <p:nvPr/>
        </p:nvGrpSpPr>
        <p:grpSpPr bwMode="auto">
          <a:xfrm>
            <a:off x="7162800" y="1828800"/>
            <a:ext cx="3022600" cy="1276350"/>
            <a:chOff x="3596" y="3276"/>
            <a:chExt cx="1904" cy="804"/>
          </a:xfrm>
        </p:grpSpPr>
        <p:graphicFrame>
          <p:nvGraphicFramePr>
            <p:cNvPr id="78853" name="Object 5"/>
            <p:cNvGraphicFramePr>
              <a:graphicFrameLocks/>
            </p:cNvGraphicFramePr>
            <p:nvPr/>
          </p:nvGraphicFramePr>
          <p:xfrm>
            <a:off x="4116" y="3403"/>
            <a:ext cx="773" cy="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974" name="Clip" r:id="rId3" imgW="4748040" imgH="4146480" progId="MS_ClipArt_Gallery.2">
                    <p:embed/>
                  </p:oleObj>
                </mc:Choice>
                <mc:Fallback>
                  <p:oleObj name="Clip" r:id="rId3" imgW="4748040" imgH="4146480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16" y="3403"/>
                          <a:ext cx="773" cy="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8854" name="Object 6"/>
            <p:cNvGraphicFramePr>
              <a:graphicFrameLocks/>
            </p:cNvGraphicFramePr>
            <p:nvPr/>
          </p:nvGraphicFramePr>
          <p:xfrm>
            <a:off x="4579" y="3276"/>
            <a:ext cx="921" cy="8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975" name="Clip" r:id="rId5" imgW="4748040" imgH="4146480" progId="MS_ClipArt_Gallery.2">
                    <p:embed/>
                  </p:oleObj>
                </mc:Choice>
                <mc:Fallback>
                  <p:oleObj name="Clip" r:id="rId5" imgW="4748040" imgH="4146480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9" y="3276"/>
                          <a:ext cx="921" cy="8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8855" name="Object 7"/>
            <p:cNvGraphicFramePr>
              <a:graphicFrameLocks/>
            </p:cNvGraphicFramePr>
            <p:nvPr/>
          </p:nvGraphicFramePr>
          <p:xfrm>
            <a:off x="3596" y="3685"/>
            <a:ext cx="434" cy="3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976" name="Clip" r:id="rId7" imgW="4748040" imgH="4146480" progId="MS_ClipArt_Gallery.2">
                    <p:embed/>
                  </p:oleObj>
                </mc:Choice>
                <mc:Fallback>
                  <p:oleObj name="Clip" r:id="rId7" imgW="4748040" imgH="4146480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96" y="3685"/>
                          <a:ext cx="434" cy="3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8856" name="Object 8"/>
            <p:cNvGraphicFramePr>
              <a:graphicFrameLocks/>
            </p:cNvGraphicFramePr>
            <p:nvPr/>
          </p:nvGraphicFramePr>
          <p:xfrm>
            <a:off x="3821" y="3535"/>
            <a:ext cx="606" cy="5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977" name="Clip" r:id="rId9" imgW="4748040" imgH="4146480" progId="MS_ClipArt_Gallery.2">
                    <p:embed/>
                  </p:oleObj>
                </mc:Choice>
                <mc:Fallback>
                  <p:oleObj name="Clip" r:id="rId9" imgW="4748040" imgH="4146480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1" y="3535"/>
                          <a:ext cx="606" cy="5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68627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 bldLvl="4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1828801" y="1676400"/>
            <a:ext cx="8607425" cy="49911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SUBER - cork growth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1116012" y="1697220"/>
            <a:ext cx="4148715" cy="1257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1800" b="1" dirty="0">
                <a:solidFill>
                  <a:srgbClr val="663300"/>
                </a:solidFill>
                <a:latin typeface="+mj-lt"/>
              </a:rPr>
              <a:t>Data from cork ring measurements in cork samples with ages ranging from 7 to 16 years</a:t>
            </a:r>
          </a:p>
        </p:txBody>
      </p:sp>
      <p:pic>
        <p:nvPicPr>
          <p:cNvPr id="72708" name="Picture 4" descr="A:\anei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r="19482"/>
          <a:stretch>
            <a:fillRect/>
          </a:stretch>
        </p:blipFill>
        <p:spPr bwMode="auto">
          <a:xfrm>
            <a:off x="1116013" y="3124200"/>
            <a:ext cx="4071938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4" b="2936"/>
          <a:stretch>
            <a:fillRect/>
          </a:stretch>
        </p:blipFill>
        <p:spPr bwMode="auto">
          <a:xfrm>
            <a:off x="6095999" y="1808923"/>
            <a:ext cx="5090143" cy="482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7" b="3021"/>
          <a:stretch>
            <a:fillRect/>
          </a:stretch>
        </p:blipFill>
        <p:spPr bwMode="auto">
          <a:xfrm>
            <a:off x="6212898" y="1593510"/>
            <a:ext cx="5054601" cy="495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13" name="AutoShape 9"/>
          <p:cNvSpPr>
            <a:spLocks noChangeArrowheads="1"/>
          </p:cNvSpPr>
          <p:nvPr/>
        </p:nvSpPr>
        <p:spPr bwMode="auto">
          <a:xfrm rot="-3338319">
            <a:off x="4800600" y="5334000"/>
            <a:ext cx="609600" cy="1219200"/>
          </a:xfrm>
          <a:prstGeom prst="curvedRightArrow">
            <a:avLst>
              <a:gd name="adj1" fmla="val 40000"/>
              <a:gd name="adj2" fmla="val 80000"/>
              <a:gd name="adj3" fmla="val 33333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3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44501" y="1676400"/>
            <a:ext cx="8607425" cy="49911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4" name="Rectangle 16"/>
          <p:cNvSpPr>
            <a:spLocks noChangeArrowheads="1"/>
          </p:cNvSpPr>
          <p:nvPr/>
        </p:nvSpPr>
        <p:spPr bwMode="auto">
          <a:xfrm>
            <a:off x="444500" y="1873167"/>
            <a:ext cx="4251327" cy="612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1800" b="1" dirty="0">
                <a:solidFill>
                  <a:srgbClr val="663300"/>
                </a:solidFill>
                <a:latin typeface="+mj-lt"/>
              </a:rPr>
              <a:t>Data from cork ring measurements in cork samples with ages ranging from 7 to 16 years</a:t>
            </a: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SUBER - cork growth</a:t>
            </a:r>
          </a:p>
        </p:txBody>
      </p:sp>
      <p:pic>
        <p:nvPicPr>
          <p:cNvPr id="7373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517776"/>
            <a:ext cx="4311650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4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2" y="2511426"/>
            <a:ext cx="4308475" cy="41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01152" y="1684565"/>
            <a:ext cx="2584447" cy="49859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200" b="1" dirty="0" smtClean="0">
              <a:solidFill>
                <a:srgbClr val="00B050"/>
              </a:solidFill>
              <a:latin typeface="+mn-lt"/>
            </a:endParaRPr>
          </a:p>
          <a:p>
            <a:endParaRPr lang="en-US" sz="2200" b="1" dirty="0">
              <a:solidFill>
                <a:srgbClr val="00B050"/>
              </a:solidFill>
              <a:latin typeface="+mn-lt"/>
            </a:endParaRPr>
          </a:p>
          <a:p>
            <a:endParaRPr lang="en-US" sz="2200" b="1" dirty="0" smtClean="0">
              <a:solidFill>
                <a:srgbClr val="009900"/>
              </a:solidFill>
              <a:latin typeface="+mn-lt"/>
            </a:endParaRPr>
          </a:p>
          <a:p>
            <a:r>
              <a:rPr lang="en-US" sz="2000" dirty="0" smtClean="0">
                <a:solidFill>
                  <a:srgbClr val="009900"/>
                </a:solidFill>
                <a:latin typeface="+mn-lt"/>
              </a:rPr>
              <a:t>To transform the thickness of complete rings into caliber</a:t>
            </a:r>
          </a:p>
          <a:p>
            <a:endParaRPr lang="en-US" sz="2000" dirty="0" smtClean="0">
              <a:solidFill>
                <a:srgbClr val="009900"/>
              </a:solidFill>
              <a:latin typeface="+mn-lt"/>
            </a:endParaRPr>
          </a:p>
          <a:p>
            <a:endParaRPr lang="en-US" sz="2000" dirty="0" smtClean="0">
              <a:solidFill>
                <a:srgbClr val="009900"/>
              </a:solidFill>
              <a:latin typeface="+mn-lt"/>
            </a:endParaRPr>
          </a:p>
          <a:p>
            <a:endParaRPr lang="en-US" sz="2000" dirty="0">
              <a:solidFill>
                <a:srgbClr val="009900"/>
              </a:solidFill>
              <a:latin typeface="+mn-lt"/>
            </a:endParaRPr>
          </a:p>
          <a:p>
            <a:r>
              <a:rPr lang="en-US" sz="2000" dirty="0" smtClean="0">
                <a:solidFill>
                  <a:srgbClr val="009900"/>
                </a:solidFill>
                <a:latin typeface="+mn-lt"/>
              </a:rPr>
              <a:t>It was difficult to model incomplete cork rings</a:t>
            </a:r>
          </a:p>
          <a:p>
            <a:endParaRPr lang="en-US" sz="2200" b="1" dirty="0" smtClean="0">
              <a:solidFill>
                <a:srgbClr val="00B050"/>
              </a:solidFill>
              <a:latin typeface="+mn-lt"/>
            </a:endParaRPr>
          </a:p>
          <a:p>
            <a:endParaRPr lang="en-US" sz="2200" b="1" dirty="0">
              <a:solidFill>
                <a:srgbClr val="00B050"/>
              </a:solidFill>
              <a:latin typeface="+mn-lt"/>
            </a:endParaRPr>
          </a:p>
          <a:p>
            <a:endParaRPr lang="en-US" sz="800" b="1" dirty="0">
              <a:solidFill>
                <a:srgbClr val="00B050"/>
              </a:solidFill>
              <a:latin typeface="+mn-lt"/>
            </a:endParaRPr>
          </a:p>
        </p:txBody>
      </p:sp>
      <p:grpSp>
        <p:nvGrpSpPr>
          <p:cNvPr id="12" name="Group 15"/>
          <p:cNvGrpSpPr>
            <a:grpSpLocks/>
          </p:cNvGrpSpPr>
          <p:nvPr/>
        </p:nvGrpSpPr>
        <p:grpSpPr bwMode="auto">
          <a:xfrm>
            <a:off x="4845053" y="2517775"/>
            <a:ext cx="4203699" cy="4129541"/>
            <a:chOff x="2832" y="1567"/>
            <a:chExt cx="2782" cy="2609"/>
          </a:xfrm>
        </p:grpSpPr>
        <p:pic>
          <p:nvPicPr>
            <p:cNvPr id="13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567"/>
              <a:ext cx="2686" cy="26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2832" y="1584"/>
              <a:ext cx="144" cy="2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061055" y="1773042"/>
            <a:ext cx="3989284" cy="813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1800" b="1" dirty="0">
                <a:solidFill>
                  <a:srgbClr val="663300"/>
                </a:solidFill>
                <a:latin typeface="+mj-lt"/>
              </a:rPr>
              <a:t>Data on the relationship between total cork thickness and thickness of complete rings</a:t>
            </a:r>
          </a:p>
        </p:txBody>
      </p:sp>
    </p:spTree>
    <p:extLst>
      <p:ext uri="{BB962C8B-B14F-4D97-AF65-F5344CB8AC3E}">
        <p14:creationId xmlns:p14="http://schemas.microsoft.com/office/powerpoint/2010/main" val="105782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8" name="Rectangle 10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algn="l">
              <a:buFont typeface="Wingdings 2" pitchFamily="18" charset="2"/>
              <a:buNone/>
            </a:pPr>
            <a:r>
              <a:rPr lang="en-GB" sz="2200" dirty="0">
                <a:solidFill>
                  <a:srgbClr val="009900"/>
                </a:solidFill>
                <a:latin typeface="+mj-lt"/>
              </a:rPr>
              <a:t>Predict cork </a:t>
            </a:r>
            <a:r>
              <a:rPr lang="en-GB" sz="2200" dirty="0" err="1" smtClean="0">
                <a:solidFill>
                  <a:srgbClr val="009900"/>
                </a:solidFill>
                <a:latin typeface="+mj-lt"/>
              </a:rPr>
              <a:t>caliber</a:t>
            </a:r>
            <a:r>
              <a:rPr lang="en-GB" sz="2200" dirty="0" smtClean="0">
                <a:solidFill>
                  <a:srgbClr val="009900"/>
                </a:solidFill>
                <a:latin typeface="+mj-lt"/>
              </a:rPr>
              <a:t> </a:t>
            </a:r>
            <a:r>
              <a:rPr lang="en-GB" sz="2200" dirty="0">
                <a:solidFill>
                  <a:srgbClr val="009900"/>
                </a:solidFill>
                <a:latin typeface="+mj-lt"/>
              </a:rPr>
              <a:t>with 9 years from a measurement </a:t>
            </a:r>
            <a:r>
              <a:rPr lang="en-GB" sz="2200" dirty="0" smtClean="0">
                <a:solidFill>
                  <a:srgbClr val="009900"/>
                </a:solidFill>
                <a:latin typeface="+mj-lt"/>
              </a:rPr>
              <a:t>taken in a</a:t>
            </a:r>
            <a:r>
              <a:rPr lang="en-GB" sz="2200" dirty="0" smtClean="0">
                <a:solidFill>
                  <a:srgbClr val="009900"/>
                </a:solidFill>
                <a:latin typeface="+mj-lt"/>
              </a:rPr>
              <a:t> </a:t>
            </a:r>
            <a:r>
              <a:rPr lang="en-GB" sz="2200" dirty="0">
                <a:solidFill>
                  <a:srgbClr val="009900"/>
                </a:solidFill>
                <a:latin typeface="+mj-lt"/>
              </a:rPr>
              <a:t>4 </a:t>
            </a:r>
            <a:r>
              <a:rPr lang="en-GB" sz="2200" dirty="0" smtClean="0">
                <a:solidFill>
                  <a:srgbClr val="009900"/>
                </a:solidFill>
                <a:latin typeface="+mj-lt"/>
              </a:rPr>
              <a:t>years’ cork</a:t>
            </a:r>
            <a:endParaRPr lang="en-GB" sz="2200" dirty="0">
              <a:solidFill>
                <a:srgbClr val="009900"/>
              </a:solidFill>
              <a:latin typeface="+mj-lt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 options - cork growth</a:t>
            </a:r>
          </a:p>
        </p:txBody>
      </p:sp>
      <p:sp>
        <p:nvSpPr>
          <p:cNvPr id="68626" name="Text Box 18"/>
          <p:cNvSpPr txBox="1">
            <a:spLocks noChangeArrowheads="1"/>
          </p:cNvSpPr>
          <p:nvPr/>
        </p:nvSpPr>
        <p:spPr bwMode="auto">
          <a:xfrm>
            <a:off x="1862562" y="3928604"/>
            <a:ext cx="1715412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 dirty="0">
                <a:solidFill>
                  <a:srgbClr val="663300"/>
                </a:solidFill>
                <a:latin typeface="+mj-lt"/>
              </a:rPr>
              <a:t>Start with cork </a:t>
            </a:r>
            <a:r>
              <a:rPr lang="en-GB" sz="1200" b="1" dirty="0" err="1" smtClean="0">
                <a:solidFill>
                  <a:srgbClr val="663300"/>
                </a:solidFill>
                <a:latin typeface="+mj-lt"/>
              </a:rPr>
              <a:t>caliber</a:t>
            </a:r>
            <a:r>
              <a:rPr lang="en-GB" sz="1200" b="1" dirty="0" smtClean="0">
                <a:solidFill>
                  <a:srgbClr val="663300"/>
                </a:solidFill>
                <a:latin typeface="+mj-lt"/>
              </a:rPr>
              <a:t> </a:t>
            </a:r>
            <a:r>
              <a:rPr lang="en-GB" sz="1200" b="1" dirty="0">
                <a:solidFill>
                  <a:srgbClr val="663300"/>
                </a:solidFill>
                <a:latin typeface="+mj-lt"/>
              </a:rPr>
              <a:t>with 4 </a:t>
            </a:r>
            <a:r>
              <a:rPr lang="en-GB" sz="1200" b="1" dirty="0" smtClean="0">
                <a:solidFill>
                  <a:srgbClr val="663300"/>
                </a:solidFill>
                <a:latin typeface="+mj-lt"/>
              </a:rPr>
              <a:t>years</a:t>
            </a:r>
          </a:p>
          <a:p>
            <a:pPr algn="ctr">
              <a:spcBef>
                <a:spcPct val="50000"/>
              </a:spcBef>
            </a:pPr>
            <a:r>
              <a:rPr lang="en-GB" sz="1200" b="1" dirty="0" smtClean="0">
                <a:solidFill>
                  <a:srgbClr val="663300"/>
                </a:solidFill>
                <a:latin typeface="+mj-lt"/>
              </a:rPr>
              <a:t>(</a:t>
            </a:r>
            <a:r>
              <a:rPr lang="en-GB" sz="1200" b="1" dirty="0" smtClean="0">
                <a:solidFill>
                  <a:srgbClr val="663300"/>
                </a:solidFill>
                <a:latin typeface="+mj-lt"/>
              </a:rPr>
              <a:t>field </a:t>
            </a:r>
            <a:r>
              <a:rPr lang="en-GB" sz="1200" b="1" dirty="0" smtClean="0">
                <a:solidFill>
                  <a:srgbClr val="663300"/>
                </a:solidFill>
                <a:latin typeface="+mj-lt"/>
              </a:rPr>
              <a:t>measurement)</a:t>
            </a:r>
            <a:endParaRPr lang="en-GB" sz="1200" b="1" dirty="0">
              <a:solidFill>
                <a:srgbClr val="663300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62562" y="2378295"/>
            <a:ext cx="1715926" cy="1550309"/>
            <a:chOff x="527838" y="2546430"/>
            <a:chExt cx="1382400" cy="1458412"/>
          </a:xfrm>
        </p:grpSpPr>
        <p:pic>
          <p:nvPicPr>
            <p:cNvPr id="68617" name="Picture 9" descr="E:\P_GIMREF\nani\cortica_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66" r="45868" b="50873"/>
            <a:stretch/>
          </p:blipFill>
          <p:spPr bwMode="auto">
            <a:xfrm>
              <a:off x="527838" y="2546430"/>
              <a:ext cx="1381986" cy="1168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9" descr="E:\P_GIMREF\nani\cortica_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500" r="46322" b="16839"/>
            <a:stretch/>
          </p:blipFill>
          <p:spPr bwMode="auto">
            <a:xfrm>
              <a:off x="527838" y="3703284"/>
              <a:ext cx="1382400" cy="301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3883741" y="3928604"/>
            <a:ext cx="1505525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 dirty="0">
                <a:solidFill>
                  <a:srgbClr val="663300"/>
                </a:solidFill>
                <a:latin typeface="+mj-lt"/>
              </a:rPr>
              <a:t>Discount the cork back and the 2 half years to obtain </a:t>
            </a:r>
            <a:r>
              <a:rPr lang="en-GB" sz="1200" b="1" dirty="0" smtClean="0">
                <a:solidFill>
                  <a:srgbClr val="663300"/>
                </a:solidFill>
                <a:latin typeface="+mj-lt"/>
              </a:rPr>
              <a:t>cork the </a:t>
            </a:r>
            <a:r>
              <a:rPr lang="en-GB" sz="1200" b="1" dirty="0">
                <a:solidFill>
                  <a:srgbClr val="663300"/>
                </a:solidFill>
                <a:latin typeface="+mj-lt"/>
              </a:rPr>
              <a:t>thickness in 3 complete years</a:t>
            </a:r>
          </a:p>
          <a:p>
            <a:pPr algn="ctr">
              <a:spcBef>
                <a:spcPct val="50000"/>
              </a:spcBef>
            </a:pPr>
            <a:endParaRPr lang="en-GB" sz="1200" b="1" dirty="0">
              <a:solidFill>
                <a:srgbClr val="663300"/>
              </a:solidFill>
              <a:latin typeface="+mj-lt"/>
            </a:endParaRPr>
          </a:p>
        </p:txBody>
      </p:sp>
      <p:pic>
        <p:nvPicPr>
          <p:cNvPr id="34" name="Picture 9" descr="E:\P_GIMREF\nani\cortica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8" r="45868" b="50873"/>
          <a:stretch/>
        </p:blipFill>
        <p:spPr bwMode="auto">
          <a:xfrm>
            <a:off x="3741146" y="2703314"/>
            <a:ext cx="1715412" cy="105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9" descr="E:\P_GIMREF\nani\cortica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8" r="45868" b="25541"/>
          <a:stretch/>
        </p:blipFill>
        <p:spPr bwMode="auto">
          <a:xfrm>
            <a:off x="5596702" y="2676488"/>
            <a:ext cx="1715412" cy="20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5694518" y="4851933"/>
            <a:ext cx="161759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 dirty="0">
                <a:solidFill>
                  <a:srgbClr val="663300"/>
                </a:solidFill>
                <a:latin typeface="+mj-lt"/>
              </a:rPr>
              <a:t>Predict cork thickness in 8 complete </a:t>
            </a:r>
            <a:r>
              <a:rPr lang="en-GB" sz="1200" b="1" dirty="0" smtClean="0">
                <a:solidFill>
                  <a:srgbClr val="663300"/>
                </a:solidFill>
                <a:latin typeface="+mj-lt"/>
              </a:rPr>
              <a:t>years</a:t>
            </a:r>
            <a:endParaRPr lang="en-GB" sz="1200" b="1" dirty="0">
              <a:solidFill>
                <a:srgbClr val="663300"/>
              </a:solidFill>
              <a:latin typeface="+mj-lt"/>
            </a:endParaRPr>
          </a:p>
        </p:txBody>
      </p:sp>
      <p:pic>
        <p:nvPicPr>
          <p:cNvPr id="38" name="Picture 9" descr="E:\P_GIMREF\nani\cortica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0" r="45868" b="21861"/>
          <a:stretch/>
        </p:blipFill>
        <p:spPr bwMode="auto">
          <a:xfrm>
            <a:off x="7519549" y="2456600"/>
            <a:ext cx="1715412" cy="232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7829923" y="4936495"/>
            <a:ext cx="113699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 dirty="0">
                <a:solidFill>
                  <a:srgbClr val="663300"/>
                </a:solidFill>
                <a:latin typeface="+mj-lt"/>
              </a:rPr>
              <a:t>Predict cork </a:t>
            </a:r>
            <a:r>
              <a:rPr lang="en-GB" sz="1200" b="1" dirty="0" err="1" smtClean="0">
                <a:solidFill>
                  <a:srgbClr val="663300"/>
                </a:solidFill>
                <a:latin typeface="+mj-lt"/>
              </a:rPr>
              <a:t>caliber</a:t>
            </a:r>
            <a:r>
              <a:rPr lang="en-GB" sz="1200" b="1" dirty="0" smtClean="0">
                <a:solidFill>
                  <a:srgbClr val="663300"/>
                </a:solidFill>
                <a:latin typeface="+mj-lt"/>
              </a:rPr>
              <a:t> </a:t>
            </a:r>
            <a:r>
              <a:rPr lang="en-GB" sz="1200" b="1" dirty="0">
                <a:solidFill>
                  <a:srgbClr val="663300"/>
                </a:solidFill>
                <a:latin typeface="+mj-lt"/>
              </a:rPr>
              <a:t>with 9 </a:t>
            </a:r>
            <a:r>
              <a:rPr lang="en-GB" sz="1200" b="1" dirty="0" smtClean="0">
                <a:solidFill>
                  <a:srgbClr val="663300"/>
                </a:solidFill>
                <a:latin typeface="+mj-lt"/>
              </a:rPr>
              <a:t>years</a:t>
            </a:r>
            <a:endParaRPr lang="en-GB" sz="1200" b="1" dirty="0">
              <a:solidFill>
                <a:srgbClr val="66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899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8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8" grpId="0" build="p" bldLvl="2" autoUpdateAnimBg="0"/>
      <p:bldP spid="68626" grpId="0" animBg="1" autoUpdateAnimBg="0"/>
      <p:bldP spid="30" grpId="0" animBg="1" autoUpdateAnimBg="0"/>
      <p:bldP spid="37" grpId="0" animBg="1" autoUpdateAnimBg="0"/>
      <p:bldP spid="39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756916" y="2515860"/>
            <a:ext cx="2842811" cy="13500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2200" b="1" dirty="0" smtClean="0">
                <a:solidFill>
                  <a:srgbClr val="008000"/>
                </a:solidFill>
                <a:latin typeface="Trebuchet MS" pitchFamily="34" charset="0"/>
              </a:rPr>
              <a:t>Evolution of </a:t>
            </a:r>
            <a:r>
              <a:rPr lang="en-GB" sz="2200" b="1" dirty="0" err="1" smtClean="0">
                <a:solidFill>
                  <a:srgbClr val="008000"/>
                </a:solidFill>
                <a:latin typeface="Trebuchet MS" pitchFamily="34" charset="0"/>
              </a:rPr>
              <a:t>cgi</a:t>
            </a:r>
            <a:r>
              <a:rPr lang="en-GB" sz="2200" b="1" dirty="0" smtClean="0">
                <a:solidFill>
                  <a:srgbClr val="008000"/>
                </a:solidFill>
                <a:latin typeface="Trebuchet MS" pitchFamily="34" charset="0"/>
              </a:rPr>
              <a:t> in </a:t>
            </a:r>
            <a:r>
              <a:rPr lang="en-GB" sz="2200" b="1" dirty="0" err="1" smtClean="0">
                <a:solidFill>
                  <a:srgbClr val="008000"/>
                </a:solidFill>
                <a:latin typeface="Trebuchet MS" pitchFamily="34" charset="0"/>
              </a:rPr>
              <a:t>sucessive</a:t>
            </a:r>
            <a:r>
              <a:rPr lang="en-GB" sz="2200" b="1" dirty="0" smtClean="0">
                <a:solidFill>
                  <a:srgbClr val="008000"/>
                </a:solidFill>
                <a:latin typeface="Trebuchet MS" pitchFamily="34" charset="0"/>
              </a:rPr>
              <a:t> </a:t>
            </a:r>
            <a:r>
              <a:rPr lang="en-GB" sz="2200" b="1" dirty="0" err="1" smtClean="0">
                <a:solidFill>
                  <a:srgbClr val="008000"/>
                </a:solidFill>
                <a:latin typeface="Trebuchet MS" pitchFamily="34" charset="0"/>
              </a:rPr>
              <a:t>debarkings</a:t>
            </a:r>
            <a:endParaRPr lang="en-US" sz="2200" b="1" dirty="0">
              <a:solidFill>
                <a:srgbClr val="008000"/>
              </a:solidFill>
              <a:latin typeface="Trebuchet MS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05746" y="1960563"/>
            <a:ext cx="7267575" cy="4592637"/>
            <a:chOff x="919163" y="1474788"/>
            <a:chExt cx="7267575" cy="4592637"/>
          </a:xfrm>
        </p:grpSpPr>
        <p:grpSp>
          <p:nvGrpSpPr>
            <p:cNvPr id="23556" name="Group 11"/>
            <p:cNvGrpSpPr>
              <a:grpSpLocks/>
            </p:cNvGrpSpPr>
            <p:nvPr/>
          </p:nvGrpSpPr>
          <p:grpSpPr bwMode="auto">
            <a:xfrm>
              <a:off x="919163" y="1474788"/>
              <a:ext cx="7267575" cy="4592637"/>
              <a:chOff x="579" y="929"/>
              <a:chExt cx="4578" cy="2893"/>
            </a:xfrm>
          </p:grpSpPr>
          <p:pic>
            <p:nvPicPr>
              <p:cNvPr id="23557" name="Picture 9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" y="929"/>
                <a:ext cx="4554" cy="28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558" name="Text Box 10"/>
              <p:cNvSpPr txBox="1">
                <a:spLocks noChangeArrowheads="1"/>
              </p:cNvSpPr>
              <p:nvPr/>
            </p:nvSpPr>
            <p:spPr bwMode="auto">
              <a:xfrm rot="-5400000">
                <a:off x="254" y="1920"/>
                <a:ext cx="938" cy="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PT" b="1" dirty="0">
                    <a:solidFill>
                      <a:srgbClr val="663300"/>
                    </a:solidFill>
                    <a:latin typeface="Arial" pitchFamily="34" charset="0"/>
                  </a:rPr>
                  <a:t>cgi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3367315" y="5196117"/>
              <a:ext cx="2728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sz="1800" b="1" dirty="0">
                  <a:solidFill>
                    <a:srgbClr val="8A5C2E"/>
                  </a:solidFill>
                  <a:latin typeface="Arial" pitchFamily="34" charset="0"/>
                  <a:cs typeface="Arial" pitchFamily="34" charset="0"/>
                </a:rPr>
                <a:t>Successive debarkings</a:t>
              </a:r>
              <a:endParaRPr lang="en-US" sz="1800" b="1" dirty="0">
                <a:solidFill>
                  <a:srgbClr val="8A5C2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GB" dirty="0"/>
              <a:t>Modelling options - cork growth</a:t>
            </a:r>
          </a:p>
        </p:txBody>
      </p:sp>
    </p:spTree>
    <p:extLst>
      <p:ext uri="{BB962C8B-B14F-4D97-AF65-F5344CB8AC3E}">
        <p14:creationId xmlns:p14="http://schemas.microsoft.com/office/powerpoint/2010/main" val="84758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sz="2000" dirty="0" smtClean="0">
                <a:solidFill>
                  <a:srgbClr val="009900"/>
                </a:solidFill>
              </a:rPr>
              <a:t>Prediction </a:t>
            </a:r>
            <a:r>
              <a:rPr lang="en-US" sz="2000" dirty="0">
                <a:solidFill>
                  <a:srgbClr val="009900"/>
                </a:solidFill>
              </a:rPr>
              <a:t>of cork weight using cork </a:t>
            </a:r>
            <a:r>
              <a:rPr lang="en-US" sz="2000" dirty="0" smtClean="0">
                <a:solidFill>
                  <a:srgbClr val="009900"/>
                </a:solidFill>
              </a:rPr>
              <a:t>age</a:t>
            </a:r>
          </a:p>
          <a:p>
            <a:r>
              <a:rPr lang="pt-PT" sz="1800" dirty="0" err="1" smtClean="0"/>
              <a:t>Equation</a:t>
            </a:r>
            <a:r>
              <a:rPr lang="pt-PT" sz="1800" dirty="0" smtClean="0"/>
              <a:t> </a:t>
            </a:r>
            <a:r>
              <a:rPr lang="pt-PT" sz="1800" dirty="0"/>
              <a:t>to predict cork weight for corks with 9 </a:t>
            </a:r>
            <a:r>
              <a:rPr lang="pt-PT" sz="1800" dirty="0" err="1"/>
              <a:t>years</a:t>
            </a:r>
            <a:r>
              <a:rPr lang="pt-PT" sz="1800" dirty="0"/>
              <a:t>  </a:t>
            </a:r>
            <a:endParaRPr lang="en-US" sz="18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483253" y="2554486"/>
            <a:ext cx="8491538" cy="2289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è"/>
            </a:pPr>
            <a:r>
              <a:rPr lang="en-US" sz="1800" b="1" dirty="0">
                <a:solidFill>
                  <a:srgbClr val="663300"/>
                </a:solidFill>
                <a:latin typeface="Trebuchet MS" pitchFamily="34" charset="0"/>
              </a:rPr>
              <a:t>Equation to predict % cork back weight at 9 years of age (cbp</a:t>
            </a:r>
            <a:r>
              <a:rPr lang="en-US" sz="1800" b="1" baseline="-25000" dirty="0">
                <a:solidFill>
                  <a:srgbClr val="663300"/>
                </a:solidFill>
                <a:latin typeface="Trebuchet MS" pitchFamily="34" charset="0"/>
              </a:rPr>
              <a:t>9</a:t>
            </a:r>
            <a:r>
              <a:rPr lang="en-US" sz="1800" b="1" dirty="0">
                <a:solidFill>
                  <a:srgbClr val="663300"/>
                </a:solidFill>
                <a:latin typeface="Trebuchet MS" pitchFamily="34" charset="0"/>
              </a:rPr>
              <a:t>)</a:t>
            </a:r>
          </a:p>
          <a:p>
            <a:pPr marL="342900" indent="-342900" algn="just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è"/>
            </a:pPr>
            <a:r>
              <a:rPr lang="pt-PT" sz="1800" b="1" dirty="0">
                <a:solidFill>
                  <a:srgbClr val="663300"/>
                </a:solidFill>
                <a:latin typeface="Trebuchet MS" pitchFamily="34" charset="0"/>
              </a:rPr>
              <a:t>Estimate the biomass of cork tissue free from the cork back</a:t>
            </a:r>
          </a:p>
          <a:p>
            <a:pPr marL="342900" indent="-342900" algn="just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è"/>
            </a:pPr>
            <a:endParaRPr lang="pt-PT" sz="2000" b="1" dirty="0">
              <a:solidFill>
                <a:srgbClr val="663300"/>
              </a:solidFill>
              <a:latin typeface="Trebuchet MS" pitchFamily="34" charset="0"/>
            </a:endParaRPr>
          </a:p>
          <a:p>
            <a:pPr algn="just">
              <a:spcBef>
                <a:spcPct val="50000"/>
              </a:spcBef>
              <a:buClr>
                <a:srgbClr val="008000"/>
              </a:buClr>
            </a:pPr>
            <a:endParaRPr lang="pt-PT" sz="1400" b="1" dirty="0">
              <a:solidFill>
                <a:srgbClr val="663300"/>
              </a:solidFill>
              <a:latin typeface="Trebuchet MS" pitchFamily="34" charset="0"/>
            </a:endParaRPr>
          </a:p>
          <a:p>
            <a:pPr algn="just">
              <a:spcBef>
                <a:spcPct val="50000"/>
              </a:spcBef>
              <a:buClr>
                <a:srgbClr val="008000"/>
              </a:buClr>
            </a:pPr>
            <a:endParaRPr lang="pt-PT" sz="800" b="1" dirty="0">
              <a:solidFill>
                <a:srgbClr val="663300"/>
              </a:solidFill>
              <a:latin typeface="Trebuchet MS" pitchFamily="34" charset="0"/>
            </a:endParaRPr>
          </a:p>
          <a:p>
            <a:pPr marL="342900" indent="-342900" algn="just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è"/>
            </a:pPr>
            <a:r>
              <a:rPr lang="pt-PT" sz="1800" b="1" dirty="0">
                <a:solidFill>
                  <a:srgbClr val="663300"/>
                </a:solidFill>
                <a:latin typeface="Trebuchet MS" pitchFamily="34" charset="0"/>
              </a:rPr>
              <a:t>Estimate the cork biomass for t years </a:t>
            </a:r>
            <a:r>
              <a:rPr lang="pt-PT" sz="1800" b="1" dirty="0" err="1">
                <a:solidFill>
                  <a:srgbClr val="663300"/>
                </a:solidFill>
                <a:latin typeface="Trebuchet MS" pitchFamily="34" charset="0"/>
              </a:rPr>
              <a:t>of</a:t>
            </a:r>
            <a:r>
              <a:rPr lang="pt-PT" sz="1800" b="1" dirty="0">
                <a:solidFill>
                  <a:srgbClr val="663300"/>
                </a:solidFill>
                <a:latin typeface="Trebuchet MS" pitchFamily="34" charset="0"/>
              </a:rPr>
              <a:t> </a:t>
            </a:r>
            <a:r>
              <a:rPr lang="pt-PT" sz="1800" b="1" dirty="0" err="1" smtClean="0">
                <a:solidFill>
                  <a:srgbClr val="663300"/>
                </a:solidFill>
                <a:latin typeface="Trebuchet MS" pitchFamily="34" charset="0"/>
              </a:rPr>
              <a:t>growth</a:t>
            </a:r>
            <a:r>
              <a:rPr lang="pt-PT" sz="1800" b="1" dirty="0" smtClean="0">
                <a:solidFill>
                  <a:srgbClr val="663300"/>
                </a:solidFill>
                <a:latin typeface="Trebuchet MS" pitchFamily="34" charset="0"/>
              </a:rPr>
              <a:t> </a:t>
            </a:r>
            <a:r>
              <a:rPr lang="pt-PT" sz="1800" b="1" dirty="0" err="1" smtClean="0">
                <a:solidFill>
                  <a:srgbClr val="663300"/>
                </a:solidFill>
                <a:latin typeface="Trebuchet MS" pitchFamily="34" charset="0"/>
              </a:rPr>
              <a:t>without</a:t>
            </a:r>
            <a:r>
              <a:rPr lang="pt-PT" sz="1800" b="1" dirty="0" smtClean="0">
                <a:solidFill>
                  <a:srgbClr val="663300"/>
                </a:solidFill>
                <a:latin typeface="Trebuchet MS" pitchFamily="34" charset="0"/>
              </a:rPr>
              <a:t> </a:t>
            </a:r>
            <a:r>
              <a:rPr lang="pt-PT" sz="1800" b="1" dirty="0" err="1" smtClean="0">
                <a:solidFill>
                  <a:srgbClr val="663300"/>
                </a:solidFill>
                <a:latin typeface="Trebuchet MS" pitchFamily="34" charset="0"/>
              </a:rPr>
              <a:t>cork</a:t>
            </a:r>
            <a:r>
              <a:rPr lang="pt-PT" sz="1800" b="1" dirty="0" smtClean="0">
                <a:solidFill>
                  <a:srgbClr val="663300"/>
                </a:solidFill>
                <a:latin typeface="Trebuchet MS" pitchFamily="34" charset="0"/>
              </a:rPr>
              <a:t> </a:t>
            </a:r>
            <a:r>
              <a:rPr lang="pt-PT" sz="1800" b="1" dirty="0" err="1" smtClean="0">
                <a:solidFill>
                  <a:srgbClr val="663300"/>
                </a:solidFill>
                <a:latin typeface="Trebuchet MS" pitchFamily="34" charset="0"/>
              </a:rPr>
              <a:t>back</a:t>
            </a:r>
            <a:endParaRPr lang="pt-PT" sz="1800" b="1" dirty="0" smtClean="0">
              <a:solidFill>
                <a:srgbClr val="663300"/>
              </a:solidFill>
              <a:latin typeface="Trebuchet MS" pitchFamily="34" charset="0"/>
            </a:endParaRPr>
          </a:p>
          <a:p>
            <a:pPr marL="342900" indent="-342900" algn="just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è"/>
            </a:pPr>
            <a:endParaRPr lang="pt-PT" sz="1800" b="1" dirty="0">
              <a:solidFill>
                <a:srgbClr val="663300"/>
              </a:solidFill>
              <a:latin typeface="Trebuchet MS" pitchFamily="34" charset="0"/>
            </a:endParaRPr>
          </a:p>
          <a:p>
            <a:pPr marL="342900" indent="-342900" algn="just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è"/>
            </a:pPr>
            <a:endParaRPr lang="pt-PT" sz="1800" b="1" dirty="0" smtClean="0">
              <a:solidFill>
                <a:srgbClr val="663300"/>
              </a:solidFill>
              <a:latin typeface="Trebuchet MS" pitchFamily="34" charset="0"/>
            </a:endParaRPr>
          </a:p>
          <a:p>
            <a:pPr marL="342900" indent="-342900" algn="just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è"/>
            </a:pPr>
            <a:endParaRPr lang="pt-PT" sz="800" b="1" dirty="0" smtClean="0">
              <a:solidFill>
                <a:srgbClr val="663300"/>
              </a:solidFill>
              <a:latin typeface="Trebuchet MS" pitchFamily="34" charset="0"/>
            </a:endParaRPr>
          </a:p>
          <a:p>
            <a:pPr marL="342900" indent="-342900" algn="just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è"/>
            </a:pPr>
            <a:r>
              <a:rPr lang="pt-PT" sz="1800" b="1" dirty="0" err="1" smtClean="0">
                <a:solidFill>
                  <a:srgbClr val="663300"/>
                </a:solidFill>
                <a:latin typeface="Trebuchet MS" pitchFamily="34" charset="0"/>
              </a:rPr>
              <a:t>Estimate</a:t>
            </a:r>
            <a:r>
              <a:rPr lang="pt-PT" sz="1800" b="1" dirty="0" smtClean="0">
                <a:solidFill>
                  <a:srgbClr val="663300"/>
                </a:solidFill>
                <a:latin typeface="Trebuchet MS" pitchFamily="34" charset="0"/>
              </a:rPr>
              <a:t> </a:t>
            </a:r>
            <a:r>
              <a:rPr lang="pt-PT" sz="1800" b="1" dirty="0" err="1">
                <a:solidFill>
                  <a:srgbClr val="663300"/>
                </a:solidFill>
                <a:latin typeface="Trebuchet MS" pitchFamily="34" charset="0"/>
              </a:rPr>
              <a:t>the</a:t>
            </a:r>
            <a:r>
              <a:rPr lang="pt-PT" sz="1800" b="1" dirty="0">
                <a:solidFill>
                  <a:srgbClr val="663300"/>
                </a:solidFill>
                <a:latin typeface="Trebuchet MS" pitchFamily="34" charset="0"/>
              </a:rPr>
              <a:t> </a:t>
            </a:r>
            <a:r>
              <a:rPr lang="pt-PT" sz="1800" b="1" dirty="0" err="1">
                <a:solidFill>
                  <a:srgbClr val="663300"/>
                </a:solidFill>
                <a:latin typeface="Trebuchet MS" pitchFamily="34" charset="0"/>
              </a:rPr>
              <a:t>cork</a:t>
            </a:r>
            <a:r>
              <a:rPr lang="pt-PT" sz="1800" b="1" dirty="0">
                <a:solidFill>
                  <a:srgbClr val="663300"/>
                </a:solidFill>
                <a:latin typeface="Trebuchet MS" pitchFamily="34" charset="0"/>
              </a:rPr>
              <a:t> </a:t>
            </a:r>
            <a:r>
              <a:rPr lang="pt-PT" sz="1800" b="1" dirty="0" err="1">
                <a:solidFill>
                  <a:srgbClr val="663300"/>
                </a:solidFill>
                <a:latin typeface="Trebuchet MS" pitchFamily="34" charset="0"/>
              </a:rPr>
              <a:t>biomass</a:t>
            </a:r>
            <a:r>
              <a:rPr lang="pt-PT" sz="1800" b="1" dirty="0">
                <a:solidFill>
                  <a:srgbClr val="663300"/>
                </a:solidFill>
                <a:latin typeface="Trebuchet MS" pitchFamily="34" charset="0"/>
              </a:rPr>
              <a:t> for t </a:t>
            </a:r>
            <a:r>
              <a:rPr lang="pt-PT" sz="1800" b="1" dirty="0" err="1">
                <a:solidFill>
                  <a:srgbClr val="663300"/>
                </a:solidFill>
                <a:latin typeface="Trebuchet MS" pitchFamily="34" charset="0"/>
              </a:rPr>
              <a:t>years</a:t>
            </a:r>
            <a:r>
              <a:rPr lang="pt-PT" sz="1800" b="1" dirty="0">
                <a:solidFill>
                  <a:srgbClr val="663300"/>
                </a:solidFill>
                <a:latin typeface="Trebuchet MS" pitchFamily="34" charset="0"/>
              </a:rPr>
              <a:t> </a:t>
            </a:r>
            <a:r>
              <a:rPr lang="pt-PT" sz="1800" b="1" dirty="0" err="1">
                <a:solidFill>
                  <a:srgbClr val="663300"/>
                </a:solidFill>
                <a:latin typeface="Trebuchet MS" pitchFamily="34" charset="0"/>
              </a:rPr>
              <a:t>of</a:t>
            </a:r>
            <a:r>
              <a:rPr lang="pt-PT" sz="1800" b="1" dirty="0">
                <a:solidFill>
                  <a:srgbClr val="663300"/>
                </a:solidFill>
                <a:latin typeface="Trebuchet MS" pitchFamily="34" charset="0"/>
              </a:rPr>
              <a:t> </a:t>
            </a:r>
            <a:r>
              <a:rPr lang="pt-PT" sz="1800" b="1" dirty="0" err="1">
                <a:solidFill>
                  <a:srgbClr val="663300"/>
                </a:solidFill>
                <a:latin typeface="Trebuchet MS" pitchFamily="34" charset="0"/>
              </a:rPr>
              <a:t>growth</a:t>
            </a:r>
            <a:r>
              <a:rPr lang="pt-PT" sz="1800" b="1" dirty="0">
                <a:solidFill>
                  <a:srgbClr val="663300"/>
                </a:solidFill>
                <a:latin typeface="Trebuchet MS" pitchFamily="34" charset="0"/>
              </a:rPr>
              <a:t> </a:t>
            </a:r>
            <a:r>
              <a:rPr lang="pt-PT" sz="1800" b="1" dirty="0" err="1" smtClean="0">
                <a:solidFill>
                  <a:srgbClr val="663300"/>
                </a:solidFill>
                <a:latin typeface="Trebuchet MS" pitchFamily="34" charset="0"/>
              </a:rPr>
              <a:t>with</a:t>
            </a:r>
            <a:r>
              <a:rPr lang="pt-PT" sz="1800" b="1" dirty="0" smtClean="0">
                <a:solidFill>
                  <a:srgbClr val="663300"/>
                </a:solidFill>
                <a:latin typeface="Trebuchet MS" pitchFamily="34" charset="0"/>
              </a:rPr>
              <a:t> </a:t>
            </a:r>
            <a:r>
              <a:rPr lang="pt-PT" sz="1800" b="1" dirty="0" err="1">
                <a:solidFill>
                  <a:srgbClr val="663300"/>
                </a:solidFill>
                <a:latin typeface="Trebuchet MS" pitchFamily="34" charset="0"/>
              </a:rPr>
              <a:t>cork</a:t>
            </a:r>
            <a:r>
              <a:rPr lang="pt-PT" sz="1800" b="1" dirty="0">
                <a:solidFill>
                  <a:srgbClr val="663300"/>
                </a:solidFill>
                <a:latin typeface="Trebuchet MS" pitchFamily="34" charset="0"/>
              </a:rPr>
              <a:t> </a:t>
            </a:r>
            <a:r>
              <a:rPr lang="pt-PT" sz="1800" b="1" dirty="0" err="1">
                <a:solidFill>
                  <a:srgbClr val="663300"/>
                </a:solidFill>
                <a:latin typeface="Trebuchet MS" pitchFamily="34" charset="0"/>
              </a:rPr>
              <a:t>back</a:t>
            </a:r>
            <a:endParaRPr lang="pt-PT" sz="1800" b="1" dirty="0">
              <a:solidFill>
                <a:srgbClr val="663300"/>
              </a:solidFill>
              <a:latin typeface="Trebuchet MS" pitchFamily="34" charset="0"/>
            </a:endParaRPr>
          </a:p>
          <a:p>
            <a:pPr marL="342900" indent="-342900" algn="just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è"/>
            </a:pPr>
            <a:endParaRPr lang="en-US" sz="1800" b="1" dirty="0">
              <a:solidFill>
                <a:srgbClr val="663300"/>
              </a:solidFill>
              <a:latin typeface="Trebuchet MS" pitchFamily="34" charset="0"/>
            </a:endParaRPr>
          </a:p>
          <a:p>
            <a:pPr marL="742950" lvl="1" indent="-285750" algn="just">
              <a:spcBef>
                <a:spcPct val="50000"/>
              </a:spcBef>
              <a:buClr>
                <a:srgbClr val="008000"/>
              </a:buClr>
              <a:buFont typeface="Marlett" pitchFamily="2" charset="2"/>
              <a:buChar char="b"/>
            </a:pPr>
            <a:endParaRPr lang="en-US" sz="2000" b="1" dirty="0">
              <a:solidFill>
                <a:srgbClr val="008000"/>
              </a:solidFill>
              <a:latin typeface="Trebuchet MS" pitchFamily="34" charset="0"/>
            </a:endParaRPr>
          </a:p>
          <a:p>
            <a:pPr marL="742950" lvl="1" indent="-285750" algn="just">
              <a:spcBef>
                <a:spcPct val="50000"/>
              </a:spcBef>
              <a:buClr>
                <a:srgbClr val="008000"/>
              </a:buClr>
              <a:buFont typeface="Marlett" pitchFamily="2" charset="2"/>
              <a:buChar char="b"/>
            </a:pPr>
            <a:endParaRPr lang="en-US" sz="2000" b="1" dirty="0">
              <a:solidFill>
                <a:srgbClr val="008000"/>
              </a:solidFill>
              <a:latin typeface="Trebuchet MS" pitchFamily="34" charset="0"/>
            </a:endParaRPr>
          </a:p>
          <a:p>
            <a:pPr marL="742950" lvl="1" indent="-285750" algn="just">
              <a:spcBef>
                <a:spcPct val="50000"/>
              </a:spcBef>
              <a:buClr>
                <a:srgbClr val="008000"/>
              </a:buClr>
              <a:buFont typeface="Marlett" pitchFamily="2" charset="2"/>
              <a:buChar char="b"/>
            </a:pPr>
            <a:endParaRPr lang="en-US" sz="2000" b="1" dirty="0">
              <a:solidFill>
                <a:srgbClr val="008000"/>
              </a:solidFill>
              <a:latin typeface="Trebuchet MS" pitchFamily="34" charset="0"/>
            </a:endParaRPr>
          </a:p>
        </p:txBody>
      </p:sp>
      <p:pic>
        <p:nvPicPr>
          <p:cNvPr id="205830" name="Picture 6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6633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442" y="3440995"/>
            <a:ext cx="4324320" cy="83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917" y="5578082"/>
            <a:ext cx="3293334" cy="84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GB" dirty="0"/>
              <a:t>Modelling options - cork growth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182" y="1760319"/>
            <a:ext cx="3582418" cy="344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flipH="1">
            <a:off x="10076771" y="2204293"/>
            <a:ext cx="1654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9900"/>
                </a:solidFill>
                <a:latin typeface="+mn-lt"/>
              </a:rPr>
              <a:t>% </a:t>
            </a:r>
            <a:r>
              <a:rPr lang="en-US" sz="1600" dirty="0">
                <a:solidFill>
                  <a:srgbClr val="009900"/>
                </a:solidFill>
                <a:latin typeface="+mn-lt"/>
              </a:rPr>
              <a:t>of cork back (in weight)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043442" y="4788728"/>
            <a:ext cx="1998397" cy="841905"/>
            <a:chOff x="5953562" y="5227254"/>
            <a:chExt cx="1998397" cy="841905"/>
          </a:xfrm>
        </p:grpSpPr>
        <p:pic>
          <p:nvPicPr>
            <p:cNvPr id="11" name="Picture 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320"/>
            <a:stretch/>
          </p:blipFill>
          <p:spPr bwMode="auto">
            <a:xfrm>
              <a:off x="5953562" y="5227254"/>
              <a:ext cx="1998397" cy="841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7044" y="5504731"/>
              <a:ext cx="128424" cy="128425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 bwMode="auto">
            <a:xfrm>
              <a:off x="6502400" y="5437481"/>
              <a:ext cx="73068" cy="7525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5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5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53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53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build="p" bldLvl="2" autoUpdateAnimBg="0"/>
      <p:bldP spid="185348" grpId="0" uiExpand="1" build="p" bldLvl="2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SUBER model – modules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Modules:</a:t>
            </a:r>
          </a:p>
          <a:p>
            <a:pPr lvl="1"/>
            <a:r>
              <a:rPr lang="en-US" sz="2000" dirty="0"/>
              <a:t>Methodology to estimate site productivity</a:t>
            </a:r>
          </a:p>
          <a:p>
            <a:pPr lvl="1"/>
            <a:r>
              <a:rPr lang="en-US" sz="2000" dirty="0" smtClean="0"/>
              <a:t>Height growth </a:t>
            </a:r>
            <a:r>
              <a:rPr lang="en-US" sz="2000" dirty="0"/>
              <a:t>of trees in the juvenile stage</a:t>
            </a:r>
          </a:p>
          <a:p>
            <a:pPr lvl="1"/>
            <a:r>
              <a:rPr lang="en-US" sz="2000" dirty="0"/>
              <a:t>Transition between the </a:t>
            </a:r>
            <a:r>
              <a:rPr lang="en-US" sz="2000" dirty="0">
                <a:solidFill>
                  <a:srgbClr val="CC6600"/>
                </a:solidFill>
              </a:rPr>
              <a:t>regeneration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CC6600"/>
                </a:solidFill>
              </a:rPr>
              <a:t>juvenile</a:t>
            </a:r>
            <a:r>
              <a:rPr lang="en-US" sz="2000" dirty="0"/>
              <a:t> stages</a:t>
            </a:r>
          </a:p>
          <a:p>
            <a:pPr lvl="1"/>
            <a:r>
              <a:rPr lang="en-US" sz="2000" dirty="0" smtClean="0"/>
              <a:t>Diameter growth </a:t>
            </a:r>
            <a:r>
              <a:rPr lang="en-US" sz="2000" dirty="0"/>
              <a:t>model for trees in the juvenile stage</a:t>
            </a:r>
          </a:p>
          <a:p>
            <a:pPr lvl="1"/>
            <a:r>
              <a:rPr lang="en-US" sz="2000" dirty="0"/>
              <a:t>Transition between the </a:t>
            </a:r>
            <a:r>
              <a:rPr lang="en-US" sz="2000" dirty="0">
                <a:solidFill>
                  <a:srgbClr val="CC6600"/>
                </a:solidFill>
              </a:rPr>
              <a:t>juvenile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CC6600"/>
                </a:solidFill>
              </a:rPr>
              <a:t>adult</a:t>
            </a:r>
            <a:r>
              <a:rPr lang="en-US" sz="2000" dirty="0"/>
              <a:t> stages</a:t>
            </a:r>
          </a:p>
          <a:p>
            <a:pPr lvl="1"/>
            <a:r>
              <a:rPr lang="en-US" sz="2000" dirty="0" smtClean="0"/>
              <a:t>Diameter growth </a:t>
            </a:r>
            <a:r>
              <a:rPr lang="en-US" sz="2000" dirty="0"/>
              <a:t>model for trees in the adult stage</a:t>
            </a:r>
          </a:p>
          <a:p>
            <a:pPr lvl="1"/>
            <a:r>
              <a:rPr lang="en-US" sz="2000" dirty="0"/>
              <a:t>Prediction of cork weight as a function of cork age</a:t>
            </a:r>
          </a:p>
          <a:p>
            <a:pPr lvl="1"/>
            <a:r>
              <a:rPr lang="en-US" sz="2000" dirty="0"/>
              <a:t>Simulation of </a:t>
            </a:r>
            <a:r>
              <a:rPr lang="en-US" sz="2000" dirty="0" err="1" smtClean="0"/>
              <a:t>thinnings</a:t>
            </a: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Specificity of the cork oak system in PORTUGAL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184" y="1651335"/>
            <a:ext cx="11419415" cy="4953000"/>
          </a:xfrm>
        </p:spPr>
        <p:txBody>
          <a:bodyPr/>
          <a:lstStyle/>
          <a:p>
            <a:r>
              <a:rPr lang="en-GB" sz="2200" dirty="0"/>
              <a:t>Cork oak stands are a very peculiar forestry system</a:t>
            </a:r>
            <a:endParaRPr lang="en-US" sz="2200" dirty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41166" y="5128154"/>
            <a:ext cx="13051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>
                <a:latin typeface="+mj-lt"/>
              </a:rPr>
              <a:t>Pure</a:t>
            </a:r>
          </a:p>
          <a:p>
            <a:pPr algn="r"/>
            <a:r>
              <a:rPr lang="en-US" sz="1700" b="1" dirty="0">
                <a:latin typeface="+mj-lt"/>
              </a:rPr>
              <a:t>Dominant</a:t>
            </a:r>
          </a:p>
          <a:p>
            <a:pPr algn="r"/>
            <a:r>
              <a:rPr lang="en-US" sz="1700" b="1" dirty="0">
                <a:latin typeface="+mj-lt"/>
              </a:rPr>
              <a:t>dominated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25799" y="4158380"/>
            <a:ext cx="13051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>
                <a:latin typeface="+mj-lt"/>
              </a:rPr>
              <a:t>Pure</a:t>
            </a:r>
          </a:p>
          <a:p>
            <a:pPr algn="r"/>
            <a:r>
              <a:rPr lang="en-US" sz="1700" b="1" dirty="0">
                <a:latin typeface="+mj-lt"/>
              </a:rPr>
              <a:t>Dominant</a:t>
            </a:r>
          </a:p>
          <a:p>
            <a:pPr algn="r"/>
            <a:r>
              <a:rPr lang="en-US" sz="1700" b="1" dirty="0">
                <a:latin typeface="+mj-lt"/>
              </a:rPr>
              <a:t>dominated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41166" y="3124532"/>
            <a:ext cx="13051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>
                <a:latin typeface="+mj-lt"/>
              </a:rPr>
              <a:t>Pure</a:t>
            </a:r>
          </a:p>
          <a:p>
            <a:pPr algn="r"/>
            <a:r>
              <a:rPr lang="en-US" sz="1700" b="1" dirty="0">
                <a:latin typeface="+mj-lt"/>
              </a:rPr>
              <a:t>Dominant</a:t>
            </a:r>
          </a:p>
          <a:p>
            <a:pPr algn="r"/>
            <a:r>
              <a:rPr lang="en-US" sz="1700" b="1" dirty="0">
                <a:latin typeface="+mj-lt"/>
              </a:rPr>
              <a:t>dominated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46657" y="3248123"/>
            <a:ext cx="107914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700" b="1" dirty="0">
                <a:solidFill>
                  <a:srgbClr val="CC6600"/>
                </a:solidFill>
                <a:latin typeface="+mj-lt"/>
              </a:rPr>
              <a:t>Cork oak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44254" y="4454148"/>
            <a:ext cx="159691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700" b="1" dirty="0">
                <a:solidFill>
                  <a:srgbClr val="009900"/>
                </a:solidFill>
                <a:latin typeface="+mj-lt"/>
              </a:rPr>
              <a:t>Maritime pine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45526" y="5373144"/>
            <a:ext cx="10583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700" b="1" dirty="0">
                <a:solidFill>
                  <a:srgbClr val="92D050"/>
                </a:solidFill>
                <a:latin typeface="+mj-lt"/>
              </a:rPr>
              <a:t>Eucalypt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41601" y="2734664"/>
            <a:ext cx="17810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>
                <a:latin typeface="+mj-lt"/>
              </a:rPr>
              <a:t>10&lt; %CC &lt;30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8200"/>
          <a:stretch/>
        </p:blipFill>
        <p:spPr>
          <a:xfrm>
            <a:off x="5142039" y="4203092"/>
            <a:ext cx="4498566" cy="868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t="31469" b="35142"/>
          <a:stretch/>
        </p:blipFill>
        <p:spPr>
          <a:xfrm>
            <a:off x="5130968" y="5138171"/>
            <a:ext cx="4518024" cy="9153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t="64528"/>
          <a:stretch/>
        </p:blipFill>
        <p:spPr>
          <a:xfrm>
            <a:off x="5142039" y="3104171"/>
            <a:ext cx="4498566" cy="96830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505908" y="2341258"/>
            <a:ext cx="13585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dirty="0">
                <a:latin typeface="+mj-lt"/>
              </a:rPr>
              <a:t> </a:t>
            </a:r>
            <a:r>
              <a:rPr lang="en-US" sz="1700" b="1" dirty="0">
                <a:latin typeface="+mj-lt"/>
              </a:rPr>
              <a:t>Area (</a:t>
            </a:r>
            <a:r>
              <a:rPr lang="en-US" sz="1700" b="1" dirty="0" err="1">
                <a:latin typeface="+mj-lt"/>
              </a:rPr>
              <a:t>kha</a:t>
            </a:r>
            <a:r>
              <a:rPr lang="en-US" sz="1700" b="1" dirty="0">
                <a:latin typeface="+mj-lt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64339" y="2783438"/>
            <a:ext cx="17810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>
                <a:latin typeface="+mj-lt"/>
              </a:rPr>
              <a:t>30&lt; %CC &lt;50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02231" y="2741230"/>
            <a:ext cx="17810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>
                <a:latin typeface="+mj-lt"/>
              </a:rPr>
              <a:t>%CC &gt;50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3185" y="6144479"/>
            <a:ext cx="1426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NFI6 – 2025-2026</a:t>
            </a:r>
          </a:p>
        </p:txBody>
      </p:sp>
    </p:spTree>
    <p:extLst>
      <p:ext uri="{BB962C8B-B14F-4D97-AF65-F5344CB8AC3E}">
        <p14:creationId xmlns:p14="http://schemas.microsoft.com/office/powerpoint/2010/main" val="3923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Simulation of </a:t>
            </a:r>
            <a:r>
              <a:rPr lang="en-US" sz="3200" dirty="0" err="1" smtClean="0"/>
              <a:t>thinnings</a:t>
            </a:r>
            <a:endParaRPr lang="en-US" sz="3200" dirty="0"/>
          </a:p>
        </p:txBody>
      </p:sp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z="800" dirty="0"/>
          </a:p>
          <a:p>
            <a:r>
              <a:rPr lang="pt-PT" sz="2000" dirty="0" err="1"/>
              <a:t>The</a:t>
            </a:r>
            <a:r>
              <a:rPr lang="pt-PT" sz="2000" dirty="0"/>
              <a:t> SUBER 3 </a:t>
            </a:r>
            <a:r>
              <a:rPr lang="pt-PT" sz="2000" dirty="0" err="1"/>
              <a:t>model</a:t>
            </a:r>
            <a:r>
              <a:rPr lang="pt-PT" sz="2000" dirty="0"/>
              <a:t> </a:t>
            </a:r>
            <a:r>
              <a:rPr lang="pt-PT" sz="2000" dirty="0" err="1"/>
              <a:t>was</a:t>
            </a:r>
            <a:r>
              <a:rPr lang="pt-PT" sz="2000" dirty="0"/>
              <a:t> </a:t>
            </a:r>
            <a:r>
              <a:rPr lang="pt-PT" sz="2000" dirty="0" err="1"/>
              <a:t>used</a:t>
            </a:r>
            <a:r>
              <a:rPr lang="pt-PT" sz="2000" dirty="0"/>
              <a:t> to </a:t>
            </a:r>
            <a:r>
              <a:rPr lang="pt-PT" sz="2000" dirty="0" err="1"/>
              <a:t>simulate</a:t>
            </a:r>
            <a:r>
              <a:rPr lang="pt-PT" sz="2000" dirty="0"/>
              <a:t>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development</a:t>
            </a:r>
            <a:r>
              <a:rPr lang="pt-PT" sz="2000" dirty="0"/>
              <a:t> </a:t>
            </a:r>
            <a:r>
              <a:rPr lang="pt-PT" sz="2000" dirty="0" err="1"/>
              <a:t>of</a:t>
            </a:r>
            <a:r>
              <a:rPr lang="pt-PT" sz="2000" dirty="0"/>
              <a:t> </a:t>
            </a:r>
            <a:r>
              <a:rPr lang="pt-PT" sz="2000" dirty="0" err="1"/>
              <a:t>several</a:t>
            </a:r>
            <a:r>
              <a:rPr lang="pt-PT" sz="2000" dirty="0"/>
              <a:t> </a:t>
            </a:r>
            <a:r>
              <a:rPr lang="pt-PT" sz="2000" dirty="0" err="1"/>
              <a:t>plots</a:t>
            </a:r>
            <a:r>
              <a:rPr lang="pt-PT" sz="2000" dirty="0"/>
              <a:t> </a:t>
            </a:r>
            <a:r>
              <a:rPr lang="pt-PT" sz="2000" dirty="0" err="1"/>
              <a:t>with</a:t>
            </a:r>
            <a:r>
              <a:rPr lang="pt-PT" sz="2000" dirty="0"/>
              <a:t> </a:t>
            </a:r>
            <a:r>
              <a:rPr lang="pt-PT" sz="2000" dirty="0" err="1"/>
              <a:t>alternative</a:t>
            </a:r>
            <a:r>
              <a:rPr lang="pt-PT" sz="2000" dirty="0"/>
              <a:t> </a:t>
            </a:r>
            <a:r>
              <a:rPr lang="pt-PT" sz="2000" dirty="0" err="1"/>
              <a:t>thinning</a:t>
            </a:r>
            <a:r>
              <a:rPr lang="pt-PT" sz="2000" dirty="0"/>
              <a:t> </a:t>
            </a:r>
            <a:r>
              <a:rPr lang="pt-PT" sz="2000" dirty="0" err="1"/>
              <a:t>strategies</a:t>
            </a:r>
            <a:endParaRPr lang="pt-PT" sz="2000" dirty="0"/>
          </a:p>
          <a:p>
            <a:r>
              <a:rPr lang="pt-PT" sz="2000" dirty="0" err="1"/>
              <a:t>These</a:t>
            </a:r>
            <a:r>
              <a:rPr lang="pt-PT" sz="2000" dirty="0"/>
              <a:t> </a:t>
            </a:r>
            <a:r>
              <a:rPr lang="pt-PT" sz="2000" dirty="0" err="1"/>
              <a:t>simulated</a:t>
            </a:r>
            <a:r>
              <a:rPr lang="pt-PT" sz="2000" dirty="0"/>
              <a:t> data </a:t>
            </a:r>
            <a:r>
              <a:rPr lang="pt-PT" sz="2000" dirty="0" err="1"/>
              <a:t>were</a:t>
            </a:r>
            <a:r>
              <a:rPr lang="pt-PT" sz="2000" dirty="0"/>
              <a:t> </a:t>
            </a:r>
            <a:r>
              <a:rPr lang="pt-PT" sz="2000" dirty="0" err="1"/>
              <a:t>used</a:t>
            </a:r>
            <a:r>
              <a:rPr lang="pt-PT" sz="2000" dirty="0"/>
              <a:t> to </a:t>
            </a:r>
            <a:r>
              <a:rPr lang="pt-PT" sz="2000" dirty="0" err="1"/>
              <a:t>develop</a:t>
            </a:r>
            <a:r>
              <a:rPr lang="pt-PT" sz="2000" dirty="0"/>
              <a:t> a </a:t>
            </a:r>
            <a:r>
              <a:rPr lang="pt-PT" sz="2000" dirty="0" err="1"/>
              <a:t>model</a:t>
            </a:r>
            <a:r>
              <a:rPr lang="pt-PT" sz="2000" dirty="0"/>
              <a:t> </a:t>
            </a:r>
            <a:r>
              <a:rPr lang="pt-PT" sz="2000" dirty="0" err="1"/>
              <a:t>that</a:t>
            </a:r>
            <a:r>
              <a:rPr lang="pt-PT" sz="2000" dirty="0"/>
              <a:t> </a:t>
            </a:r>
            <a:r>
              <a:rPr lang="pt-PT" sz="2000" dirty="0" err="1"/>
              <a:t>predicts</a:t>
            </a:r>
            <a:r>
              <a:rPr lang="pt-PT" sz="2000" dirty="0"/>
              <a:t>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probability</a:t>
            </a:r>
            <a:r>
              <a:rPr lang="pt-PT" sz="2000" dirty="0"/>
              <a:t> </a:t>
            </a:r>
            <a:r>
              <a:rPr lang="pt-PT" sz="2000" dirty="0" err="1"/>
              <a:t>of</a:t>
            </a:r>
            <a:r>
              <a:rPr lang="pt-PT" sz="2000" dirty="0"/>
              <a:t> a </a:t>
            </a:r>
            <a:r>
              <a:rPr lang="pt-PT" sz="2000" dirty="0" err="1"/>
              <a:t>tree</a:t>
            </a:r>
            <a:r>
              <a:rPr lang="pt-PT" sz="2000" dirty="0"/>
              <a:t> </a:t>
            </a:r>
            <a:r>
              <a:rPr lang="pt-PT" sz="2000" dirty="0" smtClean="0"/>
              <a:t>to </a:t>
            </a:r>
            <a:r>
              <a:rPr lang="pt-PT" sz="2000" dirty="0" err="1" smtClean="0"/>
              <a:t>be</a:t>
            </a:r>
            <a:r>
              <a:rPr lang="pt-PT" sz="2000" dirty="0" smtClean="0"/>
              <a:t> </a:t>
            </a:r>
            <a:r>
              <a:rPr lang="pt-PT" sz="2000" dirty="0" err="1" smtClean="0"/>
              <a:t>thinned</a:t>
            </a:r>
            <a:r>
              <a:rPr lang="pt-PT" sz="2000" dirty="0" smtClean="0"/>
              <a:t> </a:t>
            </a:r>
            <a:r>
              <a:rPr lang="pt-PT" sz="2000" dirty="0"/>
              <a:t>(</a:t>
            </a:r>
            <a:r>
              <a:rPr lang="pt-PT" sz="2000" dirty="0" err="1"/>
              <a:t>logistic</a:t>
            </a:r>
            <a:r>
              <a:rPr lang="pt-PT" sz="2000" dirty="0"/>
              <a:t> </a:t>
            </a:r>
            <a:r>
              <a:rPr lang="pt-PT" sz="2000" dirty="0" err="1"/>
              <a:t>regression</a:t>
            </a:r>
            <a:r>
              <a:rPr lang="pt-PT" sz="2000" dirty="0"/>
              <a:t>):  </a:t>
            </a:r>
            <a:endParaRPr lang="en-US" sz="2400" dirty="0"/>
          </a:p>
          <a:p>
            <a:pPr lvl="1"/>
            <a:endParaRPr lang="en-US" sz="2000" dirty="0"/>
          </a:p>
          <a:p>
            <a:endParaRPr lang="en-US" sz="700" dirty="0"/>
          </a:p>
          <a:p>
            <a:pPr lvl="1">
              <a:buFont typeface="Marlett" pitchFamily="2" charset="2"/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188420" name="Rectangle 4"/>
          <p:cNvSpPr>
            <a:spLocks noChangeArrowheads="1"/>
          </p:cNvSpPr>
          <p:nvPr/>
        </p:nvSpPr>
        <p:spPr bwMode="auto">
          <a:xfrm>
            <a:off x="572134" y="5010626"/>
            <a:ext cx="10274935" cy="1235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è"/>
            </a:pPr>
            <a:r>
              <a:rPr lang="en-US" sz="2000" b="1" dirty="0">
                <a:solidFill>
                  <a:srgbClr val="663300"/>
                </a:solidFill>
                <a:latin typeface="Trebuchet MS" pitchFamily="34" charset="0"/>
              </a:rPr>
              <a:t>Trees are “thinned” with Monte-Carlo </a:t>
            </a:r>
            <a:r>
              <a:rPr lang="en-US" sz="2000" b="1" dirty="0" smtClean="0">
                <a:solidFill>
                  <a:srgbClr val="663300"/>
                </a:solidFill>
                <a:latin typeface="Trebuchet MS" pitchFamily="34" charset="0"/>
              </a:rPr>
              <a:t>simulation:</a:t>
            </a:r>
            <a:endParaRPr lang="en-US" sz="2000" b="1" dirty="0">
              <a:solidFill>
                <a:srgbClr val="663300"/>
              </a:solidFill>
              <a:latin typeface="Trebuchet MS" pitchFamily="34" charset="0"/>
            </a:endParaRPr>
          </a:p>
          <a:p>
            <a:pPr marL="742950" lvl="1" indent="-285750" algn="just">
              <a:spcBef>
                <a:spcPct val="50000"/>
              </a:spcBef>
              <a:buClr>
                <a:srgbClr val="008000"/>
              </a:buClr>
              <a:buFont typeface="Marlett" pitchFamily="2" charset="2"/>
              <a:buChar char="b"/>
            </a:pPr>
            <a:r>
              <a:rPr lang="en-US" sz="1800" b="1" dirty="0">
                <a:solidFill>
                  <a:srgbClr val="008000"/>
                </a:solidFill>
                <a:latin typeface="Trebuchet MS" pitchFamily="34" charset="0"/>
              </a:rPr>
              <a:t>Uniform system: all trees at the same </a:t>
            </a:r>
            <a:r>
              <a:rPr lang="en-US" sz="1800" b="1" dirty="0" smtClean="0">
                <a:solidFill>
                  <a:srgbClr val="008000"/>
                </a:solidFill>
                <a:latin typeface="Trebuchet MS" pitchFamily="34" charset="0"/>
              </a:rPr>
              <a:t>time (even-aged)</a:t>
            </a:r>
            <a:endParaRPr lang="en-US" sz="1800" b="1" dirty="0">
              <a:solidFill>
                <a:srgbClr val="008000"/>
              </a:solidFill>
              <a:latin typeface="Trebuchet MS" pitchFamily="34" charset="0"/>
            </a:endParaRPr>
          </a:p>
          <a:p>
            <a:pPr marL="742950" lvl="1" indent="-285750" algn="just">
              <a:spcBef>
                <a:spcPct val="50000"/>
              </a:spcBef>
              <a:buClr>
                <a:srgbClr val="008000"/>
              </a:buClr>
              <a:buFont typeface="Marlett" pitchFamily="2" charset="2"/>
              <a:buChar char="b"/>
            </a:pPr>
            <a:r>
              <a:rPr lang="en-US" sz="1800" b="1" dirty="0">
                <a:solidFill>
                  <a:srgbClr val="008000"/>
                </a:solidFill>
                <a:latin typeface="Trebuchet MS" pitchFamily="34" charset="0"/>
              </a:rPr>
              <a:t>Selection system: by diameter class, towards a target </a:t>
            </a:r>
            <a:r>
              <a:rPr lang="en-US" sz="1800" b="1" dirty="0" smtClean="0">
                <a:solidFill>
                  <a:srgbClr val="008000"/>
                </a:solidFill>
                <a:latin typeface="Trebuchet MS" pitchFamily="34" charset="0"/>
              </a:rPr>
              <a:t>distribution (uneven-aged)</a:t>
            </a:r>
            <a:endParaRPr lang="en-US" sz="2000" b="1" dirty="0">
              <a:solidFill>
                <a:srgbClr val="008000"/>
              </a:solidFill>
              <a:latin typeface="Trebuchet MS" pitchFamily="34" charset="0"/>
            </a:endParaRPr>
          </a:p>
        </p:txBody>
      </p:sp>
      <p:pic>
        <p:nvPicPr>
          <p:cNvPr id="1884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58" y="3531076"/>
            <a:ext cx="8093075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98426" y="3979862"/>
            <a:ext cx="41852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8A5C2E"/>
                </a:solidFill>
                <a:latin typeface="+mj-lt"/>
              </a:rPr>
              <a:t>Where: </a:t>
            </a:r>
          </a:p>
          <a:p>
            <a:r>
              <a:rPr lang="en-US" sz="1400" i="1" dirty="0">
                <a:solidFill>
                  <a:srgbClr val="8A5C2E"/>
                </a:solidFill>
                <a:latin typeface="+mj-lt"/>
              </a:rPr>
              <a:t> </a:t>
            </a:r>
            <a:r>
              <a:rPr lang="en-US" sz="1400" i="1" dirty="0" smtClean="0">
                <a:solidFill>
                  <a:srgbClr val="8A5C2E"/>
                </a:solidFill>
                <a:latin typeface="+mj-lt"/>
              </a:rPr>
              <a:t>         </a:t>
            </a:r>
            <a:r>
              <a:rPr lang="en-US" sz="1400" i="1" dirty="0" err="1" smtClean="0">
                <a:solidFill>
                  <a:srgbClr val="8A5C2E"/>
                </a:solidFill>
                <a:latin typeface="+mj-lt"/>
              </a:rPr>
              <a:t>Rdm</a:t>
            </a:r>
            <a:r>
              <a:rPr lang="en-US" sz="1400" i="1" dirty="0" smtClean="0">
                <a:solidFill>
                  <a:srgbClr val="8A5C2E"/>
                </a:solidFill>
                <a:latin typeface="+mj-lt"/>
              </a:rPr>
              <a:t> = d/dg</a:t>
            </a:r>
          </a:p>
          <a:p>
            <a:r>
              <a:rPr lang="en-US" sz="1400" i="1" dirty="0">
                <a:solidFill>
                  <a:srgbClr val="8A5C2E"/>
                </a:solidFill>
                <a:latin typeface="+mj-lt"/>
              </a:rPr>
              <a:t> </a:t>
            </a:r>
            <a:r>
              <a:rPr lang="en-US" sz="1400" i="1" dirty="0" smtClean="0">
                <a:solidFill>
                  <a:srgbClr val="8A5C2E"/>
                </a:solidFill>
                <a:latin typeface="+mj-lt"/>
              </a:rPr>
              <a:t>         RCE = relative spacing measure</a:t>
            </a:r>
            <a:endParaRPr lang="en-US" sz="1400" i="1" dirty="0">
              <a:solidFill>
                <a:srgbClr val="8A5C2E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8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8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8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8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19" grpId="0" build="p" bldLvl="2" autoUpdateAnimBg="0"/>
      <p:bldP spid="188420" grpId="0" build="p" bldLvl="2" autoUpdateAnimBg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Specificity of the cork oak system in PORTUGAL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Some information about cork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35" y="2248507"/>
            <a:ext cx="3291382" cy="4110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71" y="3324237"/>
            <a:ext cx="2681414" cy="2011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4409954" y="2248507"/>
            <a:ext cx="71184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8A5C2E"/>
              </a:buClr>
            </a:pPr>
            <a:r>
              <a:rPr lang="en-US" sz="1800" b="1" dirty="0">
                <a:solidFill>
                  <a:srgbClr val="008000"/>
                </a:solidFill>
                <a:latin typeface="Trebuchet MS" panose="020B0603020202020204" pitchFamily="34" charset="0"/>
              </a:rPr>
              <a:t>Cork is a thick and continuous layer of </a:t>
            </a:r>
            <a:r>
              <a:rPr lang="en-US" sz="18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suberised</a:t>
            </a:r>
            <a:r>
              <a:rPr lang="en-US" sz="1800" b="1" dirty="0">
                <a:solidFill>
                  <a:srgbClr val="008000"/>
                </a:solidFill>
                <a:latin typeface="Trebuchet MS" panose="020B0603020202020204" pitchFamily="34" charset="0"/>
              </a:rPr>
              <a:t> cells, produced by the meristematic cork cambium (</a:t>
            </a:r>
            <a:r>
              <a:rPr lang="en-US" sz="18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phellogen</a:t>
            </a:r>
            <a:r>
              <a:rPr lang="en-US" sz="1800" b="1" dirty="0">
                <a:solidFill>
                  <a:srgbClr val="008000"/>
                </a:solidFill>
                <a:latin typeface="Trebuchet MS" panose="020B0603020202020204" pitchFamily="34" charset="0"/>
              </a:rPr>
              <a:t>), which makes up the external envelope of stem and branches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02225" y="3564910"/>
            <a:ext cx="411097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8A5C2E"/>
              </a:buClr>
            </a:pPr>
            <a:r>
              <a:rPr lang="en-US" sz="18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Usually, </a:t>
            </a:r>
            <a:r>
              <a:rPr lang="en-US" sz="1800" b="1" dirty="0">
                <a:solidFill>
                  <a:srgbClr val="008000"/>
                </a:solidFill>
                <a:latin typeface="Trebuchet MS" panose="020B0603020202020204" pitchFamily="34" charset="0"/>
              </a:rPr>
              <a:t>the first cork layer </a:t>
            </a:r>
            <a:r>
              <a:rPr lang="en-US" sz="1800" b="1" dirty="0">
                <a:solidFill>
                  <a:srgbClr val="008000"/>
                </a:solidFill>
                <a:latin typeface="Trebuchet MS" panose="020B0603020202020204" pitchFamily="34" charset="0"/>
              </a:rPr>
              <a:t>“virgin </a:t>
            </a:r>
            <a:r>
              <a:rPr lang="en-US" sz="18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cork”</a:t>
            </a:r>
            <a:r>
              <a:rPr lang="en-GB" sz="20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20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i</a:t>
            </a:r>
            <a:r>
              <a:rPr lang="en-US" sz="18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s </a:t>
            </a:r>
            <a:r>
              <a:rPr lang="en-US" sz="1800" b="1" dirty="0">
                <a:solidFill>
                  <a:srgbClr val="008000"/>
                </a:solidFill>
                <a:latin typeface="Trebuchet MS" panose="020B0603020202020204" pitchFamily="34" charset="0"/>
              </a:rPr>
              <a:t>removed when the tree reaches a 70 cm perimeter </a:t>
            </a:r>
            <a:r>
              <a:rPr lang="en-US" sz="18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overbark</a:t>
            </a:r>
            <a:r>
              <a:rPr lang="en-US" sz="1800" b="1" dirty="0">
                <a:solidFill>
                  <a:srgbClr val="008000"/>
                </a:solidFill>
                <a:latin typeface="Trebuchet MS" panose="020B0603020202020204" pitchFamily="34" charset="0"/>
              </a:rPr>
              <a:t> at breast </a:t>
            </a:r>
            <a:r>
              <a:rPr lang="en-US" sz="18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height </a:t>
            </a:r>
            <a:r>
              <a:rPr lang="en-US" sz="1800" b="1" dirty="0">
                <a:solidFill>
                  <a:srgbClr val="008000"/>
                </a:solidFill>
                <a:latin typeface="Trebuchet MS" panose="020B0603020202020204" pitchFamily="34" charset="0"/>
              </a:rPr>
              <a:t>(between 20-40 years of age</a:t>
            </a:r>
            <a:r>
              <a:rPr lang="en-US" sz="18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)</a:t>
            </a:r>
            <a:endParaRPr lang="en-GB" sz="20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2976" y="5628882"/>
            <a:ext cx="709737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8A5C2E"/>
              </a:buClr>
            </a:pPr>
            <a:r>
              <a:rPr lang="en-US" sz="1800" b="1" dirty="0">
                <a:solidFill>
                  <a:srgbClr val="008000"/>
                </a:solidFill>
                <a:latin typeface="Trebuchet MS" panose="020B0603020202020204" pitchFamily="34" charset="0"/>
              </a:rPr>
              <a:t>At that </a:t>
            </a:r>
            <a:r>
              <a:rPr lang="en-US" sz="18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time, </a:t>
            </a:r>
            <a:r>
              <a:rPr lang="en-US" sz="1800" b="1" dirty="0">
                <a:solidFill>
                  <a:srgbClr val="00B0F0"/>
                </a:solidFill>
                <a:latin typeface="Trebuchet MS" panose="020B0603020202020204" pitchFamily="34" charset="0"/>
              </a:rPr>
              <a:t>the maximum legal height for debarking </a:t>
            </a:r>
            <a:r>
              <a:rPr lang="en-US" sz="1800" b="1" dirty="0">
                <a:solidFill>
                  <a:srgbClr val="008000"/>
                </a:solidFill>
                <a:latin typeface="Trebuchet MS" panose="020B0603020202020204" pitchFamily="34" charset="0"/>
              </a:rPr>
              <a:t>is 2 times the perimeter at breast height  (debarking coefficient = 2)</a:t>
            </a:r>
          </a:p>
        </p:txBody>
      </p:sp>
    </p:spTree>
    <p:extLst>
      <p:ext uri="{BB962C8B-B14F-4D97-AF65-F5344CB8AC3E}">
        <p14:creationId xmlns:p14="http://schemas.microsoft.com/office/powerpoint/2010/main" val="12997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Specificity of the cork oak system in PORTUGAL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Some information about cork</a:t>
            </a:r>
          </a:p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03577" y="2199660"/>
            <a:ext cx="1084659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8A5C2E"/>
              </a:buClr>
            </a:pPr>
            <a:r>
              <a:rPr lang="en-US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The cork cambium is destroyed during the cork stripping </a:t>
            </a:r>
            <a:r>
              <a:rPr lang="en-US" sz="20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process</a:t>
            </a:r>
          </a:p>
          <a:p>
            <a:pPr algn="ctr">
              <a:spcBef>
                <a:spcPct val="20000"/>
              </a:spcBef>
              <a:buClr>
                <a:srgbClr val="8A5C2E"/>
              </a:buClr>
            </a:pPr>
            <a:endParaRPr lang="en-US" sz="2000" b="1" dirty="0" smtClean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  <a:buClr>
                <a:srgbClr val="8A5C2E"/>
              </a:buClr>
            </a:pPr>
            <a:endParaRPr lang="en-US" sz="20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  <a:buClr>
                <a:srgbClr val="8A5C2E"/>
              </a:buClr>
            </a:pPr>
            <a:endParaRPr lang="en-US" sz="2000" b="1" dirty="0" smtClean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  <a:buClr>
                <a:srgbClr val="8A5C2E"/>
              </a:buClr>
            </a:pPr>
            <a:endParaRPr lang="en-US" sz="20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  <a:buClr>
                <a:srgbClr val="8A5C2E"/>
              </a:buClr>
            </a:pPr>
            <a:endParaRPr lang="en-US" sz="2000" b="1" dirty="0" smtClean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  <a:buClr>
                <a:srgbClr val="8A5C2E"/>
              </a:buClr>
            </a:pPr>
            <a:endParaRPr lang="en-US" sz="20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  <a:buClr>
                <a:srgbClr val="8A5C2E"/>
              </a:buClr>
            </a:pPr>
            <a:endParaRPr lang="en-US" sz="2000" b="1" dirty="0" smtClean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  <a:buClr>
                <a:srgbClr val="8A5C2E"/>
              </a:buClr>
            </a:pPr>
            <a:endParaRPr lang="en-US" sz="20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>
              <a:spcBef>
                <a:spcPct val="20000"/>
              </a:spcBef>
              <a:buClr>
                <a:srgbClr val="8A5C2E"/>
              </a:buClr>
            </a:pPr>
            <a:endParaRPr lang="en-US" sz="2000" b="1" dirty="0" smtClean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 algn="ctr">
              <a:spcBef>
                <a:spcPct val="20000"/>
              </a:spcBef>
              <a:buClr>
                <a:srgbClr val="8A5C2E"/>
              </a:buClr>
            </a:pPr>
            <a:r>
              <a:rPr lang="en-US" sz="20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The </a:t>
            </a:r>
            <a:r>
              <a:rPr lang="en-US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ability of regenerating a new cambium in the inner part of the </a:t>
            </a:r>
            <a:r>
              <a:rPr lang="en-US" sz="20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bark ensures sustainable production</a:t>
            </a:r>
            <a:endParaRPr lang="en-GB" sz="20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2260909" y="2609850"/>
            <a:ext cx="7864166" cy="3304814"/>
            <a:chOff x="768" y="2256"/>
            <a:chExt cx="4520" cy="1733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2256"/>
              <a:ext cx="4520" cy="1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3312" y="2688"/>
              <a:ext cx="38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Tahoma" pitchFamily="34" charset="0"/>
                </a:rPr>
                <a:t>cork</a:t>
              </a: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912" y="3792"/>
              <a:ext cx="43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Tahoma" pitchFamily="34" charset="0"/>
                </a:rPr>
                <a:t>wood</a:t>
              </a: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1248" y="2784"/>
              <a:ext cx="38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Tahoma" pitchFamily="34" charset="0"/>
                </a:rPr>
                <a:t>bark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1632" y="2592"/>
              <a:ext cx="67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Tahoma" pitchFamily="34" charset="0"/>
                </a:rPr>
                <a:t>phellogen</a:t>
              </a: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2400" y="2448"/>
              <a:ext cx="384" cy="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latin typeface="Tahoma" pitchFamily="34" charset="0"/>
                </a:rPr>
                <a:t>cork back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734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Specificity of the cork oak system in PORTUGAL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Some information about cork</a:t>
            </a:r>
          </a:p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854371" y="2469158"/>
            <a:ext cx="7569842" cy="357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8A5C2E"/>
              </a:buClr>
            </a:pPr>
            <a:r>
              <a:rPr lang="en-US" sz="2000" b="1" dirty="0">
                <a:solidFill>
                  <a:srgbClr val="CC6600"/>
                </a:solidFill>
                <a:latin typeface="Trebuchet MS" panose="020B0603020202020204" pitchFamily="34" charset="0"/>
              </a:rPr>
              <a:t>After the first debarking </a:t>
            </a:r>
            <a:r>
              <a:rPr lang="en-US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the new </a:t>
            </a:r>
            <a:r>
              <a:rPr lang="en-US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phellogen</a:t>
            </a:r>
            <a:r>
              <a:rPr lang="en-US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starts producing new layers of cork cells, originating the “second cork”, being cork cells production higher in the years immediately after debarking</a:t>
            </a:r>
          </a:p>
          <a:p>
            <a:pPr algn="ctr">
              <a:spcBef>
                <a:spcPct val="20000"/>
              </a:spcBef>
              <a:buClr>
                <a:srgbClr val="8A5C2E"/>
              </a:buClr>
            </a:pPr>
            <a:endParaRPr lang="en-US" sz="800" b="1" dirty="0" smtClean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 algn="ctr">
              <a:spcBef>
                <a:spcPct val="20000"/>
              </a:spcBef>
              <a:buClr>
                <a:srgbClr val="8A5C2E"/>
              </a:buClr>
            </a:pPr>
            <a:endParaRPr lang="en-US" sz="8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 algn="ctr">
              <a:spcBef>
                <a:spcPct val="20000"/>
              </a:spcBef>
              <a:buClr>
                <a:srgbClr val="8A5C2E"/>
              </a:buClr>
            </a:pPr>
            <a:r>
              <a:rPr lang="en-US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In most regions, 9 years of cork growth allow to obtain a thickness suitable for the production of cork wine stoppers</a:t>
            </a:r>
          </a:p>
          <a:p>
            <a:pPr algn="ctr">
              <a:spcBef>
                <a:spcPct val="20000"/>
              </a:spcBef>
              <a:buClr>
                <a:srgbClr val="8A5C2E"/>
              </a:buClr>
            </a:pPr>
            <a:endParaRPr lang="en-US" sz="800" b="1" dirty="0" smtClean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 algn="ctr">
              <a:spcBef>
                <a:spcPct val="20000"/>
              </a:spcBef>
              <a:buClr>
                <a:srgbClr val="8A5C2E"/>
              </a:buClr>
            </a:pPr>
            <a:endParaRPr lang="en-US" sz="8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 algn="ctr">
              <a:spcBef>
                <a:spcPct val="20000"/>
              </a:spcBef>
              <a:buClr>
                <a:srgbClr val="8A5C2E"/>
              </a:buClr>
            </a:pPr>
            <a:r>
              <a:rPr lang="en-US" sz="2000" b="1" dirty="0" smtClean="0">
                <a:solidFill>
                  <a:srgbClr val="00B0F0"/>
                </a:solidFill>
                <a:latin typeface="Trebuchet MS" panose="020B0603020202020204" pitchFamily="34" charset="0"/>
              </a:rPr>
              <a:t>The maximum legal height for second cork debarking </a:t>
            </a:r>
            <a:r>
              <a:rPr lang="en-US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is 2.5 times the perimeter at breast height  (</a:t>
            </a:r>
            <a:r>
              <a:rPr lang="en-US" sz="20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debarking </a:t>
            </a:r>
            <a:r>
              <a:rPr lang="en-US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coefficient = 2.5)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85" y="2164466"/>
            <a:ext cx="2736558" cy="410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06401" y="2579063"/>
            <a:ext cx="1652286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600" b="1" dirty="0">
                <a:solidFill>
                  <a:srgbClr val="86442C"/>
                </a:solidFill>
                <a:latin typeface="Tahoma" pitchFamily="34" charset="0"/>
              </a:rPr>
              <a:t>Virgin cork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06401" y="3955476"/>
            <a:ext cx="1652286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600" b="1" dirty="0">
                <a:solidFill>
                  <a:srgbClr val="86442C"/>
                </a:solidFill>
                <a:latin typeface="Tahoma" pitchFamily="34" charset="0"/>
              </a:rPr>
              <a:t>Second cork</a:t>
            </a:r>
          </a:p>
        </p:txBody>
      </p:sp>
    </p:spTree>
    <p:extLst>
      <p:ext uri="{BB962C8B-B14F-4D97-AF65-F5344CB8AC3E}">
        <p14:creationId xmlns:p14="http://schemas.microsoft.com/office/powerpoint/2010/main" val="118400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7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Specificity of the cork oak system in PORTUGAL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Some information about cork</a:t>
            </a:r>
          </a:p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900669" y="2469158"/>
            <a:ext cx="7558268" cy="326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8A5C2E"/>
              </a:buClr>
            </a:pPr>
            <a:r>
              <a:rPr lang="en-US" sz="2000" b="1" dirty="0">
                <a:solidFill>
                  <a:srgbClr val="CC6600"/>
                </a:solidFill>
                <a:latin typeface="Trebuchet MS" panose="020B0603020202020204" pitchFamily="34" charset="0"/>
              </a:rPr>
              <a:t>After the extraction of the second cork</a:t>
            </a:r>
            <a:r>
              <a:rPr lang="en-US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, a new </a:t>
            </a:r>
            <a:r>
              <a:rPr lang="en-US" sz="20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phellogen</a:t>
            </a:r>
            <a:r>
              <a:rPr lang="en-US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 is again regenerated, cork properties </a:t>
            </a:r>
            <a:r>
              <a:rPr lang="en-US" sz="20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stabilize </a:t>
            </a:r>
            <a:r>
              <a:rPr lang="en-US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in the following extractions – “mature cork”</a:t>
            </a:r>
          </a:p>
          <a:p>
            <a:pPr algn="ctr">
              <a:spcBef>
                <a:spcPct val="20000"/>
              </a:spcBef>
              <a:buClr>
                <a:srgbClr val="8A5C2E"/>
              </a:buClr>
            </a:pPr>
            <a:endParaRPr lang="en-US" sz="800" b="1" dirty="0" smtClean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 algn="ctr">
              <a:spcBef>
                <a:spcPct val="20000"/>
              </a:spcBef>
              <a:buClr>
                <a:srgbClr val="8A5C2E"/>
              </a:buClr>
            </a:pPr>
            <a:endParaRPr lang="en-US" sz="8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 algn="ctr">
              <a:spcBef>
                <a:spcPct val="20000"/>
              </a:spcBef>
              <a:buClr>
                <a:srgbClr val="8A5C2E"/>
              </a:buClr>
            </a:pPr>
            <a:r>
              <a:rPr lang="en-US" sz="2000" b="1" dirty="0">
                <a:solidFill>
                  <a:srgbClr val="00B0F0"/>
                </a:solidFill>
                <a:latin typeface="Trebuchet MS" panose="020B0603020202020204" pitchFamily="34" charset="0"/>
              </a:rPr>
              <a:t>Maximum legal height for mature cork debarking </a:t>
            </a:r>
            <a:r>
              <a:rPr lang="en-US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is 3 times the perimeter at breast height  (debarking coefficient = 3)</a:t>
            </a:r>
          </a:p>
          <a:p>
            <a:pPr algn="ctr">
              <a:spcBef>
                <a:spcPct val="20000"/>
              </a:spcBef>
              <a:buClr>
                <a:srgbClr val="8A5C2E"/>
              </a:buClr>
            </a:pPr>
            <a:endParaRPr lang="en-US" sz="800" b="1" dirty="0" smtClean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 algn="ctr">
              <a:spcBef>
                <a:spcPct val="20000"/>
              </a:spcBef>
              <a:buClr>
                <a:srgbClr val="8A5C2E"/>
              </a:buClr>
            </a:pPr>
            <a:endParaRPr lang="en-US" sz="8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  <a:p>
            <a:pPr algn="ctr">
              <a:spcBef>
                <a:spcPct val="20000"/>
              </a:spcBef>
              <a:buClr>
                <a:srgbClr val="8A5C2E"/>
              </a:buClr>
            </a:pPr>
            <a:r>
              <a:rPr lang="en-US" sz="2000" b="1" dirty="0">
                <a:solidFill>
                  <a:srgbClr val="008000"/>
                </a:solidFill>
                <a:latin typeface="Trebuchet MS" panose="020B0603020202020204" pitchFamily="34" charset="0"/>
              </a:rPr>
              <a:t>Mature cork is extracted periodically (9 years is the most common rotation period) and the process can be sustained until the tree is quite old, sometimes 150-200 years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85" y="2164466"/>
            <a:ext cx="2736558" cy="410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06401" y="2579063"/>
            <a:ext cx="1652286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600" b="1" dirty="0">
                <a:solidFill>
                  <a:srgbClr val="86442C"/>
                </a:solidFill>
                <a:latin typeface="Tahoma" pitchFamily="34" charset="0"/>
              </a:rPr>
              <a:t>Virgin cork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06401" y="3955476"/>
            <a:ext cx="1652286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600" b="1" dirty="0">
                <a:solidFill>
                  <a:srgbClr val="86442C"/>
                </a:solidFill>
                <a:latin typeface="Tahoma" pitchFamily="34" charset="0"/>
              </a:rPr>
              <a:t>Second cork</a:t>
            </a:r>
          </a:p>
        </p:txBody>
      </p:sp>
    </p:spTree>
    <p:extLst>
      <p:ext uri="{BB962C8B-B14F-4D97-AF65-F5344CB8AC3E}">
        <p14:creationId xmlns:p14="http://schemas.microsoft.com/office/powerpoint/2010/main" val="246977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13755</TotalTime>
  <Words>2322</Words>
  <Application>Microsoft Office PowerPoint</Application>
  <PresentationFormat>Widescreen</PresentationFormat>
  <Paragraphs>405</Paragraphs>
  <Slides>50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63" baseType="lpstr">
      <vt:lpstr>Arial</vt:lpstr>
      <vt:lpstr>Calibri</vt:lpstr>
      <vt:lpstr>Marlett</vt:lpstr>
      <vt:lpstr>Symbol</vt:lpstr>
      <vt:lpstr>Tahoma</vt:lpstr>
      <vt:lpstr>Times New Roman</vt:lpstr>
      <vt:lpstr>Trebuchet MS</vt:lpstr>
      <vt:lpstr>Wingdings</vt:lpstr>
      <vt:lpstr>Wingdings 2</vt:lpstr>
      <vt:lpstr>Blank Presentation</vt:lpstr>
      <vt:lpstr>Photo Editor Photo</vt:lpstr>
      <vt:lpstr>Fotografia do Photo Editor</vt:lpstr>
      <vt:lpstr>Clip</vt:lpstr>
      <vt:lpstr>Cork oak &amp; SUBER model  The new version of the SUBER model – predicting multi products from the cork oak ecosystem</vt:lpstr>
      <vt:lpstr>Specificity of the cork oak system in PORTUGAL</vt:lpstr>
      <vt:lpstr>Specificity of the cork oak system in PORTUGAL</vt:lpstr>
      <vt:lpstr>Specificity of the cork oak system in PORTUGAL</vt:lpstr>
      <vt:lpstr>Specificity of the cork oak system in PORTUGAL</vt:lpstr>
      <vt:lpstr>Specificity of the cork oak system in PORTUGAL</vt:lpstr>
      <vt:lpstr>Specificity of the cork oak system in PORTUGAL</vt:lpstr>
      <vt:lpstr>Specificity of the cork oak system in PORTUGAL</vt:lpstr>
      <vt:lpstr>Specificity of the cork oak system in PORTUGAL</vt:lpstr>
      <vt:lpstr>Specificity of the cork oak system in PORTUGAL</vt:lpstr>
      <vt:lpstr>Specificity of the cork oak system in PORTUGAL</vt:lpstr>
      <vt:lpstr>Specificity of the cork oak system in PORTUGAL</vt:lpstr>
      <vt:lpstr>Specificity of the cork oak system in PORTUGAL</vt:lpstr>
      <vt:lpstr>Specificity of the cork oak system in PORTUGAL</vt:lpstr>
      <vt:lpstr>Specificity of the cork oak system in PORTUGAL</vt:lpstr>
      <vt:lpstr>SUBER model</vt:lpstr>
      <vt:lpstr>SUBER model</vt:lpstr>
      <vt:lpstr>SUBER model – modules</vt:lpstr>
      <vt:lpstr>SUBER model</vt:lpstr>
      <vt:lpstr>SUBER model</vt:lpstr>
      <vt:lpstr>SUBER model</vt:lpstr>
      <vt:lpstr>SUBER model</vt:lpstr>
      <vt:lpstr>SUBER model – modules</vt:lpstr>
      <vt:lpstr>SUBER model – modules</vt:lpstr>
      <vt:lpstr>SUBER model – modules</vt:lpstr>
      <vt:lpstr>SUBER model – modules</vt:lpstr>
      <vt:lpstr>SUBER model – modules</vt:lpstr>
      <vt:lpstr>SUBER model – modules</vt:lpstr>
      <vt:lpstr>SUBER model – modules</vt:lpstr>
      <vt:lpstr>SUBER model – modules</vt:lpstr>
      <vt:lpstr>SUBER model – modules</vt:lpstr>
      <vt:lpstr>SUBER model – modules</vt:lpstr>
      <vt:lpstr>Growth of trees in the regeneration stage</vt:lpstr>
      <vt:lpstr>SUBER model – modules</vt:lpstr>
      <vt:lpstr>Transition regeneration  juvenile</vt:lpstr>
      <vt:lpstr>SUBER model – modules</vt:lpstr>
      <vt:lpstr>Transition juvenile  adult</vt:lpstr>
      <vt:lpstr>SUBER model – modules</vt:lpstr>
      <vt:lpstr>SUBER model – modules</vt:lpstr>
      <vt:lpstr>Growth of trees in the adult stage</vt:lpstr>
      <vt:lpstr>SUBER model – modules</vt:lpstr>
      <vt:lpstr>Modelling options - cork growth</vt:lpstr>
      <vt:lpstr>Modelling options - cork growth</vt:lpstr>
      <vt:lpstr>SUBER - cork growth</vt:lpstr>
      <vt:lpstr>SUBER - cork growth</vt:lpstr>
      <vt:lpstr>Modelling options - cork growth</vt:lpstr>
      <vt:lpstr>Modelling options - cork growth</vt:lpstr>
      <vt:lpstr>Modelling options - cork growth</vt:lpstr>
      <vt:lpstr>SUBER model – modules</vt:lpstr>
      <vt:lpstr>Simulation of thinnings</vt:lpstr>
    </vt:vector>
  </TitlesOfParts>
  <Company>Instituto Superior de Agronomia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DEF</dc:creator>
  <cp:lastModifiedBy>smb</cp:lastModifiedBy>
  <cp:revision>150</cp:revision>
  <cp:lastPrinted>2000-07-18T13:36:07Z</cp:lastPrinted>
  <dcterms:created xsi:type="dcterms:W3CDTF">2000-07-17T15:59:44Z</dcterms:created>
  <dcterms:modified xsi:type="dcterms:W3CDTF">2026-06-03T13:48:40Z</dcterms:modified>
</cp:coreProperties>
</file>