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9"/>
  </p:notesMasterIdLst>
  <p:sldIdLst>
    <p:sldId id="323" r:id="rId2"/>
    <p:sldId id="258" r:id="rId3"/>
    <p:sldId id="259" r:id="rId4"/>
    <p:sldId id="260" r:id="rId5"/>
    <p:sldId id="304" r:id="rId6"/>
    <p:sldId id="321" r:id="rId7"/>
    <p:sldId id="324" r:id="rId8"/>
    <p:sldId id="261" r:id="rId9"/>
    <p:sldId id="262" r:id="rId10"/>
    <p:sldId id="322" r:id="rId11"/>
    <p:sldId id="263" r:id="rId12"/>
    <p:sldId id="264" r:id="rId13"/>
    <p:sldId id="325" r:id="rId14"/>
    <p:sldId id="265" r:id="rId15"/>
    <p:sldId id="266" r:id="rId16"/>
    <p:sldId id="267" r:id="rId17"/>
    <p:sldId id="268" r:id="rId18"/>
    <p:sldId id="269" r:id="rId19"/>
    <p:sldId id="278" r:id="rId20"/>
    <p:sldId id="270" r:id="rId21"/>
    <p:sldId id="271" r:id="rId22"/>
    <p:sldId id="272" r:id="rId23"/>
    <p:sldId id="319" r:id="rId24"/>
    <p:sldId id="273" r:id="rId25"/>
    <p:sldId id="274" r:id="rId26"/>
    <p:sldId id="279" r:id="rId27"/>
    <p:sldId id="275" r:id="rId28"/>
    <p:sldId id="280" r:id="rId29"/>
    <p:sldId id="276" r:id="rId30"/>
    <p:sldId id="277" r:id="rId31"/>
    <p:sldId id="282" r:id="rId32"/>
    <p:sldId id="288" r:id="rId33"/>
    <p:sldId id="289" r:id="rId34"/>
    <p:sldId id="290" r:id="rId35"/>
    <p:sldId id="291" r:id="rId36"/>
    <p:sldId id="292" r:id="rId37"/>
    <p:sldId id="320" r:id="rId3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864D"/>
    <a:srgbClr val="FFFFFF"/>
    <a:srgbClr val="238D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4.e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wmf"/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77D3C-D858-4F8D-A1D4-F135EFBE6A42}" type="datetimeFigureOut">
              <a:rPr lang="pt-PT" smtClean="0"/>
              <a:t>14-11-2016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648D1-56E4-4699-98CA-B52CD75DE018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17342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648D1-56E4-4699-98CA-B52CD75DE018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0621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503E9-EA8E-4DEF-BA5C-13DC03EED01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B97C4-97BF-4368-B122-05D7506675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02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EF69E-F9D9-4094-95EB-B315A4058E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5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55A2D7-F5BF-4B0C-B063-A5667F743F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64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783BA1-2598-4BCF-A39D-0644F944EB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98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A5665-152F-4D2A-AE3C-7530E6B18C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653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CCA21A-78E4-400D-8098-70ABC1C066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7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B1CCE-0A5E-4106-AE6E-F93569A139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3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0E16F-E2DF-4B99-8F75-9E9FB25F49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DBAA5-FA12-462D-8820-D1CA64232C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8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B9F6D2-AB29-4DA1-9257-A72BF93463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1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83A7E-A4BD-4992-8D53-97337EE09E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09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58315E-C8C5-4A4E-937B-EE8F739903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495189-4A06-42FE-B1EA-6055E80796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E5A5E-F77A-4813-9A9E-F1F6C01BC2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099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466C05C-9D4B-4943-90FF-0F28B89EF98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22" r:id="rId2"/>
    <p:sldLayoutId id="2147483721" r:id="rId3"/>
    <p:sldLayoutId id="2147483720" r:id="rId4"/>
    <p:sldLayoutId id="2147483719" r:id="rId5"/>
    <p:sldLayoutId id="2147483718" r:id="rId6"/>
    <p:sldLayoutId id="2147483717" r:id="rId7"/>
    <p:sldLayoutId id="2147483716" r:id="rId8"/>
    <p:sldLayoutId id="2147483715" r:id="rId9"/>
    <p:sldLayoutId id="2147483714" r:id="rId10"/>
    <p:sldLayoutId id="2147483713" r:id="rId11"/>
    <p:sldLayoutId id="2147483712" r:id="rId12"/>
    <p:sldLayoutId id="2147483711" r:id="rId13"/>
    <p:sldLayoutId id="2147483710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9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2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3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6.e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5.e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8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1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4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flation.e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723900" y="2438400"/>
            <a:ext cx="7772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1" hangingPunct="1">
              <a:defRPr/>
            </a:pPr>
            <a:r>
              <a:rPr lang="en-US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ISA Presentation</a:t>
            </a:r>
          </a:p>
          <a:p>
            <a:pPr algn="ctr" eaLnBrk="1" hangingPunct="1">
              <a:defRPr/>
            </a:pPr>
            <a:r>
              <a:rPr lang="en-US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Stand-Level Management Planning</a:t>
            </a:r>
          </a:p>
          <a:p>
            <a:pPr algn="ctr" eaLnBrk="1" hangingPunct="1">
              <a:defRPr/>
            </a:pPr>
            <a:r>
              <a:rPr lang="en-US" sz="4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Lecture 2 –Financial Analysis and Inflation</a:t>
            </a:r>
            <a:endParaRPr lang="en-US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1257300" y="4724400"/>
            <a:ext cx="670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115000"/>
              <a:buFont typeface="Wingdings" pitchFamily="2" charset="2"/>
              <a:buNone/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Mon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day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November 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13</a:t>
            </a:r>
            <a:r>
              <a:rPr lang="en-US" sz="3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2016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2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39825"/>
          </a:xfrm>
        </p:spPr>
        <p:txBody>
          <a:bodyPr/>
          <a:lstStyle/>
          <a:p>
            <a:r>
              <a:rPr lang="en-US" dirty="0" smtClean="0"/>
              <a:t>Interest Rates and Inflation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94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355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The </a:t>
            </a:r>
            <a:r>
              <a:rPr lang="en-US" sz="2800" i="1" dirty="0" smtClean="0"/>
              <a:t>nominal interest rate</a:t>
            </a:r>
            <a:r>
              <a:rPr lang="en-US" sz="2800" dirty="0" smtClean="0"/>
              <a:t> (sometimes simply called the </a:t>
            </a:r>
            <a:r>
              <a:rPr lang="en-US" sz="2800" i="1" dirty="0" smtClean="0"/>
              <a:t>nominal rate</a:t>
            </a:r>
            <a:r>
              <a:rPr lang="en-US" sz="2800" dirty="0" smtClean="0"/>
              <a:t>) is the interest rate that is quoted by banks, credit cards, stock brokers, etc.</a:t>
            </a:r>
          </a:p>
          <a:p>
            <a:pPr lvl="1" eaLnBrk="1" hangingPunct="1">
              <a:defRPr/>
            </a:pPr>
            <a:r>
              <a:rPr lang="en-US" sz="2400" dirty="0" smtClean="0"/>
              <a:t>The nominal rate includes both the cost of capital and inflation.</a:t>
            </a:r>
          </a:p>
          <a:p>
            <a:pPr lvl="1" eaLnBrk="1" hangingPunct="1">
              <a:defRPr/>
            </a:pPr>
            <a:r>
              <a:rPr lang="en-US" sz="2400" dirty="0" smtClean="0"/>
              <a:t>It is the rate you should use to discount actual, inflated future values (i.e., nominal future values).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127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Nominal vs. Real Interest Rates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7924800" cy="46831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The </a:t>
            </a:r>
            <a:r>
              <a:rPr lang="en-US" sz="2800" i="1" dirty="0" smtClean="0"/>
              <a:t>real interest rate</a:t>
            </a:r>
            <a:r>
              <a:rPr lang="en-US" sz="2800" dirty="0" smtClean="0"/>
              <a:t> (also called the </a:t>
            </a:r>
            <a:r>
              <a:rPr lang="en-US" sz="2800" i="1" dirty="0" smtClean="0"/>
              <a:t>real rate</a:t>
            </a:r>
            <a:r>
              <a:rPr lang="en-US" sz="2800" dirty="0" smtClean="0"/>
              <a:t>) is the rate earned on a capital investment or a loan </a:t>
            </a:r>
            <a:r>
              <a:rPr lang="en-US" sz="2800" u="sng" dirty="0"/>
              <a:t>above what is needed to </a:t>
            </a:r>
            <a:r>
              <a:rPr lang="en-US" sz="2800" u="sng" smtClean="0"/>
              <a:t>account for </a:t>
            </a:r>
            <a:r>
              <a:rPr lang="en-US" sz="2800" u="sng" dirty="0"/>
              <a:t>inflation</a:t>
            </a:r>
            <a:r>
              <a:rPr lang="en-US" sz="2800" dirty="0" smtClean="0"/>
              <a:t>.</a:t>
            </a:r>
          </a:p>
          <a:p>
            <a:pPr lvl="1" eaLnBrk="1" hangingPunct="1">
              <a:defRPr/>
            </a:pPr>
            <a:r>
              <a:rPr lang="en-US" sz="2400" dirty="0" smtClean="0"/>
              <a:t>Specifically, inflation has been </a:t>
            </a:r>
            <a:r>
              <a:rPr lang="en-US" sz="2400" u="sng" dirty="0" smtClean="0"/>
              <a:t>removed</a:t>
            </a:r>
            <a:r>
              <a:rPr lang="en-US" sz="2400" dirty="0" smtClean="0"/>
              <a:t> from the real interest rate.</a:t>
            </a:r>
          </a:p>
          <a:p>
            <a:pPr lvl="1" eaLnBrk="1" hangingPunct="1">
              <a:defRPr/>
            </a:pPr>
            <a:r>
              <a:rPr lang="en-US" sz="2400" dirty="0" smtClean="0"/>
              <a:t>The real interest rate should be used to discount future values that are expressed in current dollar values (i.e., real future values).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7127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Nominal vs. Real Interest Rates </a:t>
            </a:r>
            <a:r>
              <a:rPr lang="en-US" sz="2400" smtClean="0"/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7200" y="277813"/>
            <a:ext cx="8229600" cy="71278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kern="0" dirty="0" smtClean="0"/>
              <a:t>What was the real interest rate in 2012?</a:t>
            </a:r>
            <a:endParaRPr lang="en-US" sz="3200" kern="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781" y="990600"/>
            <a:ext cx="6954221" cy="24576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219" y="3581400"/>
            <a:ext cx="6954221" cy="266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141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772400" cy="4683125"/>
          </a:xfrm>
        </p:spPr>
        <p:txBody>
          <a:bodyPr/>
          <a:lstStyle/>
          <a:p>
            <a:pPr eaLnBrk="1" hangingPunct="1"/>
            <a:r>
              <a:rPr lang="en-US" sz="2800" i="1" smtClean="0"/>
              <a:t>Nominal interest rate</a:t>
            </a:r>
            <a:r>
              <a:rPr lang="en-US" sz="2800" smtClean="0"/>
              <a:t> ≈ </a:t>
            </a:r>
            <a:r>
              <a:rPr lang="en-US" sz="2800" i="1" smtClean="0"/>
              <a:t>inflation</a:t>
            </a:r>
            <a:r>
              <a:rPr lang="en-US" sz="2800" smtClean="0"/>
              <a:t> + </a:t>
            </a:r>
            <a:r>
              <a:rPr lang="en-US" sz="2800" i="1" smtClean="0"/>
              <a:t>real interest rate</a:t>
            </a:r>
            <a:r>
              <a:rPr lang="en-US" sz="2800" smtClean="0"/>
              <a:t>.</a:t>
            </a:r>
          </a:p>
          <a:p>
            <a:pPr eaLnBrk="1" hangingPunct="1"/>
            <a:endParaRPr lang="en-US" sz="800" smtClean="0"/>
          </a:p>
          <a:p>
            <a:pPr eaLnBrk="1" hangingPunct="1"/>
            <a:r>
              <a:rPr lang="en-US" sz="2800" smtClean="0"/>
              <a:t>Factors affecting the real interest rate:</a:t>
            </a:r>
          </a:p>
          <a:p>
            <a:pPr lvl="1" eaLnBrk="1" hangingPunct="1"/>
            <a:r>
              <a:rPr lang="en-US" sz="2400" smtClean="0"/>
              <a:t>risk			– taxes</a:t>
            </a:r>
          </a:p>
          <a:p>
            <a:pPr lvl="1" eaLnBrk="1" hangingPunct="1"/>
            <a:r>
              <a:rPr lang="en-US" sz="2400" smtClean="0"/>
              <a:t>illiquidity		– time period</a:t>
            </a:r>
          </a:p>
          <a:p>
            <a:pPr lvl="1" eaLnBrk="1" hangingPunct="1"/>
            <a:r>
              <a:rPr lang="en-US" sz="2400" smtClean="0"/>
              <a:t>transaction costs</a:t>
            </a:r>
          </a:p>
          <a:p>
            <a:pPr lvl="1" eaLnBrk="1" hangingPunct="1">
              <a:buFontTx/>
              <a:buNone/>
            </a:pPr>
            <a:endParaRPr lang="en-US" sz="800" smtClean="0"/>
          </a:p>
          <a:p>
            <a:pPr lvl="2" eaLnBrk="1" hangingPunct="1"/>
            <a:r>
              <a:rPr lang="en-US" sz="2000" smtClean="0"/>
              <a:t>Each of these factors adds a </a:t>
            </a:r>
            <a:r>
              <a:rPr lang="en-US" sz="2000" i="1" smtClean="0"/>
              <a:t>premium</a:t>
            </a:r>
            <a:r>
              <a:rPr lang="en-US" sz="2000" smtClean="0"/>
              <a:t> to the </a:t>
            </a:r>
            <a:r>
              <a:rPr lang="en-US" sz="2000" i="1" smtClean="0"/>
              <a:t>pure interest rate</a:t>
            </a:r>
            <a:r>
              <a:rPr lang="en-US" sz="2000" smtClean="0"/>
              <a:t>.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175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Components of the Interest Rate </a:t>
            </a:r>
            <a:br>
              <a:rPr lang="en-US" sz="4000" smtClean="0"/>
            </a:br>
            <a:r>
              <a:rPr lang="en-US" sz="2400" smtClean="0"/>
              <a:t>(Or, Why Interest Rates Are Not All the Same)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dirty="0" smtClean="0"/>
              <a:t>The </a:t>
            </a:r>
            <a:r>
              <a:rPr lang="en-US" sz="2600" i="1" dirty="0" smtClean="0"/>
              <a:t>pure interest rate</a:t>
            </a:r>
            <a:r>
              <a:rPr lang="en-US" sz="2600" dirty="0" smtClean="0"/>
              <a:t> is the real rate of return earned by an imaginary, risk-free, perfectly liquid, tax-free investment with no transactions costs and a very short time period.</a:t>
            </a:r>
          </a:p>
          <a:p>
            <a:pPr lvl="1" eaLnBrk="1" hangingPunct="1">
              <a:defRPr/>
            </a:pPr>
            <a:r>
              <a:rPr lang="en-US" sz="2500" dirty="0" smtClean="0"/>
              <a:t>This is usually a very small number (~1-2%).</a:t>
            </a:r>
          </a:p>
          <a:p>
            <a:pPr eaLnBrk="1" hangingPunct="1">
              <a:defRPr/>
            </a:pPr>
            <a:r>
              <a:rPr lang="en-US" sz="2600" dirty="0" smtClean="0"/>
              <a:t>Then, add premiums for risk, taxes, illiquidity, time period and transactions costs.</a:t>
            </a:r>
          </a:p>
          <a:p>
            <a:pPr lvl="1" eaLnBrk="1" hangingPunct="1">
              <a:defRPr/>
            </a:pPr>
            <a:r>
              <a:rPr lang="en-US" sz="2600" dirty="0" smtClean="0"/>
              <a:t>This is the </a:t>
            </a:r>
            <a:r>
              <a:rPr lang="en-US" sz="2600" i="1" dirty="0" smtClean="0"/>
              <a:t>real interest rate</a:t>
            </a:r>
            <a:r>
              <a:rPr lang="en-US" sz="2600" dirty="0" smtClean="0"/>
              <a:t>.</a:t>
            </a:r>
          </a:p>
          <a:p>
            <a:pPr lvl="1" eaLnBrk="1" hangingPunct="1">
              <a:defRPr/>
            </a:pPr>
            <a:r>
              <a:rPr lang="en-US" sz="2600" dirty="0" smtClean="0"/>
              <a:t>Real interest rates can be </a:t>
            </a:r>
            <a:r>
              <a:rPr lang="en-US" sz="2600" u="sng" dirty="0" smtClean="0"/>
              <a:t>negative</a:t>
            </a:r>
            <a:r>
              <a:rPr lang="en-US" sz="2600" dirty="0" smtClean="0"/>
              <a:t>.</a:t>
            </a:r>
            <a:endParaRPr lang="en-US" sz="2600" dirty="0" smtClean="0"/>
          </a:p>
          <a:p>
            <a:pPr eaLnBrk="1" hangingPunct="1">
              <a:defRPr/>
            </a:pPr>
            <a:r>
              <a:rPr lang="en-US" sz="2600" dirty="0" smtClean="0"/>
              <a:t>Finally, add inflation:</a:t>
            </a:r>
          </a:p>
          <a:p>
            <a:pPr lvl="1" eaLnBrk="1" hangingPunct="1">
              <a:defRPr/>
            </a:pPr>
            <a:r>
              <a:rPr lang="en-US" sz="2600" dirty="0" smtClean="0"/>
              <a:t>This is the </a:t>
            </a:r>
            <a:r>
              <a:rPr lang="en-US" sz="2600" i="1" dirty="0" smtClean="0"/>
              <a:t>nominal interest rate</a:t>
            </a:r>
            <a:r>
              <a:rPr lang="en-US" sz="2600" dirty="0" smtClean="0"/>
              <a:t>.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127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000" smtClean="0"/>
              <a:t>Components of the Interest Rate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z="2400" smtClean="0"/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229600" cy="49879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The basic formula expressing the mathematical relationship between the nominal interest rate, the real interest rate, and the inflation rate is: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Combining Interest Rates</a:t>
            </a:r>
          </a:p>
        </p:txBody>
      </p:sp>
      <p:graphicFrame>
        <p:nvGraphicFramePr>
          <p:cNvPr id="11266" name="Object 7"/>
          <p:cNvGraphicFramePr>
            <a:graphicFrameLocks noChangeAspect="1"/>
          </p:cNvGraphicFramePr>
          <p:nvPr/>
        </p:nvGraphicFramePr>
        <p:xfrm>
          <a:off x="2286000" y="3071813"/>
          <a:ext cx="403860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3" imgW="1333440" imgH="203040" progId="Equation.COEE2">
                  <p:embed/>
                </p:oleObj>
              </mc:Choice>
              <mc:Fallback>
                <p:oleObj name="Equation" r:id="rId3" imgW="1333440" imgH="203040" progId="Equation.COEE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071813"/>
                        <a:ext cx="4038600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066800" y="3810000"/>
            <a:ext cx="71628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Where:</a:t>
            </a:r>
          </a:p>
          <a:p>
            <a:pPr>
              <a:spcBef>
                <a:spcPct val="20000"/>
              </a:spcBef>
              <a:defRPr/>
            </a:pPr>
            <a:r>
              <a:rPr lang="en-US" sz="2200" i="1">
                <a:effectLst>
                  <a:outerShdw blurRad="38100" dist="38100" dir="2700000" algn="tl">
                    <a:srgbClr val="000000"/>
                  </a:outerShdw>
                </a:effectLst>
              </a:rPr>
              <a:t>	i </a:t>
            </a:r>
            <a:r>
              <a:rPr lang="en-US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= the nominal interest rate,</a:t>
            </a:r>
          </a:p>
          <a:p>
            <a:pPr>
              <a:spcBef>
                <a:spcPct val="20000"/>
              </a:spcBef>
              <a:defRPr/>
            </a:pPr>
            <a:r>
              <a:rPr lang="en-US" sz="2200" i="1">
                <a:effectLst>
                  <a:outerShdw blurRad="38100" dist="38100" dir="2700000" algn="tl">
                    <a:srgbClr val="000000"/>
                  </a:outerShdw>
                </a:effectLst>
              </a:rPr>
              <a:t>	r </a:t>
            </a:r>
            <a:r>
              <a:rPr lang="en-US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= the real interest rate, and</a:t>
            </a:r>
          </a:p>
          <a:p>
            <a:pPr>
              <a:spcBef>
                <a:spcPct val="20000"/>
              </a:spcBef>
              <a:defRPr/>
            </a:pPr>
            <a:r>
              <a:rPr lang="en-US" sz="2200" i="1">
                <a:effectLst>
                  <a:outerShdw blurRad="38100" dist="38100" dir="2700000" algn="tl">
                    <a:srgbClr val="000000"/>
                  </a:outerShdw>
                </a:effectLst>
              </a:rPr>
              <a:t>	k </a:t>
            </a:r>
            <a:r>
              <a:rPr lang="en-US" sz="2200">
                <a:effectLst>
                  <a:outerShdw blurRad="38100" dist="38100" dir="2700000" algn="tl">
                    <a:srgbClr val="000000"/>
                  </a:outerShdw>
                </a:effectLst>
              </a:rPr>
              <a:t>= the rate of inflation.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696200" cy="137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The basic formula can be solved for each of the three rates as a function of the other two: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0175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Combining Interest Rates</a:t>
            </a:r>
            <a:br>
              <a:rPr lang="en-US" sz="4000" smtClean="0"/>
            </a:br>
            <a:r>
              <a:rPr lang="en-US" sz="2400" smtClean="0"/>
              <a:t>(continued)</a:t>
            </a:r>
          </a:p>
        </p:txBody>
      </p:sp>
      <p:graphicFrame>
        <p:nvGraphicFramePr>
          <p:cNvPr id="12290" name="Object 7"/>
          <p:cNvGraphicFramePr>
            <a:graphicFrameLocks noChangeAspect="1"/>
          </p:cNvGraphicFramePr>
          <p:nvPr/>
        </p:nvGraphicFramePr>
        <p:xfrm>
          <a:off x="2667000" y="2743200"/>
          <a:ext cx="37179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8" name="Equation" r:id="rId3" imgW="1218960" imgH="203040" progId="Equation.COEE2">
                  <p:embed/>
                </p:oleObj>
              </mc:Choice>
              <mc:Fallback>
                <p:oleObj name="Equation" r:id="rId3" imgW="1218960" imgH="203040" progId="Equation.COEE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743200"/>
                        <a:ext cx="3717925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3276600" y="3352800"/>
          <a:ext cx="2549525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9" name="Equation" r:id="rId5" imgW="888840" imgH="419040" progId="Equation.COEE2">
                  <p:embed/>
                </p:oleObj>
              </mc:Choice>
              <mc:Fallback>
                <p:oleObj name="Equation" r:id="rId5" imgW="888840" imgH="419040" progId="Equation.COEE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352800"/>
                        <a:ext cx="2549525" cy="120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3276600" y="4572000"/>
          <a:ext cx="2608263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0" name="Equation" r:id="rId7" imgW="888840" imgH="419040" progId="Equation.COEE2">
                  <p:embed/>
                </p:oleObj>
              </mc:Choice>
              <mc:Fallback>
                <p:oleObj name="Equation" r:id="rId7" imgW="888840" imgH="419040" progId="Equation.COEE2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72000"/>
                        <a:ext cx="2608263" cy="1230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043621"/>
              </p:ext>
            </p:extLst>
          </p:nvPr>
        </p:nvGraphicFramePr>
        <p:xfrm>
          <a:off x="1143000" y="5181600"/>
          <a:ext cx="640080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5" name="Equation" r:id="rId3" imgW="2273040" imgH="203040" progId="Equation.DSMT4">
                  <p:embed/>
                </p:oleObj>
              </mc:Choice>
              <mc:Fallback>
                <p:oleObj name="Equation" r:id="rId3" imgW="2273040" imgH="2030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181600"/>
                        <a:ext cx="6400800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2743200"/>
          </a:xfrm>
        </p:spPr>
        <p:txBody>
          <a:bodyPr/>
          <a:lstStyle/>
          <a:p>
            <a:pPr eaLnBrk="1" hangingPunct="1"/>
            <a:r>
              <a:rPr lang="en-US" sz="2800" smtClean="0"/>
              <a:t>If you wish to earn a real rate of at least 3% on an investment and you expect the inflation rate will be 4% during the investment period, what is the minimum nominal rate you must earn?</a:t>
            </a:r>
          </a:p>
          <a:p>
            <a:pPr eaLnBrk="1" hangingPunct="1"/>
            <a:endParaRPr lang="en-US" sz="900" smtClean="0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05800" cy="11699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Example: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Solving for the </a:t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Nominal Rate</a:t>
            </a:r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264025"/>
              </p:ext>
            </p:extLst>
          </p:nvPr>
        </p:nvGraphicFramePr>
        <p:xfrm>
          <a:off x="1143000" y="4343400"/>
          <a:ext cx="342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6" name="Equation" r:id="rId5" imgW="1218960" imgH="203040" progId="Equation.COEE2">
                  <p:embed/>
                </p:oleObj>
              </mc:Choice>
              <mc:Fallback>
                <p:oleObj name="Equation" r:id="rId5" imgW="1218960" imgH="203040" progId="Equation.COEE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43400"/>
                        <a:ext cx="3429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9079105"/>
              </p:ext>
            </p:extLst>
          </p:nvPr>
        </p:nvGraphicFramePr>
        <p:xfrm>
          <a:off x="1143000" y="5181600"/>
          <a:ext cx="3886200" cy="569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7" name="Equation" r:id="rId7" imgW="1384200" imgH="203040" progId="Equation.DSMT4">
                  <p:embed/>
                </p:oleObj>
              </mc:Choice>
              <mc:Fallback>
                <p:oleObj name="Equation" r:id="rId7" imgW="138420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181600"/>
                        <a:ext cx="3886200" cy="5699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360157"/>
              </p:ext>
            </p:extLst>
          </p:nvPr>
        </p:nvGraphicFramePr>
        <p:xfrm>
          <a:off x="1600200" y="5029200"/>
          <a:ext cx="586740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19" name="Equation" r:id="rId3" imgW="1942920" imgH="419040" progId="Equation.COEE2">
                  <p:embed/>
                </p:oleObj>
              </mc:Choice>
              <mc:Fallback>
                <p:oleObj name="Equation" r:id="rId3" imgW="1942920" imgH="419040" progId="Equation.COEE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029200"/>
                        <a:ext cx="5867400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Example: Solving for the</a:t>
            </a:r>
            <a:br>
              <a:rPr lang="en-US" sz="4000" smtClean="0"/>
            </a:br>
            <a:r>
              <a:rPr lang="en-US" sz="4000" smtClean="0"/>
              <a:t>Real  Rate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2590800"/>
          </a:xfrm>
        </p:spPr>
        <p:txBody>
          <a:bodyPr/>
          <a:lstStyle/>
          <a:p>
            <a:pPr eaLnBrk="1" hangingPunct="1"/>
            <a:r>
              <a:rPr lang="en-US" sz="2800" smtClean="0"/>
              <a:t>If the nominal interest rate earned on an investment was 8% and the inflation rate was 3% during the investment period, what real rate was earned on the investment?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532061"/>
              </p:ext>
            </p:extLst>
          </p:nvPr>
        </p:nvGraphicFramePr>
        <p:xfrm>
          <a:off x="1600200" y="3733800"/>
          <a:ext cx="2743200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0" name="Equation" r:id="rId5" imgW="888840" imgH="419040" progId="Equation.COEE2">
                  <p:embed/>
                </p:oleObj>
              </mc:Choice>
              <mc:Fallback>
                <p:oleObj name="Equation" r:id="rId5" imgW="888840" imgH="419040" progId="Equation.COEE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733800"/>
                        <a:ext cx="2743200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366442"/>
              </p:ext>
            </p:extLst>
          </p:nvPr>
        </p:nvGraphicFramePr>
        <p:xfrm>
          <a:off x="1600200" y="5029200"/>
          <a:ext cx="3200400" cy="127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1" name="Equation" r:id="rId7" imgW="1054080" imgH="419040" progId="Equation.COEE2">
                  <p:embed/>
                </p:oleObj>
              </mc:Choice>
              <mc:Fallback>
                <p:oleObj name="Equation" r:id="rId7" imgW="1054080" imgH="419040" progId="Equation.COEE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029200"/>
                        <a:ext cx="3200400" cy="1271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53400" cy="483552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Inflation</a:t>
            </a:r>
          </a:p>
          <a:p>
            <a:pPr lvl="1" eaLnBrk="1" hangingPunct="1"/>
            <a:r>
              <a:rPr lang="en-US" sz="2400" dirty="0" smtClean="0"/>
              <a:t>What is inflation?</a:t>
            </a:r>
          </a:p>
          <a:p>
            <a:pPr lvl="1" eaLnBrk="1" hangingPunct="1"/>
            <a:r>
              <a:rPr lang="en-US" sz="2400" dirty="0" smtClean="0"/>
              <a:t>How is it measured?</a:t>
            </a:r>
            <a:endParaRPr lang="en-US" sz="800" dirty="0" smtClean="0"/>
          </a:p>
          <a:p>
            <a:pPr eaLnBrk="1" hangingPunct="1"/>
            <a:r>
              <a:rPr lang="en-US" sz="2800" dirty="0" smtClean="0"/>
              <a:t>Components of the Interest Rate</a:t>
            </a:r>
          </a:p>
          <a:p>
            <a:pPr lvl="1" eaLnBrk="1" hangingPunct="1"/>
            <a:r>
              <a:rPr lang="en-US" sz="2400" dirty="0" smtClean="0"/>
              <a:t>Nominal interest rate = </a:t>
            </a:r>
            <a:r>
              <a:rPr lang="en-US" sz="2400" smtClean="0"/>
              <a:t>inflation plus </a:t>
            </a:r>
            <a:r>
              <a:rPr lang="en-US" sz="2400" dirty="0" smtClean="0"/>
              <a:t>real interest rate</a:t>
            </a:r>
          </a:p>
          <a:p>
            <a:pPr lvl="1" eaLnBrk="1" hangingPunct="1"/>
            <a:r>
              <a:rPr lang="en-US" sz="2400" dirty="0" smtClean="0"/>
              <a:t>Factors affecting the real interest rate</a:t>
            </a:r>
          </a:p>
          <a:p>
            <a:pPr eaLnBrk="1" hangingPunct="1"/>
            <a:r>
              <a:rPr lang="en-US" sz="2800" dirty="0" smtClean="0"/>
              <a:t>Combining Interest Rates </a:t>
            </a:r>
          </a:p>
          <a:p>
            <a:pPr eaLnBrk="1" hangingPunct="1"/>
            <a:endParaRPr lang="en-US" sz="2800" dirty="0" smtClean="0"/>
          </a:p>
          <a:p>
            <a:pPr lvl="1" eaLnBrk="1" hangingPunct="1"/>
            <a:endParaRPr lang="en-US" sz="800" dirty="0" smtClean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712788"/>
          </a:xfrm>
        </p:spPr>
        <p:txBody>
          <a:bodyPr/>
          <a:lstStyle/>
          <a:p>
            <a:pPr eaLnBrk="1" hangingPunct="1"/>
            <a:r>
              <a:rPr lang="en-US" sz="4000" smtClean="0"/>
              <a:t>Lecture Outline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19439"/>
              </p:ext>
            </p:extLst>
          </p:nvPr>
        </p:nvGraphicFramePr>
        <p:xfrm>
          <a:off x="2286000" y="5029200"/>
          <a:ext cx="3429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5" name="Equation" r:id="rId3" imgW="1218671" imgH="203112" progId="Equation.COEE2">
                  <p:embed/>
                </p:oleObj>
              </mc:Choice>
              <mc:Fallback>
                <p:oleObj name="Equation" r:id="rId3" imgW="1218671" imgH="203112" progId="Equation.COEE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29200"/>
                        <a:ext cx="3429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4759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 </a:t>
            </a:r>
            <a:r>
              <a:rPr lang="en-US" sz="2800" i="1" smtClean="0"/>
              <a:t>nominal value</a:t>
            </a:r>
            <a:r>
              <a:rPr lang="en-US" sz="2800" smtClean="0"/>
              <a:t> is a value expressed in the currency of the year in which the value occurs, i.e., a value that is expressed in dollars that have the purchasing power of dollars in the year when the value occurs.</a:t>
            </a:r>
          </a:p>
          <a:p>
            <a:pPr eaLnBrk="1" hangingPunct="1">
              <a:lnSpc>
                <a:spcPct val="90000"/>
              </a:lnSpc>
            </a:pPr>
            <a:endParaRPr lang="en-US" sz="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 </a:t>
            </a:r>
            <a:r>
              <a:rPr lang="en-US" sz="2800" i="1" smtClean="0"/>
              <a:t>real value</a:t>
            </a:r>
            <a:r>
              <a:rPr lang="en-US" sz="2800" smtClean="0"/>
              <a:t> is a value that is expressed in terms of dollars with the same purchasing power as dollars today, or at any other meaningful reference point in time.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127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Nominal and Real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Deflating</a:t>
            </a:r>
            <a:r>
              <a:rPr lang="en-US" sz="2800" dirty="0" smtClean="0"/>
              <a:t> is the process of converting a value expressed in the currency of a given point in time into a value with an equivalent amount of purchasing power expressed in the currency of an earlier time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F</a:t>
            </a:r>
            <a:r>
              <a:rPr lang="en-US" sz="2800" dirty="0" smtClean="0"/>
              <a:t>or example, converting a value expressed in 2030 dollars to an equivalent value expressed in 2015 dollars.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Deflating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i="1" dirty="0" smtClean="0"/>
              <a:t>Inflating</a:t>
            </a:r>
            <a:r>
              <a:rPr lang="en-US" sz="2800" dirty="0" smtClean="0"/>
              <a:t> is the process of converting a value expressed in the currency of a given point in time into a value with an equivalent amount of purchasing power expressed in the currency of a later time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For example, converting a value expressed in 2015 dollars to an equivalent value expressed in 2030 dollars.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82000" cy="990600"/>
          </a:xfrm>
        </p:spPr>
        <p:txBody>
          <a:bodyPr/>
          <a:lstStyle/>
          <a:p>
            <a:pPr eaLnBrk="1" hangingPunct="1"/>
            <a:r>
              <a:rPr lang="en-US" sz="4000" smtClean="0"/>
              <a:t>Inflating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85800" y="1672316"/>
            <a:ext cx="176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Future Values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87403" y="4281974"/>
            <a:ext cx="1768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 Value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647727" y="533400"/>
            <a:ext cx="1594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Future </a:t>
            </a:r>
          </a:p>
          <a:p>
            <a:pPr algn="ctr"/>
            <a:r>
              <a:rPr lang="en-US" dirty="0" smtClean="0"/>
              <a:t>Values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638800" y="533400"/>
            <a:ext cx="20489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Nominal Future </a:t>
            </a:r>
          </a:p>
          <a:p>
            <a:pPr algn="ctr"/>
            <a:r>
              <a:rPr lang="en-US" dirty="0" smtClean="0"/>
              <a:t>Values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124200" y="1672316"/>
                <a:ext cx="51033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1672316"/>
                <a:ext cx="510332" cy="4001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395403" y="1672316"/>
                <a:ext cx="5493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5403" y="1672316"/>
                <a:ext cx="549317" cy="40011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868698" y="4281974"/>
                <a:ext cx="52033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698" y="4281974"/>
                <a:ext cx="520335" cy="400110"/>
              </a:xfrm>
              <a:prstGeom prst="rect">
                <a:avLst/>
              </a:prstGeom>
              <a:blipFill rotWithShape="1">
                <a:blip r:embed="rId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3205626" y="1528344"/>
            <a:ext cx="3579826" cy="1390935"/>
            <a:chOff x="3205626" y="1528344"/>
            <a:chExt cx="3579826" cy="1390935"/>
          </a:xfrm>
        </p:grpSpPr>
        <p:sp>
          <p:nvSpPr>
            <p:cNvPr id="12" name="Arc 11"/>
            <p:cNvSpPr/>
            <p:nvPr/>
          </p:nvSpPr>
          <p:spPr bwMode="auto">
            <a:xfrm>
              <a:off x="3657600" y="1590282"/>
              <a:ext cx="2667000" cy="533400"/>
            </a:xfrm>
            <a:prstGeom prst="arc">
              <a:avLst>
                <a:gd name="adj1" fmla="val 10930232"/>
                <a:gd name="adj2" fmla="val 2146552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205626" y="1528344"/>
              <a:ext cx="3579826" cy="1390935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Inflating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45061" y="1187098"/>
            <a:ext cx="1703240" cy="3579826"/>
            <a:chOff x="3745061" y="1187098"/>
            <a:chExt cx="1703240" cy="3579826"/>
          </a:xfrm>
        </p:grpSpPr>
        <p:sp>
          <p:nvSpPr>
            <p:cNvPr id="16" name="Arc 15"/>
            <p:cNvSpPr/>
            <p:nvPr/>
          </p:nvSpPr>
          <p:spPr bwMode="auto">
            <a:xfrm rot="14176178">
              <a:off x="2923891" y="2789638"/>
              <a:ext cx="2667000" cy="721791"/>
            </a:xfrm>
            <a:prstGeom prst="arc">
              <a:avLst>
                <a:gd name="adj1" fmla="val 10967785"/>
                <a:gd name="adj2" fmla="val 21447888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rot="14152842">
              <a:off x="2806768" y="2125391"/>
              <a:ext cx="3579826" cy="1703240"/>
            </a:xfrm>
            <a:prstGeom prst="rect">
              <a:avLst/>
            </a:prstGeom>
            <a:noFill/>
            <a:effectLst>
              <a:glow rad="101600">
                <a:schemeClr val="bg1">
                  <a:alpha val="69000"/>
                </a:schemeClr>
              </a:glow>
            </a:effectLst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Compounding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04691" y="1728429"/>
            <a:ext cx="2181420" cy="3579826"/>
            <a:chOff x="5304691" y="1728429"/>
            <a:chExt cx="2181420" cy="3579826"/>
          </a:xfrm>
        </p:grpSpPr>
        <p:sp>
          <p:nvSpPr>
            <p:cNvPr id="19" name="Arc 18"/>
            <p:cNvSpPr/>
            <p:nvPr/>
          </p:nvSpPr>
          <p:spPr bwMode="auto">
            <a:xfrm rot="18000500">
              <a:off x="4603067" y="2730763"/>
              <a:ext cx="2535983" cy="850403"/>
            </a:xfrm>
            <a:prstGeom prst="arc">
              <a:avLst>
                <a:gd name="adj1" fmla="val 10967785"/>
                <a:gd name="adj2" fmla="val 21447888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7939307">
              <a:off x="4605488" y="2427632"/>
              <a:ext cx="3579826" cy="21814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Compounding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397284" y="1144927"/>
            <a:ext cx="1931513" cy="3579826"/>
            <a:chOff x="4397284" y="1144927"/>
            <a:chExt cx="1931513" cy="3579826"/>
          </a:xfrm>
        </p:grpSpPr>
        <p:sp>
          <p:nvSpPr>
            <p:cNvPr id="18" name="Arc 17"/>
            <p:cNvSpPr/>
            <p:nvPr/>
          </p:nvSpPr>
          <p:spPr bwMode="auto">
            <a:xfrm rot="7243188">
              <a:off x="4502260" y="2788850"/>
              <a:ext cx="2594645" cy="718688"/>
            </a:xfrm>
            <a:prstGeom prst="arc">
              <a:avLst>
                <a:gd name="adj1" fmla="val 10930232"/>
                <a:gd name="adj2" fmla="val 21375467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rot="7273340">
              <a:off x="3573128" y="1969083"/>
              <a:ext cx="3579826" cy="1931513"/>
            </a:xfrm>
            <a:prstGeom prst="rect">
              <a:avLst/>
            </a:prstGeom>
            <a:noFill/>
            <a:effectLst>
              <a:glow rad="165100">
                <a:srgbClr val="2A864D">
                  <a:alpha val="40000"/>
                </a:srgbClr>
              </a:glow>
            </a:effectLst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Discounting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977145" y="1713226"/>
            <a:ext cx="1703240" cy="3579826"/>
            <a:chOff x="2977145" y="1713226"/>
            <a:chExt cx="1703240" cy="3579826"/>
          </a:xfrm>
        </p:grpSpPr>
        <p:sp>
          <p:nvSpPr>
            <p:cNvPr id="17" name="Arc 16"/>
            <p:cNvSpPr/>
            <p:nvPr/>
          </p:nvSpPr>
          <p:spPr bwMode="auto">
            <a:xfrm rot="3360000">
              <a:off x="2887822" y="2882542"/>
              <a:ext cx="2667000" cy="612651"/>
            </a:xfrm>
            <a:prstGeom prst="arc">
              <a:avLst>
                <a:gd name="adj1" fmla="val 10930232"/>
                <a:gd name="adj2" fmla="val 2146552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 rot="3422048">
              <a:off x="2038852" y="2651519"/>
              <a:ext cx="3579826" cy="1703240"/>
            </a:xfrm>
            <a:prstGeom prst="rect">
              <a:avLst/>
            </a:prstGeom>
            <a:noFill/>
            <a:effectLst>
              <a:glow rad="101600">
                <a:schemeClr val="bg1">
                  <a:alpha val="40000"/>
                </a:schemeClr>
              </a:glow>
            </a:effectLst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Discounting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05626" y="33269"/>
            <a:ext cx="3579826" cy="2209549"/>
            <a:chOff x="3205626" y="33269"/>
            <a:chExt cx="3579826" cy="2209549"/>
          </a:xfrm>
        </p:grpSpPr>
        <p:sp>
          <p:nvSpPr>
            <p:cNvPr id="14" name="Arc 13"/>
            <p:cNvSpPr/>
            <p:nvPr/>
          </p:nvSpPr>
          <p:spPr bwMode="auto">
            <a:xfrm flipV="1">
              <a:off x="3657600" y="1538012"/>
              <a:ext cx="2667000" cy="685800"/>
            </a:xfrm>
            <a:prstGeom prst="arc">
              <a:avLst>
                <a:gd name="adj1" fmla="val 10936941"/>
                <a:gd name="adj2" fmla="val 21436119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 rot="-60000">
              <a:off x="3205626" y="33269"/>
              <a:ext cx="3579826" cy="2209549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Deflating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726825" y="1628382"/>
            <a:ext cx="457200" cy="457200"/>
            <a:chOff x="4726825" y="1628382"/>
            <a:chExt cx="457200" cy="457200"/>
          </a:xfrm>
        </p:grpSpPr>
        <p:sp>
          <p:nvSpPr>
            <p:cNvPr id="2" name="Rectangle 1"/>
            <p:cNvSpPr/>
            <p:nvPr/>
          </p:nvSpPr>
          <p:spPr>
            <a:xfrm>
              <a:off x="4777486" y="1639296"/>
              <a:ext cx="351379" cy="43088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200" b="0" cap="none" spc="0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k</a:t>
              </a:r>
              <a:endParaRPr lang="en-US" sz="22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3" name="Flowchart: Connector 2"/>
            <p:cNvSpPr/>
            <p:nvPr/>
          </p:nvSpPr>
          <p:spPr>
            <a:xfrm>
              <a:off x="4726825" y="1628382"/>
              <a:ext cx="457200" cy="457200"/>
            </a:xfrm>
            <a:prstGeom prst="flowChartConnector">
              <a:avLst/>
            </a:prstGeom>
            <a:noFill/>
            <a:ln w="12700">
              <a:solidFill>
                <a:srgbClr val="FFFFFF"/>
              </a:solidFill>
            </a:ln>
            <a:effectLst>
              <a:glow rad="101600">
                <a:srgbClr val="2A864D">
                  <a:alpha val="40000"/>
                </a:srgbClr>
              </a:glow>
            </a:effectLst>
          </p:spPr>
          <p:txBody>
            <a:bodyPr wrap="none" lIns="91440" tIns="45720" rIns="91440" bIns="45720" rtlCol="0" anchor="ctr">
              <a:prstTxWarp prst="textArchUp">
                <a:avLst/>
              </a:prstTxWarp>
              <a:spAutoFit/>
            </a:bodyPr>
            <a:lstStyle/>
            <a:p>
              <a:pPr algn="ctr"/>
              <a:endPara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sp>
        <p:nvSpPr>
          <p:cNvPr id="4" name="Flowchart: Connector 3"/>
          <p:cNvSpPr/>
          <p:nvPr/>
        </p:nvSpPr>
        <p:spPr>
          <a:xfrm>
            <a:off x="1295400" y="2666999"/>
            <a:ext cx="844898" cy="836139"/>
          </a:xfrm>
          <a:prstGeom prst="flowChartConnector">
            <a:avLst/>
          </a:prstGeom>
          <a:noFill/>
        </p:spPr>
        <p:txBody>
          <a:bodyPr wrap="none" lIns="91440" tIns="45720" rIns="91440" bIns="45720" rtlCol="0" anchor="ctr">
            <a:prstTxWarp prst="textArchUp">
              <a:avLst/>
            </a:prstTxWarp>
            <a:spAutoFit/>
          </a:bodyPr>
          <a:lstStyle/>
          <a:p>
            <a:pPr algn="ctr"/>
            <a:endParaRPr lang="en-US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570982" y="2919279"/>
            <a:ext cx="457200" cy="457200"/>
            <a:chOff x="5638800" y="2919279"/>
            <a:chExt cx="457200" cy="457200"/>
          </a:xfrm>
        </p:grpSpPr>
        <p:sp>
          <p:nvSpPr>
            <p:cNvPr id="31" name="Rectangle 30"/>
            <p:cNvSpPr/>
            <p:nvPr/>
          </p:nvSpPr>
          <p:spPr>
            <a:xfrm>
              <a:off x="5734345" y="2930193"/>
              <a:ext cx="261611" cy="43088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200" dirty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i</a:t>
              </a:r>
              <a:endParaRPr lang="en-US" sz="22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5638800" y="2919279"/>
              <a:ext cx="457200" cy="457200"/>
            </a:xfrm>
            <a:prstGeom prst="flowChartConnector">
              <a:avLst/>
            </a:prstGeom>
            <a:noFill/>
            <a:ln w="12700">
              <a:solidFill>
                <a:srgbClr val="FFFFFF"/>
              </a:solidFill>
            </a:ln>
            <a:effectLst>
              <a:glow rad="101600">
                <a:srgbClr val="2A864D">
                  <a:alpha val="40000"/>
                </a:srgbClr>
              </a:glow>
            </a:effectLst>
          </p:spPr>
          <p:txBody>
            <a:bodyPr wrap="none" lIns="91440" tIns="45720" rIns="91440" bIns="45720" rtlCol="0" anchor="ctr">
              <a:prstTxWarp prst="textArchUp">
                <a:avLst/>
              </a:prstTxWarp>
              <a:spAutoFit/>
            </a:bodyPr>
            <a:lstStyle/>
            <a:p>
              <a:pPr algn="ctr"/>
              <a:endPara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992722" y="2935291"/>
            <a:ext cx="457200" cy="457200"/>
            <a:chOff x="3992722" y="2935291"/>
            <a:chExt cx="457200" cy="457200"/>
          </a:xfrm>
        </p:grpSpPr>
        <p:sp>
          <p:nvSpPr>
            <p:cNvPr id="39" name="Rectangle 38"/>
            <p:cNvSpPr/>
            <p:nvPr/>
          </p:nvSpPr>
          <p:spPr>
            <a:xfrm>
              <a:off x="4066626" y="2946205"/>
              <a:ext cx="304892" cy="43088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200" dirty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r</a:t>
              </a:r>
              <a:endParaRPr lang="en-US" sz="22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40" name="Flowchart: Connector 39"/>
            <p:cNvSpPr/>
            <p:nvPr/>
          </p:nvSpPr>
          <p:spPr>
            <a:xfrm>
              <a:off x="3992722" y="2935291"/>
              <a:ext cx="457200" cy="457200"/>
            </a:xfrm>
            <a:prstGeom prst="flowChartConnector">
              <a:avLst/>
            </a:prstGeom>
            <a:noFill/>
            <a:ln w="12700">
              <a:solidFill>
                <a:srgbClr val="FFFFFF"/>
              </a:solidFill>
            </a:ln>
            <a:effectLst>
              <a:glow rad="101600">
                <a:srgbClr val="2A864D">
                  <a:alpha val="40000"/>
                </a:srgbClr>
              </a:glow>
            </a:effectLst>
          </p:spPr>
          <p:txBody>
            <a:bodyPr wrap="none" lIns="91440" tIns="45720" rIns="91440" bIns="45720" rtlCol="0" anchor="ctr">
              <a:prstTxWarp prst="textArchUp">
                <a:avLst/>
              </a:prstTxWarp>
              <a:spAutoFit/>
            </a:bodyPr>
            <a:lstStyle/>
            <a:p>
              <a:pPr algn="ctr"/>
              <a:endPara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751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295400" y="4651663"/>
                <a:ext cx="4852098" cy="9050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𝑆𝑎𝑙𝑎𝑟𝑦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$2012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𝑆𝑎𝑙𝑎𝑟𝑦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$1948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×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𝐶𝑃𝐼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𝐶𝑃𝐼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651663"/>
                <a:ext cx="4852098" cy="9050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304925" y="4700178"/>
                <a:ext cx="5706370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𝑆𝑎𝑙𝑎𝑟𝑦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$2012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=$4,000×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229.6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24.1</m:t>
                          </m:r>
                        </m:den>
                      </m:f>
                      <m:r>
                        <a:rPr lang="en-US" sz="2400" i="1">
                          <a:latin typeface="Cambria Math"/>
                        </a:rPr>
                        <m:t>=$38,108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4925" y="4700178"/>
                <a:ext cx="5706370" cy="7838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620000" cy="3200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 good starting salary for a person graduating from college in 1948 was $4,000 per year.  What would be an equivalent salary today?  (Note: the CPI for 1948 is 24.1, and the CPI for 2012 is 229.6).</a:t>
            </a:r>
          </a:p>
          <a:p>
            <a:pPr eaLnBrk="1" hangingPunct="1"/>
            <a:r>
              <a:rPr lang="en-US" sz="2800" dirty="0" smtClean="0"/>
              <a:t>Answer: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127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Example: Inflating Using the CPI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295400" y="4683714"/>
                <a:ext cx="4238596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𝑆𝑎𝑙𝑎𝑟𝑦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$2012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=$4,000×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</a:rPr>
                            <m:t>229.6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24.1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683714"/>
                <a:ext cx="4238596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3" grpId="0"/>
      <p:bldP spid="3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4953000"/>
          </a:xfrm>
        </p:spPr>
        <p:txBody>
          <a:bodyPr/>
          <a:lstStyle/>
          <a:p>
            <a:pPr eaLnBrk="1" hangingPunct="1"/>
            <a:r>
              <a:rPr lang="en-US" sz="2800" smtClean="0"/>
              <a:t>If you have a nominal future value and want to express it in current dollars, you need to deflate it using the expected inflation rate.</a:t>
            </a:r>
          </a:p>
          <a:p>
            <a:pPr eaLnBrk="1" hangingPunct="1"/>
            <a:r>
              <a:rPr lang="en-US" sz="2800" smtClean="0"/>
              <a:t>Formula for deflating future values using the expected inflation rate: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lvl="1" eaLnBrk="1" hangingPunct="1"/>
            <a:r>
              <a:rPr lang="en-US" sz="2400" smtClean="0"/>
              <a:t>Where </a:t>
            </a:r>
            <a:r>
              <a:rPr lang="en-US" sz="2400" i="1" smtClean="0"/>
              <a:t>V</a:t>
            </a:r>
            <a:r>
              <a:rPr lang="en-US" sz="2400" i="1" baseline="-25000" smtClean="0"/>
              <a:t>n</a:t>
            </a:r>
            <a:r>
              <a:rPr lang="en-US" sz="2400" i="1" baseline="30000" smtClean="0"/>
              <a:t>*</a:t>
            </a:r>
            <a:r>
              <a:rPr lang="en-US" sz="2400" smtClean="0"/>
              <a:t> = the nominal future value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Deflating a Nominal Future Value</a:t>
            </a:r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1828800" y="3962400"/>
          <a:ext cx="5181600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3" imgW="1701720" imgH="444240" progId="Equation.COEE2">
                  <p:embed/>
                </p:oleObj>
              </mc:Choice>
              <mc:Fallback>
                <p:oleObj name="Equation" r:id="rId3" imgW="1701720" imgH="444240" progId="Equation.COEE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62400"/>
                        <a:ext cx="5181600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250562"/>
              </p:ext>
            </p:extLst>
          </p:nvPr>
        </p:nvGraphicFramePr>
        <p:xfrm>
          <a:off x="2133600" y="5105400"/>
          <a:ext cx="4592638" cy="1293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1" name="Equation" r:id="rId3" imgW="1485720" imgH="419040" progId="Equation.DSMT4">
                  <p:embed/>
                </p:oleObj>
              </mc:Choice>
              <mc:Fallback>
                <p:oleObj name="Equation" r:id="rId3" imgW="148572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105400"/>
                        <a:ext cx="4592638" cy="1293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Example: Deflating a Future Value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2590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If inflation averages 3% per year between 2015 and 2030, what will be the real value, in $2015, of a nominal value of $1,000 in 2030?</a:t>
            </a:r>
          </a:p>
          <a:p>
            <a:pPr eaLnBrk="1" hangingPunct="1"/>
            <a:r>
              <a:rPr lang="en-US" sz="2800" dirty="0" smtClean="0"/>
              <a:t>Answer:</a:t>
            </a: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114550" y="3733800"/>
          <a:ext cx="2686050" cy="1382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2" name="Equation" r:id="rId5" imgW="863280" imgH="444240" progId="Equation.DSMT4">
                  <p:embed/>
                </p:oleObj>
              </mc:Choice>
              <mc:Fallback>
                <p:oleObj name="Equation" r:id="rId5" imgW="86328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0" y="3733800"/>
                        <a:ext cx="2686050" cy="1382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84732"/>
              </p:ext>
            </p:extLst>
          </p:nvPr>
        </p:nvGraphicFramePr>
        <p:xfrm>
          <a:off x="2133600" y="5105400"/>
          <a:ext cx="329723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3" name="Equation" r:id="rId7" imgW="1066680" imgH="419040" progId="Equation.DSMT4">
                  <p:embed/>
                </p:oleObj>
              </mc:Choice>
              <mc:Fallback>
                <p:oleObj name="Equation" r:id="rId7" imgW="106668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105400"/>
                        <a:ext cx="3297238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7924800" cy="2895600"/>
          </a:xfrm>
        </p:spPr>
        <p:txBody>
          <a:bodyPr/>
          <a:lstStyle/>
          <a:p>
            <a:pPr eaLnBrk="1" hangingPunct="1"/>
            <a:r>
              <a:rPr lang="en-US" sz="2800" smtClean="0"/>
              <a:t>If you have a real future value and want to express it in nominal dollars, you need to inflate it using the expected inflation rate.</a:t>
            </a:r>
            <a:endParaRPr lang="en-US" smtClean="0"/>
          </a:p>
          <a:p>
            <a:pPr eaLnBrk="1" hangingPunct="1"/>
            <a:r>
              <a:rPr lang="en-US" sz="2800" smtClean="0"/>
              <a:t>Formula for inflating real future values using the expected inflation rate:</a:t>
            </a:r>
          </a:p>
          <a:p>
            <a:pPr eaLnBrk="1" hangingPunct="1"/>
            <a:endParaRPr lang="en-US" smtClean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127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Inflating a Real Future Value</a:t>
            </a:r>
          </a:p>
        </p:txBody>
      </p:sp>
      <p:graphicFrame>
        <p:nvGraphicFramePr>
          <p:cNvPr id="18434" name="Object 7"/>
          <p:cNvGraphicFramePr>
            <a:graphicFrameLocks noChangeAspect="1"/>
          </p:cNvGraphicFramePr>
          <p:nvPr/>
        </p:nvGraphicFramePr>
        <p:xfrm>
          <a:off x="2895600" y="4191000"/>
          <a:ext cx="33528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3" imgW="977760" imgH="228600" progId="Equation.COEE2">
                  <p:embed/>
                </p:oleObj>
              </mc:Choice>
              <mc:Fallback>
                <p:oleObj name="Equation" r:id="rId3" imgW="977760" imgH="228600" progId="Equation.COEE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191000"/>
                        <a:ext cx="3352800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Example: Inflating a Future Value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2590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You figure that you will need at least $450,000 in today’s dollars in savings to retire in comfort.  If inflation averages 2.5% over the next 40 years, how much will you need in 2055 dollars to retire in comfort?</a:t>
            </a:r>
          </a:p>
          <a:p>
            <a:pPr eaLnBrk="1" hangingPunct="1"/>
            <a:r>
              <a:rPr lang="en-US" sz="2800" dirty="0" smtClean="0"/>
              <a:t>Answer:</a:t>
            </a:r>
          </a:p>
        </p:txBody>
      </p:sp>
      <p:graphicFrame>
        <p:nvGraphicFramePr>
          <p:cNvPr id="399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147351"/>
              </p:ext>
            </p:extLst>
          </p:nvPr>
        </p:nvGraphicFramePr>
        <p:xfrm>
          <a:off x="685800" y="4953000"/>
          <a:ext cx="58102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9" name="Equation" r:id="rId3" imgW="1993680" imgH="228600" progId="Equation.COEE2">
                  <p:embed/>
                </p:oleObj>
              </mc:Choice>
              <mc:Fallback>
                <p:oleObj name="Equation" r:id="rId3" imgW="1993680" imgH="228600" progId="Equation.COEE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953000"/>
                        <a:ext cx="5810250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251162"/>
              </p:ext>
            </p:extLst>
          </p:nvPr>
        </p:nvGraphicFramePr>
        <p:xfrm>
          <a:off x="685800" y="4953000"/>
          <a:ext cx="76962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0" name="Equation" r:id="rId5" imgW="2603160" imgH="241200" progId="Equation.DSMT4">
                  <p:embed/>
                </p:oleObj>
              </mc:Choice>
              <mc:Fallback>
                <p:oleObj name="Equation" r:id="rId5" imgW="260316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953000"/>
                        <a:ext cx="76962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685800" y="4191000"/>
          <a:ext cx="2906713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1" name="Equation" r:id="rId7" imgW="977760" imgH="228600" progId="Equation.COEE2">
                  <p:embed/>
                </p:oleObj>
              </mc:Choice>
              <mc:Fallback>
                <p:oleObj name="Equation" r:id="rId7" imgW="977760" imgH="228600" progId="Equation.COEE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91000"/>
                        <a:ext cx="2906713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96200" cy="4530725"/>
          </a:xfrm>
        </p:spPr>
        <p:txBody>
          <a:bodyPr/>
          <a:lstStyle/>
          <a:p>
            <a:pPr eaLnBrk="1" hangingPunct="1"/>
            <a:r>
              <a:rPr lang="en-US" sz="2400" i="1" smtClean="0"/>
              <a:t>Real future values</a:t>
            </a:r>
            <a:r>
              <a:rPr lang="en-US" sz="2400" smtClean="0"/>
              <a:t> are uninflated; </a:t>
            </a:r>
            <a:r>
              <a:rPr lang="en-US" sz="2400" i="1" smtClean="0"/>
              <a:t>nominal future values</a:t>
            </a:r>
            <a:r>
              <a:rPr lang="en-US" sz="2400" smtClean="0"/>
              <a:t> are inflated.</a:t>
            </a:r>
          </a:p>
          <a:p>
            <a:pPr eaLnBrk="1" hangingPunct="1"/>
            <a:endParaRPr lang="en-US" sz="800" smtClean="0"/>
          </a:p>
          <a:p>
            <a:pPr eaLnBrk="1" hangingPunct="1"/>
            <a:r>
              <a:rPr lang="en-US" sz="2400" smtClean="0"/>
              <a:t>Converting a nominal future value into a real future value is an example of </a:t>
            </a:r>
            <a:r>
              <a:rPr lang="en-US" sz="2400" i="1" smtClean="0"/>
              <a:t>deflating</a:t>
            </a:r>
            <a:r>
              <a:rPr lang="en-US" sz="2400" smtClean="0"/>
              <a:t>.</a:t>
            </a:r>
          </a:p>
          <a:p>
            <a:pPr eaLnBrk="1" hangingPunct="1"/>
            <a:endParaRPr lang="en-US" sz="800" smtClean="0"/>
          </a:p>
          <a:p>
            <a:pPr eaLnBrk="1" hangingPunct="1"/>
            <a:r>
              <a:rPr lang="en-US" sz="2400" smtClean="0"/>
              <a:t>Converting a real future value to a nominal future value is an example of </a:t>
            </a:r>
            <a:r>
              <a:rPr lang="en-US" sz="2400" i="1" smtClean="0"/>
              <a:t>inflating</a:t>
            </a:r>
            <a:r>
              <a:rPr lang="en-US" sz="2400" smtClean="0"/>
              <a:t>.</a:t>
            </a:r>
          </a:p>
          <a:p>
            <a:pPr eaLnBrk="1" hangingPunct="1"/>
            <a:endParaRPr lang="en-US" sz="800" smtClean="0"/>
          </a:p>
          <a:p>
            <a:pPr eaLnBrk="1" hangingPunct="1"/>
            <a:r>
              <a:rPr lang="en-US" sz="2400" smtClean="0"/>
              <a:t>To convert real future values to nominal future values or vice versa, you must use the </a:t>
            </a:r>
            <a:r>
              <a:rPr lang="en-US" sz="2400" i="1" smtClean="0"/>
              <a:t>inflation rate</a:t>
            </a:r>
            <a:r>
              <a:rPr lang="en-US" sz="2400" smtClean="0"/>
              <a:t>.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12788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Key Facts and Rules for Financial Analyses with Inflation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Lecture Outline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153400" cy="483552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Nominal and Real Values</a:t>
            </a:r>
          </a:p>
          <a:p>
            <a:pPr lvl="1" eaLnBrk="1" hangingPunct="1"/>
            <a:r>
              <a:rPr lang="en-US" sz="2400" dirty="0" smtClean="0"/>
              <a:t>Definitions</a:t>
            </a:r>
            <a:endParaRPr lang="en-US" sz="800" dirty="0" smtClean="0"/>
          </a:p>
          <a:p>
            <a:pPr eaLnBrk="1" hangingPunct="1"/>
            <a:r>
              <a:rPr lang="en-US" sz="2800" dirty="0" smtClean="0"/>
              <a:t>Deflating and Inflating</a:t>
            </a:r>
          </a:p>
          <a:p>
            <a:pPr lvl="1" eaLnBrk="1" hangingPunct="1"/>
            <a:r>
              <a:rPr lang="en-US" sz="2400" dirty="0" smtClean="0"/>
              <a:t>Definitions</a:t>
            </a:r>
          </a:p>
          <a:p>
            <a:pPr lvl="1" eaLnBrk="1" hangingPunct="1"/>
            <a:r>
              <a:rPr lang="en-US" sz="2400" dirty="0" smtClean="0"/>
              <a:t>Formulas</a:t>
            </a:r>
            <a:endParaRPr lang="en-US" sz="800" dirty="0" smtClean="0"/>
          </a:p>
          <a:p>
            <a:pPr eaLnBrk="1" hangingPunct="1"/>
            <a:r>
              <a:rPr lang="en-US" sz="2800" dirty="0" smtClean="0"/>
              <a:t>Key Facts and Rules for Financial Analyses with Inflation</a:t>
            </a:r>
          </a:p>
          <a:p>
            <a:pPr eaLnBrk="1" hangingPunct="1"/>
            <a:r>
              <a:rPr lang="en-US" sz="2800" dirty="0" smtClean="0"/>
              <a:t>Real Changes in Prices and Costs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20000" cy="4530725"/>
          </a:xfrm>
        </p:spPr>
        <p:txBody>
          <a:bodyPr/>
          <a:lstStyle/>
          <a:p>
            <a:pPr eaLnBrk="1" hangingPunct="1"/>
            <a:r>
              <a:rPr lang="en-US" sz="2400" smtClean="0"/>
              <a:t>To </a:t>
            </a:r>
            <a:r>
              <a:rPr lang="en-US" sz="2400" i="1" smtClean="0"/>
              <a:t>discount</a:t>
            </a:r>
            <a:r>
              <a:rPr lang="en-US" sz="2400" smtClean="0"/>
              <a:t> real future values, use a </a:t>
            </a:r>
            <a:r>
              <a:rPr lang="en-US" sz="2400" i="1" smtClean="0"/>
              <a:t>real interest rate</a:t>
            </a:r>
            <a:r>
              <a:rPr lang="en-US" sz="2400" smtClean="0"/>
              <a:t>.</a:t>
            </a:r>
          </a:p>
          <a:p>
            <a:pPr eaLnBrk="1" hangingPunct="1"/>
            <a:endParaRPr lang="en-US" sz="800" smtClean="0"/>
          </a:p>
          <a:p>
            <a:pPr eaLnBrk="1" hangingPunct="1"/>
            <a:r>
              <a:rPr lang="en-US" sz="2400" smtClean="0"/>
              <a:t>To </a:t>
            </a:r>
            <a:r>
              <a:rPr lang="en-US" sz="2400" i="1" smtClean="0"/>
              <a:t>discount</a:t>
            </a:r>
            <a:r>
              <a:rPr lang="en-US" sz="2400" smtClean="0"/>
              <a:t> nominal future values, use a </a:t>
            </a:r>
            <a:r>
              <a:rPr lang="en-US" sz="2400" i="1" smtClean="0"/>
              <a:t>nominal interest</a:t>
            </a:r>
            <a:r>
              <a:rPr lang="en-US" sz="2400" smtClean="0"/>
              <a:t> rate.</a:t>
            </a:r>
          </a:p>
          <a:p>
            <a:pPr eaLnBrk="1" hangingPunct="1"/>
            <a:endParaRPr lang="en-US" sz="800" smtClean="0"/>
          </a:p>
          <a:p>
            <a:pPr eaLnBrk="1" hangingPunct="1"/>
            <a:r>
              <a:rPr lang="en-US" sz="2400" i="1" smtClean="0"/>
              <a:t>Compounding</a:t>
            </a:r>
            <a:r>
              <a:rPr lang="en-US" sz="2400" smtClean="0"/>
              <a:t> a present value with a </a:t>
            </a:r>
            <a:r>
              <a:rPr lang="en-US" sz="2400" i="1" smtClean="0"/>
              <a:t>real interest rate</a:t>
            </a:r>
            <a:r>
              <a:rPr lang="en-US" sz="2400" smtClean="0"/>
              <a:t> results in a </a:t>
            </a:r>
            <a:r>
              <a:rPr lang="en-US" sz="2400" i="1" smtClean="0"/>
              <a:t>real future value</a:t>
            </a:r>
            <a:r>
              <a:rPr lang="en-US" sz="2400" smtClean="0"/>
              <a:t>.</a:t>
            </a:r>
          </a:p>
          <a:p>
            <a:pPr eaLnBrk="1" hangingPunct="1"/>
            <a:endParaRPr lang="en-US" sz="900" smtClean="0"/>
          </a:p>
          <a:p>
            <a:pPr eaLnBrk="1" hangingPunct="1"/>
            <a:r>
              <a:rPr lang="en-US" sz="2400" i="1" smtClean="0"/>
              <a:t>Compounding</a:t>
            </a:r>
            <a:r>
              <a:rPr lang="en-US" sz="2400" smtClean="0"/>
              <a:t> a present value with a </a:t>
            </a:r>
            <a:r>
              <a:rPr lang="en-US" sz="2400" i="1" smtClean="0"/>
              <a:t>nominal interest rate</a:t>
            </a:r>
            <a:r>
              <a:rPr lang="en-US" sz="2400" smtClean="0"/>
              <a:t> results in a </a:t>
            </a:r>
            <a:r>
              <a:rPr lang="en-US" sz="2400" i="1" smtClean="0"/>
              <a:t>nominal future value</a:t>
            </a:r>
            <a:r>
              <a:rPr lang="en-US" sz="2400" smtClean="0"/>
              <a:t>.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12788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Key Facts and Rules for Financial Analyses with Inflation </a:t>
            </a:r>
            <a:r>
              <a:rPr lang="en-US" sz="2400" smtClean="0"/>
              <a:t>(continued)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10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smtClean="0"/>
              <a:t>A bond that you buy today matures in 10 years, at which time you will receive $1,000.  This $1,000 is an actual amount that you will get paid; therefore it is a nominal amount.</a:t>
            </a:r>
          </a:p>
          <a:p>
            <a:pPr eaLnBrk="1" hangingPunct="1">
              <a:defRPr/>
            </a:pPr>
            <a:r>
              <a:rPr lang="en-US" sz="2600" smtClean="0"/>
              <a:t>How much should you pay today for the bond if it is expected to earn a nominal rate of 7%?</a:t>
            </a:r>
          </a:p>
          <a:p>
            <a:pPr eaLnBrk="1" hangingPunct="1">
              <a:defRPr/>
            </a:pPr>
            <a:r>
              <a:rPr lang="en-US" sz="2600" smtClean="0"/>
              <a:t>If you expect inflation to average 3% during the 10-year period until the bond matures, what real rate of return will you will earn on the bond?</a:t>
            </a:r>
          </a:p>
          <a:p>
            <a:pPr eaLnBrk="1" hangingPunct="1">
              <a:defRPr/>
            </a:pPr>
            <a:r>
              <a:rPr lang="en-US" sz="2600" smtClean="0"/>
              <a:t>What will be the real future value of the bond?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One Final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10600" cy="33528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smtClean="0"/>
              <a:t>A bond that you buy today matures in 10 years, at which time you will receive $1,000.  This $1,000 is an actual amount that you will get paid; therefore it is a nominal amount.</a:t>
            </a:r>
          </a:p>
          <a:p>
            <a:pPr eaLnBrk="1" hangingPunct="1">
              <a:defRPr/>
            </a:pPr>
            <a:r>
              <a:rPr lang="en-US" sz="2600" smtClean="0"/>
              <a:t>How much should you pay today for the bond if it is expected to earn a nominal rate of 7%?</a:t>
            </a:r>
          </a:p>
          <a:p>
            <a:pPr eaLnBrk="1" hangingPunct="1">
              <a:defRPr/>
            </a:pPr>
            <a:r>
              <a:rPr lang="en-US" sz="2600" smtClean="0"/>
              <a:t>Answer: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One Final Example</a:t>
            </a:r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633285"/>
              </p:ext>
            </p:extLst>
          </p:nvPr>
        </p:nvGraphicFramePr>
        <p:xfrm>
          <a:off x="1828800" y="5257800"/>
          <a:ext cx="3932238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0" name="Equation" r:id="rId3" imgW="1244520" imgH="419040" progId="Equation.3">
                  <p:embed/>
                </p:oleObj>
              </mc:Choice>
              <mc:Fallback>
                <p:oleObj name="Equation" r:id="rId3" imgW="124452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257800"/>
                        <a:ext cx="3932238" cy="1322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507054"/>
              </p:ext>
            </p:extLst>
          </p:nvPr>
        </p:nvGraphicFramePr>
        <p:xfrm>
          <a:off x="1828800" y="5257800"/>
          <a:ext cx="5257800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1" name="Equation" r:id="rId5" imgW="1663560" imgH="419040" progId="Equation.3">
                  <p:embed/>
                </p:oleObj>
              </mc:Choice>
              <mc:Fallback>
                <p:oleObj name="Equation" r:id="rId5" imgW="166356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257800"/>
                        <a:ext cx="5257800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860547"/>
              </p:ext>
            </p:extLst>
          </p:nvPr>
        </p:nvGraphicFramePr>
        <p:xfrm>
          <a:off x="1828800" y="3962400"/>
          <a:ext cx="2447925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2" name="Equation" r:id="rId7" imgW="774360" imgH="419040" progId="Equation.3">
                  <p:embed/>
                </p:oleObj>
              </mc:Choice>
              <mc:Fallback>
                <p:oleObj name="Equation" r:id="rId7" imgW="774360" imgH="419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62400"/>
                        <a:ext cx="2447925" cy="132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838200" y="4724400"/>
          <a:ext cx="7620000" cy="115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4" name="Equation" r:id="rId3" imgW="2755800" imgH="419040" progId="Equation.COEE2">
                  <p:embed/>
                </p:oleObj>
              </mc:Choice>
              <mc:Fallback>
                <p:oleObj name="Equation" r:id="rId3" imgW="2755800" imgH="419040" progId="Equation.COEE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7620000" cy="115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10600" cy="34290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smtClean="0"/>
              <a:t>A bond that you buy today matures in 10 years, at which time you will receive $1,000.  This $1,000 is an actual amount that you will get paid; therefore it is a nominal amount.</a:t>
            </a:r>
          </a:p>
          <a:p>
            <a:pPr eaLnBrk="1" hangingPunct="1">
              <a:defRPr/>
            </a:pPr>
            <a:r>
              <a:rPr lang="en-US" sz="2600" smtClean="0"/>
              <a:t>If you expect inflation to average 3% during the 10-year period until the bond matures, what real rate of return will you will earn on the bond?</a:t>
            </a:r>
          </a:p>
          <a:p>
            <a:pPr eaLnBrk="1" hangingPunct="1">
              <a:defRPr/>
            </a:pPr>
            <a:r>
              <a:rPr lang="en-US" sz="2600" smtClean="0"/>
              <a:t>Answer: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One Final Example</a:t>
            </a:r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838200" y="4724400"/>
          <a:ext cx="480060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5" name="Equation" r:id="rId5" imgW="1726920" imgH="419040" progId="Equation.COEE2">
                  <p:embed/>
                </p:oleObj>
              </mc:Choice>
              <mc:Fallback>
                <p:oleObj name="Equation" r:id="rId5" imgW="1726920" imgH="419040" progId="Equation.COEE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480060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812800" y="4724400"/>
          <a:ext cx="2463800" cy="116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6" name="Equation" r:id="rId7" imgW="888840" imgH="419040" progId="Equation.COEE2">
                  <p:embed/>
                </p:oleObj>
              </mc:Choice>
              <mc:Fallback>
                <p:oleObj name="Equation" r:id="rId7" imgW="888840" imgH="419040" progId="Equation.COEE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724400"/>
                        <a:ext cx="2463800" cy="1160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4724400"/>
          </a:xfrm>
        </p:spPr>
        <p:txBody>
          <a:bodyPr/>
          <a:lstStyle/>
          <a:p>
            <a:pPr marL="290513" indent="-290513" eaLnBrk="1" hangingPunct="1">
              <a:lnSpc>
                <a:spcPct val="90000"/>
              </a:lnSpc>
            </a:pPr>
            <a:r>
              <a:rPr lang="en-US" sz="2600" smtClean="0"/>
              <a:t>A bond that you buy today matures in 10 years, at which time you will receive $1,000.  This $1,000 is an actual amount that you will get paid; therefore it is a nominal amount.</a:t>
            </a:r>
          </a:p>
          <a:p>
            <a:pPr marL="290513" indent="-290513" eaLnBrk="1" hangingPunct="1">
              <a:lnSpc>
                <a:spcPct val="90000"/>
              </a:lnSpc>
            </a:pPr>
            <a:r>
              <a:rPr lang="en-US" sz="2600" smtClean="0"/>
              <a:t>What will be the real future value of the bond?</a:t>
            </a:r>
          </a:p>
          <a:p>
            <a:pPr marL="290513" indent="-290513" eaLnBrk="1" hangingPunct="1">
              <a:lnSpc>
                <a:spcPct val="90000"/>
              </a:lnSpc>
            </a:pPr>
            <a:r>
              <a:rPr lang="en-US" sz="2600" smtClean="0"/>
              <a:t>There are two ways of answering this question:</a:t>
            </a:r>
          </a:p>
          <a:p>
            <a:pPr marL="747713" lvl="1" indent="-3429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smtClean="0"/>
              <a:t>deflate the nominal future value, or</a:t>
            </a:r>
          </a:p>
          <a:p>
            <a:pPr marL="747713" lvl="1" indent="-3429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 smtClean="0"/>
              <a:t>compound the present value using the real interest rate we calculated above.</a:t>
            </a:r>
          </a:p>
          <a:p>
            <a:pPr marL="290513" indent="-290513" eaLnBrk="1" hangingPunct="1">
              <a:lnSpc>
                <a:spcPct val="90000"/>
              </a:lnSpc>
            </a:pPr>
            <a:r>
              <a:rPr lang="en-US" sz="2600" smtClean="0"/>
              <a:t>Both should give the same answer.</a:t>
            </a:r>
          </a:p>
          <a:p>
            <a:pPr marL="290513" indent="-290513" eaLnBrk="1" hangingPunct="1">
              <a:lnSpc>
                <a:spcPct val="90000"/>
              </a:lnSpc>
            </a:pPr>
            <a:endParaRPr lang="en-US" sz="260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One Final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smtClean="0"/>
              <a:t>A bond that you buy today matures in 10 years, at which time you will receive $1,000.  This $1,000 is an actual amount that you will get paid; therefore it is a nominal amount.</a:t>
            </a:r>
          </a:p>
          <a:p>
            <a:pPr eaLnBrk="1" hangingPunct="1">
              <a:defRPr/>
            </a:pPr>
            <a:r>
              <a:rPr lang="en-US" sz="2600" smtClean="0"/>
              <a:t>What will be the real future value of the bond?</a:t>
            </a:r>
          </a:p>
          <a:p>
            <a:pPr eaLnBrk="1" hangingPunct="1">
              <a:defRPr/>
            </a:pPr>
            <a:r>
              <a:rPr lang="en-US" sz="2600" smtClean="0"/>
              <a:t>Method 1: Deflating the nominal future value: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One Final Example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1546225" y="3810000"/>
          <a:ext cx="463232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8" name="Equation" r:id="rId3" imgW="1688760" imgH="444240" progId="Equation.COEE2">
                  <p:embed/>
                </p:oleObj>
              </mc:Choice>
              <mc:Fallback>
                <p:oleObj name="Equation" r:id="rId3" imgW="1688760" imgH="444240" progId="Equation.COEE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3810000"/>
                        <a:ext cx="4632325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524000" y="3810000"/>
          <a:ext cx="5802313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9" name="Equation" r:id="rId5" imgW="2108160" imgH="444240" progId="Equation.COEE2">
                  <p:embed/>
                </p:oleObj>
              </mc:Choice>
              <mc:Fallback>
                <p:oleObj name="Equation" r:id="rId5" imgW="2108160" imgH="444240" progId="Equation.COEE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5802313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524000" y="3810000"/>
          <a:ext cx="2362200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0" name="Equation" r:id="rId7" imgW="850680" imgH="444240" progId="Equation.COEE2">
                  <p:embed/>
                </p:oleObj>
              </mc:Choice>
              <mc:Fallback>
                <p:oleObj name="Equation" r:id="rId7" imgW="850680" imgH="444240" progId="Equation.COEE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2362200" cy="1233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600" smtClean="0"/>
              <a:t>A bond that you buy today matures in 10 years, at which time you will receive $1,000.  This $1,000 is an actual amount that you will get paid; therefore it is a nominal amount.</a:t>
            </a:r>
          </a:p>
          <a:p>
            <a:pPr eaLnBrk="1" hangingPunct="1">
              <a:defRPr/>
            </a:pPr>
            <a:r>
              <a:rPr lang="en-US" sz="2600" smtClean="0"/>
              <a:t>What will be the real future value of the bond?</a:t>
            </a:r>
          </a:p>
          <a:p>
            <a:pPr eaLnBrk="1" hangingPunct="1">
              <a:defRPr/>
            </a:pPr>
            <a:r>
              <a:rPr lang="en-US" sz="2600" smtClean="0"/>
              <a:t>Method 2: compounding the present value using the real interest rate we calculated above :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One Final Example</a:t>
            </a:r>
          </a:p>
        </p:txBody>
      </p:sp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685800" y="4419600"/>
          <a:ext cx="71628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2" name="Equation" r:id="rId3" imgW="2552400" imgH="228600" progId="Equation.COEE2">
                  <p:embed/>
                </p:oleObj>
              </mc:Choice>
              <mc:Fallback>
                <p:oleObj name="Equation" r:id="rId3" imgW="2552400" imgH="228600" progId="Equation.COEE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19600"/>
                        <a:ext cx="71628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685800" y="4419600"/>
          <a:ext cx="26670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3" name="Equation" r:id="rId5" imgW="939600" imgH="228600" progId="Equation.COEE2">
                  <p:embed/>
                </p:oleObj>
              </mc:Choice>
              <mc:Fallback>
                <p:oleObj name="Equation" r:id="rId5" imgW="939600" imgH="228600" progId="Equation.COEE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19600"/>
                        <a:ext cx="2667000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685800" y="4419600"/>
          <a:ext cx="83058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4" name="Equation" r:id="rId7" imgW="2971800" imgH="228600" progId="Equation.COEE2">
                  <p:embed/>
                </p:oleObj>
              </mc:Choice>
              <mc:Fallback>
                <p:oleObj name="Equation" r:id="rId7" imgW="2971800" imgH="228600" progId="Equation.COEE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419600"/>
                        <a:ext cx="830580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58942" y="1670859"/>
            <a:ext cx="176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Future Values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61382" y="4297363"/>
            <a:ext cx="1768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 Value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647727" y="533400"/>
            <a:ext cx="1594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Future </a:t>
            </a:r>
          </a:p>
          <a:p>
            <a:pPr algn="ctr"/>
            <a:r>
              <a:rPr lang="en-US" dirty="0" smtClean="0"/>
              <a:t>Values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638800" y="533400"/>
            <a:ext cx="20489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Nominal Future </a:t>
            </a:r>
          </a:p>
          <a:p>
            <a:pPr algn="ctr"/>
            <a:r>
              <a:rPr lang="en-US" dirty="0" smtClean="0"/>
              <a:t>Values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928914" y="1685472"/>
                <a:ext cx="17412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$</m:t>
                      </m:r>
                      <m:r>
                        <a:rPr lang="en-US" sz="2000" i="1" smtClean="0">
                          <a:latin typeface="Cambria Math"/>
                        </a:rPr>
                        <m:t>7</m:t>
                      </m:r>
                      <m:r>
                        <a:rPr lang="en-US" sz="2000" b="0" i="1" smtClean="0">
                          <a:latin typeface="Cambria Math"/>
                        </a:rPr>
                        <m:t>44.09=</m:t>
                      </m:r>
                      <m:sSub>
                        <m:sSub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914" y="1685472"/>
                <a:ext cx="1741246" cy="400110"/>
              </a:xfrm>
              <a:prstGeom prst="rect">
                <a:avLst/>
              </a:prstGeom>
              <a:blipFill rotWithShape="1">
                <a:blip r:embed="rId2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395403" y="1672316"/>
                <a:ext cx="163756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sub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en-US" sz="2000" b="0" i="1" smtClean="0">
                          <a:latin typeface="Cambria Math"/>
                        </a:rPr>
                        <m:t>=$1,000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5403" y="1672316"/>
                <a:ext cx="1637564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868698" y="4281974"/>
                <a:ext cx="15190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  <a:ea typeface="Cambria Math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itchFamily="18" charset="0"/>
                            <a:ea typeface="Cambria Math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000" b="0" i="1" smtClean="0">
                            <a:latin typeface="Cambria Math" pitchFamily="18" charset="0"/>
                            <a:ea typeface="Cambria Math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 smtClean="0">
                    <a:latin typeface="Cambria Math" pitchFamily="18" charset="0"/>
                    <a:ea typeface="Cambria Math" pitchFamily="18" charset="0"/>
                  </a:rPr>
                  <a:t>=$508.35</a:t>
                </a:r>
                <a:endParaRPr lang="en-US" sz="2000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698" y="4281974"/>
                <a:ext cx="1519006" cy="400110"/>
              </a:xfrm>
              <a:prstGeom prst="rect">
                <a:avLst/>
              </a:prstGeom>
              <a:blipFill rotWithShape="1">
                <a:blip r:embed="rId4"/>
                <a:stretch>
                  <a:fillRect t="-7576" r="-281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3205626" y="1528344"/>
            <a:ext cx="3579826" cy="1390935"/>
            <a:chOff x="3205626" y="1528344"/>
            <a:chExt cx="3579826" cy="1390935"/>
          </a:xfrm>
        </p:grpSpPr>
        <p:sp>
          <p:nvSpPr>
            <p:cNvPr id="12" name="Arc 11"/>
            <p:cNvSpPr/>
            <p:nvPr/>
          </p:nvSpPr>
          <p:spPr bwMode="auto">
            <a:xfrm>
              <a:off x="3657600" y="1590282"/>
              <a:ext cx="2667000" cy="533400"/>
            </a:xfrm>
            <a:prstGeom prst="arc">
              <a:avLst>
                <a:gd name="adj1" fmla="val 10930232"/>
                <a:gd name="adj2" fmla="val 2146552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205626" y="1528344"/>
              <a:ext cx="3579826" cy="1390935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Inflating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745061" y="1187098"/>
            <a:ext cx="1703240" cy="3579826"/>
            <a:chOff x="3745061" y="1187098"/>
            <a:chExt cx="1703240" cy="3579826"/>
          </a:xfrm>
        </p:grpSpPr>
        <p:sp>
          <p:nvSpPr>
            <p:cNvPr id="16" name="Arc 15"/>
            <p:cNvSpPr/>
            <p:nvPr/>
          </p:nvSpPr>
          <p:spPr bwMode="auto">
            <a:xfrm rot="14176178">
              <a:off x="2923891" y="2789638"/>
              <a:ext cx="2667000" cy="721791"/>
            </a:xfrm>
            <a:prstGeom prst="arc">
              <a:avLst>
                <a:gd name="adj1" fmla="val 10967785"/>
                <a:gd name="adj2" fmla="val 21447888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rot="14152842">
              <a:off x="2806768" y="2125391"/>
              <a:ext cx="3579826" cy="1703240"/>
            </a:xfrm>
            <a:prstGeom prst="rect">
              <a:avLst/>
            </a:prstGeom>
            <a:noFill/>
            <a:effectLst>
              <a:glow rad="101600">
                <a:schemeClr val="bg1">
                  <a:alpha val="69000"/>
                </a:schemeClr>
              </a:glow>
            </a:effectLst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Compounding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04691" y="1728429"/>
            <a:ext cx="2181420" cy="3579826"/>
            <a:chOff x="5304691" y="1728429"/>
            <a:chExt cx="2181420" cy="3579826"/>
          </a:xfrm>
        </p:grpSpPr>
        <p:sp>
          <p:nvSpPr>
            <p:cNvPr id="19" name="Arc 18"/>
            <p:cNvSpPr/>
            <p:nvPr/>
          </p:nvSpPr>
          <p:spPr bwMode="auto">
            <a:xfrm rot="18000500">
              <a:off x="4603067" y="2730763"/>
              <a:ext cx="2535983" cy="850403"/>
            </a:xfrm>
            <a:prstGeom prst="arc">
              <a:avLst>
                <a:gd name="adj1" fmla="val 10967785"/>
                <a:gd name="adj2" fmla="val 21447888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7939307">
              <a:off x="4605488" y="2427632"/>
              <a:ext cx="3579826" cy="21814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Compounding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397284" y="1144927"/>
            <a:ext cx="1931513" cy="3579826"/>
            <a:chOff x="4397284" y="1144927"/>
            <a:chExt cx="1931513" cy="3579826"/>
          </a:xfrm>
        </p:grpSpPr>
        <p:sp>
          <p:nvSpPr>
            <p:cNvPr id="18" name="Arc 17"/>
            <p:cNvSpPr/>
            <p:nvPr/>
          </p:nvSpPr>
          <p:spPr bwMode="auto">
            <a:xfrm rot="7243188">
              <a:off x="4502260" y="2788850"/>
              <a:ext cx="2594645" cy="718688"/>
            </a:xfrm>
            <a:prstGeom prst="arc">
              <a:avLst>
                <a:gd name="adj1" fmla="val 10930232"/>
                <a:gd name="adj2" fmla="val 21375467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rot="7273340">
              <a:off x="3573128" y="1969083"/>
              <a:ext cx="3579826" cy="1931513"/>
            </a:xfrm>
            <a:prstGeom prst="rect">
              <a:avLst/>
            </a:prstGeom>
            <a:noFill/>
            <a:effectLst>
              <a:glow rad="165100">
                <a:srgbClr val="2A864D">
                  <a:alpha val="40000"/>
                </a:srgbClr>
              </a:glow>
            </a:effectLst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Discounting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977145" y="1713226"/>
            <a:ext cx="1703240" cy="3579826"/>
            <a:chOff x="2977145" y="1713226"/>
            <a:chExt cx="1703240" cy="3579826"/>
          </a:xfrm>
        </p:grpSpPr>
        <p:sp>
          <p:nvSpPr>
            <p:cNvPr id="17" name="Arc 16"/>
            <p:cNvSpPr/>
            <p:nvPr/>
          </p:nvSpPr>
          <p:spPr bwMode="auto">
            <a:xfrm rot="3360000">
              <a:off x="2887822" y="2882542"/>
              <a:ext cx="2667000" cy="612651"/>
            </a:xfrm>
            <a:prstGeom prst="arc">
              <a:avLst>
                <a:gd name="adj1" fmla="val 10930232"/>
                <a:gd name="adj2" fmla="val 21465525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 rot="3422048">
              <a:off x="2038852" y="2651519"/>
              <a:ext cx="3579826" cy="1703240"/>
            </a:xfrm>
            <a:prstGeom prst="rect">
              <a:avLst/>
            </a:prstGeom>
            <a:noFill/>
            <a:effectLst>
              <a:glow rad="101600">
                <a:schemeClr val="bg1">
                  <a:alpha val="40000"/>
                </a:schemeClr>
              </a:glow>
            </a:effectLst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Discounting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05626" y="33269"/>
            <a:ext cx="3579826" cy="2209549"/>
            <a:chOff x="3205626" y="33269"/>
            <a:chExt cx="3579826" cy="2209549"/>
          </a:xfrm>
        </p:grpSpPr>
        <p:sp>
          <p:nvSpPr>
            <p:cNvPr id="14" name="Arc 13"/>
            <p:cNvSpPr/>
            <p:nvPr/>
          </p:nvSpPr>
          <p:spPr bwMode="auto">
            <a:xfrm flipV="1">
              <a:off x="3657600" y="1538012"/>
              <a:ext cx="2667000" cy="685800"/>
            </a:xfrm>
            <a:prstGeom prst="arc">
              <a:avLst>
                <a:gd name="adj1" fmla="val 10936941"/>
                <a:gd name="adj2" fmla="val 21436119"/>
              </a:avLst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 rot="-60000">
              <a:off x="3205626" y="33269"/>
              <a:ext cx="3579826" cy="2209549"/>
            </a:xfrm>
            <a:prstGeom prst="rect">
              <a:avLst/>
            </a:prstGeom>
            <a:noFill/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Deflating</a:t>
              </a:r>
              <a:endParaRPr lang="en-US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726825" y="1628382"/>
            <a:ext cx="457200" cy="457200"/>
            <a:chOff x="4726825" y="1628382"/>
            <a:chExt cx="457200" cy="457200"/>
          </a:xfrm>
        </p:grpSpPr>
        <p:sp>
          <p:nvSpPr>
            <p:cNvPr id="2" name="Rectangle 1"/>
            <p:cNvSpPr/>
            <p:nvPr/>
          </p:nvSpPr>
          <p:spPr>
            <a:xfrm>
              <a:off x="4777486" y="1639296"/>
              <a:ext cx="351379" cy="43088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200" b="0" cap="none" spc="0" dirty="0" smtClean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k</a:t>
              </a:r>
              <a:endParaRPr lang="en-US" sz="22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3" name="Flowchart: Connector 2"/>
            <p:cNvSpPr/>
            <p:nvPr/>
          </p:nvSpPr>
          <p:spPr>
            <a:xfrm>
              <a:off x="4726825" y="1628382"/>
              <a:ext cx="457200" cy="457200"/>
            </a:xfrm>
            <a:prstGeom prst="flowChartConnector">
              <a:avLst/>
            </a:prstGeom>
            <a:noFill/>
            <a:ln w="12700">
              <a:solidFill>
                <a:srgbClr val="FFFFFF"/>
              </a:solidFill>
            </a:ln>
            <a:effectLst>
              <a:glow rad="101600">
                <a:srgbClr val="2A864D">
                  <a:alpha val="40000"/>
                </a:srgbClr>
              </a:glow>
            </a:effectLst>
          </p:spPr>
          <p:txBody>
            <a:bodyPr wrap="none" lIns="91440" tIns="45720" rIns="91440" bIns="45720" rtlCol="0" anchor="ctr">
              <a:prstTxWarp prst="textArchUp">
                <a:avLst/>
              </a:prstTxWarp>
              <a:spAutoFit/>
            </a:bodyPr>
            <a:lstStyle/>
            <a:p>
              <a:pPr algn="ctr"/>
              <a:endPara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sp>
        <p:nvSpPr>
          <p:cNvPr id="4" name="Flowchart: Connector 3"/>
          <p:cNvSpPr/>
          <p:nvPr/>
        </p:nvSpPr>
        <p:spPr>
          <a:xfrm>
            <a:off x="1295400" y="2666999"/>
            <a:ext cx="844898" cy="836139"/>
          </a:xfrm>
          <a:prstGeom prst="flowChartConnector">
            <a:avLst/>
          </a:prstGeom>
          <a:noFill/>
        </p:spPr>
        <p:txBody>
          <a:bodyPr wrap="none" lIns="91440" tIns="45720" rIns="91440" bIns="45720" rtlCol="0" anchor="ctr">
            <a:prstTxWarp prst="textArchUp">
              <a:avLst/>
            </a:prstTxWarp>
            <a:spAutoFit/>
          </a:bodyPr>
          <a:lstStyle/>
          <a:p>
            <a:pPr algn="ctr"/>
            <a:endParaRPr lang="en-US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570982" y="2919279"/>
            <a:ext cx="457200" cy="457200"/>
            <a:chOff x="5638800" y="2919279"/>
            <a:chExt cx="457200" cy="457200"/>
          </a:xfrm>
        </p:grpSpPr>
        <p:sp>
          <p:nvSpPr>
            <p:cNvPr id="31" name="Rectangle 30"/>
            <p:cNvSpPr/>
            <p:nvPr/>
          </p:nvSpPr>
          <p:spPr>
            <a:xfrm>
              <a:off x="5734345" y="2930193"/>
              <a:ext cx="261611" cy="43088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200" dirty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i</a:t>
              </a:r>
              <a:endParaRPr lang="en-US" sz="22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5638800" y="2919279"/>
              <a:ext cx="457200" cy="457200"/>
            </a:xfrm>
            <a:prstGeom prst="flowChartConnector">
              <a:avLst/>
            </a:prstGeom>
            <a:noFill/>
            <a:ln w="12700">
              <a:solidFill>
                <a:srgbClr val="FFFFFF"/>
              </a:solidFill>
            </a:ln>
            <a:effectLst>
              <a:glow rad="101600">
                <a:srgbClr val="2A864D">
                  <a:alpha val="40000"/>
                </a:srgbClr>
              </a:glow>
            </a:effectLst>
          </p:spPr>
          <p:txBody>
            <a:bodyPr wrap="none" lIns="91440" tIns="45720" rIns="91440" bIns="45720" rtlCol="0" anchor="ctr">
              <a:prstTxWarp prst="textArchUp">
                <a:avLst/>
              </a:prstTxWarp>
              <a:spAutoFit/>
            </a:bodyPr>
            <a:lstStyle/>
            <a:p>
              <a:pPr algn="ctr"/>
              <a:endPara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992722" y="2935291"/>
            <a:ext cx="457200" cy="457200"/>
            <a:chOff x="3992722" y="2935291"/>
            <a:chExt cx="457200" cy="457200"/>
          </a:xfrm>
        </p:grpSpPr>
        <p:sp>
          <p:nvSpPr>
            <p:cNvPr id="39" name="Rectangle 38"/>
            <p:cNvSpPr/>
            <p:nvPr/>
          </p:nvSpPr>
          <p:spPr>
            <a:xfrm>
              <a:off x="4066626" y="2946205"/>
              <a:ext cx="304892" cy="43088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200" dirty="0">
                  <a:ln w="10160">
                    <a:solidFill>
                      <a:schemeClr val="accent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38100" dist="32000" dir="5400000" algn="tl">
                      <a:srgbClr val="000000">
                        <a:alpha val="30000"/>
                      </a:srgbClr>
                    </a:outerShdw>
                  </a:effectLst>
                </a:rPr>
                <a:t>r</a:t>
              </a:r>
              <a:endParaRPr lang="en-US" sz="2200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40" name="Flowchart: Connector 39"/>
            <p:cNvSpPr/>
            <p:nvPr/>
          </p:nvSpPr>
          <p:spPr>
            <a:xfrm>
              <a:off x="3992722" y="2935291"/>
              <a:ext cx="457200" cy="457200"/>
            </a:xfrm>
            <a:prstGeom prst="flowChartConnector">
              <a:avLst/>
            </a:prstGeom>
            <a:noFill/>
            <a:ln w="12700">
              <a:solidFill>
                <a:srgbClr val="FFFFFF"/>
              </a:solidFill>
            </a:ln>
            <a:effectLst>
              <a:glow rad="101600">
                <a:srgbClr val="2A864D">
                  <a:alpha val="40000"/>
                </a:srgbClr>
              </a:glow>
            </a:effectLst>
          </p:spPr>
          <p:txBody>
            <a:bodyPr wrap="none" lIns="91440" tIns="45720" rIns="91440" bIns="45720" rtlCol="0" anchor="ctr">
              <a:prstTxWarp prst="textArchUp">
                <a:avLst/>
              </a:prstTxWarp>
              <a:spAutoFit/>
            </a:bodyPr>
            <a:lstStyle/>
            <a:p>
              <a:pPr algn="ctr"/>
              <a:endPara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264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924800" cy="3962399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400" i="1" dirty="0" smtClean="0"/>
              <a:t>Inflation</a:t>
            </a:r>
            <a:r>
              <a:rPr lang="en-US" sz="2400" dirty="0" smtClean="0"/>
              <a:t> is an increase in the average price level, which reduces the purchasing power of the dollar (or any other currency).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400" i="1" dirty="0"/>
              <a:t>Inflation</a:t>
            </a:r>
            <a:r>
              <a:rPr lang="en-US" sz="2400" dirty="0"/>
              <a:t> is NOT the only – or even the main – reason why we need to discount or compound values to a common time frame, such as a present value.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Even without inflation, we would still have interest to account for time preference and the opportunity cost of using money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Inflation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7772400" cy="5257800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400" i="1" dirty="0" smtClean="0"/>
              <a:t>Inflation</a:t>
            </a:r>
            <a:r>
              <a:rPr lang="en-US" sz="2400" dirty="0" smtClean="0"/>
              <a:t> is an increase in the average price level, which reduces the purchasing power of the dollar (or any other currency).</a:t>
            </a:r>
            <a:endParaRPr lang="en-US" sz="8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The </a:t>
            </a:r>
            <a:r>
              <a:rPr lang="en-US" sz="2400" i="1" dirty="0" smtClean="0"/>
              <a:t>inflation rate</a:t>
            </a:r>
            <a:r>
              <a:rPr lang="en-US" sz="2400" dirty="0" smtClean="0"/>
              <a:t> is the average annual rate of increase in the price of goods.</a:t>
            </a:r>
            <a:endParaRPr lang="en-US" sz="800" dirty="0" smtClean="0"/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Inflation is measured by a variety of indexes.  The broadest and most commonly-used are the </a:t>
            </a:r>
            <a:r>
              <a:rPr lang="en-US" sz="2400" i="1" dirty="0" smtClean="0"/>
              <a:t>consumer price index</a:t>
            </a:r>
            <a:r>
              <a:rPr lang="en-US" sz="2400" dirty="0" smtClean="0"/>
              <a:t> (CPI) and the </a:t>
            </a:r>
            <a:r>
              <a:rPr lang="en-US" sz="2400" i="1" dirty="0" smtClean="0"/>
              <a:t>producer price index</a:t>
            </a:r>
            <a:r>
              <a:rPr lang="en-US" sz="2400" dirty="0" smtClean="0"/>
              <a:t> (PPI).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Note: you can get CPI and PPI data for all European Union countries (and many others) from </a:t>
            </a:r>
            <a:r>
              <a:rPr lang="en-US" sz="2000" dirty="0" smtClean="0">
                <a:hlinkClick r:id="rId2"/>
              </a:rPr>
              <a:t>www.inflation.eu</a:t>
            </a:r>
            <a:r>
              <a:rPr lang="en-US" sz="2000" dirty="0" smtClean="0"/>
              <a:t>.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/>
              <a:t>American inflation data comes from the Bureau of Labor Statistics (www.bls.gov)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Inflation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US Inflation Rate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828800"/>
            <a:ext cx="88392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29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Historical Portuguese Inflation Rate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828800"/>
            <a:ext cx="7689477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05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0772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The formula to calculate the average inflation rate between two points in time, using the CPI (or the PPI), is: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Inflation </a:t>
            </a:r>
            <a:r>
              <a:rPr lang="en-US" sz="2800" dirty="0" smtClean="0"/>
              <a:t>(continued)</a:t>
            </a:r>
          </a:p>
        </p:txBody>
      </p:sp>
      <p:graphicFrame>
        <p:nvGraphicFramePr>
          <p:cNvPr id="9218" name="Object 7"/>
          <p:cNvGraphicFramePr>
            <a:graphicFrameLocks noChangeAspect="1"/>
          </p:cNvGraphicFramePr>
          <p:nvPr/>
        </p:nvGraphicFramePr>
        <p:xfrm>
          <a:off x="2590800" y="2971800"/>
          <a:ext cx="3276600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3" imgW="1295280" imgH="558720" progId="Equation.COEE2">
                  <p:embed/>
                </p:oleObj>
              </mc:Choice>
              <mc:Fallback>
                <p:oleObj name="Equation" r:id="rId3" imgW="1295280" imgH="558720" progId="Equation.COEE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971800"/>
                        <a:ext cx="3276600" cy="141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1295400" y="50292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533400" y="4676775"/>
            <a:ext cx="7543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u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Do you recognize this formula?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295400" y="5217850"/>
                <a:ext cx="3510898" cy="1283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𝑘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radPr>
                            <m:deg>
                              <m:r>
                                <a:rPr lang="en-US" sz="2400" i="1">
                                  <a:latin typeface="Cambria Math"/>
                                </a:rPr>
                                <m:t>2012−1970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229.6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38.8</m:t>
                                  </m:r>
                                </m:den>
                              </m:f>
                            </m:e>
                          </m:rad>
                        </m:e>
                      </m:d>
                      <m:r>
                        <a:rPr lang="en-US" sz="2400" i="1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5217850"/>
                <a:ext cx="3510898" cy="128304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276905" y="5223768"/>
                <a:ext cx="5899820" cy="1283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𝑘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radPr>
                            <m:deg>
                              <m:r>
                                <a:rPr lang="en-US" sz="2400" i="1">
                                  <a:latin typeface="Cambria Math"/>
                                </a:rPr>
                                <m:t>2012−1970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229.6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38.8</m:t>
                                  </m:r>
                                </m:den>
                              </m:f>
                            </m:e>
                          </m:rad>
                        </m:e>
                      </m:d>
                      <m:r>
                        <a:rPr lang="en-US" sz="2400" i="1">
                          <a:latin typeface="Cambria Math"/>
                        </a:rPr>
                        <m:t>−1=0.4324=4.3%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905" y="5223768"/>
                <a:ext cx="5899820" cy="128304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153400" cy="2286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The CPI was 38.8 in 1970 and 229.6 in 2012.  What was the average inflation rate, as measured by the CPI, between 1970 and 2012?</a:t>
            </a:r>
          </a:p>
          <a:p>
            <a:pPr eaLnBrk="1" hangingPunct="1"/>
            <a:r>
              <a:rPr lang="en-US" sz="2800" b="1" dirty="0" smtClean="0"/>
              <a:t>Answer: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01758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Example: Calculating the Inflation Rate from the CPI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0" y="31511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0" y="3173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0" y="3173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295400" y="4067820"/>
                <a:ext cx="3048000" cy="12661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𝑘</m:t>
                      </m:r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radPr>
                            <m:deg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deg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𝐶𝑃𝐼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/>
                                        </a:rPr>
                                        <m:t>𝐶𝑃𝐼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sub>
                                  </m:sSub>
                                </m:den>
                              </m:f>
                            </m:e>
                          </m:rad>
                        </m:e>
                      </m:d>
                      <m:r>
                        <a:rPr lang="en-US" sz="2400" i="1">
                          <a:latin typeface="Cambria Math"/>
                        </a:rPr>
                        <m:t>−1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067820"/>
                <a:ext cx="3048000" cy="126618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2" grpId="0"/>
    </p:bld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wrap="none" lIns="91440" tIns="45720" rIns="91440" bIns="45720">
        <a:prstTxWarp prst="textArchUp">
          <a:avLst/>
        </a:prstTxWarp>
        <a:spAutoFit/>
      </a:bodyPr>
      <a:lstStyle>
        <a:defPPr algn="ctr">
          <a:defRPr dirty="0" smtClean="0">
            <a:ln w="10160">
              <a:solidFill>
                <a:schemeClr val="accent1"/>
              </a:solidFill>
              <a:prstDash val="solid"/>
            </a:ln>
            <a:solidFill>
              <a:srgbClr val="FFFFFF"/>
            </a:solidFill>
            <a:effectLst>
              <a:outerShdw blurRad="38100" dist="32000" dir="5400000" algn="tl">
                <a:srgbClr val="000000">
                  <a:alpha val="30000"/>
                </a:srgbClr>
              </a:outerShdw>
            </a:effectLst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1974</TotalTime>
  <Words>1970</Words>
  <Application>Microsoft Office PowerPoint</Application>
  <PresentationFormat>On-screen Show (4:3)</PresentationFormat>
  <Paragraphs>194</Paragraphs>
  <Slides>37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Cliff</vt:lpstr>
      <vt:lpstr>Equation</vt:lpstr>
      <vt:lpstr>PowerPoint Presentation</vt:lpstr>
      <vt:lpstr>Lecture Outline</vt:lpstr>
      <vt:lpstr>Lecture Outline</vt:lpstr>
      <vt:lpstr>Inflation</vt:lpstr>
      <vt:lpstr>Inflation</vt:lpstr>
      <vt:lpstr>Historical US Inflation Rate</vt:lpstr>
      <vt:lpstr>Historical Portuguese Inflation Rate</vt:lpstr>
      <vt:lpstr>Inflation (continued)</vt:lpstr>
      <vt:lpstr>Example: Calculating the Inflation Rate from the CPI</vt:lpstr>
      <vt:lpstr>Interest Rates and Inflation</vt:lpstr>
      <vt:lpstr>Nominal vs. Real Interest Rates</vt:lpstr>
      <vt:lpstr>Nominal vs. Real Interest Rates (continued)</vt:lpstr>
      <vt:lpstr>PowerPoint Presentation</vt:lpstr>
      <vt:lpstr>Components of the Interest Rate  (Or, Why Interest Rates Are Not All the Same)</vt:lpstr>
      <vt:lpstr>Components of the Interest Rate  (continued)</vt:lpstr>
      <vt:lpstr>Combining Interest Rates</vt:lpstr>
      <vt:lpstr>Combining Interest Rates (continued)</vt:lpstr>
      <vt:lpstr>Example: Solving for the  Nominal Rate</vt:lpstr>
      <vt:lpstr>Example: Solving for the Real  Rate</vt:lpstr>
      <vt:lpstr>Nominal and Real Values</vt:lpstr>
      <vt:lpstr>Deflating</vt:lpstr>
      <vt:lpstr>Inflating</vt:lpstr>
      <vt:lpstr>PowerPoint Presentation</vt:lpstr>
      <vt:lpstr>Example: Inflating Using the CPI</vt:lpstr>
      <vt:lpstr>Deflating a Nominal Future Value</vt:lpstr>
      <vt:lpstr>Example: Deflating a Future Value</vt:lpstr>
      <vt:lpstr>Inflating a Real Future Value</vt:lpstr>
      <vt:lpstr>Example: Inflating a Future Value</vt:lpstr>
      <vt:lpstr>Key Facts and Rules for Financial Analyses with Inflation</vt:lpstr>
      <vt:lpstr>Key Facts and Rules for Financial Analyses with Inflation (continued)</vt:lpstr>
      <vt:lpstr>One Final Example</vt:lpstr>
      <vt:lpstr>One Final Example</vt:lpstr>
      <vt:lpstr>One Final Example</vt:lpstr>
      <vt:lpstr>One Final Example</vt:lpstr>
      <vt:lpstr>One Final Example</vt:lpstr>
      <vt:lpstr>One Final Example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mmcdill</dc:creator>
  <cp:lastModifiedBy>tmp00016</cp:lastModifiedBy>
  <cp:revision>85</cp:revision>
  <dcterms:created xsi:type="dcterms:W3CDTF">2004-02-05T16:39:29Z</dcterms:created>
  <dcterms:modified xsi:type="dcterms:W3CDTF">2016-11-14T12:35:11Z</dcterms:modified>
</cp:coreProperties>
</file>