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8" r:id="rId4"/>
    <p:sldId id="259" r:id="rId5"/>
    <p:sldId id="260" r:id="rId6"/>
    <p:sldId id="261" r:id="rId7"/>
    <p:sldId id="263" r:id="rId8"/>
    <p:sldId id="264" r:id="rId9"/>
    <p:sldId id="265" r:id="rId10"/>
    <p:sldId id="266" r:id="rId11"/>
    <p:sldId id="275" r:id="rId12"/>
    <p:sldId id="267" r:id="rId13"/>
    <p:sldId id="272" r:id="rId14"/>
    <p:sldId id="269" r:id="rId15"/>
    <p:sldId id="270" r:id="rId16"/>
    <p:sldId id="271"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0" d="100"/>
          <a:sy n="70" d="100"/>
        </p:scale>
        <p:origin x="32" y="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11/15/2016</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11/15/2016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11/15/2016</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Discounting and Climate Change</a:t>
            </a:r>
          </a:p>
        </p:txBody>
      </p:sp>
      <p:sp>
        <p:nvSpPr>
          <p:cNvPr id="3" name="Subtitle 2"/>
          <p:cNvSpPr>
            <a:spLocks noGrp="1"/>
          </p:cNvSpPr>
          <p:nvPr>
            <p:ph type="subTitle" idx="1"/>
          </p:nvPr>
        </p:nvSpPr>
        <p:spPr/>
        <p:txBody>
          <a:bodyPr>
            <a:noAutofit/>
          </a:bodyPr>
          <a:lstStyle/>
          <a:p>
            <a:pPr>
              <a:spcBef>
                <a:spcPts val="0"/>
              </a:spcBef>
            </a:pPr>
            <a:r>
              <a:rPr lang="en-US" dirty="0"/>
              <a:t>Forest Management and Certification</a:t>
            </a:r>
          </a:p>
          <a:p>
            <a:pPr>
              <a:spcBef>
                <a:spcPts val="0"/>
              </a:spcBef>
            </a:pPr>
            <a:r>
              <a:rPr lang="en-US" dirty="0"/>
              <a:t>Wednesday, November 16, 2016</a:t>
            </a:r>
          </a:p>
          <a:p>
            <a:pPr>
              <a:spcBef>
                <a:spcPts val="0"/>
              </a:spcBef>
            </a:pPr>
            <a:r>
              <a:rPr lang="en-US" dirty="0"/>
              <a:t>Lisbon, Portugal</a:t>
            </a:r>
          </a:p>
        </p:txBody>
      </p:sp>
    </p:spTree>
    <p:extLst>
      <p:ext uri="{BB962C8B-B14F-4D97-AF65-F5344CB8AC3E}">
        <p14:creationId xmlns:p14="http://schemas.microsoft.com/office/powerpoint/2010/main" val="1848255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The Social Discount rate  vs. </a:t>
            </a:r>
            <a:br>
              <a:rPr lang="en-US" dirty="0"/>
            </a:br>
            <a:r>
              <a:rPr lang="en-US" dirty="0"/>
              <a:t>the Private Discount Rate</a:t>
            </a:r>
          </a:p>
        </p:txBody>
      </p:sp>
      <p:sp>
        <p:nvSpPr>
          <p:cNvPr id="3" name="Content Placeholder 2"/>
          <p:cNvSpPr>
            <a:spLocks noGrp="1"/>
          </p:cNvSpPr>
          <p:nvPr>
            <p:ph idx="1"/>
          </p:nvPr>
        </p:nvSpPr>
        <p:spPr>
          <a:xfrm>
            <a:off x="1951348" y="2015732"/>
            <a:ext cx="8587819" cy="3970289"/>
          </a:xfrm>
        </p:spPr>
        <p:txBody>
          <a:bodyPr>
            <a:normAutofit/>
          </a:bodyPr>
          <a:lstStyle/>
          <a:p>
            <a:r>
              <a:rPr lang="en-US" dirty="0"/>
              <a:t>“Weitzman is surely correct that prevailing interest rates reveal ethically relevant information. But it is information about how individuals, acting </a:t>
            </a:r>
            <a:r>
              <a:rPr lang="en-US" i="1" dirty="0"/>
              <a:t>as </a:t>
            </a:r>
            <a:r>
              <a:rPr lang="en-US" dirty="0"/>
              <a:t>individuals and largely in their own interests, weight present versus future well-being. However, the </a:t>
            </a:r>
            <a:r>
              <a:rPr lang="en-US" i="1" dirty="0"/>
              <a:t>social</a:t>
            </a:r>
            <a:r>
              <a:rPr lang="en-US" dirty="0"/>
              <a:t> discount rate should reflect explicitly moral, other-regarding judgments about the relative importance of well-being that exists far into the future. It is by no means clear that individuals’ self-regarding behavior yields any insight whatsoever about what even </a:t>
            </a:r>
            <a:r>
              <a:rPr lang="en-US" i="1" dirty="0"/>
              <a:t>those same individuals</a:t>
            </a:r>
            <a:r>
              <a:rPr lang="en-US" dirty="0"/>
              <a:t> believe we owe to future generations.”</a:t>
            </a:r>
          </a:p>
          <a:p>
            <a:r>
              <a:rPr lang="en-US" dirty="0"/>
              <a:t>Paul Kelleher, in “Energy Policy and the Social Discount Rate,” responding to an article by Martin Weitzman</a:t>
            </a:r>
          </a:p>
        </p:txBody>
      </p:sp>
    </p:spTree>
    <p:extLst>
      <p:ext uri="{BB962C8B-B14F-4D97-AF65-F5344CB8AC3E}">
        <p14:creationId xmlns:p14="http://schemas.microsoft.com/office/powerpoint/2010/main" val="3830455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The Social Discount rate  vs. </a:t>
            </a:r>
            <a:br>
              <a:rPr lang="en-US" dirty="0"/>
            </a:br>
            <a:r>
              <a:rPr lang="en-US" dirty="0"/>
              <a:t>the Private Discount Rate</a:t>
            </a:r>
          </a:p>
        </p:txBody>
      </p:sp>
      <p:sp>
        <p:nvSpPr>
          <p:cNvPr id="3" name="Content Placeholder 2"/>
          <p:cNvSpPr>
            <a:spLocks noGrp="1"/>
          </p:cNvSpPr>
          <p:nvPr>
            <p:ph idx="1"/>
          </p:nvPr>
        </p:nvSpPr>
        <p:spPr>
          <a:xfrm>
            <a:off x="1951348" y="2015732"/>
            <a:ext cx="8587819" cy="3970289"/>
          </a:xfrm>
        </p:spPr>
        <p:txBody>
          <a:bodyPr>
            <a:normAutofit/>
          </a:bodyPr>
          <a:lstStyle/>
          <a:p>
            <a:r>
              <a:rPr lang="en-US" dirty="0"/>
              <a:t>“That is, the ethicists are concerned with distribution and the positivists are concerned with efficiency. Because we can redistribute across generations not merely through emissions reductions but in many ways, including simply by saving more, these two concerns can be separated. The best way for the current generation to help posterity might be through reducing emissions; but it might be through other methods, including approaches that make posterity richer and better able to adapt.”</a:t>
            </a:r>
          </a:p>
          <a:p>
            <a:r>
              <a:rPr lang="en-US" dirty="0"/>
              <a:t>Cass </a:t>
            </a:r>
            <a:r>
              <a:rPr lang="en-US" dirty="0" err="1"/>
              <a:t>Sunstein</a:t>
            </a:r>
            <a:r>
              <a:rPr lang="en-US" dirty="0"/>
              <a:t> and David </a:t>
            </a:r>
            <a:r>
              <a:rPr lang="en-US" dirty="0" err="1"/>
              <a:t>Weisbach</a:t>
            </a:r>
            <a:r>
              <a:rPr lang="en-US" dirty="0"/>
              <a:t>, in “Climate Change and Discounting the Future: A Guide for the Perplexed”</a:t>
            </a:r>
          </a:p>
        </p:txBody>
      </p:sp>
    </p:spTree>
    <p:extLst>
      <p:ext uri="{BB962C8B-B14F-4D97-AF65-F5344CB8AC3E}">
        <p14:creationId xmlns:p14="http://schemas.microsoft.com/office/powerpoint/2010/main" val="2124163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Economics is “Monotheistic” when it comes to Value</a:t>
            </a:r>
          </a:p>
        </p:txBody>
      </p:sp>
      <p:sp>
        <p:nvSpPr>
          <p:cNvPr id="3" name="Content Placeholder 2"/>
          <p:cNvSpPr>
            <a:spLocks noGrp="1"/>
          </p:cNvSpPr>
          <p:nvPr>
            <p:ph idx="1"/>
          </p:nvPr>
        </p:nvSpPr>
        <p:spPr>
          <a:xfrm>
            <a:off x="1951348" y="2015732"/>
            <a:ext cx="8587819" cy="3970289"/>
          </a:xfrm>
        </p:spPr>
        <p:txBody>
          <a:bodyPr>
            <a:normAutofit/>
          </a:bodyPr>
          <a:lstStyle/>
          <a:p>
            <a:r>
              <a:rPr lang="en-US" sz="2400" dirty="0"/>
              <a:t>Can all questions be answered by economic analysis?</a:t>
            </a:r>
          </a:p>
          <a:p>
            <a:pPr lvl="1"/>
            <a:r>
              <a:rPr lang="en-US" sz="2200" dirty="0"/>
              <a:t>What is the price of saving a species from extinction?</a:t>
            </a:r>
          </a:p>
          <a:p>
            <a:pPr lvl="1"/>
            <a:r>
              <a:rPr lang="en-US" sz="2200" dirty="0"/>
              <a:t>What price would you accept for selling your child into slavery?</a:t>
            </a:r>
          </a:p>
          <a:p>
            <a:r>
              <a:rPr lang="en-US" sz="2400" dirty="0"/>
              <a:t>Say you could ask the people of 2100 (some of whom may be your children or grandchildren), “would you rather inherit $1 trillion in cash or $1 trillion worth of avoided drought, storm, and famine?” Which do you think they would choose?</a:t>
            </a:r>
          </a:p>
        </p:txBody>
      </p:sp>
    </p:spTree>
    <p:extLst>
      <p:ext uri="{BB962C8B-B14F-4D97-AF65-F5344CB8AC3E}">
        <p14:creationId xmlns:p14="http://schemas.microsoft.com/office/powerpoint/2010/main" val="2393938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Pricing Uncertainty</a:t>
            </a:r>
          </a:p>
        </p:txBody>
      </p:sp>
      <p:sp>
        <p:nvSpPr>
          <p:cNvPr id="3" name="Content Placeholder 2"/>
          <p:cNvSpPr>
            <a:spLocks noGrp="1"/>
          </p:cNvSpPr>
          <p:nvPr>
            <p:ph idx="1"/>
          </p:nvPr>
        </p:nvSpPr>
        <p:spPr>
          <a:xfrm>
            <a:off x="1951348" y="2015732"/>
            <a:ext cx="8587819" cy="3970289"/>
          </a:xfrm>
        </p:spPr>
        <p:txBody>
          <a:bodyPr>
            <a:normAutofit/>
          </a:bodyPr>
          <a:lstStyle/>
          <a:p>
            <a:r>
              <a:rPr lang="en-US" sz="2400" dirty="0"/>
              <a:t>As mentioned earlier, economists often use a higher discount rate for outcomes that are uncertain</a:t>
            </a:r>
          </a:p>
          <a:p>
            <a:r>
              <a:rPr lang="en-US" sz="2400" dirty="0"/>
              <a:t>Is this appropriate?</a:t>
            </a:r>
          </a:p>
          <a:p>
            <a:r>
              <a:rPr lang="en-US" sz="2400" dirty="0"/>
              <a:t>Should we give more weight to the “worst case scenario?”</a:t>
            </a:r>
          </a:p>
          <a:p>
            <a:endParaRPr lang="en-US" dirty="0"/>
          </a:p>
        </p:txBody>
      </p:sp>
    </p:spTree>
    <p:extLst>
      <p:ext uri="{BB962C8B-B14F-4D97-AF65-F5344CB8AC3E}">
        <p14:creationId xmlns:p14="http://schemas.microsoft.com/office/powerpoint/2010/main" val="2569717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What about Equity?</a:t>
            </a:r>
          </a:p>
        </p:txBody>
      </p:sp>
      <p:sp>
        <p:nvSpPr>
          <p:cNvPr id="3" name="Content Placeholder 2"/>
          <p:cNvSpPr>
            <a:spLocks noGrp="1"/>
          </p:cNvSpPr>
          <p:nvPr>
            <p:ph idx="1"/>
          </p:nvPr>
        </p:nvSpPr>
        <p:spPr>
          <a:xfrm>
            <a:off x="1951348" y="2015732"/>
            <a:ext cx="8587819" cy="3970289"/>
          </a:xfrm>
        </p:spPr>
        <p:txBody>
          <a:bodyPr>
            <a:normAutofit/>
          </a:bodyPr>
          <a:lstStyle/>
          <a:p>
            <a:r>
              <a:rPr lang="en-US" sz="2400" dirty="0"/>
              <a:t>Economics values a person’s preferences according to their ability to pay</a:t>
            </a:r>
          </a:p>
          <a:p>
            <a:pPr lvl="1"/>
            <a:r>
              <a:rPr lang="en-US" sz="2200" dirty="0"/>
              <a:t>If you have no money, you cannot contribute to “demand”</a:t>
            </a:r>
          </a:p>
          <a:p>
            <a:pPr lvl="1"/>
            <a:r>
              <a:rPr lang="en-US" sz="2200" dirty="0"/>
              <a:t>If “value” equals “price” and if price is determined by the market (supply and demand) then if you have no money you have no value</a:t>
            </a:r>
          </a:p>
          <a:p>
            <a:r>
              <a:rPr lang="en-US" sz="2400" dirty="0"/>
              <a:t>Perhaps we should put more value on the </a:t>
            </a:r>
            <a:r>
              <a:rPr lang="en-US" sz="2400" u="sng" dirty="0"/>
              <a:t>least</a:t>
            </a:r>
            <a:r>
              <a:rPr lang="en-US" sz="2400" dirty="0"/>
              <a:t> fortunate, just the opposite of what economics does</a:t>
            </a:r>
          </a:p>
          <a:p>
            <a:r>
              <a:rPr lang="en-US" sz="2400" dirty="0"/>
              <a:t>Question: Will future generations be better off than we are?</a:t>
            </a:r>
          </a:p>
        </p:txBody>
      </p:sp>
    </p:spTree>
    <p:extLst>
      <p:ext uri="{BB962C8B-B14F-4D97-AF65-F5344CB8AC3E}">
        <p14:creationId xmlns:p14="http://schemas.microsoft.com/office/powerpoint/2010/main" val="2468914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What about Other Species?</a:t>
            </a:r>
          </a:p>
        </p:txBody>
      </p:sp>
      <p:sp>
        <p:nvSpPr>
          <p:cNvPr id="3" name="Content Placeholder 2"/>
          <p:cNvSpPr>
            <a:spLocks noGrp="1"/>
          </p:cNvSpPr>
          <p:nvPr>
            <p:ph idx="1"/>
          </p:nvPr>
        </p:nvSpPr>
        <p:spPr>
          <a:xfrm>
            <a:off x="1951348" y="2015732"/>
            <a:ext cx="8587819" cy="3970289"/>
          </a:xfrm>
        </p:spPr>
        <p:txBody>
          <a:bodyPr>
            <a:normAutofit/>
          </a:bodyPr>
          <a:lstStyle/>
          <a:p>
            <a:r>
              <a:rPr lang="en-US" sz="2400" dirty="0"/>
              <a:t>Economics values another species only if people (with money) value that species</a:t>
            </a:r>
          </a:p>
          <a:p>
            <a:r>
              <a:rPr lang="en-US" sz="2400" dirty="0"/>
              <a:t>Do species have an “intrinsic” value?</a:t>
            </a:r>
          </a:p>
          <a:p>
            <a:r>
              <a:rPr lang="en-US" sz="2400" dirty="0"/>
              <a:t>Is it ethical for humans to cause the extinction of a species?</a:t>
            </a:r>
          </a:p>
        </p:txBody>
      </p:sp>
    </p:spTree>
    <p:extLst>
      <p:ext uri="{BB962C8B-B14F-4D97-AF65-F5344CB8AC3E}">
        <p14:creationId xmlns:p14="http://schemas.microsoft.com/office/powerpoint/2010/main" val="1263082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Economics and Environmental Policy</a:t>
            </a:r>
          </a:p>
        </p:txBody>
      </p:sp>
      <p:sp>
        <p:nvSpPr>
          <p:cNvPr id="3" name="Content Placeholder 2"/>
          <p:cNvSpPr>
            <a:spLocks noGrp="1"/>
          </p:cNvSpPr>
          <p:nvPr>
            <p:ph idx="1"/>
          </p:nvPr>
        </p:nvSpPr>
        <p:spPr>
          <a:xfrm>
            <a:off x="1951348" y="2015732"/>
            <a:ext cx="8587819" cy="3970289"/>
          </a:xfrm>
        </p:spPr>
        <p:txBody>
          <a:bodyPr>
            <a:normAutofit/>
          </a:bodyPr>
          <a:lstStyle/>
          <a:p>
            <a:r>
              <a:rPr lang="en-US" sz="2400" dirty="0"/>
              <a:t>If there are values that economics is blind to, what role should economics play in determining environmental policy?</a:t>
            </a:r>
          </a:p>
        </p:txBody>
      </p:sp>
    </p:spTree>
    <p:extLst>
      <p:ext uri="{BB962C8B-B14F-4D97-AF65-F5344CB8AC3E}">
        <p14:creationId xmlns:p14="http://schemas.microsoft.com/office/powerpoint/2010/main" val="1863843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Pricing Carbon Pollution</a:t>
            </a:r>
          </a:p>
        </p:txBody>
      </p:sp>
      <p:sp>
        <p:nvSpPr>
          <p:cNvPr id="3" name="Content Placeholder 2"/>
          <p:cNvSpPr>
            <a:spLocks noGrp="1"/>
          </p:cNvSpPr>
          <p:nvPr>
            <p:ph idx="1"/>
          </p:nvPr>
        </p:nvSpPr>
        <p:spPr>
          <a:xfrm>
            <a:off x="1951348" y="2015732"/>
            <a:ext cx="8587819" cy="3970289"/>
          </a:xfrm>
        </p:spPr>
        <p:txBody>
          <a:bodyPr>
            <a:normAutofit/>
          </a:bodyPr>
          <a:lstStyle/>
          <a:p>
            <a:r>
              <a:rPr lang="en-US" sz="2400" dirty="0"/>
              <a:t>Is there a “right number?”</a:t>
            </a:r>
          </a:p>
          <a:p>
            <a:r>
              <a:rPr lang="en-US" sz="2400" dirty="0"/>
              <a:t>At the end of the day, isn’t it a moral judgement?</a:t>
            </a:r>
          </a:p>
          <a:p>
            <a:r>
              <a:rPr lang="en-US" sz="2400" dirty="0"/>
              <a:t>If so, who should decide?</a:t>
            </a:r>
          </a:p>
          <a:p>
            <a:endParaRPr lang="en-US" sz="2400" dirty="0"/>
          </a:p>
          <a:p>
            <a:endParaRPr lang="en-US" dirty="0"/>
          </a:p>
        </p:txBody>
      </p:sp>
    </p:spTree>
    <p:extLst>
      <p:ext uri="{BB962C8B-B14F-4D97-AF65-F5344CB8AC3E}">
        <p14:creationId xmlns:p14="http://schemas.microsoft.com/office/powerpoint/2010/main" val="1110038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normAutofit fontScale="90000"/>
          </a:bodyPr>
          <a:lstStyle/>
          <a:p>
            <a:r>
              <a:rPr lang="en-US" dirty="0"/>
              <a:t>How might these Ideas Apply to other Natural Resources Management Problems?</a:t>
            </a:r>
          </a:p>
        </p:txBody>
      </p:sp>
      <p:sp>
        <p:nvSpPr>
          <p:cNvPr id="3" name="Content Placeholder 2"/>
          <p:cNvSpPr>
            <a:spLocks noGrp="1"/>
          </p:cNvSpPr>
          <p:nvPr>
            <p:ph idx="1"/>
          </p:nvPr>
        </p:nvSpPr>
        <p:spPr>
          <a:xfrm>
            <a:off x="1951348" y="2015732"/>
            <a:ext cx="8587819" cy="3970289"/>
          </a:xfrm>
        </p:spPr>
        <p:txBody>
          <a:bodyPr>
            <a:normAutofit/>
          </a:bodyPr>
          <a:lstStyle/>
          <a:p>
            <a:r>
              <a:rPr lang="en-US" sz="2400" dirty="0"/>
              <a:t>Pollution</a:t>
            </a:r>
          </a:p>
          <a:p>
            <a:r>
              <a:rPr lang="en-US" sz="2400" dirty="0"/>
              <a:t>Species conservation and biodiversity</a:t>
            </a:r>
          </a:p>
          <a:p>
            <a:r>
              <a:rPr lang="en-US" sz="2400" dirty="0"/>
              <a:t>Forest management</a:t>
            </a:r>
          </a:p>
          <a:p>
            <a:endParaRPr lang="en-US" sz="2400" dirty="0"/>
          </a:p>
          <a:p>
            <a:endParaRPr lang="en-US" sz="2400" dirty="0"/>
          </a:p>
          <a:p>
            <a:endParaRPr lang="en-US" dirty="0"/>
          </a:p>
        </p:txBody>
      </p:sp>
    </p:spTree>
    <p:extLst>
      <p:ext uri="{BB962C8B-B14F-4D97-AF65-F5344CB8AC3E}">
        <p14:creationId xmlns:p14="http://schemas.microsoft.com/office/powerpoint/2010/main" val="3818736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lstStyle/>
          <a:p>
            <a:r>
              <a:rPr lang="en-US" dirty="0"/>
              <a:t>If Julius Caesar had invested a penny in 49 BC, what would it be worth today?</a:t>
            </a:r>
          </a:p>
        </p:txBody>
      </p:sp>
      <p:sp>
        <p:nvSpPr>
          <p:cNvPr id="3" name="Content Placeholder 2"/>
          <p:cNvSpPr>
            <a:spLocks noGrp="1"/>
          </p:cNvSpPr>
          <p:nvPr>
            <p:ph idx="1"/>
          </p:nvPr>
        </p:nvSpPr>
        <p:spPr>
          <a:xfrm>
            <a:off x="1951348" y="2015732"/>
            <a:ext cx="8587819" cy="3450613"/>
          </a:xfrm>
        </p:spPr>
        <p:txBody>
          <a:bodyPr/>
          <a:lstStyle/>
          <a:p>
            <a:r>
              <a:rPr lang="en-US" sz="2400" dirty="0"/>
              <a:t>€ 3,227,520,550,220,550,000,000,000.00 </a:t>
            </a:r>
          </a:p>
          <a:p>
            <a:r>
              <a:rPr lang="en-US" sz="2400" dirty="0"/>
              <a:t>€ 3,2 × 10</a:t>
            </a:r>
            <a:r>
              <a:rPr lang="en-US" sz="2400" baseline="30000" dirty="0"/>
              <a:t>24</a:t>
            </a:r>
            <a:r>
              <a:rPr lang="en-US" sz="2400" dirty="0"/>
              <a:t> </a:t>
            </a:r>
          </a:p>
          <a:p>
            <a:endParaRPr lang="en-US" dirty="0"/>
          </a:p>
        </p:txBody>
      </p:sp>
    </p:spTree>
    <p:extLst>
      <p:ext uri="{BB962C8B-B14F-4D97-AF65-F5344CB8AC3E}">
        <p14:creationId xmlns:p14="http://schemas.microsoft.com/office/powerpoint/2010/main" val="1592648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Discounting and Climate Change</a:t>
            </a:r>
          </a:p>
        </p:txBody>
      </p:sp>
      <p:sp>
        <p:nvSpPr>
          <p:cNvPr id="3" name="Content Placeholder 2"/>
          <p:cNvSpPr>
            <a:spLocks noGrp="1"/>
          </p:cNvSpPr>
          <p:nvPr>
            <p:ph idx="1"/>
          </p:nvPr>
        </p:nvSpPr>
        <p:spPr>
          <a:xfrm>
            <a:off x="1951348" y="2015732"/>
            <a:ext cx="8587819" cy="3450613"/>
          </a:xfrm>
        </p:spPr>
        <p:txBody>
          <a:bodyPr/>
          <a:lstStyle/>
          <a:p>
            <a:r>
              <a:rPr lang="en-US" sz="2400" dirty="0"/>
              <a:t>Much of this material is borrowed from: </a:t>
            </a:r>
          </a:p>
          <a:p>
            <a:pPr lvl="1"/>
            <a:r>
              <a:rPr lang="en-US" dirty="0"/>
              <a:t>“Discount rates: A boring thing you should know about (with otters!)” by David Roberts (Sep 24, 2012, http://grist.org/article/discount-rates-a-boring-thing-you-should-know-about-with-otters/)</a:t>
            </a:r>
            <a:endParaRPr lang="en-US" dirty="0"/>
          </a:p>
        </p:txBody>
      </p:sp>
    </p:spTree>
    <p:extLst>
      <p:ext uri="{BB962C8B-B14F-4D97-AF65-F5344CB8AC3E}">
        <p14:creationId xmlns:p14="http://schemas.microsoft.com/office/powerpoint/2010/main" val="3457894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Discounting and Climate Change</a:t>
            </a:r>
          </a:p>
        </p:txBody>
      </p:sp>
      <p:sp>
        <p:nvSpPr>
          <p:cNvPr id="3" name="Content Placeholder 2"/>
          <p:cNvSpPr>
            <a:spLocks noGrp="1"/>
          </p:cNvSpPr>
          <p:nvPr>
            <p:ph idx="1"/>
          </p:nvPr>
        </p:nvSpPr>
        <p:spPr>
          <a:xfrm>
            <a:off x="1951348" y="2015732"/>
            <a:ext cx="8587819" cy="3450613"/>
          </a:xfrm>
        </p:spPr>
        <p:txBody>
          <a:bodyPr/>
          <a:lstStyle/>
          <a:p>
            <a:r>
              <a:rPr lang="en-US" sz="2400" dirty="0"/>
              <a:t>A challenge with dealing with climate change is that there is a substantial </a:t>
            </a:r>
            <a:r>
              <a:rPr lang="en-US" sz="2400" u="sng" dirty="0"/>
              <a:t>time lag</a:t>
            </a:r>
            <a:r>
              <a:rPr lang="en-US" sz="2400" dirty="0"/>
              <a:t> between </a:t>
            </a:r>
            <a:r>
              <a:rPr lang="en-US" sz="2400" u="sng" dirty="0"/>
              <a:t>causes</a:t>
            </a:r>
            <a:r>
              <a:rPr lang="en-US" sz="2400" dirty="0"/>
              <a:t> (CO</a:t>
            </a:r>
            <a:r>
              <a:rPr lang="en-US" sz="2400" baseline="-25000" dirty="0"/>
              <a:t>2</a:t>
            </a:r>
            <a:r>
              <a:rPr lang="en-US" sz="2400" dirty="0"/>
              <a:t> and other greenhouse gasses) and </a:t>
            </a:r>
            <a:r>
              <a:rPr lang="en-US" sz="2400" u="sng" dirty="0"/>
              <a:t>effects</a:t>
            </a:r>
            <a:r>
              <a:rPr lang="en-US" sz="2400" dirty="0"/>
              <a:t> (rising temperatures, sea level rise, ocean acidification, disruption of agriculture, loss of biodiversity, etc.)</a:t>
            </a:r>
          </a:p>
          <a:p>
            <a:r>
              <a:rPr lang="en-US" sz="2400" dirty="0"/>
              <a:t>Furthermore, there is considerable uncertainty about the effects</a:t>
            </a:r>
          </a:p>
          <a:p>
            <a:pPr lvl="1"/>
            <a:r>
              <a:rPr lang="en-US" sz="2200" dirty="0"/>
              <a:t>Not in general, but about the specifics</a:t>
            </a:r>
          </a:p>
          <a:p>
            <a:r>
              <a:rPr lang="en-US" sz="2400" dirty="0"/>
              <a:t>We usually use a higher discount rate to account for uncertainty</a:t>
            </a:r>
          </a:p>
          <a:p>
            <a:endParaRPr lang="en-US" dirty="0"/>
          </a:p>
        </p:txBody>
      </p:sp>
    </p:spTree>
    <p:extLst>
      <p:ext uri="{BB962C8B-B14F-4D97-AF65-F5344CB8AC3E}">
        <p14:creationId xmlns:p14="http://schemas.microsoft.com/office/powerpoint/2010/main" val="3301353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Pricing Carbon Pollution</a:t>
            </a:r>
          </a:p>
        </p:txBody>
      </p:sp>
      <p:sp>
        <p:nvSpPr>
          <p:cNvPr id="3" name="Content Placeholder 2"/>
          <p:cNvSpPr>
            <a:spLocks noGrp="1"/>
          </p:cNvSpPr>
          <p:nvPr>
            <p:ph idx="1"/>
          </p:nvPr>
        </p:nvSpPr>
        <p:spPr>
          <a:xfrm>
            <a:off x="1951348" y="2015732"/>
            <a:ext cx="8587819" cy="3668631"/>
          </a:xfrm>
        </p:spPr>
        <p:txBody>
          <a:bodyPr>
            <a:normAutofit lnSpcReduction="10000"/>
          </a:bodyPr>
          <a:lstStyle/>
          <a:p>
            <a:r>
              <a:rPr lang="en-US" sz="2400" dirty="0"/>
              <a:t>One way to address the problem of climate change is to put a price on carbon pollution</a:t>
            </a:r>
          </a:p>
          <a:p>
            <a:r>
              <a:rPr lang="en-US" sz="2400" dirty="0"/>
              <a:t>The idea of putting a price on carbon pollution is to “internalize” the cost of using fossil fuels</a:t>
            </a:r>
          </a:p>
          <a:p>
            <a:pPr lvl="1"/>
            <a:r>
              <a:rPr lang="en-US" sz="2200" dirty="0"/>
              <a:t>Right now, when I drive my car the price I pay for the gas does not account for the negative impacts of the carbon pollution that I am creating</a:t>
            </a:r>
          </a:p>
          <a:p>
            <a:r>
              <a:rPr lang="en-US" sz="2400" dirty="0"/>
              <a:t>The carbon price should reflect these impacts</a:t>
            </a:r>
          </a:p>
          <a:p>
            <a:endParaRPr lang="en-US" dirty="0"/>
          </a:p>
        </p:txBody>
      </p:sp>
    </p:spTree>
    <p:extLst>
      <p:ext uri="{BB962C8B-B14F-4D97-AF65-F5344CB8AC3E}">
        <p14:creationId xmlns:p14="http://schemas.microsoft.com/office/powerpoint/2010/main" val="329060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Pricing Carbon Pollution</a:t>
            </a:r>
          </a:p>
        </p:txBody>
      </p:sp>
      <p:sp>
        <p:nvSpPr>
          <p:cNvPr id="3" name="Content Placeholder 2"/>
          <p:cNvSpPr>
            <a:spLocks noGrp="1"/>
          </p:cNvSpPr>
          <p:nvPr>
            <p:ph idx="1"/>
          </p:nvPr>
        </p:nvSpPr>
        <p:spPr>
          <a:xfrm>
            <a:off x="1951348" y="2015732"/>
            <a:ext cx="8587819" cy="3668631"/>
          </a:xfrm>
        </p:spPr>
        <p:txBody>
          <a:bodyPr>
            <a:normAutofit/>
          </a:bodyPr>
          <a:lstStyle/>
          <a:p>
            <a:r>
              <a:rPr lang="en-US" sz="2400" dirty="0"/>
              <a:t>To find the right price for carbon pollution, we have to answer two questions:</a:t>
            </a:r>
          </a:p>
          <a:p>
            <a:pPr lvl="1"/>
            <a:r>
              <a:rPr lang="en-US" sz="2200" dirty="0"/>
              <a:t>How much damage will a ton of carbon pollution do?</a:t>
            </a:r>
          </a:p>
          <a:p>
            <a:pPr lvl="1"/>
            <a:r>
              <a:rPr lang="en-US" sz="2200" dirty="0"/>
              <a:t>How much is it worth to us (as a society) to avoid that amount of damage?</a:t>
            </a:r>
          </a:p>
          <a:p>
            <a:pPr lvl="1"/>
            <a:endParaRPr lang="en-US" sz="2200" dirty="0"/>
          </a:p>
          <a:p>
            <a:pPr lvl="1"/>
            <a:r>
              <a:rPr lang="en-US" sz="2200" dirty="0"/>
              <a:t>Science can help us answer the first question, but it can’t help us with the second.</a:t>
            </a:r>
          </a:p>
          <a:p>
            <a:endParaRPr lang="en-US" dirty="0"/>
          </a:p>
        </p:txBody>
      </p:sp>
    </p:spTree>
    <p:extLst>
      <p:ext uri="{BB962C8B-B14F-4D97-AF65-F5344CB8AC3E}">
        <p14:creationId xmlns:p14="http://schemas.microsoft.com/office/powerpoint/2010/main" val="4044617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Pricing Carbon Pollution</a:t>
            </a:r>
          </a:p>
        </p:txBody>
      </p:sp>
      <p:sp>
        <p:nvSpPr>
          <p:cNvPr id="3" name="Content Placeholder 2"/>
          <p:cNvSpPr>
            <a:spLocks noGrp="1"/>
          </p:cNvSpPr>
          <p:nvPr>
            <p:ph idx="1"/>
          </p:nvPr>
        </p:nvSpPr>
        <p:spPr>
          <a:xfrm>
            <a:off x="1951348" y="2015732"/>
            <a:ext cx="8587819" cy="3970289"/>
          </a:xfrm>
        </p:spPr>
        <p:txBody>
          <a:bodyPr>
            <a:normAutofit lnSpcReduction="10000"/>
          </a:bodyPr>
          <a:lstStyle/>
          <a:p>
            <a:r>
              <a:rPr lang="en-US" sz="2400" dirty="0"/>
              <a:t>Let’s assume that the expected negative effects of climate change are €5 trillion in 2100</a:t>
            </a:r>
          </a:p>
          <a:p>
            <a:pPr lvl="1"/>
            <a:r>
              <a:rPr lang="en-US" sz="2000" dirty="0"/>
              <a:t>That’s five thousand billion euros (a lot, but likely a conservative number)</a:t>
            </a:r>
          </a:p>
          <a:p>
            <a:r>
              <a:rPr lang="en-US" sz="2200" dirty="0"/>
              <a:t>What is the present value of that amount at a 5% discount rate?</a:t>
            </a:r>
          </a:p>
          <a:p>
            <a:pPr lvl="1"/>
            <a:r>
              <a:rPr lang="en-US" sz="2000" dirty="0"/>
              <a:t>The value is “only” €83 billion today</a:t>
            </a:r>
          </a:p>
          <a:p>
            <a:pPr lvl="1"/>
            <a:r>
              <a:rPr lang="en-US" sz="2000" dirty="0"/>
              <a:t>For comparison, the US military budget for 2016 is €554 billion</a:t>
            </a:r>
          </a:p>
          <a:p>
            <a:r>
              <a:rPr lang="en-US" sz="2200" dirty="0"/>
              <a:t>What is the present value of </a:t>
            </a:r>
            <a:r>
              <a:rPr lang="en-US" dirty="0"/>
              <a:t>€5 trillion in 2100</a:t>
            </a:r>
            <a:r>
              <a:rPr lang="en-US" sz="2200" dirty="0"/>
              <a:t> at a 3% discount rate?</a:t>
            </a:r>
          </a:p>
          <a:p>
            <a:pPr lvl="1"/>
            <a:r>
              <a:rPr lang="en-US" sz="2000" dirty="0"/>
              <a:t>€417 billion, still less than the US military budget, but much more than €83 billion </a:t>
            </a:r>
          </a:p>
          <a:p>
            <a:endParaRPr lang="en-US" sz="2200" dirty="0"/>
          </a:p>
          <a:p>
            <a:endParaRPr lang="en-US" dirty="0"/>
          </a:p>
        </p:txBody>
      </p:sp>
    </p:spTree>
    <p:extLst>
      <p:ext uri="{BB962C8B-B14F-4D97-AF65-F5344CB8AC3E}">
        <p14:creationId xmlns:p14="http://schemas.microsoft.com/office/powerpoint/2010/main" val="1639506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Sidebar: Social Distance Theory</a:t>
            </a:r>
          </a:p>
        </p:txBody>
      </p:sp>
      <p:sp>
        <p:nvSpPr>
          <p:cNvPr id="3" name="Content Placeholder 2"/>
          <p:cNvSpPr>
            <a:spLocks noGrp="1"/>
          </p:cNvSpPr>
          <p:nvPr>
            <p:ph idx="1"/>
          </p:nvPr>
        </p:nvSpPr>
        <p:spPr>
          <a:xfrm>
            <a:off x="1951348" y="2015732"/>
            <a:ext cx="8587819" cy="3970289"/>
          </a:xfrm>
        </p:spPr>
        <p:txBody>
          <a:bodyPr>
            <a:normAutofit/>
          </a:bodyPr>
          <a:lstStyle/>
          <a:p>
            <a:r>
              <a:rPr lang="en-US" sz="2400" dirty="0"/>
              <a:t>Another reason why we “discount” the impacts of climate change is “social distance”</a:t>
            </a:r>
          </a:p>
          <a:p>
            <a:r>
              <a:rPr lang="en-US" sz="2400" dirty="0"/>
              <a:t>The basic idea is that we care more about people who are socially close to us (e.g., family, religion, country) than those who are socially distant (e.g., from another culture or another country)</a:t>
            </a:r>
          </a:p>
          <a:p>
            <a:r>
              <a:rPr lang="en-US" sz="2400" dirty="0"/>
              <a:t>Since climate effects are global, a lot of the effects will be felt by people who are socially quite distant from us</a:t>
            </a:r>
          </a:p>
          <a:p>
            <a:endParaRPr lang="en-US" sz="2000" dirty="0"/>
          </a:p>
          <a:p>
            <a:endParaRPr lang="en-US" sz="2200" dirty="0"/>
          </a:p>
          <a:p>
            <a:endParaRPr lang="en-US" dirty="0"/>
          </a:p>
        </p:txBody>
      </p:sp>
    </p:spTree>
    <p:extLst>
      <p:ext uri="{BB962C8B-B14F-4D97-AF65-F5344CB8AC3E}">
        <p14:creationId xmlns:p14="http://schemas.microsoft.com/office/powerpoint/2010/main" val="3291551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348" y="804519"/>
            <a:ext cx="8587819" cy="1049235"/>
          </a:xfrm>
        </p:spPr>
        <p:txBody>
          <a:bodyPr anchor="b"/>
          <a:lstStyle/>
          <a:p>
            <a:r>
              <a:rPr lang="en-US" dirty="0"/>
              <a:t>Pricing Carbon Pollution</a:t>
            </a:r>
          </a:p>
        </p:txBody>
      </p:sp>
      <p:sp>
        <p:nvSpPr>
          <p:cNvPr id="3" name="Content Placeholder 2"/>
          <p:cNvSpPr>
            <a:spLocks noGrp="1"/>
          </p:cNvSpPr>
          <p:nvPr>
            <p:ph idx="1"/>
          </p:nvPr>
        </p:nvSpPr>
        <p:spPr>
          <a:xfrm>
            <a:off x="1951348" y="2015732"/>
            <a:ext cx="8587819" cy="3970289"/>
          </a:xfrm>
        </p:spPr>
        <p:txBody>
          <a:bodyPr>
            <a:normAutofit lnSpcReduction="10000"/>
          </a:bodyPr>
          <a:lstStyle/>
          <a:p>
            <a:r>
              <a:rPr lang="en-US" sz="2400" dirty="0"/>
              <a:t>Getting back to the price of carbon…</a:t>
            </a:r>
          </a:p>
          <a:p>
            <a:r>
              <a:rPr lang="en-US" sz="2400" dirty="0"/>
              <a:t>Yale economist William Nordhaus used a discount rate of 3 percent and came up with a price of carbon of $8/ton</a:t>
            </a:r>
          </a:p>
          <a:p>
            <a:r>
              <a:rPr lang="en-US" sz="2400" dirty="0"/>
              <a:t>U.K. economist Nicholas Stern used largely the same scientific data as Nordhaus, but with a discount rate of just 1.4 percent came up with a price of carbon of $85/ton </a:t>
            </a:r>
          </a:p>
          <a:p>
            <a:pPr lvl="1"/>
            <a:endParaRPr lang="en-US" sz="2200" dirty="0"/>
          </a:p>
          <a:p>
            <a:r>
              <a:rPr lang="en-US" sz="2400" dirty="0"/>
              <a:t>So what is the “right” number?</a:t>
            </a:r>
          </a:p>
          <a:p>
            <a:endParaRPr lang="en-US" sz="2400" dirty="0"/>
          </a:p>
          <a:p>
            <a:endParaRPr lang="en-US" dirty="0"/>
          </a:p>
        </p:txBody>
      </p:sp>
    </p:spTree>
    <p:extLst>
      <p:ext uri="{BB962C8B-B14F-4D97-AF65-F5344CB8AC3E}">
        <p14:creationId xmlns:p14="http://schemas.microsoft.com/office/powerpoint/2010/main" val="3791841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1320</TotalTime>
  <Words>1043</Words>
  <Application>Microsoft Office PowerPoint</Application>
  <PresentationFormat>Widescreen</PresentationFormat>
  <Paragraphs>81</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Gill Sans MT</vt:lpstr>
      <vt:lpstr>Gallery</vt:lpstr>
      <vt:lpstr>Discounting and Climate Change</vt:lpstr>
      <vt:lpstr>If Julius Caesar had invested a penny in 49 BC, what would it be worth today?</vt:lpstr>
      <vt:lpstr>Discounting and Climate Change</vt:lpstr>
      <vt:lpstr>Discounting and Climate Change</vt:lpstr>
      <vt:lpstr>Pricing Carbon Pollution</vt:lpstr>
      <vt:lpstr>Pricing Carbon Pollution</vt:lpstr>
      <vt:lpstr>Pricing Carbon Pollution</vt:lpstr>
      <vt:lpstr>Sidebar: Social Distance Theory</vt:lpstr>
      <vt:lpstr>Pricing Carbon Pollution</vt:lpstr>
      <vt:lpstr>The Social Discount rate  vs.  the Private Discount Rate</vt:lpstr>
      <vt:lpstr>The Social Discount rate  vs.  the Private Discount Rate</vt:lpstr>
      <vt:lpstr>Economics is “Monotheistic” when it comes to Value</vt:lpstr>
      <vt:lpstr>Pricing Uncertainty</vt:lpstr>
      <vt:lpstr>What about Equity?</vt:lpstr>
      <vt:lpstr>What about Other Species?</vt:lpstr>
      <vt:lpstr>Economics and Environmental Policy</vt:lpstr>
      <vt:lpstr>Pricing Carbon Pollution</vt:lpstr>
      <vt:lpstr>How might these Ideas Apply to other Natural Resources Management Problems?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Discounting and the Environment</dc:title>
  <dc:creator>Marc McDill</dc:creator>
  <cp:lastModifiedBy>Marc McDill</cp:lastModifiedBy>
  <cp:revision>21</cp:revision>
  <dcterms:created xsi:type="dcterms:W3CDTF">2016-11-15T15:47:12Z</dcterms:created>
  <dcterms:modified xsi:type="dcterms:W3CDTF">2016-11-16T13:48:01Z</dcterms:modified>
</cp:coreProperties>
</file>