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323" r:id="rId2"/>
    <p:sldId id="325" r:id="rId3"/>
    <p:sldId id="379" r:id="rId4"/>
    <p:sldId id="398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8" r:id="rId14"/>
    <p:sldId id="339" r:id="rId15"/>
    <p:sldId id="340" r:id="rId16"/>
    <p:sldId id="341" r:id="rId17"/>
    <p:sldId id="342" r:id="rId18"/>
    <p:sldId id="343" r:id="rId19"/>
    <p:sldId id="344" r:id="rId20"/>
    <p:sldId id="345" r:id="rId21"/>
    <p:sldId id="346" r:id="rId22"/>
    <p:sldId id="366" r:id="rId23"/>
    <p:sldId id="367" r:id="rId24"/>
    <p:sldId id="368" r:id="rId25"/>
    <p:sldId id="369" r:id="rId26"/>
    <p:sldId id="370" r:id="rId27"/>
    <p:sldId id="371" r:id="rId28"/>
    <p:sldId id="372" r:id="rId29"/>
    <p:sldId id="373" r:id="rId30"/>
    <p:sldId id="374" r:id="rId31"/>
    <p:sldId id="375" r:id="rId32"/>
    <p:sldId id="376" r:id="rId33"/>
    <p:sldId id="377" r:id="rId34"/>
    <p:sldId id="378" r:id="rId35"/>
    <p:sldId id="381" r:id="rId36"/>
    <p:sldId id="382" r:id="rId37"/>
    <p:sldId id="383" r:id="rId38"/>
    <p:sldId id="384" r:id="rId39"/>
    <p:sldId id="385" r:id="rId40"/>
    <p:sldId id="386" r:id="rId41"/>
    <p:sldId id="387" r:id="rId42"/>
    <p:sldId id="388" r:id="rId43"/>
    <p:sldId id="389" r:id="rId44"/>
    <p:sldId id="390" r:id="rId45"/>
    <p:sldId id="391" r:id="rId46"/>
    <p:sldId id="392" r:id="rId47"/>
    <p:sldId id="393" r:id="rId48"/>
    <p:sldId id="394" r:id="rId49"/>
    <p:sldId id="395" r:id="rId50"/>
    <p:sldId id="396" r:id="rId51"/>
    <p:sldId id="397" r:id="rId52"/>
    <p:sldId id="399" r:id="rId5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2A864D"/>
    <a:srgbClr val="238D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8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-56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image" Target="../media/image1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e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emf"/><Relationship Id="rId1" Type="http://schemas.openxmlformats.org/officeDocument/2006/relationships/image" Target="../media/image28.emf"/><Relationship Id="rId4" Type="http://schemas.openxmlformats.org/officeDocument/2006/relationships/image" Target="../media/image31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8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5B97C4-97BF-4368-B122-05D7506675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02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9EF69E-F9D9-4094-95EB-B315A4058E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58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55A2D7-F5BF-4B0C-B063-A5667F743F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264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83BA1-2598-4BCF-A39D-0644F944EB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98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A5665-152F-4D2A-AE3C-7530E6B18C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65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CCA21A-78E4-400D-8098-70ABC1C066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070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217F76-D987-47A4-8F2D-39B68D35FC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4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9B1CCE-0A5E-4106-AE6E-F93569A139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037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0E16F-E2DF-4B99-8F75-9E9FB25F49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5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BDBAA5-FA12-462D-8820-D1CA64232C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385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B9F6D2-AB29-4DA1-9257-A72BF93463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319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283A7E-A4BD-4992-8D53-97337EE09E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96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58315E-C8C5-4A4E-937B-EE8F739903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2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495189-4A06-42FE-B1EA-6055E80796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AE5A5E-F77A-4813-9A9E-F1F6C01BC2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0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14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1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1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466C05C-9D4B-4943-90FF-0F28B89EF98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1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3" r:id="rId1"/>
    <p:sldLayoutId id="2147483722" r:id="rId2"/>
    <p:sldLayoutId id="2147483721" r:id="rId3"/>
    <p:sldLayoutId id="2147483720" r:id="rId4"/>
    <p:sldLayoutId id="2147483719" r:id="rId5"/>
    <p:sldLayoutId id="2147483718" r:id="rId6"/>
    <p:sldLayoutId id="2147483717" r:id="rId7"/>
    <p:sldLayoutId id="2147483716" r:id="rId8"/>
    <p:sldLayoutId id="2147483715" r:id="rId9"/>
    <p:sldLayoutId id="2147483714" r:id="rId10"/>
    <p:sldLayoutId id="2147483713" r:id="rId11"/>
    <p:sldLayoutId id="2147483712" r:id="rId12"/>
    <p:sldLayoutId id="2147483711" r:id="rId13"/>
    <p:sldLayoutId id="2147483710" r:id="rId14"/>
    <p:sldLayoutId id="2147483724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4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5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6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9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LEV_Age_and_MarginalAnalysis.html" TargetMode="External"/><Relationship Id="rId3" Type="http://schemas.openxmlformats.org/officeDocument/2006/relationships/image" Target="../media/image21.wmf"/><Relationship Id="rId7" Type="http://schemas.openxmlformats.org/officeDocument/2006/relationships/image" Target="../media/image20.e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3.e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LEV_Age_and_MarginalAnalysis.html" TargetMode="External"/><Relationship Id="rId3" Type="http://schemas.openxmlformats.org/officeDocument/2006/relationships/image" Target="../media/image21.wmf"/><Relationship Id="rId7" Type="http://schemas.openxmlformats.org/officeDocument/2006/relationships/image" Target="../media/image20.e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5.e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7.bin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29.e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1.wmf"/><Relationship Id="rId4" Type="http://schemas.openxmlformats.org/officeDocument/2006/relationships/image" Target="../media/image28.emf"/><Relationship Id="rId9" Type="http://schemas.openxmlformats.org/officeDocument/2006/relationships/oleObject" Target="../embeddings/oleObject31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2.wmf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4.wm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36.w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7.wmf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723900" y="2438400"/>
            <a:ext cx="7772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 eaLnBrk="1" hangingPunct="1">
              <a:defRPr/>
            </a:pPr>
            <a:r>
              <a: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ISA Presentation</a:t>
            </a:r>
          </a:p>
          <a:p>
            <a:pPr algn="ctr" eaLnBrk="1" hangingPunct="1">
              <a:defRPr/>
            </a:pPr>
            <a:r>
              <a: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Stand-Level Management Planning</a:t>
            </a:r>
          </a:p>
          <a:p>
            <a:pPr algn="ctr" eaLnBrk="1" hangingPunct="1">
              <a:defRPr/>
            </a:pPr>
            <a:r>
              <a: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Lecture 3 –Financial Analysis and The Optimal Financial Rotation</a:t>
            </a:r>
          </a:p>
        </p:txBody>
      </p:sp>
      <p:sp>
        <p:nvSpPr>
          <p:cNvPr id="158723" name="Rectangle 3"/>
          <p:cNvSpPr>
            <a:spLocks noChangeArrowheads="1"/>
          </p:cNvSpPr>
          <p:nvPr/>
        </p:nvSpPr>
        <p:spPr bwMode="auto">
          <a:xfrm>
            <a:off x="1257300" y="4724400"/>
            <a:ext cx="6705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115000"/>
              <a:buFont typeface="Wingdings" pitchFamily="2" charset="2"/>
              <a:buNone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Wednesday, November 17, 2016</a:t>
            </a:r>
          </a:p>
        </p:txBody>
      </p:sp>
    </p:spTree>
    <p:extLst>
      <p:ext uri="{BB962C8B-B14F-4D97-AF65-F5344CB8AC3E}">
        <p14:creationId xmlns:p14="http://schemas.microsoft.com/office/powerpoint/2010/main" val="2662419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153400" cy="3200400"/>
          </a:xfrm>
        </p:spPr>
        <p:txBody>
          <a:bodyPr/>
          <a:lstStyle/>
          <a:p>
            <a:pPr eaLnBrk="1" hangingPunct="1"/>
            <a:r>
              <a:rPr lang="en-US" sz="2800" dirty="0"/>
              <a:t>Notation (continued)</a:t>
            </a:r>
          </a:p>
          <a:p>
            <a:pPr eaLnBrk="1" hangingPunct="1"/>
            <a:endParaRPr lang="en-US" sz="800" dirty="0"/>
          </a:p>
          <a:p>
            <a:pPr lvl="1" eaLnBrk="1" hangingPunct="1">
              <a:spcBef>
                <a:spcPct val="30000"/>
              </a:spcBef>
            </a:pPr>
            <a:r>
              <a:rPr lang="en-US" sz="2400" i="1" dirty="0"/>
              <a:t>PV</a:t>
            </a:r>
            <a:r>
              <a:rPr lang="en-US" sz="2400" i="1" baseline="-25000" dirty="0"/>
              <a:t>R1</a:t>
            </a:r>
            <a:r>
              <a:rPr lang="en-US" sz="2400" dirty="0"/>
              <a:t>  =  the present value of the costs and revenues from the first rotation.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sz="2400" i="1" dirty="0"/>
              <a:t>FV</a:t>
            </a:r>
            <a:r>
              <a:rPr lang="en-US" sz="2400" i="1" baseline="-25000" dirty="0"/>
              <a:t>R1</a:t>
            </a:r>
            <a:r>
              <a:rPr lang="en-US" sz="2400" dirty="0"/>
              <a:t>  =  the future value at the end of the rotation of the costs and revenues from the first rotation.</a:t>
            </a:r>
          </a:p>
        </p:txBody>
      </p:sp>
      <p:sp>
        <p:nvSpPr>
          <p:cNvPr id="13517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Calculating the LEV</a:t>
            </a:r>
            <a:br>
              <a:rPr lang="en-US"/>
            </a:br>
            <a:r>
              <a:rPr lang="en-US" sz="240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9084485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001000" cy="4191000"/>
          </a:xfrm>
        </p:spPr>
        <p:txBody>
          <a:bodyPr/>
          <a:lstStyle/>
          <a:p>
            <a:pPr eaLnBrk="1" hangingPunct="1">
              <a:spcBef>
                <a:spcPct val="30000"/>
              </a:spcBef>
            </a:pPr>
            <a:r>
              <a:rPr lang="en-US" sz="2800" dirty="0"/>
              <a:t>Method 1</a:t>
            </a:r>
            <a:endParaRPr lang="en-US" sz="800" dirty="0"/>
          </a:p>
          <a:p>
            <a:pPr lvl="1" eaLnBrk="1" hangingPunct="1">
              <a:spcBef>
                <a:spcPct val="30000"/>
              </a:spcBef>
            </a:pPr>
            <a:r>
              <a:rPr lang="en-US" sz="2400" dirty="0"/>
              <a:t>Calculate the </a:t>
            </a:r>
            <a:r>
              <a:rPr lang="en-US" sz="2400" i="1" dirty="0"/>
              <a:t>present value</a:t>
            </a:r>
            <a:r>
              <a:rPr lang="en-US" sz="2400" dirty="0"/>
              <a:t> of the first rotation.</a:t>
            </a:r>
            <a:endParaRPr lang="en-US" sz="800" dirty="0"/>
          </a:p>
          <a:p>
            <a:pPr lvl="1" eaLnBrk="1" hangingPunct="1">
              <a:spcBef>
                <a:spcPct val="30000"/>
              </a:spcBef>
            </a:pPr>
            <a:r>
              <a:rPr lang="en-US" sz="2400" dirty="0"/>
              <a:t>Convert the present value of the first rotation into a </a:t>
            </a:r>
            <a:r>
              <a:rPr lang="en-US" sz="2400" i="1" dirty="0"/>
              <a:t>future value</a:t>
            </a:r>
            <a:r>
              <a:rPr lang="en-US" sz="2400" dirty="0"/>
              <a:t>.</a:t>
            </a:r>
            <a:endParaRPr lang="en-US" sz="800" dirty="0"/>
          </a:p>
          <a:p>
            <a:pPr lvl="1" eaLnBrk="1" hangingPunct="1">
              <a:spcBef>
                <a:spcPct val="30000"/>
              </a:spcBef>
            </a:pPr>
            <a:r>
              <a:rPr lang="en-US" sz="2400" dirty="0"/>
              <a:t>Apply the </a:t>
            </a:r>
            <a:r>
              <a:rPr lang="en-US" sz="2400" i="1" dirty="0"/>
              <a:t>infinite periodic series</a:t>
            </a:r>
            <a:r>
              <a:rPr lang="en-US" sz="2400" dirty="0"/>
              <a:t> formula.</a:t>
            </a:r>
          </a:p>
          <a:p>
            <a:pPr eaLnBrk="1" hangingPunct="1">
              <a:spcBef>
                <a:spcPct val="30000"/>
              </a:spcBef>
            </a:pPr>
            <a:r>
              <a:rPr lang="en-US" sz="2800" dirty="0"/>
              <a:t>Method 2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sz="2400" dirty="0"/>
              <a:t>Calculate the </a:t>
            </a:r>
            <a:r>
              <a:rPr lang="en-US" sz="2400" i="1" dirty="0"/>
              <a:t>future value</a:t>
            </a:r>
            <a:r>
              <a:rPr lang="en-US" sz="2400" dirty="0"/>
              <a:t> of the first rotation.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sz="2400" dirty="0"/>
              <a:t>Apply the </a:t>
            </a:r>
            <a:r>
              <a:rPr lang="en-US" sz="2400" i="1" dirty="0"/>
              <a:t>infinite periodic series</a:t>
            </a:r>
            <a:r>
              <a:rPr lang="en-US" sz="2400" dirty="0"/>
              <a:t> formula.</a:t>
            </a:r>
          </a:p>
        </p:txBody>
      </p:sp>
      <p:sp>
        <p:nvSpPr>
          <p:cNvPr id="136204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Calculating the LEV</a:t>
            </a:r>
            <a:br>
              <a:rPr lang="en-US"/>
            </a:br>
            <a:r>
              <a:rPr lang="en-US" sz="240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4005250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0010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Method 3</a:t>
            </a:r>
          </a:p>
          <a:p>
            <a:pPr lvl="1" eaLnBrk="1" hangingPunct="1">
              <a:spcBef>
                <a:spcPct val="30000"/>
              </a:spcBef>
              <a:defRPr/>
            </a:pPr>
            <a:r>
              <a:rPr lang="en-US" sz="2400" dirty="0"/>
              <a:t>Calculate the </a:t>
            </a:r>
            <a:r>
              <a:rPr lang="en-US" sz="2400" i="1" dirty="0"/>
              <a:t>future value</a:t>
            </a:r>
            <a:r>
              <a:rPr lang="en-US" sz="2400" dirty="0"/>
              <a:t> of the first rotation directly, </a:t>
            </a:r>
            <a:r>
              <a:rPr lang="en-US" sz="2400" u="sng" dirty="0"/>
              <a:t>ignoring the annual net revenue</a:t>
            </a:r>
            <a:r>
              <a:rPr lang="en-US" sz="2400" dirty="0"/>
              <a:t>.</a:t>
            </a:r>
          </a:p>
          <a:p>
            <a:pPr lvl="1" eaLnBrk="1" hangingPunct="1">
              <a:spcBef>
                <a:spcPct val="30000"/>
              </a:spcBef>
              <a:defRPr/>
            </a:pPr>
            <a:r>
              <a:rPr lang="en-US" sz="2400" dirty="0"/>
              <a:t>Apply the </a:t>
            </a:r>
            <a:r>
              <a:rPr lang="en-US" sz="2400" i="1" dirty="0"/>
              <a:t>infinite periodic payment</a:t>
            </a:r>
            <a:r>
              <a:rPr lang="en-US" sz="2400" dirty="0"/>
              <a:t> formula for the future value of the first rotation calculated in step 1, and </a:t>
            </a:r>
          </a:p>
          <a:p>
            <a:pPr lvl="1" eaLnBrk="1" hangingPunct="1">
              <a:spcBef>
                <a:spcPct val="30000"/>
              </a:spcBef>
              <a:defRPr/>
            </a:pPr>
            <a:r>
              <a:rPr lang="en-US" sz="2400" dirty="0"/>
              <a:t>Use the </a:t>
            </a:r>
            <a:r>
              <a:rPr lang="en-US" sz="2400" i="1" dirty="0"/>
              <a:t>infinite annual series</a:t>
            </a:r>
            <a:r>
              <a:rPr lang="en-US" sz="2400" dirty="0"/>
              <a:t> formula for the net annual revenue.</a:t>
            </a:r>
          </a:p>
        </p:txBody>
      </p:sp>
      <p:sp>
        <p:nvSpPr>
          <p:cNvPr id="13722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Calculating the LEV</a:t>
            </a:r>
            <a:br>
              <a:rPr lang="en-US"/>
            </a:br>
            <a:r>
              <a:rPr lang="en-US" sz="240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6278360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229600" cy="4267200"/>
          </a:xfrm>
        </p:spPr>
        <p:txBody>
          <a:bodyPr/>
          <a:lstStyle/>
          <a:p>
            <a:pPr marL="457200" indent="-457200" eaLnBrk="1" hangingPunct="1"/>
            <a:r>
              <a:rPr lang="en-US" sz="2800" dirty="0"/>
              <a:t>Method 3</a:t>
            </a:r>
          </a:p>
          <a:p>
            <a:pPr marL="990600" lvl="1" indent="-533400" eaLnBrk="1" hangingPunct="1">
              <a:buSzTx/>
              <a:buFont typeface="Wingdings" pitchFamily="2" charset="2"/>
              <a:buAutoNum type="arabicPeriod"/>
            </a:pPr>
            <a:r>
              <a:rPr lang="en-US" sz="2400" dirty="0"/>
              <a:t>Calculate the future value of the first rotation directly, </a:t>
            </a:r>
            <a:r>
              <a:rPr lang="en-US" sz="2400" u="sng" dirty="0"/>
              <a:t>ignoring the annual net revenue</a:t>
            </a:r>
            <a:r>
              <a:rPr lang="en-US" sz="2400" dirty="0"/>
              <a:t>:</a:t>
            </a:r>
          </a:p>
          <a:p>
            <a:pPr marL="990600" lvl="1" indent="-533400" eaLnBrk="1" hangingPunct="1">
              <a:buSzTx/>
              <a:buFont typeface="Wingdings" pitchFamily="2" charset="2"/>
              <a:buAutoNum type="arabicPeriod"/>
            </a:pPr>
            <a:endParaRPr lang="en-US" sz="2400" dirty="0"/>
          </a:p>
          <a:p>
            <a:pPr marL="990600" lvl="1" indent="-533400" eaLnBrk="1" hangingPunct="1">
              <a:buSzTx/>
              <a:buFont typeface="Wingdings" pitchFamily="2" charset="2"/>
              <a:buAutoNum type="arabicPeriod"/>
            </a:pPr>
            <a:endParaRPr lang="en-US" sz="2400" dirty="0"/>
          </a:p>
          <a:p>
            <a:pPr marL="990600" lvl="1" indent="-533400" eaLnBrk="1" hangingPunct="1">
              <a:buSzTx/>
              <a:buFont typeface="Wingdings" pitchFamily="2" charset="2"/>
              <a:buAutoNum type="arabicPeriod"/>
            </a:pPr>
            <a:endParaRPr lang="en-US" sz="1600" dirty="0"/>
          </a:p>
          <a:p>
            <a:pPr marL="990600" lvl="1" indent="-533400" eaLnBrk="1" hangingPunct="1">
              <a:buSzTx/>
              <a:buFont typeface="Wingdings" pitchFamily="2" charset="2"/>
              <a:buAutoNum type="arabicPeriod"/>
            </a:pPr>
            <a:r>
              <a:rPr lang="en-US" sz="2400" dirty="0"/>
              <a:t>Apply the infinite periodic payment formula for the future value of the first rotation calculated in step 1, and </a:t>
            </a:r>
            <a:r>
              <a:rPr lang="en-US" sz="2400" u="sng" dirty="0"/>
              <a:t>use the infinite annual series formula</a:t>
            </a:r>
            <a:r>
              <a:rPr lang="en-US" sz="2400" dirty="0"/>
              <a:t> for the net annual revenue:</a:t>
            </a:r>
          </a:p>
        </p:txBody>
      </p:sp>
      <p:graphicFrame>
        <p:nvGraphicFramePr>
          <p:cNvPr id="142341" name="Object 5"/>
          <p:cNvGraphicFramePr>
            <a:graphicFrameLocks noChangeAspect="1"/>
          </p:cNvGraphicFramePr>
          <p:nvPr/>
        </p:nvGraphicFramePr>
        <p:xfrm>
          <a:off x="1143000" y="2667000"/>
          <a:ext cx="7315200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4" name="Equation" r:id="rId3" imgW="3263760" imgH="457200" progId="Equation.COEE2">
                  <p:embed/>
                </p:oleObj>
              </mc:Choice>
              <mc:Fallback>
                <p:oleObj name="Equation" r:id="rId3" imgW="3263760" imgH="4572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67000"/>
                        <a:ext cx="7315200" cy="102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398681"/>
              </p:ext>
            </p:extLst>
          </p:nvPr>
        </p:nvGraphicFramePr>
        <p:xfrm>
          <a:off x="2819400" y="5257800"/>
          <a:ext cx="3124200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5" name="Equation" r:id="rId5" imgW="1473120" imgH="457200" progId="Equation.COEE2">
                  <p:embed/>
                </p:oleObj>
              </mc:Choice>
              <mc:Fallback>
                <p:oleObj name="Equation" r:id="rId5" imgW="1473120" imgH="4572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57800"/>
                        <a:ext cx="3124200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45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Calculating the LEV</a:t>
            </a:r>
            <a:br>
              <a:rPr lang="en-US" dirty="0"/>
            </a:br>
            <a:r>
              <a:rPr lang="en-US" sz="2400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4280410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47593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Method 3 (continued)</a:t>
            </a:r>
          </a:p>
          <a:p>
            <a:pPr lvl="1" eaLnBrk="1" hangingPunct="1">
              <a:defRPr/>
            </a:pPr>
            <a:r>
              <a:rPr lang="en-US" sz="2400" dirty="0"/>
              <a:t>Combining these equations gives:</a:t>
            </a:r>
          </a:p>
        </p:txBody>
      </p:sp>
      <p:graphicFrame>
        <p:nvGraphicFramePr>
          <p:cNvPr id="144389" name="Object 5"/>
          <p:cNvGraphicFramePr>
            <a:graphicFrameLocks noChangeAspect="1"/>
          </p:cNvGraphicFramePr>
          <p:nvPr/>
        </p:nvGraphicFramePr>
        <p:xfrm>
          <a:off x="533400" y="2438400"/>
          <a:ext cx="7997825" cy="145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2" name="Equation" r:id="rId3" imgW="3619440" imgH="660240" progId="Equation.COEE2">
                  <p:embed/>
                </p:oleObj>
              </mc:Choice>
              <mc:Fallback>
                <p:oleObj name="Equation" r:id="rId3" imgW="3619440" imgH="66024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38400"/>
                        <a:ext cx="7997825" cy="1458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92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Calculating the LEV</a:t>
            </a:r>
            <a:br>
              <a:rPr lang="en-US" dirty="0"/>
            </a:br>
            <a:r>
              <a:rPr lang="en-US" sz="2400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2904971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403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/>
              <a:t>Consider the following per-acre expected incomes and costs associated with managing a hypothetical stand of southern pine:</a:t>
            </a:r>
          </a:p>
        </p:txBody>
      </p:sp>
      <p:sp>
        <p:nvSpPr>
          <p:cNvPr id="145412" name="Rectangle 4"/>
          <p:cNvSpPr>
            <a:spLocks noGrp="1" noChangeArrowheads="1"/>
          </p:cNvSpPr>
          <p:nvPr>
            <p:ph type="title"/>
          </p:nvPr>
        </p:nvSpPr>
        <p:spPr>
          <a:xfrm>
            <a:off x="473075" y="317500"/>
            <a:ext cx="8213725" cy="6651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Example: A Southern Pine LEV</a:t>
            </a:r>
          </a:p>
        </p:txBody>
      </p:sp>
      <p:graphicFrame>
        <p:nvGraphicFramePr>
          <p:cNvPr id="145463" name="Group 55"/>
          <p:cNvGraphicFramePr>
            <a:graphicFrameLocks noGrp="1"/>
          </p:cNvGraphicFramePr>
          <p:nvPr/>
        </p:nvGraphicFramePr>
        <p:xfrm>
          <a:off x="1524000" y="2286000"/>
          <a:ext cx="6096000" cy="406400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Amount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Year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Reforestation Cost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$125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Brush Control Cost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Thinning Cost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Property Tax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annual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Hunting Revenue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annual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Thinning Revenue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Final Harvest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$3000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163252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43000"/>
            <a:ext cx="7543800" cy="4343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Calculate the LEV for this stand assuming that the real alternative rate of return is 6%.</a:t>
            </a:r>
          </a:p>
          <a:p>
            <a:pPr eaLnBrk="1" hangingPunct="1">
              <a:defRPr/>
            </a:pPr>
            <a:r>
              <a:rPr lang="en-US" sz="2800"/>
              <a:t>ANSWER</a:t>
            </a:r>
          </a:p>
          <a:p>
            <a:pPr lvl="1" eaLnBrk="1" hangingPunct="1">
              <a:defRPr/>
            </a:pPr>
            <a:r>
              <a:rPr lang="en-US" sz="2400"/>
              <a:t>First, calculate either the present value of the first rotation (Method 1) or the future value of the first rotation (Method 2).  </a:t>
            </a:r>
          </a:p>
          <a:p>
            <a:pPr lvl="1" eaLnBrk="1" hangingPunct="1">
              <a:defRPr/>
            </a:pPr>
            <a:r>
              <a:rPr lang="en-US" sz="2400"/>
              <a:t>It is useful to organize the information in a table as follows:</a:t>
            </a:r>
          </a:p>
        </p:txBody>
      </p:sp>
      <p:sp>
        <p:nvSpPr>
          <p:cNvPr id="146436" name="Rectangle 4"/>
          <p:cNvSpPr>
            <a:spLocks noGrp="1" noChangeArrowheads="1"/>
          </p:cNvSpPr>
          <p:nvPr>
            <p:ph type="title"/>
          </p:nvPr>
        </p:nvSpPr>
        <p:spPr>
          <a:xfrm>
            <a:off x="473075" y="317500"/>
            <a:ext cx="8213725" cy="6651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Example: A Southern Pine LEV</a:t>
            </a:r>
          </a:p>
        </p:txBody>
      </p:sp>
    </p:spTree>
    <p:extLst>
      <p:ext uri="{BB962C8B-B14F-4D97-AF65-F5344CB8AC3E}">
        <p14:creationId xmlns:p14="http://schemas.microsoft.com/office/powerpoint/2010/main" val="41486287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0" name="Rectangle 4"/>
          <p:cNvSpPr>
            <a:spLocks noGrp="1" noChangeArrowheads="1"/>
          </p:cNvSpPr>
          <p:nvPr>
            <p:ph type="title"/>
          </p:nvPr>
        </p:nvSpPr>
        <p:spPr>
          <a:xfrm>
            <a:off x="473075" y="317500"/>
            <a:ext cx="8213725" cy="6651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Example: A Southern Pine LEV</a:t>
            </a:r>
          </a:p>
        </p:txBody>
      </p:sp>
      <p:graphicFrame>
        <p:nvGraphicFramePr>
          <p:cNvPr id="147648" name="Group 1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767970"/>
              </p:ext>
            </p:extLst>
          </p:nvPr>
        </p:nvGraphicFramePr>
        <p:xfrm>
          <a:off x="457200" y="1144667"/>
          <a:ext cx="8153400" cy="4966654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Amount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Year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Present 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Future 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Reforestation Cost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$125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Brush Control Cost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Thinning Cost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Property Tax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annual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Hunting Revenue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annual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Thinning Revenue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Final Harvest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$3000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7649" name="Text Box 193"/>
          <p:cNvSpPr txBox="1">
            <a:spLocks noChangeArrowheads="1"/>
          </p:cNvSpPr>
          <p:nvPr/>
        </p:nvSpPr>
        <p:spPr bwMode="auto">
          <a:xfrm>
            <a:off x="5638800" y="1906667"/>
            <a:ext cx="1185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-$125.00</a:t>
            </a:r>
          </a:p>
        </p:txBody>
      </p:sp>
      <p:sp>
        <p:nvSpPr>
          <p:cNvPr id="43074" name="Text Box 194"/>
          <p:cNvSpPr txBox="1">
            <a:spLocks noChangeArrowheads="1"/>
          </p:cNvSpPr>
          <p:nvPr/>
        </p:nvSpPr>
        <p:spPr bwMode="auto">
          <a:xfrm>
            <a:off x="2041525" y="60563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/>
          </a:p>
        </p:txBody>
      </p:sp>
      <p:sp>
        <p:nvSpPr>
          <p:cNvPr id="147651" name="Text Box 195"/>
          <p:cNvSpPr txBox="1">
            <a:spLocks noChangeArrowheads="1"/>
          </p:cNvSpPr>
          <p:nvPr/>
        </p:nvSpPr>
        <p:spPr bwMode="auto">
          <a:xfrm>
            <a:off x="7086600" y="1906667"/>
            <a:ext cx="1312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$1,285.71</a:t>
            </a:r>
          </a:p>
        </p:txBody>
      </p:sp>
      <p:sp>
        <p:nvSpPr>
          <p:cNvPr id="147652" name="Text Box 196"/>
          <p:cNvSpPr txBox="1">
            <a:spLocks noChangeArrowheads="1"/>
          </p:cNvSpPr>
          <p:nvPr/>
        </p:nvSpPr>
        <p:spPr bwMode="auto">
          <a:xfrm>
            <a:off x="5791200" y="2440067"/>
            <a:ext cx="1044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-$37.36</a:t>
            </a:r>
          </a:p>
        </p:txBody>
      </p:sp>
      <p:sp>
        <p:nvSpPr>
          <p:cNvPr id="147653" name="Text Box 197"/>
          <p:cNvSpPr txBox="1">
            <a:spLocks noChangeArrowheads="1"/>
          </p:cNvSpPr>
          <p:nvPr/>
        </p:nvSpPr>
        <p:spPr bwMode="auto">
          <a:xfrm>
            <a:off x="7239000" y="2440067"/>
            <a:ext cx="1185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-$384.30</a:t>
            </a:r>
          </a:p>
        </p:txBody>
      </p:sp>
      <p:sp>
        <p:nvSpPr>
          <p:cNvPr id="147654" name="Text Box 198"/>
          <p:cNvSpPr txBox="1">
            <a:spLocks noChangeArrowheads="1"/>
          </p:cNvSpPr>
          <p:nvPr/>
        </p:nvSpPr>
        <p:spPr bwMode="auto">
          <a:xfrm>
            <a:off x="5791200" y="2973467"/>
            <a:ext cx="1044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-$41.88</a:t>
            </a:r>
          </a:p>
        </p:txBody>
      </p:sp>
      <p:sp>
        <p:nvSpPr>
          <p:cNvPr id="147655" name="Text Box 199"/>
          <p:cNvSpPr txBox="1">
            <a:spLocks noChangeArrowheads="1"/>
          </p:cNvSpPr>
          <p:nvPr/>
        </p:nvSpPr>
        <p:spPr bwMode="auto">
          <a:xfrm>
            <a:off x="7239000" y="2973467"/>
            <a:ext cx="1185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-$430.76</a:t>
            </a:r>
          </a:p>
        </p:txBody>
      </p:sp>
      <p:sp>
        <p:nvSpPr>
          <p:cNvPr id="147656" name="Text Box 200"/>
          <p:cNvSpPr txBox="1">
            <a:spLocks noChangeArrowheads="1"/>
          </p:cNvSpPr>
          <p:nvPr/>
        </p:nvSpPr>
        <p:spPr bwMode="auto">
          <a:xfrm>
            <a:off x="5791200" y="3506867"/>
            <a:ext cx="1044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-$45.14</a:t>
            </a:r>
          </a:p>
        </p:txBody>
      </p:sp>
      <p:sp>
        <p:nvSpPr>
          <p:cNvPr id="147657" name="Text Box 201"/>
          <p:cNvSpPr txBox="1">
            <a:spLocks noChangeArrowheads="1"/>
          </p:cNvSpPr>
          <p:nvPr/>
        </p:nvSpPr>
        <p:spPr bwMode="auto">
          <a:xfrm>
            <a:off x="7239000" y="3506867"/>
            <a:ext cx="1185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-$464.29</a:t>
            </a:r>
            <a:endParaRPr lang="en-US" sz="2000"/>
          </a:p>
        </p:txBody>
      </p:sp>
      <p:sp>
        <p:nvSpPr>
          <p:cNvPr id="147658" name="Text Box 202"/>
          <p:cNvSpPr txBox="1">
            <a:spLocks noChangeArrowheads="1"/>
          </p:cNvSpPr>
          <p:nvPr/>
        </p:nvSpPr>
        <p:spPr bwMode="auto">
          <a:xfrm>
            <a:off x="5867400" y="4040267"/>
            <a:ext cx="960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$15.05</a:t>
            </a:r>
          </a:p>
        </p:txBody>
      </p:sp>
      <p:sp>
        <p:nvSpPr>
          <p:cNvPr id="147659" name="Text Box 203"/>
          <p:cNvSpPr txBox="1">
            <a:spLocks noChangeArrowheads="1"/>
          </p:cNvSpPr>
          <p:nvPr/>
        </p:nvSpPr>
        <p:spPr bwMode="auto">
          <a:xfrm>
            <a:off x="7315200" y="4040267"/>
            <a:ext cx="1101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$154.76</a:t>
            </a:r>
            <a:endParaRPr lang="en-US" sz="2000"/>
          </a:p>
        </p:txBody>
      </p:sp>
      <p:sp>
        <p:nvSpPr>
          <p:cNvPr id="147660" name="Text Box 204"/>
          <p:cNvSpPr txBox="1">
            <a:spLocks noChangeArrowheads="1"/>
          </p:cNvSpPr>
          <p:nvPr/>
        </p:nvSpPr>
        <p:spPr bwMode="auto">
          <a:xfrm>
            <a:off x="5867400" y="4573667"/>
            <a:ext cx="960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$62.36</a:t>
            </a:r>
          </a:p>
        </p:txBody>
      </p:sp>
      <p:sp>
        <p:nvSpPr>
          <p:cNvPr id="147661" name="Text Box 205"/>
          <p:cNvSpPr txBox="1">
            <a:spLocks noChangeArrowheads="1"/>
          </p:cNvSpPr>
          <p:nvPr/>
        </p:nvSpPr>
        <p:spPr bwMode="auto">
          <a:xfrm>
            <a:off x="7315200" y="4573667"/>
            <a:ext cx="1101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$641.43</a:t>
            </a:r>
            <a:endParaRPr lang="en-US" sz="2000"/>
          </a:p>
        </p:txBody>
      </p:sp>
      <p:sp>
        <p:nvSpPr>
          <p:cNvPr id="147662" name="Text Box 206"/>
          <p:cNvSpPr txBox="1">
            <a:spLocks noChangeArrowheads="1"/>
          </p:cNvSpPr>
          <p:nvPr/>
        </p:nvSpPr>
        <p:spPr bwMode="auto">
          <a:xfrm>
            <a:off x="5715000" y="5107067"/>
            <a:ext cx="1101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$291.67</a:t>
            </a:r>
            <a:endParaRPr lang="en-US" sz="2000"/>
          </a:p>
        </p:txBody>
      </p:sp>
      <p:sp>
        <p:nvSpPr>
          <p:cNvPr id="147663" name="Text Box 207"/>
          <p:cNvSpPr txBox="1">
            <a:spLocks noChangeArrowheads="1"/>
          </p:cNvSpPr>
          <p:nvPr/>
        </p:nvSpPr>
        <p:spPr bwMode="auto">
          <a:xfrm>
            <a:off x="7086600" y="5107067"/>
            <a:ext cx="1312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$3,000.00</a:t>
            </a:r>
            <a:endParaRPr lang="en-US" sz="2000"/>
          </a:p>
        </p:txBody>
      </p:sp>
      <p:sp>
        <p:nvSpPr>
          <p:cNvPr id="147664" name="Text Box 208"/>
          <p:cNvSpPr txBox="1">
            <a:spLocks noChangeArrowheads="1"/>
          </p:cNvSpPr>
          <p:nvPr/>
        </p:nvSpPr>
        <p:spPr bwMode="auto">
          <a:xfrm>
            <a:off x="5671783" y="5654238"/>
            <a:ext cx="125867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$119.69</a:t>
            </a:r>
          </a:p>
        </p:txBody>
      </p:sp>
      <p:sp>
        <p:nvSpPr>
          <p:cNvPr id="147665" name="Text Box 209"/>
          <p:cNvSpPr txBox="1">
            <a:spLocks noChangeArrowheads="1"/>
          </p:cNvSpPr>
          <p:nvPr/>
        </p:nvSpPr>
        <p:spPr bwMode="auto">
          <a:xfrm>
            <a:off x="7086600" y="5640467"/>
            <a:ext cx="1312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$1,231.12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985871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649" grpId="0"/>
      <p:bldP spid="147651" grpId="0"/>
      <p:bldP spid="147652" grpId="0"/>
      <p:bldP spid="147653" grpId="0"/>
      <p:bldP spid="147654" grpId="0"/>
      <p:bldP spid="147655" grpId="0"/>
      <p:bldP spid="147656" grpId="0"/>
      <p:bldP spid="147657" grpId="0"/>
      <p:bldP spid="147658" grpId="0"/>
      <p:bldP spid="147659" grpId="0"/>
      <p:bldP spid="147660" grpId="0"/>
      <p:bldP spid="147661" grpId="0"/>
      <p:bldP spid="147662" grpId="0"/>
      <p:bldP spid="147663" grpId="0"/>
      <p:bldP spid="147664" grpId="0"/>
      <p:bldP spid="14766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43000"/>
            <a:ext cx="7543800" cy="4987925"/>
          </a:xfrm>
        </p:spPr>
        <p:txBody>
          <a:bodyPr/>
          <a:lstStyle/>
          <a:p>
            <a:pPr eaLnBrk="1" hangingPunct="1"/>
            <a:r>
              <a:rPr lang="en-US" sz="2800"/>
              <a:t>Compound the present value of the first rotation forward 40 years to get the future value of the first rotation.</a:t>
            </a:r>
          </a:p>
          <a:p>
            <a:pPr eaLnBrk="1" hangingPunct="1"/>
            <a:endParaRPr lang="en-US" sz="2800"/>
          </a:p>
          <a:p>
            <a:pPr eaLnBrk="1" hangingPunct="1"/>
            <a:endParaRPr lang="en-US" sz="2800"/>
          </a:p>
          <a:p>
            <a:pPr eaLnBrk="1" hangingPunct="1"/>
            <a:r>
              <a:rPr lang="en-US" sz="2800"/>
              <a:t>This is the same value as the future value that was calculated directly.</a:t>
            </a:r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title"/>
          </p:nvPr>
        </p:nvSpPr>
        <p:spPr>
          <a:xfrm>
            <a:off x="473075" y="317500"/>
            <a:ext cx="8213725" cy="6651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Example: A Southern Pine LEV</a:t>
            </a:r>
          </a:p>
        </p:txBody>
      </p:sp>
      <p:graphicFrame>
        <p:nvGraphicFramePr>
          <p:cNvPr id="148485" name="Object 5"/>
          <p:cNvGraphicFramePr>
            <a:graphicFrameLocks noChangeAspect="1"/>
          </p:cNvGraphicFramePr>
          <p:nvPr/>
        </p:nvGraphicFramePr>
        <p:xfrm>
          <a:off x="1295400" y="2743200"/>
          <a:ext cx="670560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8" name="Equation" r:id="rId3" imgW="3060360" imgH="253800" progId="Equation.COEE2">
                  <p:embed/>
                </p:oleObj>
              </mc:Choice>
              <mc:Fallback>
                <p:oleObj name="Equation" r:id="rId3" imgW="3060360" imgH="2538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743200"/>
                        <a:ext cx="6705600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486" name="Object 6"/>
          <p:cNvGraphicFramePr>
            <a:graphicFrameLocks noChangeAspect="1"/>
          </p:cNvGraphicFramePr>
          <p:nvPr/>
        </p:nvGraphicFramePr>
        <p:xfrm>
          <a:off x="1295400" y="2743200"/>
          <a:ext cx="274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9" name="Equation" r:id="rId5" imgW="1244520" imgH="253800" progId="Equation.COEE2">
                  <p:embed/>
                </p:oleObj>
              </mc:Choice>
              <mc:Fallback>
                <p:oleObj name="Equation" r:id="rId5" imgW="1244520" imgH="2538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743200"/>
                        <a:ext cx="274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487" name="Object 7"/>
          <p:cNvGraphicFramePr>
            <a:graphicFrameLocks noChangeAspect="1"/>
          </p:cNvGraphicFramePr>
          <p:nvPr/>
        </p:nvGraphicFramePr>
        <p:xfrm>
          <a:off x="1295400" y="2743200"/>
          <a:ext cx="55626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0" name="Equation" r:id="rId7" imgW="2565360" imgH="253800" progId="Equation.COEE2">
                  <p:embed/>
                </p:oleObj>
              </mc:Choice>
              <mc:Fallback>
                <p:oleObj name="Equation" r:id="rId7" imgW="2565360" imgH="2538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743200"/>
                        <a:ext cx="556260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26029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11" name="Object 7"/>
          <p:cNvGraphicFramePr>
            <a:graphicFrameLocks noChangeAspect="1"/>
          </p:cNvGraphicFramePr>
          <p:nvPr/>
        </p:nvGraphicFramePr>
        <p:xfrm>
          <a:off x="1600200" y="2971800"/>
          <a:ext cx="4973638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2" name="Equation" r:id="rId3" imgW="2247840" imgH="444240" progId="Equation.COEE2">
                  <p:embed/>
                </p:oleObj>
              </mc:Choice>
              <mc:Fallback>
                <p:oleObj name="Equation" r:id="rId3" imgW="2247840" imgH="44424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971800"/>
                        <a:ext cx="4973638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7467600" cy="4987925"/>
          </a:xfrm>
        </p:spPr>
        <p:txBody>
          <a:bodyPr/>
          <a:lstStyle/>
          <a:p>
            <a:pPr eaLnBrk="1" hangingPunct="1"/>
            <a:r>
              <a:rPr lang="en-US" sz="2800"/>
              <a:t>Now, the LEV can be calculated using the formula for an infinite periodic series.</a:t>
            </a:r>
          </a:p>
          <a:p>
            <a:pPr eaLnBrk="1" hangingPunct="1"/>
            <a:endParaRPr lang="en-US" sz="2800"/>
          </a:p>
          <a:p>
            <a:pPr eaLnBrk="1" hangingPunct="1">
              <a:buFont typeface="Wingdings" pitchFamily="2" charset="2"/>
              <a:buNone/>
            </a:pPr>
            <a:endParaRPr lang="en-US" sz="2800"/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title"/>
          </p:nvPr>
        </p:nvSpPr>
        <p:spPr>
          <a:xfrm>
            <a:off x="612775" y="277813"/>
            <a:ext cx="7929563" cy="75882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Example: A Southern Pine LEV </a:t>
            </a:r>
            <a:r>
              <a:rPr lang="en-US" sz="2400"/>
              <a:t>(continued)</a:t>
            </a:r>
          </a:p>
        </p:txBody>
      </p:sp>
      <p:graphicFrame>
        <p:nvGraphicFramePr>
          <p:cNvPr id="149509" name="Object 5"/>
          <p:cNvGraphicFramePr>
            <a:graphicFrameLocks noChangeAspect="1"/>
          </p:cNvGraphicFramePr>
          <p:nvPr/>
        </p:nvGraphicFramePr>
        <p:xfrm>
          <a:off x="1600200" y="2971800"/>
          <a:ext cx="5902325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3" name="Equation" r:id="rId5" imgW="2666880" imgH="444240" progId="Equation.COEE2">
                  <p:embed/>
                </p:oleObj>
              </mc:Choice>
              <mc:Fallback>
                <p:oleObj name="Equation" r:id="rId5" imgW="2666880" imgH="44424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971800"/>
                        <a:ext cx="5902325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0" name="Object 6"/>
          <p:cNvGraphicFramePr>
            <a:graphicFrameLocks noChangeAspect="1"/>
          </p:cNvGraphicFramePr>
          <p:nvPr/>
        </p:nvGraphicFramePr>
        <p:xfrm>
          <a:off x="1600200" y="2971800"/>
          <a:ext cx="2641600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4" name="Equation" r:id="rId7" imgW="1193760" imgH="444240" progId="Equation.COEE2">
                  <p:embed/>
                </p:oleObj>
              </mc:Choice>
              <mc:Fallback>
                <p:oleObj name="Equation" r:id="rId7" imgW="1193760" imgH="44424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971800"/>
                        <a:ext cx="2641600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02191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467600" cy="4343400"/>
          </a:xfrm>
        </p:spPr>
        <p:txBody>
          <a:bodyPr/>
          <a:lstStyle/>
          <a:p>
            <a:pPr eaLnBrk="1" hangingPunct="1">
              <a:spcBef>
                <a:spcPts val="1200"/>
              </a:spcBef>
              <a:defRPr/>
            </a:pPr>
            <a:r>
              <a:rPr lang="en-US" dirty="0"/>
              <a:t>Importance of the Land Expectation Value (LEV)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dirty="0"/>
              <a:t>What is the LEV?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dirty="0"/>
              <a:t>Notation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dirty="0"/>
              <a:t>Calculating the LEV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dirty="0"/>
              <a:t>Examples</a:t>
            </a:r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53400" cy="11303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Lecture Outline</a:t>
            </a:r>
          </a:p>
        </p:txBody>
      </p:sp>
    </p:spTree>
    <p:extLst>
      <p:ext uri="{BB962C8B-B14F-4D97-AF65-F5344CB8AC3E}">
        <p14:creationId xmlns:p14="http://schemas.microsoft.com/office/powerpoint/2010/main" val="2499578379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9325"/>
          </a:xfrm>
        </p:spPr>
        <p:txBody>
          <a:bodyPr/>
          <a:lstStyle/>
          <a:p>
            <a:pPr eaLnBrk="1" hangingPunct="1"/>
            <a:r>
              <a:rPr lang="en-US" sz="2800">
                <a:effectLst/>
              </a:rPr>
              <a:t>The problem can also be solved using </a:t>
            </a:r>
            <a:r>
              <a:rPr lang="en-US" sz="2800" u="sng">
                <a:effectLst/>
              </a:rPr>
              <a:t>Method 3</a:t>
            </a:r>
            <a:r>
              <a:rPr lang="en-US" sz="2800">
                <a:effectLst/>
              </a:rPr>
              <a:t>, as follows: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7975"/>
            <a:ext cx="8229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Example: A Southern Pine LEV </a:t>
            </a:r>
            <a:r>
              <a:rPr lang="en-US" sz="2400" dirty="0"/>
              <a:t>(continued)</a:t>
            </a:r>
          </a:p>
        </p:txBody>
      </p:sp>
      <p:graphicFrame>
        <p:nvGraphicFramePr>
          <p:cNvPr id="150533" name="Object 5"/>
          <p:cNvGraphicFramePr>
            <a:graphicFrameLocks noChangeAspect="1"/>
          </p:cNvGraphicFramePr>
          <p:nvPr/>
        </p:nvGraphicFramePr>
        <p:xfrm>
          <a:off x="457200" y="3657600"/>
          <a:ext cx="82296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6" name="Equation" r:id="rId3" imgW="4520880" imgH="444240" progId="Equation.COEE2">
                  <p:embed/>
                </p:oleObj>
              </mc:Choice>
              <mc:Fallback>
                <p:oleObj name="Equation" r:id="rId3" imgW="4520880" imgH="44424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657600"/>
                        <a:ext cx="8229600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4" name="Object 6"/>
          <p:cNvGraphicFramePr>
            <a:graphicFrameLocks noChangeAspect="1"/>
          </p:cNvGraphicFramePr>
          <p:nvPr/>
        </p:nvGraphicFramePr>
        <p:xfrm>
          <a:off x="990600" y="4876800"/>
          <a:ext cx="7467600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7" name="Equation" r:id="rId5" imgW="3987720" imgH="393480" progId="Equation.COEE2">
                  <p:embed/>
                </p:oleObj>
              </mc:Choice>
              <mc:Fallback>
                <p:oleObj name="Equation" r:id="rId5" imgW="3987720" imgH="39348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876800"/>
                        <a:ext cx="7467600" cy="738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5" name="Object 7"/>
          <p:cNvGraphicFramePr>
            <a:graphicFrameLocks noChangeAspect="1"/>
          </p:cNvGraphicFramePr>
          <p:nvPr/>
        </p:nvGraphicFramePr>
        <p:xfrm>
          <a:off x="609600" y="2209800"/>
          <a:ext cx="7543800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8" name="Equation" r:id="rId7" imgW="3619440" imgH="660240" progId="Equation.COEE2">
                  <p:embed/>
                </p:oleObj>
              </mc:Choice>
              <mc:Fallback>
                <p:oleObj name="Equation" r:id="rId7" imgW="3619440" imgH="66024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09800"/>
                        <a:ext cx="7543800" cy="1376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82200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7813"/>
            <a:ext cx="8534400" cy="788987"/>
          </a:xfrm>
        </p:spPr>
        <p:txBody>
          <a:bodyPr/>
          <a:lstStyle/>
          <a:p>
            <a:r>
              <a:rPr lang="en-US" sz="3900" dirty="0"/>
              <a:t>Example 2: Pennsylvania Oak Stand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r>
              <a:rPr lang="en-US" sz="2400" dirty="0">
                <a:effectLst/>
              </a:rPr>
              <a:t>Calculate the Land Expectation Value (LEV) of a medium-site oak stand managed on a 90-yr rotation using the following assumptions:</a:t>
            </a:r>
          </a:p>
          <a:p>
            <a:pPr marL="625475" lvl="1" indent="-288925"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effectLst/>
              </a:rPr>
              <a:t>No establishment cost,</a:t>
            </a:r>
          </a:p>
          <a:p>
            <a:pPr marL="625475" lvl="1" indent="-288925"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effectLst/>
              </a:rPr>
              <a:t>The average stumpage price is $345/</a:t>
            </a:r>
            <a:r>
              <a:rPr lang="en-US" sz="2200" dirty="0" err="1">
                <a:effectLst/>
              </a:rPr>
              <a:t>mbf</a:t>
            </a:r>
            <a:r>
              <a:rPr lang="en-US" sz="2200" dirty="0">
                <a:effectLst/>
              </a:rPr>
              <a:t>,</a:t>
            </a:r>
          </a:p>
          <a:p>
            <a:pPr marL="625475" lvl="1" indent="-288925"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effectLst/>
              </a:rPr>
              <a:t>A shelterwood harvest occurs at age 80 that will produce 3.1 </a:t>
            </a:r>
            <a:r>
              <a:rPr lang="en-US" sz="2200" dirty="0" err="1">
                <a:effectLst/>
              </a:rPr>
              <a:t>mbf</a:t>
            </a:r>
            <a:r>
              <a:rPr lang="en-US" sz="2200" dirty="0">
                <a:effectLst/>
              </a:rPr>
              <a:t>/ac,</a:t>
            </a:r>
          </a:p>
          <a:p>
            <a:pPr marL="625475" lvl="1" indent="-288925"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effectLst/>
              </a:rPr>
              <a:t>The </a:t>
            </a:r>
            <a:r>
              <a:rPr lang="en-US" sz="2200" dirty="0" err="1">
                <a:effectLst/>
              </a:rPr>
              <a:t>overstory</a:t>
            </a:r>
            <a:r>
              <a:rPr lang="en-US" sz="2200" dirty="0">
                <a:effectLst/>
              </a:rPr>
              <a:t> removal harvest occurs at age 90 produces 6.4 </a:t>
            </a:r>
            <a:r>
              <a:rPr lang="en-US" sz="2200" dirty="0" err="1">
                <a:effectLst/>
              </a:rPr>
              <a:t>mbf</a:t>
            </a:r>
            <a:r>
              <a:rPr lang="en-US" sz="2200" dirty="0">
                <a:effectLst/>
              </a:rPr>
              <a:t>/ac,</a:t>
            </a:r>
          </a:p>
          <a:p>
            <a:pPr marL="625475" lvl="1" indent="-288925"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effectLst/>
              </a:rPr>
              <a:t>The real alternate rate of return is 3%,</a:t>
            </a:r>
          </a:p>
          <a:p>
            <a:pPr marL="625475" lvl="1" indent="-288925"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effectLst/>
              </a:rPr>
              <a:t>Annual property taxes are $2/ac, and</a:t>
            </a:r>
          </a:p>
          <a:p>
            <a:pPr marL="625475" lvl="1" indent="-288925"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effectLst/>
              </a:rPr>
              <a:t>All costs and prices are expected to increase at the rate of inflation.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55578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759325"/>
          </a:xfrm>
        </p:spPr>
        <p:txBody>
          <a:bodyPr/>
          <a:lstStyle/>
          <a:p>
            <a:pPr eaLnBrk="1" hangingPunct="1"/>
            <a:r>
              <a:rPr lang="en-US" sz="2800" dirty="0">
                <a:effectLst/>
              </a:rPr>
              <a:t>Using </a:t>
            </a:r>
            <a:r>
              <a:rPr lang="en-US" sz="2800" u="sng" dirty="0">
                <a:effectLst/>
              </a:rPr>
              <a:t>Method 3</a:t>
            </a:r>
            <a:r>
              <a:rPr lang="en-US" sz="2800" dirty="0">
                <a:effectLst/>
              </a:rPr>
              <a:t>:</a:t>
            </a:r>
          </a:p>
        </p:txBody>
      </p:sp>
      <p:graphicFrame>
        <p:nvGraphicFramePr>
          <p:cNvPr id="150535" name="Object 7"/>
          <p:cNvGraphicFramePr>
            <a:graphicFrameLocks noChangeAspect="1"/>
          </p:cNvGraphicFramePr>
          <p:nvPr>
            <p:extLst/>
          </p:nvPr>
        </p:nvGraphicFramePr>
        <p:xfrm>
          <a:off x="609600" y="1905000"/>
          <a:ext cx="7543800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2" name="Equation" r:id="rId3" imgW="3619440" imgH="660240" progId="Equation.COEE2">
                  <p:embed/>
                </p:oleObj>
              </mc:Choice>
              <mc:Fallback>
                <p:oleObj name="Equation" r:id="rId3" imgW="3619440" imgH="66024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05000"/>
                        <a:ext cx="7543800" cy="1376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6292" y="3657600"/>
            <a:ext cx="6151415" cy="914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902" y="4948223"/>
            <a:ext cx="5266865" cy="84297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4800" y="277813"/>
            <a:ext cx="8534400" cy="788987"/>
          </a:xfrm>
        </p:spPr>
        <p:txBody>
          <a:bodyPr/>
          <a:lstStyle/>
          <a:p>
            <a:r>
              <a:rPr lang="en-US" sz="3900" dirty="0"/>
              <a:t>Pennsylvania Oak Stand Example</a:t>
            </a:r>
          </a:p>
        </p:txBody>
      </p:sp>
    </p:spTree>
    <p:extLst>
      <p:ext uri="{BB962C8B-B14F-4D97-AF65-F5344CB8AC3E}">
        <p14:creationId xmlns:p14="http://schemas.microsoft.com/office/powerpoint/2010/main" val="19395382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Optimal Forest Rotation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What is the best time to harvest an even-aged stand and start a new stand?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Alternatively, how long should you grow an even-aged cohort of trees before harvesting it and starting a new cohort?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This is a classic question in forest management and economics.</a:t>
            </a:r>
          </a:p>
        </p:txBody>
      </p:sp>
    </p:spTree>
    <p:extLst>
      <p:ext uri="{BB962C8B-B14F-4D97-AF65-F5344CB8AC3E}">
        <p14:creationId xmlns:p14="http://schemas.microsoft.com/office/powerpoint/2010/main" val="146310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Multiple Perspectives on the “Optimal Forest Rotation”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When a stand reaches its…</a:t>
            </a:r>
          </a:p>
          <a:p>
            <a:pPr lvl="1"/>
            <a:r>
              <a:rPr lang="en-US" dirty="0">
                <a:solidFill>
                  <a:srgbClr val="FFFFFF"/>
                </a:solidFill>
              </a:rPr>
              <a:t>Maximum Yield</a:t>
            </a:r>
          </a:p>
          <a:p>
            <a:pPr lvl="1"/>
            <a:r>
              <a:rPr lang="en-US" dirty="0">
                <a:solidFill>
                  <a:srgbClr val="FFFFFF"/>
                </a:solidFill>
              </a:rPr>
              <a:t>Maximum Annual Growth</a:t>
            </a:r>
          </a:p>
          <a:p>
            <a:pPr lvl="1"/>
            <a:r>
              <a:rPr lang="en-US" dirty="0">
                <a:solidFill>
                  <a:srgbClr val="FFFFFF"/>
                </a:solidFill>
              </a:rPr>
              <a:t>Maximum Mean Annual Increment</a:t>
            </a:r>
          </a:p>
          <a:p>
            <a:pPr lvl="2"/>
            <a:r>
              <a:rPr lang="en-US" dirty="0">
                <a:solidFill>
                  <a:srgbClr val="FFFFFF"/>
                </a:solidFill>
              </a:rPr>
              <a:t>This is a favorite among foresters</a:t>
            </a:r>
          </a:p>
          <a:p>
            <a:pPr lvl="1"/>
            <a:r>
              <a:rPr lang="en-US" dirty="0">
                <a:solidFill>
                  <a:srgbClr val="FFFFFF"/>
                </a:solidFill>
              </a:rPr>
              <a:t>The rotation that maximizes the Land Expectation Value</a:t>
            </a:r>
          </a:p>
          <a:p>
            <a:pPr lvl="2"/>
            <a:r>
              <a:rPr lang="en-US" dirty="0">
                <a:solidFill>
                  <a:srgbClr val="FFFFFF"/>
                </a:solidFill>
              </a:rPr>
              <a:t>Aka the “Optimal Financial Rotation”</a:t>
            </a:r>
          </a:p>
          <a:p>
            <a:pPr lvl="2"/>
            <a:r>
              <a:rPr lang="en-US" dirty="0">
                <a:solidFill>
                  <a:srgbClr val="FFFFFF"/>
                </a:solidFill>
              </a:rPr>
              <a:t>Aka the “</a:t>
            </a:r>
            <a:r>
              <a:rPr lang="en-US" dirty="0" err="1">
                <a:solidFill>
                  <a:srgbClr val="FFFFFF"/>
                </a:solidFill>
              </a:rPr>
              <a:t>Faustmann</a:t>
            </a:r>
            <a:r>
              <a:rPr lang="en-US" dirty="0">
                <a:solidFill>
                  <a:srgbClr val="FFFFFF"/>
                </a:solidFill>
              </a:rPr>
              <a:t>  Rotation”</a:t>
            </a:r>
          </a:p>
          <a:p>
            <a:pPr lvl="1"/>
            <a:r>
              <a:rPr lang="en-US" dirty="0">
                <a:solidFill>
                  <a:srgbClr val="FFFFFF"/>
                </a:solidFill>
              </a:rPr>
              <a:t>Emulating natural disturbance regimes</a:t>
            </a:r>
          </a:p>
        </p:txBody>
      </p:sp>
    </p:spTree>
    <p:extLst>
      <p:ext uri="{BB962C8B-B14F-4D97-AF65-F5344CB8AC3E}">
        <p14:creationId xmlns:p14="http://schemas.microsoft.com/office/powerpoint/2010/main" val="218105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69987"/>
          </a:xfrm>
        </p:spPr>
        <p:txBody>
          <a:bodyPr/>
          <a:lstStyle/>
          <a:p>
            <a:r>
              <a:rPr lang="en-US" sz="4000" dirty="0"/>
              <a:t>The Rotation that Maximizes LEV – aka, the </a:t>
            </a:r>
            <a:r>
              <a:rPr lang="en-US" sz="4000" dirty="0" err="1"/>
              <a:t>Faustmann</a:t>
            </a:r>
            <a:r>
              <a:rPr lang="en-US" sz="4000" dirty="0"/>
              <a:t> Rotation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400" dirty="0"/>
              <a:t>It’s called the </a:t>
            </a:r>
            <a:r>
              <a:rPr lang="en-US" sz="2400" dirty="0" err="1"/>
              <a:t>Faustmann</a:t>
            </a:r>
            <a:r>
              <a:rPr lang="en-US" sz="2400" dirty="0"/>
              <a:t> rotation because it’s based on the LEV formula, which was first proposed </a:t>
            </a:r>
            <a:r>
              <a:rPr lang="en-US" sz="2400" dirty="0"/>
              <a:t>in 1849</a:t>
            </a:r>
            <a:r>
              <a:rPr lang="en-US" sz="2400" dirty="0"/>
              <a:t> by a German forester, Martin </a:t>
            </a:r>
            <a:r>
              <a:rPr lang="en-US" sz="2400" dirty="0" err="1"/>
              <a:t>Faustmann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It’s the rotation that forest economists (and regular economists) have shown to be the optimal rotation for forests grown primarily for growing timber for profit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The approach can be generalized to apply to a wide range of management objectives</a:t>
            </a:r>
          </a:p>
          <a:p>
            <a:pPr lvl="1"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400" dirty="0"/>
              <a:t>So, let’s return to our discussion of the LEV…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188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noFill/>
          <a:ln/>
        </p:spPr>
        <p:txBody>
          <a:bodyPr/>
          <a:lstStyle/>
          <a:p>
            <a:r>
              <a:rPr lang="en-US" sz="4000"/>
              <a:t>Another LEV Example</a:t>
            </a:r>
          </a:p>
        </p:txBody>
      </p:sp>
      <p:sp>
        <p:nvSpPr>
          <p:cNvPr id="13107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382000" cy="533400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Assume that the sawtimber yield (</a:t>
            </a:r>
            <a:r>
              <a:rPr lang="en-US" sz="2400" i="1" dirty="0"/>
              <a:t>Y</a:t>
            </a:r>
            <a:r>
              <a:rPr lang="en-US" sz="2400" dirty="0"/>
              <a:t>) of the stand, in thousands of board feet per acre, is given as a function of age (</a:t>
            </a:r>
            <a:r>
              <a:rPr lang="en-US" sz="2400" i="1" dirty="0"/>
              <a:t>A</a:t>
            </a:r>
            <a:r>
              <a:rPr lang="en-US" sz="2400" dirty="0"/>
              <a:t>) by the following equation: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16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Also assume that: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price of sawtimber is $600/</a:t>
            </a:r>
            <a:r>
              <a:rPr lang="en-US" sz="2000" dirty="0" err="1"/>
              <a:t>mbf</a:t>
            </a:r>
            <a:r>
              <a:rPr lang="en-US" sz="2000" dirty="0"/>
              <a:t>;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cost of establishing the stand is $200/ac;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annual property tax is $2/ac;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annual management cost is $1/ac;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marginal tax rate on income is 22%; and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real alternate rate of return is 3%.</a:t>
            </a:r>
          </a:p>
        </p:txBody>
      </p:sp>
      <p:graphicFrame>
        <p:nvGraphicFramePr>
          <p:cNvPr id="131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847714"/>
              </p:ext>
            </p:extLst>
          </p:nvPr>
        </p:nvGraphicFramePr>
        <p:xfrm>
          <a:off x="1524000" y="2057400"/>
          <a:ext cx="5562600" cy="126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6" name="Equation" r:id="rId3" imgW="2692080" imgH="609480" progId="Equation.DSMT4">
                  <p:embed/>
                </p:oleObj>
              </mc:Choice>
              <mc:Fallback>
                <p:oleObj name="Equation" r:id="rId3" imgW="269208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057400"/>
                        <a:ext cx="5562600" cy="1262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864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001000" cy="533400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/>
              <a:t>Finally, assume that all of these values are unchanging and that the landowner is interested in maximizing the financial return on the forest land.</a:t>
            </a:r>
          </a:p>
          <a:p>
            <a:r>
              <a:rPr lang="en-US" sz="2400" dirty="0"/>
              <a:t>Using Method 3, we can express the LEV, as a function of the rotation age, as follows: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1200" dirty="0"/>
          </a:p>
          <a:p>
            <a:r>
              <a:rPr lang="en-US" sz="2400" dirty="0"/>
              <a:t>And we can graph the LEV as a function of the rotation…</a:t>
            </a:r>
          </a:p>
        </p:txBody>
      </p:sp>
      <p:sp>
        <p:nvSpPr>
          <p:cNvPr id="133128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noFill/>
          <a:ln/>
        </p:spPr>
        <p:txBody>
          <a:bodyPr/>
          <a:lstStyle/>
          <a:p>
            <a:r>
              <a:rPr lang="en-US" sz="4000"/>
              <a:t>Another LEV Example</a:t>
            </a:r>
            <a:r>
              <a:rPr lang="en-US" sz="2400"/>
              <a:t> (continued)</a:t>
            </a:r>
          </a:p>
        </p:txBody>
      </p:sp>
      <p:graphicFrame>
        <p:nvGraphicFramePr>
          <p:cNvPr id="133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737621"/>
              </p:ext>
            </p:extLst>
          </p:nvPr>
        </p:nvGraphicFramePr>
        <p:xfrm>
          <a:off x="1066800" y="3352800"/>
          <a:ext cx="6623050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0" name="Equation" r:id="rId3" imgW="3454200" imgH="482400" progId="Equation.COEE2">
                  <p:embed/>
                </p:oleObj>
              </mc:Choice>
              <mc:Fallback>
                <p:oleObj name="Equation" r:id="rId3" imgW="3454200" imgH="4824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352800"/>
                        <a:ext cx="6623050" cy="925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0081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The LEV and the Optimal Rotation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90600"/>
            <a:ext cx="8077200" cy="521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914400" y="6324600"/>
            <a:ext cx="7467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>
              <a:latin typeface="Verdana" pitchFamily="34" charset="0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04800" y="6276975"/>
            <a:ext cx="85344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DDDDDD"/>
                </a:solidFill>
                <a:latin typeface="Verdana" pitchFamily="34" charset="0"/>
              </a:rPr>
              <a:t>Figure 6.3 – Yield and LEV for the example over a range of rotation ages</a:t>
            </a:r>
          </a:p>
        </p:txBody>
      </p:sp>
    </p:spTree>
    <p:extLst>
      <p:ext uri="{BB962C8B-B14F-4D97-AF65-F5344CB8AC3E}">
        <p14:creationId xmlns:p14="http://schemas.microsoft.com/office/powerpoint/2010/main" val="33778606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The LEV and the Optimal Rotation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001000" cy="49879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Marginal analysis of the decision to wait one year before harvesting.</a:t>
            </a:r>
          </a:p>
          <a:p>
            <a:pPr lvl="1" eaLnBrk="1" hangingPunct="1">
              <a:defRPr/>
            </a:pPr>
            <a:r>
              <a:rPr lang="en-US" sz="2400"/>
              <a:t>What is the marginal benefit of waiting one year before harvesting?</a:t>
            </a:r>
          </a:p>
          <a:p>
            <a:pPr lvl="2" eaLnBrk="1" hangingPunct="1">
              <a:defRPr/>
            </a:pPr>
            <a:r>
              <a:rPr lang="en-US"/>
              <a:t>The value of one year’s growth,</a:t>
            </a:r>
          </a:p>
          <a:p>
            <a:pPr lvl="2" eaLnBrk="1" hangingPunct="1">
              <a:defRPr/>
            </a:pPr>
            <a:r>
              <a:rPr lang="en-US"/>
              <a:t>Plus any annual revenues (or values) earned each year (in this case, there are none).</a:t>
            </a:r>
          </a:p>
        </p:txBody>
      </p:sp>
      <p:graphicFrame>
        <p:nvGraphicFramePr>
          <p:cNvPr id="1771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068400"/>
              </p:ext>
            </p:extLst>
          </p:nvPr>
        </p:nvGraphicFramePr>
        <p:xfrm>
          <a:off x="2209800" y="4495800"/>
          <a:ext cx="41910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4" name="Equation" r:id="rId3" imgW="1498320" imgH="203040" progId="Equation.COEE2">
                  <p:embed/>
                </p:oleObj>
              </mc:Choice>
              <mc:Fallback>
                <p:oleObj name="Equation" r:id="rId3" imgW="1498320" imgH="20304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495800"/>
                        <a:ext cx="419100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4020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Lecture Outline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2800" dirty="0"/>
              <a:t>The Optimal Financial Rotation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2800" dirty="0"/>
              <a:t>Marginal analysis of the decision to wait one year before harvesting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Effects on the financially optimal rotation and the LEV due to changes in the economic variables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Stumpage price	</a:t>
            </a:r>
            <a:r>
              <a:rPr lang="en-US" sz="2400" dirty="0">
                <a:solidFill>
                  <a:schemeClr val="bg2"/>
                </a:solidFill>
                <a:cs typeface="Arial" charset="0"/>
              </a:rPr>
              <a:t>● </a:t>
            </a:r>
            <a:r>
              <a:rPr lang="en-US" sz="2400" dirty="0">
                <a:cs typeface="Arial" charset="0"/>
              </a:rPr>
              <a:t>Establishment Cost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Interest Rate		</a:t>
            </a:r>
            <a:r>
              <a:rPr lang="en-US" sz="2400" dirty="0">
                <a:solidFill>
                  <a:schemeClr val="bg2"/>
                </a:solidFill>
                <a:cs typeface="Arial" charset="0"/>
              </a:rPr>
              <a:t>● </a:t>
            </a:r>
            <a:r>
              <a:rPr lang="en-US" sz="2400" dirty="0">
                <a:cs typeface="Arial" charset="0"/>
              </a:rPr>
              <a:t>Taxes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Recommended Reading: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Deacon, Robert T. 1984. "The Simple Analytics of Forest Economics" in R.T. Deacon and M.B. Johnson (eds.). Forestlands, Public and Private. Ballinger Publishing Co.</a:t>
            </a:r>
          </a:p>
        </p:txBody>
      </p:sp>
    </p:spTree>
    <p:extLst>
      <p:ext uri="{BB962C8B-B14F-4D97-AF65-F5344CB8AC3E}">
        <p14:creationId xmlns:p14="http://schemas.microsoft.com/office/powerpoint/2010/main" val="2984665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7848600" cy="49879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What is the marginal cost of waiting one year before harvesting?</a:t>
            </a:r>
          </a:p>
          <a:p>
            <a:pPr lvl="1" eaLnBrk="1" hangingPunct="1">
              <a:defRPr/>
            </a:pPr>
            <a:r>
              <a:rPr lang="en-US" sz="2400"/>
              <a:t>The taxes and other annual costs paid each year,</a:t>
            </a:r>
          </a:p>
          <a:p>
            <a:pPr lvl="1" eaLnBrk="1" hangingPunct="1">
              <a:defRPr/>
            </a:pPr>
            <a:r>
              <a:rPr lang="en-US" sz="2400"/>
              <a:t>The rent on the land for one year, and</a:t>
            </a:r>
          </a:p>
          <a:p>
            <a:pPr lvl="1" eaLnBrk="1" hangingPunct="1">
              <a:defRPr/>
            </a:pPr>
            <a:r>
              <a:rPr lang="en-US" sz="2400"/>
              <a:t>The interest on the inventory (value of standing timber).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The LEV and the Optimal Rotation </a:t>
            </a:r>
            <a:r>
              <a:rPr lang="en-US" sz="2400"/>
              <a:t>(continued)</a:t>
            </a:r>
          </a:p>
        </p:txBody>
      </p:sp>
      <p:graphicFrame>
        <p:nvGraphicFramePr>
          <p:cNvPr id="178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742717"/>
              </p:ext>
            </p:extLst>
          </p:nvPr>
        </p:nvGraphicFramePr>
        <p:xfrm>
          <a:off x="1219200" y="4267200"/>
          <a:ext cx="6705600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8" name="Equation" r:id="rId3" imgW="2641320" imgH="482400" progId="Equation.COEE2">
                  <p:embed/>
                </p:oleObj>
              </mc:Choice>
              <mc:Fallback>
                <p:oleObj name="Equation" r:id="rId3" imgW="2641320" imgH="4824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67200"/>
                        <a:ext cx="6705600" cy="122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248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6400800" cy="538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867" name="Rectangle 3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152400"/>
            <a:ext cx="8229600" cy="941388"/>
          </a:xfrm>
          <a:noFill/>
          <a:ln/>
        </p:spPr>
        <p:txBody>
          <a:bodyPr/>
          <a:lstStyle/>
          <a:p>
            <a:r>
              <a:rPr lang="en-US" sz="3200">
                <a:effectLst/>
              </a:rPr>
              <a:t>Marginal Analysis of the Decision to Wait One Year</a:t>
            </a:r>
          </a:p>
        </p:txBody>
      </p:sp>
      <p:graphicFrame>
        <p:nvGraphicFramePr>
          <p:cNvPr id="164868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6629400" y="1600200"/>
          <a:ext cx="25146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8" name="Equation" r:id="rId4" imgW="1498320" imgH="203040" progId="Equation.COEE2">
                  <p:embed/>
                </p:oleObj>
              </mc:Choice>
              <mc:Fallback>
                <p:oleObj name="Equation" r:id="rId4" imgW="1498320" imgH="20304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600200"/>
                        <a:ext cx="251460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869" name="Object 5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705600" y="2057400"/>
          <a:ext cx="2438400" cy="158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9" name="Equation" r:id="rId6" imgW="1447560" imgH="939600" progId="Equation.DSMT4">
                  <p:embed/>
                </p:oleObj>
              </mc:Choice>
              <mc:Fallback>
                <p:oleObj name="Equation" r:id="rId6" imgW="1447560" imgH="93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2057400"/>
                        <a:ext cx="2438400" cy="158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4870" name="Picture 6" descr="Age+Marginal">
            <a:hlinkClick r:id="rId8" action="ppaction://hlinkfile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62800" y="5410200"/>
            <a:ext cx="1233488" cy="506413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4871" name="Text Box 7"/>
          <p:cNvSpPr txBox="1">
            <a:spLocks noChangeArrowheads="1"/>
          </p:cNvSpPr>
          <p:nvPr/>
        </p:nvSpPr>
        <p:spPr bwMode="auto">
          <a:xfrm>
            <a:off x="685800" y="6096000"/>
            <a:ext cx="571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Verdana" pitchFamily="34" charset="0"/>
              </a:rPr>
              <a:t>Figure 6.4 – Marginal Analysis of the Optimal Rotation Age</a:t>
            </a:r>
          </a:p>
        </p:txBody>
      </p:sp>
    </p:spTree>
    <p:extLst>
      <p:ext uri="{BB962C8B-B14F-4D97-AF65-F5344CB8AC3E}">
        <p14:creationId xmlns:p14="http://schemas.microsoft.com/office/powerpoint/2010/main" val="35650179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17587"/>
          </a:xfrm>
        </p:spPr>
        <p:txBody>
          <a:bodyPr/>
          <a:lstStyle/>
          <a:p>
            <a:r>
              <a:rPr lang="en-US" sz="4000" dirty="0"/>
              <a:t>Note the Shape of the </a:t>
            </a:r>
            <a:br>
              <a:rPr lang="en-US" sz="4000" dirty="0"/>
            </a:br>
            <a:r>
              <a:rPr lang="en-US" sz="4000" dirty="0"/>
              <a:t>Annual Increment Curve</a:t>
            </a:r>
          </a:p>
        </p:txBody>
      </p:sp>
      <p:graphicFrame>
        <p:nvGraphicFramePr>
          <p:cNvPr id="16282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0" y="1447800"/>
          <a:ext cx="9144000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6" name="Chart" r:id="rId3" imgW="7010364" imgH="3257558" progId="Excel.Chart.8">
                  <p:embed followColorScheme="full"/>
                </p:oleObj>
              </mc:Choice>
              <mc:Fallback>
                <p:oleObj name="Chart" r:id="rId3" imgW="7010364" imgH="3257558" progId="Excel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47800"/>
                        <a:ext cx="9144000" cy="495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88790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6400800" cy="538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867" name="Rectangle 3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152400"/>
            <a:ext cx="8229600" cy="941388"/>
          </a:xfrm>
          <a:noFill/>
          <a:ln/>
        </p:spPr>
        <p:txBody>
          <a:bodyPr/>
          <a:lstStyle/>
          <a:p>
            <a:r>
              <a:rPr lang="en-US" sz="3200">
                <a:effectLst/>
              </a:rPr>
              <a:t>Marginal Analysis of the Decision to Wait One Year</a:t>
            </a:r>
          </a:p>
        </p:txBody>
      </p:sp>
      <p:graphicFrame>
        <p:nvGraphicFramePr>
          <p:cNvPr id="164868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6629400" y="1600200"/>
          <a:ext cx="25146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6" name="Equation" r:id="rId4" imgW="1498320" imgH="203040" progId="Equation.COEE2">
                  <p:embed/>
                </p:oleObj>
              </mc:Choice>
              <mc:Fallback>
                <p:oleObj name="Equation" r:id="rId4" imgW="1498320" imgH="20304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600200"/>
                        <a:ext cx="251460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869" name="Object 5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705600" y="2057400"/>
          <a:ext cx="2438400" cy="158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7" name="Equation" r:id="rId6" imgW="1447560" imgH="939600" progId="Equation.DSMT4">
                  <p:embed/>
                </p:oleObj>
              </mc:Choice>
              <mc:Fallback>
                <p:oleObj name="Equation" r:id="rId6" imgW="1447560" imgH="93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2057400"/>
                        <a:ext cx="2438400" cy="158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4870" name="Picture 6" descr="Age+Marginal">
            <a:hlinkClick r:id="rId8" action="ppaction://hlinkfile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62800" y="5410200"/>
            <a:ext cx="1233488" cy="506413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4871" name="Text Box 7"/>
          <p:cNvSpPr txBox="1">
            <a:spLocks noChangeArrowheads="1"/>
          </p:cNvSpPr>
          <p:nvPr/>
        </p:nvSpPr>
        <p:spPr bwMode="auto">
          <a:xfrm>
            <a:off x="685800" y="6096000"/>
            <a:ext cx="571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Verdana" pitchFamily="34" charset="0"/>
              </a:rPr>
              <a:t>Figure 6.4 – Marginal Analysis of the Optimal Rotation Age</a:t>
            </a:r>
          </a:p>
        </p:txBody>
      </p:sp>
    </p:spTree>
    <p:extLst>
      <p:ext uri="{BB962C8B-B14F-4D97-AF65-F5344CB8AC3E}">
        <p14:creationId xmlns:p14="http://schemas.microsoft.com/office/powerpoint/2010/main" val="11230072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001000" cy="49879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/>
              <a:t>Effects on the financially optimal rotation and the LEV due to changes in economic variables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The LEV and the Optimal Rotation </a:t>
            </a:r>
            <a:r>
              <a:rPr lang="en-US" sz="2400"/>
              <a:t>(continued)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14763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/>
          </a:p>
        </p:txBody>
      </p:sp>
      <p:graphicFrame>
        <p:nvGraphicFramePr>
          <p:cNvPr id="182277" name="Group 5"/>
          <p:cNvGraphicFramePr>
            <a:graphicFrameLocks noGrp="1"/>
          </p:cNvGraphicFramePr>
          <p:nvPr/>
        </p:nvGraphicFramePr>
        <p:xfrm>
          <a:off x="1828800" y="2362200"/>
          <a:ext cx="5410200" cy="4114802"/>
        </p:xfrm>
        <a:graphic>
          <a:graphicData uri="http://schemas.openxmlformats.org/drawingml/2006/table">
            <a:tbl>
              <a:tblPr/>
              <a:tblGrid>
                <a:gridCol w="1581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3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4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2000" b="0" i="1" u="none" strike="noStrike" cap="none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LEV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Negative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Negative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9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=0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&gt;0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Neg.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Positive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Positive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Negative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Negative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en-US" sz="2000" b="0" i="1" u="none" strike="noStrike" cap="none" normalizeH="0" baseline="-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prop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Negative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en-US" sz="2000" b="0" i="1" u="none" strike="noStrike" cap="none" normalizeH="0" baseline="-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Negative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9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en-US" sz="2000" b="0" i="1" u="none" strike="noStrike" cap="none" normalizeH="0" baseline="-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sever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=0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&gt;0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Pos.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Negative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7455" name="Rectangle 47"/>
          <p:cNvSpPr>
            <a:spLocks noChangeArrowheads="1"/>
          </p:cNvSpPr>
          <p:nvPr/>
        </p:nvSpPr>
        <p:spPr bwMode="auto">
          <a:xfrm>
            <a:off x="0" y="53816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8743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Definition of the Forest Value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7924800" cy="3962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The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dirty="0"/>
              <a:t>Forest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dirty="0"/>
              <a:t>Value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is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the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present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value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dirty="0"/>
              <a:t>per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unit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area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of forest, of the projected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costs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and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revenues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from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forested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tract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with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without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an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existing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stand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of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timber,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and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on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which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an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infinite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series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of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identical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future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even-aged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forest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rotations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will also be grown.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The Forest Value includes the value of </a:t>
            </a:r>
            <a:r>
              <a:rPr lang="en-US" sz="2400" u="sng" dirty="0"/>
              <a:t>both the trees and the land</a:t>
            </a:r>
            <a:r>
              <a:rPr lang="en-US" sz="2400" dirty="0"/>
              <a:t>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Unlike the LEV, the Forest Value </a:t>
            </a:r>
            <a:r>
              <a:rPr lang="en-US" sz="2400" u="sng" dirty="0"/>
              <a:t>can be</a:t>
            </a:r>
            <a:r>
              <a:rPr lang="en-US" sz="2400" dirty="0"/>
              <a:t> applied to uneven-aged stands with only minor adjustments.</a:t>
            </a:r>
          </a:p>
        </p:txBody>
      </p:sp>
    </p:spTree>
    <p:extLst>
      <p:ext uri="{BB962C8B-B14F-4D97-AF65-F5344CB8AC3E}">
        <p14:creationId xmlns:p14="http://schemas.microsoft.com/office/powerpoint/2010/main" val="81684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29600" cy="434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 marL="347663" indent="-347663" eaLnBrk="1" hangingPunct="1">
              <a:defRPr/>
            </a:pPr>
            <a:r>
              <a:rPr lang="en-US" sz="2800" dirty="0"/>
              <a:t>In the case of even-aged forests, it is assumed that:</a:t>
            </a:r>
          </a:p>
          <a:p>
            <a:pPr marL="804863" lvl="1" indent="-342900" eaLnBrk="1" hangingPunct="1">
              <a:buClr>
                <a:schemeClr val="tx1"/>
              </a:buClr>
              <a:buSzTx/>
              <a:buFontTx/>
              <a:buAutoNum type="romanLcPeriod"/>
              <a:defRPr/>
            </a:pPr>
            <a:r>
              <a:rPr lang="en-US" sz="2400" dirty="0"/>
              <a:t>the </a:t>
            </a:r>
            <a:r>
              <a:rPr lang="en-US" sz="2400" u="sng" dirty="0"/>
              <a:t>current</a:t>
            </a:r>
            <a:r>
              <a:rPr lang="en-US" sz="2400" dirty="0"/>
              <a:t> stand will be harvested, either now or at some point in the future, and</a:t>
            </a:r>
          </a:p>
          <a:p>
            <a:pPr marL="804863" lvl="1" indent="-342900" eaLnBrk="1" hangingPunct="1">
              <a:buClr>
                <a:schemeClr val="tx1"/>
              </a:buClr>
              <a:buSzTx/>
              <a:buFontTx/>
              <a:buAutoNum type="romanLcPeriod"/>
              <a:defRPr/>
            </a:pPr>
            <a:r>
              <a:rPr lang="en-US" sz="2400" dirty="0"/>
              <a:t>it will be replaced with a new stand, and</a:t>
            </a:r>
          </a:p>
          <a:p>
            <a:pPr marL="804863" lvl="1" indent="-342900" eaLnBrk="1" hangingPunct="1">
              <a:buClr>
                <a:schemeClr val="tx1"/>
              </a:buClr>
              <a:buSzTx/>
              <a:buFontTx/>
              <a:buAutoNum type="romanLcPeriod"/>
              <a:defRPr/>
            </a:pPr>
            <a:r>
              <a:rPr lang="en-US" sz="2400" dirty="0"/>
              <a:t>all </a:t>
            </a:r>
            <a:r>
              <a:rPr lang="en-US" sz="2400" u="sng" dirty="0"/>
              <a:t>future</a:t>
            </a:r>
            <a:r>
              <a:rPr lang="en-US" sz="2400" dirty="0"/>
              <a:t> rotations (after the current one) will be identical, with rotations of equal length and identical net revenue streams within a rotation.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Definition of the Forest Value</a:t>
            </a:r>
            <a:r>
              <a:rPr lang="en-US" sz="4000"/>
              <a:t> </a:t>
            </a:r>
            <a:r>
              <a:rPr lang="en-US" sz="240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23105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How does the forest value generalize the LEV?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724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It applies to forested properties </a:t>
            </a:r>
            <a:r>
              <a:rPr lang="en-US" sz="2800" u="sng" dirty="0"/>
              <a:t>at any stage of development</a:t>
            </a:r>
            <a:r>
              <a:rPr lang="en-US" sz="2800" dirty="0"/>
              <a:t>, not just at the beginning of the rotation.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It includes the value of </a:t>
            </a:r>
            <a:r>
              <a:rPr lang="en-US" sz="2800" u="sng" dirty="0"/>
              <a:t>both the land and the trees</a:t>
            </a:r>
            <a:r>
              <a:rPr lang="en-US" sz="2800" dirty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It allows you to make different assumptions about the current rotation than those made about future rotations.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E.g., it allows you to assume that prices will change, at least during the current rotation.</a:t>
            </a:r>
          </a:p>
        </p:txBody>
      </p:sp>
    </p:spTree>
    <p:extLst>
      <p:ext uri="{BB962C8B-B14F-4D97-AF65-F5344CB8AC3E}">
        <p14:creationId xmlns:p14="http://schemas.microsoft.com/office/powerpoint/2010/main" val="836451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The Forest Value - Example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153400" cy="434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You are planning to purchase a timbered tract that you plan to harvest immediately, with the intention of regenerating the stand for future timber crops.</a:t>
            </a:r>
          </a:p>
          <a:p>
            <a:pPr eaLnBrk="1" hangingPunct="1">
              <a:defRPr/>
            </a:pPr>
            <a:endParaRPr lang="en-US" sz="800"/>
          </a:p>
          <a:p>
            <a:pPr lvl="1" eaLnBrk="1" hangingPunct="1">
              <a:defRPr/>
            </a:pPr>
            <a:r>
              <a:rPr lang="en-US" sz="2400"/>
              <a:t>The tract is a northern hardwood stand,</a:t>
            </a:r>
          </a:p>
          <a:p>
            <a:pPr lvl="1" eaLnBrk="1" hangingPunct="1">
              <a:defRPr/>
            </a:pPr>
            <a:r>
              <a:rPr lang="en-US" sz="2400"/>
              <a:t>...with 18 mbf of sawtimber and 14 cords of pulpwood per acre.</a:t>
            </a:r>
          </a:p>
          <a:p>
            <a:pPr lvl="1" eaLnBrk="1" hangingPunct="1">
              <a:defRPr/>
            </a:pPr>
            <a:r>
              <a:rPr lang="en-US" sz="2400"/>
              <a:t>Current northern hardwood stumpage prices are $325/mbf and $7/cord.</a:t>
            </a:r>
          </a:p>
        </p:txBody>
      </p:sp>
    </p:spTree>
    <p:extLst>
      <p:ext uri="{BB962C8B-B14F-4D97-AF65-F5344CB8AC3E}">
        <p14:creationId xmlns:p14="http://schemas.microsoft.com/office/powerpoint/2010/main" val="62019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7924800" cy="35052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Questions:</a:t>
            </a:r>
          </a:p>
          <a:p>
            <a:pPr lvl="1" eaLnBrk="1" hangingPunct="1">
              <a:defRPr/>
            </a:pPr>
            <a:r>
              <a:rPr lang="en-US"/>
              <a:t>How much can you afford to pay for this tract?</a:t>
            </a:r>
          </a:p>
          <a:p>
            <a:pPr lvl="2" eaLnBrk="1" hangingPunct="1">
              <a:defRPr/>
            </a:pPr>
            <a:r>
              <a:rPr lang="en-US"/>
              <a:t>What is the value of the timber on the tract?</a:t>
            </a:r>
          </a:p>
          <a:p>
            <a:pPr lvl="2" eaLnBrk="1" hangingPunct="1">
              <a:defRPr/>
            </a:pPr>
            <a:r>
              <a:rPr lang="en-US"/>
              <a:t>What is the value of the land?</a:t>
            </a:r>
          </a:p>
          <a:p>
            <a:pPr lvl="1" eaLnBrk="1" hangingPunct="1">
              <a:defRPr/>
            </a:pPr>
            <a:r>
              <a:rPr lang="en-US"/>
              <a:t>Should the timber be cut now?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The Forest Value – Example</a:t>
            </a:r>
            <a:r>
              <a:rPr lang="en-US" sz="4000"/>
              <a:t> </a:t>
            </a:r>
            <a:r>
              <a:rPr lang="en-US" sz="240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68759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Lecture Outline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43000"/>
            <a:ext cx="7543800" cy="4267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The Forest Value…</a:t>
            </a:r>
          </a:p>
          <a:p>
            <a:pPr eaLnBrk="1" hangingPunct="1">
              <a:defRPr/>
            </a:pPr>
            <a:r>
              <a:rPr lang="en-US" sz="2800" dirty="0"/>
              <a:t>Example</a:t>
            </a:r>
          </a:p>
          <a:p>
            <a:pPr lvl="1" eaLnBrk="1" hangingPunct="1">
              <a:defRPr/>
            </a:pPr>
            <a:r>
              <a:rPr lang="en-US" sz="2400" dirty="0"/>
              <a:t>What if we cut immediately?</a:t>
            </a:r>
          </a:p>
          <a:p>
            <a:pPr lvl="1" eaLnBrk="1" hangingPunct="1">
              <a:defRPr/>
            </a:pPr>
            <a:r>
              <a:rPr lang="en-US" sz="2400" dirty="0"/>
              <a:t>What if we wait to harvest?</a:t>
            </a:r>
          </a:p>
          <a:p>
            <a:pPr eaLnBrk="1" hangingPunct="1">
              <a:defRPr/>
            </a:pPr>
            <a:r>
              <a:rPr lang="en-US" sz="2800" dirty="0"/>
              <a:t>The Forest Value Formula</a:t>
            </a:r>
          </a:p>
        </p:txBody>
      </p:sp>
    </p:spTree>
    <p:extLst>
      <p:ext uri="{BB962C8B-B14F-4D97-AF65-F5344CB8AC3E}">
        <p14:creationId xmlns:p14="http://schemas.microsoft.com/office/powerpoint/2010/main" val="41465844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077200" cy="3581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If cut now, the timber is worth:</a:t>
            </a:r>
          </a:p>
          <a:p>
            <a:pPr lvl="1" eaLnBrk="1" hangingPunct="1">
              <a:defRPr/>
            </a:pPr>
            <a:r>
              <a:rPr lang="en-US" sz="2600"/>
              <a:t>Timber Value = 18mbf×$325/mbf  + 14cd×$7/cd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2600"/>
              <a:t>			          = $5,948</a:t>
            </a:r>
          </a:p>
          <a:p>
            <a:pPr eaLnBrk="1" hangingPunct="1">
              <a:defRPr/>
            </a:pPr>
            <a:r>
              <a:rPr lang="en-US" sz="2800"/>
              <a:t>But the tract consists of both land and timber, so we also need to know the value of the land...</a:t>
            </a:r>
          </a:p>
          <a:p>
            <a:pPr eaLnBrk="1" hangingPunct="1">
              <a:defRPr/>
            </a:pPr>
            <a:r>
              <a:rPr lang="en-US" sz="2800"/>
              <a:t>To calculate the value of the land, we need to calculate the LEV for the future rotations.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The Forest Value – Example</a:t>
            </a:r>
            <a:r>
              <a:rPr lang="en-US" sz="4000"/>
              <a:t> </a:t>
            </a:r>
            <a:r>
              <a:rPr lang="en-US" sz="240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2781284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Calculating the Value of the Land –Example </a:t>
            </a:r>
            <a:r>
              <a:rPr lang="en-US" sz="2400"/>
              <a:t>(continued)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4953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/>
              <a:t>To calculate the LEV for the future rotations, we need some additional information regarding the future management of the stand: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/>
              <a:t>You plan to regenerate the stand naturally, and there is no regeneration cost.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/>
              <a:t>A timber stand improvement cut will be made in 30 years, yielding about 12 cds of hardwood pulpwood.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/>
              <a:t>In another 30 years (i.e., at age 60), you expect to clearcut the stand again, yielding 13 mbf of sawtimber and 25 cords of pulpwood.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/>
              <a:t>Annual taxes on the property are $5 per acre.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/>
              <a:t>You want to earn a real rate of return on your investment of at least 5%.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/>
              <a:t>All of your cost estimates are in real dollars, and you expect real stumpage prices and management costs to remain constant.</a:t>
            </a:r>
          </a:p>
        </p:txBody>
      </p:sp>
    </p:spTree>
    <p:extLst>
      <p:ext uri="{BB962C8B-B14F-4D97-AF65-F5344CB8AC3E}">
        <p14:creationId xmlns:p14="http://schemas.microsoft.com/office/powerpoint/2010/main" val="29072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7634" name="Object 2"/>
          <p:cNvGraphicFramePr>
            <a:graphicFrameLocks noChangeAspect="1"/>
          </p:cNvGraphicFramePr>
          <p:nvPr/>
        </p:nvGraphicFramePr>
        <p:xfrm>
          <a:off x="914400" y="3429000"/>
          <a:ext cx="6972300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2" name="Equation" r:id="rId3" imgW="3035300" imgH="457200" progId="Equation.COEE2">
                  <p:embed/>
                </p:oleObj>
              </mc:Choice>
              <mc:Fallback>
                <p:oleObj name="Equation" r:id="rId3" imgW="3035300" imgH="4572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29000"/>
                        <a:ext cx="6972300" cy="104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7924800" cy="3657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Calculate the LEV:</a:t>
            </a:r>
          </a:p>
        </p:txBody>
      </p:sp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Calculating the Value of the Land –Example </a:t>
            </a:r>
            <a:r>
              <a:rPr lang="en-US" sz="2400"/>
              <a:t>(continued)</a:t>
            </a:r>
          </a:p>
        </p:txBody>
      </p:sp>
      <p:graphicFrame>
        <p:nvGraphicFramePr>
          <p:cNvPr id="197637" name="Object 5"/>
          <p:cNvGraphicFramePr>
            <a:graphicFrameLocks noChangeAspect="1"/>
          </p:cNvGraphicFramePr>
          <p:nvPr/>
        </p:nvGraphicFramePr>
        <p:xfrm>
          <a:off x="914400" y="2209800"/>
          <a:ext cx="6477000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3" name="Equation" r:id="rId5" imgW="2733691" imgH="466715" progId="Equation.DSMT4">
                  <p:embed/>
                </p:oleObj>
              </mc:Choice>
              <mc:Fallback>
                <p:oleObj name="Equation" r:id="rId5" imgW="2733691" imgH="46671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209800"/>
                        <a:ext cx="6477000" cy="113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38" name="Object 6"/>
          <p:cNvGraphicFramePr>
            <a:graphicFrameLocks noChangeAspect="1"/>
          </p:cNvGraphicFramePr>
          <p:nvPr/>
        </p:nvGraphicFramePr>
        <p:xfrm>
          <a:off x="904875" y="3413125"/>
          <a:ext cx="7934325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4" name="Equation" r:id="rId7" imgW="3454400" imgH="457200" progId="Equation.COEE2">
                  <p:embed/>
                </p:oleObj>
              </mc:Choice>
              <mc:Fallback>
                <p:oleObj name="Equation" r:id="rId7" imgW="3454400" imgH="4572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3413125"/>
                        <a:ext cx="7934325" cy="104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39" name="Object 7"/>
          <p:cNvGraphicFramePr>
            <a:graphicFrameLocks noChangeAspect="1"/>
          </p:cNvGraphicFramePr>
          <p:nvPr/>
        </p:nvGraphicFramePr>
        <p:xfrm>
          <a:off x="914400" y="3429000"/>
          <a:ext cx="3589338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5" name="Equation" r:id="rId9" imgW="1562100" imgH="457200" progId="Equation.COEE2">
                  <p:embed/>
                </p:oleObj>
              </mc:Choice>
              <mc:Fallback>
                <p:oleObj name="Equation" r:id="rId9" imgW="1562100" imgH="4572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29000"/>
                        <a:ext cx="3589338" cy="104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023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The Forest Value – Cutting Now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610600" cy="4800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Thus, the forest value of the stand, if it is harvested now, is:</a:t>
            </a:r>
          </a:p>
          <a:p>
            <a:pPr lvl="1" eaLnBrk="1" hangingPunct="1">
              <a:defRPr/>
            </a:pPr>
            <a:r>
              <a:rPr lang="en-US" sz="2600"/>
              <a:t>Forest Value</a:t>
            </a:r>
            <a:r>
              <a:rPr lang="en-US" sz="2600" baseline="-25000"/>
              <a:t>cut now</a:t>
            </a:r>
            <a:r>
              <a:rPr lang="en-US" sz="2600"/>
              <a:t> = Timber value + Land value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2600"/>
              <a:t>                                 = $5948 + $169.42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2600"/>
              <a:t>				        = $6,117.42</a:t>
            </a:r>
          </a:p>
          <a:p>
            <a:pPr eaLnBrk="1" hangingPunct="1">
              <a:defRPr/>
            </a:pPr>
            <a:r>
              <a:rPr lang="en-US" sz="2800"/>
              <a:t>So, is it best to harvest the stand now, or should we wait?</a:t>
            </a:r>
          </a:p>
          <a:p>
            <a:pPr lvl="1" eaLnBrk="1" hangingPunct="1">
              <a:defRPr/>
            </a:pPr>
            <a:r>
              <a:rPr lang="en-US" sz="2400"/>
              <a:t>To answer this, we need to calculate the forest value under the assumption that we will wait to cut the stand (the alternative to cutting now).</a:t>
            </a:r>
          </a:p>
        </p:txBody>
      </p:sp>
    </p:spTree>
    <p:extLst>
      <p:ext uri="{BB962C8B-B14F-4D97-AF65-F5344CB8AC3E}">
        <p14:creationId xmlns:p14="http://schemas.microsoft.com/office/powerpoint/2010/main" val="328643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Forest Value – Waiting to Harvest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5344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In the previous example, perhaps the stand should not be harvested immediately.</a:t>
            </a:r>
          </a:p>
          <a:p>
            <a:pPr lvl="1" eaLnBrk="1" hangingPunct="1">
              <a:defRPr/>
            </a:pPr>
            <a:r>
              <a:rPr lang="en-US" sz="2400"/>
              <a:t>Consider waiting 10 years to harvest the stand.</a:t>
            </a:r>
          </a:p>
          <a:p>
            <a:pPr lvl="1" eaLnBrk="1" hangingPunct="1">
              <a:defRPr/>
            </a:pPr>
            <a:r>
              <a:rPr lang="en-US" sz="2400"/>
              <a:t>You estimate that the stand volume would increase to</a:t>
            </a:r>
          </a:p>
          <a:p>
            <a:pPr lvl="2" eaLnBrk="1" hangingPunct="1">
              <a:defRPr/>
            </a:pPr>
            <a:r>
              <a:rPr lang="en-US"/>
              <a:t>24 mbf of sawtimber and</a:t>
            </a:r>
          </a:p>
          <a:p>
            <a:pPr lvl="2" eaLnBrk="1" hangingPunct="1">
              <a:defRPr/>
            </a:pPr>
            <a:r>
              <a:rPr lang="en-US"/>
              <a:t>12 cords of pulpwood per acre.</a:t>
            </a:r>
          </a:p>
          <a:p>
            <a:pPr lvl="1" eaLnBrk="1" hangingPunct="1">
              <a:defRPr/>
            </a:pPr>
            <a:r>
              <a:rPr lang="en-US" sz="2400"/>
              <a:t>Recall that the stand had 18 mbf of sawtimber and 14 cords of pulpwood per acre.</a:t>
            </a:r>
          </a:p>
          <a:p>
            <a:pPr lvl="1" eaLnBrk="1" hangingPunct="1">
              <a:defRPr/>
            </a:pPr>
            <a:r>
              <a:rPr lang="en-US" sz="2400"/>
              <a:t>Assume constant prices.</a:t>
            </a:r>
          </a:p>
          <a:p>
            <a:pPr eaLnBrk="1" hangingPunct="1">
              <a:defRPr/>
            </a:pPr>
            <a:r>
              <a:rPr lang="en-US" sz="2800"/>
              <a:t>What is the forest value in this case?</a:t>
            </a:r>
          </a:p>
        </p:txBody>
      </p:sp>
    </p:spTree>
    <p:extLst>
      <p:ext uri="{BB962C8B-B14F-4D97-AF65-F5344CB8AC3E}">
        <p14:creationId xmlns:p14="http://schemas.microsoft.com/office/powerpoint/2010/main" val="141494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66800"/>
            <a:ext cx="8229600" cy="4983163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Assuming constant prices, in ten years you will be able to sell the timber for:</a:t>
            </a:r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>
              <a:effectLst/>
            </a:endParaRPr>
          </a:p>
          <a:p>
            <a:pPr eaLnBrk="1" hangingPunct="1">
              <a:defRPr/>
            </a:pPr>
            <a:endParaRPr lang="en-US" sz="2800" dirty="0">
              <a:effectLst/>
            </a:endParaRPr>
          </a:p>
          <a:p>
            <a:pPr eaLnBrk="1" hangingPunct="1">
              <a:defRPr/>
            </a:pPr>
            <a:r>
              <a:rPr lang="en-US" sz="2800" dirty="0"/>
              <a:t>Of course, you have to wait ten years before you can realize this timber value, so this value needs to be discounted:</a:t>
            </a:r>
            <a:endParaRPr lang="en-US" sz="2800" dirty="0">
              <a:effectLst/>
            </a:endParaRPr>
          </a:p>
          <a:p>
            <a:pPr lvl="1" eaLnBrk="1" hangingPunct="1">
              <a:defRPr/>
            </a:pPr>
            <a:endParaRPr lang="en-US" dirty="0">
              <a:effectLst/>
            </a:endParaRPr>
          </a:p>
        </p:txBody>
      </p:sp>
      <p:graphicFrame>
        <p:nvGraphicFramePr>
          <p:cNvPr id="180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070368"/>
              </p:ext>
            </p:extLst>
          </p:nvPr>
        </p:nvGraphicFramePr>
        <p:xfrm>
          <a:off x="900113" y="1905000"/>
          <a:ext cx="7269162" cy="157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6" name="Equation" r:id="rId3" imgW="3152909" imgH="666736" progId="Equation.DSMT4">
                  <p:embed/>
                </p:oleObj>
              </mc:Choice>
              <mc:Fallback>
                <p:oleObj name="Equation" r:id="rId3" imgW="3152909" imgH="6667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905000"/>
                        <a:ext cx="7269162" cy="157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02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437525"/>
              </p:ext>
            </p:extLst>
          </p:nvPr>
        </p:nvGraphicFramePr>
        <p:xfrm>
          <a:off x="914400" y="1905000"/>
          <a:ext cx="5943600" cy="207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7" name="Equation" r:id="rId5" imgW="2562279" imgH="885922" progId="Equation.DSMT4">
                  <p:embed/>
                </p:oleObj>
              </mc:Choice>
              <mc:Fallback>
                <p:oleObj name="Equation" r:id="rId5" imgW="2562279" imgH="88592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5943600" cy="207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022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Present Value of the First Harvest</a:t>
            </a:r>
          </a:p>
        </p:txBody>
      </p:sp>
      <p:graphicFrame>
        <p:nvGraphicFramePr>
          <p:cNvPr id="1802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794610"/>
              </p:ext>
            </p:extLst>
          </p:nvPr>
        </p:nvGraphicFramePr>
        <p:xfrm>
          <a:off x="914400" y="1905000"/>
          <a:ext cx="3657600" cy="155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8" name="Equation" r:id="rId7" imgW="1612900" imgH="685800" progId="Equation.DSMT4">
                  <p:embed/>
                </p:oleObj>
              </mc:Choice>
              <mc:Fallback>
                <p:oleObj name="Equation" r:id="rId7" imgW="16129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3657600" cy="155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0231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1143000" y="5029200"/>
          <a:ext cx="411480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9" name="Equation" r:id="rId9" imgW="1879600" imgH="419100" progId="Equation.COEE2">
                  <p:embed/>
                </p:oleObj>
              </mc:Choice>
              <mc:Fallback>
                <p:oleObj name="Equation" r:id="rId9" imgW="1879600" imgH="4191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029200"/>
                        <a:ext cx="4114800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953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820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Costs that Occur Before </a:t>
            </a:r>
            <a:br>
              <a:rPr lang="en-US" sz="3600"/>
            </a:br>
            <a:r>
              <a:rPr lang="en-US" sz="3600"/>
              <a:t>the Next Harvest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05800" cy="49879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Taxes will have to be paid on the property over the next ten years.</a:t>
            </a:r>
          </a:p>
          <a:p>
            <a:pPr eaLnBrk="1" hangingPunct="1">
              <a:defRPr/>
            </a:pPr>
            <a:r>
              <a:rPr lang="en-US" sz="2800"/>
              <a:t>To account for this, subtract the present value of ten annual tax payments:</a:t>
            </a:r>
          </a:p>
          <a:p>
            <a:pPr eaLnBrk="1" hangingPunct="1">
              <a:defRPr/>
            </a:pPr>
            <a:endParaRPr lang="en-US" sz="2400"/>
          </a:p>
          <a:p>
            <a:pPr eaLnBrk="1" hangingPunct="1">
              <a:defRPr/>
            </a:pPr>
            <a:endParaRPr lang="en-US" sz="2400"/>
          </a:p>
          <a:p>
            <a:pPr eaLnBrk="1" hangingPunct="1">
              <a:defRPr/>
            </a:pPr>
            <a:endParaRPr lang="en-US" sz="2400"/>
          </a:p>
          <a:p>
            <a:pPr eaLnBrk="1" hangingPunct="1">
              <a:defRPr/>
            </a:pPr>
            <a:r>
              <a:rPr lang="en-US" sz="2800"/>
              <a:t>Thus, the </a:t>
            </a:r>
            <a:r>
              <a:rPr lang="en-US" sz="2800" u="sng"/>
              <a:t>net present value for the remainder of the current rotation</a:t>
            </a:r>
            <a:r>
              <a:rPr lang="en-US" sz="2800"/>
              <a:t> is $4,801.48 ($4,840.09 - $38.61)</a:t>
            </a:r>
          </a:p>
        </p:txBody>
      </p:sp>
      <p:graphicFrame>
        <p:nvGraphicFramePr>
          <p:cNvPr id="203780" name="Object 4"/>
          <p:cNvGraphicFramePr>
            <a:graphicFrameLocks noChangeAspect="1"/>
          </p:cNvGraphicFramePr>
          <p:nvPr/>
        </p:nvGraphicFramePr>
        <p:xfrm>
          <a:off x="1931988" y="3429000"/>
          <a:ext cx="4329112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8" name="Equation" r:id="rId3" imgW="1752600" imgH="457200" progId="Equation.COEE2">
                  <p:embed/>
                </p:oleObj>
              </mc:Choice>
              <mc:Fallback>
                <p:oleObj name="Equation" r:id="rId3" imgW="1752600" imgH="4572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8" y="3429000"/>
                        <a:ext cx="4329112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81" name="Object 5"/>
          <p:cNvGraphicFramePr>
            <a:graphicFrameLocks noChangeAspect="1"/>
          </p:cNvGraphicFramePr>
          <p:nvPr/>
        </p:nvGraphicFramePr>
        <p:xfrm>
          <a:off x="1905000" y="3429000"/>
          <a:ext cx="5181600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9" name="Equation" r:id="rId5" imgW="2082800" imgH="457200" progId="Equation.COEE2">
                  <p:embed/>
                </p:oleObj>
              </mc:Choice>
              <mc:Fallback>
                <p:oleObj name="Equation" r:id="rId5" imgW="2082800" imgH="4572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429000"/>
                        <a:ext cx="5181600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329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Accounting for Future Rotations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305800" cy="4267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After harvesting in ten years, you will have bare land.</a:t>
            </a:r>
          </a:p>
          <a:p>
            <a:pPr eaLnBrk="1" hangingPunct="1">
              <a:defRPr/>
            </a:pPr>
            <a:r>
              <a:rPr lang="en-US" sz="2800"/>
              <a:t>The LEV calculated earlier indicates that the value of this bare land will be $169.42.</a:t>
            </a:r>
          </a:p>
          <a:p>
            <a:pPr lvl="1" eaLnBrk="1" hangingPunct="1">
              <a:defRPr/>
            </a:pPr>
            <a:r>
              <a:rPr lang="en-US" sz="2400"/>
              <a:t>This gives the discounted value of all of the future rotations on the site.</a:t>
            </a:r>
          </a:p>
          <a:p>
            <a:pPr eaLnBrk="1" hangingPunct="1">
              <a:defRPr/>
            </a:pPr>
            <a:r>
              <a:rPr lang="en-US" sz="2800"/>
              <a:t>But </a:t>
            </a:r>
            <a:r>
              <a:rPr lang="en-US" sz="2800" u="sng"/>
              <a:t>it is a future value that occurs in ten years</a:t>
            </a:r>
            <a:r>
              <a:rPr lang="en-US" sz="2800"/>
              <a:t>.</a:t>
            </a:r>
          </a:p>
          <a:p>
            <a:pPr lvl="1" eaLnBrk="1" hangingPunct="1">
              <a:defRPr/>
            </a:pPr>
            <a:r>
              <a:rPr lang="en-US" sz="2400"/>
              <a:t>Because the future rotations won’t start for another ten years.</a:t>
            </a:r>
          </a:p>
        </p:txBody>
      </p:sp>
    </p:spTree>
    <p:extLst>
      <p:ext uri="{BB962C8B-B14F-4D97-AF65-F5344CB8AC3E}">
        <p14:creationId xmlns:p14="http://schemas.microsoft.com/office/powerpoint/2010/main" val="1950637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826" name="Object 2"/>
          <p:cNvGraphicFramePr>
            <a:graphicFrameLocks noChangeAspect="1"/>
          </p:cNvGraphicFramePr>
          <p:nvPr/>
        </p:nvGraphicFramePr>
        <p:xfrm>
          <a:off x="1828800" y="3048000"/>
          <a:ext cx="4267200" cy="103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2" name="Equation" r:id="rId3" imgW="1727200" imgH="419100" progId="Equation.COEE2">
                  <p:embed/>
                </p:oleObj>
              </mc:Choice>
              <mc:Fallback>
                <p:oleObj name="Equation" r:id="rId3" imgW="1727200" imgH="4191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048000"/>
                        <a:ext cx="4267200" cy="1033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534400" cy="2286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The bare land value (LEV) must also be </a:t>
            </a:r>
            <a:r>
              <a:rPr lang="en-US" sz="2800" u="sng"/>
              <a:t>discounted for ten years</a:t>
            </a:r>
            <a:r>
              <a:rPr lang="en-US" sz="2800"/>
              <a:t> before it is added to the present value of the current rotation:</a:t>
            </a:r>
          </a:p>
        </p:txBody>
      </p:sp>
      <p:sp>
        <p:nvSpPr>
          <p:cNvPr id="20582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Accounting for Future Rotations</a:t>
            </a:r>
            <a:r>
              <a:rPr lang="en-US" sz="4000"/>
              <a:t> </a:t>
            </a:r>
            <a:r>
              <a:rPr lang="en-US" sz="2400"/>
              <a:t>(continued)</a:t>
            </a:r>
          </a:p>
        </p:txBody>
      </p:sp>
      <p:graphicFrame>
        <p:nvGraphicFramePr>
          <p:cNvPr id="205829" name="Object 5"/>
          <p:cNvGraphicFramePr>
            <a:graphicFrameLocks noChangeAspect="1"/>
          </p:cNvGraphicFramePr>
          <p:nvPr/>
        </p:nvGraphicFramePr>
        <p:xfrm>
          <a:off x="1828800" y="3048000"/>
          <a:ext cx="3271838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3" name="Equation" r:id="rId5" imgW="1320227" imgH="418918" progId="Equation.COEE2">
                  <p:embed/>
                </p:oleObj>
              </mc:Choice>
              <mc:Fallback>
                <p:oleObj name="Equation" r:id="rId5" imgW="1320227" imgH="418918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048000"/>
                        <a:ext cx="3271838" cy="1036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9453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The Forest Value – </a:t>
            </a:r>
            <a:br>
              <a:rPr lang="en-US" sz="3600"/>
            </a:br>
            <a:r>
              <a:rPr lang="en-US" sz="3600"/>
              <a:t>Waiting to Harvest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49879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The Forest Value when the harvest is delayed is: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the present value of the costs and returns from the current rotation,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plus the present value of all future rotations.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Thus, the </a:t>
            </a:r>
            <a:r>
              <a:rPr lang="en-US" sz="2400" u="sng" dirty="0"/>
              <a:t>Forest Value when the harvest is delayed for 10 years</a:t>
            </a:r>
            <a:r>
              <a:rPr lang="en-US" sz="2400" dirty="0"/>
              <a:t> is </a:t>
            </a:r>
            <a:r>
              <a:rPr lang="en-US" sz="2400" b="1" dirty="0"/>
              <a:t>$4,905.49</a:t>
            </a:r>
            <a:r>
              <a:rPr lang="en-US" sz="2400" dirty="0"/>
              <a:t> ($4,801.48 + $104.01)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Compare this with the </a:t>
            </a:r>
            <a:r>
              <a:rPr lang="en-US" sz="2400" u="sng" dirty="0"/>
              <a:t>Forest Value if the tract is harvested now</a:t>
            </a:r>
            <a:r>
              <a:rPr lang="en-US" sz="2400" dirty="0"/>
              <a:t> — </a:t>
            </a:r>
            <a:r>
              <a:rPr lang="en-US" sz="2400" b="1" dirty="0"/>
              <a:t>$6,117.42</a:t>
            </a:r>
            <a:r>
              <a:rPr lang="en-US" sz="2400" dirty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You would lose $1,211.93 per acre if you delay harvesting the stand for ten years.</a:t>
            </a:r>
          </a:p>
        </p:txBody>
      </p:sp>
    </p:spTree>
    <p:extLst>
      <p:ext uri="{BB962C8B-B14F-4D97-AF65-F5344CB8AC3E}">
        <p14:creationId xmlns:p14="http://schemas.microsoft.com/office/powerpoint/2010/main" val="277166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001000" cy="5105400"/>
          </a:xfrm>
        </p:spPr>
        <p:txBody>
          <a:bodyPr/>
          <a:lstStyle/>
          <a:p>
            <a:pPr eaLnBrk="1" hangingPunct="1"/>
            <a:r>
              <a:rPr lang="en-US" sz="2200" dirty="0"/>
              <a:t>The LEV …</a:t>
            </a:r>
          </a:p>
          <a:p>
            <a:pPr lvl="1" eaLnBrk="1" hangingPunct="1"/>
            <a:r>
              <a:rPr lang="en-US" sz="2200" dirty="0"/>
              <a:t>provides a method of estimating the value of forest land (excluding the value of the standing timber) </a:t>
            </a:r>
            <a:r>
              <a:rPr lang="en-US" sz="2200" u="sng" dirty="0"/>
              <a:t>for land that is used primarily for growing timber on an even-aged basis</a:t>
            </a:r>
            <a:r>
              <a:rPr lang="en-US" sz="2200" dirty="0"/>
              <a:t>.</a:t>
            </a:r>
          </a:p>
          <a:p>
            <a:pPr eaLnBrk="1" hangingPunct="1"/>
            <a:r>
              <a:rPr lang="en-US" sz="2200" dirty="0"/>
              <a:t>The LEV (or various generalizations of it) …</a:t>
            </a:r>
          </a:p>
          <a:p>
            <a:pPr lvl="1" eaLnBrk="1" hangingPunct="1"/>
            <a:r>
              <a:rPr lang="en-US" sz="2200" dirty="0"/>
              <a:t>is the main tool used to identify optimal even-aged management regimes, including rotation decisions, thinning regimes, stand establishment effort and intermediate treatments, </a:t>
            </a:r>
            <a:r>
              <a:rPr lang="en-US" sz="2200" u="sng" dirty="0"/>
              <a:t>when the primary objective of the landowner is to maximize their financial return</a:t>
            </a:r>
            <a:r>
              <a:rPr lang="en-US" sz="2200" dirty="0"/>
              <a:t>.</a:t>
            </a:r>
          </a:p>
          <a:p>
            <a:pPr eaLnBrk="1" hangingPunct="1"/>
            <a:r>
              <a:rPr lang="en-US" sz="2200" dirty="0"/>
              <a:t>The LEV …</a:t>
            </a:r>
          </a:p>
          <a:p>
            <a:pPr lvl="1" eaLnBrk="1" hangingPunct="1"/>
            <a:r>
              <a:rPr lang="en-US" sz="2200" dirty="0"/>
              <a:t>can be generalized to include other values and concerns in addition to financial return.</a:t>
            </a:r>
          </a:p>
        </p:txBody>
      </p:sp>
      <p:sp>
        <p:nvSpPr>
          <p:cNvPr id="130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73075" y="317500"/>
            <a:ext cx="8213725" cy="6651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Importance of the LEV</a:t>
            </a:r>
          </a:p>
        </p:txBody>
      </p:sp>
    </p:spTree>
    <p:extLst>
      <p:ext uri="{BB962C8B-B14F-4D97-AF65-F5344CB8AC3E}">
        <p14:creationId xmlns:p14="http://schemas.microsoft.com/office/powerpoint/2010/main" val="27202774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The Forest Value Formula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66800"/>
            <a:ext cx="80010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/>
              <a:t>First, some new notation:</a:t>
            </a:r>
          </a:p>
          <a:p>
            <a:pPr lvl="1" eaLnBrk="1" hangingPunct="1">
              <a:defRPr/>
            </a:pPr>
            <a:r>
              <a:rPr lang="en-US" sz="2400" i="1"/>
              <a:t>T</a:t>
            </a:r>
            <a:r>
              <a:rPr lang="en-US" sz="2400" i="1" baseline="-25000"/>
              <a:t>0</a:t>
            </a:r>
            <a:r>
              <a:rPr lang="en-US" sz="2400"/>
              <a:t>	=  the time when the current stand is to be 	               harvested,</a:t>
            </a:r>
          </a:p>
          <a:p>
            <a:pPr lvl="1" eaLnBrk="1" hangingPunct="1">
              <a:defRPr/>
            </a:pPr>
            <a:r>
              <a:rPr lang="en-US" sz="2400" i="1"/>
              <a:t>Y</a:t>
            </a:r>
            <a:r>
              <a:rPr lang="en-US" sz="2400" i="1" baseline="30000"/>
              <a:t>C</a:t>
            </a:r>
            <a:r>
              <a:rPr lang="en-US" sz="2400" i="1" baseline="-25000"/>
              <a:t>p,</a:t>
            </a:r>
            <a:r>
              <a:rPr lang="en-US" sz="2400" i="1"/>
              <a:t> </a:t>
            </a:r>
            <a:r>
              <a:rPr lang="en-US" sz="2400" i="1" baseline="-25000"/>
              <a:t>To	</a:t>
            </a:r>
            <a:r>
              <a:rPr lang="en-US" sz="2400"/>
              <a:t>=  the expected yield of product </a:t>
            </a:r>
            <a:r>
              <a:rPr lang="en-US" sz="2400" i="1"/>
              <a:t>p </a:t>
            </a:r>
            <a:r>
              <a:rPr lang="en-US" sz="2400"/>
              <a:t>from the 		    current stand at time </a:t>
            </a:r>
            <a:r>
              <a:rPr lang="en-US" sz="2400" i="1"/>
              <a:t>T</a:t>
            </a:r>
            <a:r>
              <a:rPr lang="en-US" sz="2400" i="1" baseline="-25000"/>
              <a:t>0</a:t>
            </a:r>
            <a:r>
              <a:rPr lang="en-US" sz="2400"/>
              <a:t>,</a:t>
            </a:r>
          </a:p>
          <a:p>
            <a:pPr lvl="1" eaLnBrk="1" hangingPunct="1">
              <a:defRPr/>
            </a:pPr>
            <a:r>
              <a:rPr lang="en-US" sz="2400" i="1"/>
              <a:t>C</a:t>
            </a:r>
            <a:r>
              <a:rPr lang="en-US" sz="2400" i="1" baseline="-25000"/>
              <a:t>h</a:t>
            </a:r>
            <a:r>
              <a:rPr lang="en-US" sz="2400" i="1" baseline="30000"/>
              <a:t>C</a:t>
            </a:r>
            <a:r>
              <a:rPr lang="en-US" sz="2400"/>
              <a:t> 	=  the cost of selling the current stand of			    timber.</a:t>
            </a:r>
          </a:p>
          <a:p>
            <a:pPr eaLnBrk="1" hangingPunct="1">
              <a:defRPr/>
            </a:pPr>
            <a:r>
              <a:rPr lang="en-US" sz="2400"/>
              <a:t>Now, the Forest Value formula:</a:t>
            </a:r>
          </a:p>
        </p:txBody>
      </p:sp>
      <p:graphicFrame>
        <p:nvGraphicFramePr>
          <p:cNvPr id="139269" name="Object 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2972149"/>
              </p:ext>
            </p:extLst>
          </p:nvPr>
        </p:nvGraphicFramePr>
        <p:xfrm>
          <a:off x="381000" y="4648200"/>
          <a:ext cx="8153400" cy="1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0" name="Equation" r:id="rId3" imgW="3644900" imgH="660400" progId="Equation.COEE2">
                  <p:embed/>
                </p:oleObj>
              </mc:Choice>
              <mc:Fallback>
                <p:oleObj name="Equation" r:id="rId3" imgW="3644900" imgH="6604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648200"/>
                        <a:ext cx="8153400" cy="147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427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The Forest Value Formula</a:t>
            </a:r>
            <a:br>
              <a:rPr lang="en-US" sz="3600"/>
            </a:br>
            <a:r>
              <a:rPr lang="en-US" sz="2000"/>
              <a:t>(continued)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447800"/>
            <a:ext cx="83820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/>
              <a:t>Consider the Forest Value formula:</a:t>
            </a:r>
          </a:p>
          <a:p>
            <a:pPr eaLnBrk="1" hangingPunct="1">
              <a:defRPr/>
            </a:pPr>
            <a:endParaRPr lang="en-US" sz="2600"/>
          </a:p>
          <a:p>
            <a:pPr eaLnBrk="1" hangingPunct="1">
              <a:defRPr/>
            </a:pPr>
            <a:endParaRPr lang="en-US" sz="2600"/>
          </a:p>
          <a:p>
            <a:pPr eaLnBrk="1" hangingPunct="1">
              <a:defRPr/>
            </a:pPr>
            <a:endParaRPr lang="en-US" sz="2600"/>
          </a:p>
          <a:p>
            <a:pPr eaLnBrk="1" hangingPunct="1">
              <a:defRPr/>
            </a:pPr>
            <a:r>
              <a:rPr lang="en-US" sz="2600"/>
              <a:t>If a stand is going to be harvested right now (i.e., if </a:t>
            </a:r>
            <a:r>
              <a:rPr lang="en-US" sz="2600" i="1"/>
              <a:t>T</a:t>
            </a:r>
            <a:r>
              <a:rPr lang="en-US" sz="2600" i="1" baseline="-25000"/>
              <a:t>0</a:t>
            </a:r>
            <a:r>
              <a:rPr lang="en-US" sz="2600"/>
              <a:t> = 0), then the above formula simplifies to:</a:t>
            </a:r>
          </a:p>
          <a:p>
            <a:pPr lvl="1" eaLnBrk="1" hangingPunct="1">
              <a:defRPr/>
            </a:pPr>
            <a:endParaRPr lang="en-US" sz="2200"/>
          </a:p>
          <a:p>
            <a:pPr lvl="1" eaLnBrk="1" hangingPunct="1">
              <a:defRPr/>
            </a:pPr>
            <a:endParaRPr lang="en-US" sz="2200"/>
          </a:p>
          <a:p>
            <a:pPr lvl="1" eaLnBrk="1" hangingPunct="1">
              <a:defRPr/>
            </a:pPr>
            <a:endParaRPr lang="en-US" sz="2200"/>
          </a:p>
          <a:p>
            <a:pPr eaLnBrk="1" hangingPunct="1">
              <a:defRPr/>
            </a:pPr>
            <a:r>
              <a:rPr lang="en-US" sz="2600"/>
              <a:t>In this case, the Forest Value is just the liquidation value of the timber plus the LEV.</a:t>
            </a:r>
          </a:p>
        </p:txBody>
      </p:sp>
      <p:graphicFrame>
        <p:nvGraphicFramePr>
          <p:cNvPr id="141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091640"/>
              </p:ext>
            </p:extLst>
          </p:nvPr>
        </p:nvGraphicFramePr>
        <p:xfrm>
          <a:off x="762000" y="4648200"/>
          <a:ext cx="4876800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0" name="Equation" r:id="rId3" imgW="2298700" imgH="457200" progId="Equation.COEE2">
                  <p:embed/>
                </p:oleObj>
              </mc:Choice>
              <mc:Fallback>
                <p:oleObj name="Equation" r:id="rId3" imgW="2298700" imgH="4572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648200"/>
                        <a:ext cx="4876800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8"/>
          <p:cNvGraphicFramePr>
            <a:graphicFrameLocks noGrp="1" noChangeAspect="1"/>
          </p:cNvGraphicFramePr>
          <p:nvPr>
            <p:ph sz="half" idx="2"/>
          </p:nvPr>
        </p:nvGraphicFramePr>
        <p:xfrm>
          <a:off x="609600" y="1828800"/>
          <a:ext cx="7391400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1" name="Equation" r:id="rId5" imgW="3644900" imgH="660400" progId="Equation.COEE2">
                  <p:embed/>
                </p:oleObj>
              </mc:Choice>
              <mc:Fallback>
                <p:oleObj name="Equation" r:id="rId5" imgW="3644900" imgH="66040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8800"/>
                        <a:ext cx="7391400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039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Even-aged Management Review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8229600" cy="4648200"/>
          </a:xfrm>
        </p:spPr>
        <p:txBody>
          <a:bodyPr/>
          <a:lstStyle/>
          <a:p>
            <a:r>
              <a:rPr lang="en-US" sz="2800" dirty="0"/>
              <a:t>LEV</a:t>
            </a:r>
          </a:p>
          <a:p>
            <a:pPr lvl="1"/>
            <a:r>
              <a:rPr lang="en-US" sz="2400" dirty="0"/>
              <a:t>Good for estimating the value of bare land used primarily for growing timber</a:t>
            </a:r>
          </a:p>
          <a:p>
            <a:pPr lvl="1"/>
            <a:r>
              <a:rPr lang="en-US" sz="2400" dirty="0"/>
              <a:t>Good for evaluating alternative management regimes over a full rotation</a:t>
            </a:r>
          </a:p>
          <a:p>
            <a:r>
              <a:rPr lang="en-US" sz="2800" dirty="0"/>
              <a:t>Forest Value</a:t>
            </a:r>
          </a:p>
          <a:p>
            <a:pPr lvl="1"/>
            <a:r>
              <a:rPr lang="en-US" sz="2400" dirty="0"/>
              <a:t>Useful for calculating the value of land plus timber (especially immature timber)</a:t>
            </a:r>
          </a:p>
          <a:p>
            <a:pPr lvl="1"/>
            <a:r>
              <a:rPr lang="en-US" sz="2400" dirty="0"/>
              <a:t>Useful for evaluating alternative management regimes when you already have a growing stand</a:t>
            </a:r>
          </a:p>
        </p:txBody>
      </p:sp>
    </p:spTree>
    <p:extLst>
      <p:ext uri="{BB962C8B-B14F-4D97-AF65-F5344CB8AC3E}">
        <p14:creationId xmlns:p14="http://schemas.microsoft.com/office/powerpoint/2010/main" val="2633338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467600" cy="49117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The </a:t>
            </a:r>
            <a:r>
              <a:rPr lang="en-US" sz="2800" b="1"/>
              <a:t>Land Expectation Value</a:t>
            </a:r>
            <a:r>
              <a:rPr lang="en-US" sz="2800"/>
              <a:t> </a:t>
            </a:r>
            <a:r>
              <a:rPr lang="en-US" sz="2800" b="1"/>
              <a:t>(LEV)</a:t>
            </a:r>
            <a:r>
              <a:rPr lang="en-US" sz="2800"/>
              <a:t> is the present value, per unit area, of the projected costs and revenues from an infinite series of identical forest rotations, starting initially from bare land.</a:t>
            </a:r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title"/>
          </p:nvPr>
        </p:nvSpPr>
        <p:spPr>
          <a:xfrm>
            <a:off x="473075" y="317500"/>
            <a:ext cx="8213725" cy="6651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What is the LEV?</a:t>
            </a:r>
          </a:p>
        </p:txBody>
      </p:sp>
    </p:spTree>
    <p:extLst>
      <p:ext uri="{BB962C8B-B14F-4D97-AF65-F5344CB8AC3E}">
        <p14:creationId xmlns:p14="http://schemas.microsoft.com/office/powerpoint/2010/main" val="199377802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371600"/>
            <a:ext cx="7391400" cy="4343400"/>
          </a:xfrm>
        </p:spPr>
        <p:txBody>
          <a:bodyPr/>
          <a:lstStyle/>
          <a:p>
            <a:pPr marL="401638" indent="-401638" eaLnBrk="1" hangingPunct="1"/>
            <a:r>
              <a:rPr lang="en-US" sz="2800" dirty="0"/>
              <a:t>Assumptions:</a:t>
            </a:r>
          </a:p>
          <a:p>
            <a:pPr marL="660400" indent="-660400" eaLnBrk="1" hangingPunct="1"/>
            <a:endParaRPr lang="en-US" sz="800" dirty="0"/>
          </a:p>
          <a:p>
            <a:pPr marL="1035050" lvl="1" indent="-577850" eaLnBrk="1" hangingPunct="1">
              <a:buClr>
                <a:schemeClr val="tx1"/>
              </a:buClr>
              <a:buSzTx/>
              <a:buFontTx/>
              <a:buAutoNum type="romanLcPeriod"/>
            </a:pPr>
            <a:r>
              <a:rPr lang="en-US" sz="2400" dirty="0"/>
              <a:t>the forest land is used primarily for growing timber on an even-aged basis,</a:t>
            </a:r>
          </a:p>
          <a:p>
            <a:pPr marL="1035050" lvl="1" indent="-577850" eaLnBrk="1" hangingPunct="1">
              <a:buClr>
                <a:schemeClr val="tx1"/>
              </a:buClr>
              <a:buSzTx/>
              <a:buFontTx/>
              <a:buAutoNum type="romanLcPeriod"/>
            </a:pPr>
            <a:r>
              <a:rPr lang="en-US" sz="2400" dirty="0"/>
              <a:t>each rotation is of equal length,</a:t>
            </a:r>
          </a:p>
          <a:p>
            <a:pPr marL="1035050" lvl="1" indent="-577850" eaLnBrk="1" hangingPunct="1">
              <a:buClr>
                <a:schemeClr val="tx1"/>
              </a:buClr>
              <a:buSzTx/>
              <a:buFontTx/>
              <a:buAutoNum type="romanLcPeriod"/>
            </a:pPr>
            <a:r>
              <a:rPr lang="en-US" sz="2400" dirty="0"/>
              <a:t>the sequence of events within each rotation is the same, and</a:t>
            </a:r>
          </a:p>
          <a:p>
            <a:pPr marL="1035050" lvl="1" indent="-577850" eaLnBrk="1" hangingPunct="1">
              <a:buClr>
                <a:schemeClr val="tx1"/>
              </a:buClr>
              <a:buSzTx/>
              <a:buFontTx/>
              <a:buAutoNum type="romanLcPeriod"/>
            </a:pPr>
            <a:r>
              <a:rPr lang="en-US" sz="2400" dirty="0"/>
              <a:t>the net revenue associated with a particular event within a rotation is the same for all rotations.</a:t>
            </a:r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title"/>
          </p:nvPr>
        </p:nvSpPr>
        <p:spPr>
          <a:xfrm>
            <a:off x="473075" y="317500"/>
            <a:ext cx="8213725" cy="9017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What is the LEV? </a:t>
            </a:r>
            <a:br>
              <a:rPr lang="en-US" sz="4000"/>
            </a:br>
            <a:r>
              <a:rPr lang="en-US" sz="2400"/>
              <a:t>(continued)</a:t>
            </a:r>
          </a:p>
        </p:txBody>
      </p:sp>
      <p:sp>
        <p:nvSpPr>
          <p:cNvPr id="35844" name="Text Box 5"/>
          <p:cNvSpPr txBox="1">
            <a:spLocks noChangeArrowheads="1"/>
          </p:cNvSpPr>
          <p:nvPr/>
        </p:nvSpPr>
        <p:spPr bwMode="auto">
          <a:xfrm>
            <a:off x="974725" y="5294313"/>
            <a:ext cx="5883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/>
          </a:p>
        </p:txBody>
      </p:sp>
      <p:sp>
        <p:nvSpPr>
          <p:cNvPr id="132102" name="Text Box 6"/>
          <p:cNvSpPr txBox="1">
            <a:spLocks noChangeArrowheads="1"/>
          </p:cNvSpPr>
          <p:nvPr/>
        </p:nvSpPr>
        <p:spPr bwMode="auto">
          <a:xfrm>
            <a:off x="1355725" y="5322888"/>
            <a:ext cx="5311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Are these assumptions realistic?</a:t>
            </a:r>
          </a:p>
        </p:txBody>
      </p:sp>
    </p:spTree>
    <p:extLst>
      <p:ext uri="{BB962C8B-B14F-4D97-AF65-F5344CB8AC3E}">
        <p14:creationId xmlns:p14="http://schemas.microsoft.com/office/powerpoint/2010/main" val="7867713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334000"/>
          </a:xfrm>
        </p:spPr>
        <p:txBody>
          <a:bodyPr/>
          <a:lstStyle/>
          <a:p>
            <a:pPr marL="346075" indent="-346075" eaLnBrk="1" hangingPunct="1"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are four basic types of costs and revenues involved in calculating LEVs:</a:t>
            </a:r>
          </a:p>
          <a:p>
            <a:pPr marL="747713" lvl="1" indent="-346075" eaLnBrk="1" hangingPunct="1">
              <a:spcBef>
                <a:spcPct val="30000"/>
              </a:spcBef>
              <a:buClr>
                <a:schemeClr val="tx1"/>
              </a:buClr>
              <a:buSzTx/>
              <a:buFontTx/>
              <a:buAutoNum type="arabicPeriod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Establishment cost (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</a:t>
            </a:r>
          </a:p>
          <a:p>
            <a:pPr marL="747713" lvl="1" indent="-346075" eaLnBrk="1" hangingPunct="1">
              <a:spcBef>
                <a:spcPct val="30000"/>
              </a:spcBef>
              <a:buClr>
                <a:schemeClr val="tx1"/>
              </a:buClr>
              <a:buSzTx/>
              <a:buFontTx/>
              <a:buAutoNum type="arabicPeriod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 revenue from a timber sale at the end of the rotation (                    )</a:t>
            </a:r>
          </a:p>
          <a:p>
            <a:pPr marL="747713" lvl="1" indent="-346075" eaLnBrk="1" hangingPunct="1">
              <a:spcBef>
                <a:spcPct val="30000"/>
              </a:spcBef>
              <a:buClr>
                <a:schemeClr val="tx1"/>
              </a:buClr>
              <a:buSzTx/>
              <a:buFontTx/>
              <a:buAutoNum type="arabicPeriod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Annual net revenues (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and</a:t>
            </a:r>
          </a:p>
          <a:p>
            <a:pPr marL="747713" lvl="1" indent="-346075" eaLnBrk="1" hangingPunct="1">
              <a:spcBef>
                <a:spcPct val="30000"/>
              </a:spcBef>
              <a:buClr>
                <a:schemeClr val="tx1"/>
              </a:buClr>
              <a:buSzTx/>
              <a:buFontTx/>
              <a:buAutoNum type="arabicPeriod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Miscellaneous intermediate costs and revenues (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400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that occur at various times (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 &lt; t &lt; R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within the rotation.</a:t>
            </a:r>
          </a:p>
          <a:p>
            <a:pPr marL="747713" lvl="1" indent="-346075" eaLnBrk="1" hangingPunct="1">
              <a:spcBef>
                <a:spcPct val="3000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Note: You won’t necessarily see all of these different types of costs and revenues in every LEV calculation, but this basically covers all the possibilities.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title"/>
          </p:nvPr>
        </p:nvSpPr>
        <p:spPr>
          <a:xfrm>
            <a:off x="473075" y="317500"/>
            <a:ext cx="8213725" cy="6651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Calculating the LEV</a:t>
            </a:r>
          </a:p>
        </p:txBody>
      </p:sp>
      <p:graphicFrame>
        <p:nvGraphicFramePr>
          <p:cNvPr id="133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152223"/>
              </p:ext>
            </p:extLst>
          </p:nvPr>
        </p:nvGraphicFramePr>
        <p:xfrm>
          <a:off x="3429000" y="2971800"/>
          <a:ext cx="205740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9" name="Equation" r:id="rId3" imgW="1054080" imgH="317160" progId="Equation.COEE2">
                  <p:embed/>
                </p:oleObj>
              </mc:Choice>
              <mc:Fallback>
                <p:oleObj name="Equation" r:id="rId3" imgW="1054080" imgH="31716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971800"/>
                        <a:ext cx="205740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79020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79248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Notation: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2400" i="1"/>
              <a:t>R   </a:t>
            </a:r>
            <a:r>
              <a:rPr lang="en-US" sz="2400"/>
              <a:t>=  the length of a rotation (in years),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2400" i="1"/>
              <a:t>E   </a:t>
            </a:r>
            <a:r>
              <a:rPr lang="en-US" sz="2400"/>
              <a:t>=  the stand establishment cost per unit area,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2400" i="1"/>
              <a:t>A   </a:t>
            </a:r>
            <a:r>
              <a:rPr lang="en-US" sz="2400"/>
              <a:t>=  the net revenue per unit area from all annual 		costs and benefits,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2400" i="1"/>
              <a:t>I</a:t>
            </a:r>
            <a:r>
              <a:rPr lang="en-US" sz="2400" i="1" baseline="-25000"/>
              <a:t>t</a:t>
            </a:r>
            <a:r>
              <a:rPr lang="en-US" sz="2400" i="1"/>
              <a:t>    </a:t>
            </a:r>
            <a:r>
              <a:rPr lang="en-US" sz="2400"/>
              <a:t>=  an intermediate cost or revenue per unit area,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2400" i="1"/>
              <a:t>Y</a:t>
            </a:r>
            <a:r>
              <a:rPr lang="en-US" sz="2400" i="1" baseline="-25000"/>
              <a:t>p,R</a:t>
            </a:r>
            <a:r>
              <a:rPr lang="en-US" sz="2400"/>
              <a:t> =  the expected yield per unit area of product </a:t>
            </a:r>
            <a:r>
              <a:rPr lang="en-US" sz="2400" i="1"/>
              <a:t>p</a:t>
            </a:r>
            <a:r>
              <a:rPr lang="en-US" sz="2400"/>
              <a:t> 		at age </a:t>
            </a:r>
            <a:r>
              <a:rPr lang="en-US" sz="2400" i="1"/>
              <a:t>R</a:t>
            </a:r>
            <a:r>
              <a:rPr lang="en-US" sz="2400"/>
              <a:t>,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2400" i="1"/>
              <a:t>P</a:t>
            </a:r>
            <a:r>
              <a:rPr lang="en-US" sz="2400" i="1" baseline="-25000"/>
              <a:t>p</a:t>
            </a:r>
            <a:r>
              <a:rPr lang="en-US" sz="2400" i="1"/>
              <a:t>   </a:t>
            </a:r>
            <a:r>
              <a:rPr lang="en-US" sz="2400"/>
              <a:t>=  the price of product </a:t>
            </a:r>
            <a:r>
              <a:rPr lang="en-US" sz="2400" i="1"/>
              <a:t>p</a:t>
            </a:r>
            <a:r>
              <a:rPr lang="en-US" sz="2400"/>
              <a:t>, 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2400" i="1"/>
              <a:t>C</a:t>
            </a:r>
            <a:r>
              <a:rPr lang="en-US" sz="2400" i="1" baseline="-25000"/>
              <a:t>h</a:t>
            </a:r>
            <a:r>
              <a:rPr lang="en-US" sz="2400" i="1"/>
              <a:t>  </a:t>
            </a:r>
            <a:r>
              <a:rPr lang="en-US" sz="2400"/>
              <a:t> = costs associated with the harvest, and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2400" i="1"/>
              <a:t>r</a:t>
            </a:r>
            <a:r>
              <a:rPr lang="en-US" sz="2400"/>
              <a:t>	    =  the real interest rate.</a:t>
            </a:r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73075" y="317500"/>
            <a:ext cx="8213725" cy="9017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Calculating the LEV</a:t>
            </a:r>
            <a:br>
              <a:rPr lang="en-US" sz="4000"/>
            </a:br>
            <a:r>
              <a:rPr lang="en-US" sz="240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2957333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wrap="none" lIns="91440" tIns="45720" rIns="91440" bIns="45720">
        <a:prstTxWarp prst="textArchUp">
          <a:avLst/>
        </a:prstTxWarp>
        <a:spAutoFit/>
      </a:bodyPr>
      <a:lstStyle>
        <a:defPPr algn="ctr">
          <a:defRPr dirty="0" smtClean="0">
            <a:ln w="10160">
              <a:solidFill>
                <a:schemeClr val="accent1"/>
              </a:solidFill>
              <a:prstDash val="solid"/>
            </a:ln>
            <a:solidFill>
              <a:srgbClr val="FFFFFF"/>
            </a:solidFill>
            <a:effectLst>
              <a:outerShdw blurRad="38100" dist="32000" dir="5400000" algn="tl">
                <a:srgbClr val="000000">
                  <a:alpha val="30000"/>
                </a:srgbClr>
              </a:outerShdw>
            </a:effectLst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2141</TotalTime>
  <Words>2768</Words>
  <Application>Microsoft Office PowerPoint</Application>
  <PresentationFormat>On-screen Show (4:3)</PresentationFormat>
  <Paragraphs>376</Paragraphs>
  <Slides>52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52</vt:i4>
      </vt:variant>
    </vt:vector>
  </HeadingPairs>
  <TitlesOfParts>
    <vt:vector size="59" baseType="lpstr">
      <vt:lpstr>Arial</vt:lpstr>
      <vt:lpstr>Times New Roman</vt:lpstr>
      <vt:lpstr>Verdana</vt:lpstr>
      <vt:lpstr>Wingdings</vt:lpstr>
      <vt:lpstr>Cliff</vt:lpstr>
      <vt:lpstr>Equation</vt:lpstr>
      <vt:lpstr>Chart</vt:lpstr>
      <vt:lpstr>PowerPoint Presentation</vt:lpstr>
      <vt:lpstr>Lecture Outline</vt:lpstr>
      <vt:lpstr>Lecture Outline</vt:lpstr>
      <vt:lpstr>Lecture Outline</vt:lpstr>
      <vt:lpstr>Importance of the LEV</vt:lpstr>
      <vt:lpstr>What is the LEV?</vt:lpstr>
      <vt:lpstr>What is the LEV?  (continued)</vt:lpstr>
      <vt:lpstr>Calculating the LEV</vt:lpstr>
      <vt:lpstr>Calculating the LEV (continued)</vt:lpstr>
      <vt:lpstr>Calculating the LEV (continued)</vt:lpstr>
      <vt:lpstr>Calculating the LEV (continued)</vt:lpstr>
      <vt:lpstr>Calculating the LEV (continued)</vt:lpstr>
      <vt:lpstr>Calculating the LEV (continued)</vt:lpstr>
      <vt:lpstr>Calculating the LEV (continued)</vt:lpstr>
      <vt:lpstr>Example: A Southern Pine LEV</vt:lpstr>
      <vt:lpstr>Example: A Southern Pine LEV</vt:lpstr>
      <vt:lpstr>Example: A Southern Pine LEV</vt:lpstr>
      <vt:lpstr>Example: A Southern Pine LEV</vt:lpstr>
      <vt:lpstr>Example: A Southern Pine LEV (continued)</vt:lpstr>
      <vt:lpstr>Example: A Southern Pine LEV (continued)</vt:lpstr>
      <vt:lpstr>Example 2: Pennsylvania Oak Stand</vt:lpstr>
      <vt:lpstr>Pennsylvania Oak Stand Example</vt:lpstr>
      <vt:lpstr>The Optimal Forest Rotation</vt:lpstr>
      <vt:lpstr>Multiple Perspectives on the “Optimal Forest Rotation”</vt:lpstr>
      <vt:lpstr>The Rotation that Maximizes LEV – aka, the Faustmann Rotation</vt:lpstr>
      <vt:lpstr>Another LEV Example</vt:lpstr>
      <vt:lpstr>Another LEV Example (continued)</vt:lpstr>
      <vt:lpstr>The LEV and the Optimal Rotation</vt:lpstr>
      <vt:lpstr>The LEV and the Optimal Rotation</vt:lpstr>
      <vt:lpstr>The LEV and the Optimal Rotation (continued)</vt:lpstr>
      <vt:lpstr>Marginal Analysis of the Decision to Wait One Year</vt:lpstr>
      <vt:lpstr>Note the Shape of the  Annual Increment Curve</vt:lpstr>
      <vt:lpstr>Marginal Analysis of the Decision to Wait One Year</vt:lpstr>
      <vt:lpstr>The LEV and the Optimal Rotation (continued)</vt:lpstr>
      <vt:lpstr>Definition of the Forest Value</vt:lpstr>
      <vt:lpstr>Definition of the Forest Value (continued)</vt:lpstr>
      <vt:lpstr>How does the forest value generalize the LEV?</vt:lpstr>
      <vt:lpstr>The Forest Value - Example</vt:lpstr>
      <vt:lpstr>The Forest Value – Example (continued)</vt:lpstr>
      <vt:lpstr>The Forest Value – Example (continued)</vt:lpstr>
      <vt:lpstr>Calculating the Value of the Land –Example (continued)</vt:lpstr>
      <vt:lpstr>Calculating the Value of the Land –Example (continued)</vt:lpstr>
      <vt:lpstr>The Forest Value – Cutting Now</vt:lpstr>
      <vt:lpstr>Forest Value – Waiting to Harvest</vt:lpstr>
      <vt:lpstr>Present Value of the First Harvest</vt:lpstr>
      <vt:lpstr>Costs that Occur Before  the Next Harvest</vt:lpstr>
      <vt:lpstr>Accounting for Future Rotations</vt:lpstr>
      <vt:lpstr>Accounting for Future Rotations (continued)</vt:lpstr>
      <vt:lpstr>The Forest Value –  Waiting to Harvest</vt:lpstr>
      <vt:lpstr>The Forest Value Formula</vt:lpstr>
      <vt:lpstr>The Forest Value Formula (continued)</vt:lpstr>
      <vt:lpstr>Even-aged Management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Announcements</dc:title>
  <dc:creator>mmcdill</dc:creator>
  <cp:lastModifiedBy>Marc McDill</cp:lastModifiedBy>
  <cp:revision>93</cp:revision>
  <dcterms:created xsi:type="dcterms:W3CDTF">2004-02-05T16:39:29Z</dcterms:created>
  <dcterms:modified xsi:type="dcterms:W3CDTF">2016-11-21T13:43:09Z</dcterms:modified>
</cp:coreProperties>
</file>