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36"/>
  </p:handoutMasterIdLst>
  <p:sldIdLst>
    <p:sldId id="430" r:id="rId2"/>
    <p:sldId id="258" r:id="rId3"/>
    <p:sldId id="341" r:id="rId4"/>
    <p:sldId id="379" r:id="rId5"/>
    <p:sldId id="429" r:id="rId6"/>
    <p:sldId id="380" r:id="rId7"/>
    <p:sldId id="381" r:id="rId8"/>
    <p:sldId id="382" r:id="rId9"/>
    <p:sldId id="383" r:id="rId10"/>
    <p:sldId id="384" r:id="rId11"/>
    <p:sldId id="385" r:id="rId12"/>
    <p:sldId id="348" r:id="rId13"/>
    <p:sldId id="387" r:id="rId14"/>
    <p:sldId id="388" r:id="rId15"/>
    <p:sldId id="389" r:id="rId16"/>
    <p:sldId id="361" r:id="rId17"/>
    <p:sldId id="362" r:id="rId18"/>
    <p:sldId id="367" r:id="rId19"/>
    <p:sldId id="368" r:id="rId20"/>
    <p:sldId id="407" r:id="rId21"/>
    <p:sldId id="377" r:id="rId22"/>
    <p:sldId id="416" r:id="rId23"/>
    <p:sldId id="426" r:id="rId24"/>
    <p:sldId id="427" r:id="rId25"/>
    <p:sldId id="417" r:id="rId26"/>
    <p:sldId id="418" r:id="rId27"/>
    <p:sldId id="419" r:id="rId28"/>
    <p:sldId id="420" r:id="rId29"/>
    <p:sldId id="428" r:id="rId30"/>
    <p:sldId id="421" r:id="rId31"/>
    <p:sldId id="422" r:id="rId32"/>
    <p:sldId id="423" r:id="rId33"/>
    <p:sldId id="424" r:id="rId34"/>
    <p:sldId id="425" r:id="rId35"/>
  </p:sldIdLst>
  <p:sldSz cx="9144000" cy="6858000" type="screen4x3"/>
  <p:notesSz cx="6805613" cy="9944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16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Sheet1!$D$5:$D$24</c:f>
              <c:numCache>
                <c:formatCode>General</c:formatCode>
                <c:ptCount val="20"/>
                <c:pt idx="0">
                  <c:v>44</c:v>
                </c:pt>
                <c:pt idx="1">
                  <c:v>36</c:v>
                </c:pt>
                <c:pt idx="2">
                  <c:v>39</c:v>
                </c:pt>
                <c:pt idx="3">
                  <c:v>30</c:v>
                </c:pt>
                <c:pt idx="4">
                  <c:v>23</c:v>
                </c:pt>
                <c:pt idx="5">
                  <c:v>16</c:v>
                </c:pt>
                <c:pt idx="6">
                  <c:v>29</c:v>
                </c:pt>
                <c:pt idx="7">
                  <c:v>22</c:v>
                </c:pt>
                <c:pt idx="8">
                  <c:v>14</c:v>
                </c:pt>
                <c:pt idx="9">
                  <c:v>12</c:v>
                </c:pt>
                <c:pt idx="10">
                  <c:v>16</c:v>
                </c:pt>
                <c:pt idx="11">
                  <c:v>14</c:v>
                </c:pt>
                <c:pt idx="12">
                  <c:v>8</c:v>
                </c:pt>
                <c:pt idx="13">
                  <c:v>5</c:v>
                </c:pt>
                <c:pt idx="14">
                  <c:v>9</c:v>
                </c:pt>
                <c:pt idx="15">
                  <c:v>4</c:v>
                </c:pt>
                <c:pt idx="16">
                  <c:v>5</c:v>
                </c:pt>
                <c:pt idx="17">
                  <c:v>5</c:v>
                </c:pt>
                <c:pt idx="18">
                  <c:v>4</c:v>
                </c:pt>
                <c:pt idx="19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DB0-44EA-B9D2-0BC99E36F9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9625008"/>
        <c:axId val="549625552"/>
      </c:barChart>
      <c:catAx>
        <c:axId val="5496250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Diameter Class (inches)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549625552"/>
        <c:crosses val="autoZero"/>
        <c:auto val="1"/>
        <c:lblAlgn val="ctr"/>
        <c:lblOffset val="100"/>
        <c:noMultiLvlLbl val="0"/>
      </c:catAx>
      <c:valAx>
        <c:axId val="5496255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Trees per Acre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549625008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Sheet1!$S$4</c:f>
              <c:strCache>
                <c:ptCount val="1"/>
                <c:pt idx="0">
                  <c:v>Ingrowth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</c:spPr>
          <c:invertIfNegative val="0"/>
          <c:val>
            <c:numRef>
              <c:f>Sheet1!$S$5:$S$25</c:f>
              <c:numCache>
                <c:formatCode>General</c:formatCode>
                <c:ptCount val="21"/>
                <c:pt idx="0">
                  <c:v>45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13-4259-A16D-8CF153BBC5C9}"/>
            </c:ext>
          </c:extLst>
        </c:ser>
        <c:ser>
          <c:idx val="1"/>
          <c:order val="1"/>
          <c:tx>
            <c:strRef>
              <c:f>Sheet1!$T$4</c:f>
              <c:strCache>
                <c:ptCount val="1"/>
                <c:pt idx="0">
                  <c:v>Survivors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val>
            <c:numRef>
              <c:f>Sheet1!$T$5:$T$25</c:f>
              <c:numCache>
                <c:formatCode>General</c:formatCode>
                <c:ptCount val="21"/>
                <c:pt idx="0">
                  <c:v>0</c:v>
                </c:pt>
                <c:pt idx="1">
                  <c:v>32</c:v>
                </c:pt>
                <c:pt idx="2">
                  <c:v>27</c:v>
                </c:pt>
                <c:pt idx="3">
                  <c:v>30</c:v>
                </c:pt>
                <c:pt idx="4">
                  <c:v>23</c:v>
                </c:pt>
                <c:pt idx="5">
                  <c:v>18</c:v>
                </c:pt>
                <c:pt idx="6">
                  <c:v>13</c:v>
                </c:pt>
                <c:pt idx="7">
                  <c:v>24</c:v>
                </c:pt>
                <c:pt idx="8">
                  <c:v>18</c:v>
                </c:pt>
                <c:pt idx="9">
                  <c:v>12</c:v>
                </c:pt>
                <c:pt idx="10">
                  <c:v>10</c:v>
                </c:pt>
                <c:pt idx="11">
                  <c:v>14</c:v>
                </c:pt>
                <c:pt idx="12">
                  <c:v>12</c:v>
                </c:pt>
                <c:pt idx="13">
                  <c:v>7</c:v>
                </c:pt>
                <c:pt idx="14">
                  <c:v>5</c:v>
                </c:pt>
                <c:pt idx="15">
                  <c:v>8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4</c:v>
                </c:pt>
                <c:pt idx="2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E13-4259-A16D-8CF153BBC5C9}"/>
            </c:ext>
          </c:extLst>
        </c:ser>
        <c:ser>
          <c:idx val="2"/>
          <c:order val="2"/>
          <c:tx>
            <c:strRef>
              <c:f>Sheet1!$U$4</c:f>
              <c:strCache>
                <c:ptCount val="1"/>
                <c:pt idx="0">
                  <c:v>Mortality</c:v>
                </c:pt>
              </c:strCache>
            </c:strRef>
          </c:tx>
          <c:invertIfNegative val="0"/>
          <c:val>
            <c:numRef>
              <c:f>Sheet1!$U$5:$U$25</c:f>
              <c:numCache>
                <c:formatCode>General</c:formatCode>
                <c:ptCount val="21"/>
                <c:pt idx="0">
                  <c:v>0</c:v>
                </c:pt>
                <c:pt idx="1">
                  <c:v>12</c:v>
                </c:pt>
                <c:pt idx="2">
                  <c:v>9</c:v>
                </c:pt>
                <c:pt idx="3">
                  <c:v>9</c:v>
                </c:pt>
                <c:pt idx="4">
                  <c:v>7</c:v>
                </c:pt>
                <c:pt idx="5">
                  <c:v>5</c:v>
                </c:pt>
                <c:pt idx="6">
                  <c:v>3</c:v>
                </c:pt>
                <c:pt idx="7">
                  <c:v>5</c:v>
                </c:pt>
                <c:pt idx="8">
                  <c:v>4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E13-4259-A16D-8CF153BBC5C9}"/>
            </c:ext>
          </c:extLst>
        </c:ser>
        <c:ser>
          <c:idx val="3"/>
          <c:order val="3"/>
          <c:tx>
            <c:strRef>
              <c:f>Sheet1!$V$4</c:f>
              <c:strCache>
                <c:ptCount val="1"/>
                <c:pt idx="0">
                  <c:v>Harvest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val>
            <c:numRef>
              <c:f>Sheet1!$V$5:$V$25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3</c:v>
                </c:pt>
                <c:pt idx="12">
                  <c:v>2</c:v>
                </c:pt>
                <c:pt idx="13">
                  <c:v>1</c:v>
                </c:pt>
                <c:pt idx="14">
                  <c:v>0</c:v>
                </c:pt>
                <c:pt idx="15">
                  <c:v>2</c:v>
                </c:pt>
                <c:pt idx="16">
                  <c:v>0</c:v>
                </c:pt>
                <c:pt idx="17">
                  <c:v>3</c:v>
                </c:pt>
                <c:pt idx="18">
                  <c:v>3</c:v>
                </c:pt>
                <c:pt idx="19">
                  <c:v>4</c:v>
                </c:pt>
                <c:pt idx="2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E13-4259-A16D-8CF153BBC5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49619024"/>
        <c:axId val="549616848"/>
      </c:barChart>
      <c:catAx>
        <c:axId val="5496190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Diameter Class (inches)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549616848"/>
        <c:crosses val="autoZero"/>
        <c:auto val="1"/>
        <c:lblAlgn val="ctr"/>
        <c:lblOffset val="100"/>
        <c:noMultiLvlLbl val="0"/>
      </c:catAx>
      <c:valAx>
        <c:axId val="549616848"/>
        <c:scaling>
          <c:orientation val="minMax"/>
          <c:max val="5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Trees per Acre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5496190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wmf"/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8836" cy="498941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204" y="0"/>
            <a:ext cx="2948836" cy="498941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r">
              <a:defRPr sz="1200"/>
            </a:lvl1pPr>
          </a:lstStyle>
          <a:p>
            <a:fld id="{848C8CD0-6AA9-4C46-B0FC-83F48940662F}" type="datetimeFigureOut">
              <a:rPr lang="pt-PT" smtClean="0"/>
              <a:t>12/12/2016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45159"/>
            <a:ext cx="2948836" cy="498941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204" y="9445159"/>
            <a:ext cx="2948836" cy="498941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r">
              <a:defRPr sz="1200"/>
            </a:lvl1pPr>
          </a:lstStyle>
          <a:p>
            <a:fld id="{8E14C5A9-5B7A-4C89-8F65-198A35E014F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2118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4AEFC06-D7F5-4A85-921A-AA6F5D85B1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82BAD-831A-4162-A5B2-48E1456812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5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EE107-BE40-4873-8091-67F085DC62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87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827E709-3784-4050-8EEB-5718D84F8D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6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2F83C05-A5B3-4D51-ABFF-C6BEF40EB0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5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7809F-02CF-4C87-941B-C3962340FB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7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87F12-6529-4B05-8F60-94D62120E1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9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0DA35-67CD-45CB-88B5-3066B34F3A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0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69338-4B36-4BCD-BAFC-422A4066D2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9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D5150-74E5-4AED-A695-25549F320E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B4FFD-BE19-47E7-A469-A76478067D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79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958B9-A8CA-45C2-BFC5-22C58F0A63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3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883A9-8FFB-4BCC-AC41-8751DEC37F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5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A5953CFF-CD11-412F-A7A6-BAA0D20BE4B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609600" y="2438400"/>
            <a:ext cx="8001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ISA Presentation</a:t>
            </a:r>
          </a:p>
          <a:p>
            <a:pPr algn="ctr" eaLnBrk="1" hangingPunct="1"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Stand-Level Management Planning</a:t>
            </a:r>
          </a:p>
          <a:p>
            <a:pPr algn="ctr" eaLnBrk="1" hangingPunct="1"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Lecture 4 –Financial Analysis and Uneven-aged Management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1257300" y="4724400"/>
            <a:ext cx="670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115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Wednesday, November 23, 2016</a:t>
            </a:r>
          </a:p>
        </p:txBody>
      </p:sp>
    </p:spTree>
    <p:extLst>
      <p:ext uri="{BB962C8B-B14F-4D97-AF65-F5344CB8AC3E}">
        <p14:creationId xmlns:p14="http://schemas.microsoft.com/office/powerpoint/2010/main" val="4256226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Key Decision Parameters in Uneven-aged Management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114800"/>
          </a:xfrm>
        </p:spPr>
        <p:txBody>
          <a:bodyPr/>
          <a:lstStyle/>
          <a:p>
            <a:pPr marL="288925" indent="-288925"/>
            <a:r>
              <a:rPr lang="en-US" sz="2800"/>
              <a:t>The three basic decision parameters in uneven-aged management that we will consider are:</a:t>
            </a:r>
          </a:p>
          <a:p>
            <a:pPr marL="854075" lvl="1" indent="-336550">
              <a:buSzTx/>
              <a:buFontTx/>
              <a:buAutoNum type="arabicPeriod"/>
            </a:pPr>
            <a:r>
              <a:rPr lang="en-US"/>
              <a:t>the target diameter-class distribution,</a:t>
            </a:r>
          </a:p>
          <a:p>
            <a:pPr marL="854075" lvl="1" indent="-336550">
              <a:buSzTx/>
              <a:buFontTx/>
              <a:buAutoNum type="arabicPeriod"/>
            </a:pPr>
            <a:r>
              <a:rPr lang="en-US"/>
              <a:t>the cutting cycle, and</a:t>
            </a:r>
          </a:p>
          <a:p>
            <a:pPr marL="854075" lvl="1" indent="-336550">
              <a:buSzTx/>
              <a:buFontTx/>
              <a:buAutoNum type="arabicPeriod"/>
            </a:pPr>
            <a:r>
              <a:rPr lang="en-US"/>
              <a:t>individual tree harvesting decisions.</a:t>
            </a:r>
          </a:p>
          <a:p>
            <a:pPr marL="288925" indent="-288925">
              <a:buSzPct val="120000"/>
              <a:buFont typeface="Wingdings" pitchFamily="2" charset="2"/>
              <a:buChar char="§"/>
            </a:pPr>
            <a:r>
              <a:rPr lang="en-US" sz="2800"/>
              <a:t>Could also consider patch size to be a decision parameter.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19200" y="5943600"/>
            <a:ext cx="7543800" cy="60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Figure 9.1 – An “ideal” diameter-class distribution for an 	 	       uneven-aged stand</a:t>
            </a:r>
          </a:p>
        </p:txBody>
      </p:sp>
      <p:graphicFrame>
        <p:nvGraphicFramePr>
          <p:cNvPr id="268291" name="Object 3"/>
          <p:cNvGraphicFramePr>
            <a:graphicFrameLocks noChangeAspect="1"/>
          </p:cNvGraphicFramePr>
          <p:nvPr/>
        </p:nvGraphicFramePr>
        <p:xfrm>
          <a:off x="914400" y="762000"/>
          <a:ext cx="6858000" cy="509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11" name="Drawing" r:id="rId3" imgW="9852792" imgH="7391838" progId="Presentations.Drawing.11">
                  <p:embed/>
                </p:oleObj>
              </mc:Choice>
              <mc:Fallback>
                <p:oleObj name="Drawing" r:id="rId3" imgW="9852792" imgH="7391838" progId="Presentations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762000"/>
                        <a:ext cx="6858000" cy="509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685800"/>
          </a:xfrm>
          <a:noFill/>
          <a:ln/>
        </p:spPr>
        <p:txBody>
          <a:bodyPr anchorCtr="1"/>
          <a:lstStyle/>
          <a:p>
            <a:r>
              <a:rPr lang="en-US" sz="3600"/>
              <a:t>An “Ideal” Diameter Class Distribution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r>
              <a:rPr lang="en-US" sz="3600"/>
              <a:t>The Q-factor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382000" cy="3429000"/>
          </a:xfrm>
        </p:spPr>
        <p:txBody>
          <a:bodyPr/>
          <a:lstStyle/>
          <a:p>
            <a:r>
              <a:rPr lang="en-US" sz="2400"/>
              <a:t>A widely-used simplifying assumption in uneven-aged management is that the ratio of the number of trees in any diameter class to the number of trees in the next larger diameter class should be constant</a:t>
            </a:r>
          </a:p>
          <a:p>
            <a:pPr lvl="1"/>
            <a:r>
              <a:rPr lang="en-US" sz="2400"/>
              <a:t>This ratio is called the “Q factor,” where Q stands for “quotient”</a:t>
            </a:r>
          </a:p>
          <a:p>
            <a:pPr lvl="1"/>
            <a:r>
              <a:rPr lang="en-US" sz="2400"/>
              <a:t>If </a:t>
            </a:r>
            <a:r>
              <a:rPr lang="en-US" sz="2400" i="1"/>
              <a:t>n(d)</a:t>
            </a:r>
            <a:r>
              <a:rPr lang="en-US" sz="2400"/>
              <a:t> is the number of trees in diameter class </a:t>
            </a:r>
            <a:r>
              <a:rPr lang="en-US" sz="2400" i="1"/>
              <a:t>d</a:t>
            </a:r>
            <a:r>
              <a:rPr lang="en-US" sz="2400"/>
              <a:t>, then the Q factor can be expressed as follows:</a:t>
            </a:r>
          </a:p>
        </p:txBody>
      </p:sp>
      <p:graphicFrame>
        <p:nvGraphicFramePr>
          <p:cNvPr id="229380" name="Object 4"/>
          <p:cNvGraphicFramePr>
            <a:graphicFrameLocks noChangeAspect="1"/>
          </p:cNvGraphicFramePr>
          <p:nvPr/>
        </p:nvGraphicFramePr>
        <p:xfrm>
          <a:off x="3429000" y="4343400"/>
          <a:ext cx="2209800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9" name="Equation" r:id="rId3" imgW="838080" imgH="419040" progId="Equation.COEE2">
                  <p:embed/>
                </p:oleObj>
              </mc:Choice>
              <mc:Fallback>
                <p:oleObj name="Equation" r:id="rId3" imgW="838080" imgH="419040" progId="Equation.COEE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43400"/>
                        <a:ext cx="2209800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06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The Negative Exponential Diameter Class Distribution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343400"/>
          </a:xfrm>
        </p:spPr>
        <p:txBody>
          <a:bodyPr/>
          <a:lstStyle/>
          <a:p>
            <a:r>
              <a:rPr lang="en-US" sz="2400" dirty="0"/>
              <a:t>The negative exponential function is useful for modeling uneven-aged diameter class distributions because it has the property that the Q-factor is constant for all diameter classes.</a:t>
            </a:r>
          </a:p>
          <a:p>
            <a:r>
              <a:rPr lang="en-US" sz="2400" dirty="0"/>
              <a:t>A negative exponential diameter class distribution function can be written as follows:</a:t>
            </a:r>
          </a:p>
          <a:p>
            <a:pPr lvl="1"/>
            <a:endParaRPr lang="en-US" sz="2400" dirty="0">
              <a:effectLst/>
            </a:endParaRPr>
          </a:p>
          <a:p>
            <a:pPr lvl="1"/>
            <a:endParaRPr lang="en-US" sz="2400" dirty="0">
              <a:effectLst/>
            </a:endParaRPr>
          </a:p>
          <a:p>
            <a:pPr lvl="1"/>
            <a:r>
              <a:rPr lang="en-US" sz="2400" dirty="0"/>
              <a:t>where </a:t>
            </a:r>
            <a:r>
              <a:rPr lang="en-US" sz="2400" i="1" dirty="0"/>
              <a:t>k</a:t>
            </a:r>
            <a:r>
              <a:rPr lang="en-US" sz="2400" dirty="0"/>
              <a:t> and </a:t>
            </a:r>
            <a:r>
              <a:rPr lang="en-US" sz="2400" i="1" dirty="0"/>
              <a:t>a</a:t>
            </a:r>
            <a:r>
              <a:rPr lang="en-US" sz="2400" dirty="0"/>
              <a:t> are parameters, and </a:t>
            </a:r>
            <a:r>
              <a:rPr lang="en-US" sz="2400" i="1" dirty="0"/>
              <a:t>e</a:t>
            </a:r>
            <a:r>
              <a:rPr lang="en-US" sz="2400" dirty="0"/>
              <a:t> is the base of the natural logarithm (in Excel, </a:t>
            </a:r>
            <a:r>
              <a:rPr lang="en-US" sz="2400" dirty="0" err="1"/>
              <a:t>exp</a:t>
            </a:r>
            <a:r>
              <a:rPr lang="en-US" sz="2400" dirty="0"/>
              <a:t>()).</a:t>
            </a:r>
          </a:p>
        </p:txBody>
      </p:sp>
      <p:graphicFrame>
        <p:nvGraphicFramePr>
          <p:cNvPr id="270340" name="Object 4"/>
          <p:cNvGraphicFramePr>
            <a:graphicFrameLocks noChangeAspect="1"/>
          </p:cNvGraphicFramePr>
          <p:nvPr/>
        </p:nvGraphicFramePr>
        <p:xfrm>
          <a:off x="3124200" y="3810000"/>
          <a:ext cx="22860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59" name="Equation" r:id="rId3" imgW="812520" imgH="228600" progId="Equation.COEE2">
                  <p:embed/>
                </p:oleObj>
              </mc:Choice>
              <mc:Fallback>
                <p:oleObj name="Equation" r:id="rId3" imgW="812520" imgH="228600" progId="Equation.COEE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810000"/>
                        <a:ext cx="228600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8534400" cy="4953000"/>
          </a:xfrm>
        </p:spPr>
        <p:txBody>
          <a:bodyPr/>
          <a:lstStyle/>
          <a:p>
            <a:r>
              <a:rPr lang="en-US" sz="2400"/>
              <a:t>Proof that the a negative exponential function has a constant Q-factor:</a:t>
            </a:r>
          </a:p>
          <a:p>
            <a:pPr lvl="1"/>
            <a:r>
              <a:rPr lang="en-US" sz="2000"/>
              <a:t>First, plug the exponential function into the definition of </a:t>
            </a:r>
            <a:r>
              <a:rPr lang="en-US" sz="2000" i="1"/>
              <a:t>Q:</a:t>
            </a:r>
          </a:p>
          <a:p>
            <a:endParaRPr lang="en-US" sz="2400"/>
          </a:p>
          <a:p>
            <a:endParaRPr lang="en-US" sz="2400"/>
          </a:p>
          <a:p>
            <a:endParaRPr lang="en-US" sz="1000"/>
          </a:p>
          <a:p>
            <a:pPr lvl="1"/>
            <a:r>
              <a:rPr lang="en-US" sz="2000"/>
              <a:t>Now, use the fact that </a:t>
            </a:r>
            <a:r>
              <a:rPr lang="en-US" sz="2000" i="1"/>
              <a:t>e </a:t>
            </a:r>
            <a:r>
              <a:rPr lang="en-US" sz="2000" i="1" baseline="30000"/>
              <a:t>a+b</a:t>
            </a:r>
            <a:r>
              <a:rPr lang="en-US" sz="2000" i="1"/>
              <a:t> = e </a:t>
            </a:r>
            <a:r>
              <a:rPr lang="en-US" sz="2000" i="1" baseline="30000"/>
              <a:t>a</a:t>
            </a:r>
            <a:r>
              <a:rPr lang="en-US" sz="2000" i="1"/>
              <a:t> e </a:t>
            </a:r>
            <a:r>
              <a:rPr lang="en-US" sz="2000" i="1" baseline="30000"/>
              <a:t>b </a:t>
            </a:r>
            <a:r>
              <a:rPr lang="en-US" sz="2000"/>
              <a:t>:</a:t>
            </a:r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r>
              <a:rPr lang="en-US" sz="2400"/>
              <a:t>Since the Q-factor determines the slope of the negative exponential function and the </a:t>
            </a:r>
            <a:r>
              <a:rPr lang="en-US" sz="2400" i="1"/>
              <a:t>a</a:t>
            </a:r>
            <a:r>
              <a:rPr lang="en-US" sz="2400"/>
              <a:t> parameter is directly related to Q, </a:t>
            </a:r>
            <a:r>
              <a:rPr lang="en-US" sz="2400" i="1"/>
              <a:t>a</a:t>
            </a:r>
            <a:r>
              <a:rPr lang="en-US" sz="2400"/>
              <a:t> is like the </a:t>
            </a:r>
            <a:r>
              <a:rPr lang="en-US" sz="2400" u="sng"/>
              <a:t>slope</a:t>
            </a:r>
            <a:r>
              <a:rPr lang="en-US" sz="2400"/>
              <a:t> of the function</a:t>
            </a:r>
          </a:p>
        </p:txBody>
      </p:sp>
      <p:graphicFrame>
        <p:nvGraphicFramePr>
          <p:cNvPr id="271363" name="Object 3"/>
          <p:cNvGraphicFramePr>
            <a:graphicFrameLocks noChangeAspect="1"/>
          </p:cNvGraphicFramePr>
          <p:nvPr/>
        </p:nvGraphicFramePr>
        <p:xfrm>
          <a:off x="1143000" y="4038600"/>
          <a:ext cx="70104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459" name="Equation" r:id="rId3" imgW="2997000" imgH="444240" progId="Equation.COEE2">
                  <p:embed/>
                </p:oleObj>
              </mc:Choice>
              <mc:Fallback>
                <p:oleObj name="Equation" r:id="rId3" imgW="2997000" imgH="444240" progId="Equation.COEE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38600"/>
                        <a:ext cx="70104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1364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143000" y="4038600"/>
          <a:ext cx="63182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460" name="Equation" r:id="rId5" imgW="2705040" imgH="444240" progId="Equation.COEE2">
                  <p:embed/>
                </p:oleObj>
              </mc:Choice>
              <mc:Fallback>
                <p:oleObj name="Equation" r:id="rId5" imgW="2705040" imgH="444240" progId="Equation.COEE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38600"/>
                        <a:ext cx="6318250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1365" name="Object 5"/>
          <p:cNvGraphicFramePr>
            <a:graphicFrameLocks noChangeAspect="1"/>
          </p:cNvGraphicFramePr>
          <p:nvPr/>
        </p:nvGraphicFramePr>
        <p:xfrm>
          <a:off x="1143000" y="4038600"/>
          <a:ext cx="5414963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461" name="Equation" r:id="rId7" imgW="2323800" imgH="444240" progId="Equation.COEE2">
                  <p:embed/>
                </p:oleObj>
              </mc:Choice>
              <mc:Fallback>
                <p:oleObj name="Equation" r:id="rId7" imgW="2323800" imgH="444240" progId="Equation.COEE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38600"/>
                        <a:ext cx="5414963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136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Properties of the Negative</a:t>
            </a:r>
            <a:br>
              <a:rPr lang="en-US" sz="3600"/>
            </a:br>
            <a:r>
              <a:rPr lang="en-US" sz="3600"/>
              <a:t>Exponential Function</a:t>
            </a:r>
          </a:p>
        </p:txBody>
      </p:sp>
      <p:graphicFrame>
        <p:nvGraphicFramePr>
          <p:cNvPr id="271367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43000" y="4038600"/>
          <a:ext cx="3541713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462" name="Equation" r:id="rId9" imgW="1511280" imgH="444240" progId="Equation.COEE2">
                  <p:embed/>
                </p:oleObj>
              </mc:Choice>
              <mc:Fallback>
                <p:oleObj name="Equation" r:id="rId9" imgW="1511280" imgH="444240" progId="Equation.COEE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38600"/>
                        <a:ext cx="3541713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1368" name="Object 8"/>
          <p:cNvGraphicFramePr>
            <a:graphicFrameLocks noChangeAspect="1"/>
          </p:cNvGraphicFramePr>
          <p:nvPr/>
        </p:nvGraphicFramePr>
        <p:xfrm>
          <a:off x="2667000" y="2590800"/>
          <a:ext cx="32766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463" name="Equation" r:id="rId11" imgW="1511280" imgH="444240" progId="Equation.COEE2">
                  <p:embed/>
                </p:oleObj>
              </mc:Choice>
              <mc:Fallback>
                <p:oleObj name="Equation" r:id="rId11" imgW="1511280" imgH="444240" progId="Equation.COEE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590800"/>
                        <a:ext cx="3276600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2386" name="Object 2"/>
          <p:cNvGraphicFramePr>
            <a:graphicFrameLocks noChangeAspect="1"/>
          </p:cNvGraphicFramePr>
          <p:nvPr/>
        </p:nvGraphicFramePr>
        <p:xfrm>
          <a:off x="2057400" y="3733800"/>
          <a:ext cx="23447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45" name="Equation" r:id="rId3" imgW="761760" imgH="228600" progId="Equation.DSMT4">
                  <p:embed/>
                </p:oleObj>
              </mc:Choice>
              <mc:Fallback>
                <p:oleObj name="Equation" r:id="rId3" imgW="7617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733800"/>
                        <a:ext cx="23447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2387" name="Object 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057400" y="3733800"/>
          <a:ext cx="41910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46" name="Equation" r:id="rId5" imgW="1422360" imgH="228600" progId="Equation.COEE2">
                  <p:embed/>
                </p:oleObj>
              </mc:Choice>
              <mc:Fallback>
                <p:oleObj name="Equation" r:id="rId5" imgW="1422360" imgH="228600" progId="Equation.COEE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733800"/>
                        <a:ext cx="419100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219200"/>
          </a:xfrm>
          <a:noFill/>
          <a:ln/>
        </p:spPr>
        <p:txBody>
          <a:bodyPr anchorCtr="1"/>
          <a:lstStyle/>
          <a:p>
            <a:pPr>
              <a:lnSpc>
                <a:spcPct val="90000"/>
              </a:lnSpc>
            </a:pPr>
            <a:r>
              <a:rPr lang="en-US" sz="3600"/>
              <a:t>Properties of the Negative</a:t>
            </a:r>
            <a:br>
              <a:rPr lang="en-US" sz="3600"/>
            </a:br>
            <a:r>
              <a:rPr lang="en-US" sz="3600"/>
              <a:t>Exponential Function </a:t>
            </a:r>
            <a:r>
              <a:rPr lang="en-US" sz="2400"/>
              <a:t>(continued)</a:t>
            </a:r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8229600" cy="4343400"/>
          </a:xfrm>
        </p:spPr>
        <p:txBody>
          <a:bodyPr/>
          <a:lstStyle/>
          <a:p>
            <a:r>
              <a:rPr lang="en-US" sz="2400" dirty="0"/>
              <a:t>We just saw that </a:t>
            </a:r>
            <a:r>
              <a:rPr lang="en-US" sz="2400" i="1" dirty="0"/>
              <a:t>a</a:t>
            </a:r>
            <a:r>
              <a:rPr lang="en-US" sz="2400" dirty="0"/>
              <a:t> is like the </a:t>
            </a:r>
            <a:r>
              <a:rPr lang="en-US" sz="2400" u="sng" dirty="0"/>
              <a:t>slope</a:t>
            </a:r>
            <a:r>
              <a:rPr lang="en-US" sz="2400" dirty="0"/>
              <a:t> of the negative exponential function</a:t>
            </a:r>
          </a:p>
          <a:p>
            <a:r>
              <a:rPr lang="en-US" sz="2400" dirty="0"/>
              <a:t>The </a:t>
            </a:r>
            <a:r>
              <a:rPr lang="en-US" sz="2400" i="1" dirty="0"/>
              <a:t>k</a:t>
            </a:r>
            <a:r>
              <a:rPr lang="en-US" sz="2400" dirty="0"/>
              <a:t> parameter is the </a:t>
            </a:r>
            <a:r>
              <a:rPr lang="en-US" sz="2400" u="sng" dirty="0"/>
              <a:t>intercept</a:t>
            </a:r>
            <a:r>
              <a:rPr lang="en-US" sz="2400" dirty="0"/>
              <a:t> of the negative exponential function</a:t>
            </a:r>
          </a:p>
          <a:p>
            <a:pPr lvl="1"/>
            <a:r>
              <a:rPr lang="en-US" sz="2400" dirty="0"/>
              <a:t>Proof:</a:t>
            </a:r>
          </a:p>
        </p:txBody>
      </p:sp>
      <p:graphicFrame>
        <p:nvGraphicFramePr>
          <p:cNvPr id="272390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733800"/>
          <a:ext cx="34099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47" name="Equation" r:id="rId7" imgW="1117440" imgH="228600" progId="Equation.DSMT4">
                  <p:embed/>
                </p:oleObj>
              </mc:Choice>
              <mc:Fallback>
                <p:oleObj name="Equation" r:id="rId7" imgW="111744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733800"/>
                        <a:ext cx="34099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121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Selecting a Target</a:t>
            </a:r>
            <a:br>
              <a:rPr lang="en-US" sz="3600"/>
            </a:br>
            <a:r>
              <a:rPr lang="en-US" sz="3600"/>
              <a:t>Diameter-Class Distribution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001000" cy="4648200"/>
          </a:xfrm>
        </p:spPr>
        <p:txBody>
          <a:bodyPr/>
          <a:lstStyle/>
          <a:p>
            <a:r>
              <a:rPr lang="en-US" sz="2800"/>
              <a:t>Specifying a target diameter class distribution with the negative exponential function requires that you specify the values of three parameters: </a:t>
            </a:r>
            <a:r>
              <a:rPr lang="en-US" sz="2800" i="1"/>
              <a:t>a</a:t>
            </a:r>
            <a:r>
              <a:rPr lang="en-US" sz="2800"/>
              <a:t>, </a:t>
            </a:r>
            <a:r>
              <a:rPr lang="en-US" sz="2800" i="1"/>
              <a:t>k</a:t>
            </a:r>
            <a:r>
              <a:rPr lang="en-US" sz="2800"/>
              <a:t>, and </a:t>
            </a:r>
            <a:r>
              <a:rPr lang="en-US" sz="2800" i="1"/>
              <a:t>d</a:t>
            </a:r>
            <a:r>
              <a:rPr lang="en-US" sz="2800" i="1" baseline="-25000"/>
              <a:t>max</a:t>
            </a:r>
            <a:r>
              <a:rPr lang="en-US" sz="2800"/>
              <a:t> (the maximum diameter).</a:t>
            </a:r>
          </a:p>
          <a:p>
            <a:r>
              <a:rPr lang="en-US" sz="2800"/>
              <a:t>How does one decide which values of these three parameters are best for a given stand?</a:t>
            </a:r>
          </a:p>
          <a:p>
            <a:pPr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  <a:noFill/>
          <a:ln/>
        </p:spPr>
        <p:txBody>
          <a:bodyPr anchorCtr="1"/>
          <a:lstStyle/>
          <a:p>
            <a:r>
              <a:rPr lang="en-US" sz="3600"/>
              <a:t>Selecting </a:t>
            </a:r>
            <a:r>
              <a:rPr lang="en-US" sz="3600" i="1"/>
              <a:t>k</a:t>
            </a:r>
            <a:r>
              <a:rPr lang="en-US" sz="3600"/>
              <a:t>, </a:t>
            </a:r>
            <a:r>
              <a:rPr lang="en-US" sz="3600" i="1"/>
              <a:t>Q</a:t>
            </a:r>
            <a:r>
              <a:rPr lang="en-US" sz="3600"/>
              <a:t> and </a:t>
            </a:r>
            <a:r>
              <a:rPr lang="en-US" sz="3600" i="1"/>
              <a:t>d</a:t>
            </a:r>
            <a:r>
              <a:rPr lang="en-US" sz="3600" i="1" baseline="-25000"/>
              <a:t>max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41148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marL="341313" indent="-341313"/>
            <a:r>
              <a:rPr lang="en-US" sz="2800"/>
              <a:t>One approach is:</a:t>
            </a:r>
          </a:p>
          <a:p>
            <a:pPr marL="804863" lvl="1" indent="-349250">
              <a:buSzPct val="90000"/>
              <a:buFontTx/>
              <a:buAutoNum type="arabicPeriod"/>
            </a:pPr>
            <a:r>
              <a:rPr lang="en-US" sz="2400"/>
              <a:t>First identify the maximum diameter, </a:t>
            </a:r>
          </a:p>
          <a:p>
            <a:pPr marL="804863" lvl="1" indent="-349250">
              <a:buSzPct val="90000"/>
              <a:buFontTx/>
              <a:buAutoNum type="arabicPeriod"/>
            </a:pPr>
            <a:r>
              <a:rPr lang="en-US" sz="2400"/>
              <a:t>Then select a Q factor – which implies a specific value for the </a:t>
            </a:r>
            <a:r>
              <a:rPr lang="en-US" sz="2400" i="1"/>
              <a:t>a</a:t>
            </a:r>
            <a:r>
              <a:rPr lang="en-US" sz="2400"/>
              <a:t> parameter;</a:t>
            </a:r>
          </a:p>
          <a:p>
            <a:pPr marL="804863" lvl="1" indent="-349250">
              <a:buSzPct val="90000"/>
              <a:buFontTx/>
              <a:buAutoNum type="arabicPeriod"/>
            </a:pPr>
            <a:r>
              <a:rPr lang="en-US" sz="2400"/>
              <a:t>Finally, the </a:t>
            </a:r>
            <a:r>
              <a:rPr lang="en-US" sz="2400" i="1"/>
              <a:t>k</a:t>
            </a:r>
            <a:r>
              <a:rPr lang="en-US" sz="2400"/>
              <a:t> value should be selected to ensure that the stand density is consistent with obtaining an appropriate level of regeneration.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z="3600"/>
              <a:t>Selecting </a:t>
            </a:r>
            <a:r>
              <a:rPr lang="en-US" sz="3600" i="1"/>
              <a:t>d</a:t>
            </a:r>
            <a:r>
              <a:rPr lang="en-US" sz="3600" i="1" baseline="-25000"/>
              <a:t>max</a:t>
            </a:r>
            <a:endParaRPr lang="en-US" sz="3600" i="1"/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1981200"/>
          </a:xfrm>
        </p:spPr>
        <p:txBody>
          <a:bodyPr/>
          <a:lstStyle/>
          <a:p>
            <a:r>
              <a:rPr lang="en-US" sz="2800"/>
              <a:t>Selecting the maximum diameter is essentially the same as choosing a rotation age.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3600"/>
              <a:t>Identifying the Maximum Diameter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458200" cy="5410200"/>
          </a:xfrm>
        </p:spPr>
        <p:txBody>
          <a:bodyPr/>
          <a:lstStyle/>
          <a:p>
            <a:pPr marL="347663" indent="-347663"/>
            <a:r>
              <a:rPr lang="en-US" sz="2400"/>
              <a:t>Financial Maturity (William Duerr)</a:t>
            </a:r>
          </a:p>
          <a:p>
            <a:pPr marL="804863" lvl="1" indent="-342900"/>
            <a:r>
              <a:rPr lang="en-US" sz="2400"/>
              <a:t>The idea that the rate at which the value of a tree increases should be at least equal to the alternate rate of return (ARR) is called the </a:t>
            </a:r>
            <a:r>
              <a:rPr lang="en-US" sz="2400" i="1"/>
              <a:t>financial maturity</a:t>
            </a:r>
            <a:r>
              <a:rPr lang="en-US" sz="2400"/>
              <a:t> principle</a:t>
            </a:r>
          </a:p>
          <a:p>
            <a:pPr marL="804863" lvl="1" indent="-342900">
              <a:buSzPct val="90000"/>
              <a:buFontTx/>
              <a:buAutoNum type="arabicPeriod"/>
            </a:pPr>
            <a:r>
              <a:rPr lang="en-US" sz="2000"/>
              <a:t>Determine the guiding rate of return (i.e., the ARR)</a:t>
            </a:r>
          </a:p>
          <a:p>
            <a:pPr marL="804863" lvl="1" indent="-342900">
              <a:buSzPct val="90000"/>
              <a:buFontTx/>
              <a:buAutoNum type="arabicPeriod"/>
            </a:pPr>
            <a:r>
              <a:rPr lang="en-US" sz="2000"/>
              <a:t>Calculate the current stumpage value of the tree</a:t>
            </a:r>
          </a:p>
          <a:p>
            <a:pPr marL="804863" lvl="1" indent="-342900">
              <a:buSzPct val="90000"/>
              <a:buFontTx/>
              <a:buAutoNum type="arabicPeriod"/>
            </a:pPr>
            <a:r>
              <a:rPr lang="en-US" sz="2000"/>
              <a:t>Estimate the stumpage value of the tree at the next point in time when the tree could be cut</a:t>
            </a:r>
          </a:p>
          <a:p>
            <a:pPr marL="804863" lvl="1" indent="-342900">
              <a:buSzPct val="90000"/>
              <a:buFontTx/>
              <a:buAutoNum type="arabicPeriod"/>
            </a:pPr>
            <a:r>
              <a:rPr lang="en-US" sz="2000"/>
              <a:t>Compare the rate of value increase over the interval between this cutting and the next possible cutting with the guiding rate of return</a:t>
            </a:r>
          </a:p>
          <a:p>
            <a:pPr marL="347663" indent="-347663"/>
            <a:r>
              <a:rPr lang="en-US" sz="2400"/>
              <a:t>The tree is financially mature when the projected rate of value increase is less than the guiding rate of return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4000"/>
              <a:t>Lecture Outline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772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Discussion of uneven-aged management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 is an uneven-aged stand?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Advantages and disadvantages of uneven-aged management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Key decisions in uneven-aged management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Selecting a target diameter-class distribution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Selecting the cutting cycle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Forest Value for uneven-aged stands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29" name="Object 5"/>
          <p:cNvGraphicFramePr>
            <a:graphicFrameLocks noChangeAspect="1"/>
          </p:cNvGraphicFramePr>
          <p:nvPr/>
        </p:nvGraphicFramePr>
        <p:xfrm>
          <a:off x="1938338" y="2895600"/>
          <a:ext cx="469265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701" name="Equation" r:id="rId3" imgW="2171520" imgH="507960" progId="Equation.COEE2">
                  <p:embed/>
                </p:oleObj>
              </mc:Choice>
              <mc:Fallback>
                <p:oleObj name="Equation" r:id="rId3" imgW="2171520" imgH="50796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338" y="2895600"/>
                        <a:ext cx="4692650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0" name="Object 6"/>
          <p:cNvGraphicFramePr>
            <a:graphicFrameLocks noChangeAspect="1"/>
          </p:cNvGraphicFramePr>
          <p:nvPr/>
        </p:nvGraphicFramePr>
        <p:xfrm>
          <a:off x="1924050" y="2895600"/>
          <a:ext cx="42275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702" name="Equation" r:id="rId5" imgW="1955520" imgH="736560" progId="Equation.COEE2">
                  <p:embed/>
                </p:oleObj>
              </mc:Choice>
              <mc:Fallback>
                <p:oleObj name="Equation" r:id="rId5" imgW="1955520" imgH="73656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2895600"/>
                        <a:ext cx="42275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3600"/>
              <a:t>Financial Maturity Example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458200" cy="5181600"/>
          </a:xfrm>
        </p:spPr>
        <p:txBody>
          <a:bodyPr/>
          <a:lstStyle/>
          <a:p>
            <a:r>
              <a:rPr lang="en-US" sz="2400"/>
              <a:t>Consider a tree whose stumpage value now (</a:t>
            </a:r>
            <a:r>
              <a:rPr lang="en-US" sz="2400" i="1"/>
              <a:t>SV</a:t>
            </a:r>
            <a:r>
              <a:rPr lang="en-US" sz="2400" i="1" baseline="-25000"/>
              <a:t>0</a:t>
            </a:r>
            <a:r>
              <a:rPr lang="en-US" sz="2400" i="1"/>
              <a:t> </a:t>
            </a:r>
            <a:r>
              <a:rPr lang="en-US" sz="2400"/>
              <a:t>) is $80.  We estimate that the stumpage value of the tree after 8 years (</a:t>
            </a:r>
            <a:r>
              <a:rPr lang="en-US" sz="2400" i="1"/>
              <a:t>SV</a:t>
            </a:r>
            <a:r>
              <a:rPr lang="en-US" sz="2400" i="1" baseline="-25000"/>
              <a:t>8</a:t>
            </a:r>
            <a:r>
              <a:rPr lang="en-US" sz="2400" i="1"/>
              <a:t> </a:t>
            </a:r>
            <a:r>
              <a:rPr lang="en-US" sz="2400"/>
              <a:t>) will be $110.  If the ARR is 4%, is the tree financially mature?</a:t>
            </a:r>
          </a:p>
          <a:p>
            <a:r>
              <a:rPr lang="en-US" sz="2400"/>
              <a:t>Answer: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1400"/>
          </a:p>
          <a:p>
            <a:r>
              <a:rPr lang="en-US" sz="2400"/>
              <a:t>Conclusion: since the annual rate of value increase (4.06%) is greater than the alternate rate of return (4%), the tree is not yet financially mature, so we should keep it.</a:t>
            </a:r>
          </a:p>
        </p:txBody>
      </p:sp>
      <p:graphicFrame>
        <p:nvGraphicFramePr>
          <p:cNvPr id="205828" name="Object 4"/>
          <p:cNvGraphicFramePr>
            <a:graphicFrameLocks noChangeAspect="1"/>
          </p:cNvGraphicFramePr>
          <p:nvPr/>
        </p:nvGraphicFramePr>
        <p:xfrm>
          <a:off x="1905000" y="2846388"/>
          <a:ext cx="2362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703" name="Equation" r:id="rId7" imgW="1079280" imgH="507960" progId="Equation.COEE2">
                  <p:embed/>
                </p:oleObj>
              </mc:Choice>
              <mc:Fallback>
                <p:oleObj name="Equation" r:id="rId7" imgW="1079280" imgH="50796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46388"/>
                        <a:ext cx="23622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636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/>
              <a:t>Relationship Between Choosing </a:t>
            </a:r>
            <a:br>
              <a:rPr lang="en-US" sz="3600" dirty="0"/>
            </a:br>
            <a:r>
              <a:rPr lang="en-US" sz="3600" i="1" dirty="0" err="1"/>
              <a:t>d</a:t>
            </a:r>
            <a:r>
              <a:rPr lang="en-US" sz="3600" i="1" baseline="-25000" dirty="0" err="1"/>
              <a:t>max</a:t>
            </a:r>
            <a:r>
              <a:rPr lang="en-US" sz="3600" dirty="0"/>
              <a:t> and R*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5029200"/>
          </a:xfrm>
        </p:spPr>
        <p:txBody>
          <a:bodyPr/>
          <a:lstStyle/>
          <a:p>
            <a:r>
              <a:rPr lang="en-US" sz="2400" dirty="0"/>
              <a:t>The stock holding cost is like the inventory cost in the even-aged management rotation decision.</a:t>
            </a:r>
          </a:p>
          <a:p>
            <a:r>
              <a:rPr lang="en-US" sz="2400" dirty="0"/>
              <a:t>The tree value growth is analogous to the annual increment value.</a:t>
            </a:r>
          </a:p>
          <a:p>
            <a:r>
              <a:rPr lang="en-US" sz="2400" dirty="0"/>
              <a:t>The Financial Maturity approach misses the land holding cost which is analogous to the rent on the land in the optimal even-aged rotation decision.</a:t>
            </a:r>
          </a:p>
          <a:p>
            <a:pPr lvl="1"/>
            <a:r>
              <a:rPr lang="en-US" sz="2000" dirty="0"/>
              <a:t>The Financial Maturity approach can be modified to include the land rent, but we won’t go into that here.</a:t>
            </a:r>
          </a:p>
          <a:p>
            <a:pPr lvl="1"/>
            <a:r>
              <a:rPr lang="en-US" sz="2000" dirty="0"/>
              <a:t>The land holding cost is typically small compared to the stock holding cost.</a:t>
            </a:r>
          </a:p>
          <a:p>
            <a:r>
              <a:rPr lang="en-US" sz="2400" dirty="0"/>
              <a:t>The two decisions are essentially the same, only the spatial and time scales are changed.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3600"/>
              <a:t>Selecting a Target Q-Factor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458200" cy="5257800"/>
          </a:xfrm>
        </p:spPr>
        <p:txBody>
          <a:bodyPr/>
          <a:lstStyle/>
          <a:p>
            <a:r>
              <a:rPr lang="en-US" sz="2600" dirty="0"/>
              <a:t>The Q-factor determines the slope of the diameter-class distribution.</a:t>
            </a:r>
          </a:p>
          <a:p>
            <a:pPr lvl="1"/>
            <a:r>
              <a:rPr lang="en-US" sz="2400" dirty="0"/>
              <a:t>As the Q-factor is decreased the number of small trees decreases and the number of large trees increases.</a:t>
            </a:r>
          </a:p>
          <a:p>
            <a:pPr lvl="1"/>
            <a:r>
              <a:rPr lang="en-US" sz="2400" dirty="0"/>
              <a:t>As the Q-factor is increased the number of small trees increases and the number of the number of large trees decreases.</a:t>
            </a:r>
          </a:p>
        </p:txBody>
      </p:sp>
    </p:spTree>
    <p:extLst>
      <p:ext uri="{BB962C8B-B14F-4D97-AF65-F5344CB8AC3E}">
        <p14:creationId xmlns:p14="http://schemas.microsoft.com/office/powerpoint/2010/main" val="280012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3600"/>
              <a:t>Selecting a Target Q-Factor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458200" cy="5257800"/>
          </a:xfrm>
        </p:spPr>
        <p:txBody>
          <a:bodyPr/>
          <a:lstStyle/>
          <a:p>
            <a:r>
              <a:rPr lang="en-US" sz="2600" dirty="0"/>
              <a:t>So, what are the implications of choosing different values of Q (when the other parameters are held constant)?</a:t>
            </a:r>
          </a:p>
          <a:p>
            <a:pPr lvl="1"/>
            <a:r>
              <a:rPr lang="en-US" sz="2400" dirty="0"/>
              <a:t>As the Q-factor is decreased the number of small trees decreases and the number of large trees increases.</a:t>
            </a:r>
          </a:p>
          <a:p>
            <a:pPr lvl="1"/>
            <a:r>
              <a:rPr lang="en-US" sz="2400" dirty="0"/>
              <a:t>As the Q-factor is increased the number of small trees increases and the number of the number of large trees decreases.</a:t>
            </a:r>
          </a:p>
          <a:p>
            <a:r>
              <a:rPr lang="en-US" sz="2600" dirty="0"/>
              <a:t>Thus, economically the best value of Q is the smallest one (as close to 1 as possible).</a:t>
            </a:r>
          </a:p>
          <a:p>
            <a:r>
              <a:rPr lang="en-US" sz="2600" dirty="0"/>
              <a:t>Silvicultural constraints will limit how low the Q factor can go.</a:t>
            </a:r>
          </a:p>
        </p:txBody>
      </p:sp>
    </p:spTree>
    <p:extLst>
      <p:ext uri="{BB962C8B-B14F-4D97-AF65-F5344CB8AC3E}">
        <p14:creationId xmlns:p14="http://schemas.microsoft.com/office/powerpoint/2010/main" val="116703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sz="3600"/>
              <a:t>Selecting </a:t>
            </a:r>
            <a:r>
              <a:rPr lang="en-US" sz="3600" i="1"/>
              <a:t>k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077200" cy="4800600"/>
          </a:xfrm>
        </p:spPr>
        <p:txBody>
          <a:bodyPr/>
          <a:lstStyle/>
          <a:p>
            <a:r>
              <a:rPr lang="en-US" sz="2600" dirty="0"/>
              <a:t>The </a:t>
            </a:r>
            <a:r>
              <a:rPr lang="en-US" sz="2600" i="1" dirty="0"/>
              <a:t>k</a:t>
            </a:r>
            <a:r>
              <a:rPr lang="en-US" sz="2600" dirty="0"/>
              <a:t> parameter is like the intercept of the diameter class distribution.</a:t>
            </a:r>
          </a:p>
          <a:p>
            <a:r>
              <a:rPr lang="en-US" sz="2600" dirty="0"/>
              <a:t>Increasing </a:t>
            </a:r>
            <a:r>
              <a:rPr lang="en-US" sz="2600" i="1" dirty="0"/>
              <a:t>k</a:t>
            </a:r>
            <a:r>
              <a:rPr lang="en-US" sz="2600" dirty="0"/>
              <a:t> while holding everything else constant increases the number of trees in all diameter classes.</a:t>
            </a:r>
          </a:p>
          <a:p>
            <a:r>
              <a:rPr lang="en-US" sz="2600" dirty="0"/>
              <a:t>Therefore, for given values of </a:t>
            </a:r>
            <a:r>
              <a:rPr lang="en-US" sz="2600" i="1" dirty="0"/>
              <a:t>Q</a:t>
            </a:r>
            <a:r>
              <a:rPr lang="en-US" sz="2600" dirty="0"/>
              <a:t> and </a:t>
            </a:r>
            <a:r>
              <a:rPr lang="en-US" sz="2600" i="1" dirty="0" err="1"/>
              <a:t>d</a:t>
            </a:r>
            <a:r>
              <a:rPr lang="en-US" sz="2600" i="1" baseline="-25000" dirty="0" err="1"/>
              <a:t>max</a:t>
            </a:r>
            <a:r>
              <a:rPr lang="en-US" sz="2600" i="1" baseline="-25000" dirty="0"/>
              <a:t> </a:t>
            </a:r>
            <a:r>
              <a:rPr lang="en-US" sz="2600" dirty="0"/>
              <a:t>, increasing </a:t>
            </a:r>
            <a:r>
              <a:rPr lang="en-US" sz="2600" i="1" dirty="0"/>
              <a:t>k</a:t>
            </a:r>
            <a:r>
              <a:rPr lang="en-US" sz="2600" dirty="0"/>
              <a:t> increases the basal area of the stand.</a:t>
            </a:r>
          </a:p>
        </p:txBody>
      </p:sp>
    </p:spTree>
    <p:extLst>
      <p:ext uri="{BB962C8B-B14F-4D97-AF65-F5344CB8AC3E}">
        <p14:creationId xmlns:p14="http://schemas.microsoft.com/office/powerpoint/2010/main" val="154742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sz="3600"/>
              <a:t>Selecting </a:t>
            </a:r>
            <a:r>
              <a:rPr lang="en-US" sz="3600" i="1"/>
              <a:t>k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10600" cy="4800600"/>
          </a:xfrm>
        </p:spPr>
        <p:txBody>
          <a:bodyPr/>
          <a:lstStyle/>
          <a:p>
            <a:r>
              <a:rPr lang="en-US" sz="2400" dirty="0"/>
              <a:t>The amount or rate of regeneration must be sufficient to sustain the target diameter-class distribution.</a:t>
            </a:r>
          </a:p>
          <a:p>
            <a:r>
              <a:rPr lang="en-US" sz="2400" dirty="0"/>
              <a:t>Assume that the amount/rate of regeneration is a function of the basal area of the stand.</a:t>
            </a:r>
          </a:p>
          <a:p>
            <a:pPr lvl="1"/>
            <a:r>
              <a:rPr lang="en-US" sz="2400" dirty="0"/>
              <a:t>Is this relationship positive or negative?</a:t>
            </a:r>
          </a:p>
          <a:p>
            <a:r>
              <a:rPr lang="en-US" sz="2400" dirty="0"/>
              <a:t>How does the basal area of the stand vary with different values of </a:t>
            </a:r>
            <a:r>
              <a:rPr lang="en-US" sz="2400" i="1" dirty="0"/>
              <a:t>k </a:t>
            </a:r>
            <a:r>
              <a:rPr lang="en-US" sz="2400" dirty="0"/>
              <a:t>(holding </a:t>
            </a:r>
            <a:r>
              <a:rPr lang="en-US" sz="2400" i="1" dirty="0" err="1"/>
              <a:t>d</a:t>
            </a:r>
            <a:r>
              <a:rPr lang="en-US" sz="2400" i="1" baseline="-25000" dirty="0" err="1"/>
              <a:t>max</a:t>
            </a:r>
            <a:r>
              <a:rPr lang="en-US" sz="2400" dirty="0"/>
              <a:t> and </a:t>
            </a:r>
            <a:r>
              <a:rPr lang="en-US" sz="2400" i="1" dirty="0"/>
              <a:t>Q</a:t>
            </a:r>
            <a:r>
              <a:rPr lang="en-US" sz="2400" dirty="0"/>
              <a:t> constant)?</a:t>
            </a:r>
          </a:p>
          <a:p>
            <a:pPr lvl="1"/>
            <a:r>
              <a:rPr lang="en-US" sz="2400" dirty="0"/>
              <a:t>Increasing </a:t>
            </a:r>
            <a:r>
              <a:rPr lang="en-US" sz="2400" i="1" dirty="0"/>
              <a:t>k</a:t>
            </a:r>
            <a:r>
              <a:rPr lang="en-US" sz="2400" dirty="0"/>
              <a:t> increases the basal area.</a:t>
            </a:r>
          </a:p>
          <a:p>
            <a:r>
              <a:rPr lang="en-US" sz="2400" dirty="0"/>
              <a:t>There will be only a small range of possible values of </a:t>
            </a:r>
            <a:r>
              <a:rPr lang="en-US" sz="2400" i="1" dirty="0"/>
              <a:t>k</a:t>
            </a:r>
            <a:r>
              <a:rPr lang="en-US" sz="2400" dirty="0"/>
              <a:t> for each value of Q for which regeneration will be sustainable.</a:t>
            </a:r>
          </a:p>
          <a:p>
            <a:pPr lvl="1"/>
            <a:r>
              <a:rPr lang="en-US" sz="2400" i="1" dirty="0"/>
              <a:t>k</a:t>
            </a:r>
            <a:r>
              <a:rPr lang="en-US" sz="2400" dirty="0"/>
              <a:t> is selected to give a particular basal area that will result in the desired amount/rate of regeneration.</a:t>
            </a:r>
          </a:p>
        </p:txBody>
      </p:sp>
    </p:spTree>
    <p:extLst>
      <p:ext uri="{BB962C8B-B14F-4D97-AF65-F5344CB8AC3E}">
        <p14:creationId xmlns:p14="http://schemas.microsoft.com/office/powerpoint/2010/main" val="262494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3600"/>
              <a:t>Selecting </a:t>
            </a:r>
            <a:r>
              <a:rPr lang="en-US" sz="3600" i="1"/>
              <a:t>k</a:t>
            </a:r>
            <a:r>
              <a:rPr lang="en-US" sz="3600"/>
              <a:t>, </a:t>
            </a:r>
            <a:r>
              <a:rPr lang="en-US" sz="3600" i="1"/>
              <a:t>Q</a:t>
            </a:r>
            <a:r>
              <a:rPr lang="en-US" sz="3600"/>
              <a:t> and </a:t>
            </a:r>
            <a:r>
              <a:rPr lang="en-US" sz="3600" i="1"/>
              <a:t>d</a:t>
            </a:r>
            <a:r>
              <a:rPr lang="en-US" sz="3600" i="1" baseline="-25000"/>
              <a:t>max</a:t>
            </a:r>
            <a:endParaRPr lang="en-US" sz="3600" i="1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0772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Selecting the maximum diameter is essentially the same as choosing a rotation age.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The Q factor is largely determined by silvicultural constraints.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There will be only a small range of possible values of </a:t>
            </a:r>
            <a:r>
              <a:rPr lang="en-US" sz="2600" i="1" dirty="0"/>
              <a:t>k</a:t>
            </a:r>
            <a:r>
              <a:rPr lang="en-US" sz="2600" dirty="0"/>
              <a:t> for each value of Q for which regeneration will be sustainable.</a:t>
            </a:r>
          </a:p>
          <a:p>
            <a:pPr lvl="1">
              <a:lnSpc>
                <a:spcPct val="90000"/>
              </a:lnSpc>
            </a:pPr>
            <a:r>
              <a:rPr lang="en-US" sz="2600" i="1" dirty="0"/>
              <a:t>k</a:t>
            </a:r>
            <a:r>
              <a:rPr lang="en-US" sz="2600" dirty="0"/>
              <a:t> is selected to give a particular basal area that will result in the desired amount/rate of regeneration.</a:t>
            </a:r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39186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4000"/>
              <a:t>Individual Tree Selection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29600" cy="5334000"/>
          </a:xfrm>
        </p:spPr>
        <p:txBody>
          <a:bodyPr/>
          <a:lstStyle/>
          <a:p>
            <a:r>
              <a:rPr lang="en-US" sz="2400"/>
              <a:t>Keep the trees with the most potential to increase in value:</a:t>
            </a:r>
            <a:endParaRPr lang="en-US" sz="700"/>
          </a:p>
          <a:p>
            <a:pPr lvl="1"/>
            <a:r>
              <a:rPr lang="en-US" sz="2000"/>
              <a:t>desirable species,</a:t>
            </a:r>
          </a:p>
          <a:p>
            <a:pPr lvl="1"/>
            <a:r>
              <a:rPr lang="en-US" sz="2000"/>
              <a:t>trees with healthy crowns and no defects.</a:t>
            </a:r>
          </a:p>
          <a:p>
            <a:r>
              <a:rPr lang="en-US" sz="2400"/>
              <a:t>Choose the following for cutting:</a:t>
            </a:r>
            <a:endParaRPr lang="en-US" sz="700"/>
          </a:p>
          <a:p>
            <a:pPr lvl="1"/>
            <a:r>
              <a:rPr lang="en-US" sz="2000"/>
              <a:t>undesirable species,</a:t>
            </a:r>
          </a:p>
          <a:p>
            <a:pPr lvl="1"/>
            <a:r>
              <a:rPr lang="en-US" sz="2000"/>
              <a:t>trees with diseases or insect damage,</a:t>
            </a:r>
          </a:p>
          <a:p>
            <a:pPr lvl="1"/>
            <a:r>
              <a:rPr lang="en-US" sz="2000"/>
              <a:t>trees that will never produce a high-quality sawlog,</a:t>
            </a:r>
          </a:p>
          <a:p>
            <a:pPr lvl="2"/>
            <a:r>
              <a:rPr lang="en-US" sz="1800"/>
              <a:t>trees with defects, such as low forks, sweep, crook, fire scars, frost cracks, too many large branches, etc.</a:t>
            </a:r>
            <a:endParaRPr lang="en-US" sz="1800">
              <a:effectLst/>
            </a:endParaRPr>
          </a:p>
          <a:p>
            <a:pPr lvl="1"/>
            <a:r>
              <a:rPr lang="en-US" sz="2000"/>
              <a:t>spacing considerations:</a:t>
            </a:r>
          </a:p>
          <a:p>
            <a:pPr lvl="2"/>
            <a:r>
              <a:rPr lang="en-US" sz="1800"/>
              <a:t>when two healthy, vigorous trees clearly are competing with each other, one should go,</a:t>
            </a:r>
          </a:p>
          <a:p>
            <a:pPr lvl="2"/>
            <a:r>
              <a:rPr lang="en-US" sz="1800"/>
              <a:t>creating “regeneration patches.”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9110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1066800"/>
          </a:xfrm>
        </p:spPr>
        <p:txBody>
          <a:bodyPr/>
          <a:lstStyle/>
          <a:p>
            <a:r>
              <a:rPr lang="en-US" sz="3600"/>
              <a:t>Selecting the Cutting Cycle and the Residual BA</a:t>
            </a: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2684463" y="2011363"/>
            <a:ext cx="4038600" cy="304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2151063" y="1858963"/>
            <a:ext cx="4365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/>
              <a:t>160</a:t>
            </a:r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>
            <a:off x="2303463" y="4860925"/>
            <a:ext cx="268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/>
              <a:t>0</a:t>
            </a:r>
          </a:p>
        </p:txBody>
      </p: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2608263" y="5165725"/>
            <a:ext cx="268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/>
              <a:t>0</a:t>
            </a:r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4437063" y="516572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/>
              <a:t>45</a:t>
            </a: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6523038" y="516572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/>
              <a:t>90</a:t>
            </a:r>
          </a:p>
        </p:txBody>
      </p:sp>
      <p:sp>
        <p:nvSpPr>
          <p:cNvPr id="14" name="Text Box 35"/>
          <p:cNvSpPr txBox="1">
            <a:spLocks noChangeArrowheads="1"/>
          </p:cNvSpPr>
          <p:nvPr/>
        </p:nvSpPr>
        <p:spPr bwMode="auto">
          <a:xfrm>
            <a:off x="4084638" y="5440363"/>
            <a:ext cx="1038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 dirty="0"/>
              <a:t>Time (years)</a:t>
            </a: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1828800" y="3154363"/>
            <a:ext cx="741363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/>
              <a:t>Volume</a:t>
            </a:r>
          </a:p>
          <a:p>
            <a:r>
              <a:rPr lang="en-US" sz="1200" b="0"/>
              <a:t>per acre</a:t>
            </a:r>
          </a:p>
          <a:p>
            <a:r>
              <a:rPr lang="en-US" sz="1200" b="0"/>
              <a:t>(tons)</a:t>
            </a:r>
          </a:p>
        </p:txBody>
      </p:sp>
      <p:sp>
        <p:nvSpPr>
          <p:cNvPr id="16" name="Freeform 37"/>
          <p:cNvSpPr>
            <a:spLocks/>
          </p:cNvSpPr>
          <p:nvPr/>
        </p:nvSpPr>
        <p:spPr bwMode="auto">
          <a:xfrm>
            <a:off x="2742405" y="3306763"/>
            <a:ext cx="856457" cy="304800"/>
          </a:xfrm>
          <a:custGeom>
            <a:avLst/>
            <a:gdLst>
              <a:gd name="T0" fmla="*/ 0 w 576"/>
              <a:gd name="T1" fmla="*/ 304800 h 192"/>
              <a:gd name="T2" fmla="*/ 533400 w 576"/>
              <a:gd name="T3" fmla="*/ 76200 h 192"/>
              <a:gd name="T4" fmla="*/ 914400 w 57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92">
                <a:moveTo>
                  <a:pt x="0" y="192"/>
                </a:moveTo>
                <a:cubicBezTo>
                  <a:pt x="120" y="136"/>
                  <a:pt x="240" y="80"/>
                  <a:pt x="336" y="48"/>
                </a:cubicBezTo>
                <a:cubicBezTo>
                  <a:pt x="432" y="16"/>
                  <a:pt x="504" y="8"/>
                  <a:pt x="576" y="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38"/>
          <p:cNvSpPr>
            <a:spLocks noChangeShapeType="1"/>
          </p:cNvSpPr>
          <p:nvPr/>
        </p:nvSpPr>
        <p:spPr bwMode="auto">
          <a:xfrm>
            <a:off x="2684463" y="3687763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3581400" y="3763963"/>
            <a:ext cx="20748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/>
              <a:t>Reserve growing stock level</a:t>
            </a:r>
          </a:p>
        </p:txBody>
      </p:sp>
      <p:sp>
        <p:nvSpPr>
          <p:cNvPr id="19" name="Freeform 40"/>
          <p:cNvSpPr>
            <a:spLocks/>
          </p:cNvSpPr>
          <p:nvPr/>
        </p:nvSpPr>
        <p:spPr bwMode="auto">
          <a:xfrm>
            <a:off x="3598863" y="3306763"/>
            <a:ext cx="914400" cy="304800"/>
          </a:xfrm>
          <a:custGeom>
            <a:avLst/>
            <a:gdLst>
              <a:gd name="T0" fmla="*/ 0 w 576"/>
              <a:gd name="T1" fmla="*/ 304800 h 192"/>
              <a:gd name="T2" fmla="*/ 533400 w 576"/>
              <a:gd name="T3" fmla="*/ 76200 h 192"/>
              <a:gd name="T4" fmla="*/ 914400 w 57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92">
                <a:moveTo>
                  <a:pt x="0" y="192"/>
                </a:moveTo>
                <a:cubicBezTo>
                  <a:pt x="120" y="136"/>
                  <a:pt x="240" y="80"/>
                  <a:pt x="336" y="48"/>
                </a:cubicBezTo>
                <a:cubicBezTo>
                  <a:pt x="432" y="16"/>
                  <a:pt x="504" y="8"/>
                  <a:pt x="576" y="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41"/>
          <p:cNvSpPr>
            <a:spLocks/>
          </p:cNvSpPr>
          <p:nvPr/>
        </p:nvSpPr>
        <p:spPr bwMode="auto">
          <a:xfrm>
            <a:off x="4513263" y="3306763"/>
            <a:ext cx="914400" cy="304800"/>
          </a:xfrm>
          <a:custGeom>
            <a:avLst/>
            <a:gdLst>
              <a:gd name="T0" fmla="*/ 0 w 576"/>
              <a:gd name="T1" fmla="*/ 304800 h 192"/>
              <a:gd name="T2" fmla="*/ 533400 w 576"/>
              <a:gd name="T3" fmla="*/ 76200 h 192"/>
              <a:gd name="T4" fmla="*/ 914400 w 57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92">
                <a:moveTo>
                  <a:pt x="0" y="192"/>
                </a:moveTo>
                <a:cubicBezTo>
                  <a:pt x="120" y="136"/>
                  <a:pt x="240" y="80"/>
                  <a:pt x="336" y="48"/>
                </a:cubicBezTo>
                <a:cubicBezTo>
                  <a:pt x="432" y="16"/>
                  <a:pt x="504" y="8"/>
                  <a:pt x="576" y="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42"/>
          <p:cNvSpPr>
            <a:spLocks/>
          </p:cNvSpPr>
          <p:nvPr/>
        </p:nvSpPr>
        <p:spPr bwMode="auto">
          <a:xfrm>
            <a:off x="5427663" y="3306763"/>
            <a:ext cx="914400" cy="304800"/>
          </a:xfrm>
          <a:custGeom>
            <a:avLst/>
            <a:gdLst>
              <a:gd name="T0" fmla="*/ 0 w 576"/>
              <a:gd name="T1" fmla="*/ 304800 h 192"/>
              <a:gd name="T2" fmla="*/ 533400 w 576"/>
              <a:gd name="T3" fmla="*/ 76200 h 192"/>
              <a:gd name="T4" fmla="*/ 914400 w 57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92">
                <a:moveTo>
                  <a:pt x="0" y="192"/>
                </a:moveTo>
                <a:cubicBezTo>
                  <a:pt x="120" y="136"/>
                  <a:pt x="240" y="80"/>
                  <a:pt x="336" y="48"/>
                </a:cubicBezTo>
                <a:cubicBezTo>
                  <a:pt x="432" y="16"/>
                  <a:pt x="504" y="8"/>
                  <a:pt x="576" y="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43"/>
          <p:cNvSpPr>
            <a:spLocks noChangeShapeType="1"/>
          </p:cNvSpPr>
          <p:nvPr/>
        </p:nvSpPr>
        <p:spPr bwMode="auto">
          <a:xfrm>
            <a:off x="3598863" y="330676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44"/>
          <p:cNvSpPr>
            <a:spLocks noChangeShapeType="1"/>
          </p:cNvSpPr>
          <p:nvPr/>
        </p:nvSpPr>
        <p:spPr bwMode="auto">
          <a:xfrm>
            <a:off x="4513263" y="330676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45"/>
          <p:cNvSpPr>
            <a:spLocks noChangeShapeType="1"/>
          </p:cNvSpPr>
          <p:nvPr/>
        </p:nvSpPr>
        <p:spPr bwMode="auto">
          <a:xfrm>
            <a:off x="5427663" y="330676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46"/>
          <p:cNvSpPr>
            <a:spLocks noChangeShapeType="1"/>
          </p:cNvSpPr>
          <p:nvPr/>
        </p:nvSpPr>
        <p:spPr bwMode="auto">
          <a:xfrm>
            <a:off x="6342063" y="330676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47"/>
          <p:cNvSpPr>
            <a:spLocks noChangeShapeType="1"/>
          </p:cNvSpPr>
          <p:nvPr/>
        </p:nvSpPr>
        <p:spPr bwMode="auto">
          <a:xfrm flipV="1">
            <a:off x="6342063" y="3459163"/>
            <a:ext cx="3810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2674938" y="2751139"/>
            <a:ext cx="71755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100" b="0" dirty="0"/>
              <a:t>1st entry</a:t>
            </a:r>
          </a:p>
        </p:txBody>
      </p:sp>
      <p:sp>
        <p:nvSpPr>
          <p:cNvPr id="28" name="Text Box 49"/>
          <p:cNvSpPr txBox="1">
            <a:spLocks noChangeArrowheads="1"/>
          </p:cNvSpPr>
          <p:nvPr/>
        </p:nvSpPr>
        <p:spPr bwMode="auto">
          <a:xfrm>
            <a:off x="3216275" y="3001963"/>
            <a:ext cx="7651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100" b="0" dirty="0"/>
              <a:t>2nd entry</a:t>
            </a:r>
          </a:p>
        </p:txBody>
      </p:sp>
      <p:sp>
        <p:nvSpPr>
          <p:cNvPr id="29" name="Text Box 50"/>
          <p:cNvSpPr txBox="1">
            <a:spLocks noChangeArrowheads="1"/>
          </p:cNvSpPr>
          <p:nvPr/>
        </p:nvSpPr>
        <p:spPr bwMode="auto">
          <a:xfrm>
            <a:off x="4146550" y="3001963"/>
            <a:ext cx="73342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100" b="0" dirty="0"/>
              <a:t>3rd entry</a:t>
            </a:r>
          </a:p>
        </p:txBody>
      </p:sp>
      <p:sp>
        <p:nvSpPr>
          <p:cNvPr id="30" name="Text Box 51"/>
          <p:cNvSpPr txBox="1">
            <a:spLocks noChangeArrowheads="1"/>
          </p:cNvSpPr>
          <p:nvPr/>
        </p:nvSpPr>
        <p:spPr bwMode="auto">
          <a:xfrm>
            <a:off x="5064919" y="3001963"/>
            <a:ext cx="725487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100" b="0"/>
              <a:t>4th entry</a:t>
            </a:r>
          </a:p>
        </p:txBody>
      </p:sp>
      <p:sp>
        <p:nvSpPr>
          <p:cNvPr id="31" name="Text Box 51"/>
          <p:cNvSpPr txBox="1">
            <a:spLocks noChangeArrowheads="1"/>
          </p:cNvSpPr>
          <p:nvPr/>
        </p:nvSpPr>
        <p:spPr bwMode="auto">
          <a:xfrm>
            <a:off x="5976418" y="3003551"/>
            <a:ext cx="73129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100" b="0" dirty="0"/>
              <a:t>5th entry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742405" y="3011489"/>
            <a:ext cx="1" cy="60007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616007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1066800"/>
          </a:xfrm>
        </p:spPr>
        <p:txBody>
          <a:bodyPr/>
          <a:lstStyle/>
          <a:p>
            <a:r>
              <a:rPr lang="en-US" sz="3600"/>
              <a:t>Selecting the Cutting Cycle and the Residual BA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1752600"/>
          </a:xfrm>
        </p:spPr>
        <p:txBody>
          <a:bodyPr/>
          <a:lstStyle/>
          <a:p>
            <a:r>
              <a:rPr lang="en-US" sz="2400"/>
              <a:t>To calculate the optimal residual basal area and cutting cycle, calculate the uneven-aged management version of the Forest Value for a range of basal areas and cutting cycles.</a:t>
            </a:r>
          </a:p>
        </p:txBody>
      </p:sp>
      <p:graphicFrame>
        <p:nvGraphicFramePr>
          <p:cNvPr id="167940" name="Object 4"/>
          <p:cNvGraphicFramePr>
            <a:graphicFrameLocks noChangeAspect="1"/>
          </p:cNvGraphicFramePr>
          <p:nvPr/>
        </p:nvGraphicFramePr>
        <p:xfrm>
          <a:off x="1600200" y="2895600"/>
          <a:ext cx="49530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33" name="Equation" r:id="rId3" imgW="2260440" imgH="419040" progId="Equation.COEE2">
                  <p:embed/>
                </p:oleObj>
              </mc:Choice>
              <mc:Fallback>
                <p:oleObj name="Equation" r:id="rId3" imgW="2260440" imgH="4190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95600"/>
                        <a:ext cx="49530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1219200" y="3886200"/>
            <a:ext cx="65532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where:</a:t>
            </a:r>
          </a:p>
          <a:p>
            <a:pPr lvl="1"/>
            <a:r>
              <a:rPr lang="en-US" i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NetRev</a:t>
            </a:r>
            <a:r>
              <a:rPr lang="en-US" u="sng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=  the initial harvest net revenue,</a:t>
            </a:r>
          </a:p>
          <a:p>
            <a:pPr lvl="1"/>
            <a:r>
              <a:rPr lang="en-US" i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NetRev</a:t>
            </a:r>
            <a:r>
              <a:rPr lang="en-US" i="1" u="sng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cc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=  the net harvest revenue at the end of each  	cutting cycle,</a:t>
            </a:r>
          </a:p>
          <a:p>
            <a:pPr lvl="1"/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=  the net annual revenue (negative for costs),</a:t>
            </a:r>
          </a:p>
          <a:p>
            <a:pPr lvl="1"/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=  the cutting cycle, and</a:t>
            </a:r>
          </a:p>
          <a:p>
            <a:pPr lvl="1"/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r  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=  the real interest rate.</a:t>
            </a:r>
          </a:p>
        </p:txBody>
      </p:sp>
    </p:spTree>
    <p:extLst>
      <p:ext uri="{BB962C8B-B14F-4D97-AF65-F5344CB8AC3E}">
        <p14:creationId xmlns:p14="http://schemas.microsoft.com/office/powerpoint/2010/main" val="2330301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r>
              <a:rPr lang="en-US" sz="3600"/>
              <a:t>What is an Uneven­aged Stand?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458200" cy="4800600"/>
          </a:xfrm>
        </p:spPr>
        <p:txBody>
          <a:bodyPr/>
          <a:lstStyle/>
          <a:p>
            <a:r>
              <a:rPr lang="en-US" sz="2800"/>
              <a:t>Uneven-aged stands have, by definition, at least three age groups (or cohorts)</a:t>
            </a:r>
          </a:p>
          <a:p>
            <a:pPr lvl="1"/>
            <a:r>
              <a:rPr lang="en-US" sz="2400"/>
              <a:t>Theoretically, all age groups (up to some maximum) are represented in an uneven-aged stand</a:t>
            </a:r>
          </a:p>
          <a:p>
            <a:pPr lvl="1"/>
            <a:r>
              <a:rPr lang="en-US" sz="2400"/>
              <a:t>However, in practice there usually are identifiable cohorts of trees that are about the same age</a:t>
            </a:r>
          </a:p>
          <a:p>
            <a:pPr lvl="2"/>
            <a:r>
              <a:rPr lang="en-US" sz="2000"/>
              <a:t>the stand is considered uneven-aged if there are at least three</a:t>
            </a:r>
          </a:p>
          <a:p>
            <a:pPr lvl="1"/>
            <a:r>
              <a:rPr lang="en-US" sz="2400"/>
              <a:t>Still, it is useful to think of the idealized uneven-aged stand as a model (simplification of the real world)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3600"/>
              <a:t>Uneven-Aged Forest Value Example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534400" cy="5181600"/>
          </a:xfrm>
        </p:spPr>
        <p:txBody>
          <a:bodyPr/>
          <a:lstStyle/>
          <a:p>
            <a:r>
              <a:rPr lang="en-US" sz="2400"/>
              <a:t>You have a 200-acre uneven-aged forest stand, and you need to determine the best cutting cycle and residual basal area for the stand.</a:t>
            </a:r>
          </a:p>
          <a:p>
            <a:pPr lvl="1"/>
            <a:r>
              <a:rPr lang="en-US" sz="2400"/>
              <a:t>You are considering three residual basal area levels – 50, 60, and 70 square feet,</a:t>
            </a:r>
          </a:p>
          <a:p>
            <a:pPr lvl="1"/>
            <a:r>
              <a:rPr lang="en-US" sz="2400"/>
              <a:t>and three cutting cycles – 5, 10, and 15 years</a:t>
            </a:r>
          </a:p>
          <a:p>
            <a:r>
              <a:rPr lang="en-US" sz="2400"/>
              <a:t>The volume from future harvests, however, will depend on the cutting cycle and the residual basal area following each harvest, as shown on the next screen...</a:t>
            </a:r>
          </a:p>
          <a:p>
            <a:r>
              <a:rPr lang="en-US" sz="2400"/>
              <a:t>The stumpage price for all harvests is $220/mbf.</a:t>
            </a:r>
          </a:p>
          <a:p>
            <a:r>
              <a:rPr lang="en-US" sz="2400"/>
              <a:t>There are fixed costs for sale preparation, permitting, and moving harvesting equipment to the site totaling $2,000 (for the whole stand) each time a harvest is made.</a:t>
            </a:r>
          </a:p>
        </p:txBody>
      </p:sp>
    </p:spTree>
    <p:extLst>
      <p:ext uri="{BB962C8B-B14F-4D97-AF65-F5344CB8AC3E}">
        <p14:creationId xmlns:p14="http://schemas.microsoft.com/office/powerpoint/2010/main" val="41463201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543800" cy="4987925"/>
          </a:xfrm>
        </p:spPr>
        <p:txBody>
          <a:bodyPr/>
          <a:lstStyle/>
          <a:p>
            <a:r>
              <a:rPr lang="en-US" sz="2400"/>
              <a:t>Harvest volumes for uneven-aged management cutting cycle and residual basal area example.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  <a:noFill/>
          <a:ln/>
        </p:spPr>
        <p:txBody>
          <a:bodyPr anchorCtr="1"/>
          <a:lstStyle/>
          <a:p>
            <a:r>
              <a:rPr lang="en-US" sz="3600"/>
              <a:t>Uneven-Aged Forest Value Example </a:t>
            </a:r>
            <a:r>
              <a:rPr lang="en-US" sz="2400"/>
              <a:t>(continued)</a:t>
            </a:r>
          </a:p>
        </p:txBody>
      </p:sp>
      <p:graphicFrame>
        <p:nvGraphicFramePr>
          <p:cNvPr id="217092" name="Group 4"/>
          <p:cNvGraphicFramePr>
            <a:graphicFrameLocks noGrp="1"/>
          </p:cNvGraphicFramePr>
          <p:nvPr/>
        </p:nvGraphicFramePr>
        <p:xfrm>
          <a:off x="1143000" y="2286000"/>
          <a:ext cx="6553200" cy="3200402"/>
        </p:xfrm>
        <a:graphic>
          <a:graphicData uri="http://schemas.openxmlformats.org/drawingml/2006/table">
            <a:tbl>
              <a:tblPr/>
              <a:tblGrid>
                <a:gridCol w="13112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20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477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651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Residual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Basal Area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Initial Harvest Volume 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(mbf per acre)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Future Harvest Volumes (mbf/acre)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51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0.88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2.42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1.76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2.53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2.64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7240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8114" name="Object 2"/>
          <p:cNvGraphicFramePr>
            <a:graphicFrameLocks noChangeAspect="1"/>
          </p:cNvGraphicFramePr>
          <p:nvPr/>
        </p:nvGraphicFramePr>
        <p:xfrm>
          <a:off x="1092200" y="4572000"/>
          <a:ext cx="5662613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811" name="Equation" r:id="rId3" imgW="2793960" imgH="660240" progId="Equation.COEE2">
                  <p:embed/>
                </p:oleObj>
              </mc:Choice>
              <mc:Fallback>
                <p:oleObj name="Equation" r:id="rId3" imgW="2793960" imgH="660240" progId="Equation.COEE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4572000"/>
                        <a:ext cx="5662613" cy="133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153400" cy="3505200"/>
          </a:xfrm>
        </p:spPr>
        <p:txBody>
          <a:bodyPr/>
          <a:lstStyle/>
          <a:p>
            <a:r>
              <a:rPr lang="en-US" sz="2400"/>
              <a:t>Consider the case where you leave a residual basal area of 50 and you harvest on a 5-yr cutting cycle:</a:t>
            </a:r>
          </a:p>
          <a:p>
            <a:pPr lvl="1"/>
            <a:r>
              <a:rPr lang="en-US" sz="2400" i="1"/>
              <a:t>NetRev</a:t>
            </a:r>
            <a:r>
              <a:rPr lang="en-US" sz="2400" i="1" baseline="-25000"/>
              <a:t>I</a:t>
            </a:r>
            <a:r>
              <a:rPr lang="en-US" sz="2400"/>
              <a:t>  = $220/mbf×1.98 mbf/ac - $10/ac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			   = $425.60/ac</a:t>
            </a:r>
          </a:p>
          <a:p>
            <a:pPr lvl="1"/>
            <a:r>
              <a:rPr lang="en-US" sz="2400" i="1"/>
              <a:t>NetRev</a:t>
            </a:r>
            <a:r>
              <a:rPr lang="en-US" sz="2400" i="1" baseline="-25000"/>
              <a:t>cc</a:t>
            </a:r>
            <a:r>
              <a:rPr lang="en-US" sz="2400"/>
              <a:t> = $220/mbf×0.88 mbf/ac - $10/ac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			   = $183.60/ac</a:t>
            </a:r>
          </a:p>
          <a:p>
            <a:r>
              <a:rPr lang="en-US" sz="2400"/>
              <a:t>Now, plug these values into the uneven-aged management Forest Value equation:</a:t>
            </a:r>
          </a:p>
        </p:txBody>
      </p:sp>
      <p:sp>
        <p:nvSpPr>
          <p:cNvPr id="21811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  <a:noFill/>
          <a:ln/>
        </p:spPr>
        <p:txBody>
          <a:bodyPr anchorCtr="1"/>
          <a:lstStyle/>
          <a:p>
            <a:r>
              <a:rPr lang="en-US" sz="3600"/>
              <a:t>Uneven-Aged Forest Value Example </a:t>
            </a:r>
            <a:r>
              <a:rPr lang="en-US" sz="240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03434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153400" cy="4987925"/>
          </a:xfrm>
        </p:spPr>
        <p:txBody>
          <a:bodyPr/>
          <a:lstStyle/>
          <a:p>
            <a:r>
              <a:rPr lang="en-US" sz="2400"/>
              <a:t>Forest Values for uneven-aged management cutting cycle and residual basal area example (200 acre tract)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What would happen to these values if the tract was only 50 acres?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  <a:noFill/>
          <a:ln/>
        </p:spPr>
        <p:txBody>
          <a:bodyPr anchorCtr="1"/>
          <a:lstStyle/>
          <a:p>
            <a:r>
              <a:rPr lang="en-US" sz="3600"/>
              <a:t>Uneven-Aged Forest Value Example </a:t>
            </a:r>
            <a:r>
              <a:rPr lang="en-US" sz="2400"/>
              <a:t>(continued)</a:t>
            </a:r>
          </a:p>
        </p:txBody>
      </p:sp>
      <p:graphicFrame>
        <p:nvGraphicFramePr>
          <p:cNvPr id="219140" name="Group 4"/>
          <p:cNvGraphicFramePr>
            <a:graphicFrameLocks noGrp="1"/>
          </p:cNvGraphicFramePr>
          <p:nvPr/>
        </p:nvGraphicFramePr>
        <p:xfrm>
          <a:off x="1524000" y="2362200"/>
          <a:ext cx="6032500" cy="2288540"/>
        </p:xfrm>
        <a:graphic>
          <a:graphicData uri="http://schemas.openxmlformats.org/drawingml/2006/table">
            <a:tbl>
              <a:tblPr/>
              <a:tblGrid>
                <a:gridCol w="1508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8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Residual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Basal Area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Forest Value (per acre)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1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$1,148.00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$1,388.40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$1,112.10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$1,323.00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$1,390.40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$1,091.20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$1,405.10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$1,319.80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$1,115.80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153400" cy="4987925"/>
          </a:xfrm>
        </p:spPr>
        <p:txBody>
          <a:bodyPr/>
          <a:lstStyle/>
          <a:p>
            <a:r>
              <a:rPr lang="en-US" sz="2400"/>
              <a:t>Forest Values for uneven-aged management cutting cycle and residual basal area example (50 acre tract)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  <a:noFill/>
          <a:ln/>
        </p:spPr>
        <p:txBody>
          <a:bodyPr anchorCtr="1"/>
          <a:lstStyle/>
          <a:p>
            <a:r>
              <a:rPr lang="en-US" sz="3600"/>
              <a:t>Uneven-Aged Forest Value Example </a:t>
            </a:r>
            <a:r>
              <a:rPr lang="en-US" sz="2400"/>
              <a:t>(continued)</a:t>
            </a:r>
          </a:p>
        </p:txBody>
      </p:sp>
      <p:graphicFrame>
        <p:nvGraphicFramePr>
          <p:cNvPr id="220164" name="Group 4"/>
          <p:cNvGraphicFramePr>
            <a:graphicFrameLocks noGrp="1"/>
          </p:cNvGraphicFramePr>
          <p:nvPr/>
        </p:nvGraphicFramePr>
        <p:xfrm>
          <a:off x="1524000" y="2743200"/>
          <a:ext cx="6032500" cy="2318703"/>
        </p:xfrm>
        <a:graphic>
          <a:graphicData uri="http://schemas.openxmlformats.org/drawingml/2006/table">
            <a:tbl>
              <a:tblPr/>
              <a:tblGrid>
                <a:gridCol w="1508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8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Residual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Basal Area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Forest Value (per acre)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1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15-year Cycle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$1,063.80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$1,342.10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$1,078.40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$1,238.80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$1,344.10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$1,057.50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$1,320.90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$1,273.50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60C12"/>
                          </a:solidFill>
                          <a:effectLst/>
                          <a:latin typeface="Times New Roman" pitchFamily="18" charset="0"/>
                        </a:rPr>
                        <a:t>$1,082.10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45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en-US" sz="3600"/>
              <a:t>Uneven-aged Management and Even-Aged Management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343400"/>
          </a:xfrm>
        </p:spPr>
        <p:txBody>
          <a:bodyPr/>
          <a:lstStyle/>
          <a:p>
            <a:r>
              <a:rPr lang="en-US"/>
              <a:t>…can be viewed as the same thing, practiced at different scales.</a:t>
            </a:r>
          </a:p>
          <a:p>
            <a:pPr lvl="1"/>
            <a:r>
              <a:rPr lang="en-US"/>
              <a:t>A landscape made up of even-aged stands can be considered uneven-aged at the landscape scale.</a:t>
            </a:r>
          </a:p>
          <a:p>
            <a:pPr lvl="1"/>
            <a:r>
              <a:rPr lang="en-US"/>
              <a:t>As the patches become smaller, you go through patch clearcutting (even-aged) to group selection (uneven-aged) to individual tree selection (uneven-aged).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dirty="0"/>
              <a:t>Diameter Class Distribution Transition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3897642"/>
              </p:ext>
            </p:extLst>
          </p:nvPr>
        </p:nvGraphicFramePr>
        <p:xfrm>
          <a:off x="152400" y="2057400"/>
          <a:ext cx="4038600" cy="3326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870620"/>
              </p:ext>
            </p:extLst>
          </p:nvPr>
        </p:nvGraphicFramePr>
        <p:xfrm>
          <a:off x="4267200" y="2057400"/>
          <a:ext cx="4857750" cy="3341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6556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4876800"/>
          </a:xfrm>
        </p:spPr>
        <p:txBody>
          <a:bodyPr/>
          <a:lstStyle/>
          <a:p>
            <a:r>
              <a:rPr lang="en-US" sz="2400"/>
              <a:t>Mimics small-patch (gap phase) disturbance patterns typical of natural late-successional forests</a:t>
            </a:r>
          </a:p>
          <a:p>
            <a:r>
              <a:rPr lang="en-US" sz="2400"/>
              <a:t>Diverse vertical and horizontal structure</a:t>
            </a:r>
          </a:p>
          <a:p>
            <a:pPr lvl="1"/>
            <a:r>
              <a:rPr lang="en-US" sz="2000"/>
              <a:t>Small, medium and large trees provide a multi-layered canopy (vertical structure)</a:t>
            </a:r>
          </a:p>
          <a:p>
            <a:pPr lvl="1"/>
            <a:r>
              <a:rPr lang="en-US" sz="2000"/>
              <a:t>Small patches of trees of different ages provide horizontal diversity</a:t>
            </a:r>
          </a:p>
          <a:p>
            <a:r>
              <a:rPr lang="en-US" sz="2400"/>
              <a:t>Ideal when the desired species mix includes shade-tolerant tree species</a:t>
            </a:r>
          </a:p>
          <a:p>
            <a:r>
              <a:rPr lang="en-US" sz="2400"/>
              <a:t>Many people are offended by the sight of a clearcut</a:t>
            </a:r>
          </a:p>
          <a:p>
            <a:pPr lvl="1"/>
            <a:r>
              <a:rPr lang="en-US" sz="2000"/>
              <a:t>With uneven-aged management the stand is never clearcut (socially or aesthetically beneficial)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/>
              <a:t>Advantages of Uneven-</a:t>
            </a:r>
            <a:r>
              <a:rPr lang="en-US" sz="3600" dirty="0">
                <a:cs typeface="Tahoma" pitchFamily="34" charset="0"/>
              </a:rPr>
              <a:t>­</a:t>
            </a:r>
            <a:r>
              <a:rPr lang="en-US" sz="3600" dirty="0"/>
              <a:t>aged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10600" cy="4724400"/>
          </a:xfrm>
        </p:spPr>
        <p:txBody>
          <a:bodyPr/>
          <a:lstStyle/>
          <a:p>
            <a:r>
              <a:rPr lang="en-US" sz="2400" dirty="0"/>
              <a:t>Provide continuous cover on a site, reducing problems with erosion and excessive run-off after heavy rains</a:t>
            </a:r>
          </a:p>
          <a:p>
            <a:r>
              <a:rPr lang="en-US" sz="2400" dirty="0"/>
              <a:t>More compatible with many owners’ financial constraints</a:t>
            </a:r>
          </a:p>
          <a:p>
            <a:pPr lvl="1"/>
            <a:r>
              <a:rPr lang="en-US" sz="2200" dirty="0"/>
              <a:t>more frequent cash flow</a:t>
            </a:r>
          </a:p>
          <a:p>
            <a:pPr lvl="1"/>
            <a:r>
              <a:rPr lang="en-US" sz="2200" dirty="0"/>
              <a:t>relatively low investment requirements</a:t>
            </a:r>
          </a:p>
          <a:p>
            <a:r>
              <a:rPr lang="en-US" sz="2400" dirty="0"/>
              <a:t>In theory, could provide more growth than even-aged management</a:t>
            </a:r>
          </a:p>
          <a:p>
            <a:pPr lvl="1"/>
            <a:r>
              <a:rPr lang="en-US" sz="2200" dirty="0"/>
              <a:t>In practice, however, the densities required to maintain adequate regeneration are relatively low, so growth rates are typically lower with uneven-aged management than with even-aged management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Advantages of Uneven-aged Management</a:t>
            </a:r>
            <a:r>
              <a:rPr lang="en-US" sz="4000"/>
              <a:t> </a:t>
            </a:r>
            <a:r>
              <a:rPr lang="en-US" sz="2400"/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382000" cy="4953000"/>
          </a:xfrm>
        </p:spPr>
        <p:txBody>
          <a:bodyPr/>
          <a:lstStyle/>
          <a:p>
            <a:r>
              <a:rPr lang="en-US" sz="2400" dirty="0"/>
              <a:t>Generally does not work well when shade-intolerant species are desired</a:t>
            </a:r>
          </a:p>
          <a:p>
            <a:r>
              <a:rPr lang="en-US" sz="2400" dirty="0"/>
              <a:t>Some wildlife species prefer or require habitat provided by even-aged stands</a:t>
            </a:r>
          </a:p>
          <a:p>
            <a:pPr lvl="1"/>
            <a:r>
              <a:rPr lang="en-US" sz="2000" dirty="0"/>
              <a:t>e.g., large openings with early successional vegetation</a:t>
            </a:r>
          </a:p>
          <a:p>
            <a:r>
              <a:rPr lang="en-US" sz="2400" dirty="0"/>
              <a:t>Uneven-aged management is complex and difficult to implement</a:t>
            </a:r>
          </a:p>
          <a:p>
            <a:pPr lvl="1"/>
            <a:r>
              <a:rPr lang="en-US" sz="2000" dirty="0"/>
              <a:t>More detailed information about the stand is required</a:t>
            </a:r>
          </a:p>
          <a:p>
            <a:pPr lvl="1"/>
            <a:r>
              <a:rPr lang="en-US" sz="2000" dirty="0"/>
              <a:t>Growth and yield models are less likely to be available</a:t>
            </a:r>
          </a:p>
          <a:p>
            <a:r>
              <a:rPr lang="en-US" sz="2400" dirty="0"/>
              <a:t>Requires the ability to obtain more frequent “pulses” of regeneration</a:t>
            </a:r>
          </a:p>
          <a:p>
            <a:pPr lvl="1"/>
            <a:r>
              <a:rPr lang="en-US" sz="2000" dirty="0"/>
              <a:t>Difficult where deer browsing pressure is high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Disadvantages of Uneven-aged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29600" cy="4419600"/>
          </a:xfrm>
        </p:spPr>
        <p:txBody>
          <a:bodyPr/>
          <a:lstStyle/>
          <a:p>
            <a:r>
              <a:rPr lang="en-US" sz="2400" dirty="0"/>
              <a:t>The frequent, lighter harvests required for uneven-aged management create numerous problems:</a:t>
            </a:r>
          </a:p>
          <a:p>
            <a:pPr lvl="1"/>
            <a:r>
              <a:rPr lang="en-US" sz="2200" dirty="0"/>
              <a:t>Since less volume is removed per unit of area, average woods hauling distances and logging costs will be greater</a:t>
            </a:r>
          </a:p>
          <a:p>
            <a:pPr lvl="1"/>
            <a:r>
              <a:rPr lang="en-US" sz="2200" dirty="0"/>
              <a:t>More area must be disturbed to obtain a given amount of wood</a:t>
            </a:r>
          </a:p>
          <a:p>
            <a:pPr lvl="1"/>
            <a:r>
              <a:rPr lang="en-US" sz="2200" dirty="0"/>
              <a:t>More roads are needed</a:t>
            </a:r>
          </a:p>
          <a:p>
            <a:pPr lvl="1"/>
            <a:r>
              <a:rPr lang="en-US" sz="2200" dirty="0"/>
              <a:t>It is difficult to avoid some damage to the residual stand</a:t>
            </a:r>
          </a:p>
          <a:p>
            <a:pPr lvl="1"/>
            <a:r>
              <a:rPr lang="en-US" sz="2200" dirty="0"/>
              <a:t>More frequent entries into the stand increase the potential for site degradation during harvesting such as compaction and rutting</a:t>
            </a:r>
          </a:p>
          <a:p>
            <a:r>
              <a:rPr lang="en-US" sz="2400" dirty="0"/>
              <a:t>May provide a pseudo-scientific rationale for high-grading</a:t>
            </a:r>
          </a:p>
          <a:p>
            <a:pPr lvl="1"/>
            <a:endParaRPr lang="en-US" sz="2200" dirty="0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Disadvantages of Uneven-aged Management</a:t>
            </a:r>
            <a:r>
              <a:rPr lang="en-US" sz="2400"/>
              <a:t> 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1739</TotalTime>
  <Words>2263</Words>
  <Application>Microsoft Office PowerPoint</Application>
  <PresentationFormat>On-screen Show (4:3)</PresentationFormat>
  <Paragraphs>280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Tahoma</vt:lpstr>
      <vt:lpstr>Times New Roman</vt:lpstr>
      <vt:lpstr>Wingdings</vt:lpstr>
      <vt:lpstr>Textured</vt:lpstr>
      <vt:lpstr>Drawing</vt:lpstr>
      <vt:lpstr>Equation</vt:lpstr>
      <vt:lpstr>PowerPoint Presentation</vt:lpstr>
      <vt:lpstr>Lecture Outline</vt:lpstr>
      <vt:lpstr>What is an Uneven­aged Stand?</vt:lpstr>
      <vt:lpstr>Uneven-aged Management and Even-Aged Management</vt:lpstr>
      <vt:lpstr>Diameter Class Distribution Transition</vt:lpstr>
      <vt:lpstr>Advantages of Uneven-­aged Management</vt:lpstr>
      <vt:lpstr>Advantages of Uneven-aged Management (continued)</vt:lpstr>
      <vt:lpstr>Disadvantages of Uneven-aged Management</vt:lpstr>
      <vt:lpstr>Disadvantages of Uneven-aged Management (Continued)</vt:lpstr>
      <vt:lpstr>Key Decision Parameters in Uneven-aged Management</vt:lpstr>
      <vt:lpstr>An “Ideal” Diameter Class Distribution</vt:lpstr>
      <vt:lpstr>The Q-factor</vt:lpstr>
      <vt:lpstr>The Negative Exponential Diameter Class Distribution</vt:lpstr>
      <vt:lpstr>Properties of the Negative Exponential Function</vt:lpstr>
      <vt:lpstr>Properties of the Negative Exponential Function (continued)</vt:lpstr>
      <vt:lpstr>Selecting a Target Diameter-Class Distribution</vt:lpstr>
      <vt:lpstr>Selecting k, Q and dmax</vt:lpstr>
      <vt:lpstr>Selecting dmax</vt:lpstr>
      <vt:lpstr>Identifying the Maximum Diameter</vt:lpstr>
      <vt:lpstr>Financial Maturity Example</vt:lpstr>
      <vt:lpstr>Relationship Between Choosing  dmax and R*</vt:lpstr>
      <vt:lpstr>Selecting a Target Q-Factor</vt:lpstr>
      <vt:lpstr>Selecting a Target Q-Factor</vt:lpstr>
      <vt:lpstr>Selecting k</vt:lpstr>
      <vt:lpstr>Selecting k</vt:lpstr>
      <vt:lpstr>Selecting k, Q and dmax</vt:lpstr>
      <vt:lpstr>Individual Tree Selection</vt:lpstr>
      <vt:lpstr>Selecting the Cutting Cycle and the Residual BA</vt:lpstr>
      <vt:lpstr>Selecting the Cutting Cycle and the Residual BA</vt:lpstr>
      <vt:lpstr>Uneven-Aged Forest Value Example</vt:lpstr>
      <vt:lpstr>Uneven-Aged Forest Value Example (continued)</vt:lpstr>
      <vt:lpstr>Uneven-Aged Forest Value Example (continued)</vt:lpstr>
      <vt:lpstr>Uneven-Aged Forest Value Example (continued)</vt:lpstr>
      <vt:lpstr>Uneven-Aged Forest Value Example (continued)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mmcdill</dc:creator>
  <cp:lastModifiedBy>Susete Marques</cp:lastModifiedBy>
  <cp:revision>57</cp:revision>
  <cp:lastPrinted>2016-12-12T10:14:21Z</cp:lastPrinted>
  <dcterms:created xsi:type="dcterms:W3CDTF">2004-02-24T15:10:39Z</dcterms:created>
  <dcterms:modified xsi:type="dcterms:W3CDTF">2016-12-12T10:15:01Z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