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328" r:id="rId3"/>
    <p:sldId id="337" r:id="rId4"/>
    <p:sldId id="330" r:id="rId5"/>
    <p:sldId id="329" r:id="rId6"/>
    <p:sldId id="331" r:id="rId7"/>
    <p:sldId id="332" r:id="rId8"/>
    <p:sldId id="333" r:id="rId9"/>
    <p:sldId id="338" r:id="rId10"/>
    <p:sldId id="339" r:id="rId11"/>
    <p:sldId id="334" r:id="rId12"/>
    <p:sldId id="340" r:id="rId13"/>
    <p:sldId id="360" r:id="rId14"/>
  </p:sldIdLst>
  <p:sldSz cx="9144000" cy="6858000" type="screen4x3"/>
  <p:notesSz cx="7099300" cy="102235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7ABC32"/>
    <a:srgbClr val="6EA92D"/>
    <a:srgbClr val="588824"/>
    <a:srgbClr val="FF5050"/>
    <a:srgbClr val="CC6600"/>
    <a:srgbClr val="0099FF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1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1656" y="-84"/>
      </p:cViewPr>
      <p:guideLst>
        <p:guide orient="horz" pos="4319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8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008"/>
          </a:xfrm>
          <a:prstGeom prst="rect">
            <a:avLst/>
          </a:prstGeom>
        </p:spPr>
        <p:txBody>
          <a:bodyPr vert="horz" lIns="95802" tIns="47901" rIns="95802" bIns="4790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008"/>
          </a:xfrm>
          <a:prstGeom prst="rect">
            <a:avLst/>
          </a:prstGeom>
        </p:spPr>
        <p:txBody>
          <a:bodyPr vert="horz" lIns="95802" tIns="47901" rIns="95802" bIns="47901" rtlCol="0"/>
          <a:lstStyle>
            <a:lvl1pPr algn="r">
              <a:defRPr sz="1300" smtClean="0"/>
            </a:lvl1pPr>
          </a:lstStyle>
          <a:p>
            <a:pPr>
              <a:defRPr/>
            </a:pPr>
            <a:fld id="{D006393A-777E-46E1-B4D5-D39EDD8A3174}" type="datetimeFigureOut">
              <a:rPr lang="pt-PT"/>
              <a:pPr>
                <a:defRPr/>
              </a:pPr>
              <a:t>01-06-2015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10818"/>
            <a:ext cx="3076363" cy="511008"/>
          </a:xfrm>
          <a:prstGeom prst="rect">
            <a:avLst/>
          </a:prstGeom>
        </p:spPr>
        <p:txBody>
          <a:bodyPr vert="horz" lIns="95802" tIns="47901" rIns="95802" bIns="4790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10818"/>
            <a:ext cx="3076363" cy="511008"/>
          </a:xfrm>
          <a:prstGeom prst="rect">
            <a:avLst/>
          </a:prstGeom>
        </p:spPr>
        <p:txBody>
          <a:bodyPr vert="horz" lIns="95802" tIns="47901" rIns="95802" bIns="4790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2066470F-0D4A-48B8-98E3-3881D824254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4767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6363" cy="51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0"/>
            <a:ext cx="3076363" cy="51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55409"/>
            <a:ext cx="5679440" cy="460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10818"/>
            <a:ext cx="3076363" cy="51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10818"/>
            <a:ext cx="3076363" cy="51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41651BE0-C5F3-40F9-8DDD-A62093B7358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583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2A9B5-2794-4378-8BED-DC8B60733EA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EBA7-EE70-49BC-9E22-BAE8E901C9B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BEC76-9635-41B4-B4D1-7D6B8720463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D008C-D43D-4F97-B520-7433585C959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3DF-CAB8-4806-B093-D8868E28B05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D249-D2C4-477F-B6B9-2C5C898D993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76428-0BAA-4926-8739-5EB5CF899A1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65D65-43ED-44B7-B301-4CABC209851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747D-3C4D-49BA-914F-384762C7119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747D-DE8E-41F4-B550-888A46DFA68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9E87-9150-4E3D-9D45-52756D8C35F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08E62F-BC49-4B75-9CCA-73D6630BD61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90500" y="1857375"/>
            <a:ext cx="8782050" cy="4800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671482" y="139700"/>
            <a:ext cx="3783106" cy="36933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800" b="1" dirty="0" smtClean="0">
                <a:solidFill>
                  <a:srgbClr val="FF3300"/>
                </a:solidFill>
              </a:rPr>
              <a:t>PROPAGAÇÃO DE ONDAS</a:t>
            </a:r>
            <a:endParaRPr lang="pt-PT" sz="1800" b="1" dirty="0">
              <a:solidFill>
                <a:srgbClr val="FF3300"/>
              </a:solidFill>
            </a:endParaRP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152400" y="549460"/>
            <a:ext cx="1474381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1. Introdução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166688" y="943058"/>
            <a:ext cx="8794750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Propagação</a:t>
            </a:r>
            <a:r>
              <a:rPr lang="pt-PT" dirty="0" smtClean="0"/>
              <a:t>: procedimento matemático para determinar a variação da </a:t>
            </a:r>
            <a:r>
              <a:rPr lang="pt-PT" b="1" dirty="0" smtClean="0">
                <a:solidFill>
                  <a:srgbClr val="0000FF"/>
                </a:solidFill>
              </a:rPr>
              <a:t>magnitude</a:t>
            </a:r>
            <a:r>
              <a:rPr lang="pt-PT" dirty="0" smtClean="0"/>
              <a:t>, da </a:t>
            </a:r>
            <a:r>
              <a:rPr lang="pt-PT" b="1" dirty="0" smtClean="0">
                <a:solidFill>
                  <a:srgbClr val="0000FF"/>
                </a:solidFill>
              </a:rPr>
              <a:t>velocidade</a:t>
            </a:r>
            <a:r>
              <a:rPr lang="pt-PT" dirty="0" smtClean="0"/>
              <a:t> e da </a:t>
            </a:r>
            <a:r>
              <a:rPr lang="pt-PT" b="1" dirty="0" smtClean="0">
                <a:solidFill>
                  <a:srgbClr val="0000FF"/>
                </a:solidFill>
              </a:rPr>
              <a:t>forma</a:t>
            </a:r>
            <a:r>
              <a:rPr lang="pt-PT" dirty="0" smtClean="0"/>
              <a:t> de uma </a:t>
            </a:r>
            <a:r>
              <a:rPr lang="pt-PT" b="1" dirty="0" smtClean="0">
                <a:solidFill>
                  <a:srgbClr val="0000FF"/>
                </a:solidFill>
              </a:rPr>
              <a:t>onda de cheia</a:t>
            </a:r>
            <a:r>
              <a:rPr lang="pt-PT" dirty="0" smtClean="0"/>
              <a:t>,  em função do </a:t>
            </a:r>
            <a:r>
              <a:rPr lang="pt-PT" b="1" dirty="0" smtClean="0">
                <a:solidFill>
                  <a:srgbClr val="0000FF"/>
                </a:solidFill>
              </a:rPr>
              <a:t>tempo</a:t>
            </a:r>
            <a:r>
              <a:rPr lang="pt-PT" dirty="0" smtClean="0"/>
              <a:t>, num ou mais pontos de um curso de de água ou de uma albufeira (Fread, 1993).</a:t>
            </a:r>
            <a:endParaRPr lang="pt-PT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39228" y="4089768"/>
            <a:ext cx="1366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Propagação</a:t>
            </a:r>
            <a:endParaRPr lang="pt-PT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58347" y="2647525"/>
            <a:ext cx="1335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b="1" i="1" dirty="0" smtClean="0">
                <a:solidFill>
                  <a:srgbClr val="0000FF"/>
                </a:solidFill>
              </a:rPr>
              <a:t>Hidrológica</a:t>
            </a:r>
            <a:endParaRPr lang="pt-PT" i="1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047918" y="2080032"/>
            <a:ext cx="58389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sz="1400" dirty="0" smtClean="0"/>
              <a:t>Modelação </a:t>
            </a:r>
            <a:r>
              <a:rPr lang="pt-PT" sz="1400" b="1" dirty="0" smtClean="0">
                <a:solidFill>
                  <a:srgbClr val="0000FF"/>
                </a:solidFill>
              </a:rPr>
              <a:t>simples</a:t>
            </a:r>
            <a:r>
              <a:rPr lang="pt-PT" sz="1400" dirty="0" smtClean="0"/>
              <a:t>, mas com alguma base física.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726259" y="5036097"/>
            <a:ext cx="1335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b="1" i="1" dirty="0" smtClean="0">
                <a:solidFill>
                  <a:srgbClr val="0000FF"/>
                </a:solidFill>
              </a:rPr>
              <a:t>Hidráulica</a:t>
            </a:r>
            <a:endParaRPr lang="pt-PT" i="1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045842" y="3997316"/>
            <a:ext cx="58695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dirty="0" smtClean="0">
                <a:solidFill>
                  <a:srgbClr val="0000FF"/>
                </a:solidFill>
              </a:rPr>
              <a:t> </a:t>
            </a:r>
            <a:r>
              <a:rPr lang="pt-PT" sz="1400" dirty="0" smtClean="0"/>
              <a:t>Modelação com </a:t>
            </a:r>
            <a:r>
              <a:rPr lang="pt-PT" sz="1400" b="1" dirty="0" smtClean="0">
                <a:solidFill>
                  <a:srgbClr val="0000FF"/>
                </a:solidFill>
              </a:rPr>
              <a:t>base física</a:t>
            </a:r>
            <a:r>
              <a:rPr lang="pt-PT" sz="1400" dirty="0" smtClean="0"/>
              <a:t>.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1520084" y="2066926"/>
            <a:ext cx="268941" cy="4400550"/>
          </a:xfrm>
          <a:prstGeom prst="leftBrace">
            <a:avLst>
              <a:gd name="adj1" fmla="val 3833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Left Brace 17"/>
          <p:cNvSpPr/>
          <p:nvPr/>
        </p:nvSpPr>
        <p:spPr>
          <a:xfrm>
            <a:off x="2950338" y="2081789"/>
            <a:ext cx="152400" cy="1477070"/>
          </a:xfrm>
          <a:prstGeom prst="leftBrace">
            <a:avLst>
              <a:gd name="adj1" fmla="val 4690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Left Brace 19"/>
          <p:cNvSpPr/>
          <p:nvPr/>
        </p:nvSpPr>
        <p:spPr>
          <a:xfrm>
            <a:off x="2963590" y="4000846"/>
            <a:ext cx="152400" cy="2412359"/>
          </a:xfrm>
          <a:prstGeom prst="leftBrace">
            <a:avLst>
              <a:gd name="adj1" fmla="val 4690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047918" y="2432457"/>
            <a:ext cx="5905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Recorre à </a:t>
            </a:r>
            <a:r>
              <a:rPr lang="pt-PT" sz="1400" b="1" dirty="0" smtClean="0">
                <a:solidFill>
                  <a:srgbClr val="0000FF"/>
                </a:solidFill>
              </a:rPr>
              <a:t>equação da continuidade </a:t>
            </a:r>
            <a:r>
              <a:rPr lang="pt-PT" sz="1400" dirty="0" smtClean="0"/>
              <a:t>e a uma equação para caracterizar o </a:t>
            </a:r>
            <a:r>
              <a:rPr lang="pt-PT" sz="1400" b="1" dirty="0" smtClean="0">
                <a:solidFill>
                  <a:srgbClr val="0000FF"/>
                </a:solidFill>
              </a:rPr>
              <a:t>armazenamento</a:t>
            </a:r>
            <a:r>
              <a:rPr lang="pt-PT" sz="1400" dirty="0" smtClean="0"/>
              <a:t> de água no rio ou albufeira.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3047918" y="2965857"/>
            <a:ext cx="5838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Modela a variação temporal do </a:t>
            </a:r>
            <a:r>
              <a:rPr lang="pt-PT" sz="1400" b="1" dirty="0" smtClean="0">
                <a:solidFill>
                  <a:srgbClr val="0000FF"/>
                </a:solidFill>
              </a:rPr>
              <a:t>caudal</a:t>
            </a:r>
            <a:r>
              <a:rPr lang="pt-PT" sz="1400" dirty="0" smtClean="0"/>
              <a:t> num determinado ponto.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054309" y="3289707"/>
            <a:ext cx="5838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Modelação normalmente </a:t>
            </a:r>
            <a:r>
              <a:rPr lang="pt-PT" sz="1400" b="1" dirty="0" smtClean="0">
                <a:solidFill>
                  <a:srgbClr val="0000FF"/>
                </a:solidFill>
              </a:rPr>
              <a:t>agregada</a:t>
            </a:r>
            <a:r>
              <a:rPr lang="pt-PT" sz="1400" dirty="0" smtClean="0"/>
              <a:t>.</a:t>
            </a:r>
            <a:endParaRPr lang="pt-PT" sz="1400" dirty="0"/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055367" y="4349741"/>
            <a:ext cx="5917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Recorre à </a:t>
            </a:r>
            <a:r>
              <a:rPr lang="pt-PT" sz="1400" b="1" dirty="0" smtClean="0">
                <a:solidFill>
                  <a:srgbClr val="0000FF"/>
                </a:solidFill>
              </a:rPr>
              <a:t>equação da continuidade </a:t>
            </a:r>
            <a:r>
              <a:rPr lang="pt-PT" sz="1400" dirty="0" smtClean="0"/>
              <a:t>e da </a:t>
            </a:r>
            <a:r>
              <a:rPr lang="pt-PT" sz="1400" b="1" dirty="0" smtClean="0">
                <a:solidFill>
                  <a:srgbClr val="0000FF"/>
                </a:solidFill>
              </a:rPr>
              <a:t>conservação da quantidade de movimento</a:t>
            </a:r>
            <a:r>
              <a:rPr lang="pt-PT" sz="1400" dirty="0" smtClean="0"/>
              <a:t>.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3048000" y="4883141"/>
            <a:ext cx="5943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O escoamento variável é normalmente considerado a </a:t>
            </a:r>
            <a:r>
              <a:rPr lang="pt-PT" sz="1400" b="1" dirty="0" smtClean="0">
                <a:solidFill>
                  <a:srgbClr val="0000FF"/>
                </a:solidFill>
              </a:rPr>
              <a:t>uma dimensão </a:t>
            </a:r>
            <a:r>
              <a:rPr lang="pt-PT" sz="1400" dirty="0" smtClean="0"/>
              <a:t>(ao longo do curso de água ou da albufeira), o que conduz às equações de </a:t>
            </a:r>
            <a:r>
              <a:rPr lang="pt-PT" sz="1400" b="1" i="1" dirty="0" smtClean="0">
                <a:solidFill>
                  <a:srgbClr val="0000FF"/>
                </a:solidFill>
              </a:rPr>
              <a:t>Saint-Venant</a:t>
            </a:r>
            <a:r>
              <a:rPr lang="pt-PT" sz="1400" b="1" dirty="0" smtClean="0">
                <a:solidFill>
                  <a:srgbClr val="0000FF"/>
                </a:solidFill>
              </a:rPr>
              <a:t> </a:t>
            </a:r>
            <a:r>
              <a:rPr lang="pt-PT" sz="1400" dirty="0" smtClean="0"/>
              <a:t>(1871).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038475" y="5635616"/>
            <a:ext cx="5934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Modela </a:t>
            </a:r>
            <a:r>
              <a:rPr lang="pt-PT" sz="1400" b="1" dirty="0" smtClean="0">
                <a:solidFill>
                  <a:srgbClr val="0000FF"/>
                </a:solidFill>
              </a:rPr>
              <a:t>simultaneamente</a:t>
            </a:r>
            <a:r>
              <a:rPr lang="pt-PT" sz="1400" dirty="0" smtClean="0"/>
              <a:t> a variação temporal do </a:t>
            </a:r>
            <a:r>
              <a:rPr lang="pt-PT" sz="1400" b="1" dirty="0" smtClean="0">
                <a:solidFill>
                  <a:srgbClr val="0000FF"/>
                </a:solidFill>
              </a:rPr>
              <a:t>caudal</a:t>
            </a:r>
            <a:r>
              <a:rPr lang="pt-PT" sz="1400" dirty="0" smtClean="0"/>
              <a:t> e da </a:t>
            </a:r>
            <a:r>
              <a:rPr lang="pt-PT" sz="1400" b="1" dirty="0" smtClean="0">
                <a:solidFill>
                  <a:srgbClr val="0000FF"/>
                </a:solidFill>
              </a:rPr>
              <a:t>altura da água </a:t>
            </a:r>
            <a:r>
              <a:rPr lang="pt-PT" sz="1400" dirty="0" smtClean="0"/>
              <a:t>em diferentes pontos do espaço.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3048000" y="6169016"/>
            <a:ext cx="58695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SzPct val="150000"/>
              <a:buFont typeface="Arial" pitchFamily="34" charset="0"/>
              <a:buChar char="•"/>
            </a:pPr>
            <a:r>
              <a:rPr lang="pt-PT" sz="1400" dirty="0" smtClean="0"/>
              <a:t> Modelação normalmente </a:t>
            </a:r>
            <a:r>
              <a:rPr lang="pt-PT" sz="1400" b="1" dirty="0" smtClean="0">
                <a:solidFill>
                  <a:srgbClr val="0000FF"/>
                </a:solidFill>
              </a:rPr>
              <a:t>distribuída</a:t>
            </a:r>
            <a:r>
              <a:rPr lang="pt-PT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16069" grpId="0" animBg="1"/>
      <p:bldP spid="216070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20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8853" y="719779"/>
            <a:ext cx="8782495" cy="1086238"/>
            <a:chOff x="148853" y="921806"/>
            <a:chExt cx="8782495" cy="1086238"/>
          </a:xfrm>
        </p:grpSpPr>
        <p:sp>
          <p:nvSpPr>
            <p:cNvPr id="153603" name="Rectangle 3"/>
            <p:cNvSpPr>
              <a:spLocks noChangeArrowheads="1"/>
            </p:cNvSpPr>
            <p:nvPr/>
          </p:nvSpPr>
          <p:spPr bwMode="auto">
            <a:xfrm>
              <a:off x="148853" y="921806"/>
              <a:ext cx="8782495" cy="107721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Considere-se o </a:t>
              </a:r>
              <a:r>
                <a:rPr kumimoji="0" lang="pt-PT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hidrograma de saída </a:t>
              </a:r>
              <a:r>
                <a:rPr kumimoji="0" lang="pt-PT" b="1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q</a:t>
              </a:r>
              <a:r>
                <a:rPr kumimoji="0" lang="pt-PT" b="1" i="1" u="none" strike="noStrike" cap="none" normalizeH="0" baseline="-2500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O</a:t>
              </a:r>
              <a:r>
                <a:rPr kumimoji="0" lang="pt-PT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 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constituído pelo(s) hidrograma(s) de saída de estruturas hidráulicas sobre as quais </a:t>
              </a:r>
              <a:r>
                <a:rPr kumimoji="0" lang="pt-PT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não exercemos qualquer controle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,   , e pelo(s) hidrograma(s) de saída </a:t>
              </a:r>
              <a:r>
                <a:rPr kumimoji="0" lang="pt-PT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sob controlo 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do gestor do reservatório (por exemplo, a bombagem de água da albufeira, para rega, com um caudal conhecido),      :</a:t>
              </a:r>
              <a:endPara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53602" name="Object 2"/>
            <p:cNvGraphicFramePr>
              <a:graphicFrameLocks noChangeAspect="1"/>
            </p:cNvGraphicFramePr>
            <p:nvPr/>
          </p:nvGraphicFramePr>
          <p:xfrm>
            <a:off x="5433238" y="1648044"/>
            <a:ext cx="300000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6" name="Equation" r:id="rId3" imgW="190500" imgH="228600" progId="Equation.3">
                    <p:embed/>
                  </p:oleObj>
                </mc:Choice>
                <mc:Fallback>
                  <p:oleObj name="Equation" r:id="rId3" imgW="19050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3238" y="1648044"/>
                          <a:ext cx="300000" cy="36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01" name="Object 1"/>
            <p:cNvGraphicFramePr>
              <a:graphicFrameLocks noChangeAspect="1"/>
            </p:cNvGraphicFramePr>
            <p:nvPr/>
          </p:nvGraphicFramePr>
          <p:xfrm>
            <a:off x="7517612" y="1153632"/>
            <a:ext cx="300000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7" name="Equation" r:id="rId5" imgW="190500" imgH="228600" progId="Equation.3">
                    <p:embed/>
                  </p:oleObj>
                </mc:Choice>
                <mc:Fallback>
                  <p:oleObj name="Equation" r:id="rId5" imgW="190500" imgH="2286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7612" y="1153632"/>
                          <a:ext cx="300000" cy="36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399" y="203945"/>
            <a:ext cx="5065060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2.4 Método de Puls modificado </a:t>
            </a:r>
            <a:r>
              <a:rPr lang="pt-PT" dirty="0" smtClean="0"/>
              <a:t>(Chow </a:t>
            </a:r>
            <a:r>
              <a:rPr lang="pt-PT" i="1" dirty="0" smtClean="0"/>
              <a:t>et al.</a:t>
            </a:r>
            <a:r>
              <a:rPr lang="pt-PT" dirty="0" smtClean="0"/>
              <a:t>, 1988) 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12" name="Group 11"/>
          <p:cNvGrpSpPr/>
          <p:nvPr/>
        </p:nvGrpSpPr>
        <p:grpSpPr>
          <a:xfrm>
            <a:off x="3817091" y="1807523"/>
            <a:ext cx="1477926" cy="478477"/>
            <a:chOff x="3774559" y="2094614"/>
            <a:chExt cx="1477926" cy="478477"/>
          </a:xfrm>
        </p:grpSpPr>
        <p:sp>
          <p:nvSpPr>
            <p:cNvPr id="11" name="Rectangle 10"/>
            <p:cNvSpPr/>
            <p:nvPr/>
          </p:nvSpPr>
          <p:spPr>
            <a:xfrm>
              <a:off x="3774559" y="2094614"/>
              <a:ext cx="1477926" cy="47847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aphicFrame>
          <p:nvGraphicFramePr>
            <p:cNvPr id="153605" name="Object 5"/>
            <p:cNvGraphicFramePr>
              <a:graphicFrameLocks noChangeAspect="1"/>
            </p:cNvGraphicFramePr>
            <p:nvPr/>
          </p:nvGraphicFramePr>
          <p:xfrm>
            <a:off x="3866289" y="2105211"/>
            <a:ext cx="1260000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8" name="Equation" r:id="rId7" imgW="799920" imgH="228600" progId="Equation.3">
                    <p:embed/>
                  </p:oleObj>
                </mc:Choice>
                <mc:Fallback>
                  <p:oleObj name="Equation" r:id="rId7" imgW="7999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6289" y="2105211"/>
                          <a:ext cx="1260000" cy="36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78852" y="3413175"/>
            <a:ext cx="8773763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 integração desta entre os tempos 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n-1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e 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n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, em que os armazenamentos são, respectivamente, </a:t>
            </a:r>
            <a:r>
              <a:rPr lang="pt-PT" i="1" dirty="0" smtClean="0">
                <a:latin typeface="Arial" pitchFamily="34" charset="0"/>
                <a:ea typeface="CG Times (WN)"/>
                <a:cs typeface="Arial" pitchFamily="34" charset="0"/>
              </a:rPr>
              <a:t>S</a:t>
            </a:r>
            <a:r>
              <a:rPr lang="pt-PT" baseline="-30000" dirty="0" smtClean="0">
                <a:latin typeface="Arial" pitchFamily="34" charset="0"/>
                <a:ea typeface="CG Times (WN)"/>
                <a:cs typeface="Arial" pitchFamily="34" charset="0"/>
              </a:rPr>
              <a:t>n-1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 e </a:t>
            </a:r>
            <a:r>
              <a:rPr lang="pt-PT" i="1" dirty="0" smtClean="0">
                <a:latin typeface="Arial" pitchFamily="34" charset="0"/>
                <a:ea typeface="CG Times (WN)"/>
                <a:cs typeface="Arial" pitchFamily="34" charset="0"/>
              </a:rPr>
              <a:t>S</a:t>
            </a:r>
            <a:r>
              <a:rPr lang="pt-PT" baseline="-30000" dirty="0" smtClean="0">
                <a:latin typeface="Arial" pitchFamily="34" charset="0"/>
                <a:ea typeface="CG Times (WN)"/>
                <a:cs typeface="Arial" pitchFamily="34" charset="0"/>
              </a:rPr>
              <a:t>n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, conduz a: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1757" y="2657284"/>
            <a:ext cx="4708587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Ficando a equação da continuidade com a forma: 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859144" y="2456084"/>
            <a:ext cx="2583712" cy="829340"/>
            <a:chOff x="3285460" y="3338623"/>
            <a:chExt cx="2583712" cy="829340"/>
          </a:xfrm>
        </p:grpSpPr>
        <p:sp>
          <p:nvSpPr>
            <p:cNvPr id="16" name="Rectangle 15"/>
            <p:cNvSpPr/>
            <p:nvPr/>
          </p:nvSpPr>
          <p:spPr>
            <a:xfrm>
              <a:off x="3285460" y="3338623"/>
              <a:ext cx="2583712" cy="829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aphicFrame>
          <p:nvGraphicFramePr>
            <p:cNvPr id="15360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6233264"/>
                </p:ext>
              </p:extLst>
            </p:nvPr>
          </p:nvGraphicFramePr>
          <p:xfrm>
            <a:off x="3533304" y="3425714"/>
            <a:ext cx="1872000" cy="589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9" name="Equation" r:id="rId9" imgW="1231560" imgH="393480" progId="Equation.3">
                    <p:embed/>
                  </p:oleObj>
                </mc:Choice>
                <mc:Fallback>
                  <p:oleObj name="Equation" r:id="rId9" imgW="123156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3304" y="3425714"/>
                          <a:ext cx="1872000" cy="5895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21" name="Group 20"/>
          <p:cNvGrpSpPr/>
          <p:nvPr/>
        </p:nvGrpSpPr>
        <p:grpSpPr>
          <a:xfrm>
            <a:off x="1371600" y="4019065"/>
            <a:ext cx="6379534" cy="999461"/>
            <a:chOff x="1382233" y="5018567"/>
            <a:chExt cx="6379534" cy="999461"/>
          </a:xfrm>
        </p:grpSpPr>
        <p:sp>
          <p:nvSpPr>
            <p:cNvPr id="20" name="Rectangle 19"/>
            <p:cNvSpPr/>
            <p:nvPr/>
          </p:nvSpPr>
          <p:spPr>
            <a:xfrm>
              <a:off x="1382233" y="5018567"/>
              <a:ext cx="6379534" cy="99946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aphicFrame>
          <p:nvGraphicFramePr>
            <p:cNvPr id="153608" name="Object 8"/>
            <p:cNvGraphicFramePr>
              <a:graphicFrameLocks noChangeAspect="1"/>
            </p:cNvGraphicFramePr>
            <p:nvPr/>
          </p:nvGraphicFramePr>
          <p:xfrm>
            <a:off x="1488509" y="5146151"/>
            <a:ext cx="6162113" cy="75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0" name="Equation" r:id="rId11" imgW="4114800" imgH="508000" progId="Equation.3">
                    <p:embed/>
                  </p:oleObj>
                </mc:Choice>
                <mc:Fallback>
                  <p:oleObj name="Equation" r:id="rId11" imgW="4114800" imgH="5080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509" y="5146151"/>
                          <a:ext cx="6162113" cy="75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Rectangle 21"/>
          <p:cNvSpPr/>
          <p:nvPr/>
        </p:nvSpPr>
        <p:spPr>
          <a:xfrm>
            <a:off x="170120" y="4957689"/>
            <a:ext cx="2211574" cy="33855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em que </a:t>
            </a:r>
            <a:r>
              <a:rPr lang="pt-PT" dirty="0" smtClean="0">
                <a:latin typeface="Symbol" pitchFamily="18" charset="2"/>
                <a:ea typeface="CG Times (WN)"/>
                <a:cs typeface="Arial" pitchFamily="34" charset="0"/>
              </a:rPr>
              <a:t>D</a:t>
            </a:r>
            <a:r>
              <a:rPr lang="pt-PT" i="1" dirty="0" smtClean="0"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 = </a:t>
            </a:r>
            <a:r>
              <a:rPr lang="pt-PT" i="1" dirty="0" smtClean="0"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lang="pt-PT" baseline="-30000" dirty="0" smtClean="0">
                <a:latin typeface="Arial" pitchFamily="34" charset="0"/>
                <a:ea typeface="CG Times (WN)"/>
                <a:cs typeface="Arial" pitchFamily="34" charset="0"/>
              </a:rPr>
              <a:t>n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 – </a:t>
            </a:r>
            <a:r>
              <a:rPr lang="pt-PT" i="1" dirty="0" smtClean="0"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lang="pt-PT" baseline="-30000" dirty="0" smtClean="0">
                <a:latin typeface="Arial" pitchFamily="34" charset="0"/>
                <a:ea typeface="CG Times (WN)"/>
                <a:cs typeface="Arial" pitchFamily="34" charset="0"/>
              </a:rPr>
              <a:t>n-1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23" name="Rectangle 22"/>
          <p:cNvSpPr/>
          <p:nvPr/>
        </p:nvSpPr>
        <p:spPr>
          <a:xfrm>
            <a:off x="223277" y="5435959"/>
            <a:ext cx="8771861" cy="5847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Aproximando os valores médios dos caudais, durante um intervalo de tempo, pela média aritmética dos caudais instantâneos no início e no fim desse intervalo de tempo, isto é:</a:t>
            </a:r>
            <a:endParaRPr lang="pt-PT" dirty="0"/>
          </a:p>
        </p:txBody>
      </p:sp>
      <p:grpSp>
        <p:nvGrpSpPr>
          <p:cNvPr id="24" name="Group 23"/>
          <p:cNvGrpSpPr/>
          <p:nvPr/>
        </p:nvGrpSpPr>
        <p:grpSpPr>
          <a:xfrm>
            <a:off x="3506119" y="5996763"/>
            <a:ext cx="2222204" cy="754912"/>
            <a:chOff x="1488559" y="3285461"/>
            <a:chExt cx="2222204" cy="754912"/>
          </a:xfrm>
        </p:grpSpPr>
        <p:sp>
          <p:nvSpPr>
            <p:cNvPr id="25" name="Rectangle 24"/>
            <p:cNvSpPr/>
            <p:nvPr/>
          </p:nvSpPr>
          <p:spPr>
            <a:xfrm>
              <a:off x="1488559" y="3285461"/>
              <a:ext cx="2222204" cy="75491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1646238" y="3402013"/>
            <a:ext cx="1924050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1" name="Equation" r:id="rId13" imgW="1320480" imgH="368280" progId="Equation.3">
                    <p:embed/>
                  </p:oleObj>
                </mc:Choice>
                <mc:Fallback>
                  <p:oleObj name="Equation" r:id="rId13" imgW="1320480" imgH="3682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6238" y="3402013"/>
                          <a:ext cx="1924050" cy="539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5" name="Rectangle 14"/>
          <p:cNvSpPr/>
          <p:nvPr/>
        </p:nvSpPr>
        <p:spPr>
          <a:xfrm>
            <a:off x="163270" y="356872"/>
            <a:ext cx="3586238" cy="33855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r>
              <a:rPr lang="pt-PT" dirty="0" smtClean="0"/>
              <a:t>conduz a, após rearranjo dos termos:</a:t>
            </a:r>
            <a:endParaRPr lang="pt-PT" dirty="0"/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34158" name="Rectangle 14"/>
          <p:cNvSpPr>
            <a:spLocks noChangeArrowheads="1"/>
          </p:cNvSpPr>
          <p:nvPr/>
        </p:nvSpPr>
        <p:spPr bwMode="auto">
          <a:xfrm>
            <a:off x="143042" y="2015556"/>
            <a:ext cx="8742774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em que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todos os termos do membro direito são conhecidos no início de cada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  <a:sym typeface="Symbol" pitchFamily="18" charset="2"/>
              </a:rPr>
              <a:t>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30" name="Group 29"/>
          <p:cNvGrpSpPr/>
          <p:nvPr/>
        </p:nvGrpSpPr>
        <p:grpSpPr>
          <a:xfrm>
            <a:off x="1616154" y="903706"/>
            <a:ext cx="5879805" cy="925032"/>
            <a:chOff x="1488558" y="2392326"/>
            <a:chExt cx="5879805" cy="925032"/>
          </a:xfrm>
        </p:grpSpPr>
        <p:sp>
          <p:nvSpPr>
            <p:cNvPr id="29" name="Rectangle 28"/>
            <p:cNvSpPr/>
            <p:nvPr/>
          </p:nvSpPr>
          <p:spPr>
            <a:xfrm>
              <a:off x="1488558" y="2392326"/>
              <a:ext cx="5879805" cy="925032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aphicFrame>
          <p:nvGraphicFramePr>
            <p:cNvPr id="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5632398"/>
                </p:ext>
              </p:extLst>
            </p:nvPr>
          </p:nvGraphicFramePr>
          <p:xfrm>
            <a:off x="1567854" y="2509383"/>
            <a:ext cx="5678488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1" name="Equation" r:id="rId3" imgW="3670200" imgH="419040" progId="Equation.3">
                    <p:embed/>
                  </p:oleObj>
                </mc:Choice>
                <mc:Fallback>
                  <p:oleObj name="Equation" r:id="rId3" imgW="3670200" imgH="4190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7854" y="2509383"/>
                          <a:ext cx="5678488" cy="647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159277" y="2514531"/>
            <a:ext cx="8809571" cy="851436"/>
            <a:chOff x="159277" y="4013784"/>
            <a:chExt cx="8809571" cy="851436"/>
          </a:xfrm>
        </p:grpSpPr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159277" y="4034223"/>
              <a:ext cx="8809571" cy="83099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hangingPunct="0"/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Uma vez que o armazenamento </a:t>
              </a:r>
              <a:r>
                <a:rPr kumimoji="0" lang="pt-PT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S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é função do caudal descarregado    , e esta função é conhecida (embora em forma tabular), uma vez obtido o valor para o membro direito é possível obter</a:t>
              </a:r>
              <a:r>
                <a:rPr kumimoji="0" lang="pt-PT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</a:t>
              </a:r>
              <a:r>
                <a:rPr kumimoji="0" lang="pt-PT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S</a:t>
              </a:r>
              <a:r>
                <a:rPr kumimoji="0" lang="pt-PT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n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e          </a:t>
              </a:r>
              <a:r>
                <a:rPr kumimoji="0" lang="pt-PT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. </a:t>
              </a:r>
            </a:p>
          </p:txBody>
        </p:sp>
        <p:graphicFrame>
          <p:nvGraphicFramePr>
            <p:cNvPr id="32" name="Object 1"/>
            <p:cNvGraphicFramePr>
              <a:graphicFrameLocks noChangeAspect="1"/>
            </p:cNvGraphicFramePr>
            <p:nvPr/>
          </p:nvGraphicFramePr>
          <p:xfrm>
            <a:off x="6922189" y="4013784"/>
            <a:ext cx="300000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2" name="Equation" r:id="rId5" imgW="190500" imgH="228600" progId="Equation.3">
                    <p:embed/>
                  </p:oleObj>
                </mc:Choice>
                <mc:Fallback>
                  <p:oleObj name="Equation" r:id="rId5" imgW="190500" imgH="22860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2189" y="4013784"/>
                          <a:ext cx="300000" cy="36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159" name="Object 15"/>
            <p:cNvGraphicFramePr>
              <a:graphicFrameLocks noChangeAspect="1"/>
            </p:cNvGraphicFramePr>
            <p:nvPr/>
          </p:nvGraphicFramePr>
          <p:xfrm>
            <a:off x="1188306" y="4502662"/>
            <a:ext cx="5794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3" name="Equation" r:id="rId7" imgW="368280" imgH="228600" progId="Equation.3">
                    <p:embed/>
                  </p:oleObj>
                </mc:Choice>
                <mc:Fallback>
                  <p:oleObj name="Equation" r:id="rId7" imgW="368280" imgH="2286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8306" y="4502662"/>
                          <a:ext cx="579438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356611" y="4740812"/>
            <a:ext cx="2565730" cy="2078284"/>
            <a:chOff x="3628508" y="2001004"/>
            <a:chExt cx="4219084" cy="3417531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 flipV="1">
              <a:off x="3541962" y="3336834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775828" y="4557923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628508" y="2001004"/>
              <a:ext cx="1163052" cy="86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spc="-100" baseline="30000" dirty="0" smtClean="0"/>
                <a:t>n</a:t>
              </a:r>
              <a:r>
                <a:rPr lang="pt-PT" sz="1400" b="1" i="1" spc="-150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1535" y="4558152"/>
              <a:ext cx="1036057" cy="86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S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82918" y="2480147"/>
              <a:ext cx="1757432" cy="2091969"/>
            </a:xfrm>
            <a:custGeom>
              <a:avLst/>
              <a:gdLst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432" h="2091969">
                  <a:moveTo>
                    <a:pt x="0" y="2091969"/>
                  </a:moveTo>
                  <a:lnTo>
                    <a:pt x="356839" y="2078587"/>
                  </a:lnTo>
                  <a:lnTo>
                    <a:pt x="454970" y="2069666"/>
                  </a:lnTo>
                  <a:cubicBezTo>
                    <a:pt x="556074" y="2050337"/>
                    <a:pt x="581350" y="2035469"/>
                    <a:pt x="700296" y="1958154"/>
                  </a:cubicBezTo>
                  <a:cubicBezTo>
                    <a:pt x="893584" y="1825826"/>
                    <a:pt x="944136" y="1747024"/>
                    <a:pt x="1025912" y="1628078"/>
                  </a:cubicBezTo>
                  <a:cubicBezTo>
                    <a:pt x="1182029" y="1364909"/>
                    <a:pt x="1266778" y="1199872"/>
                    <a:pt x="1413974" y="838572"/>
                  </a:cubicBezTo>
                  <a:cubicBezTo>
                    <a:pt x="1550762" y="554588"/>
                    <a:pt x="1642946" y="279524"/>
                    <a:pt x="1757432" y="0"/>
                  </a:cubicBez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9277" y="3559209"/>
            <a:ext cx="8809571" cy="830997"/>
            <a:chOff x="159277" y="3991691"/>
            <a:chExt cx="8809571" cy="830997"/>
          </a:xfrm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159277" y="3991691"/>
              <a:ext cx="8809571" cy="83099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 eaLnBrk="0" hangingPunct="0"/>
              <a:r>
                <a:rPr lang="pt-PT" dirty="0" smtClean="0"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P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ara uma aplicação eficiente do método deve obter-se previamente a relação entre o caudal descarregado    </a:t>
              </a:r>
              <a:r>
                <a:rPr lang="pt-PT" i="1" dirty="0" smtClean="0"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 </a:t>
              </a:r>
              <a:r>
                <a:rPr kumimoji="0" lang="pt-P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e                </a:t>
              </a:r>
              <a:r>
                <a:rPr kumimoji="0" lang="pt-PT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  <a:sym typeface="Symbol" pitchFamily="18" charset="2"/>
                </a:rPr>
                <a:t>  </a:t>
              </a:r>
              <a:r>
                <a:rPr lang="pt-PT" dirty="0" smtClean="0"/>
                <a:t>a partir da relação armazenamento - caudal descarregado, já estabelecida.</a:t>
              </a:r>
              <a:endPara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  <a:sym typeface="Symbol" pitchFamily="18" charset="2"/>
              </a:endParaRPr>
            </a:p>
          </p:txBody>
        </p:sp>
        <p:graphicFrame>
          <p:nvGraphicFramePr>
            <p:cNvPr id="38" name="Object 1"/>
            <p:cNvGraphicFramePr>
              <a:graphicFrameLocks noChangeAspect="1"/>
            </p:cNvGraphicFramePr>
            <p:nvPr/>
          </p:nvGraphicFramePr>
          <p:xfrm>
            <a:off x="1606286" y="4215929"/>
            <a:ext cx="300000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4" name="Equation" r:id="rId9" imgW="190500" imgH="228600" progId="Equation.3">
                    <p:embed/>
                  </p:oleObj>
                </mc:Choice>
                <mc:Fallback>
                  <p:oleObj name="Equation" r:id="rId9" imgW="190500" imgH="22860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6286" y="4215929"/>
                          <a:ext cx="300000" cy="36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2"/>
            <p:cNvGraphicFramePr>
              <a:graphicFrameLocks noChangeAspect="1"/>
            </p:cNvGraphicFramePr>
            <p:nvPr/>
          </p:nvGraphicFramePr>
          <p:xfrm>
            <a:off x="2077884" y="4232957"/>
            <a:ext cx="1141412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5" name="Equation" r:id="rId10" imgW="736560" imgH="228600" progId="Equation.3">
                    <p:embed/>
                  </p:oleObj>
                </mc:Choice>
                <mc:Fallback>
                  <p:oleObj name="Equation" r:id="rId10" imgW="736560" imgH="2286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7884" y="4232957"/>
                          <a:ext cx="1141412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" name="Group 53"/>
          <p:cNvGrpSpPr/>
          <p:nvPr/>
        </p:nvGrpSpPr>
        <p:grpSpPr>
          <a:xfrm>
            <a:off x="5156006" y="4726558"/>
            <a:ext cx="2682694" cy="2078284"/>
            <a:chOff x="5156006" y="4726558"/>
            <a:chExt cx="2682694" cy="2078284"/>
          </a:xfrm>
        </p:grpSpPr>
        <p:cxnSp>
          <p:nvCxnSpPr>
            <p:cNvPr id="49" name="Straight Arrow Connector 48"/>
            <p:cNvCxnSpPr/>
            <p:nvPr/>
          </p:nvCxnSpPr>
          <p:spPr>
            <a:xfrm rot="16200000" flipV="1">
              <a:off x="5103376" y="5538909"/>
              <a:ext cx="1502098" cy="82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5853720" y="6281483"/>
              <a:ext cx="1774141" cy="97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156006" y="4726558"/>
              <a:ext cx="7072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spc="-100" baseline="30000" dirty="0" smtClean="0"/>
                <a:t>n</a:t>
              </a:r>
              <a:r>
                <a:rPr lang="pt-PT" sz="1400" b="1" i="1" spc="-150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09150" y="6281622"/>
              <a:ext cx="1129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2S/</a:t>
              </a:r>
              <a:r>
                <a:rPr lang="pt-PT" sz="1400" b="1" i="1" dirty="0" smtClean="0">
                  <a:latin typeface="Symbol" pitchFamily="18" charset="2"/>
                </a:rPr>
                <a:t>D</a:t>
              </a:r>
              <a:r>
                <a:rPr lang="pt-PT" sz="1400" b="1" i="1" dirty="0" smtClean="0"/>
                <a:t>t+q</a:t>
              </a:r>
              <a:r>
                <a:rPr lang="pt-PT" sz="1400" b="1" i="1" spc="-100" baseline="30000" dirty="0" smtClean="0"/>
                <a:t>n</a:t>
              </a:r>
              <a:r>
                <a:rPr lang="pt-PT" sz="1400" b="1" i="1" spc="-150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858031" y="5194167"/>
              <a:ext cx="1580802" cy="1095947"/>
            </a:xfrm>
            <a:custGeom>
              <a:avLst/>
              <a:gdLst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864329 w 1757432"/>
                <a:gd name="connsiteY3" fmla="*/ 1941751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864329 w 1757432"/>
                <a:gd name="connsiteY3" fmla="*/ 1941751 h 2091969"/>
                <a:gd name="connsiteX4" fmla="*/ 1310238 w 1757432"/>
                <a:gd name="connsiteY4" fmla="*/ 1666354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2146750"/>
                <a:gd name="connsiteY0" fmla="*/ 2091969 h 2091969"/>
                <a:gd name="connsiteX1" fmla="*/ 356839 w 2146750"/>
                <a:gd name="connsiteY1" fmla="*/ 2078587 h 2091969"/>
                <a:gd name="connsiteX2" fmla="*/ 454970 w 2146750"/>
                <a:gd name="connsiteY2" fmla="*/ 2069666 h 2091969"/>
                <a:gd name="connsiteX3" fmla="*/ 864329 w 2146750"/>
                <a:gd name="connsiteY3" fmla="*/ 1941751 h 2091969"/>
                <a:gd name="connsiteX4" fmla="*/ 1310238 w 2146750"/>
                <a:gd name="connsiteY4" fmla="*/ 1666354 h 2091969"/>
                <a:gd name="connsiteX5" fmla="*/ 2009962 w 2146750"/>
                <a:gd name="connsiteY5" fmla="*/ 1117430 h 2091969"/>
                <a:gd name="connsiteX6" fmla="*/ 1757432 w 2146750"/>
                <a:gd name="connsiteY6" fmla="*/ 0 h 2091969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310238 w 2599470"/>
                <a:gd name="connsiteY4" fmla="*/ 1376561 h 1802176"/>
                <a:gd name="connsiteX5" fmla="*/ 2009962 w 2599470"/>
                <a:gd name="connsiteY5" fmla="*/ 82763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310238 w 2599470"/>
                <a:gd name="connsiteY4" fmla="*/ 1376561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9470" h="1802176">
                  <a:moveTo>
                    <a:pt x="0" y="1802176"/>
                  </a:moveTo>
                  <a:lnTo>
                    <a:pt x="356839" y="1788794"/>
                  </a:lnTo>
                  <a:lnTo>
                    <a:pt x="454970" y="1779873"/>
                  </a:lnTo>
                  <a:cubicBezTo>
                    <a:pt x="703706" y="1727739"/>
                    <a:pt x="712576" y="1718340"/>
                    <a:pt x="869797" y="1673829"/>
                  </a:cubicBezTo>
                  <a:cubicBezTo>
                    <a:pt x="1221649" y="1574309"/>
                    <a:pt x="1151914" y="1610331"/>
                    <a:pt x="1474272" y="1485917"/>
                  </a:cubicBezTo>
                  <a:cubicBezTo>
                    <a:pt x="1920182" y="1271960"/>
                    <a:pt x="1906505" y="1303760"/>
                    <a:pt x="2217737" y="926057"/>
                  </a:cubicBezTo>
                  <a:cubicBezTo>
                    <a:pt x="2431074" y="554587"/>
                    <a:pt x="2484984" y="279524"/>
                    <a:pt x="2599470" y="0"/>
                  </a:cubicBez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ight Arrow 54"/>
          <p:cNvSpPr/>
          <p:nvPr/>
        </p:nvSpPr>
        <p:spPr>
          <a:xfrm>
            <a:off x="4184725" y="5497157"/>
            <a:ext cx="774550" cy="247426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8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168166" y="199697"/>
            <a:ext cx="8765627" cy="255401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224929" y="463138"/>
            <a:ext cx="1140031" cy="60564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152454" y="504825"/>
            <a:ext cx="8765635" cy="576263"/>
            <a:chOff x="152454" y="504825"/>
            <a:chExt cx="8765635" cy="576263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765811"/>
                </p:ext>
              </p:extLst>
            </p:nvPr>
          </p:nvGraphicFramePr>
          <p:xfrm>
            <a:off x="1284288" y="504825"/>
            <a:ext cx="5016500" cy="576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54" name="Equation" r:id="rId3" imgW="3644640" imgH="419040" progId="Equation.3">
                    <p:embed/>
                  </p:oleObj>
                </mc:Choice>
                <mc:Fallback>
                  <p:oleObj name="Equation" r:id="rId3" imgW="3644640" imgH="419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288" y="504825"/>
                          <a:ext cx="5016500" cy="576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52454" y="625156"/>
              <a:ext cx="87351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(1)</a:t>
              </a:r>
              <a:r>
                <a:rPr kumimoji="0" lang="pt-P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 Calcular </a:t>
              </a: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6200" name="Rectangle 8"/>
            <p:cNvSpPr>
              <a:spLocks noChangeArrowheads="1"/>
            </p:cNvSpPr>
            <p:nvPr/>
          </p:nvSpPr>
          <p:spPr bwMode="auto">
            <a:xfrm>
              <a:off x="6379285" y="631610"/>
              <a:ext cx="25388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(coluna 5);</a:t>
              </a: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1530" y="3426372"/>
            <a:ext cx="7104993" cy="3300249"/>
            <a:chOff x="31530" y="3426372"/>
            <a:chExt cx="7104993" cy="3300249"/>
          </a:xfrm>
        </p:grpSpPr>
        <p:grpSp>
          <p:nvGrpSpPr>
            <p:cNvPr id="131" name="Group 130"/>
            <p:cNvGrpSpPr/>
            <p:nvPr/>
          </p:nvGrpSpPr>
          <p:grpSpPr>
            <a:xfrm>
              <a:off x="31530" y="3426372"/>
              <a:ext cx="7104993" cy="3300249"/>
              <a:chOff x="31530" y="3426372"/>
              <a:chExt cx="7104993" cy="3300249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31530" y="3426372"/>
                <a:ext cx="7104993" cy="3300249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31026" y="6261359"/>
                <a:ext cx="409201" cy="31670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pt-PT" b="1" dirty="0" smtClean="0"/>
                  <a:t>...</a:t>
                </a:r>
                <a:endParaRPr lang="en-US" b="1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078516" y="6263061"/>
                <a:ext cx="409201" cy="31670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pt-PT" b="1" dirty="0" smtClean="0"/>
                  <a:t>...</a:t>
                </a:r>
                <a:endParaRPr lang="en-US" b="1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999689" y="6254546"/>
                <a:ext cx="409201" cy="31670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pt-PT" b="1" dirty="0" smtClean="0"/>
                  <a:t>...</a:t>
                </a:r>
                <a:endParaRPr lang="en-US" b="1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349947" y="6256252"/>
                <a:ext cx="409201" cy="31670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pt-PT" b="1" dirty="0" smtClean="0"/>
                  <a:t>...</a:t>
                </a:r>
                <a:endParaRPr lang="en-US" b="1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067995" y="6257954"/>
                <a:ext cx="409201" cy="31670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pt-PT" b="1" dirty="0" smtClean="0"/>
                  <a:t>...</a:t>
                </a:r>
                <a:endParaRPr lang="en-US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459117" y="6259656"/>
                <a:ext cx="409201" cy="31670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pt-PT" b="1" dirty="0" smtClean="0"/>
                  <a:t>...</a:t>
                </a:r>
                <a:endParaRPr lang="en-US" b="1" dirty="0"/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91461" y="3465973"/>
                <a:ext cx="6896030" cy="1652888"/>
                <a:chOff x="91461" y="3465973"/>
                <a:chExt cx="6896030" cy="1652888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91461" y="3917460"/>
                  <a:ext cx="791757" cy="496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pt-PT" sz="1400" b="1" i="1" dirty="0" smtClean="0"/>
                    <a:t>t</a:t>
                  </a:r>
                </a:p>
                <a:p>
                  <a:pPr algn="ctr"/>
                  <a:r>
                    <a:rPr lang="pt-PT" sz="1400" b="1" dirty="0" smtClean="0"/>
                    <a:t>(min)</a:t>
                  </a:r>
                  <a:endParaRPr lang="pt-PT" sz="1400" b="1" dirty="0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06840" y="4667635"/>
                  <a:ext cx="684485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96623" y="3903091"/>
                  <a:ext cx="683633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290700" y="4361147"/>
                  <a:ext cx="46700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(1)</a:t>
                  </a:r>
                  <a:endParaRPr lang="pt-PT" sz="1400" b="1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786187" y="3917460"/>
                  <a:ext cx="883702" cy="496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pt-PT" sz="1400" b="1" i="1" dirty="0" smtClean="0"/>
                    <a:t>q</a:t>
                  </a:r>
                  <a:r>
                    <a:rPr lang="pt-PT" sz="1400" b="1" i="1" baseline="-25000" dirty="0" smtClean="0"/>
                    <a:t>I</a:t>
                  </a:r>
                </a:p>
                <a:p>
                  <a:pPr algn="ctr"/>
                  <a:r>
                    <a:rPr lang="pt-PT" sz="1400" b="1" dirty="0" smtClean="0"/>
                    <a:t>(m</a:t>
                  </a:r>
                  <a:r>
                    <a:rPr lang="pt-PT" sz="1400" b="1" baseline="30000" dirty="0" smtClean="0"/>
                    <a:t>3</a:t>
                  </a:r>
                  <a:r>
                    <a:rPr lang="pt-PT" sz="1400" b="1" dirty="0" smtClean="0"/>
                    <a:t>/s)</a:t>
                  </a:r>
                  <a:endParaRPr lang="pt-PT" sz="1400" b="1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1802674" y="3917460"/>
                  <a:ext cx="694704" cy="496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q</a:t>
                  </a:r>
                  <a:r>
                    <a:rPr lang="pt-PT" sz="1400" b="1" i="1" baseline="30000" dirty="0" smtClean="0">
                      <a:solidFill>
                        <a:srgbClr val="000000"/>
                      </a:solidFill>
                      <a:latin typeface="Arial"/>
                    </a:rPr>
                    <a:t>c</a:t>
                  </a:r>
                  <a:r>
                    <a:rPr lang="pt-PT" sz="1400" b="1" i="1" baseline="-25000" dirty="0" smtClean="0">
                      <a:solidFill>
                        <a:srgbClr val="000000"/>
                      </a:solidFill>
                      <a:latin typeface="Arial"/>
                    </a:rPr>
                    <a:t>O</a:t>
                  </a:r>
                </a:p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(m</a:t>
                  </a:r>
                  <a:r>
                    <a:rPr lang="pt-PT" sz="1400" b="1" baseline="30000" dirty="0" smtClean="0">
                      <a:solidFill>
                        <a:srgbClr val="000000"/>
                      </a:solidFill>
                      <a:latin typeface="Arial"/>
                    </a:rPr>
                    <a:t>3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/s)</a:t>
                  </a:r>
                  <a:endParaRPr lang="pt-PT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957138" y="3917460"/>
                  <a:ext cx="1082918" cy="496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2</a:t>
                  </a: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S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/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Symbol" pitchFamily="18" charset="2"/>
                    </a:rPr>
                    <a:t>D</a:t>
                  </a: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t 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- </a:t>
                  </a: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q</a:t>
                  </a:r>
                  <a:r>
                    <a:rPr lang="pt-PT" sz="1400" b="1" i="1" baseline="30000" dirty="0" smtClean="0">
                      <a:solidFill>
                        <a:srgbClr val="000000"/>
                      </a:solidFill>
                      <a:latin typeface="Arial"/>
                    </a:rPr>
                    <a:t>n</a:t>
                  </a:r>
                  <a:r>
                    <a:rPr lang="pt-PT" sz="1400" b="1" i="1" baseline="-25000" dirty="0" smtClean="0">
                      <a:solidFill>
                        <a:srgbClr val="000000"/>
                      </a:solidFill>
                      <a:latin typeface="Arial"/>
                    </a:rPr>
                    <a:t>O</a:t>
                  </a:r>
                </a:p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(m</a:t>
                  </a:r>
                  <a:r>
                    <a:rPr lang="pt-PT" sz="1400" b="1" baseline="30000" dirty="0" smtClean="0">
                      <a:solidFill>
                        <a:srgbClr val="000000"/>
                      </a:solidFill>
                      <a:latin typeface="Arial"/>
                    </a:rPr>
                    <a:t>3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/s)</a:t>
                  </a: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632613" y="3917460"/>
                  <a:ext cx="1159541" cy="496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2</a:t>
                  </a: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S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/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Symbol" pitchFamily="18" charset="2"/>
                    </a:rPr>
                    <a:t>D</a:t>
                  </a: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t 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+ </a:t>
                  </a: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q</a:t>
                  </a:r>
                  <a:r>
                    <a:rPr lang="pt-PT" sz="1400" b="1" i="1" baseline="30000" dirty="0" smtClean="0">
                      <a:solidFill>
                        <a:srgbClr val="000000"/>
                      </a:solidFill>
                      <a:latin typeface="Arial"/>
                    </a:rPr>
                    <a:t>n</a:t>
                  </a:r>
                  <a:r>
                    <a:rPr lang="pt-PT" sz="1400" b="1" i="1" baseline="-25000" dirty="0" smtClean="0">
                      <a:solidFill>
                        <a:srgbClr val="000000"/>
                      </a:solidFill>
                      <a:latin typeface="Arial"/>
                    </a:rPr>
                    <a:t>O</a:t>
                  </a:r>
                </a:p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(m</a:t>
                  </a:r>
                  <a:r>
                    <a:rPr lang="pt-PT" sz="1400" b="1" baseline="30000" dirty="0" smtClean="0">
                      <a:solidFill>
                        <a:srgbClr val="000000"/>
                      </a:solidFill>
                      <a:latin typeface="Arial"/>
                    </a:rPr>
                    <a:t>3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/s)</a:t>
                  </a: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6257032" y="3917460"/>
                  <a:ext cx="730459" cy="496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PT" sz="1400" b="1" i="1" dirty="0" smtClean="0">
                      <a:solidFill>
                        <a:srgbClr val="000000"/>
                      </a:solidFill>
                      <a:latin typeface="Arial"/>
                    </a:rPr>
                    <a:t>q</a:t>
                  </a:r>
                  <a:r>
                    <a:rPr lang="pt-PT" sz="1400" b="1" i="1" baseline="30000" dirty="0" smtClean="0">
                      <a:solidFill>
                        <a:srgbClr val="000000"/>
                      </a:solidFill>
                      <a:latin typeface="Arial"/>
                    </a:rPr>
                    <a:t>n</a:t>
                  </a:r>
                  <a:r>
                    <a:rPr lang="pt-PT" sz="1400" b="1" i="1" baseline="-25000" dirty="0" smtClean="0">
                      <a:solidFill>
                        <a:srgbClr val="000000"/>
                      </a:solidFill>
                      <a:latin typeface="Arial"/>
                    </a:rPr>
                    <a:t>O</a:t>
                  </a:r>
                </a:p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(m</a:t>
                  </a:r>
                  <a:r>
                    <a:rPr lang="pt-PT" sz="1400" b="1" baseline="30000" dirty="0" smtClean="0">
                      <a:solidFill>
                        <a:srgbClr val="000000"/>
                      </a:solidFill>
                      <a:latin typeface="Arial"/>
                    </a:rPr>
                    <a:t>3</a:t>
                  </a:r>
                  <a:r>
                    <a:rPr lang="pt-PT" sz="1400" b="1" dirty="0" smtClean="0">
                      <a:solidFill>
                        <a:srgbClr val="000000"/>
                      </a:solidFill>
                      <a:latin typeface="Arial"/>
                    </a:rPr>
                    <a:t>/s)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038187" y="4352634"/>
                  <a:ext cx="45578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(2)</a:t>
                  </a:r>
                  <a:endParaRPr lang="pt-PT" sz="1400" b="1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959359" y="4354337"/>
                  <a:ext cx="4490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(3)</a:t>
                  </a:r>
                  <a:endParaRPr lang="pt-PT" sz="1400" b="1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3299404" y="4356040"/>
                  <a:ext cx="45088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(4)</a:t>
                  </a:r>
                  <a:endParaRPr lang="pt-PT" sz="1400" b="1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017453" y="4347525"/>
                  <a:ext cx="466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(5)</a:t>
                  </a:r>
                  <a:endParaRPr lang="pt-PT" sz="1400" b="1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6418788" y="4359445"/>
                  <a:ext cx="43095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(6)</a:t>
                  </a:r>
                  <a:endParaRPr lang="pt-PT" sz="1400" b="1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5061187" y="4800432"/>
                  <a:ext cx="409201" cy="31670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ctr"/>
                  <a:r>
                    <a:rPr lang="pt-PT" b="1" dirty="0" smtClean="0"/>
                    <a:t>...</a:t>
                  </a:r>
                  <a:endParaRPr lang="en-US" b="1" dirty="0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332731" y="4802158"/>
                  <a:ext cx="409201" cy="31670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ctr"/>
                  <a:r>
                    <a:rPr lang="pt-PT" b="1" dirty="0" smtClean="0"/>
                    <a:t>...</a:t>
                  </a:r>
                  <a:endParaRPr lang="en-US" b="1" dirty="0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1080238" y="4793640"/>
                  <a:ext cx="409201" cy="31670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ctr"/>
                  <a:r>
                    <a:rPr lang="pt-PT" b="1" dirty="0" smtClean="0"/>
                    <a:t>...</a:t>
                  </a:r>
                  <a:endParaRPr lang="en-US" b="1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2001425" y="4795338"/>
                  <a:ext cx="409201" cy="31670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ctr"/>
                  <a:r>
                    <a:rPr lang="pt-PT" b="1" dirty="0" smtClean="0"/>
                    <a:t>...</a:t>
                  </a:r>
                  <a:endParaRPr lang="en-US" b="1" dirty="0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3351708" y="4797036"/>
                  <a:ext cx="409201" cy="31670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ctr"/>
                  <a:r>
                    <a:rPr lang="pt-PT" b="1" dirty="0" smtClean="0"/>
                    <a:t>...</a:t>
                  </a:r>
                  <a:endParaRPr lang="en-US" b="1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6459238" y="4798734"/>
                  <a:ext cx="409201" cy="31670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ctr"/>
                  <a:r>
                    <a:rPr lang="pt-PT" b="1" dirty="0" smtClean="0"/>
                    <a:t>...</a:t>
                  </a:r>
                  <a:endParaRPr lang="en-US" b="1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579561" y="3465973"/>
                  <a:ext cx="584266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pt-PT" sz="1400" b="1" dirty="0" smtClean="0"/>
                    <a:t>Esquema auxiliar para a resolução do Método de Puls Modificado</a:t>
                  </a:r>
                  <a:endParaRPr lang="en-US" sz="1400" b="1" dirty="0"/>
                </a:p>
              </p:txBody>
            </p:sp>
          </p:grpSp>
          <p:cxnSp>
            <p:nvCxnSpPr>
              <p:cNvPr id="105" name="Straight Connector 104"/>
              <p:cNvCxnSpPr/>
              <p:nvPr/>
            </p:nvCxnSpPr>
            <p:spPr>
              <a:xfrm>
                <a:off x="104865" y="6636910"/>
                <a:ext cx="684485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277140" y="5188785"/>
                <a:ext cx="429600" cy="292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 smtClean="0">
                    <a:solidFill>
                      <a:srgbClr val="000000"/>
                    </a:solidFill>
                    <a:latin typeface="Arial"/>
                  </a:rPr>
                  <a:t>n-1</a:t>
                </a:r>
                <a:endParaRPr lang="pt-PT" sz="14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4198" y="5783065"/>
                <a:ext cx="278890" cy="292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PT" sz="1400" b="1" dirty="0" smtClean="0">
                    <a:solidFill>
                      <a:srgbClr val="000000"/>
                    </a:solidFill>
                    <a:latin typeface="Arial"/>
                  </a:rPr>
                  <a:t>n</a:t>
                </a:r>
                <a:endParaRPr lang="pt-PT" sz="1400" b="1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884964" y="5188804"/>
              <a:ext cx="709708" cy="2922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I 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(n-1)</a:t>
              </a:r>
              <a:endParaRPr lang="pt-PT" sz="1400" b="1" dirty="0">
                <a:solidFill>
                  <a:srgbClr val="0000FF"/>
                </a:solidFill>
                <a:latin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8612" y="5781354"/>
              <a:ext cx="574221" cy="2922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I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 (n)</a:t>
              </a:r>
              <a:endParaRPr lang="pt-PT" sz="1400" b="1" dirty="0">
                <a:solidFill>
                  <a:srgbClr val="0000FF"/>
                </a:solidFill>
                <a:latin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05634" y="5199021"/>
              <a:ext cx="87395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30000" dirty="0" smtClean="0">
                  <a:solidFill>
                    <a:srgbClr val="0000FF"/>
                  </a:solidFill>
                  <a:latin typeface="Arial"/>
                </a:rPr>
                <a:t>c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O 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(n-1</a:t>
              </a:r>
              <a:r>
                <a:rPr lang="pt-PT" sz="1400" b="1" dirty="0" smtClean="0">
                  <a:solidFill>
                    <a:srgbClr val="0070C0"/>
                  </a:solidFill>
                  <a:latin typeface="Arial"/>
                </a:rPr>
                <a:t>)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96900" y="5783054"/>
              <a:ext cx="71526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30000" dirty="0" smtClean="0">
                  <a:solidFill>
                    <a:srgbClr val="0000FF"/>
                  </a:solidFill>
                  <a:latin typeface="Arial"/>
                </a:rPr>
                <a:t>c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O 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(n)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89158" y="5188802"/>
              <a:ext cx="16257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2</a:t>
              </a: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S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n-1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/</a:t>
              </a:r>
              <a:r>
                <a:rPr lang="pt-PT" sz="1400" b="1" dirty="0" smtClean="0">
                  <a:solidFill>
                    <a:srgbClr val="0000FF"/>
                  </a:solidFill>
                  <a:latin typeface="Symbol" pitchFamily="18" charset="2"/>
                </a:rPr>
                <a:t>D</a:t>
              </a: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t 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- </a:t>
              </a: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30000" dirty="0" smtClean="0">
                  <a:solidFill>
                    <a:srgbClr val="0000FF"/>
                  </a:solidFill>
                  <a:latin typeface="Arial"/>
                </a:rPr>
                <a:t>n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O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(n-1)</a:t>
              </a:r>
              <a:endParaRPr lang="pt-PT" sz="1400" b="1" i="1" baseline="-25000" dirty="0" smtClean="0">
                <a:solidFill>
                  <a:srgbClr val="0000FF"/>
                </a:solidFill>
                <a:latin typeface="Arial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79119" y="5188803"/>
              <a:ext cx="16706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2</a:t>
              </a: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S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n-1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/</a:t>
              </a:r>
              <a:r>
                <a:rPr lang="pt-PT" sz="1400" b="1" dirty="0" smtClean="0">
                  <a:solidFill>
                    <a:srgbClr val="0000FF"/>
                  </a:solidFill>
                  <a:latin typeface="Symbol" pitchFamily="18" charset="2"/>
                </a:rPr>
                <a:t>D</a:t>
              </a: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t 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+ </a:t>
              </a: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30000" dirty="0" smtClean="0">
                  <a:solidFill>
                    <a:srgbClr val="0000FF"/>
                  </a:solidFill>
                  <a:latin typeface="Arial"/>
                </a:rPr>
                <a:t>n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O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(n-1)</a:t>
              </a:r>
              <a:endParaRPr lang="pt-PT" sz="1400" b="1" i="1" baseline="-25000" dirty="0" smtClean="0">
                <a:solidFill>
                  <a:srgbClr val="0000FF"/>
                </a:solidFill>
                <a:latin typeface="Arial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163116" y="5188802"/>
              <a:ext cx="8803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1400" b="1" i="1" dirty="0" smtClean="0">
                  <a:solidFill>
                    <a:srgbClr val="0000FF"/>
                  </a:solidFill>
                  <a:latin typeface="Arial"/>
                </a:rPr>
                <a:t>q</a:t>
              </a:r>
              <a:r>
                <a:rPr lang="pt-PT" sz="1400" b="1" i="1" baseline="30000" dirty="0" smtClean="0">
                  <a:solidFill>
                    <a:srgbClr val="0000FF"/>
                  </a:solidFill>
                  <a:latin typeface="Arial"/>
                </a:rPr>
                <a:t>n</a:t>
              </a:r>
              <a:r>
                <a:rPr lang="pt-PT" sz="1400" b="1" i="1" baseline="-25000" dirty="0" smtClean="0">
                  <a:solidFill>
                    <a:srgbClr val="0000FF"/>
                  </a:solidFill>
                  <a:latin typeface="Arial"/>
                </a:rPr>
                <a:t>O </a:t>
              </a:r>
              <a:r>
                <a:rPr lang="pt-PT" sz="1400" b="1" dirty="0" smtClean="0">
                  <a:solidFill>
                    <a:srgbClr val="0000FF"/>
                  </a:solidFill>
                  <a:latin typeface="Arial"/>
                </a:rPr>
                <a:t>(n-1)</a:t>
              </a:r>
              <a:endParaRPr lang="pt-PT" sz="1400" b="1" i="1" baseline="-25000" dirty="0" smtClean="0">
                <a:solidFill>
                  <a:srgbClr val="0000FF"/>
                </a:solidFill>
                <a:latin typeface="Arial"/>
              </a:endParaRPr>
            </a:p>
          </p:txBody>
        </p:sp>
      </p:grp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1218870" y="2256954"/>
          <a:ext cx="3594105" cy="3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55" name="Equation" r:id="rId5" imgW="2552400" imgH="228600" progId="Equation.3">
                  <p:embed/>
                </p:oleObj>
              </mc:Choice>
              <mc:Fallback>
                <p:oleObj name="Equation" r:id="rId5" imgW="2552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8870" y="2256954"/>
                        <a:ext cx="3594105" cy="3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193698" y="182290"/>
            <a:ext cx="87351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400" dirty="0" smtClean="0">
                <a:latin typeface="Arial" pitchFamily="34" charset="0"/>
                <a:ea typeface="CG Times (WN)"/>
                <a:cs typeface="Arial" pitchFamily="34" charset="0"/>
              </a:rPr>
              <a:t>A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s </a:t>
            </a: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etapas de cálculo 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são, para o período </a:t>
            </a:r>
            <a:r>
              <a:rPr kumimoji="0" lang="pt-P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n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: 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152133" y="1133062"/>
            <a:ext cx="8771150" cy="336694"/>
            <a:chOff x="141622" y="1174608"/>
            <a:chExt cx="8771150" cy="336694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41622" y="1203525"/>
              <a:ext cx="87711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(2)</a:t>
              </a:r>
              <a:r>
                <a:rPr kumimoji="0" lang="pt-P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 obter             a partir da relação entre o caudal descarregado e </a:t>
              </a: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7" name="Object 15"/>
            <p:cNvGraphicFramePr>
              <a:graphicFrameLocks noChangeAspect="1"/>
            </p:cNvGraphicFramePr>
            <p:nvPr/>
          </p:nvGraphicFramePr>
          <p:xfrm>
            <a:off x="994671" y="1174608"/>
            <a:ext cx="520969" cy="32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56" name="Equation" r:id="rId7" imgW="368280" imgH="228600" progId="Equation.3">
                    <p:embed/>
                  </p:oleObj>
                </mc:Choice>
                <mc:Fallback>
                  <p:oleObj name="Equation" r:id="rId7" imgW="3682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4671" y="1174608"/>
                          <a:ext cx="520969" cy="32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2"/>
            <p:cNvGraphicFramePr>
              <a:graphicFrameLocks noChangeAspect="1"/>
            </p:cNvGraphicFramePr>
            <p:nvPr/>
          </p:nvGraphicFramePr>
          <p:xfrm>
            <a:off x="5477299" y="1186366"/>
            <a:ext cx="1044644" cy="32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57" name="Equation" r:id="rId9" imgW="736560" imgH="228600" progId="Equation.3">
                    <p:embed/>
                  </p:oleObj>
                </mc:Choice>
                <mc:Fallback>
                  <p:oleObj name="Equation" r:id="rId9" imgW="73656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7299" y="1186366"/>
                          <a:ext cx="1044644" cy="32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3"/>
          <p:cNvGrpSpPr/>
          <p:nvPr/>
        </p:nvGrpSpPr>
        <p:grpSpPr>
          <a:xfrm>
            <a:off x="139849" y="1672741"/>
            <a:ext cx="8767483" cy="544422"/>
            <a:chOff x="139849" y="1522129"/>
            <a:chExt cx="8767483" cy="544422"/>
          </a:xfrm>
        </p:grpSpPr>
        <p:sp>
          <p:nvSpPr>
            <p:cNvPr id="136201" name="Rectangle 9"/>
            <p:cNvSpPr>
              <a:spLocks noChangeArrowheads="1"/>
            </p:cNvSpPr>
            <p:nvPr/>
          </p:nvSpPr>
          <p:spPr bwMode="auto">
            <a:xfrm>
              <a:off x="139849" y="1543331"/>
              <a:ext cx="876748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"/>
              <a:r>
                <a:rPr kumimoji="0" lang="pt-PT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(3)</a:t>
              </a:r>
              <a:r>
                <a:rPr kumimoji="0" lang="pt-P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 calcular                      </a:t>
              </a:r>
              <a:r>
                <a:rPr kumimoji="0" lang="pt-PT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G Times (WN)"/>
                  <a:cs typeface="Arial" pitchFamily="34" charset="0"/>
                </a:rPr>
                <a:t> </a:t>
              </a:r>
              <a:r>
                <a:rPr lang="pt-PT" sz="1400" dirty="0" smtClean="0">
                  <a:latin typeface="Arial" pitchFamily="34" charset="0"/>
                  <a:ea typeface="CG Times (WN)"/>
                  <a:cs typeface="Arial" pitchFamily="34" charset="0"/>
                </a:rPr>
                <a:t>, termo necessário para os cálculos relativos ao intervalo de tempo seguinte (coluna 4). Este cálculo pode fazer-se expeditamente através da expressão: </a:t>
              </a: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36205" name="Object 13"/>
            <p:cNvGraphicFramePr>
              <a:graphicFrameLocks noChangeAspect="1"/>
            </p:cNvGraphicFramePr>
            <p:nvPr/>
          </p:nvGraphicFramePr>
          <p:xfrm>
            <a:off x="1238122" y="1522129"/>
            <a:ext cx="1351543" cy="32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58" name="Equation" r:id="rId11" imgW="952200" imgH="228600" progId="Equation.3">
                    <p:embed/>
                  </p:oleObj>
                </mc:Choice>
                <mc:Fallback>
                  <p:oleObj name="Equation" r:id="rId11" imgW="95220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8122" y="1522129"/>
                          <a:ext cx="1351543" cy="32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2860773" y="5783061"/>
            <a:ext cx="1285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2</a:t>
            </a: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S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/</a:t>
            </a:r>
            <a:r>
              <a:rPr lang="pt-PT" sz="1400" b="1" dirty="0" smtClean="0">
                <a:solidFill>
                  <a:srgbClr val="6EA92D"/>
                </a:solidFill>
                <a:latin typeface="Symbol" pitchFamily="18" charset="2"/>
              </a:rPr>
              <a:t>D</a:t>
            </a: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t 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- </a:t>
            </a: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q</a:t>
            </a:r>
            <a:r>
              <a:rPr lang="pt-PT" sz="1400" b="1" i="1" baseline="30000" dirty="0" smtClean="0">
                <a:solidFill>
                  <a:srgbClr val="6EA92D"/>
                </a:solidFill>
                <a:latin typeface="Arial"/>
              </a:rPr>
              <a:t>n</a:t>
            </a:r>
            <a:r>
              <a:rPr lang="pt-PT" sz="1400" b="1" i="1" baseline="-25000" dirty="0" smtClean="0">
                <a:solidFill>
                  <a:srgbClr val="6EA92D"/>
                </a:solidFill>
                <a:latin typeface="Arial"/>
              </a:rPr>
              <a:t>O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(n)</a:t>
            </a:r>
            <a:endParaRPr lang="pt-PT" sz="1400" b="1" i="1" baseline="-25000" dirty="0" smtClean="0">
              <a:solidFill>
                <a:srgbClr val="6EA92D"/>
              </a:solidFill>
              <a:latin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13867" y="5783054"/>
            <a:ext cx="14045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2</a:t>
            </a: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S</a:t>
            </a:r>
            <a:r>
              <a:rPr lang="pt-PT" sz="1400" b="1" i="1" baseline="-25000" dirty="0" smtClean="0">
                <a:solidFill>
                  <a:srgbClr val="6EA92D"/>
                </a:solidFill>
                <a:latin typeface="Arial"/>
              </a:rPr>
              <a:t>n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/</a:t>
            </a:r>
            <a:r>
              <a:rPr lang="pt-PT" sz="1400" b="1" dirty="0" smtClean="0">
                <a:solidFill>
                  <a:srgbClr val="6EA92D"/>
                </a:solidFill>
                <a:latin typeface="Symbol" pitchFamily="18" charset="2"/>
              </a:rPr>
              <a:t>D</a:t>
            </a: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t 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+ </a:t>
            </a: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q</a:t>
            </a:r>
            <a:r>
              <a:rPr lang="pt-PT" sz="1400" b="1" i="1" baseline="30000" dirty="0" smtClean="0">
                <a:solidFill>
                  <a:srgbClr val="6EA92D"/>
                </a:solidFill>
                <a:latin typeface="Arial"/>
              </a:rPr>
              <a:t>n</a:t>
            </a:r>
            <a:r>
              <a:rPr lang="pt-PT" sz="1400" b="1" i="1" baseline="-25000" dirty="0" smtClean="0">
                <a:solidFill>
                  <a:srgbClr val="6EA92D"/>
                </a:solidFill>
                <a:latin typeface="Arial"/>
              </a:rPr>
              <a:t>O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(n)</a:t>
            </a:r>
            <a:endParaRPr lang="pt-PT" sz="1400" b="1" i="1" baseline="-25000" dirty="0" smtClean="0">
              <a:solidFill>
                <a:srgbClr val="6EA92D"/>
              </a:solidFill>
              <a:latin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44165" y="5783052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dirty="0" smtClean="0">
                <a:solidFill>
                  <a:srgbClr val="6EA92D"/>
                </a:solidFill>
                <a:latin typeface="Arial"/>
              </a:rPr>
              <a:t>q</a:t>
            </a:r>
            <a:r>
              <a:rPr lang="pt-PT" sz="1400" b="1" i="1" baseline="30000" dirty="0" smtClean="0">
                <a:solidFill>
                  <a:srgbClr val="6EA92D"/>
                </a:solidFill>
                <a:latin typeface="Arial"/>
              </a:rPr>
              <a:t>n</a:t>
            </a:r>
            <a:r>
              <a:rPr lang="pt-PT" sz="1400" b="1" i="1" baseline="-25000" dirty="0" smtClean="0">
                <a:solidFill>
                  <a:srgbClr val="6EA92D"/>
                </a:solidFill>
                <a:latin typeface="Arial"/>
              </a:rPr>
              <a:t>O </a:t>
            </a:r>
            <a:r>
              <a:rPr lang="pt-PT" sz="1400" b="1" dirty="0" smtClean="0">
                <a:solidFill>
                  <a:srgbClr val="6EA92D"/>
                </a:solidFill>
                <a:latin typeface="Arial"/>
              </a:rPr>
              <a:t>(n)</a:t>
            </a:r>
            <a:endParaRPr lang="pt-PT" sz="1400" b="1" i="1" baseline="-25000" dirty="0" smtClean="0">
              <a:solidFill>
                <a:srgbClr val="6EA92D"/>
              </a:solidFill>
              <a:latin typeface="Arial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849219" y="5149582"/>
            <a:ext cx="3757125" cy="1159160"/>
            <a:chOff x="849219" y="5149582"/>
            <a:chExt cx="3757125" cy="1159160"/>
          </a:xfrm>
        </p:grpSpPr>
        <p:sp>
          <p:nvSpPr>
            <p:cNvPr id="92" name="Freeform 91"/>
            <p:cNvSpPr/>
            <p:nvPr/>
          </p:nvSpPr>
          <p:spPr>
            <a:xfrm>
              <a:off x="2148669" y="5176891"/>
              <a:ext cx="633535" cy="54615"/>
            </a:xfrm>
            <a:custGeom>
              <a:avLst/>
              <a:gdLst>
                <a:gd name="connsiteX0" fmla="*/ 0 w 327804"/>
                <a:gd name="connsiteY0" fmla="*/ 195532 h 195532"/>
                <a:gd name="connsiteX1" fmla="*/ 109268 w 327804"/>
                <a:gd name="connsiteY1" fmla="*/ 92015 h 195532"/>
                <a:gd name="connsiteX2" fmla="*/ 327804 w 327804"/>
                <a:gd name="connsiteY2" fmla="*/ 0 h 195532"/>
                <a:gd name="connsiteX0" fmla="*/ 0 w 667110"/>
                <a:gd name="connsiteY0" fmla="*/ 103517 h 103517"/>
                <a:gd name="connsiteX1" fmla="*/ 109268 w 667110"/>
                <a:gd name="connsiteY1" fmla="*/ 0 h 103517"/>
                <a:gd name="connsiteX2" fmla="*/ 667110 w 667110"/>
                <a:gd name="connsiteY2" fmla="*/ 46008 h 103517"/>
                <a:gd name="connsiteX0" fmla="*/ 0 w 667110"/>
                <a:gd name="connsiteY0" fmla="*/ 57509 h 57509"/>
                <a:gd name="connsiteX1" fmla="*/ 235789 w 667110"/>
                <a:gd name="connsiteY1" fmla="*/ 23004 h 57509"/>
                <a:gd name="connsiteX2" fmla="*/ 667110 w 667110"/>
                <a:gd name="connsiteY2" fmla="*/ 0 h 57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7110" h="57509">
                  <a:moveTo>
                    <a:pt x="0" y="57509"/>
                  </a:moveTo>
                  <a:lnTo>
                    <a:pt x="235789" y="23004"/>
                  </a:lnTo>
                  <a:lnTo>
                    <a:pt x="667110" y="0"/>
                  </a:lnTo>
                </a:path>
              </a:pathLst>
            </a:cu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849219" y="5149582"/>
              <a:ext cx="3757125" cy="1159160"/>
              <a:chOff x="849219" y="5149582"/>
              <a:chExt cx="3757125" cy="1159160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1097810" y="5484917"/>
                <a:ext cx="265621" cy="32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>
                    <a:solidFill>
                      <a:srgbClr val="FF0000"/>
                    </a:solidFill>
                  </a:rPr>
                  <a:t>+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018998" y="5987227"/>
                <a:ext cx="265621" cy="32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>
                    <a:solidFill>
                      <a:srgbClr val="FF0000"/>
                    </a:solidFill>
                  </a:rPr>
                  <a:t>-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020677" y="5457667"/>
                <a:ext cx="265621" cy="32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>
                    <a:solidFill>
                      <a:srgbClr val="FF0000"/>
                    </a:solidFill>
                  </a:rPr>
                  <a:t>-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468485" y="5200566"/>
                <a:ext cx="265621" cy="32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>
                    <a:solidFill>
                      <a:srgbClr val="FF0000"/>
                    </a:solidFill>
                  </a:rPr>
                  <a:t>+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849219" y="5403190"/>
                <a:ext cx="115784" cy="541459"/>
              </a:xfrm>
              <a:custGeom>
                <a:avLst/>
                <a:gdLst>
                  <a:gd name="connsiteX0" fmla="*/ 96819 w 96819"/>
                  <a:gd name="connsiteY0" fmla="*/ 570155 h 570155"/>
                  <a:gd name="connsiteX1" fmla="*/ 21515 w 96819"/>
                  <a:gd name="connsiteY1" fmla="*/ 387275 h 570155"/>
                  <a:gd name="connsiteX2" fmla="*/ 0 w 96819"/>
                  <a:gd name="connsiteY2" fmla="*/ 118334 h 570155"/>
                  <a:gd name="connsiteX3" fmla="*/ 43030 w 96819"/>
                  <a:gd name="connsiteY3" fmla="*/ 0 h 570155"/>
                  <a:gd name="connsiteX0" fmla="*/ 114749 w 114749"/>
                  <a:gd name="connsiteY0" fmla="*/ 570155 h 570155"/>
                  <a:gd name="connsiteX1" fmla="*/ 39445 w 114749"/>
                  <a:gd name="connsiteY1" fmla="*/ 387275 h 570155"/>
                  <a:gd name="connsiteX2" fmla="*/ 17930 w 114749"/>
                  <a:gd name="connsiteY2" fmla="*/ 118334 h 570155"/>
                  <a:gd name="connsiteX3" fmla="*/ 60960 w 114749"/>
                  <a:gd name="connsiteY3" fmla="*/ 0 h 570155"/>
                  <a:gd name="connsiteX0" fmla="*/ 136264 w 136264"/>
                  <a:gd name="connsiteY0" fmla="*/ 570155 h 570155"/>
                  <a:gd name="connsiteX1" fmla="*/ 39445 w 136264"/>
                  <a:gd name="connsiteY1" fmla="*/ 462578 h 570155"/>
                  <a:gd name="connsiteX2" fmla="*/ 39445 w 136264"/>
                  <a:gd name="connsiteY2" fmla="*/ 118334 h 570155"/>
                  <a:gd name="connsiteX3" fmla="*/ 82475 w 136264"/>
                  <a:gd name="connsiteY3" fmla="*/ 0 h 570155"/>
                  <a:gd name="connsiteX0" fmla="*/ 125507 w 125507"/>
                  <a:gd name="connsiteY0" fmla="*/ 570155 h 570155"/>
                  <a:gd name="connsiteX1" fmla="*/ 39445 w 125507"/>
                  <a:gd name="connsiteY1" fmla="*/ 365759 h 570155"/>
                  <a:gd name="connsiteX2" fmla="*/ 28688 w 125507"/>
                  <a:gd name="connsiteY2" fmla="*/ 118334 h 570155"/>
                  <a:gd name="connsiteX3" fmla="*/ 71718 w 125507"/>
                  <a:gd name="connsiteY3" fmla="*/ 0 h 570155"/>
                  <a:gd name="connsiteX0" fmla="*/ 125507 w 125507"/>
                  <a:gd name="connsiteY0" fmla="*/ 570155 h 570155"/>
                  <a:gd name="connsiteX1" fmla="*/ 39445 w 125507"/>
                  <a:gd name="connsiteY1" fmla="*/ 365759 h 570155"/>
                  <a:gd name="connsiteX2" fmla="*/ 28688 w 125507"/>
                  <a:gd name="connsiteY2" fmla="*/ 118334 h 570155"/>
                  <a:gd name="connsiteX3" fmla="*/ 71718 w 125507"/>
                  <a:gd name="connsiteY3" fmla="*/ 0 h 570155"/>
                  <a:gd name="connsiteX0" fmla="*/ 121920 w 121920"/>
                  <a:gd name="connsiteY0" fmla="*/ 570155 h 570155"/>
                  <a:gd name="connsiteX1" fmla="*/ 68130 w 121920"/>
                  <a:gd name="connsiteY1" fmla="*/ 301213 h 570155"/>
                  <a:gd name="connsiteX2" fmla="*/ 25101 w 121920"/>
                  <a:gd name="connsiteY2" fmla="*/ 118334 h 570155"/>
                  <a:gd name="connsiteX3" fmla="*/ 68131 w 121920"/>
                  <a:gd name="connsiteY3" fmla="*/ 0 h 570155"/>
                  <a:gd name="connsiteX0" fmla="*/ 147023 w 147023"/>
                  <a:gd name="connsiteY0" fmla="*/ 570155 h 570155"/>
                  <a:gd name="connsiteX1" fmla="*/ 39445 w 147023"/>
                  <a:gd name="connsiteY1" fmla="*/ 322728 h 570155"/>
                  <a:gd name="connsiteX2" fmla="*/ 50204 w 147023"/>
                  <a:gd name="connsiteY2" fmla="*/ 118334 h 570155"/>
                  <a:gd name="connsiteX3" fmla="*/ 93234 w 147023"/>
                  <a:gd name="connsiteY3" fmla="*/ 0 h 570155"/>
                  <a:gd name="connsiteX0" fmla="*/ 121920 w 121920"/>
                  <a:gd name="connsiteY0" fmla="*/ 570155 h 570155"/>
                  <a:gd name="connsiteX1" fmla="*/ 14342 w 121920"/>
                  <a:gd name="connsiteY1" fmla="*/ 322728 h 570155"/>
                  <a:gd name="connsiteX2" fmla="*/ 25101 w 121920"/>
                  <a:gd name="connsiteY2" fmla="*/ 118334 h 570155"/>
                  <a:gd name="connsiteX3" fmla="*/ 68131 w 121920"/>
                  <a:gd name="connsiteY3" fmla="*/ 0 h 570155"/>
                  <a:gd name="connsiteX0" fmla="*/ 121920 w 121920"/>
                  <a:gd name="connsiteY0" fmla="*/ 570155 h 570155"/>
                  <a:gd name="connsiteX1" fmla="*/ 14342 w 121920"/>
                  <a:gd name="connsiteY1" fmla="*/ 322728 h 570155"/>
                  <a:gd name="connsiteX2" fmla="*/ 25101 w 121920"/>
                  <a:gd name="connsiteY2" fmla="*/ 118334 h 570155"/>
                  <a:gd name="connsiteX3" fmla="*/ 68131 w 121920"/>
                  <a:gd name="connsiteY3" fmla="*/ 0 h 570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920" h="570155">
                    <a:moveTo>
                      <a:pt x="121920" y="570155"/>
                    </a:moveTo>
                    <a:cubicBezTo>
                      <a:pt x="86061" y="487679"/>
                      <a:pt x="50201" y="485718"/>
                      <a:pt x="14342" y="322728"/>
                    </a:cubicBezTo>
                    <a:cubicBezTo>
                      <a:pt x="9403" y="182811"/>
                      <a:pt x="0" y="283285"/>
                      <a:pt x="25101" y="118334"/>
                    </a:cubicBezTo>
                    <a:lnTo>
                      <a:pt x="68131" y="0"/>
                    </a:lnTo>
                  </a:path>
                </a:pathLst>
              </a:cu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1676636" y="5416844"/>
                <a:ext cx="115784" cy="541459"/>
              </a:xfrm>
              <a:custGeom>
                <a:avLst/>
                <a:gdLst>
                  <a:gd name="connsiteX0" fmla="*/ 96819 w 96819"/>
                  <a:gd name="connsiteY0" fmla="*/ 570155 h 570155"/>
                  <a:gd name="connsiteX1" fmla="*/ 21515 w 96819"/>
                  <a:gd name="connsiteY1" fmla="*/ 387275 h 570155"/>
                  <a:gd name="connsiteX2" fmla="*/ 0 w 96819"/>
                  <a:gd name="connsiteY2" fmla="*/ 118334 h 570155"/>
                  <a:gd name="connsiteX3" fmla="*/ 43030 w 96819"/>
                  <a:gd name="connsiteY3" fmla="*/ 0 h 570155"/>
                  <a:gd name="connsiteX0" fmla="*/ 114749 w 114749"/>
                  <a:gd name="connsiteY0" fmla="*/ 570155 h 570155"/>
                  <a:gd name="connsiteX1" fmla="*/ 39445 w 114749"/>
                  <a:gd name="connsiteY1" fmla="*/ 387275 h 570155"/>
                  <a:gd name="connsiteX2" fmla="*/ 17930 w 114749"/>
                  <a:gd name="connsiteY2" fmla="*/ 118334 h 570155"/>
                  <a:gd name="connsiteX3" fmla="*/ 60960 w 114749"/>
                  <a:gd name="connsiteY3" fmla="*/ 0 h 570155"/>
                  <a:gd name="connsiteX0" fmla="*/ 136264 w 136264"/>
                  <a:gd name="connsiteY0" fmla="*/ 570155 h 570155"/>
                  <a:gd name="connsiteX1" fmla="*/ 39445 w 136264"/>
                  <a:gd name="connsiteY1" fmla="*/ 462578 h 570155"/>
                  <a:gd name="connsiteX2" fmla="*/ 39445 w 136264"/>
                  <a:gd name="connsiteY2" fmla="*/ 118334 h 570155"/>
                  <a:gd name="connsiteX3" fmla="*/ 82475 w 136264"/>
                  <a:gd name="connsiteY3" fmla="*/ 0 h 570155"/>
                  <a:gd name="connsiteX0" fmla="*/ 125507 w 125507"/>
                  <a:gd name="connsiteY0" fmla="*/ 570155 h 570155"/>
                  <a:gd name="connsiteX1" fmla="*/ 39445 w 125507"/>
                  <a:gd name="connsiteY1" fmla="*/ 365759 h 570155"/>
                  <a:gd name="connsiteX2" fmla="*/ 28688 w 125507"/>
                  <a:gd name="connsiteY2" fmla="*/ 118334 h 570155"/>
                  <a:gd name="connsiteX3" fmla="*/ 71718 w 125507"/>
                  <a:gd name="connsiteY3" fmla="*/ 0 h 570155"/>
                  <a:gd name="connsiteX0" fmla="*/ 125507 w 125507"/>
                  <a:gd name="connsiteY0" fmla="*/ 570155 h 570155"/>
                  <a:gd name="connsiteX1" fmla="*/ 39445 w 125507"/>
                  <a:gd name="connsiteY1" fmla="*/ 365759 h 570155"/>
                  <a:gd name="connsiteX2" fmla="*/ 28688 w 125507"/>
                  <a:gd name="connsiteY2" fmla="*/ 118334 h 570155"/>
                  <a:gd name="connsiteX3" fmla="*/ 71718 w 125507"/>
                  <a:gd name="connsiteY3" fmla="*/ 0 h 570155"/>
                  <a:gd name="connsiteX0" fmla="*/ 121920 w 121920"/>
                  <a:gd name="connsiteY0" fmla="*/ 570155 h 570155"/>
                  <a:gd name="connsiteX1" fmla="*/ 68130 w 121920"/>
                  <a:gd name="connsiteY1" fmla="*/ 301213 h 570155"/>
                  <a:gd name="connsiteX2" fmla="*/ 25101 w 121920"/>
                  <a:gd name="connsiteY2" fmla="*/ 118334 h 570155"/>
                  <a:gd name="connsiteX3" fmla="*/ 68131 w 121920"/>
                  <a:gd name="connsiteY3" fmla="*/ 0 h 570155"/>
                  <a:gd name="connsiteX0" fmla="*/ 147023 w 147023"/>
                  <a:gd name="connsiteY0" fmla="*/ 570155 h 570155"/>
                  <a:gd name="connsiteX1" fmla="*/ 39445 w 147023"/>
                  <a:gd name="connsiteY1" fmla="*/ 322728 h 570155"/>
                  <a:gd name="connsiteX2" fmla="*/ 50204 w 147023"/>
                  <a:gd name="connsiteY2" fmla="*/ 118334 h 570155"/>
                  <a:gd name="connsiteX3" fmla="*/ 93234 w 147023"/>
                  <a:gd name="connsiteY3" fmla="*/ 0 h 570155"/>
                  <a:gd name="connsiteX0" fmla="*/ 121920 w 121920"/>
                  <a:gd name="connsiteY0" fmla="*/ 570155 h 570155"/>
                  <a:gd name="connsiteX1" fmla="*/ 14342 w 121920"/>
                  <a:gd name="connsiteY1" fmla="*/ 322728 h 570155"/>
                  <a:gd name="connsiteX2" fmla="*/ 25101 w 121920"/>
                  <a:gd name="connsiteY2" fmla="*/ 118334 h 570155"/>
                  <a:gd name="connsiteX3" fmla="*/ 68131 w 121920"/>
                  <a:gd name="connsiteY3" fmla="*/ 0 h 570155"/>
                  <a:gd name="connsiteX0" fmla="*/ 121920 w 121920"/>
                  <a:gd name="connsiteY0" fmla="*/ 570155 h 570155"/>
                  <a:gd name="connsiteX1" fmla="*/ 14342 w 121920"/>
                  <a:gd name="connsiteY1" fmla="*/ 322728 h 570155"/>
                  <a:gd name="connsiteX2" fmla="*/ 25101 w 121920"/>
                  <a:gd name="connsiteY2" fmla="*/ 118334 h 570155"/>
                  <a:gd name="connsiteX3" fmla="*/ 68131 w 121920"/>
                  <a:gd name="connsiteY3" fmla="*/ 0 h 570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920" h="570155">
                    <a:moveTo>
                      <a:pt x="121920" y="570155"/>
                    </a:moveTo>
                    <a:cubicBezTo>
                      <a:pt x="86061" y="487679"/>
                      <a:pt x="50201" y="485718"/>
                      <a:pt x="14342" y="322728"/>
                    </a:cubicBezTo>
                    <a:cubicBezTo>
                      <a:pt x="9403" y="182811"/>
                      <a:pt x="0" y="283285"/>
                      <a:pt x="25101" y="118334"/>
                    </a:cubicBezTo>
                    <a:lnTo>
                      <a:pt x="68131" y="0"/>
                    </a:lnTo>
                  </a:path>
                </a:pathLst>
              </a:cu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1220214" y="5149582"/>
                <a:ext cx="2015293" cy="76461"/>
              </a:xfrm>
              <a:custGeom>
                <a:avLst/>
                <a:gdLst>
                  <a:gd name="connsiteX0" fmla="*/ 0 w 2208362"/>
                  <a:gd name="connsiteY0" fmla="*/ 51758 h 63260"/>
                  <a:gd name="connsiteX1" fmla="*/ 316302 w 2208362"/>
                  <a:gd name="connsiteY1" fmla="*/ 23004 h 63260"/>
                  <a:gd name="connsiteX2" fmla="*/ 793630 w 2208362"/>
                  <a:gd name="connsiteY2" fmla="*/ 0 h 63260"/>
                  <a:gd name="connsiteX3" fmla="*/ 1322717 w 2208362"/>
                  <a:gd name="connsiteY3" fmla="*/ 0 h 63260"/>
                  <a:gd name="connsiteX4" fmla="*/ 2208362 w 2208362"/>
                  <a:gd name="connsiteY4" fmla="*/ 63260 h 63260"/>
                  <a:gd name="connsiteX0" fmla="*/ 0 w 2208362"/>
                  <a:gd name="connsiteY0" fmla="*/ 59426 h 70928"/>
                  <a:gd name="connsiteX1" fmla="*/ 316302 w 2208362"/>
                  <a:gd name="connsiteY1" fmla="*/ 30672 h 70928"/>
                  <a:gd name="connsiteX2" fmla="*/ 793630 w 2208362"/>
                  <a:gd name="connsiteY2" fmla="*/ 7668 h 70928"/>
                  <a:gd name="connsiteX3" fmla="*/ 1322717 w 2208362"/>
                  <a:gd name="connsiteY3" fmla="*/ 7668 h 70928"/>
                  <a:gd name="connsiteX4" fmla="*/ 2208362 w 2208362"/>
                  <a:gd name="connsiteY4" fmla="*/ 70928 h 70928"/>
                  <a:gd name="connsiteX0" fmla="*/ 0 w 2208362"/>
                  <a:gd name="connsiteY0" fmla="*/ 69011 h 80513"/>
                  <a:gd name="connsiteX1" fmla="*/ 316302 w 2208362"/>
                  <a:gd name="connsiteY1" fmla="*/ 40257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16302 w 2208362"/>
                  <a:gd name="connsiteY1" fmla="*/ 40257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16302 w 2208362"/>
                  <a:gd name="connsiteY1" fmla="*/ 40257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16302 w 2208362"/>
                  <a:gd name="connsiteY1" fmla="*/ 40257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16302 w 2208362"/>
                  <a:gd name="connsiteY1" fmla="*/ 11502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27804 w 2208362"/>
                  <a:gd name="connsiteY1" fmla="*/ 34506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27804 w 2208362"/>
                  <a:gd name="connsiteY1" fmla="*/ 23004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27804 w 2208362"/>
                  <a:gd name="connsiteY1" fmla="*/ 23004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208362"/>
                  <a:gd name="connsiteY0" fmla="*/ 69011 h 80513"/>
                  <a:gd name="connsiteX1" fmla="*/ 327804 w 2208362"/>
                  <a:gd name="connsiteY1" fmla="*/ 23004 h 80513"/>
                  <a:gd name="connsiteX2" fmla="*/ 787879 w 2208362"/>
                  <a:gd name="connsiteY2" fmla="*/ 0 h 80513"/>
                  <a:gd name="connsiteX3" fmla="*/ 1322717 w 2208362"/>
                  <a:gd name="connsiteY3" fmla="*/ 17253 h 80513"/>
                  <a:gd name="connsiteX4" fmla="*/ 2208362 w 2208362"/>
                  <a:gd name="connsiteY4" fmla="*/ 80513 h 80513"/>
                  <a:gd name="connsiteX0" fmla="*/ 0 w 2122098"/>
                  <a:gd name="connsiteY0" fmla="*/ 69011 h 69011"/>
                  <a:gd name="connsiteX1" fmla="*/ 327804 w 2122098"/>
                  <a:gd name="connsiteY1" fmla="*/ 23004 h 69011"/>
                  <a:gd name="connsiteX2" fmla="*/ 787879 w 2122098"/>
                  <a:gd name="connsiteY2" fmla="*/ 0 h 69011"/>
                  <a:gd name="connsiteX3" fmla="*/ 1322717 w 2122098"/>
                  <a:gd name="connsiteY3" fmla="*/ 17253 h 69011"/>
                  <a:gd name="connsiteX4" fmla="*/ 2122098 w 2122098"/>
                  <a:gd name="connsiteY4" fmla="*/ 46007 h 69011"/>
                  <a:gd name="connsiteX0" fmla="*/ 0 w 2122098"/>
                  <a:gd name="connsiteY0" fmla="*/ 69011 h 69011"/>
                  <a:gd name="connsiteX1" fmla="*/ 327804 w 2122098"/>
                  <a:gd name="connsiteY1" fmla="*/ 23004 h 69011"/>
                  <a:gd name="connsiteX2" fmla="*/ 787879 w 2122098"/>
                  <a:gd name="connsiteY2" fmla="*/ 0 h 69011"/>
                  <a:gd name="connsiteX3" fmla="*/ 1322717 w 2122098"/>
                  <a:gd name="connsiteY3" fmla="*/ 0 h 69011"/>
                  <a:gd name="connsiteX4" fmla="*/ 2122098 w 2122098"/>
                  <a:gd name="connsiteY4" fmla="*/ 46007 h 69011"/>
                  <a:gd name="connsiteX0" fmla="*/ 0 w 2122098"/>
                  <a:gd name="connsiteY0" fmla="*/ 80513 h 80513"/>
                  <a:gd name="connsiteX1" fmla="*/ 327804 w 2122098"/>
                  <a:gd name="connsiteY1" fmla="*/ 34506 h 80513"/>
                  <a:gd name="connsiteX2" fmla="*/ 787879 w 2122098"/>
                  <a:gd name="connsiteY2" fmla="*/ 11502 h 80513"/>
                  <a:gd name="connsiteX3" fmla="*/ 1322717 w 2122098"/>
                  <a:gd name="connsiteY3" fmla="*/ 11502 h 80513"/>
                  <a:gd name="connsiteX4" fmla="*/ 2122098 w 2122098"/>
                  <a:gd name="connsiteY4" fmla="*/ 57509 h 80513"/>
                  <a:gd name="connsiteX0" fmla="*/ 0 w 2122098"/>
                  <a:gd name="connsiteY0" fmla="*/ 80513 h 80513"/>
                  <a:gd name="connsiteX1" fmla="*/ 327804 w 2122098"/>
                  <a:gd name="connsiteY1" fmla="*/ 34506 h 80513"/>
                  <a:gd name="connsiteX2" fmla="*/ 787879 w 2122098"/>
                  <a:gd name="connsiteY2" fmla="*/ 11502 h 80513"/>
                  <a:gd name="connsiteX3" fmla="*/ 1322717 w 2122098"/>
                  <a:gd name="connsiteY3" fmla="*/ 11502 h 80513"/>
                  <a:gd name="connsiteX4" fmla="*/ 2122098 w 2122098"/>
                  <a:gd name="connsiteY4" fmla="*/ 57509 h 80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2098" h="80513">
                    <a:moveTo>
                      <a:pt x="0" y="80513"/>
                    </a:moveTo>
                    <a:cubicBezTo>
                      <a:pt x="109268" y="65177"/>
                      <a:pt x="155275" y="49842"/>
                      <a:pt x="327804" y="34506"/>
                    </a:cubicBezTo>
                    <a:cubicBezTo>
                      <a:pt x="538672" y="15336"/>
                      <a:pt x="600015" y="13419"/>
                      <a:pt x="787879" y="11502"/>
                    </a:cubicBezTo>
                    <a:cubicBezTo>
                      <a:pt x="966158" y="11502"/>
                      <a:pt x="1104181" y="0"/>
                      <a:pt x="1322717" y="11502"/>
                    </a:cubicBezTo>
                    <a:cubicBezTo>
                      <a:pt x="1646687" y="15336"/>
                      <a:pt x="1855638" y="42173"/>
                      <a:pt x="2122098" y="57509"/>
                    </a:cubicBezTo>
                  </a:path>
                </a:pathLst>
              </a:cu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>
                <a:off x="4240424" y="5449966"/>
                <a:ext cx="365920" cy="344074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6" name="Straight Arrow Connector 95"/>
          <p:cNvCxnSpPr/>
          <p:nvPr/>
        </p:nvCxnSpPr>
        <p:spPr>
          <a:xfrm>
            <a:off x="5878873" y="5952424"/>
            <a:ext cx="393228" cy="15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96"/>
          <p:cNvSpPr/>
          <p:nvPr/>
        </p:nvSpPr>
        <p:spPr>
          <a:xfrm>
            <a:off x="3470353" y="6067116"/>
            <a:ext cx="2998363" cy="136537"/>
          </a:xfrm>
          <a:custGeom>
            <a:avLst/>
            <a:gdLst>
              <a:gd name="connsiteX0" fmla="*/ 3260785 w 3260785"/>
              <a:gd name="connsiteY0" fmla="*/ 34505 h 138022"/>
              <a:gd name="connsiteX1" fmla="*/ 2852468 w 3260785"/>
              <a:gd name="connsiteY1" fmla="*/ 63260 h 138022"/>
              <a:gd name="connsiteX2" fmla="*/ 1765540 w 3260785"/>
              <a:gd name="connsiteY2" fmla="*/ 126520 h 138022"/>
              <a:gd name="connsiteX3" fmla="*/ 1253706 w 3260785"/>
              <a:gd name="connsiteY3" fmla="*/ 138022 h 138022"/>
              <a:gd name="connsiteX4" fmla="*/ 649857 w 3260785"/>
              <a:gd name="connsiteY4" fmla="*/ 115018 h 138022"/>
              <a:gd name="connsiteX5" fmla="*/ 0 w 3260785"/>
              <a:gd name="connsiteY5" fmla="*/ 0 h 138022"/>
              <a:gd name="connsiteX0" fmla="*/ 3260785 w 3260785"/>
              <a:gd name="connsiteY0" fmla="*/ 34505 h 138022"/>
              <a:gd name="connsiteX1" fmla="*/ 2852468 w 3260785"/>
              <a:gd name="connsiteY1" fmla="*/ 63260 h 138022"/>
              <a:gd name="connsiteX2" fmla="*/ 1765540 w 3260785"/>
              <a:gd name="connsiteY2" fmla="*/ 126520 h 138022"/>
              <a:gd name="connsiteX3" fmla="*/ 1253706 w 3260785"/>
              <a:gd name="connsiteY3" fmla="*/ 138022 h 138022"/>
              <a:gd name="connsiteX4" fmla="*/ 678311 w 3260785"/>
              <a:gd name="connsiteY4" fmla="*/ 98457 h 138022"/>
              <a:gd name="connsiteX5" fmla="*/ 0 w 3260785"/>
              <a:gd name="connsiteY5" fmla="*/ 0 h 138022"/>
              <a:gd name="connsiteX0" fmla="*/ 3260785 w 3260785"/>
              <a:gd name="connsiteY0" fmla="*/ 34505 h 138022"/>
              <a:gd name="connsiteX1" fmla="*/ 2852468 w 3260785"/>
              <a:gd name="connsiteY1" fmla="*/ 63260 h 138022"/>
              <a:gd name="connsiteX2" fmla="*/ 1765540 w 3260785"/>
              <a:gd name="connsiteY2" fmla="*/ 126520 h 138022"/>
              <a:gd name="connsiteX3" fmla="*/ 1253706 w 3260785"/>
              <a:gd name="connsiteY3" fmla="*/ 138022 h 138022"/>
              <a:gd name="connsiteX4" fmla="*/ 678311 w 3260785"/>
              <a:gd name="connsiteY4" fmla="*/ 98457 h 138022"/>
              <a:gd name="connsiteX5" fmla="*/ 0 w 3260785"/>
              <a:gd name="connsiteY5" fmla="*/ 0 h 138022"/>
              <a:gd name="connsiteX0" fmla="*/ 3260785 w 3260785"/>
              <a:gd name="connsiteY0" fmla="*/ 34505 h 138022"/>
              <a:gd name="connsiteX1" fmla="*/ 2852468 w 3260785"/>
              <a:gd name="connsiteY1" fmla="*/ 63260 h 138022"/>
              <a:gd name="connsiteX2" fmla="*/ 1765540 w 3260785"/>
              <a:gd name="connsiteY2" fmla="*/ 126520 h 138022"/>
              <a:gd name="connsiteX3" fmla="*/ 1253706 w 3260785"/>
              <a:gd name="connsiteY3" fmla="*/ 138022 h 138022"/>
              <a:gd name="connsiteX4" fmla="*/ 678311 w 3260785"/>
              <a:gd name="connsiteY4" fmla="*/ 98457 h 138022"/>
              <a:gd name="connsiteX5" fmla="*/ 0 w 3260785"/>
              <a:gd name="connsiteY5" fmla="*/ 0 h 138022"/>
              <a:gd name="connsiteX0" fmla="*/ 3260785 w 3260785"/>
              <a:gd name="connsiteY0" fmla="*/ 34505 h 138022"/>
              <a:gd name="connsiteX1" fmla="*/ 2852468 w 3260785"/>
              <a:gd name="connsiteY1" fmla="*/ 63260 h 138022"/>
              <a:gd name="connsiteX2" fmla="*/ 1765540 w 3260785"/>
              <a:gd name="connsiteY2" fmla="*/ 126520 h 138022"/>
              <a:gd name="connsiteX3" fmla="*/ 1253706 w 3260785"/>
              <a:gd name="connsiteY3" fmla="*/ 138022 h 138022"/>
              <a:gd name="connsiteX4" fmla="*/ 678311 w 3260785"/>
              <a:gd name="connsiteY4" fmla="*/ 98457 h 138022"/>
              <a:gd name="connsiteX5" fmla="*/ 0 w 3260785"/>
              <a:gd name="connsiteY5" fmla="*/ 0 h 138022"/>
              <a:gd name="connsiteX0" fmla="*/ 3260785 w 3260785"/>
              <a:gd name="connsiteY0" fmla="*/ 34505 h 138022"/>
              <a:gd name="connsiteX1" fmla="*/ 2852468 w 3260785"/>
              <a:gd name="connsiteY1" fmla="*/ 63260 h 138022"/>
              <a:gd name="connsiteX2" fmla="*/ 1765540 w 3260785"/>
              <a:gd name="connsiteY2" fmla="*/ 126520 h 138022"/>
              <a:gd name="connsiteX3" fmla="*/ 1253706 w 3260785"/>
              <a:gd name="connsiteY3" fmla="*/ 138022 h 138022"/>
              <a:gd name="connsiteX4" fmla="*/ 678311 w 3260785"/>
              <a:gd name="connsiteY4" fmla="*/ 98457 h 138022"/>
              <a:gd name="connsiteX5" fmla="*/ 0 w 3260785"/>
              <a:gd name="connsiteY5" fmla="*/ 0 h 138022"/>
              <a:gd name="connsiteX0" fmla="*/ 3124207 w 3124207"/>
              <a:gd name="connsiteY0" fmla="*/ 12422 h 138022"/>
              <a:gd name="connsiteX1" fmla="*/ 2852468 w 3124207"/>
              <a:gd name="connsiteY1" fmla="*/ 63260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  <a:gd name="connsiteX0" fmla="*/ 3124207 w 3124207"/>
              <a:gd name="connsiteY0" fmla="*/ 12422 h 138022"/>
              <a:gd name="connsiteX1" fmla="*/ 2613459 w 3124207"/>
              <a:gd name="connsiteY1" fmla="*/ 90865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  <a:gd name="connsiteX0" fmla="*/ 3124207 w 3124207"/>
              <a:gd name="connsiteY0" fmla="*/ 12422 h 138022"/>
              <a:gd name="connsiteX1" fmla="*/ 2613459 w 3124207"/>
              <a:gd name="connsiteY1" fmla="*/ 90865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  <a:gd name="connsiteX0" fmla="*/ 3124207 w 3124207"/>
              <a:gd name="connsiteY0" fmla="*/ 12422 h 138022"/>
              <a:gd name="connsiteX1" fmla="*/ 2613459 w 3124207"/>
              <a:gd name="connsiteY1" fmla="*/ 90865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  <a:gd name="connsiteX0" fmla="*/ 3124207 w 3124207"/>
              <a:gd name="connsiteY0" fmla="*/ 12422 h 138022"/>
              <a:gd name="connsiteX1" fmla="*/ 2613459 w 3124207"/>
              <a:gd name="connsiteY1" fmla="*/ 90865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  <a:gd name="connsiteX0" fmla="*/ 3124207 w 3124207"/>
              <a:gd name="connsiteY0" fmla="*/ 12422 h 138022"/>
              <a:gd name="connsiteX1" fmla="*/ 2613459 w 3124207"/>
              <a:gd name="connsiteY1" fmla="*/ 90865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  <a:gd name="connsiteX0" fmla="*/ 3124207 w 3124207"/>
              <a:gd name="connsiteY0" fmla="*/ 12422 h 138022"/>
              <a:gd name="connsiteX1" fmla="*/ 2613459 w 3124207"/>
              <a:gd name="connsiteY1" fmla="*/ 90865 h 138022"/>
              <a:gd name="connsiteX2" fmla="*/ 1765540 w 3124207"/>
              <a:gd name="connsiteY2" fmla="*/ 126520 h 138022"/>
              <a:gd name="connsiteX3" fmla="*/ 1253706 w 3124207"/>
              <a:gd name="connsiteY3" fmla="*/ 138022 h 138022"/>
              <a:gd name="connsiteX4" fmla="*/ 678311 w 3124207"/>
              <a:gd name="connsiteY4" fmla="*/ 98457 h 138022"/>
              <a:gd name="connsiteX5" fmla="*/ 0 w 3124207"/>
              <a:gd name="connsiteY5" fmla="*/ 0 h 13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207" h="138022">
                <a:moveTo>
                  <a:pt x="3124207" y="12422"/>
                </a:moveTo>
                <a:cubicBezTo>
                  <a:pt x="2953958" y="38570"/>
                  <a:pt x="2908904" y="75759"/>
                  <a:pt x="2613459" y="90865"/>
                </a:cubicBezTo>
                <a:cubicBezTo>
                  <a:pt x="2228386" y="111952"/>
                  <a:pt x="2173376" y="110954"/>
                  <a:pt x="1765540" y="126520"/>
                </a:cubicBezTo>
                <a:cubicBezTo>
                  <a:pt x="1577856" y="135875"/>
                  <a:pt x="1424317" y="134188"/>
                  <a:pt x="1253706" y="138022"/>
                </a:cubicBezTo>
                <a:cubicBezTo>
                  <a:pt x="1061908" y="124834"/>
                  <a:pt x="904253" y="133729"/>
                  <a:pt x="678311" y="98457"/>
                </a:cubicBezTo>
                <a:cubicBezTo>
                  <a:pt x="400991" y="76680"/>
                  <a:pt x="226104" y="32819"/>
                  <a:pt x="0" y="0"/>
                </a:cubicBezTo>
              </a:path>
            </a:pathLst>
          </a:cu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7388771" y="4938459"/>
            <a:ext cx="1744426" cy="1933369"/>
            <a:chOff x="5787198" y="4690996"/>
            <a:chExt cx="1967683" cy="2180810"/>
          </a:xfrm>
        </p:grpSpPr>
        <p:cxnSp>
          <p:nvCxnSpPr>
            <p:cNvPr id="99" name="Straight Arrow Connector 98"/>
            <p:cNvCxnSpPr/>
            <p:nvPr/>
          </p:nvCxnSpPr>
          <p:spPr>
            <a:xfrm rot="16200000" flipV="1">
              <a:off x="5103376" y="5538909"/>
              <a:ext cx="1502098" cy="825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5853720" y="6281483"/>
              <a:ext cx="1774141" cy="97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5787198" y="4690996"/>
              <a:ext cx="870414" cy="590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spc="-100" baseline="30000" dirty="0" smtClean="0"/>
                <a:t>n</a:t>
              </a:r>
              <a:r>
                <a:rPr lang="pt-PT" sz="1400" b="1" i="1" spc="-150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379967" y="6281622"/>
              <a:ext cx="1374914" cy="590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2S/</a:t>
              </a:r>
              <a:r>
                <a:rPr lang="pt-PT" sz="1400" b="1" i="1" dirty="0" smtClean="0">
                  <a:latin typeface="Symbol" pitchFamily="18" charset="2"/>
                </a:rPr>
                <a:t>D</a:t>
              </a:r>
              <a:r>
                <a:rPr lang="pt-PT" sz="1400" b="1" i="1" dirty="0" smtClean="0"/>
                <a:t>t + q</a:t>
              </a:r>
              <a:r>
                <a:rPr lang="pt-PT" sz="1400" b="1" i="1" spc="-100" baseline="30000" dirty="0" smtClean="0"/>
                <a:t>n</a:t>
              </a:r>
              <a:r>
                <a:rPr lang="pt-PT" sz="1400" b="1" i="1" spc="-150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858031" y="5194167"/>
              <a:ext cx="1580802" cy="1095947"/>
            </a:xfrm>
            <a:custGeom>
              <a:avLst/>
              <a:gdLst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864329 w 1757432"/>
                <a:gd name="connsiteY3" fmla="*/ 1941751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864329 w 1757432"/>
                <a:gd name="connsiteY3" fmla="*/ 1941751 h 2091969"/>
                <a:gd name="connsiteX4" fmla="*/ 1310238 w 1757432"/>
                <a:gd name="connsiteY4" fmla="*/ 1666354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2146750"/>
                <a:gd name="connsiteY0" fmla="*/ 2091969 h 2091969"/>
                <a:gd name="connsiteX1" fmla="*/ 356839 w 2146750"/>
                <a:gd name="connsiteY1" fmla="*/ 2078587 h 2091969"/>
                <a:gd name="connsiteX2" fmla="*/ 454970 w 2146750"/>
                <a:gd name="connsiteY2" fmla="*/ 2069666 h 2091969"/>
                <a:gd name="connsiteX3" fmla="*/ 864329 w 2146750"/>
                <a:gd name="connsiteY3" fmla="*/ 1941751 h 2091969"/>
                <a:gd name="connsiteX4" fmla="*/ 1310238 w 2146750"/>
                <a:gd name="connsiteY4" fmla="*/ 1666354 h 2091969"/>
                <a:gd name="connsiteX5" fmla="*/ 2009962 w 2146750"/>
                <a:gd name="connsiteY5" fmla="*/ 1117430 h 2091969"/>
                <a:gd name="connsiteX6" fmla="*/ 1757432 w 2146750"/>
                <a:gd name="connsiteY6" fmla="*/ 0 h 2091969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310238 w 2599470"/>
                <a:gd name="connsiteY4" fmla="*/ 1376561 h 1802176"/>
                <a:gd name="connsiteX5" fmla="*/ 2009962 w 2599470"/>
                <a:gd name="connsiteY5" fmla="*/ 82763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310238 w 2599470"/>
                <a:gd name="connsiteY4" fmla="*/ 1376561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4329 w 2599470"/>
                <a:gd name="connsiteY3" fmla="*/ 1651958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46932 w 2599470"/>
                <a:gd name="connsiteY4" fmla="*/ 1464044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  <a:gd name="connsiteX0" fmla="*/ 0 w 2599470"/>
                <a:gd name="connsiteY0" fmla="*/ 1802176 h 1802176"/>
                <a:gd name="connsiteX1" fmla="*/ 356839 w 2599470"/>
                <a:gd name="connsiteY1" fmla="*/ 1788794 h 1802176"/>
                <a:gd name="connsiteX2" fmla="*/ 454970 w 2599470"/>
                <a:gd name="connsiteY2" fmla="*/ 1779873 h 1802176"/>
                <a:gd name="connsiteX3" fmla="*/ 869797 w 2599470"/>
                <a:gd name="connsiteY3" fmla="*/ 1673829 h 1802176"/>
                <a:gd name="connsiteX4" fmla="*/ 1474272 w 2599470"/>
                <a:gd name="connsiteY4" fmla="*/ 1485917 h 1802176"/>
                <a:gd name="connsiteX5" fmla="*/ 2217737 w 2599470"/>
                <a:gd name="connsiteY5" fmla="*/ 926057 h 1802176"/>
                <a:gd name="connsiteX6" fmla="*/ 2599470 w 2599470"/>
                <a:gd name="connsiteY6" fmla="*/ 0 h 180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9470" h="1802176">
                  <a:moveTo>
                    <a:pt x="0" y="1802176"/>
                  </a:moveTo>
                  <a:lnTo>
                    <a:pt x="356839" y="1788794"/>
                  </a:lnTo>
                  <a:lnTo>
                    <a:pt x="454970" y="1779873"/>
                  </a:lnTo>
                  <a:cubicBezTo>
                    <a:pt x="703706" y="1727739"/>
                    <a:pt x="712576" y="1718340"/>
                    <a:pt x="869797" y="1673829"/>
                  </a:cubicBezTo>
                  <a:cubicBezTo>
                    <a:pt x="1221649" y="1574309"/>
                    <a:pt x="1151914" y="1610331"/>
                    <a:pt x="1474272" y="1485917"/>
                  </a:cubicBezTo>
                  <a:cubicBezTo>
                    <a:pt x="1920182" y="1271960"/>
                    <a:pt x="1906505" y="1303760"/>
                    <a:pt x="2217737" y="926057"/>
                  </a:cubicBezTo>
                  <a:cubicBezTo>
                    <a:pt x="2431074" y="554587"/>
                    <a:pt x="2484984" y="279524"/>
                    <a:pt x="2599470" y="0"/>
                  </a:cubicBez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Oval 106"/>
          <p:cNvSpPr>
            <a:spLocks noChangeAspect="1"/>
          </p:cNvSpPr>
          <p:nvPr/>
        </p:nvSpPr>
        <p:spPr>
          <a:xfrm>
            <a:off x="8551964" y="5933916"/>
            <a:ext cx="63831" cy="638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8385401" y="6160574"/>
            <a:ext cx="392518" cy="140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0800000">
            <a:off x="7447453" y="5964315"/>
            <a:ext cx="1134911" cy="140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33" grpId="0" animBg="1"/>
      <p:bldP spid="136199" grpId="0"/>
      <p:bldP spid="50" grpId="0"/>
      <p:bldP spid="53" grpId="0"/>
      <p:bldP spid="55" grpId="0"/>
      <p:bldP spid="97" grpId="0" animBg="1"/>
      <p:bldP spid="1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67" y="874315"/>
            <a:ext cx="88327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spcBef>
                <a:spcPts val="600"/>
              </a:spcBef>
            </a:pPr>
            <a:r>
              <a:rPr lang="en-GB" sz="1400" dirty="0" smtClean="0"/>
              <a:t>Chow, V.T., D.R. </a:t>
            </a:r>
            <a:r>
              <a:rPr lang="en-GB" sz="1400" dirty="0" err="1" smtClean="0"/>
              <a:t>Maidment</a:t>
            </a:r>
            <a:r>
              <a:rPr lang="en-GB" sz="1400" dirty="0" smtClean="0"/>
              <a:t> e L.W. Mays (1988). </a:t>
            </a:r>
            <a:r>
              <a:rPr lang="en-GB" sz="1400" i="1" dirty="0" smtClean="0"/>
              <a:t>Applied Hydrology</a:t>
            </a:r>
            <a:r>
              <a:rPr lang="en-GB" sz="1400" dirty="0" smtClean="0"/>
              <a:t>, McGraw-Hill, Inc</a:t>
            </a:r>
            <a:r>
              <a:rPr lang="en-GB" sz="1400" dirty="0" smtClean="0"/>
              <a:t>.</a:t>
            </a:r>
            <a:endParaRPr lang="en-GB" sz="1400" dirty="0" smtClean="0"/>
          </a:p>
          <a:p>
            <a:pPr algn="just" hangingPunct="0">
              <a:spcBef>
                <a:spcPts val="600"/>
              </a:spcBef>
            </a:pPr>
            <a:r>
              <a:rPr lang="en-GB" sz="1400" dirty="0" err="1" smtClean="0"/>
              <a:t>Fread</a:t>
            </a:r>
            <a:r>
              <a:rPr lang="en-GB" sz="1400" dirty="0"/>
              <a:t>, D.L. (1993). Flow Routing, </a:t>
            </a:r>
            <a:r>
              <a:rPr lang="en-GB" sz="1400" dirty="0" err="1"/>
              <a:t>em</a:t>
            </a:r>
            <a:r>
              <a:rPr lang="en-GB" sz="1400" dirty="0"/>
              <a:t>: D.R. </a:t>
            </a:r>
            <a:r>
              <a:rPr lang="en-GB" sz="1400" dirty="0" err="1"/>
              <a:t>Maidment</a:t>
            </a:r>
            <a:r>
              <a:rPr lang="en-GB" sz="1400" dirty="0"/>
              <a:t> (ed.), </a:t>
            </a:r>
            <a:r>
              <a:rPr lang="en-GB" sz="1400" i="1" dirty="0"/>
              <a:t>Handbook of Hydrology</a:t>
            </a:r>
            <a:r>
              <a:rPr lang="en-GB" sz="1400" dirty="0"/>
              <a:t>, McGraw-Hill, Inc</a:t>
            </a:r>
            <a:r>
              <a:rPr lang="en-GB" sz="1400" dirty="0" smtClean="0"/>
              <a:t>.</a:t>
            </a:r>
            <a:endParaRPr lang="pt-PT" sz="1400" dirty="0"/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52400" y="441972"/>
            <a:ext cx="34857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CC"/>
                </a:solidFill>
              </a:rPr>
              <a:t>Referências Bibliográficas</a:t>
            </a:r>
            <a:endParaRPr lang="pt-PT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173158" y="2961662"/>
            <a:ext cx="8490486" cy="3498948"/>
            <a:chOff x="173158" y="2961662"/>
            <a:chExt cx="8490486" cy="3498948"/>
          </a:xfrm>
        </p:grpSpPr>
        <p:grpSp>
          <p:nvGrpSpPr>
            <p:cNvPr id="71" name="Group 70"/>
            <p:cNvGrpSpPr/>
            <p:nvPr/>
          </p:nvGrpSpPr>
          <p:grpSpPr>
            <a:xfrm>
              <a:off x="173158" y="2961662"/>
              <a:ext cx="8478227" cy="3498948"/>
              <a:chOff x="173158" y="2961662"/>
              <a:chExt cx="8478227" cy="3498948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227385" y="2961662"/>
                <a:ext cx="8424000" cy="3498948"/>
                <a:chOff x="227385" y="2961662"/>
                <a:chExt cx="8424000" cy="3498948"/>
              </a:xfrm>
            </p:grpSpPr>
            <p:grpSp>
              <p:nvGrpSpPr>
                <p:cNvPr id="30" name="Group 29"/>
                <p:cNvGrpSpPr>
                  <a:grpSpLocks/>
                </p:cNvGrpSpPr>
                <p:nvPr/>
              </p:nvGrpSpPr>
              <p:grpSpPr>
                <a:xfrm>
                  <a:off x="227385" y="3298604"/>
                  <a:ext cx="8424000" cy="3162006"/>
                  <a:chOff x="217458" y="3562195"/>
                  <a:chExt cx="8217287" cy="2933956"/>
                </a:xfrm>
              </p:grpSpPr>
              <p:sp>
                <p:nvSpPr>
                  <p:cNvPr id="18" name="Freeform 17"/>
                  <p:cNvSpPr/>
                  <p:nvPr/>
                </p:nvSpPr>
                <p:spPr>
                  <a:xfrm>
                    <a:off x="217458" y="4418119"/>
                    <a:ext cx="6840747" cy="1811547"/>
                  </a:xfrm>
                  <a:custGeom>
                    <a:avLst/>
                    <a:gdLst>
                      <a:gd name="connsiteX0" fmla="*/ 0 w 6840747"/>
                      <a:gd name="connsiteY0" fmla="*/ 1492370 h 1811547"/>
                      <a:gd name="connsiteX1" fmla="*/ 0 w 6840747"/>
                      <a:gd name="connsiteY1" fmla="*/ 0 h 1811547"/>
                      <a:gd name="connsiteX2" fmla="*/ 6840747 w 6840747"/>
                      <a:gd name="connsiteY2" fmla="*/ 0 h 1811547"/>
                      <a:gd name="connsiteX3" fmla="*/ 6676845 w 6840747"/>
                      <a:gd name="connsiteY3" fmla="*/ 60385 h 1811547"/>
                      <a:gd name="connsiteX4" fmla="*/ 6547449 w 6840747"/>
                      <a:gd name="connsiteY4" fmla="*/ 1811547 h 1811547"/>
                      <a:gd name="connsiteX5" fmla="*/ 2924354 w 6840747"/>
                      <a:gd name="connsiteY5" fmla="*/ 1785668 h 1811547"/>
                      <a:gd name="connsiteX6" fmla="*/ 0 w 6840747"/>
                      <a:gd name="connsiteY6" fmla="*/ 1492370 h 18115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840747" h="1811547">
                        <a:moveTo>
                          <a:pt x="0" y="1492370"/>
                        </a:moveTo>
                        <a:lnTo>
                          <a:pt x="0" y="0"/>
                        </a:lnTo>
                        <a:lnTo>
                          <a:pt x="6840747" y="0"/>
                        </a:lnTo>
                        <a:lnTo>
                          <a:pt x="6676845" y="60385"/>
                        </a:lnTo>
                        <a:lnTo>
                          <a:pt x="6547449" y="1811547"/>
                        </a:lnTo>
                        <a:lnTo>
                          <a:pt x="2924354" y="1785668"/>
                        </a:lnTo>
                        <a:lnTo>
                          <a:pt x="0" y="149237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5" name="Freeform 4"/>
                  <p:cNvSpPr/>
                  <p:nvPr/>
                </p:nvSpPr>
                <p:spPr>
                  <a:xfrm>
                    <a:off x="6753220" y="3562195"/>
                    <a:ext cx="1655067" cy="2917883"/>
                  </a:xfrm>
                  <a:custGeom>
                    <a:avLst/>
                    <a:gdLst>
                      <a:gd name="connsiteX0" fmla="*/ 142875 w 1400175"/>
                      <a:gd name="connsiteY0" fmla="*/ 0 h 2162175"/>
                      <a:gd name="connsiteX1" fmla="*/ 0 w 1400175"/>
                      <a:gd name="connsiteY1" fmla="*/ 2162175 h 2162175"/>
                      <a:gd name="connsiteX2" fmla="*/ 1400175 w 1400175"/>
                      <a:gd name="connsiteY2" fmla="*/ 2162175 h 2162175"/>
                      <a:gd name="connsiteX3" fmla="*/ 438150 w 1400175"/>
                      <a:gd name="connsiteY3" fmla="*/ 0 h 2162175"/>
                      <a:gd name="connsiteX4" fmla="*/ 142875 w 1400175"/>
                      <a:gd name="connsiteY4" fmla="*/ 0 h 2162175"/>
                      <a:gd name="connsiteX0" fmla="*/ 158347 w 1400175"/>
                      <a:gd name="connsiteY0" fmla="*/ 0 h 2468512"/>
                      <a:gd name="connsiteX1" fmla="*/ 0 w 1400175"/>
                      <a:gd name="connsiteY1" fmla="*/ 2468512 h 2468512"/>
                      <a:gd name="connsiteX2" fmla="*/ 1400175 w 1400175"/>
                      <a:gd name="connsiteY2" fmla="*/ 2468512 h 2468512"/>
                      <a:gd name="connsiteX3" fmla="*/ 438150 w 1400175"/>
                      <a:gd name="connsiteY3" fmla="*/ 306337 h 2468512"/>
                      <a:gd name="connsiteX4" fmla="*/ 158347 w 1400175"/>
                      <a:gd name="connsiteY4" fmla="*/ 0 h 2468512"/>
                      <a:gd name="connsiteX0" fmla="*/ 158347 w 1400175"/>
                      <a:gd name="connsiteY0" fmla="*/ 0 h 2468512"/>
                      <a:gd name="connsiteX1" fmla="*/ 0 w 1400175"/>
                      <a:gd name="connsiteY1" fmla="*/ 2468512 h 2468512"/>
                      <a:gd name="connsiteX2" fmla="*/ 1400175 w 1400175"/>
                      <a:gd name="connsiteY2" fmla="*/ 2468512 h 2468512"/>
                      <a:gd name="connsiteX3" fmla="*/ 354604 w 1400175"/>
                      <a:gd name="connsiteY3" fmla="*/ 1 h 2468512"/>
                      <a:gd name="connsiteX4" fmla="*/ 158347 w 1400175"/>
                      <a:gd name="connsiteY4" fmla="*/ 0 h 2468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00175" h="2468512">
                        <a:moveTo>
                          <a:pt x="158347" y="0"/>
                        </a:moveTo>
                        <a:lnTo>
                          <a:pt x="0" y="2468512"/>
                        </a:lnTo>
                        <a:lnTo>
                          <a:pt x="1400175" y="2468512"/>
                        </a:lnTo>
                        <a:lnTo>
                          <a:pt x="354604" y="1"/>
                        </a:lnTo>
                        <a:lnTo>
                          <a:pt x="158347" y="0"/>
                        </a:lnTo>
                        <a:close/>
                      </a:path>
                    </a:pathLst>
                  </a:custGeom>
                  <a:blipFill>
                    <a:blip r:embed="rId2" cstate="print"/>
                    <a:tile tx="0" ty="0" sx="100000" sy="100000" flip="none" algn="tl"/>
                  </a:blip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10" name="Freeform 9"/>
                  <p:cNvSpPr/>
                  <p:nvPr/>
                </p:nvSpPr>
                <p:spPr>
                  <a:xfrm>
                    <a:off x="228600" y="5962650"/>
                    <a:ext cx="6524625" cy="485775"/>
                  </a:xfrm>
                  <a:custGeom>
                    <a:avLst/>
                    <a:gdLst>
                      <a:gd name="connsiteX0" fmla="*/ 6524625 w 6524625"/>
                      <a:gd name="connsiteY0" fmla="*/ 485775 h 485775"/>
                      <a:gd name="connsiteX1" fmla="*/ 4657725 w 6524625"/>
                      <a:gd name="connsiteY1" fmla="*/ 409575 h 485775"/>
                      <a:gd name="connsiteX2" fmla="*/ 3086100 w 6524625"/>
                      <a:gd name="connsiteY2" fmla="*/ 295275 h 485775"/>
                      <a:gd name="connsiteX3" fmla="*/ 1257300 w 6524625"/>
                      <a:gd name="connsiteY3" fmla="*/ 95250 h 485775"/>
                      <a:gd name="connsiteX4" fmla="*/ 0 w 6524625"/>
                      <a:gd name="connsiteY4" fmla="*/ 0 h 485775"/>
                      <a:gd name="connsiteX5" fmla="*/ 19050 w 6524625"/>
                      <a:gd name="connsiteY5" fmla="*/ 9525 h 485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524625" h="485775">
                        <a:moveTo>
                          <a:pt x="6524625" y="485775"/>
                        </a:moveTo>
                        <a:lnTo>
                          <a:pt x="4657725" y="409575"/>
                        </a:lnTo>
                        <a:lnTo>
                          <a:pt x="3086100" y="295275"/>
                        </a:lnTo>
                        <a:lnTo>
                          <a:pt x="1257300" y="95250"/>
                        </a:lnTo>
                        <a:lnTo>
                          <a:pt x="0" y="0"/>
                        </a:lnTo>
                        <a:lnTo>
                          <a:pt x="19050" y="9525"/>
                        </a:lnTo>
                      </a:path>
                    </a:pathLst>
                  </a:custGeom>
                  <a:ln w="133350">
                    <a:solidFill>
                      <a:srgbClr val="8A5C48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15" name="Freeform 14"/>
                  <p:cNvSpPr/>
                  <p:nvPr/>
                </p:nvSpPr>
                <p:spPr>
                  <a:xfrm>
                    <a:off x="3166011" y="6190429"/>
                    <a:ext cx="3598223" cy="207819"/>
                  </a:xfrm>
                  <a:custGeom>
                    <a:avLst/>
                    <a:gdLst>
                      <a:gd name="connsiteX0" fmla="*/ 83127 w 3598223"/>
                      <a:gd name="connsiteY0" fmla="*/ 0 h 207819"/>
                      <a:gd name="connsiteX1" fmla="*/ 3598223 w 3598223"/>
                      <a:gd name="connsiteY1" fmla="*/ 5938 h 207819"/>
                      <a:gd name="connsiteX2" fmla="*/ 3586348 w 3598223"/>
                      <a:gd name="connsiteY2" fmla="*/ 207819 h 207819"/>
                      <a:gd name="connsiteX3" fmla="*/ 1692234 w 3598223"/>
                      <a:gd name="connsiteY3" fmla="*/ 136567 h 207819"/>
                      <a:gd name="connsiteX4" fmla="*/ 860961 w 3598223"/>
                      <a:gd name="connsiteY4" fmla="*/ 71252 h 207819"/>
                      <a:gd name="connsiteX5" fmla="*/ 0 w 3598223"/>
                      <a:gd name="connsiteY5" fmla="*/ 0 h 207819"/>
                      <a:gd name="connsiteX6" fmla="*/ 5938 w 3598223"/>
                      <a:gd name="connsiteY6" fmla="*/ 0 h 2078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598223" h="207819">
                        <a:moveTo>
                          <a:pt x="83127" y="0"/>
                        </a:moveTo>
                        <a:lnTo>
                          <a:pt x="3598223" y="5938"/>
                        </a:lnTo>
                        <a:lnTo>
                          <a:pt x="3586348" y="207819"/>
                        </a:lnTo>
                        <a:lnTo>
                          <a:pt x="1692234" y="136567"/>
                        </a:lnTo>
                        <a:lnTo>
                          <a:pt x="860961" y="71252"/>
                        </a:lnTo>
                        <a:lnTo>
                          <a:pt x="0" y="0"/>
                        </a:lnTo>
                        <a:lnTo>
                          <a:pt x="5938" y="0"/>
                        </a:lnTo>
                      </a:path>
                    </a:pathLst>
                  </a:custGeom>
                  <a:blipFill>
                    <a:blip r:embed="rId3" cstate="print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>
                    <a:off x="6869161" y="4380868"/>
                    <a:ext cx="157162" cy="54768"/>
                  </a:xfrm>
                  <a:custGeom>
                    <a:avLst/>
                    <a:gdLst>
                      <a:gd name="connsiteX0" fmla="*/ 2381 w 157162"/>
                      <a:gd name="connsiteY0" fmla="*/ 2381 h 54768"/>
                      <a:gd name="connsiteX1" fmla="*/ 157162 w 157162"/>
                      <a:gd name="connsiteY1" fmla="*/ 0 h 54768"/>
                      <a:gd name="connsiteX2" fmla="*/ 80962 w 157162"/>
                      <a:gd name="connsiteY2" fmla="*/ 11906 h 54768"/>
                      <a:gd name="connsiteX3" fmla="*/ 0 w 157162"/>
                      <a:gd name="connsiteY3" fmla="*/ 54768 h 54768"/>
                      <a:gd name="connsiteX4" fmla="*/ 2381 w 157162"/>
                      <a:gd name="connsiteY4" fmla="*/ 2381 h 54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7162" h="54768">
                        <a:moveTo>
                          <a:pt x="2381" y="2381"/>
                        </a:moveTo>
                        <a:lnTo>
                          <a:pt x="157162" y="0"/>
                        </a:lnTo>
                        <a:lnTo>
                          <a:pt x="80962" y="11906"/>
                        </a:lnTo>
                        <a:lnTo>
                          <a:pt x="0" y="54768"/>
                        </a:lnTo>
                        <a:lnTo>
                          <a:pt x="2381" y="238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219851" y="4162022"/>
                    <a:ext cx="6821303" cy="257497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861073" y="4107426"/>
                    <a:ext cx="511277" cy="302342"/>
                  </a:xfrm>
                  <a:custGeom>
                    <a:avLst/>
                    <a:gdLst>
                      <a:gd name="connsiteX0" fmla="*/ 0 w 511277"/>
                      <a:gd name="connsiteY0" fmla="*/ 0 h 302342"/>
                      <a:gd name="connsiteX1" fmla="*/ 511277 w 511277"/>
                      <a:gd name="connsiteY1" fmla="*/ 9832 h 302342"/>
                      <a:gd name="connsiteX2" fmla="*/ 204019 w 511277"/>
                      <a:gd name="connsiteY2" fmla="*/ 302342 h 302342"/>
                      <a:gd name="connsiteX3" fmla="*/ 159774 w 511277"/>
                      <a:gd name="connsiteY3" fmla="*/ 282677 h 302342"/>
                      <a:gd name="connsiteX4" fmla="*/ 117987 w 511277"/>
                      <a:gd name="connsiteY4" fmla="*/ 253180 h 302342"/>
                      <a:gd name="connsiteX5" fmla="*/ 78658 w 511277"/>
                      <a:gd name="connsiteY5" fmla="*/ 216309 h 302342"/>
                      <a:gd name="connsiteX6" fmla="*/ 44245 w 511277"/>
                      <a:gd name="connsiteY6" fmla="*/ 164690 h 302342"/>
                      <a:gd name="connsiteX7" fmla="*/ 19664 w 511277"/>
                      <a:gd name="connsiteY7" fmla="*/ 108155 h 302342"/>
                      <a:gd name="connsiteX8" fmla="*/ 0 w 511277"/>
                      <a:gd name="connsiteY8" fmla="*/ 0 h 302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11277" h="302342">
                        <a:moveTo>
                          <a:pt x="0" y="0"/>
                        </a:moveTo>
                        <a:lnTo>
                          <a:pt x="511277" y="9832"/>
                        </a:lnTo>
                        <a:lnTo>
                          <a:pt x="204019" y="302342"/>
                        </a:lnTo>
                        <a:lnTo>
                          <a:pt x="159774" y="282677"/>
                        </a:lnTo>
                        <a:lnTo>
                          <a:pt x="117987" y="253180"/>
                        </a:lnTo>
                        <a:lnTo>
                          <a:pt x="78658" y="216309"/>
                        </a:lnTo>
                        <a:lnTo>
                          <a:pt x="44245" y="164690"/>
                        </a:lnTo>
                        <a:lnTo>
                          <a:pt x="19664" y="10815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6748714" y="6492752"/>
                    <a:ext cx="1686031" cy="3399"/>
                  </a:xfrm>
                  <a:prstGeom prst="line">
                    <a:avLst/>
                  </a:prstGeom>
                  <a:ln w="38100">
                    <a:solidFill>
                      <a:srgbClr val="8A5C48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Freeform 6"/>
                  <p:cNvSpPr/>
                  <p:nvPr/>
                </p:nvSpPr>
                <p:spPr>
                  <a:xfrm>
                    <a:off x="6754064" y="4406600"/>
                    <a:ext cx="1647695" cy="2073699"/>
                  </a:xfrm>
                  <a:custGeom>
                    <a:avLst/>
                    <a:gdLst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  <a:gd name="connsiteX0" fmla="*/ 0 w 1393938"/>
                      <a:gd name="connsiteY0" fmla="*/ 1754337 h 1754337"/>
                      <a:gd name="connsiteX1" fmla="*/ 113183 w 1393938"/>
                      <a:gd name="connsiteY1" fmla="*/ 38720 h 1754337"/>
                      <a:gd name="connsiteX2" fmla="*/ 175731 w 1393938"/>
                      <a:gd name="connsiteY2" fmla="*/ 8935 h 1754337"/>
                      <a:gd name="connsiteX3" fmla="*/ 229344 w 1393938"/>
                      <a:gd name="connsiteY3" fmla="*/ 0 h 1754337"/>
                      <a:gd name="connsiteX4" fmla="*/ 315721 w 1393938"/>
                      <a:gd name="connsiteY4" fmla="*/ 11914 h 1754337"/>
                      <a:gd name="connsiteX5" fmla="*/ 416990 w 1393938"/>
                      <a:gd name="connsiteY5" fmla="*/ 62548 h 1754337"/>
                      <a:gd name="connsiteX6" fmla="*/ 533151 w 1393938"/>
                      <a:gd name="connsiteY6" fmla="*/ 157860 h 1754337"/>
                      <a:gd name="connsiteX7" fmla="*/ 673141 w 1393938"/>
                      <a:gd name="connsiteY7" fmla="*/ 339549 h 1754337"/>
                      <a:gd name="connsiteX8" fmla="*/ 884615 w 1393938"/>
                      <a:gd name="connsiteY8" fmla="*/ 741647 h 1754337"/>
                      <a:gd name="connsiteX9" fmla="*/ 1134809 w 1393938"/>
                      <a:gd name="connsiteY9" fmla="*/ 1298626 h 1754337"/>
                      <a:gd name="connsiteX10" fmla="*/ 1298626 w 1393938"/>
                      <a:gd name="connsiteY10" fmla="*/ 1629240 h 1754337"/>
                      <a:gd name="connsiteX11" fmla="*/ 1393938 w 1393938"/>
                      <a:gd name="connsiteY11" fmla="*/ 1748380 h 1754337"/>
                      <a:gd name="connsiteX12" fmla="*/ 0 w 1393938"/>
                      <a:gd name="connsiteY12" fmla="*/ 1754337 h 1754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93938" h="1754337">
                        <a:moveTo>
                          <a:pt x="0" y="1754337"/>
                        </a:moveTo>
                        <a:lnTo>
                          <a:pt x="113183" y="38720"/>
                        </a:lnTo>
                        <a:lnTo>
                          <a:pt x="175731" y="8935"/>
                        </a:lnTo>
                        <a:lnTo>
                          <a:pt x="229344" y="0"/>
                        </a:lnTo>
                        <a:lnTo>
                          <a:pt x="315721" y="11914"/>
                        </a:lnTo>
                        <a:cubicBezTo>
                          <a:pt x="349477" y="28792"/>
                          <a:pt x="380256" y="36734"/>
                          <a:pt x="416990" y="62548"/>
                        </a:cubicBezTo>
                        <a:cubicBezTo>
                          <a:pt x="479538" y="100276"/>
                          <a:pt x="479538" y="108218"/>
                          <a:pt x="533151" y="157860"/>
                        </a:cubicBezTo>
                        <a:cubicBezTo>
                          <a:pt x="615556" y="254165"/>
                          <a:pt x="611585" y="243244"/>
                          <a:pt x="673141" y="339549"/>
                        </a:cubicBezTo>
                        <a:cubicBezTo>
                          <a:pt x="761503" y="482518"/>
                          <a:pt x="814124" y="607614"/>
                          <a:pt x="884615" y="741647"/>
                        </a:cubicBezTo>
                        <a:lnTo>
                          <a:pt x="1134809" y="1298626"/>
                        </a:lnTo>
                        <a:cubicBezTo>
                          <a:pt x="1183458" y="1417766"/>
                          <a:pt x="1229128" y="1516057"/>
                          <a:pt x="1298626" y="1629240"/>
                        </a:cubicBezTo>
                        <a:cubicBezTo>
                          <a:pt x="1333375" y="1683845"/>
                          <a:pt x="1362167" y="1708667"/>
                          <a:pt x="1393938" y="1748380"/>
                        </a:cubicBezTo>
                        <a:lnTo>
                          <a:pt x="0" y="1754337"/>
                        </a:lnTo>
                        <a:close/>
                      </a:path>
                    </a:pathLst>
                  </a:custGeom>
                  <a:blipFill>
                    <a:blip r:embed="rId4" cstate="print"/>
                    <a:tile tx="0" ty="0" sx="100000" sy="100000" flip="none" algn="tl"/>
                  </a:blip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</p:grpSp>
            <p:sp>
              <p:nvSpPr>
                <p:cNvPr id="53" name="TextBox 52"/>
                <p:cNvSpPr txBox="1"/>
                <p:nvPr/>
              </p:nvSpPr>
              <p:spPr>
                <a:xfrm>
                  <a:off x="6891343" y="5565951"/>
                  <a:ext cx="1442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1400" b="1" dirty="0" smtClean="0"/>
                    <a:t>Descarregador</a:t>
                  </a:r>
                  <a:endParaRPr lang="pt-PT" sz="1400" b="1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 rot="60000">
                  <a:off x="6963145" y="6072775"/>
                  <a:ext cx="1574764" cy="8461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6303727" y="3311868"/>
                  <a:ext cx="107004" cy="2859931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6235635" y="2961662"/>
                  <a:ext cx="243191" cy="39883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173158" y="3591787"/>
                <a:ext cx="552091" cy="353684"/>
                <a:chOff x="163227" y="3191320"/>
                <a:chExt cx="552091" cy="353684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223637" y="3437004"/>
                  <a:ext cx="414068" cy="108000"/>
                  <a:chOff x="526212" y="4049932"/>
                  <a:chExt cx="414068" cy="108000"/>
                </a:xfrm>
              </p:grpSpPr>
              <p:sp>
                <p:nvSpPr>
                  <p:cNvPr id="31" name="Isosceles Triangle 30"/>
                  <p:cNvSpPr>
                    <a:spLocks noChangeAspect="1"/>
                  </p:cNvSpPr>
                  <p:nvPr/>
                </p:nvSpPr>
                <p:spPr>
                  <a:xfrm rot="10800000">
                    <a:off x="817881" y="4049932"/>
                    <a:ext cx="122399" cy="108000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526212" y="4054417"/>
                    <a:ext cx="310549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" name="TextBox 33"/>
                <p:cNvSpPr txBox="1"/>
                <p:nvPr/>
              </p:nvSpPr>
              <p:spPr>
                <a:xfrm>
                  <a:off x="163227" y="3191320"/>
                  <a:ext cx="5520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PT" sz="1200" b="1" dirty="0" smtClean="0"/>
                    <a:t>NMC</a:t>
                  </a:r>
                  <a:endParaRPr lang="pt-PT" sz="1200" b="1" dirty="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668636" y="3897485"/>
                <a:ext cx="552091" cy="319180"/>
                <a:chOff x="658705" y="3500343"/>
                <a:chExt cx="552091" cy="319180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719094" y="3711523"/>
                  <a:ext cx="414068" cy="108000"/>
                  <a:chOff x="540589" y="4314476"/>
                  <a:chExt cx="414068" cy="108000"/>
                </a:xfrm>
              </p:grpSpPr>
              <p:sp>
                <p:nvSpPr>
                  <p:cNvPr id="38" name="Isosceles Triangle 37"/>
                  <p:cNvSpPr>
                    <a:spLocks noChangeAspect="1"/>
                  </p:cNvSpPr>
                  <p:nvPr/>
                </p:nvSpPr>
                <p:spPr>
                  <a:xfrm rot="10800000">
                    <a:off x="832258" y="4314476"/>
                    <a:ext cx="122399" cy="108000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540589" y="4318961"/>
                    <a:ext cx="310549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6" name="TextBox 45"/>
                <p:cNvSpPr txBox="1"/>
                <p:nvPr/>
              </p:nvSpPr>
              <p:spPr>
                <a:xfrm>
                  <a:off x="658705" y="3500343"/>
                  <a:ext cx="5520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PT" sz="1200" b="1" dirty="0" smtClean="0"/>
                    <a:t>NPA</a:t>
                  </a:r>
                  <a:endParaRPr lang="pt-PT" sz="1200" b="1" dirty="0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3385711" y="5785770"/>
                <a:ext cx="552091" cy="362311"/>
                <a:chOff x="3375780" y="5385303"/>
                <a:chExt cx="552091" cy="362311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3434037" y="5639614"/>
                  <a:ext cx="414068" cy="108000"/>
                  <a:chOff x="3434037" y="6252542"/>
                  <a:chExt cx="414068" cy="108000"/>
                </a:xfrm>
              </p:grpSpPr>
              <p:sp>
                <p:nvSpPr>
                  <p:cNvPr id="41" name="Isosceles Triangle 40"/>
                  <p:cNvSpPr>
                    <a:spLocks noChangeAspect="1"/>
                  </p:cNvSpPr>
                  <p:nvPr/>
                </p:nvSpPr>
                <p:spPr>
                  <a:xfrm rot="10800000">
                    <a:off x="3725706" y="6252542"/>
                    <a:ext cx="122399" cy="108000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434037" y="6257027"/>
                    <a:ext cx="310549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3375780" y="5385303"/>
                  <a:ext cx="55209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PT" sz="1200" b="1" dirty="0" smtClean="0"/>
                    <a:t>Nme</a:t>
                  </a:r>
                  <a:endParaRPr lang="pt-PT" sz="1200" b="1" dirty="0"/>
                </a:p>
              </p:txBody>
            </p:sp>
          </p:grpSp>
          <p:cxnSp>
            <p:nvCxnSpPr>
              <p:cNvPr id="61" name="Straight Connector 60"/>
              <p:cNvCxnSpPr/>
              <p:nvPr/>
            </p:nvCxnSpPr>
            <p:spPr>
              <a:xfrm>
                <a:off x="6940032" y="6052695"/>
                <a:ext cx="1534787" cy="270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937613" y="6154295"/>
                <a:ext cx="1580749" cy="270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7288402" y="3184003"/>
              <a:ext cx="1375242" cy="687078"/>
              <a:chOff x="7288402" y="3184003"/>
              <a:chExt cx="1375242" cy="687078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7425839" y="3184003"/>
                <a:ext cx="12378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 smtClean="0"/>
                  <a:t>Comporta</a:t>
                </a:r>
                <a:endParaRPr lang="pt-PT" sz="1400" b="1" dirty="0"/>
              </a:p>
            </p:txBody>
          </p:sp>
          <p:cxnSp>
            <p:nvCxnSpPr>
              <p:cNvPr id="81" name="Straight Arrow Connector 80"/>
              <p:cNvCxnSpPr/>
              <p:nvPr/>
            </p:nvCxnSpPr>
            <p:spPr>
              <a:xfrm rot="10800000" flipV="1">
                <a:off x="7288402" y="3506421"/>
                <a:ext cx="532840" cy="36466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2400" y="203945"/>
            <a:ext cx="5259572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2. Caracterização Genérica De Uma Albufeira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4031" y="4915221"/>
            <a:ext cx="1366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/>
              <a:t>Volume útil</a:t>
            </a:r>
            <a:endParaRPr lang="pt-PT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843428" y="3930235"/>
            <a:ext cx="258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/>
              <a:t>Volume de amortecimento</a:t>
            </a:r>
            <a:endParaRPr lang="pt-PT" sz="1400" b="1" dirty="0"/>
          </a:p>
        </p:txBody>
      </p:sp>
      <p:grpSp>
        <p:nvGrpSpPr>
          <p:cNvPr id="75" name="Group 74"/>
          <p:cNvGrpSpPr/>
          <p:nvPr/>
        </p:nvGrpSpPr>
        <p:grpSpPr>
          <a:xfrm>
            <a:off x="4083125" y="5645398"/>
            <a:ext cx="1366463" cy="578779"/>
            <a:chOff x="4083125" y="5645398"/>
            <a:chExt cx="1366463" cy="578779"/>
          </a:xfrm>
        </p:grpSpPr>
        <p:sp>
          <p:nvSpPr>
            <p:cNvPr id="50" name="TextBox 49"/>
            <p:cNvSpPr txBox="1"/>
            <p:nvPr/>
          </p:nvSpPr>
          <p:spPr>
            <a:xfrm>
              <a:off x="4083125" y="5645398"/>
              <a:ext cx="13664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Volume morto</a:t>
              </a:r>
              <a:endParaRPr lang="pt-PT" sz="1400" b="1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4846841" y="5915952"/>
              <a:ext cx="565079" cy="3082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2423" y="4428008"/>
            <a:ext cx="1209335" cy="756436"/>
            <a:chOff x="62423" y="4428008"/>
            <a:chExt cx="1209335" cy="756436"/>
          </a:xfrm>
        </p:grpSpPr>
        <p:sp>
          <p:nvSpPr>
            <p:cNvPr id="91" name="Right Arrow 90"/>
            <p:cNvSpPr/>
            <p:nvPr/>
          </p:nvSpPr>
          <p:spPr>
            <a:xfrm>
              <a:off x="238531" y="4854244"/>
              <a:ext cx="990600" cy="330200"/>
            </a:xfrm>
            <a:prstGeom prst="rightArrow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2423" y="4428008"/>
              <a:ext cx="12093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Caudal afluente</a:t>
              </a:r>
              <a:endParaRPr lang="pt-PT" sz="1400" b="1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413464" y="3089975"/>
            <a:ext cx="1209335" cy="866799"/>
            <a:chOff x="1413464" y="3089975"/>
            <a:chExt cx="1209335" cy="866799"/>
          </a:xfrm>
        </p:grpSpPr>
        <p:sp>
          <p:nvSpPr>
            <p:cNvPr id="93" name="Up Arrow 92"/>
            <p:cNvSpPr/>
            <p:nvPr/>
          </p:nvSpPr>
          <p:spPr>
            <a:xfrm>
              <a:off x="1914931" y="3352799"/>
              <a:ext cx="199619" cy="603975"/>
            </a:xfrm>
            <a:prstGeom prst="upArrow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413464" y="3089975"/>
              <a:ext cx="1209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Evaporação</a:t>
              </a:r>
              <a:endParaRPr lang="pt-PT" sz="1400" b="1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962612" y="6123161"/>
            <a:ext cx="1977310" cy="716792"/>
            <a:chOff x="6962612" y="6123161"/>
            <a:chExt cx="1977310" cy="716792"/>
          </a:xfrm>
        </p:grpSpPr>
        <p:sp>
          <p:nvSpPr>
            <p:cNvPr id="55" name="TextBox 54"/>
            <p:cNvSpPr txBox="1"/>
            <p:nvPr/>
          </p:nvSpPr>
          <p:spPr>
            <a:xfrm>
              <a:off x="6962612" y="6532176"/>
              <a:ext cx="1788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Descarga de fundo</a:t>
              </a:r>
              <a:endParaRPr lang="pt-PT" sz="1400" b="1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8495268" y="6389441"/>
              <a:ext cx="441016" cy="198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8074161" y="6123161"/>
              <a:ext cx="865761" cy="1"/>
            </a:xfrm>
            <a:prstGeom prst="straightConnector1">
              <a:avLst/>
            </a:prstGeom>
            <a:ln w="82550"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7085645" y="3636815"/>
            <a:ext cx="1961273" cy="665885"/>
            <a:chOff x="7085645" y="3636815"/>
            <a:chExt cx="1961273" cy="665885"/>
          </a:xfrm>
        </p:grpSpPr>
        <p:cxnSp>
          <p:nvCxnSpPr>
            <p:cNvPr id="98" name="Straight Arrow Connector 97"/>
            <p:cNvCxnSpPr/>
            <p:nvPr/>
          </p:nvCxnSpPr>
          <p:spPr>
            <a:xfrm>
              <a:off x="7085645" y="4128528"/>
              <a:ext cx="1055914" cy="174172"/>
            </a:xfrm>
            <a:prstGeom prst="straightConnector1">
              <a:avLst/>
            </a:prstGeom>
            <a:ln w="95250">
              <a:prstDash val="sysDash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7691668" y="3636815"/>
              <a:ext cx="13552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Caudal descarregado</a:t>
              </a:r>
              <a:endParaRPr lang="pt-PT" sz="14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70795" y="2334455"/>
            <a:ext cx="1237805" cy="629340"/>
            <a:chOff x="6170795" y="2334455"/>
            <a:chExt cx="1237805" cy="629340"/>
          </a:xfrm>
        </p:grpSpPr>
        <p:sp>
          <p:nvSpPr>
            <p:cNvPr id="85" name="Freeform 84"/>
            <p:cNvSpPr/>
            <p:nvPr/>
          </p:nvSpPr>
          <p:spPr>
            <a:xfrm>
              <a:off x="6354547" y="2789454"/>
              <a:ext cx="999792" cy="174341"/>
            </a:xfrm>
            <a:custGeom>
              <a:avLst/>
              <a:gdLst>
                <a:gd name="connsiteX0" fmla="*/ 0 w 597740"/>
                <a:gd name="connsiteY0" fmla="*/ 174341 h 174341"/>
                <a:gd name="connsiteX1" fmla="*/ 10674 w 597740"/>
                <a:gd name="connsiteY1" fmla="*/ 117413 h 174341"/>
                <a:gd name="connsiteX2" fmla="*/ 32022 w 597740"/>
                <a:gd name="connsiteY2" fmla="*/ 71159 h 174341"/>
                <a:gd name="connsiteX3" fmla="*/ 71160 w 597740"/>
                <a:gd name="connsiteY3" fmla="*/ 35579 h 174341"/>
                <a:gd name="connsiteX4" fmla="*/ 131645 w 597740"/>
                <a:gd name="connsiteY4" fmla="*/ 10674 h 174341"/>
                <a:gd name="connsiteX5" fmla="*/ 202805 w 597740"/>
                <a:gd name="connsiteY5" fmla="*/ 0 h 174341"/>
                <a:gd name="connsiteX6" fmla="*/ 597740 w 597740"/>
                <a:gd name="connsiteY6" fmla="*/ 0 h 174341"/>
                <a:gd name="connsiteX0" fmla="*/ 0 w 868147"/>
                <a:gd name="connsiteY0" fmla="*/ 174341 h 174341"/>
                <a:gd name="connsiteX1" fmla="*/ 10674 w 868147"/>
                <a:gd name="connsiteY1" fmla="*/ 117413 h 174341"/>
                <a:gd name="connsiteX2" fmla="*/ 32022 w 868147"/>
                <a:gd name="connsiteY2" fmla="*/ 71159 h 174341"/>
                <a:gd name="connsiteX3" fmla="*/ 71160 w 868147"/>
                <a:gd name="connsiteY3" fmla="*/ 35579 h 174341"/>
                <a:gd name="connsiteX4" fmla="*/ 131645 w 868147"/>
                <a:gd name="connsiteY4" fmla="*/ 10674 h 174341"/>
                <a:gd name="connsiteX5" fmla="*/ 202805 w 868147"/>
                <a:gd name="connsiteY5" fmla="*/ 0 h 174341"/>
                <a:gd name="connsiteX6" fmla="*/ 868147 w 868147"/>
                <a:gd name="connsiteY6" fmla="*/ 0 h 174341"/>
                <a:gd name="connsiteX0" fmla="*/ 0 w 999792"/>
                <a:gd name="connsiteY0" fmla="*/ 174341 h 174341"/>
                <a:gd name="connsiteX1" fmla="*/ 10674 w 999792"/>
                <a:gd name="connsiteY1" fmla="*/ 117413 h 174341"/>
                <a:gd name="connsiteX2" fmla="*/ 32022 w 999792"/>
                <a:gd name="connsiteY2" fmla="*/ 71159 h 174341"/>
                <a:gd name="connsiteX3" fmla="*/ 71160 w 999792"/>
                <a:gd name="connsiteY3" fmla="*/ 35579 h 174341"/>
                <a:gd name="connsiteX4" fmla="*/ 131645 w 999792"/>
                <a:gd name="connsiteY4" fmla="*/ 10674 h 174341"/>
                <a:gd name="connsiteX5" fmla="*/ 202805 w 999792"/>
                <a:gd name="connsiteY5" fmla="*/ 0 h 174341"/>
                <a:gd name="connsiteX6" fmla="*/ 999792 w 999792"/>
                <a:gd name="connsiteY6" fmla="*/ 0 h 17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9792" h="174341">
                  <a:moveTo>
                    <a:pt x="0" y="174341"/>
                  </a:moveTo>
                  <a:lnTo>
                    <a:pt x="10674" y="117413"/>
                  </a:lnTo>
                  <a:lnTo>
                    <a:pt x="32022" y="71159"/>
                  </a:lnTo>
                  <a:lnTo>
                    <a:pt x="71160" y="35579"/>
                  </a:lnTo>
                  <a:lnTo>
                    <a:pt x="131645" y="10674"/>
                  </a:lnTo>
                  <a:lnTo>
                    <a:pt x="202805" y="0"/>
                  </a:lnTo>
                  <a:lnTo>
                    <a:pt x="999792" y="0"/>
                  </a:lnTo>
                </a:path>
              </a:pathLst>
            </a:custGeom>
            <a:ln w="69850">
              <a:prstDash val="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170795" y="2334455"/>
              <a:ext cx="12378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Captação</a:t>
              </a:r>
              <a:endParaRPr lang="pt-PT" sz="1400" b="1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94193" y="904818"/>
            <a:ext cx="2786233" cy="1438332"/>
            <a:chOff x="294193" y="904818"/>
            <a:chExt cx="2786233" cy="1438332"/>
          </a:xfrm>
        </p:grpSpPr>
        <p:sp>
          <p:nvSpPr>
            <p:cNvPr id="112" name="Freeform 111"/>
            <p:cNvSpPr/>
            <p:nvPr/>
          </p:nvSpPr>
          <p:spPr>
            <a:xfrm>
              <a:off x="294193" y="904818"/>
              <a:ext cx="2066385" cy="1437724"/>
            </a:xfrm>
            <a:custGeom>
              <a:avLst/>
              <a:gdLst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459148 w 2052536"/>
                <a:gd name="connsiteY17" fmla="*/ 651753 h 1429966"/>
                <a:gd name="connsiteX18" fmla="*/ 1536970 w 2052536"/>
                <a:gd name="connsiteY18" fmla="*/ 924128 h 1429966"/>
                <a:gd name="connsiteX19" fmla="*/ 1809344 w 2052536"/>
                <a:gd name="connsiteY19" fmla="*/ 1050587 h 1429966"/>
                <a:gd name="connsiteX20" fmla="*/ 1857983 w 2052536"/>
                <a:gd name="connsiteY20" fmla="*/ 1138136 h 1429966"/>
                <a:gd name="connsiteX21" fmla="*/ 2052536 w 2052536"/>
                <a:gd name="connsiteY21" fmla="*/ 1245140 h 1429966"/>
                <a:gd name="connsiteX22" fmla="*/ 1945531 w 2052536"/>
                <a:gd name="connsiteY22" fmla="*/ 1352145 h 1429966"/>
                <a:gd name="connsiteX23" fmla="*/ 1614791 w 2052536"/>
                <a:gd name="connsiteY23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51753 h 1429966"/>
                <a:gd name="connsiteX19" fmla="*/ 1536970 w 2052536"/>
                <a:gd name="connsiteY19" fmla="*/ 924128 h 1429966"/>
                <a:gd name="connsiteX20" fmla="*/ 1809344 w 2052536"/>
                <a:gd name="connsiteY20" fmla="*/ 1050587 h 1429966"/>
                <a:gd name="connsiteX21" fmla="*/ 1857983 w 2052536"/>
                <a:gd name="connsiteY21" fmla="*/ 1138136 h 1429966"/>
                <a:gd name="connsiteX22" fmla="*/ 2052536 w 2052536"/>
                <a:gd name="connsiteY22" fmla="*/ 1245140 h 1429966"/>
                <a:gd name="connsiteX23" fmla="*/ 1945531 w 2052536"/>
                <a:gd name="connsiteY23" fmla="*/ 1352145 h 1429966"/>
                <a:gd name="connsiteX24" fmla="*/ 1614791 w 2052536"/>
                <a:gd name="connsiteY24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51753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28640 w 2066385"/>
                <a:gd name="connsiteY0" fmla="*/ 1429966 h 1429966"/>
                <a:gd name="connsiteX1" fmla="*/ 1346538 w 2066385"/>
                <a:gd name="connsiteY1" fmla="*/ 1410511 h 1429966"/>
                <a:gd name="connsiteX2" fmla="*/ 976887 w 2066385"/>
                <a:gd name="connsiteY2" fmla="*/ 1391055 h 1429966"/>
                <a:gd name="connsiteX3" fmla="*/ 840700 w 2066385"/>
                <a:gd name="connsiteY3" fmla="*/ 1313234 h 1429966"/>
                <a:gd name="connsiteX4" fmla="*/ 723968 w 2066385"/>
                <a:gd name="connsiteY4" fmla="*/ 1206230 h 1429966"/>
                <a:gd name="connsiteX5" fmla="*/ 529415 w 2066385"/>
                <a:gd name="connsiteY5" fmla="*/ 1167319 h 1429966"/>
                <a:gd name="connsiteX6" fmla="*/ 305678 w 2066385"/>
                <a:gd name="connsiteY6" fmla="*/ 1089498 h 1429966"/>
                <a:gd name="connsiteX7" fmla="*/ 23576 w 2066385"/>
                <a:gd name="connsiteY7" fmla="*/ 856034 h 1429966"/>
                <a:gd name="connsiteX8" fmla="*/ 13849 w 2066385"/>
                <a:gd name="connsiteY8" fmla="*/ 612843 h 1429966"/>
                <a:gd name="connsiteX9" fmla="*/ 23576 w 2066385"/>
                <a:gd name="connsiteY9" fmla="*/ 311285 h 1429966"/>
                <a:gd name="connsiteX10" fmla="*/ 140308 w 2066385"/>
                <a:gd name="connsiteY10" fmla="*/ 175098 h 1429966"/>
                <a:gd name="connsiteX11" fmla="*/ 364044 w 2066385"/>
                <a:gd name="connsiteY11" fmla="*/ 0 h 1429966"/>
                <a:gd name="connsiteX12" fmla="*/ 597508 w 2066385"/>
                <a:gd name="connsiteY12" fmla="*/ 9728 h 1429966"/>
                <a:gd name="connsiteX13" fmla="*/ 967159 w 2066385"/>
                <a:gd name="connsiteY13" fmla="*/ 97277 h 1429966"/>
                <a:gd name="connsiteX14" fmla="*/ 1093619 w 2066385"/>
                <a:gd name="connsiteY14" fmla="*/ 204281 h 1429966"/>
                <a:gd name="connsiteX15" fmla="*/ 1190895 w 2066385"/>
                <a:gd name="connsiteY15" fmla="*/ 486383 h 1429966"/>
                <a:gd name="connsiteX16" fmla="*/ 1268717 w 2066385"/>
                <a:gd name="connsiteY16" fmla="*/ 603115 h 1429966"/>
                <a:gd name="connsiteX17" fmla="*/ 1377933 w 2066385"/>
                <a:gd name="connsiteY17" fmla="*/ 611691 h 1429966"/>
                <a:gd name="connsiteX18" fmla="*/ 1472997 w 2066385"/>
                <a:gd name="connsiteY18" fmla="*/ 665996 h 1429966"/>
                <a:gd name="connsiteX19" fmla="*/ 1517514 w 2066385"/>
                <a:gd name="connsiteY19" fmla="*/ 785456 h 1429966"/>
                <a:gd name="connsiteX20" fmla="*/ 1550819 w 2066385"/>
                <a:gd name="connsiteY20" fmla="*/ 924128 h 1429966"/>
                <a:gd name="connsiteX21" fmla="*/ 1677036 w 2066385"/>
                <a:gd name="connsiteY21" fmla="*/ 976312 h 1429966"/>
                <a:gd name="connsiteX22" fmla="*/ 1823193 w 2066385"/>
                <a:gd name="connsiteY22" fmla="*/ 1050587 h 1429966"/>
                <a:gd name="connsiteX23" fmla="*/ 1871832 w 2066385"/>
                <a:gd name="connsiteY23" fmla="*/ 1138136 h 1429966"/>
                <a:gd name="connsiteX24" fmla="*/ 2066385 w 2066385"/>
                <a:gd name="connsiteY24" fmla="*/ 1245140 h 1429966"/>
                <a:gd name="connsiteX25" fmla="*/ 1959380 w 2066385"/>
                <a:gd name="connsiteY25" fmla="*/ 1352145 h 1429966"/>
                <a:gd name="connsiteX26" fmla="*/ 1628640 w 2066385"/>
                <a:gd name="connsiteY26" fmla="*/ 1429966 h 1429966"/>
                <a:gd name="connsiteX0" fmla="*/ 1628640 w 2066385"/>
                <a:gd name="connsiteY0" fmla="*/ 1429966 h 1429966"/>
                <a:gd name="connsiteX1" fmla="*/ 1346538 w 2066385"/>
                <a:gd name="connsiteY1" fmla="*/ 1410511 h 1429966"/>
                <a:gd name="connsiteX2" fmla="*/ 976887 w 2066385"/>
                <a:gd name="connsiteY2" fmla="*/ 1391055 h 1429966"/>
                <a:gd name="connsiteX3" fmla="*/ 840700 w 2066385"/>
                <a:gd name="connsiteY3" fmla="*/ 1313234 h 1429966"/>
                <a:gd name="connsiteX4" fmla="*/ 723968 w 2066385"/>
                <a:gd name="connsiteY4" fmla="*/ 1206230 h 1429966"/>
                <a:gd name="connsiteX5" fmla="*/ 529415 w 2066385"/>
                <a:gd name="connsiteY5" fmla="*/ 1167319 h 1429966"/>
                <a:gd name="connsiteX6" fmla="*/ 305678 w 2066385"/>
                <a:gd name="connsiteY6" fmla="*/ 1089498 h 1429966"/>
                <a:gd name="connsiteX7" fmla="*/ 23576 w 2066385"/>
                <a:gd name="connsiteY7" fmla="*/ 856034 h 1429966"/>
                <a:gd name="connsiteX8" fmla="*/ 13849 w 2066385"/>
                <a:gd name="connsiteY8" fmla="*/ 612843 h 1429966"/>
                <a:gd name="connsiteX9" fmla="*/ 23576 w 2066385"/>
                <a:gd name="connsiteY9" fmla="*/ 311285 h 1429966"/>
                <a:gd name="connsiteX10" fmla="*/ 140308 w 2066385"/>
                <a:gd name="connsiteY10" fmla="*/ 175098 h 1429966"/>
                <a:gd name="connsiteX11" fmla="*/ 364044 w 2066385"/>
                <a:gd name="connsiteY11" fmla="*/ 0 h 1429966"/>
                <a:gd name="connsiteX12" fmla="*/ 597508 w 2066385"/>
                <a:gd name="connsiteY12" fmla="*/ 9728 h 1429966"/>
                <a:gd name="connsiteX13" fmla="*/ 967159 w 2066385"/>
                <a:gd name="connsiteY13" fmla="*/ 97277 h 1429966"/>
                <a:gd name="connsiteX14" fmla="*/ 1093619 w 2066385"/>
                <a:gd name="connsiteY14" fmla="*/ 204281 h 1429966"/>
                <a:gd name="connsiteX15" fmla="*/ 1190895 w 2066385"/>
                <a:gd name="connsiteY15" fmla="*/ 486383 h 1429966"/>
                <a:gd name="connsiteX16" fmla="*/ 1268717 w 2066385"/>
                <a:gd name="connsiteY16" fmla="*/ 603115 h 1429966"/>
                <a:gd name="connsiteX17" fmla="*/ 1377933 w 2066385"/>
                <a:gd name="connsiteY17" fmla="*/ 611691 h 1429966"/>
                <a:gd name="connsiteX18" fmla="*/ 1472997 w 2066385"/>
                <a:gd name="connsiteY18" fmla="*/ 665996 h 1429966"/>
                <a:gd name="connsiteX19" fmla="*/ 1517514 w 2066385"/>
                <a:gd name="connsiteY19" fmla="*/ 785456 h 1429966"/>
                <a:gd name="connsiteX20" fmla="*/ 1550819 w 2066385"/>
                <a:gd name="connsiteY20" fmla="*/ 924128 h 1429966"/>
                <a:gd name="connsiteX21" fmla="*/ 1677036 w 2066385"/>
                <a:gd name="connsiteY21" fmla="*/ 976312 h 1429966"/>
                <a:gd name="connsiteX22" fmla="*/ 1823193 w 2066385"/>
                <a:gd name="connsiteY22" fmla="*/ 1050587 h 1429966"/>
                <a:gd name="connsiteX23" fmla="*/ 1871832 w 2066385"/>
                <a:gd name="connsiteY23" fmla="*/ 1138136 h 1429966"/>
                <a:gd name="connsiteX24" fmla="*/ 2066385 w 2066385"/>
                <a:gd name="connsiteY24" fmla="*/ 1245140 h 1429966"/>
                <a:gd name="connsiteX25" fmla="*/ 1959380 w 2066385"/>
                <a:gd name="connsiteY25" fmla="*/ 1352145 h 1429966"/>
                <a:gd name="connsiteX26" fmla="*/ 1628640 w 2066385"/>
                <a:gd name="connsiteY26" fmla="*/ 1429966 h 1429966"/>
                <a:gd name="connsiteX0" fmla="*/ 1628640 w 2066385"/>
                <a:gd name="connsiteY0" fmla="*/ 1437724 h 1437724"/>
                <a:gd name="connsiteX1" fmla="*/ 1346538 w 2066385"/>
                <a:gd name="connsiteY1" fmla="*/ 1418269 h 1437724"/>
                <a:gd name="connsiteX2" fmla="*/ 976887 w 2066385"/>
                <a:gd name="connsiteY2" fmla="*/ 1398813 h 1437724"/>
                <a:gd name="connsiteX3" fmla="*/ 840700 w 2066385"/>
                <a:gd name="connsiteY3" fmla="*/ 1320992 h 1437724"/>
                <a:gd name="connsiteX4" fmla="*/ 723968 w 2066385"/>
                <a:gd name="connsiteY4" fmla="*/ 1213988 h 1437724"/>
                <a:gd name="connsiteX5" fmla="*/ 529415 w 2066385"/>
                <a:gd name="connsiteY5" fmla="*/ 1175077 h 1437724"/>
                <a:gd name="connsiteX6" fmla="*/ 305678 w 2066385"/>
                <a:gd name="connsiteY6" fmla="*/ 1097256 h 1437724"/>
                <a:gd name="connsiteX7" fmla="*/ 23576 w 2066385"/>
                <a:gd name="connsiteY7" fmla="*/ 863792 h 1437724"/>
                <a:gd name="connsiteX8" fmla="*/ 13849 w 2066385"/>
                <a:gd name="connsiteY8" fmla="*/ 620601 h 1437724"/>
                <a:gd name="connsiteX9" fmla="*/ 23576 w 2066385"/>
                <a:gd name="connsiteY9" fmla="*/ 319043 h 1437724"/>
                <a:gd name="connsiteX10" fmla="*/ 140308 w 2066385"/>
                <a:gd name="connsiteY10" fmla="*/ 182856 h 1437724"/>
                <a:gd name="connsiteX11" fmla="*/ 364044 w 2066385"/>
                <a:gd name="connsiteY11" fmla="*/ 7758 h 1437724"/>
                <a:gd name="connsiteX12" fmla="*/ 597508 w 2066385"/>
                <a:gd name="connsiteY12" fmla="*/ 17486 h 1437724"/>
                <a:gd name="connsiteX13" fmla="*/ 967159 w 2066385"/>
                <a:gd name="connsiteY13" fmla="*/ 105035 h 1437724"/>
                <a:gd name="connsiteX14" fmla="*/ 1093619 w 2066385"/>
                <a:gd name="connsiteY14" fmla="*/ 212039 h 1437724"/>
                <a:gd name="connsiteX15" fmla="*/ 1190895 w 2066385"/>
                <a:gd name="connsiteY15" fmla="*/ 494141 h 1437724"/>
                <a:gd name="connsiteX16" fmla="*/ 1268717 w 2066385"/>
                <a:gd name="connsiteY16" fmla="*/ 610873 h 1437724"/>
                <a:gd name="connsiteX17" fmla="*/ 1377933 w 2066385"/>
                <a:gd name="connsiteY17" fmla="*/ 619449 h 1437724"/>
                <a:gd name="connsiteX18" fmla="*/ 1472997 w 2066385"/>
                <a:gd name="connsiteY18" fmla="*/ 673754 h 1437724"/>
                <a:gd name="connsiteX19" fmla="*/ 1517514 w 2066385"/>
                <a:gd name="connsiteY19" fmla="*/ 793214 h 1437724"/>
                <a:gd name="connsiteX20" fmla="*/ 1550819 w 2066385"/>
                <a:gd name="connsiteY20" fmla="*/ 931886 h 1437724"/>
                <a:gd name="connsiteX21" fmla="*/ 1677036 w 2066385"/>
                <a:gd name="connsiteY21" fmla="*/ 984070 h 1437724"/>
                <a:gd name="connsiteX22" fmla="*/ 1823193 w 2066385"/>
                <a:gd name="connsiteY22" fmla="*/ 1058345 h 1437724"/>
                <a:gd name="connsiteX23" fmla="*/ 1871832 w 2066385"/>
                <a:gd name="connsiteY23" fmla="*/ 1145894 h 1437724"/>
                <a:gd name="connsiteX24" fmla="*/ 2066385 w 2066385"/>
                <a:gd name="connsiteY24" fmla="*/ 1252898 h 1437724"/>
                <a:gd name="connsiteX25" fmla="*/ 1959380 w 2066385"/>
                <a:gd name="connsiteY25" fmla="*/ 1359903 h 1437724"/>
                <a:gd name="connsiteX26" fmla="*/ 1628640 w 2066385"/>
                <a:gd name="connsiteY26" fmla="*/ 1437724 h 1437724"/>
                <a:gd name="connsiteX0" fmla="*/ 1628640 w 2066385"/>
                <a:gd name="connsiteY0" fmla="*/ 1437724 h 1437724"/>
                <a:gd name="connsiteX1" fmla="*/ 1346538 w 2066385"/>
                <a:gd name="connsiteY1" fmla="*/ 1418269 h 1437724"/>
                <a:gd name="connsiteX2" fmla="*/ 976887 w 2066385"/>
                <a:gd name="connsiteY2" fmla="*/ 1398813 h 1437724"/>
                <a:gd name="connsiteX3" fmla="*/ 840700 w 2066385"/>
                <a:gd name="connsiteY3" fmla="*/ 1320992 h 1437724"/>
                <a:gd name="connsiteX4" fmla="*/ 723968 w 2066385"/>
                <a:gd name="connsiteY4" fmla="*/ 1213988 h 1437724"/>
                <a:gd name="connsiteX5" fmla="*/ 529415 w 2066385"/>
                <a:gd name="connsiteY5" fmla="*/ 1175077 h 1437724"/>
                <a:gd name="connsiteX6" fmla="*/ 305678 w 2066385"/>
                <a:gd name="connsiteY6" fmla="*/ 1097256 h 1437724"/>
                <a:gd name="connsiteX7" fmla="*/ 23576 w 2066385"/>
                <a:gd name="connsiteY7" fmla="*/ 863792 h 1437724"/>
                <a:gd name="connsiteX8" fmla="*/ 13849 w 2066385"/>
                <a:gd name="connsiteY8" fmla="*/ 620601 h 1437724"/>
                <a:gd name="connsiteX9" fmla="*/ 23576 w 2066385"/>
                <a:gd name="connsiteY9" fmla="*/ 319043 h 1437724"/>
                <a:gd name="connsiteX10" fmla="*/ 140308 w 2066385"/>
                <a:gd name="connsiteY10" fmla="*/ 182856 h 1437724"/>
                <a:gd name="connsiteX11" fmla="*/ 364044 w 2066385"/>
                <a:gd name="connsiteY11" fmla="*/ 7758 h 1437724"/>
                <a:gd name="connsiteX12" fmla="*/ 597508 w 2066385"/>
                <a:gd name="connsiteY12" fmla="*/ 17486 h 1437724"/>
                <a:gd name="connsiteX13" fmla="*/ 967159 w 2066385"/>
                <a:gd name="connsiteY13" fmla="*/ 105035 h 1437724"/>
                <a:gd name="connsiteX14" fmla="*/ 1093619 w 2066385"/>
                <a:gd name="connsiteY14" fmla="*/ 212039 h 1437724"/>
                <a:gd name="connsiteX15" fmla="*/ 1190895 w 2066385"/>
                <a:gd name="connsiteY15" fmla="*/ 494141 h 1437724"/>
                <a:gd name="connsiteX16" fmla="*/ 1268717 w 2066385"/>
                <a:gd name="connsiteY16" fmla="*/ 610873 h 1437724"/>
                <a:gd name="connsiteX17" fmla="*/ 1377933 w 2066385"/>
                <a:gd name="connsiteY17" fmla="*/ 619449 h 1437724"/>
                <a:gd name="connsiteX18" fmla="*/ 1472997 w 2066385"/>
                <a:gd name="connsiteY18" fmla="*/ 673754 h 1437724"/>
                <a:gd name="connsiteX19" fmla="*/ 1517514 w 2066385"/>
                <a:gd name="connsiteY19" fmla="*/ 793214 h 1437724"/>
                <a:gd name="connsiteX20" fmla="*/ 1550819 w 2066385"/>
                <a:gd name="connsiteY20" fmla="*/ 931886 h 1437724"/>
                <a:gd name="connsiteX21" fmla="*/ 1677036 w 2066385"/>
                <a:gd name="connsiteY21" fmla="*/ 984070 h 1437724"/>
                <a:gd name="connsiteX22" fmla="*/ 1823193 w 2066385"/>
                <a:gd name="connsiteY22" fmla="*/ 1058345 h 1437724"/>
                <a:gd name="connsiteX23" fmla="*/ 1871832 w 2066385"/>
                <a:gd name="connsiteY23" fmla="*/ 1145894 h 1437724"/>
                <a:gd name="connsiteX24" fmla="*/ 2066385 w 2066385"/>
                <a:gd name="connsiteY24" fmla="*/ 1252898 h 1437724"/>
                <a:gd name="connsiteX25" fmla="*/ 1959380 w 2066385"/>
                <a:gd name="connsiteY25" fmla="*/ 1359903 h 1437724"/>
                <a:gd name="connsiteX26" fmla="*/ 1628640 w 2066385"/>
                <a:gd name="connsiteY26" fmla="*/ 1437724 h 143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66385" h="1437724">
                  <a:moveTo>
                    <a:pt x="1628640" y="1437724"/>
                  </a:moveTo>
                  <a:cubicBezTo>
                    <a:pt x="1477634" y="1436937"/>
                    <a:pt x="1440572" y="1424754"/>
                    <a:pt x="1346538" y="1418269"/>
                  </a:cubicBezTo>
                  <a:lnTo>
                    <a:pt x="976887" y="1398813"/>
                  </a:lnTo>
                  <a:lnTo>
                    <a:pt x="840700" y="1320992"/>
                  </a:lnTo>
                  <a:lnTo>
                    <a:pt x="723968" y="1213988"/>
                  </a:lnTo>
                  <a:lnTo>
                    <a:pt x="529415" y="1175077"/>
                  </a:lnTo>
                  <a:lnTo>
                    <a:pt x="305678" y="1097256"/>
                  </a:lnTo>
                  <a:cubicBezTo>
                    <a:pt x="166067" y="1010889"/>
                    <a:pt x="117610" y="941613"/>
                    <a:pt x="23576" y="863792"/>
                  </a:cubicBezTo>
                  <a:lnTo>
                    <a:pt x="13849" y="620601"/>
                  </a:lnTo>
                  <a:cubicBezTo>
                    <a:pt x="0" y="508687"/>
                    <a:pt x="20334" y="419562"/>
                    <a:pt x="23576" y="319043"/>
                  </a:cubicBezTo>
                  <a:lnTo>
                    <a:pt x="140308" y="182856"/>
                  </a:lnTo>
                  <a:cubicBezTo>
                    <a:pt x="217736" y="101701"/>
                    <a:pt x="289465" y="66124"/>
                    <a:pt x="364044" y="7758"/>
                  </a:cubicBezTo>
                  <a:cubicBezTo>
                    <a:pt x="441865" y="11001"/>
                    <a:pt x="511141" y="0"/>
                    <a:pt x="597508" y="17486"/>
                  </a:cubicBezTo>
                  <a:cubicBezTo>
                    <a:pt x="749211" y="40972"/>
                    <a:pt x="843942" y="75852"/>
                    <a:pt x="967159" y="105035"/>
                  </a:cubicBezTo>
                  <a:lnTo>
                    <a:pt x="1093619" y="212039"/>
                  </a:lnTo>
                  <a:lnTo>
                    <a:pt x="1190895" y="494141"/>
                  </a:lnTo>
                  <a:lnTo>
                    <a:pt x="1268717" y="610873"/>
                  </a:lnTo>
                  <a:lnTo>
                    <a:pt x="1377933" y="619449"/>
                  </a:lnTo>
                  <a:cubicBezTo>
                    <a:pt x="1409621" y="637551"/>
                    <a:pt x="1418521" y="627166"/>
                    <a:pt x="1472997" y="673754"/>
                  </a:cubicBezTo>
                  <a:cubicBezTo>
                    <a:pt x="1502079" y="727817"/>
                    <a:pt x="1502675" y="753394"/>
                    <a:pt x="1517514" y="793214"/>
                  </a:cubicBezTo>
                  <a:cubicBezTo>
                    <a:pt x="1528616" y="839438"/>
                    <a:pt x="1514080" y="842933"/>
                    <a:pt x="1550819" y="931886"/>
                  </a:cubicBezTo>
                  <a:cubicBezTo>
                    <a:pt x="1579305" y="963220"/>
                    <a:pt x="1631640" y="962993"/>
                    <a:pt x="1677036" y="984070"/>
                  </a:cubicBezTo>
                  <a:cubicBezTo>
                    <a:pt x="1753767" y="996602"/>
                    <a:pt x="1792626" y="1030900"/>
                    <a:pt x="1823193" y="1058345"/>
                  </a:cubicBezTo>
                  <a:lnTo>
                    <a:pt x="1871832" y="1145894"/>
                  </a:lnTo>
                  <a:lnTo>
                    <a:pt x="2066385" y="1252898"/>
                  </a:lnTo>
                  <a:lnTo>
                    <a:pt x="1959380" y="1359903"/>
                  </a:lnTo>
                  <a:cubicBezTo>
                    <a:pt x="1851982" y="1400086"/>
                    <a:pt x="1738887" y="1411784"/>
                    <a:pt x="1628640" y="1437724"/>
                  </a:cubicBezTo>
                  <a:close/>
                </a:path>
              </a:pathLst>
            </a:custGeom>
            <a:solidFill>
              <a:srgbClr val="588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84698" y="1116857"/>
              <a:ext cx="2295728" cy="1225685"/>
            </a:xfrm>
            <a:custGeom>
              <a:avLst/>
              <a:gdLst>
                <a:gd name="connsiteX0" fmla="*/ 0 w 2295728"/>
                <a:gd name="connsiteY0" fmla="*/ 0 h 1225685"/>
                <a:gd name="connsiteX1" fmla="*/ 29183 w 2295728"/>
                <a:gd name="connsiteY1" fmla="*/ 223736 h 1225685"/>
                <a:gd name="connsiteX2" fmla="*/ 97276 w 2295728"/>
                <a:gd name="connsiteY2" fmla="*/ 428017 h 1225685"/>
                <a:gd name="connsiteX3" fmla="*/ 301557 w 2295728"/>
                <a:gd name="connsiteY3" fmla="*/ 642025 h 1225685"/>
                <a:gd name="connsiteX4" fmla="*/ 642025 w 2295728"/>
                <a:gd name="connsiteY4" fmla="*/ 719847 h 1225685"/>
                <a:gd name="connsiteX5" fmla="*/ 826851 w 2295728"/>
                <a:gd name="connsiteY5" fmla="*/ 865762 h 1225685"/>
                <a:gd name="connsiteX6" fmla="*/ 982493 w 2295728"/>
                <a:gd name="connsiteY6" fmla="*/ 972766 h 1225685"/>
                <a:gd name="connsiteX7" fmla="*/ 1186774 w 2295728"/>
                <a:gd name="connsiteY7" fmla="*/ 1021404 h 1225685"/>
                <a:gd name="connsiteX8" fmla="*/ 1750979 w 2295728"/>
                <a:gd name="connsiteY8" fmla="*/ 1060315 h 1225685"/>
                <a:gd name="connsiteX9" fmla="*/ 2003898 w 2295728"/>
                <a:gd name="connsiteY9" fmla="*/ 1108953 h 1225685"/>
                <a:gd name="connsiteX10" fmla="*/ 2295728 w 2295728"/>
                <a:gd name="connsiteY10" fmla="*/ 1225685 h 1225685"/>
                <a:gd name="connsiteX0" fmla="*/ 0 w 2295728"/>
                <a:gd name="connsiteY0" fmla="*/ 0 h 1225685"/>
                <a:gd name="connsiteX1" fmla="*/ 29183 w 2295728"/>
                <a:gd name="connsiteY1" fmla="*/ 223736 h 1225685"/>
                <a:gd name="connsiteX2" fmla="*/ 97276 w 2295728"/>
                <a:gd name="connsiteY2" fmla="*/ 428017 h 1225685"/>
                <a:gd name="connsiteX3" fmla="*/ 301557 w 2295728"/>
                <a:gd name="connsiteY3" fmla="*/ 642025 h 1225685"/>
                <a:gd name="connsiteX4" fmla="*/ 446408 w 2295728"/>
                <a:gd name="connsiteY4" fmla="*/ 700037 h 1225685"/>
                <a:gd name="connsiteX5" fmla="*/ 642025 w 2295728"/>
                <a:gd name="connsiteY5" fmla="*/ 719847 h 1225685"/>
                <a:gd name="connsiteX6" fmla="*/ 826851 w 2295728"/>
                <a:gd name="connsiteY6" fmla="*/ 865762 h 1225685"/>
                <a:gd name="connsiteX7" fmla="*/ 982493 w 2295728"/>
                <a:gd name="connsiteY7" fmla="*/ 972766 h 1225685"/>
                <a:gd name="connsiteX8" fmla="*/ 1186774 w 2295728"/>
                <a:gd name="connsiteY8" fmla="*/ 1021404 h 1225685"/>
                <a:gd name="connsiteX9" fmla="*/ 1750979 w 2295728"/>
                <a:gd name="connsiteY9" fmla="*/ 1060315 h 1225685"/>
                <a:gd name="connsiteX10" fmla="*/ 2003898 w 2295728"/>
                <a:gd name="connsiteY10" fmla="*/ 1108953 h 1225685"/>
                <a:gd name="connsiteX11" fmla="*/ 2295728 w 2295728"/>
                <a:gd name="connsiteY11" fmla="*/ 1225685 h 122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728" h="1225685">
                  <a:moveTo>
                    <a:pt x="0" y="0"/>
                  </a:moveTo>
                  <a:lnTo>
                    <a:pt x="29183" y="223736"/>
                  </a:lnTo>
                  <a:lnTo>
                    <a:pt x="97276" y="428017"/>
                  </a:lnTo>
                  <a:lnTo>
                    <a:pt x="301557" y="642025"/>
                  </a:lnTo>
                  <a:lnTo>
                    <a:pt x="446408" y="700037"/>
                  </a:lnTo>
                  <a:lnTo>
                    <a:pt x="642025" y="719847"/>
                  </a:lnTo>
                  <a:lnTo>
                    <a:pt x="826851" y="865762"/>
                  </a:lnTo>
                  <a:lnTo>
                    <a:pt x="982493" y="972766"/>
                  </a:lnTo>
                  <a:lnTo>
                    <a:pt x="1186774" y="1021404"/>
                  </a:lnTo>
                  <a:lnTo>
                    <a:pt x="1750979" y="1060315"/>
                  </a:lnTo>
                  <a:lnTo>
                    <a:pt x="2003898" y="1108953"/>
                  </a:lnTo>
                  <a:lnTo>
                    <a:pt x="2295728" y="1225685"/>
                  </a:lnTo>
                </a:path>
              </a:pathLst>
            </a:cu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27290" y="1618271"/>
              <a:ext cx="652329" cy="139581"/>
            </a:xfrm>
            <a:custGeom>
              <a:avLst/>
              <a:gdLst>
                <a:gd name="connsiteX0" fmla="*/ 652329 w 652329"/>
                <a:gd name="connsiteY0" fmla="*/ 139581 h 139581"/>
                <a:gd name="connsiteX1" fmla="*/ 509899 w 652329"/>
                <a:gd name="connsiteY1" fmla="*/ 131035 h 139581"/>
                <a:gd name="connsiteX2" fmla="*/ 387409 w 652329"/>
                <a:gd name="connsiteY2" fmla="*/ 71215 h 139581"/>
                <a:gd name="connsiteX3" fmla="*/ 233585 w 652329"/>
                <a:gd name="connsiteY3" fmla="*/ 14243 h 139581"/>
                <a:gd name="connsiteX4" fmla="*/ 139581 w 652329"/>
                <a:gd name="connsiteY4" fmla="*/ 0 h 139581"/>
                <a:gd name="connsiteX5" fmla="*/ 59820 w 652329"/>
                <a:gd name="connsiteY5" fmla="*/ 11394 h 139581"/>
                <a:gd name="connsiteX6" fmla="*/ 0 w 652329"/>
                <a:gd name="connsiteY6" fmla="*/ 25637 h 13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2329" h="139581">
                  <a:moveTo>
                    <a:pt x="652329" y="139581"/>
                  </a:moveTo>
                  <a:lnTo>
                    <a:pt x="509899" y="131035"/>
                  </a:lnTo>
                  <a:lnTo>
                    <a:pt x="387409" y="71215"/>
                  </a:lnTo>
                  <a:lnTo>
                    <a:pt x="233585" y="14243"/>
                  </a:lnTo>
                  <a:lnTo>
                    <a:pt x="139581" y="0"/>
                  </a:lnTo>
                  <a:lnTo>
                    <a:pt x="59820" y="11394"/>
                  </a:lnTo>
                  <a:lnTo>
                    <a:pt x="0" y="25637"/>
                  </a:lnTo>
                </a:path>
              </a:pathLst>
            </a:cu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5" name="Isosceles Triangle 114"/>
            <p:cNvSpPr>
              <a:spLocks noChangeAspect="1"/>
            </p:cNvSpPr>
            <p:nvPr/>
          </p:nvSpPr>
          <p:spPr>
            <a:xfrm rot="5400000">
              <a:off x="2299082" y="2129967"/>
              <a:ext cx="81290" cy="7200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31157" y="1859756"/>
              <a:ext cx="671512" cy="483394"/>
            </a:xfrm>
            <a:custGeom>
              <a:avLst/>
              <a:gdLst>
                <a:gd name="connsiteX0" fmla="*/ 666750 w 669131"/>
                <a:gd name="connsiteY0" fmla="*/ 269082 h 483394"/>
                <a:gd name="connsiteX1" fmla="*/ 531018 w 669131"/>
                <a:gd name="connsiteY1" fmla="*/ 197644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09562 w 669131"/>
                <a:gd name="connsiteY6" fmla="*/ 23813 h 483394"/>
                <a:gd name="connsiteX7" fmla="*/ 264318 w 669131"/>
                <a:gd name="connsiteY7" fmla="*/ 9525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09562 w 669131"/>
                <a:gd name="connsiteY6" fmla="*/ 23813 h 483394"/>
                <a:gd name="connsiteX7" fmla="*/ 264318 w 669131"/>
                <a:gd name="connsiteY7" fmla="*/ 9525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4318 w 669131"/>
                <a:gd name="connsiteY7" fmla="*/ 9525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7225 w 669131"/>
                <a:gd name="connsiteY30" fmla="*/ 378619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7225 w 669131"/>
                <a:gd name="connsiteY30" fmla="*/ 378619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33363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33363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33363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71512" h="483394">
                  <a:moveTo>
                    <a:pt x="669131" y="269082"/>
                  </a:moveTo>
                  <a:lnTo>
                    <a:pt x="540542" y="192882"/>
                  </a:lnTo>
                  <a:lnTo>
                    <a:pt x="502443" y="135732"/>
                  </a:lnTo>
                  <a:lnTo>
                    <a:pt x="485774" y="107157"/>
                  </a:lnTo>
                  <a:lnTo>
                    <a:pt x="442911" y="57150"/>
                  </a:lnTo>
                  <a:lnTo>
                    <a:pt x="383381" y="40482"/>
                  </a:lnTo>
                  <a:cubicBezTo>
                    <a:pt x="338931" y="15876"/>
                    <a:pt x="337343" y="24607"/>
                    <a:pt x="314324" y="16669"/>
                  </a:cubicBezTo>
                  <a:lnTo>
                    <a:pt x="269080" y="0"/>
                  </a:lnTo>
                  <a:lnTo>
                    <a:pt x="238124" y="0"/>
                  </a:lnTo>
                  <a:lnTo>
                    <a:pt x="188118" y="21432"/>
                  </a:lnTo>
                  <a:lnTo>
                    <a:pt x="128587" y="73819"/>
                  </a:lnTo>
                  <a:lnTo>
                    <a:pt x="92868" y="107157"/>
                  </a:lnTo>
                  <a:lnTo>
                    <a:pt x="64293" y="126207"/>
                  </a:lnTo>
                  <a:lnTo>
                    <a:pt x="14287" y="135732"/>
                  </a:lnTo>
                  <a:lnTo>
                    <a:pt x="2381" y="140494"/>
                  </a:lnTo>
                  <a:lnTo>
                    <a:pt x="9524" y="164307"/>
                  </a:lnTo>
                  <a:lnTo>
                    <a:pt x="21431" y="200025"/>
                  </a:lnTo>
                  <a:cubicBezTo>
                    <a:pt x="24606" y="215106"/>
                    <a:pt x="23018" y="223044"/>
                    <a:pt x="30956" y="245269"/>
                  </a:cubicBezTo>
                  <a:cubicBezTo>
                    <a:pt x="18256" y="281781"/>
                    <a:pt x="24606" y="261143"/>
                    <a:pt x="0" y="300037"/>
                  </a:cubicBezTo>
                  <a:cubicBezTo>
                    <a:pt x="18256" y="311944"/>
                    <a:pt x="22225" y="319088"/>
                    <a:pt x="33337" y="328613"/>
                  </a:cubicBezTo>
                  <a:cubicBezTo>
                    <a:pt x="34131" y="349250"/>
                    <a:pt x="34924" y="369888"/>
                    <a:pt x="35718" y="390525"/>
                  </a:cubicBezTo>
                  <a:lnTo>
                    <a:pt x="28574" y="435769"/>
                  </a:lnTo>
                  <a:lnTo>
                    <a:pt x="14287" y="464344"/>
                  </a:lnTo>
                  <a:lnTo>
                    <a:pt x="197643" y="481013"/>
                  </a:lnTo>
                  <a:lnTo>
                    <a:pt x="283368" y="483394"/>
                  </a:lnTo>
                  <a:lnTo>
                    <a:pt x="321468" y="476250"/>
                  </a:lnTo>
                  <a:lnTo>
                    <a:pt x="395287" y="461963"/>
                  </a:lnTo>
                  <a:lnTo>
                    <a:pt x="492918" y="442913"/>
                  </a:lnTo>
                  <a:lnTo>
                    <a:pt x="569118" y="421482"/>
                  </a:lnTo>
                  <a:lnTo>
                    <a:pt x="621506" y="407194"/>
                  </a:lnTo>
                  <a:lnTo>
                    <a:pt x="659606" y="378619"/>
                  </a:lnTo>
                  <a:cubicBezTo>
                    <a:pt x="663575" y="368300"/>
                    <a:pt x="669925" y="367507"/>
                    <a:pt x="671512" y="347663"/>
                  </a:cubicBezTo>
                  <a:cubicBezTo>
                    <a:pt x="670718" y="320675"/>
                    <a:pt x="669925" y="293688"/>
                    <a:pt x="669131" y="2690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47688" y="1340644"/>
              <a:ext cx="333375" cy="202406"/>
            </a:xfrm>
            <a:custGeom>
              <a:avLst/>
              <a:gdLst>
                <a:gd name="connsiteX0" fmla="*/ 333375 w 333375"/>
                <a:gd name="connsiteY0" fmla="*/ 202406 h 202406"/>
                <a:gd name="connsiteX1" fmla="*/ 252412 w 333375"/>
                <a:gd name="connsiteY1" fmla="*/ 176212 h 202406"/>
                <a:gd name="connsiteX2" fmla="*/ 180975 w 333375"/>
                <a:gd name="connsiteY2" fmla="*/ 119062 h 202406"/>
                <a:gd name="connsiteX3" fmla="*/ 145256 w 333375"/>
                <a:gd name="connsiteY3" fmla="*/ 52387 h 202406"/>
                <a:gd name="connsiteX4" fmla="*/ 73818 w 333375"/>
                <a:gd name="connsiteY4" fmla="*/ 11906 h 202406"/>
                <a:gd name="connsiteX5" fmla="*/ 0 w 333375"/>
                <a:gd name="connsiteY5" fmla="*/ 0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375" h="202406">
                  <a:moveTo>
                    <a:pt x="333375" y="202406"/>
                  </a:moveTo>
                  <a:lnTo>
                    <a:pt x="252412" y="176212"/>
                  </a:lnTo>
                  <a:lnTo>
                    <a:pt x="180975" y="119062"/>
                  </a:lnTo>
                  <a:lnTo>
                    <a:pt x="145256" y="52387"/>
                  </a:lnTo>
                  <a:lnTo>
                    <a:pt x="73818" y="11906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190625" y="1283494"/>
              <a:ext cx="238125" cy="552450"/>
            </a:xfrm>
            <a:custGeom>
              <a:avLst/>
              <a:gdLst>
                <a:gd name="connsiteX0" fmla="*/ 238125 w 238125"/>
                <a:gd name="connsiteY0" fmla="*/ 552450 h 552450"/>
                <a:gd name="connsiteX1" fmla="*/ 166688 w 238125"/>
                <a:gd name="connsiteY1" fmla="*/ 495300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  <a:gd name="connsiteX0" fmla="*/ 238125 w 238125"/>
                <a:gd name="connsiteY0" fmla="*/ 552450 h 552450"/>
                <a:gd name="connsiteX1" fmla="*/ 178594 w 238125"/>
                <a:gd name="connsiteY1" fmla="*/ 473869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  <a:gd name="connsiteX0" fmla="*/ 238125 w 238125"/>
                <a:gd name="connsiteY0" fmla="*/ 552450 h 552450"/>
                <a:gd name="connsiteX1" fmla="*/ 178594 w 238125"/>
                <a:gd name="connsiteY1" fmla="*/ 473869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  <a:gd name="connsiteX0" fmla="*/ 238125 w 238125"/>
                <a:gd name="connsiteY0" fmla="*/ 552450 h 552450"/>
                <a:gd name="connsiteX1" fmla="*/ 178594 w 238125"/>
                <a:gd name="connsiteY1" fmla="*/ 473869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125" h="552450">
                  <a:moveTo>
                    <a:pt x="238125" y="552450"/>
                  </a:moveTo>
                  <a:lnTo>
                    <a:pt x="178594" y="473869"/>
                  </a:lnTo>
                  <a:cubicBezTo>
                    <a:pt x="133349" y="440531"/>
                    <a:pt x="111919" y="445294"/>
                    <a:pt x="78581" y="431006"/>
                  </a:cubicBezTo>
                  <a:lnTo>
                    <a:pt x="38100" y="388144"/>
                  </a:lnTo>
                  <a:lnTo>
                    <a:pt x="9525" y="314325"/>
                  </a:lnTo>
                  <a:lnTo>
                    <a:pt x="0" y="228600"/>
                  </a:lnTo>
                  <a:lnTo>
                    <a:pt x="21431" y="145256"/>
                  </a:lnTo>
                  <a:lnTo>
                    <a:pt x="26194" y="90487"/>
                  </a:lnTo>
                  <a:cubicBezTo>
                    <a:pt x="25400" y="71437"/>
                    <a:pt x="24607" y="52387"/>
                    <a:pt x="23813" y="33337"/>
                  </a:cubicBezTo>
                  <a:lnTo>
                    <a:pt x="23813" y="0"/>
                  </a:lnTo>
                </a:path>
              </a:pathLst>
            </a:cu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088231" y="1357313"/>
              <a:ext cx="102394" cy="154781"/>
            </a:xfrm>
            <a:custGeom>
              <a:avLst/>
              <a:gdLst>
                <a:gd name="connsiteX0" fmla="*/ 102394 w 102394"/>
                <a:gd name="connsiteY0" fmla="*/ 154781 h 154781"/>
                <a:gd name="connsiteX1" fmla="*/ 88107 w 102394"/>
                <a:gd name="connsiteY1" fmla="*/ 97631 h 154781"/>
                <a:gd name="connsiteX2" fmla="*/ 50007 w 102394"/>
                <a:gd name="connsiteY2" fmla="*/ 38100 h 154781"/>
                <a:gd name="connsiteX3" fmla="*/ 0 w 102394"/>
                <a:gd name="connsiteY3" fmla="*/ 2381 h 154781"/>
                <a:gd name="connsiteX4" fmla="*/ 0 w 102394"/>
                <a:gd name="connsiteY4" fmla="*/ 2381 h 154781"/>
                <a:gd name="connsiteX5" fmla="*/ 0 w 102394"/>
                <a:gd name="connsiteY5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394" h="154781">
                  <a:moveTo>
                    <a:pt x="102394" y="154781"/>
                  </a:moveTo>
                  <a:lnTo>
                    <a:pt x="88107" y="97631"/>
                  </a:lnTo>
                  <a:lnTo>
                    <a:pt x="50007" y="38100"/>
                  </a:lnTo>
                  <a:lnTo>
                    <a:pt x="0" y="2381"/>
                  </a:lnTo>
                  <a:lnTo>
                    <a:pt x="0" y="2381"/>
                  </a:ln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535906" y="1619250"/>
              <a:ext cx="109538" cy="321469"/>
            </a:xfrm>
            <a:custGeom>
              <a:avLst/>
              <a:gdLst>
                <a:gd name="connsiteX0" fmla="*/ 26194 w 109538"/>
                <a:gd name="connsiteY0" fmla="*/ 321469 h 321469"/>
                <a:gd name="connsiteX1" fmla="*/ 4763 w 109538"/>
                <a:gd name="connsiteY1" fmla="*/ 257175 h 321469"/>
                <a:gd name="connsiteX2" fmla="*/ 0 w 109538"/>
                <a:gd name="connsiteY2" fmla="*/ 159544 h 321469"/>
                <a:gd name="connsiteX3" fmla="*/ 33338 w 109538"/>
                <a:gd name="connsiteY3" fmla="*/ 78581 h 321469"/>
                <a:gd name="connsiteX4" fmla="*/ 73819 w 109538"/>
                <a:gd name="connsiteY4" fmla="*/ 28575 h 321469"/>
                <a:gd name="connsiteX5" fmla="*/ 109538 w 109538"/>
                <a:gd name="connsiteY5" fmla="*/ 0 h 3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538" h="321469">
                  <a:moveTo>
                    <a:pt x="26194" y="321469"/>
                  </a:moveTo>
                  <a:lnTo>
                    <a:pt x="4763" y="257175"/>
                  </a:lnTo>
                  <a:lnTo>
                    <a:pt x="0" y="159544"/>
                  </a:lnTo>
                  <a:lnTo>
                    <a:pt x="33338" y="78581"/>
                  </a:lnTo>
                  <a:lnTo>
                    <a:pt x="73819" y="28575"/>
                  </a:lnTo>
                  <a:lnTo>
                    <a:pt x="109538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531144" y="1550194"/>
              <a:ext cx="38100" cy="230981"/>
            </a:xfrm>
            <a:custGeom>
              <a:avLst/>
              <a:gdLst>
                <a:gd name="connsiteX0" fmla="*/ 4762 w 38100"/>
                <a:gd name="connsiteY0" fmla="*/ 230981 h 230981"/>
                <a:gd name="connsiteX1" fmla="*/ 0 w 38100"/>
                <a:gd name="connsiteY1" fmla="*/ 135731 h 230981"/>
                <a:gd name="connsiteX2" fmla="*/ 14287 w 38100"/>
                <a:gd name="connsiteY2" fmla="*/ 107156 h 230981"/>
                <a:gd name="connsiteX3" fmla="*/ 14287 w 38100"/>
                <a:gd name="connsiteY3" fmla="*/ 88106 h 230981"/>
                <a:gd name="connsiteX4" fmla="*/ 38100 w 38100"/>
                <a:gd name="connsiteY4" fmla="*/ 52387 h 230981"/>
                <a:gd name="connsiteX5" fmla="*/ 30956 w 38100"/>
                <a:gd name="connsiteY5" fmla="*/ 21431 h 230981"/>
                <a:gd name="connsiteX6" fmla="*/ 9525 w 38100"/>
                <a:gd name="connsiteY6" fmla="*/ 0 h 230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230981">
                  <a:moveTo>
                    <a:pt x="4762" y="230981"/>
                  </a:moveTo>
                  <a:lnTo>
                    <a:pt x="0" y="135731"/>
                  </a:lnTo>
                  <a:lnTo>
                    <a:pt x="14287" y="107156"/>
                  </a:lnTo>
                  <a:lnTo>
                    <a:pt x="14287" y="88106"/>
                  </a:lnTo>
                  <a:lnTo>
                    <a:pt x="38100" y="52387"/>
                  </a:lnTo>
                  <a:lnTo>
                    <a:pt x="30956" y="21431"/>
                  </a:lnTo>
                  <a:lnTo>
                    <a:pt x="9525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42963" y="1821656"/>
              <a:ext cx="390525" cy="130969"/>
            </a:xfrm>
            <a:custGeom>
              <a:avLst/>
              <a:gdLst>
                <a:gd name="connsiteX0" fmla="*/ 390525 w 390525"/>
                <a:gd name="connsiteY0" fmla="*/ 0 h 130969"/>
                <a:gd name="connsiteX1" fmla="*/ 345281 w 390525"/>
                <a:gd name="connsiteY1" fmla="*/ 33338 h 130969"/>
                <a:gd name="connsiteX2" fmla="*/ 257175 w 390525"/>
                <a:gd name="connsiteY2" fmla="*/ 52388 h 130969"/>
                <a:gd name="connsiteX3" fmla="*/ 200025 w 390525"/>
                <a:gd name="connsiteY3" fmla="*/ 52388 h 130969"/>
                <a:gd name="connsiteX4" fmla="*/ 142875 w 390525"/>
                <a:gd name="connsiteY4" fmla="*/ 54769 h 130969"/>
                <a:gd name="connsiteX5" fmla="*/ 83343 w 390525"/>
                <a:gd name="connsiteY5" fmla="*/ 71438 h 130969"/>
                <a:gd name="connsiteX6" fmla="*/ 50006 w 390525"/>
                <a:gd name="connsiteY6" fmla="*/ 85725 h 130969"/>
                <a:gd name="connsiteX7" fmla="*/ 19050 w 390525"/>
                <a:gd name="connsiteY7" fmla="*/ 109538 h 130969"/>
                <a:gd name="connsiteX8" fmla="*/ 0 w 390525"/>
                <a:gd name="connsiteY8" fmla="*/ 130969 h 13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130969">
                  <a:moveTo>
                    <a:pt x="390525" y="0"/>
                  </a:moveTo>
                  <a:lnTo>
                    <a:pt x="345281" y="33338"/>
                  </a:lnTo>
                  <a:lnTo>
                    <a:pt x="257175" y="52388"/>
                  </a:lnTo>
                  <a:lnTo>
                    <a:pt x="200025" y="52388"/>
                  </a:lnTo>
                  <a:lnTo>
                    <a:pt x="142875" y="54769"/>
                  </a:lnTo>
                  <a:lnTo>
                    <a:pt x="83343" y="71438"/>
                  </a:lnTo>
                  <a:lnTo>
                    <a:pt x="50006" y="85725"/>
                  </a:lnTo>
                  <a:lnTo>
                    <a:pt x="19050" y="109538"/>
                  </a:lnTo>
                  <a:lnTo>
                    <a:pt x="0" y="13096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85813" y="1007269"/>
              <a:ext cx="42862" cy="116681"/>
            </a:xfrm>
            <a:custGeom>
              <a:avLst/>
              <a:gdLst>
                <a:gd name="connsiteX0" fmla="*/ 0 w 42862"/>
                <a:gd name="connsiteY0" fmla="*/ 116681 h 116681"/>
                <a:gd name="connsiteX1" fmla="*/ 7143 w 42862"/>
                <a:gd name="connsiteY1" fmla="*/ 64294 h 116681"/>
                <a:gd name="connsiteX2" fmla="*/ 30956 w 42862"/>
                <a:gd name="connsiteY2" fmla="*/ 16669 h 116681"/>
                <a:gd name="connsiteX3" fmla="*/ 42862 w 42862"/>
                <a:gd name="connsiteY3" fmla="*/ 0 h 116681"/>
                <a:gd name="connsiteX4" fmla="*/ 42862 w 42862"/>
                <a:gd name="connsiteY4" fmla="*/ 0 h 116681"/>
                <a:gd name="connsiteX5" fmla="*/ 42862 w 42862"/>
                <a:gd name="connsiteY5" fmla="*/ 0 h 11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" h="116681">
                  <a:moveTo>
                    <a:pt x="0" y="116681"/>
                  </a:moveTo>
                  <a:lnTo>
                    <a:pt x="7143" y="64294"/>
                  </a:lnTo>
                  <a:lnTo>
                    <a:pt x="30956" y="16669"/>
                  </a:lnTo>
                  <a:lnTo>
                    <a:pt x="42862" y="0"/>
                  </a:lnTo>
                  <a:lnTo>
                    <a:pt x="42862" y="0"/>
                  </a:lnTo>
                  <a:lnTo>
                    <a:pt x="42862" y="0"/>
                  </a:lnTo>
                </a:path>
              </a:pathLst>
            </a:cu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19125" y="1073944"/>
              <a:ext cx="192881" cy="254794"/>
            </a:xfrm>
            <a:custGeom>
              <a:avLst/>
              <a:gdLst>
                <a:gd name="connsiteX0" fmla="*/ 192881 w 192881"/>
                <a:gd name="connsiteY0" fmla="*/ 254794 h 254794"/>
                <a:gd name="connsiteX1" fmla="*/ 152400 w 192881"/>
                <a:gd name="connsiteY1" fmla="*/ 190500 h 254794"/>
                <a:gd name="connsiteX2" fmla="*/ 123825 w 192881"/>
                <a:gd name="connsiteY2" fmla="*/ 142875 h 254794"/>
                <a:gd name="connsiteX3" fmla="*/ 76200 w 192881"/>
                <a:gd name="connsiteY3" fmla="*/ 97631 h 254794"/>
                <a:gd name="connsiteX4" fmla="*/ 57150 w 192881"/>
                <a:gd name="connsiteY4" fmla="*/ 59531 h 254794"/>
                <a:gd name="connsiteX5" fmla="*/ 35719 w 192881"/>
                <a:gd name="connsiteY5" fmla="*/ 33337 h 254794"/>
                <a:gd name="connsiteX6" fmla="*/ 0 w 192881"/>
                <a:gd name="connsiteY6" fmla="*/ 0 h 25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881" h="254794">
                  <a:moveTo>
                    <a:pt x="192881" y="254794"/>
                  </a:moveTo>
                  <a:lnTo>
                    <a:pt x="152400" y="190500"/>
                  </a:lnTo>
                  <a:lnTo>
                    <a:pt x="123825" y="142875"/>
                  </a:lnTo>
                  <a:lnTo>
                    <a:pt x="76200" y="97631"/>
                  </a:lnTo>
                  <a:lnTo>
                    <a:pt x="57150" y="59531"/>
                  </a:lnTo>
                  <a:lnTo>
                    <a:pt x="35719" y="33337"/>
                  </a:ln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240631" y="2143125"/>
              <a:ext cx="511969" cy="21431"/>
            </a:xfrm>
            <a:custGeom>
              <a:avLst/>
              <a:gdLst>
                <a:gd name="connsiteX0" fmla="*/ 511969 w 511969"/>
                <a:gd name="connsiteY0" fmla="*/ 2381 h 21431"/>
                <a:gd name="connsiteX1" fmla="*/ 385763 w 511969"/>
                <a:gd name="connsiteY1" fmla="*/ 19050 h 21431"/>
                <a:gd name="connsiteX2" fmla="*/ 304800 w 511969"/>
                <a:gd name="connsiteY2" fmla="*/ 21431 h 21431"/>
                <a:gd name="connsiteX3" fmla="*/ 204788 w 511969"/>
                <a:gd name="connsiteY3" fmla="*/ 4763 h 21431"/>
                <a:gd name="connsiteX4" fmla="*/ 111919 w 511969"/>
                <a:gd name="connsiteY4" fmla="*/ 0 h 21431"/>
                <a:gd name="connsiteX5" fmla="*/ 30957 w 511969"/>
                <a:gd name="connsiteY5" fmla="*/ 11906 h 21431"/>
                <a:gd name="connsiteX6" fmla="*/ 0 w 511969"/>
                <a:gd name="connsiteY6" fmla="*/ 14288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969" h="21431">
                  <a:moveTo>
                    <a:pt x="511969" y="2381"/>
                  </a:moveTo>
                  <a:lnTo>
                    <a:pt x="385763" y="19050"/>
                  </a:lnTo>
                  <a:lnTo>
                    <a:pt x="304800" y="21431"/>
                  </a:lnTo>
                  <a:lnTo>
                    <a:pt x="204788" y="4763"/>
                  </a:lnTo>
                  <a:lnTo>
                    <a:pt x="111919" y="0"/>
                  </a:lnTo>
                  <a:lnTo>
                    <a:pt x="30957" y="11906"/>
                  </a:lnTo>
                  <a:lnTo>
                    <a:pt x="0" y="14288"/>
                  </a:lnTo>
                </a:path>
              </a:pathLst>
            </a:cu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114425" y="2000250"/>
              <a:ext cx="409575" cy="159544"/>
            </a:xfrm>
            <a:custGeom>
              <a:avLst/>
              <a:gdLst>
                <a:gd name="connsiteX0" fmla="*/ 409575 w 409575"/>
                <a:gd name="connsiteY0" fmla="*/ 159544 h 159544"/>
                <a:gd name="connsiteX1" fmla="*/ 333375 w 409575"/>
                <a:gd name="connsiteY1" fmla="*/ 119063 h 159544"/>
                <a:gd name="connsiteX2" fmla="*/ 280988 w 409575"/>
                <a:gd name="connsiteY2" fmla="*/ 64294 h 159544"/>
                <a:gd name="connsiteX3" fmla="*/ 207169 w 409575"/>
                <a:gd name="connsiteY3" fmla="*/ 21431 h 159544"/>
                <a:gd name="connsiteX4" fmla="*/ 107156 w 409575"/>
                <a:gd name="connsiteY4" fmla="*/ 0 h 159544"/>
                <a:gd name="connsiteX5" fmla="*/ 0 w 409575"/>
                <a:gd name="connsiteY5" fmla="*/ 19050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575" h="159544">
                  <a:moveTo>
                    <a:pt x="409575" y="159544"/>
                  </a:moveTo>
                  <a:lnTo>
                    <a:pt x="333375" y="119063"/>
                  </a:lnTo>
                  <a:lnTo>
                    <a:pt x="280988" y="64294"/>
                  </a:lnTo>
                  <a:lnTo>
                    <a:pt x="207169" y="21431"/>
                  </a:lnTo>
                  <a:lnTo>
                    <a:pt x="107156" y="0"/>
                  </a:lnTo>
                  <a:lnTo>
                    <a:pt x="0" y="1905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848898" y="1788616"/>
            <a:ext cx="1014883" cy="944535"/>
            <a:chOff x="1848898" y="1788616"/>
            <a:chExt cx="1014883" cy="944535"/>
          </a:xfrm>
        </p:grpSpPr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1848898" y="1788616"/>
              <a:ext cx="720000" cy="72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32" name="Straight Arrow Connector 131"/>
            <p:cNvCxnSpPr>
              <a:stCxn id="130" idx="5"/>
            </p:cNvCxnSpPr>
            <p:nvPr/>
          </p:nvCxnSpPr>
          <p:spPr>
            <a:xfrm rot="16200000" flipH="1">
              <a:off x="2498630" y="2368001"/>
              <a:ext cx="329977" cy="400324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701755" y="5922337"/>
            <a:ext cx="1275904" cy="818707"/>
            <a:chOff x="701755" y="5922337"/>
            <a:chExt cx="1275904" cy="818707"/>
          </a:xfrm>
        </p:grpSpPr>
        <p:cxnSp>
          <p:nvCxnSpPr>
            <p:cNvPr id="86" name="Straight Arrow Connector 85"/>
            <p:cNvCxnSpPr/>
            <p:nvPr/>
          </p:nvCxnSpPr>
          <p:spPr>
            <a:xfrm rot="5400000">
              <a:off x="1568304" y="6331690"/>
              <a:ext cx="818707" cy="2"/>
            </a:xfrm>
            <a:prstGeom prst="straightConnector1">
              <a:avLst/>
            </a:prstGeom>
            <a:ln w="82550">
              <a:solidFill>
                <a:schemeClr val="accent5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01755" y="6411441"/>
              <a:ext cx="12546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Infiltração</a:t>
              </a:r>
              <a:endParaRPr lang="en-US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2400" y="203945"/>
            <a:ext cx="3133060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2.1 Equação da continuidade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62882" y="689943"/>
            <a:ext cx="8802361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 equação da continuidade, d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S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/d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= 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i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(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) – 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o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(</a:t>
            </a:r>
            <a:r>
              <a:rPr kumimoji="0" lang="pt-P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), representa a forma diferencial do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princípio da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conservação da massa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87686" y="1429981"/>
            <a:ext cx="8802361" cy="132343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Quando aplicada a uma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albufeira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, </a:t>
            </a:r>
            <a:r>
              <a:rPr kumimoji="0" lang="pt-PT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S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representa o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volume de água nela armazenado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, </a:t>
            </a:r>
            <a:r>
              <a:rPr kumimoji="0" lang="pt-PT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i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(</a:t>
            </a:r>
            <a:r>
              <a:rPr kumimoji="0" lang="pt-PT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)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o fluxo de entrada (caudal afluente do curso de água, a que se poderia adicionar eventuais entradas de águas subterrâneas) e </a:t>
            </a:r>
            <a:r>
              <a:rPr kumimoji="0" lang="pt-PT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o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(</a:t>
            </a:r>
            <a:r>
              <a:rPr kumimoji="0" lang="pt-PT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)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o possível conjunto de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fluxos de saída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(evaporação,  descarga do evacuador de cheias, descarga de fundo, captação para fins agrícolas ou outros, infiltração, etc.).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59333" y="2897994"/>
            <a:ext cx="8802361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integração da equação 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pode ser feita com diferentes intervalos de tempo, sendo os mais importantes: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82144" y="5748452"/>
            <a:ext cx="8802361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Tal como já referido a propósito da modelação hidrológica e da classificação de modelos matemáticos hidrológicos, o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intervalo de tempo escolhido determina qual o conjunto de processos hidrológicos a modelar e quais são desprezáveis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39612" y="3496942"/>
            <a:ext cx="8802361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SzPct val="150000"/>
              <a:buFont typeface="Arial" pitchFamily="34" charset="0"/>
              <a:buChar char="•"/>
            </a:pPr>
            <a:r>
              <a:rPr lang="pt-PT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b="1" baseline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Mensal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– a utilizar em modelos hidrológicos mensais ou em métodos simplificados para dimensionamento da albufeira, por exemplo.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9612" y="4095925"/>
            <a:ext cx="8802361" cy="5847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SzPct val="150000"/>
              <a:buFont typeface="Arial" pitchFamily="34" charset="0"/>
              <a:buChar char="•"/>
            </a:pP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Decenial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ou 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diária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-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a utilizar em modelos hidrológicos com essa discretização temporal ou em métodos detalhados para dimensionamento da albufeira, por exemplo.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48700" y="4699384"/>
            <a:ext cx="8802361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SzPct val="150000"/>
              <a:buFont typeface="Arial" pitchFamily="34" charset="0"/>
              <a:buChar char="•"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Inferior ao dia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a utilizar em modelos hidrológicos com essa discretização temporal ou em métodos para estudo do efeito de laminagem da albufeira e/ou dimensionamento do descarregador de cheias, por exemplo.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669549" y="5131181"/>
            <a:ext cx="5772331" cy="166744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2" name="Group 31"/>
          <p:cNvGrpSpPr/>
          <p:nvPr/>
        </p:nvGrpSpPr>
        <p:grpSpPr>
          <a:xfrm>
            <a:off x="3862961" y="1959703"/>
            <a:ext cx="5173465" cy="3274447"/>
            <a:chOff x="3862961" y="2400578"/>
            <a:chExt cx="5173465" cy="3274447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739143" y="5272997"/>
              <a:ext cx="415319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349256" y="3894219"/>
              <a:ext cx="278276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62961" y="2400578"/>
              <a:ext cx="8985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Caudal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 s</a:t>
              </a:r>
              <a:r>
                <a:rPr lang="pt-PT" sz="1400" b="1" baseline="30000" dirty="0" smtClean="0"/>
                <a:t>-1</a:t>
              </a:r>
              <a:r>
                <a:rPr lang="pt-PT" sz="1400" b="1" dirty="0" smtClean="0"/>
                <a:t>)</a:t>
              </a:r>
              <a:endParaRPr lang="pt-PT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56331" y="5367248"/>
              <a:ext cx="1080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 smtClean="0"/>
                <a:t>Tempo (h)</a:t>
              </a:r>
              <a:endParaRPr lang="pt-PT" sz="1400" b="1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34380" y="2841645"/>
              <a:ext cx="1923940" cy="2431352"/>
            </a:xfrm>
            <a:custGeom>
              <a:avLst/>
              <a:gdLst>
                <a:gd name="connsiteX0" fmla="*/ 0 w 1923940"/>
                <a:gd name="connsiteY0" fmla="*/ 2431352 h 2431352"/>
                <a:gd name="connsiteX1" fmla="*/ 63427 w 1923940"/>
                <a:gd name="connsiteY1" fmla="*/ 2367926 h 2431352"/>
                <a:gd name="connsiteX2" fmla="*/ 105711 w 1923940"/>
                <a:gd name="connsiteY2" fmla="*/ 2304499 h 2431352"/>
                <a:gd name="connsiteX3" fmla="*/ 147996 w 1923940"/>
                <a:gd name="connsiteY3" fmla="*/ 2167075 h 2431352"/>
                <a:gd name="connsiteX4" fmla="*/ 200851 w 1923940"/>
                <a:gd name="connsiteY4" fmla="*/ 1871084 h 2431352"/>
                <a:gd name="connsiteX5" fmla="*/ 258992 w 1923940"/>
                <a:gd name="connsiteY5" fmla="*/ 1479953 h 2431352"/>
                <a:gd name="connsiteX6" fmla="*/ 311848 w 1923940"/>
                <a:gd name="connsiteY6" fmla="*/ 1067681 h 2431352"/>
                <a:gd name="connsiteX7" fmla="*/ 385845 w 1923940"/>
                <a:gd name="connsiteY7" fmla="*/ 581410 h 2431352"/>
                <a:gd name="connsiteX8" fmla="*/ 428130 w 1923940"/>
                <a:gd name="connsiteY8" fmla="*/ 322418 h 2431352"/>
                <a:gd name="connsiteX9" fmla="*/ 465129 w 1923940"/>
                <a:gd name="connsiteY9" fmla="*/ 147995 h 2431352"/>
                <a:gd name="connsiteX10" fmla="*/ 517984 w 1923940"/>
                <a:gd name="connsiteY10" fmla="*/ 26427 h 2431352"/>
                <a:gd name="connsiteX11" fmla="*/ 554983 w 1923940"/>
                <a:gd name="connsiteY11" fmla="*/ 0 h 2431352"/>
                <a:gd name="connsiteX12" fmla="*/ 607839 w 1923940"/>
                <a:gd name="connsiteY12" fmla="*/ 15856 h 2431352"/>
                <a:gd name="connsiteX13" fmla="*/ 650123 w 1923940"/>
                <a:gd name="connsiteY13" fmla="*/ 58141 h 2431352"/>
                <a:gd name="connsiteX14" fmla="*/ 681836 w 1923940"/>
                <a:gd name="connsiteY14" fmla="*/ 169137 h 2431352"/>
                <a:gd name="connsiteX15" fmla="*/ 713549 w 1923940"/>
                <a:gd name="connsiteY15" fmla="*/ 290705 h 2431352"/>
                <a:gd name="connsiteX16" fmla="*/ 750548 w 1923940"/>
                <a:gd name="connsiteY16" fmla="*/ 544411 h 2431352"/>
                <a:gd name="connsiteX17" fmla="*/ 798118 w 1923940"/>
                <a:gd name="connsiteY17" fmla="*/ 850973 h 2431352"/>
                <a:gd name="connsiteX18" fmla="*/ 835117 w 1923940"/>
                <a:gd name="connsiteY18" fmla="*/ 1120536 h 2431352"/>
                <a:gd name="connsiteX19" fmla="*/ 882687 w 1923940"/>
                <a:gd name="connsiteY19" fmla="*/ 1411241 h 2431352"/>
                <a:gd name="connsiteX20" fmla="*/ 946114 w 1923940"/>
                <a:gd name="connsiteY20" fmla="*/ 1664948 h 2431352"/>
                <a:gd name="connsiteX21" fmla="*/ 1041254 w 1923940"/>
                <a:gd name="connsiteY21" fmla="*/ 1892226 h 2431352"/>
                <a:gd name="connsiteX22" fmla="*/ 1131108 w 1923940"/>
                <a:gd name="connsiteY22" fmla="*/ 2087791 h 2431352"/>
                <a:gd name="connsiteX23" fmla="*/ 1220962 w 1923940"/>
                <a:gd name="connsiteY23" fmla="*/ 2204074 h 2431352"/>
                <a:gd name="connsiteX24" fmla="*/ 1353101 w 1923940"/>
                <a:gd name="connsiteY24" fmla="*/ 2315070 h 2431352"/>
                <a:gd name="connsiteX25" fmla="*/ 1532810 w 1923940"/>
                <a:gd name="connsiteY25" fmla="*/ 2373211 h 2431352"/>
                <a:gd name="connsiteX26" fmla="*/ 1812944 w 1923940"/>
                <a:gd name="connsiteY26" fmla="*/ 2415496 h 2431352"/>
                <a:gd name="connsiteX27" fmla="*/ 1923940 w 1923940"/>
                <a:gd name="connsiteY27" fmla="*/ 2426067 h 2431352"/>
                <a:gd name="connsiteX28" fmla="*/ 0 w 1923940"/>
                <a:gd name="connsiteY28" fmla="*/ 2431352 h 243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23940" h="2431352">
                  <a:moveTo>
                    <a:pt x="0" y="2431352"/>
                  </a:moveTo>
                  <a:lnTo>
                    <a:pt x="63427" y="2367926"/>
                  </a:lnTo>
                  <a:lnTo>
                    <a:pt x="105711" y="2304499"/>
                  </a:lnTo>
                  <a:lnTo>
                    <a:pt x="147996" y="2167075"/>
                  </a:lnTo>
                  <a:lnTo>
                    <a:pt x="200851" y="1871084"/>
                  </a:lnTo>
                  <a:lnTo>
                    <a:pt x="258992" y="1479953"/>
                  </a:lnTo>
                  <a:lnTo>
                    <a:pt x="311848" y="1067681"/>
                  </a:lnTo>
                  <a:lnTo>
                    <a:pt x="385845" y="581410"/>
                  </a:lnTo>
                  <a:lnTo>
                    <a:pt x="428130" y="322418"/>
                  </a:lnTo>
                  <a:lnTo>
                    <a:pt x="465129" y="147995"/>
                  </a:lnTo>
                  <a:lnTo>
                    <a:pt x="517984" y="26427"/>
                  </a:lnTo>
                  <a:lnTo>
                    <a:pt x="554983" y="0"/>
                  </a:lnTo>
                  <a:lnTo>
                    <a:pt x="607839" y="15856"/>
                  </a:lnTo>
                  <a:lnTo>
                    <a:pt x="650123" y="58141"/>
                  </a:lnTo>
                  <a:lnTo>
                    <a:pt x="681836" y="169137"/>
                  </a:lnTo>
                  <a:lnTo>
                    <a:pt x="713549" y="290705"/>
                  </a:lnTo>
                  <a:lnTo>
                    <a:pt x="750548" y="544411"/>
                  </a:lnTo>
                  <a:lnTo>
                    <a:pt x="798118" y="850973"/>
                  </a:lnTo>
                  <a:lnTo>
                    <a:pt x="835117" y="1120536"/>
                  </a:lnTo>
                  <a:lnTo>
                    <a:pt x="882687" y="1411241"/>
                  </a:lnTo>
                  <a:lnTo>
                    <a:pt x="946114" y="1664948"/>
                  </a:lnTo>
                  <a:lnTo>
                    <a:pt x="1041254" y="1892226"/>
                  </a:lnTo>
                  <a:lnTo>
                    <a:pt x="1131108" y="2087791"/>
                  </a:lnTo>
                  <a:lnTo>
                    <a:pt x="1220962" y="2204074"/>
                  </a:lnTo>
                  <a:lnTo>
                    <a:pt x="1353101" y="2315070"/>
                  </a:lnTo>
                  <a:lnTo>
                    <a:pt x="1532810" y="2373211"/>
                  </a:lnTo>
                  <a:lnTo>
                    <a:pt x="1812944" y="2415496"/>
                  </a:lnTo>
                  <a:lnTo>
                    <a:pt x="1923940" y="2426067"/>
                  </a:lnTo>
                  <a:lnTo>
                    <a:pt x="0" y="24313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06836" y="2802513"/>
              <a:ext cx="4764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i="1" dirty="0" smtClean="0"/>
                <a:t>q</a:t>
              </a:r>
              <a:r>
                <a:rPr lang="pt-PT" sz="1400" i="1" baseline="-25000" dirty="0" smtClean="0"/>
                <a:t>I</a:t>
              </a:r>
              <a:endParaRPr lang="pt-PT" sz="1400" i="1" baseline="-25000" dirty="0"/>
            </a:p>
          </p:txBody>
        </p:sp>
      </p:grp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62882" y="636357"/>
            <a:ext cx="8802361" cy="107721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Desprezando-se a evaporação da albufeira,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 infiltração e interacção com as águas subterrâneas, durante a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entrada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de um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hidrograma de cheia, </a:t>
            </a:r>
            <a:r>
              <a:rPr lang="pt-PT" b="1" i="1" dirty="0" smtClean="0">
                <a:solidFill>
                  <a:srgbClr val="0000FF"/>
                </a:solidFill>
                <a:latin typeface="Arial" pitchFamily="34" charset="0"/>
                <a:ea typeface="CG Times (WN)"/>
                <a:cs typeface="Arial" pitchFamily="34" charset="0"/>
              </a:rPr>
              <a:t>q</a:t>
            </a:r>
            <a:r>
              <a:rPr lang="pt-PT" b="1" baseline="-30000" dirty="0" smtClean="0">
                <a:solidFill>
                  <a:srgbClr val="0000FF"/>
                </a:solidFill>
                <a:latin typeface="Arial" pitchFamily="34" charset="0"/>
                <a:ea typeface="CG Times (WN)"/>
                <a:cs typeface="Arial" pitchFamily="34" charset="0"/>
              </a:rPr>
              <a:t>I</a:t>
            </a:r>
            <a:r>
              <a:rPr lang="pt-PT" b="1" dirty="0" smtClean="0">
                <a:solidFill>
                  <a:srgbClr val="0000FF"/>
                </a:solidFill>
                <a:latin typeface="Arial" pitchFamily="34" charset="0"/>
                <a:ea typeface="CG Times (WN)"/>
                <a:cs typeface="Arial" pitchFamily="34" charset="0"/>
              </a:rPr>
              <a:t>(</a:t>
            </a:r>
            <a:r>
              <a:rPr lang="pt-PT" b="1" i="1" dirty="0" smtClean="0">
                <a:solidFill>
                  <a:srgbClr val="0000FF"/>
                </a:solidFill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lang="pt-PT" b="1" dirty="0" smtClean="0">
                <a:solidFill>
                  <a:srgbClr val="0000FF"/>
                </a:solidFill>
                <a:latin typeface="Arial" pitchFamily="34" charset="0"/>
                <a:ea typeface="CG Times (WN)"/>
                <a:cs typeface="Arial" pitchFamily="34" charset="0"/>
              </a:rPr>
              <a:t>)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, e designando genericamente o hidrograma de </a:t>
            </a:r>
            <a:r>
              <a:rPr lang="pt-PT" b="1" dirty="0" smtClean="0">
                <a:solidFill>
                  <a:srgbClr val="0000FF"/>
                </a:solidFill>
                <a:latin typeface="Arial" pitchFamily="34" charset="0"/>
                <a:ea typeface="CG Times (WN)"/>
                <a:cs typeface="Arial" pitchFamily="34" charset="0"/>
              </a:rPr>
              <a:t>saída</a:t>
            </a:r>
            <a:r>
              <a:rPr lang="pt-PT" dirty="0" smtClean="0">
                <a:latin typeface="Arial" pitchFamily="34" charset="0"/>
                <a:ea typeface="CG Times (WN)"/>
                <a:cs typeface="Arial" pitchFamily="34" charset="0"/>
              </a:rPr>
              <a:t> da albufeira por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</a:t>
            </a:r>
            <a:r>
              <a:rPr kumimoji="0" lang="pt-PT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q</a:t>
            </a:r>
            <a:r>
              <a:rPr kumimoji="0" lang="pt-PT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O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(</a:t>
            </a:r>
            <a:r>
              <a:rPr kumimoji="0" lang="pt-PT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t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)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(que pode ser constituído</a:t>
            </a:r>
            <a:r>
              <a:rPr kumimoji="0" lang="pt-PT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pelos hidrogramas de saída de diferentes estruturas)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: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4367573" y="6047298"/>
            <a:ext cx="30743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61038" algn="r"/>
              </a:tabLst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em que </a:t>
            </a:r>
            <a:r>
              <a:rPr kumimoji="0" lang="pt-PT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S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representa o 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armazenamento na</a:t>
            </a:r>
            <a:r>
              <a:rPr kumimoji="0" lang="pt-PT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 albufeira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40124" y="5190556"/>
            <a:ext cx="2958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G Times (WN)"/>
                <a:cs typeface="Arial" pitchFamily="34" charset="0"/>
              </a:rPr>
              <a:t>A forma diferencial da equação da continuidade é: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34380" y="3479022"/>
            <a:ext cx="3995876" cy="1358386"/>
            <a:chOff x="4734380" y="3919897"/>
            <a:chExt cx="3995876" cy="1358386"/>
          </a:xfrm>
        </p:grpSpPr>
        <p:sp>
          <p:nvSpPr>
            <p:cNvPr id="17" name="Freeform 16"/>
            <p:cNvSpPr/>
            <p:nvPr/>
          </p:nvSpPr>
          <p:spPr>
            <a:xfrm>
              <a:off x="4734380" y="3919897"/>
              <a:ext cx="3995876" cy="1358386"/>
            </a:xfrm>
            <a:custGeom>
              <a:avLst/>
              <a:gdLst>
                <a:gd name="connsiteX0" fmla="*/ 0 w 3995876"/>
                <a:gd name="connsiteY0" fmla="*/ 1358386 h 1358386"/>
                <a:gd name="connsiteX1" fmla="*/ 179709 w 3995876"/>
                <a:gd name="connsiteY1" fmla="*/ 1337244 h 1358386"/>
                <a:gd name="connsiteX2" fmla="*/ 264278 w 3995876"/>
                <a:gd name="connsiteY2" fmla="*/ 1300245 h 1358386"/>
                <a:gd name="connsiteX3" fmla="*/ 364703 w 3995876"/>
                <a:gd name="connsiteY3" fmla="*/ 1168106 h 1358386"/>
                <a:gd name="connsiteX4" fmla="*/ 470414 w 3995876"/>
                <a:gd name="connsiteY4" fmla="*/ 898543 h 1358386"/>
                <a:gd name="connsiteX5" fmla="*/ 560269 w 3995876"/>
                <a:gd name="connsiteY5" fmla="*/ 597267 h 1358386"/>
                <a:gd name="connsiteX6" fmla="*/ 660694 w 3995876"/>
                <a:gd name="connsiteY6" fmla="*/ 264277 h 1358386"/>
                <a:gd name="connsiteX7" fmla="*/ 734692 w 3995876"/>
                <a:gd name="connsiteY7" fmla="*/ 84568 h 1358386"/>
                <a:gd name="connsiteX8" fmla="*/ 776976 w 3995876"/>
                <a:gd name="connsiteY8" fmla="*/ 26427 h 1358386"/>
                <a:gd name="connsiteX9" fmla="*/ 829832 w 3995876"/>
                <a:gd name="connsiteY9" fmla="*/ 0 h 1358386"/>
                <a:gd name="connsiteX10" fmla="*/ 893258 w 3995876"/>
                <a:gd name="connsiteY10" fmla="*/ 15856 h 1358386"/>
                <a:gd name="connsiteX11" fmla="*/ 961970 w 3995876"/>
                <a:gd name="connsiteY11" fmla="*/ 84568 h 1358386"/>
                <a:gd name="connsiteX12" fmla="*/ 1035968 w 3995876"/>
                <a:gd name="connsiteY12" fmla="*/ 200850 h 1358386"/>
                <a:gd name="connsiteX13" fmla="*/ 1125822 w 3995876"/>
                <a:gd name="connsiteY13" fmla="*/ 332989 h 1358386"/>
                <a:gd name="connsiteX14" fmla="*/ 1252676 w 3995876"/>
                <a:gd name="connsiteY14" fmla="*/ 512698 h 1358386"/>
                <a:gd name="connsiteX15" fmla="*/ 1342530 w 3995876"/>
                <a:gd name="connsiteY15" fmla="*/ 634265 h 1358386"/>
                <a:gd name="connsiteX16" fmla="*/ 1442955 w 3995876"/>
                <a:gd name="connsiteY16" fmla="*/ 739976 h 1358386"/>
                <a:gd name="connsiteX17" fmla="*/ 1569808 w 3995876"/>
                <a:gd name="connsiteY17" fmla="*/ 866830 h 1358386"/>
                <a:gd name="connsiteX18" fmla="*/ 1707233 w 3995876"/>
                <a:gd name="connsiteY18" fmla="*/ 956684 h 1358386"/>
                <a:gd name="connsiteX19" fmla="*/ 1855228 w 3995876"/>
                <a:gd name="connsiteY19" fmla="*/ 1046538 h 1358386"/>
                <a:gd name="connsiteX20" fmla="*/ 2093078 w 3995876"/>
                <a:gd name="connsiteY20" fmla="*/ 1131107 h 1358386"/>
                <a:gd name="connsiteX21" fmla="*/ 2304500 w 3995876"/>
                <a:gd name="connsiteY21" fmla="*/ 1183963 h 1358386"/>
                <a:gd name="connsiteX22" fmla="*/ 2706202 w 3995876"/>
                <a:gd name="connsiteY22" fmla="*/ 1252675 h 1358386"/>
                <a:gd name="connsiteX23" fmla="*/ 3076190 w 3995876"/>
                <a:gd name="connsiteY23" fmla="*/ 1284388 h 1358386"/>
                <a:gd name="connsiteX24" fmla="*/ 3319325 w 3995876"/>
                <a:gd name="connsiteY24" fmla="*/ 1300245 h 1358386"/>
                <a:gd name="connsiteX25" fmla="*/ 3752740 w 3995876"/>
                <a:gd name="connsiteY25" fmla="*/ 1331958 h 1358386"/>
                <a:gd name="connsiteX26" fmla="*/ 3995876 w 3995876"/>
                <a:gd name="connsiteY26" fmla="*/ 1347815 h 1358386"/>
                <a:gd name="connsiteX27" fmla="*/ 0 w 3995876"/>
                <a:gd name="connsiteY27" fmla="*/ 1358386 h 135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95876" h="1358386">
                  <a:moveTo>
                    <a:pt x="0" y="1358386"/>
                  </a:moveTo>
                  <a:lnTo>
                    <a:pt x="179709" y="1337244"/>
                  </a:lnTo>
                  <a:lnTo>
                    <a:pt x="264278" y="1300245"/>
                  </a:lnTo>
                  <a:lnTo>
                    <a:pt x="364703" y="1168106"/>
                  </a:lnTo>
                  <a:lnTo>
                    <a:pt x="470414" y="898543"/>
                  </a:lnTo>
                  <a:lnTo>
                    <a:pt x="560269" y="597267"/>
                  </a:lnTo>
                  <a:lnTo>
                    <a:pt x="660694" y="264277"/>
                  </a:lnTo>
                  <a:lnTo>
                    <a:pt x="734692" y="84568"/>
                  </a:lnTo>
                  <a:lnTo>
                    <a:pt x="776976" y="26427"/>
                  </a:lnTo>
                  <a:lnTo>
                    <a:pt x="829832" y="0"/>
                  </a:lnTo>
                  <a:lnTo>
                    <a:pt x="893258" y="15856"/>
                  </a:lnTo>
                  <a:lnTo>
                    <a:pt x="961970" y="84568"/>
                  </a:lnTo>
                  <a:lnTo>
                    <a:pt x="1035968" y="200850"/>
                  </a:lnTo>
                  <a:lnTo>
                    <a:pt x="1125822" y="332989"/>
                  </a:lnTo>
                  <a:lnTo>
                    <a:pt x="1252676" y="512698"/>
                  </a:lnTo>
                  <a:lnTo>
                    <a:pt x="1342530" y="634265"/>
                  </a:lnTo>
                  <a:lnTo>
                    <a:pt x="1442955" y="739976"/>
                  </a:lnTo>
                  <a:lnTo>
                    <a:pt x="1569808" y="866830"/>
                  </a:lnTo>
                  <a:lnTo>
                    <a:pt x="1707233" y="956684"/>
                  </a:lnTo>
                  <a:lnTo>
                    <a:pt x="1855228" y="1046538"/>
                  </a:lnTo>
                  <a:lnTo>
                    <a:pt x="2093078" y="1131107"/>
                  </a:lnTo>
                  <a:lnTo>
                    <a:pt x="2304500" y="1183963"/>
                  </a:lnTo>
                  <a:lnTo>
                    <a:pt x="2706202" y="1252675"/>
                  </a:lnTo>
                  <a:lnTo>
                    <a:pt x="3076190" y="1284388"/>
                  </a:lnTo>
                  <a:lnTo>
                    <a:pt x="3319325" y="1300245"/>
                  </a:lnTo>
                  <a:lnTo>
                    <a:pt x="3752740" y="1331958"/>
                  </a:lnTo>
                  <a:lnTo>
                    <a:pt x="3995876" y="1347815"/>
                  </a:lnTo>
                  <a:lnTo>
                    <a:pt x="0" y="135838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7050" y="4030677"/>
              <a:ext cx="4764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i="1" dirty="0" smtClean="0"/>
                <a:t>q</a:t>
              </a:r>
              <a:r>
                <a:rPr lang="pt-PT" sz="1400" i="1" baseline="-25000" dirty="0" smtClean="0"/>
                <a:t>O</a:t>
              </a:r>
              <a:endParaRPr lang="pt-PT" sz="1400" i="1" baseline="-25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42724" y="3743486"/>
            <a:ext cx="1191026" cy="814506"/>
            <a:chOff x="6242724" y="3921611"/>
            <a:chExt cx="1191026" cy="814506"/>
          </a:xfrm>
        </p:grpSpPr>
        <p:sp>
          <p:nvSpPr>
            <p:cNvPr id="27" name="TextBox 26"/>
            <p:cNvSpPr txBox="1"/>
            <p:nvPr/>
          </p:nvSpPr>
          <p:spPr>
            <a:xfrm>
              <a:off x="6396405" y="3921611"/>
              <a:ext cx="10373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200" dirty="0" smtClean="0"/>
                <a:t>Volume libertado</a:t>
              </a:r>
              <a:endParaRPr lang="pt-PT" sz="12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10800000" flipV="1">
              <a:off x="6242724" y="4359599"/>
              <a:ext cx="576305" cy="376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329605" y="2592161"/>
            <a:ext cx="1191025" cy="814506"/>
            <a:chOff x="5329605" y="2770286"/>
            <a:chExt cx="1191025" cy="814506"/>
          </a:xfrm>
        </p:grpSpPr>
        <p:sp>
          <p:nvSpPr>
            <p:cNvPr id="23" name="TextBox 22"/>
            <p:cNvSpPr txBox="1"/>
            <p:nvPr/>
          </p:nvSpPr>
          <p:spPr>
            <a:xfrm>
              <a:off x="5483285" y="2770286"/>
              <a:ext cx="10373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200" dirty="0" smtClean="0"/>
                <a:t>Volume armazenado</a:t>
              </a:r>
              <a:endParaRPr lang="pt-PT" sz="12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5329605" y="3429868"/>
              <a:ext cx="202893" cy="154924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532498" y="3214546"/>
              <a:ext cx="293904" cy="215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759814" y="5977080"/>
            <a:ext cx="1366345" cy="725213"/>
            <a:chOff x="1334814" y="4866290"/>
            <a:chExt cx="1366345" cy="725213"/>
          </a:xfrm>
        </p:grpSpPr>
        <p:graphicFrame>
          <p:nvGraphicFramePr>
            <p:cNvPr id="130050" name="Object 2"/>
            <p:cNvGraphicFramePr>
              <a:graphicFrameLocks noChangeAspect="1"/>
            </p:cNvGraphicFramePr>
            <p:nvPr/>
          </p:nvGraphicFramePr>
          <p:xfrm>
            <a:off x="1393607" y="4938677"/>
            <a:ext cx="1240613" cy="57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62" name="Equation" r:id="rId3" imgW="800100" imgH="368300" progId="Equation.3">
                    <p:embed/>
                  </p:oleObj>
                </mc:Choice>
                <mc:Fallback>
                  <p:oleObj name="Equation" r:id="rId3" imgW="800100" imgH="3683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3607" y="4938677"/>
                          <a:ext cx="1240613" cy="576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ctangle 35"/>
            <p:cNvSpPr/>
            <p:nvPr/>
          </p:nvSpPr>
          <p:spPr>
            <a:xfrm>
              <a:off x="1334814" y="4866290"/>
              <a:ext cx="1366345" cy="72521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52400" y="203945"/>
            <a:ext cx="5259572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2.2 Propagação hidrológica de ondas em Albufeiras</a:t>
            </a:r>
            <a:endParaRPr lang="pt-PT" b="1" dirty="0">
              <a:solidFill>
                <a:srgbClr val="0000FF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3883" y="2602943"/>
            <a:ext cx="2786233" cy="1438332"/>
            <a:chOff x="294193" y="904818"/>
            <a:chExt cx="2786233" cy="1438332"/>
          </a:xfrm>
        </p:grpSpPr>
        <p:sp>
          <p:nvSpPr>
            <p:cNvPr id="39" name="Freeform 38"/>
            <p:cNvSpPr/>
            <p:nvPr/>
          </p:nvSpPr>
          <p:spPr>
            <a:xfrm>
              <a:off x="294193" y="904818"/>
              <a:ext cx="2066385" cy="1437724"/>
            </a:xfrm>
            <a:custGeom>
              <a:avLst/>
              <a:gdLst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459148 w 2052536"/>
                <a:gd name="connsiteY17" fmla="*/ 651753 h 1429966"/>
                <a:gd name="connsiteX18" fmla="*/ 1536970 w 2052536"/>
                <a:gd name="connsiteY18" fmla="*/ 924128 h 1429966"/>
                <a:gd name="connsiteX19" fmla="*/ 1809344 w 2052536"/>
                <a:gd name="connsiteY19" fmla="*/ 1050587 h 1429966"/>
                <a:gd name="connsiteX20" fmla="*/ 1857983 w 2052536"/>
                <a:gd name="connsiteY20" fmla="*/ 1138136 h 1429966"/>
                <a:gd name="connsiteX21" fmla="*/ 2052536 w 2052536"/>
                <a:gd name="connsiteY21" fmla="*/ 1245140 h 1429966"/>
                <a:gd name="connsiteX22" fmla="*/ 1945531 w 2052536"/>
                <a:gd name="connsiteY22" fmla="*/ 1352145 h 1429966"/>
                <a:gd name="connsiteX23" fmla="*/ 1614791 w 2052536"/>
                <a:gd name="connsiteY23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51753 h 1429966"/>
                <a:gd name="connsiteX19" fmla="*/ 1536970 w 2052536"/>
                <a:gd name="connsiteY19" fmla="*/ 924128 h 1429966"/>
                <a:gd name="connsiteX20" fmla="*/ 1809344 w 2052536"/>
                <a:gd name="connsiteY20" fmla="*/ 1050587 h 1429966"/>
                <a:gd name="connsiteX21" fmla="*/ 1857983 w 2052536"/>
                <a:gd name="connsiteY21" fmla="*/ 1138136 h 1429966"/>
                <a:gd name="connsiteX22" fmla="*/ 2052536 w 2052536"/>
                <a:gd name="connsiteY22" fmla="*/ 1245140 h 1429966"/>
                <a:gd name="connsiteX23" fmla="*/ 1945531 w 2052536"/>
                <a:gd name="connsiteY23" fmla="*/ 1352145 h 1429966"/>
                <a:gd name="connsiteX24" fmla="*/ 1614791 w 2052536"/>
                <a:gd name="connsiteY24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51753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809344 w 2052536"/>
                <a:gd name="connsiteY21" fmla="*/ 1050587 h 1429966"/>
                <a:gd name="connsiteX22" fmla="*/ 1857983 w 2052536"/>
                <a:gd name="connsiteY22" fmla="*/ 1138136 h 1429966"/>
                <a:gd name="connsiteX23" fmla="*/ 2052536 w 2052536"/>
                <a:gd name="connsiteY23" fmla="*/ 1245140 h 1429966"/>
                <a:gd name="connsiteX24" fmla="*/ 1945531 w 2052536"/>
                <a:gd name="connsiteY24" fmla="*/ 1352145 h 1429966"/>
                <a:gd name="connsiteX25" fmla="*/ 1614791 w 2052536"/>
                <a:gd name="connsiteY25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14791 w 2052536"/>
                <a:gd name="connsiteY0" fmla="*/ 1429966 h 1429966"/>
                <a:gd name="connsiteX1" fmla="*/ 1332689 w 2052536"/>
                <a:gd name="connsiteY1" fmla="*/ 1410511 h 1429966"/>
                <a:gd name="connsiteX2" fmla="*/ 963038 w 2052536"/>
                <a:gd name="connsiteY2" fmla="*/ 1391055 h 1429966"/>
                <a:gd name="connsiteX3" fmla="*/ 826851 w 2052536"/>
                <a:gd name="connsiteY3" fmla="*/ 1313234 h 1429966"/>
                <a:gd name="connsiteX4" fmla="*/ 710119 w 2052536"/>
                <a:gd name="connsiteY4" fmla="*/ 1206230 h 1429966"/>
                <a:gd name="connsiteX5" fmla="*/ 515566 w 2052536"/>
                <a:gd name="connsiteY5" fmla="*/ 1167319 h 1429966"/>
                <a:gd name="connsiteX6" fmla="*/ 291829 w 2052536"/>
                <a:gd name="connsiteY6" fmla="*/ 1089498 h 1429966"/>
                <a:gd name="connsiteX7" fmla="*/ 9727 w 2052536"/>
                <a:gd name="connsiteY7" fmla="*/ 856034 h 1429966"/>
                <a:gd name="connsiteX8" fmla="*/ 0 w 2052536"/>
                <a:gd name="connsiteY8" fmla="*/ 612843 h 1429966"/>
                <a:gd name="connsiteX9" fmla="*/ 9727 w 2052536"/>
                <a:gd name="connsiteY9" fmla="*/ 311285 h 1429966"/>
                <a:gd name="connsiteX10" fmla="*/ 126459 w 2052536"/>
                <a:gd name="connsiteY10" fmla="*/ 175098 h 1429966"/>
                <a:gd name="connsiteX11" fmla="*/ 350195 w 2052536"/>
                <a:gd name="connsiteY11" fmla="*/ 0 h 1429966"/>
                <a:gd name="connsiteX12" fmla="*/ 583659 w 2052536"/>
                <a:gd name="connsiteY12" fmla="*/ 9728 h 1429966"/>
                <a:gd name="connsiteX13" fmla="*/ 953310 w 2052536"/>
                <a:gd name="connsiteY13" fmla="*/ 97277 h 1429966"/>
                <a:gd name="connsiteX14" fmla="*/ 1079770 w 2052536"/>
                <a:gd name="connsiteY14" fmla="*/ 204281 h 1429966"/>
                <a:gd name="connsiteX15" fmla="*/ 1177046 w 2052536"/>
                <a:gd name="connsiteY15" fmla="*/ 486383 h 1429966"/>
                <a:gd name="connsiteX16" fmla="*/ 1254868 w 2052536"/>
                <a:gd name="connsiteY16" fmla="*/ 603115 h 1429966"/>
                <a:gd name="connsiteX17" fmla="*/ 1364084 w 2052536"/>
                <a:gd name="connsiteY17" fmla="*/ 611691 h 1429966"/>
                <a:gd name="connsiteX18" fmla="*/ 1459148 w 2052536"/>
                <a:gd name="connsiteY18" fmla="*/ 665996 h 1429966"/>
                <a:gd name="connsiteX19" fmla="*/ 1503665 w 2052536"/>
                <a:gd name="connsiteY19" fmla="*/ 785456 h 1429966"/>
                <a:gd name="connsiteX20" fmla="*/ 1536970 w 2052536"/>
                <a:gd name="connsiteY20" fmla="*/ 924128 h 1429966"/>
                <a:gd name="connsiteX21" fmla="*/ 1663187 w 2052536"/>
                <a:gd name="connsiteY21" fmla="*/ 976312 h 1429966"/>
                <a:gd name="connsiteX22" fmla="*/ 1809344 w 2052536"/>
                <a:gd name="connsiteY22" fmla="*/ 1050587 h 1429966"/>
                <a:gd name="connsiteX23" fmla="*/ 1857983 w 2052536"/>
                <a:gd name="connsiteY23" fmla="*/ 1138136 h 1429966"/>
                <a:gd name="connsiteX24" fmla="*/ 2052536 w 2052536"/>
                <a:gd name="connsiteY24" fmla="*/ 1245140 h 1429966"/>
                <a:gd name="connsiteX25" fmla="*/ 1945531 w 2052536"/>
                <a:gd name="connsiteY25" fmla="*/ 1352145 h 1429966"/>
                <a:gd name="connsiteX26" fmla="*/ 1614791 w 2052536"/>
                <a:gd name="connsiteY26" fmla="*/ 1429966 h 1429966"/>
                <a:gd name="connsiteX0" fmla="*/ 1628640 w 2066385"/>
                <a:gd name="connsiteY0" fmla="*/ 1429966 h 1429966"/>
                <a:gd name="connsiteX1" fmla="*/ 1346538 w 2066385"/>
                <a:gd name="connsiteY1" fmla="*/ 1410511 h 1429966"/>
                <a:gd name="connsiteX2" fmla="*/ 976887 w 2066385"/>
                <a:gd name="connsiteY2" fmla="*/ 1391055 h 1429966"/>
                <a:gd name="connsiteX3" fmla="*/ 840700 w 2066385"/>
                <a:gd name="connsiteY3" fmla="*/ 1313234 h 1429966"/>
                <a:gd name="connsiteX4" fmla="*/ 723968 w 2066385"/>
                <a:gd name="connsiteY4" fmla="*/ 1206230 h 1429966"/>
                <a:gd name="connsiteX5" fmla="*/ 529415 w 2066385"/>
                <a:gd name="connsiteY5" fmla="*/ 1167319 h 1429966"/>
                <a:gd name="connsiteX6" fmla="*/ 305678 w 2066385"/>
                <a:gd name="connsiteY6" fmla="*/ 1089498 h 1429966"/>
                <a:gd name="connsiteX7" fmla="*/ 23576 w 2066385"/>
                <a:gd name="connsiteY7" fmla="*/ 856034 h 1429966"/>
                <a:gd name="connsiteX8" fmla="*/ 13849 w 2066385"/>
                <a:gd name="connsiteY8" fmla="*/ 612843 h 1429966"/>
                <a:gd name="connsiteX9" fmla="*/ 23576 w 2066385"/>
                <a:gd name="connsiteY9" fmla="*/ 311285 h 1429966"/>
                <a:gd name="connsiteX10" fmla="*/ 140308 w 2066385"/>
                <a:gd name="connsiteY10" fmla="*/ 175098 h 1429966"/>
                <a:gd name="connsiteX11" fmla="*/ 364044 w 2066385"/>
                <a:gd name="connsiteY11" fmla="*/ 0 h 1429966"/>
                <a:gd name="connsiteX12" fmla="*/ 597508 w 2066385"/>
                <a:gd name="connsiteY12" fmla="*/ 9728 h 1429966"/>
                <a:gd name="connsiteX13" fmla="*/ 967159 w 2066385"/>
                <a:gd name="connsiteY13" fmla="*/ 97277 h 1429966"/>
                <a:gd name="connsiteX14" fmla="*/ 1093619 w 2066385"/>
                <a:gd name="connsiteY14" fmla="*/ 204281 h 1429966"/>
                <a:gd name="connsiteX15" fmla="*/ 1190895 w 2066385"/>
                <a:gd name="connsiteY15" fmla="*/ 486383 h 1429966"/>
                <a:gd name="connsiteX16" fmla="*/ 1268717 w 2066385"/>
                <a:gd name="connsiteY16" fmla="*/ 603115 h 1429966"/>
                <a:gd name="connsiteX17" fmla="*/ 1377933 w 2066385"/>
                <a:gd name="connsiteY17" fmla="*/ 611691 h 1429966"/>
                <a:gd name="connsiteX18" fmla="*/ 1472997 w 2066385"/>
                <a:gd name="connsiteY18" fmla="*/ 665996 h 1429966"/>
                <a:gd name="connsiteX19" fmla="*/ 1517514 w 2066385"/>
                <a:gd name="connsiteY19" fmla="*/ 785456 h 1429966"/>
                <a:gd name="connsiteX20" fmla="*/ 1550819 w 2066385"/>
                <a:gd name="connsiteY20" fmla="*/ 924128 h 1429966"/>
                <a:gd name="connsiteX21" fmla="*/ 1677036 w 2066385"/>
                <a:gd name="connsiteY21" fmla="*/ 976312 h 1429966"/>
                <a:gd name="connsiteX22" fmla="*/ 1823193 w 2066385"/>
                <a:gd name="connsiteY22" fmla="*/ 1050587 h 1429966"/>
                <a:gd name="connsiteX23" fmla="*/ 1871832 w 2066385"/>
                <a:gd name="connsiteY23" fmla="*/ 1138136 h 1429966"/>
                <a:gd name="connsiteX24" fmla="*/ 2066385 w 2066385"/>
                <a:gd name="connsiteY24" fmla="*/ 1245140 h 1429966"/>
                <a:gd name="connsiteX25" fmla="*/ 1959380 w 2066385"/>
                <a:gd name="connsiteY25" fmla="*/ 1352145 h 1429966"/>
                <a:gd name="connsiteX26" fmla="*/ 1628640 w 2066385"/>
                <a:gd name="connsiteY26" fmla="*/ 1429966 h 1429966"/>
                <a:gd name="connsiteX0" fmla="*/ 1628640 w 2066385"/>
                <a:gd name="connsiteY0" fmla="*/ 1429966 h 1429966"/>
                <a:gd name="connsiteX1" fmla="*/ 1346538 w 2066385"/>
                <a:gd name="connsiteY1" fmla="*/ 1410511 h 1429966"/>
                <a:gd name="connsiteX2" fmla="*/ 976887 w 2066385"/>
                <a:gd name="connsiteY2" fmla="*/ 1391055 h 1429966"/>
                <a:gd name="connsiteX3" fmla="*/ 840700 w 2066385"/>
                <a:gd name="connsiteY3" fmla="*/ 1313234 h 1429966"/>
                <a:gd name="connsiteX4" fmla="*/ 723968 w 2066385"/>
                <a:gd name="connsiteY4" fmla="*/ 1206230 h 1429966"/>
                <a:gd name="connsiteX5" fmla="*/ 529415 w 2066385"/>
                <a:gd name="connsiteY5" fmla="*/ 1167319 h 1429966"/>
                <a:gd name="connsiteX6" fmla="*/ 305678 w 2066385"/>
                <a:gd name="connsiteY6" fmla="*/ 1089498 h 1429966"/>
                <a:gd name="connsiteX7" fmla="*/ 23576 w 2066385"/>
                <a:gd name="connsiteY7" fmla="*/ 856034 h 1429966"/>
                <a:gd name="connsiteX8" fmla="*/ 13849 w 2066385"/>
                <a:gd name="connsiteY8" fmla="*/ 612843 h 1429966"/>
                <a:gd name="connsiteX9" fmla="*/ 23576 w 2066385"/>
                <a:gd name="connsiteY9" fmla="*/ 311285 h 1429966"/>
                <a:gd name="connsiteX10" fmla="*/ 140308 w 2066385"/>
                <a:gd name="connsiteY10" fmla="*/ 175098 h 1429966"/>
                <a:gd name="connsiteX11" fmla="*/ 364044 w 2066385"/>
                <a:gd name="connsiteY11" fmla="*/ 0 h 1429966"/>
                <a:gd name="connsiteX12" fmla="*/ 597508 w 2066385"/>
                <a:gd name="connsiteY12" fmla="*/ 9728 h 1429966"/>
                <a:gd name="connsiteX13" fmla="*/ 967159 w 2066385"/>
                <a:gd name="connsiteY13" fmla="*/ 97277 h 1429966"/>
                <a:gd name="connsiteX14" fmla="*/ 1093619 w 2066385"/>
                <a:gd name="connsiteY14" fmla="*/ 204281 h 1429966"/>
                <a:gd name="connsiteX15" fmla="*/ 1190895 w 2066385"/>
                <a:gd name="connsiteY15" fmla="*/ 486383 h 1429966"/>
                <a:gd name="connsiteX16" fmla="*/ 1268717 w 2066385"/>
                <a:gd name="connsiteY16" fmla="*/ 603115 h 1429966"/>
                <a:gd name="connsiteX17" fmla="*/ 1377933 w 2066385"/>
                <a:gd name="connsiteY17" fmla="*/ 611691 h 1429966"/>
                <a:gd name="connsiteX18" fmla="*/ 1472997 w 2066385"/>
                <a:gd name="connsiteY18" fmla="*/ 665996 h 1429966"/>
                <a:gd name="connsiteX19" fmla="*/ 1517514 w 2066385"/>
                <a:gd name="connsiteY19" fmla="*/ 785456 h 1429966"/>
                <a:gd name="connsiteX20" fmla="*/ 1550819 w 2066385"/>
                <a:gd name="connsiteY20" fmla="*/ 924128 h 1429966"/>
                <a:gd name="connsiteX21" fmla="*/ 1677036 w 2066385"/>
                <a:gd name="connsiteY21" fmla="*/ 976312 h 1429966"/>
                <a:gd name="connsiteX22" fmla="*/ 1823193 w 2066385"/>
                <a:gd name="connsiteY22" fmla="*/ 1050587 h 1429966"/>
                <a:gd name="connsiteX23" fmla="*/ 1871832 w 2066385"/>
                <a:gd name="connsiteY23" fmla="*/ 1138136 h 1429966"/>
                <a:gd name="connsiteX24" fmla="*/ 2066385 w 2066385"/>
                <a:gd name="connsiteY24" fmla="*/ 1245140 h 1429966"/>
                <a:gd name="connsiteX25" fmla="*/ 1959380 w 2066385"/>
                <a:gd name="connsiteY25" fmla="*/ 1352145 h 1429966"/>
                <a:gd name="connsiteX26" fmla="*/ 1628640 w 2066385"/>
                <a:gd name="connsiteY26" fmla="*/ 1429966 h 1429966"/>
                <a:gd name="connsiteX0" fmla="*/ 1628640 w 2066385"/>
                <a:gd name="connsiteY0" fmla="*/ 1437724 h 1437724"/>
                <a:gd name="connsiteX1" fmla="*/ 1346538 w 2066385"/>
                <a:gd name="connsiteY1" fmla="*/ 1418269 h 1437724"/>
                <a:gd name="connsiteX2" fmla="*/ 976887 w 2066385"/>
                <a:gd name="connsiteY2" fmla="*/ 1398813 h 1437724"/>
                <a:gd name="connsiteX3" fmla="*/ 840700 w 2066385"/>
                <a:gd name="connsiteY3" fmla="*/ 1320992 h 1437724"/>
                <a:gd name="connsiteX4" fmla="*/ 723968 w 2066385"/>
                <a:gd name="connsiteY4" fmla="*/ 1213988 h 1437724"/>
                <a:gd name="connsiteX5" fmla="*/ 529415 w 2066385"/>
                <a:gd name="connsiteY5" fmla="*/ 1175077 h 1437724"/>
                <a:gd name="connsiteX6" fmla="*/ 305678 w 2066385"/>
                <a:gd name="connsiteY6" fmla="*/ 1097256 h 1437724"/>
                <a:gd name="connsiteX7" fmla="*/ 23576 w 2066385"/>
                <a:gd name="connsiteY7" fmla="*/ 863792 h 1437724"/>
                <a:gd name="connsiteX8" fmla="*/ 13849 w 2066385"/>
                <a:gd name="connsiteY8" fmla="*/ 620601 h 1437724"/>
                <a:gd name="connsiteX9" fmla="*/ 23576 w 2066385"/>
                <a:gd name="connsiteY9" fmla="*/ 319043 h 1437724"/>
                <a:gd name="connsiteX10" fmla="*/ 140308 w 2066385"/>
                <a:gd name="connsiteY10" fmla="*/ 182856 h 1437724"/>
                <a:gd name="connsiteX11" fmla="*/ 364044 w 2066385"/>
                <a:gd name="connsiteY11" fmla="*/ 7758 h 1437724"/>
                <a:gd name="connsiteX12" fmla="*/ 597508 w 2066385"/>
                <a:gd name="connsiteY12" fmla="*/ 17486 h 1437724"/>
                <a:gd name="connsiteX13" fmla="*/ 967159 w 2066385"/>
                <a:gd name="connsiteY13" fmla="*/ 105035 h 1437724"/>
                <a:gd name="connsiteX14" fmla="*/ 1093619 w 2066385"/>
                <a:gd name="connsiteY14" fmla="*/ 212039 h 1437724"/>
                <a:gd name="connsiteX15" fmla="*/ 1190895 w 2066385"/>
                <a:gd name="connsiteY15" fmla="*/ 494141 h 1437724"/>
                <a:gd name="connsiteX16" fmla="*/ 1268717 w 2066385"/>
                <a:gd name="connsiteY16" fmla="*/ 610873 h 1437724"/>
                <a:gd name="connsiteX17" fmla="*/ 1377933 w 2066385"/>
                <a:gd name="connsiteY17" fmla="*/ 619449 h 1437724"/>
                <a:gd name="connsiteX18" fmla="*/ 1472997 w 2066385"/>
                <a:gd name="connsiteY18" fmla="*/ 673754 h 1437724"/>
                <a:gd name="connsiteX19" fmla="*/ 1517514 w 2066385"/>
                <a:gd name="connsiteY19" fmla="*/ 793214 h 1437724"/>
                <a:gd name="connsiteX20" fmla="*/ 1550819 w 2066385"/>
                <a:gd name="connsiteY20" fmla="*/ 931886 h 1437724"/>
                <a:gd name="connsiteX21" fmla="*/ 1677036 w 2066385"/>
                <a:gd name="connsiteY21" fmla="*/ 984070 h 1437724"/>
                <a:gd name="connsiteX22" fmla="*/ 1823193 w 2066385"/>
                <a:gd name="connsiteY22" fmla="*/ 1058345 h 1437724"/>
                <a:gd name="connsiteX23" fmla="*/ 1871832 w 2066385"/>
                <a:gd name="connsiteY23" fmla="*/ 1145894 h 1437724"/>
                <a:gd name="connsiteX24" fmla="*/ 2066385 w 2066385"/>
                <a:gd name="connsiteY24" fmla="*/ 1252898 h 1437724"/>
                <a:gd name="connsiteX25" fmla="*/ 1959380 w 2066385"/>
                <a:gd name="connsiteY25" fmla="*/ 1359903 h 1437724"/>
                <a:gd name="connsiteX26" fmla="*/ 1628640 w 2066385"/>
                <a:gd name="connsiteY26" fmla="*/ 1437724 h 1437724"/>
                <a:gd name="connsiteX0" fmla="*/ 1628640 w 2066385"/>
                <a:gd name="connsiteY0" fmla="*/ 1437724 h 1437724"/>
                <a:gd name="connsiteX1" fmla="*/ 1346538 w 2066385"/>
                <a:gd name="connsiteY1" fmla="*/ 1418269 h 1437724"/>
                <a:gd name="connsiteX2" fmla="*/ 976887 w 2066385"/>
                <a:gd name="connsiteY2" fmla="*/ 1398813 h 1437724"/>
                <a:gd name="connsiteX3" fmla="*/ 840700 w 2066385"/>
                <a:gd name="connsiteY3" fmla="*/ 1320992 h 1437724"/>
                <a:gd name="connsiteX4" fmla="*/ 723968 w 2066385"/>
                <a:gd name="connsiteY4" fmla="*/ 1213988 h 1437724"/>
                <a:gd name="connsiteX5" fmla="*/ 529415 w 2066385"/>
                <a:gd name="connsiteY5" fmla="*/ 1175077 h 1437724"/>
                <a:gd name="connsiteX6" fmla="*/ 305678 w 2066385"/>
                <a:gd name="connsiteY6" fmla="*/ 1097256 h 1437724"/>
                <a:gd name="connsiteX7" fmla="*/ 23576 w 2066385"/>
                <a:gd name="connsiteY7" fmla="*/ 863792 h 1437724"/>
                <a:gd name="connsiteX8" fmla="*/ 13849 w 2066385"/>
                <a:gd name="connsiteY8" fmla="*/ 620601 h 1437724"/>
                <a:gd name="connsiteX9" fmla="*/ 23576 w 2066385"/>
                <a:gd name="connsiteY9" fmla="*/ 319043 h 1437724"/>
                <a:gd name="connsiteX10" fmla="*/ 140308 w 2066385"/>
                <a:gd name="connsiteY10" fmla="*/ 182856 h 1437724"/>
                <a:gd name="connsiteX11" fmla="*/ 364044 w 2066385"/>
                <a:gd name="connsiteY11" fmla="*/ 7758 h 1437724"/>
                <a:gd name="connsiteX12" fmla="*/ 597508 w 2066385"/>
                <a:gd name="connsiteY12" fmla="*/ 17486 h 1437724"/>
                <a:gd name="connsiteX13" fmla="*/ 967159 w 2066385"/>
                <a:gd name="connsiteY13" fmla="*/ 105035 h 1437724"/>
                <a:gd name="connsiteX14" fmla="*/ 1093619 w 2066385"/>
                <a:gd name="connsiteY14" fmla="*/ 212039 h 1437724"/>
                <a:gd name="connsiteX15" fmla="*/ 1190895 w 2066385"/>
                <a:gd name="connsiteY15" fmla="*/ 494141 h 1437724"/>
                <a:gd name="connsiteX16" fmla="*/ 1268717 w 2066385"/>
                <a:gd name="connsiteY16" fmla="*/ 610873 h 1437724"/>
                <a:gd name="connsiteX17" fmla="*/ 1377933 w 2066385"/>
                <a:gd name="connsiteY17" fmla="*/ 619449 h 1437724"/>
                <a:gd name="connsiteX18" fmla="*/ 1472997 w 2066385"/>
                <a:gd name="connsiteY18" fmla="*/ 673754 h 1437724"/>
                <a:gd name="connsiteX19" fmla="*/ 1517514 w 2066385"/>
                <a:gd name="connsiteY19" fmla="*/ 793214 h 1437724"/>
                <a:gd name="connsiteX20" fmla="*/ 1550819 w 2066385"/>
                <a:gd name="connsiteY20" fmla="*/ 931886 h 1437724"/>
                <a:gd name="connsiteX21" fmla="*/ 1677036 w 2066385"/>
                <a:gd name="connsiteY21" fmla="*/ 984070 h 1437724"/>
                <a:gd name="connsiteX22" fmla="*/ 1823193 w 2066385"/>
                <a:gd name="connsiteY22" fmla="*/ 1058345 h 1437724"/>
                <a:gd name="connsiteX23" fmla="*/ 1871832 w 2066385"/>
                <a:gd name="connsiteY23" fmla="*/ 1145894 h 1437724"/>
                <a:gd name="connsiteX24" fmla="*/ 2066385 w 2066385"/>
                <a:gd name="connsiteY24" fmla="*/ 1252898 h 1437724"/>
                <a:gd name="connsiteX25" fmla="*/ 1959380 w 2066385"/>
                <a:gd name="connsiteY25" fmla="*/ 1359903 h 1437724"/>
                <a:gd name="connsiteX26" fmla="*/ 1628640 w 2066385"/>
                <a:gd name="connsiteY26" fmla="*/ 1437724 h 143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66385" h="1437724">
                  <a:moveTo>
                    <a:pt x="1628640" y="1437724"/>
                  </a:moveTo>
                  <a:cubicBezTo>
                    <a:pt x="1477634" y="1436937"/>
                    <a:pt x="1440572" y="1424754"/>
                    <a:pt x="1346538" y="1418269"/>
                  </a:cubicBezTo>
                  <a:lnTo>
                    <a:pt x="976887" y="1398813"/>
                  </a:lnTo>
                  <a:lnTo>
                    <a:pt x="840700" y="1320992"/>
                  </a:lnTo>
                  <a:lnTo>
                    <a:pt x="723968" y="1213988"/>
                  </a:lnTo>
                  <a:lnTo>
                    <a:pt x="529415" y="1175077"/>
                  </a:lnTo>
                  <a:lnTo>
                    <a:pt x="305678" y="1097256"/>
                  </a:lnTo>
                  <a:cubicBezTo>
                    <a:pt x="166067" y="1010889"/>
                    <a:pt x="117610" y="941613"/>
                    <a:pt x="23576" y="863792"/>
                  </a:cubicBezTo>
                  <a:lnTo>
                    <a:pt x="13849" y="620601"/>
                  </a:lnTo>
                  <a:cubicBezTo>
                    <a:pt x="0" y="508687"/>
                    <a:pt x="20334" y="419562"/>
                    <a:pt x="23576" y="319043"/>
                  </a:cubicBezTo>
                  <a:lnTo>
                    <a:pt x="140308" y="182856"/>
                  </a:lnTo>
                  <a:cubicBezTo>
                    <a:pt x="217736" y="101701"/>
                    <a:pt x="289465" y="66124"/>
                    <a:pt x="364044" y="7758"/>
                  </a:cubicBezTo>
                  <a:cubicBezTo>
                    <a:pt x="441865" y="11001"/>
                    <a:pt x="511141" y="0"/>
                    <a:pt x="597508" y="17486"/>
                  </a:cubicBezTo>
                  <a:cubicBezTo>
                    <a:pt x="749211" y="40972"/>
                    <a:pt x="843942" y="75852"/>
                    <a:pt x="967159" y="105035"/>
                  </a:cubicBezTo>
                  <a:lnTo>
                    <a:pt x="1093619" y="212039"/>
                  </a:lnTo>
                  <a:lnTo>
                    <a:pt x="1190895" y="494141"/>
                  </a:lnTo>
                  <a:lnTo>
                    <a:pt x="1268717" y="610873"/>
                  </a:lnTo>
                  <a:lnTo>
                    <a:pt x="1377933" y="619449"/>
                  </a:lnTo>
                  <a:cubicBezTo>
                    <a:pt x="1409621" y="637551"/>
                    <a:pt x="1418521" y="627166"/>
                    <a:pt x="1472997" y="673754"/>
                  </a:cubicBezTo>
                  <a:cubicBezTo>
                    <a:pt x="1502079" y="727817"/>
                    <a:pt x="1502675" y="753394"/>
                    <a:pt x="1517514" y="793214"/>
                  </a:cubicBezTo>
                  <a:cubicBezTo>
                    <a:pt x="1528616" y="839438"/>
                    <a:pt x="1514080" y="842933"/>
                    <a:pt x="1550819" y="931886"/>
                  </a:cubicBezTo>
                  <a:cubicBezTo>
                    <a:pt x="1579305" y="963220"/>
                    <a:pt x="1631640" y="962993"/>
                    <a:pt x="1677036" y="984070"/>
                  </a:cubicBezTo>
                  <a:cubicBezTo>
                    <a:pt x="1753767" y="996602"/>
                    <a:pt x="1792626" y="1030900"/>
                    <a:pt x="1823193" y="1058345"/>
                  </a:cubicBezTo>
                  <a:lnTo>
                    <a:pt x="1871832" y="1145894"/>
                  </a:lnTo>
                  <a:lnTo>
                    <a:pt x="2066385" y="1252898"/>
                  </a:lnTo>
                  <a:lnTo>
                    <a:pt x="1959380" y="1359903"/>
                  </a:lnTo>
                  <a:cubicBezTo>
                    <a:pt x="1851982" y="1400086"/>
                    <a:pt x="1738887" y="1411784"/>
                    <a:pt x="1628640" y="1437724"/>
                  </a:cubicBezTo>
                  <a:close/>
                </a:path>
              </a:pathLst>
            </a:custGeom>
            <a:solidFill>
              <a:srgbClr val="588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84698" y="1116857"/>
              <a:ext cx="2295728" cy="1225685"/>
            </a:xfrm>
            <a:custGeom>
              <a:avLst/>
              <a:gdLst>
                <a:gd name="connsiteX0" fmla="*/ 0 w 2295728"/>
                <a:gd name="connsiteY0" fmla="*/ 0 h 1225685"/>
                <a:gd name="connsiteX1" fmla="*/ 29183 w 2295728"/>
                <a:gd name="connsiteY1" fmla="*/ 223736 h 1225685"/>
                <a:gd name="connsiteX2" fmla="*/ 97276 w 2295728"/>
                <a:gd name="connsiteY2" fmla="*/ 428017 h 1225685"/>
                <a:gd name="connsiteX3" fmla="*/ 301557 w 2295728"/>
                <a:gd name="connsiteY3" fmla="*/ 642025 h 1225685"/>
                <a:gd name="connsiteX4" fmla="*/ 642025 w 2295728"/>
                <a:gd name="connsiteY4" fmla="*/ 719847 h 1225685"/>
                <a:gd name="connsiteX5" fmla="*/ 826851 w 2295728"/>
                <a:gd name="connsiteY5" fmla="*/ 865762 h 1225685"/>
                <a:gd name="connsiteX6" fmla="*/ 982493 w 2295728"/>
                <a:gd name="connsiteY6" fmla="*/ 972766 h 1225685"/>
                <a:gd name="connsiteX7" fmla="*/ 1186774 w 2295728"/>
                <a:gd name="connsiteY7" fmla="*/ 1021404 h 1225685"/>
                <a:gd name="connsiteX8" fmla="*/ 1750979 w 2295728"/>
                <a:gd name="connsiteY8" fmla="*/ 1060315 h 1225685"/>
                <a:gd name="connsiteX9" fmla="*/ 2003898 w 2295728"/>
                <a:gd name="connsiteY9" fmla="*/ 1108953 h 1225685"/>
                <a:gd name="connsiteX10" fmla="*/ 2295728 w 2295728"/>
                <a:gd name="connsiteY10" fmla="*/ 1225685 h 1225685"/>
                <a:gd name="connsiteX0" fmla="*/ 0 w 2295728"/>
                <a:gd name="connsiteY0" fmla="*/ 0 h 1225685"/>
                <a:gd name="connsiteX1" fmla="*/ 29183 w 2295728"/>
                <a:gd name="connsiteY1" fmla="*/ 223736 h 1225685"/>
                <a:gd name="connsiteX2" fmla="*/ 97276 w 2295728"/>
                <a:gd name="connsiteY2" fmla="*/ 428017 h 1225685"/>
                <a:gd name="connsiteX3" fmla="*/ 301557 w 2295728"/>
                <a:gd name="connsiteY3" fmla="*/ 642025 h 1225685"/>
                <a:gd name="connsiteX4" fmla="*/ 446408 w 2295728"/>
                <a:gd name="connsiteY4" fmla="*/ 700037 h 1225685"/>
                <a:gd name="connsiteX5" fmla="*/ 642025 w 2295728"/>
                <a:gd name="connsiteY5" fmla="*/ 719847 h 1225685"/>
                <a:gd name="connsiteX6" fmla="*/ 826851 w 2295728"/>
                <a:gd name="connsiteY6" fmla="*/ 865762 h 1225685"/>
                <a:gd name="connsiteX7" fmla="*/ 982493 w 2295728"/>
                <a:gd name="connsiteY7" fmla="*/ 972766 h 1225685"/>
                <a:gd name="connsiteX8" fmla="*/ 1186774 w 2295728"/>
                <a:gd name="connsiteY8" fmla="*/ 1021404 h 1225685"/>
                <a:gd name="connsiteX9" fmla="*/ 1750979 w 2295728"/>
                <a:gd name="connsiteY9" fmla="*/ 1060315 h 1225685"/>
                <a:gd name="connsiteX10" fmla="*/ 2003898 w 2295728"/>
                <a:gd name="connsiteY10" fmla="*/ 1108953 h 1225685"/>
                <a:gd name="connsiteX11" fmla="*/ 2295728 w 2295728"/>
                <a:gd name="connsiteY11" fmla="*/ 1225685 h 122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95728" h="1225685">
                  <a:moveTo>
                    <a:pt x="0" y="0"/>
                  </a:moveTo>
                  <a:lnTo>
                    <a:pt x="29183" y="223736"/>
                  </a:lnTo>
                  <a:lnTo>
                    <a:pt x="97276" y="428017"/>
                  </a:lnTo>
                  <a:lnTo>
                    <a:pt x="301557" y="642025"/>
                  </a:lnTo>
                  <a:lnTo>
                    <a:pt x="446408" y="700037"/>
                  </a:lnTo>
                  <a:lnTo>
                    <a:pt x="642025" y="719847"/>
                  </a:lnTo>
                  <a:lnTo>
                    <a:pt x="826851" y="865762"/>
                  </a:lnTo>
                  <a:lnTo>
                    <a:pt x="982493" y="972766"/>
                  </a:lnTo>
                  <a:lnTo>
                    <a:pt x="1186774" y="1021404"/>
                  </a:lnTo>
                  <a:lnTo>
                    <a:pt x="1750979" y="1060315"/>
                  </a:lnTo>
                  <a:lnTo>
                    <a:pt x="2003898" y="1108953"/>
                  </a:lnTo>
                  <a:lnTo>
                    <a:pt x="2295728" y="1225685"/>
                  </a:lnTo>
                </a:path>
              </a:pathLst>
            </a:cu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27290" y="1618271"/>
              <a:ext cx="652329" cy="139581"/>
            </a:xfrm>
            <a:custGeom>
              <a:avLst/>
              <a:gdLst>
                <a:gd name="connsiteX0" fmla="*/ 652329 w 652329"/>
                <a:gd name="connsiteY0" fmla="*/ 139581 h 139581"/>
                <a:gd name="connsiteX1" fmla="*/ 509899 w 652329"/>
                <a:gd name="connsiteY1" fmla="*/ 131035 h 139581"/>
                <a:gd name="connsiteX2" fmla="*/ 387409 w 652329"/>
                <a:gd name="connsiteY2" fmla="*/ 71215 h 139581"/>
                <a:gd name="connsiteX3" fmla="*/ 233585 w 652329"/>
                <a:gd name="connsiteY3" fmla="*/ 14243 h 139581"/>
                <a:gd name="connsiteX4" fmla="*/ 139581 w 652329"/>
                <a:gd name="connsiteY4" fmla="*/ 0 h 139581"/>
                <a:gd name="connsiteX5" fmla="*/ 59820 w 652329"/>
                <a:gd name="connsiteY5" fmla="*/ 11394 h 139581"/>
                <a:gd name="connsiteX6" fmla="*/ 0 w 652329"/>
                <a:gd name="connsiteY6" fmla="*/ 25637 h 13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2329" h="139581">
                  <a:moveTo>
                    <a:pt x="652329" y="139581"/>
                  </a:moveTo>
                  <a:lnTo>
                    <a:pt x="509899" y="131035"/>
                  </a:lnTo>
                  <a:lnTo>
                    <a:pt x="387409" y="71215"/>
                  </a:lnTo>
                  <a:lnTo>
                    <a:pt x="233585" y="14243"/>
                  </a:lnTo>
                  <a:lnTo>
                    <a:pt x="139581" y="0"/>
                  </a:lnTo>
                  <a:lnTo>
                    <a:pt x="59820" y="11394"/>
                  </a:lnTo>
                  <a:lnTo>
                    <a:pt x="0" y="25637"/>
                  </a:lnTo>
                </a:path>
              </a:pathLst>
            </a:cu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2" name="Isosceles Triangle 41"/>
            <p:cNvSpPr>
              <a:spLocks noChangeAspect="1"/>
            </p:cNvSpPr>
            <p:nvPr/>
          </p:nvSpPr>
          <p:spPr>
            <a:xfrm rot="5400000">
              <a:off x="2299082" y="2129967"/>
              <a:ext cx="81290" cy="7200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631157" y="1859756"/>
              <a:ext cx="671512" cy="483394"/>
            </a:xfrm>
            <a:custGeom>
              <a:avLst/>
              <a:gdLst>
                <a:gd name="connsiteX0" fmla="*/ 666750 w 669131"/>
                <a:gd name="connsiteY0" fmla="*/ 269082 h 483394"/>
                <a:gd name="connsiteX1" fmla="*/ 531018 w 669131"/>
                <a:gd name="connsiteY1" fmla="*/ 197644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09562 w 669131"/>
                <a:gd name="connsiteY6" fmla="*/ 23813 h 483394"/>
                <a:gd name="connsiteX7" fmla="*/ 264318 w 669131"/>
                <a:gd name="connsiteY7" fmla="*/ 9525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09562 w 669131"/>
                <a:gd name="connsiteY6" fmla="*/ 23813 h 483394"/>
                <a:gd name="connsiteX7" fmla="*/ 264318 w 669131"/>
                <a:gd name="connsiteY7" fmla="*/ 9525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4318 w 669131"/>
                <a:gd name="connsiteY7" fmla="*/ 9525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35768 w 669131"/>
                <a:gd name="connsiteY4" fmla="*/ 69057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0081 w 669131"/>
                <a:gd name="connsiteY30" fmla="*/ 373857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7225 w 669131"/>
                <a:gd name="connsiteY30" fmla="*/ 378619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6750 w 669131"/>
                <a:gd name="connsiteY0" fmla="*/ 269082 h 483394"/>
                <a:gd name="connsiteX1" fmla="*/ 538161 w 669131"/>
                <a:gd name="connsiteY1" fmla="*/ 192882 h 483394"/>
                <a:gd name="connsiteX2" fmla="*/ 500062 w 669131"/>
                <a:gd name="connsiteY2" fmla="*/ 135732 h 483394"/>
                <a:gd name="connsiteX3" fmla="*/ 483393 w 669131"/>
                <a:gd name="connsiteY3" fmla="*/ 107157 h 483394"/>
                <a:gd name="connsiteX4" fmla="*/ 440530 w 669131"/>
                <a:gd name="connsiteY4" fmla="*/ 57150 h 483394"/>
                <a:gd name="connsiteX5" fmla="*/ 381000 w 669131"/>
                <a:gd name="connsiteY5" fmla="*/ 40482 h 483394"/>
                <a:gd name="connsiteX6" fmla="*/ 311943 w 669131"/>
                <a:gd name="connsiteY6" fmla="*/ 16669 h 483394"/>
                <a:gd name="connsiteX7" fmla="*/ 266699 w 669131"/>
                <a:gd name="connsiteY7" fmla="*/ 0 h 483394"/>
                <a:gd name="connsiteX8" fmla="*/ 235743 w 669131"/>
                <a:gd name="connsiteY8" fmla="*/ 0 h 483394"/>
                <a:gd name="connsiteX9" fmla="*/ 185737 w 669131"/>
                <a:gd name="connsiteY9" fmla="*/ 21432 h 483394"/>
                <a:gd name="connsiteX10" fmla="*/ 126206 w 669131"/>
                <a:gd name="connsiteY10" fmla="*/ 73819 h 483394"/>
                <a:gd name="connsiteX11" fmla="*/ 90487 w 669131"/>
                <a:gd name="connsiteY11" fmla="*/ 107157 h 483394"/>
                <a:gd name="connsiteX12" fmla="*/ 61912 w 669131"/>
                <a:gd name="connsiteY12" fmla="*/ 126207 h 483394"/>
                <a:gd name="connsiteX13" fmla="*/ 11906 w 669131"/>
                <a:gd name="connsiteY13" fmla="*/ 135732 h 483394"/>
                <a:gd name="connsiteX14" fmla="*/ 0 w 669131"/>
                <a:gd name="connsiteY14" fmla="*/ 140494 h 483394"/>
                <a:gd name="connsiteX15" fmla="*/ 7143 w 669131"/>
                <a:gd name="connsiteY15" fmla="*/ 164307 h 483394"/>
                <a:gd name="connsiteX16" fmla="*/ 19050 w 669131"/>
                <a:gd name="connsiteY16" fmla="*/ 200025 h 483394"/>
                <a:gd name="connsiteX17" fmla="*/ 28575 w 669131"/>
                <a:gd name="connsiteY17" fmla="*/ 233363 h 483394"/>
                <a:gd name="connsiteX18" fmla="*/ 33337 w 669131"/>
                <a:gd name="connsiteY18" fmla="*/ 285750 h 483394"/>
                <a:gd name="connsiteX19" fmla="*/ 30956 w 669131"/>
                <a:gd name="connsiteY19" fmla="*/ 328613 h 483394"/>
                <a:gd name="connsiteX20" fmla="*/ 33337 w 669131"/>
                <a:gd name="connsiteY20" fmla="*/ 390525 h 483394"/>
                <a:gd name="connsiteX21" fmla="*/ 26193 w 669131"/>
                <a:gd name="connsiteY21" fmla="*/ 435769 h 483394"/>
                <a:gd name="connsiteX22" fmla="*/ 11906 w 669131"/>
                <a:gd name="connsiteY22" fmla="*/ 464344 h 483394"/>
                <a:gd name="connsiteX23" fmla="*/ 195262 w 669131"/>
                <a:gd name="connsiteY23" fmla="*/ 481013 h 483394"/>
                <a:gd name="connsiteX24" fmla="*/ 280987 w 669131"/>
                <a:gd name="connsiteY24" fmla="*/ 483394 h 483394"/>
                <a:gd name="connsiteX25" fmla="*/ 319087 w 669131"/>
                <a:gd name="connsiteY25" fmla="*/ 476250 h 483394"/>
                <a:gd name="connsiteX26" fmla="*/ 392906 w 669131"/>
                <a:gd name="connsiteY26" fmla="*/ 461963 h 483394"/>
                <a:gd name="connsiteX27" fmla="*/ 490537 w 669131"/>
                <a:gd name="connsiteY27" fmla="*/ 442913 h 483394"/>
                <a:gd name="connsiteX28" fmla="*/ 566737 w 669131"/>
                <a:gd name="connsiteY28" fmla="*/ 421482 h 483394"/>
                <a:gd name="connsiteX29" fmla="*/ 619125 w 669131"/>
                <a:gd name="connsiteY29" fmla="*/ 407194 h 483394"/>
                <a:gd name="connsiteX30" fmla="*/ 657225 w 669131"/>
                <a:gd name="connsiteY30" fmla="*/ 378619 h 483394"/>
                <a:gd name="connsiteX31" fmla="*/ 669131 w 669131"/>
                <a:gd name="connsiteY31" fmla="*/ 347663 h 483394"/>
                <a:gd name="connsiteX32" fmla="*/ 666750 w 669131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33363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33363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33363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  <a:gd name="connsiteX0" fmla="*/ 669131 w 671512"/>
                <a:gd name="connsiteY0" fmla="*/ 269082 h 483394"/>
                <a:gd name="connsiteX1" fmla="*/ 540542 w 671512"/>
                <a:gd name="connsiteY1" fmla="*/ 192882 h 483394"/>
                <a:gd name="connsiteX2" fmla="*/ 502443 w 671512"/>
                <a:gd name="connsiteY2" fmla="*/ 135732 h 483394"/>
                <a:gd name="connsiteX3" fmla="*/ 485774 w 671512"/>
                <a:gd name="connsiteY3" fmla="*/ 107157 h 483394"/>
                <a:gd name="connsiteX4" fmla="*/ 442911 w 671512"/>
                <a:gd name="connsiteY4" fmla="*/ 57150 h 483394"/>
                <a:gd name="connsiteX5" fmla="*/ 383381 w 671512"/>
                <a:gd name="connsiteY5" fmla="*/ 40482 h 483394"/>
                <a:gd name="connsiteX6" fmla="*/ 314324 w 671512"/>
                <a:gd name="connsiteY6" fmla="*/ 16669 h 483394"/>
                <a:gd name="connsiteX7" fmla="*/ 269080 w 671512"/>
                <a:gd name="connsiteY7" fmla="*/ 0 h 483394"/>
                <a:gd name="connsiteX8" fmla="*/ 238124 w 671512"/>
                <a:gd name="connsiteY8" fmla="*/ 0 h 483394"/>
                <a:gd name="connsiteX9" fmla="*/ 188118 w 671512"/>
                <a:gd name="connsiteY9" fmla="*/ 21432 h 483394"/>
                <a:gd name="connsiteX10" fmla="*/ 128587 w 671512"/>
                <a:gd name="connsiteY10" fmla="*/ 73819 h 483394"/>
                <a:gd name="connsiteX11" fmla="*/ 92868 w 671512"/>
                <a:gd name="connsiteY11" fmla="*/ 107157 h 483394"/>
                <a:gd name="connsiteX12" fmla="*/ 64293 w 671512"/>
                <a:gd name="connsiteY12" fmla="*/ 126207 h 483394"/>
                <a:gd name="connsiteX13" fmla="*/ 14287 w 671512"/>
                <a:gd name="connsiteY13" fmla="*/ 135732 h 483394"/>
                <a:gd name="connsiteX14" fmla="*/ 2381 w 671512"/>
                <a:gd name="connsiteY14" fmla="*/ 140494 h 483394"/>
                <a:gd name="connsiteX15" fmla="*/ 9524 w 671512"/>
                <a:gd name="connsiteY15" fmla="*/ 164307 h 483394"/>
                <a:gd name="connsiteX16" fmla="*/ 21431 w 671512"/>
                <a:gd name="connsiteY16" fmla="*/ 200025 h 483394"/>
                <a:gd name="connsiteX17" fmla="*/ 30956 w 671512"/>
                <a:gd name="connsiteY17" fmla="*/ 245269 h 483394"/>
                <a:gd name="connsiteX18" fmla="*/ 0 w 671512"/>
                <a:gd name="connsiteY18" fmla="*/ 300037 h 483394"/>
                <a:gd name="connsiteX19" fmla="*/ 33337 w 671512"/>
                <a:gd name="connsiteY19" fmla="*/ 328613 h 483394"/>
                <a:gd name="connsiteX20" fmla="*/ 35718 w 671512"/>
                <a:gd name="connsiteY20" fmla="*/ 390525 h 483394"/>
                <a:gd name="connsiteX21" fmla="*/ 28574 w 671512"/>
                <a:gd name="connsiteY21" fmla="*/ 435769 h 483394"/>
                <a:gd name="connsiteX22" fmla="*/ 14287 w 671512"/>
                <a:gd name="connsiteY22" fmla="*/ 464344 h 483394"/>
                <a:gd name="connsiteX23" fmla="*/ 197643 w 671512"/>
                <a:gd name="connsiteY23" fmla="*/ 481013 h 483394"/>
                <a:gd name="connsiteX24" fmla="*/ 283368 w 671512"/>
                <a:gd name="connsiteY24" fmla="*/ 483394 h 483394"/>
                <a:gd name="connsiteX25" fmla="*/ 321468 w 671512"/>
                <a:gd name="connsiteY25" fmla="*/ 476250 h 483394"/>
                <a:gd name="connsiteX26" fmla="*/ 395287 w 671512"/>
                <a:gd name="connsiteY26" fmla="*/ 461963 h 483394"/>
                <a:gd name="connsiteX27" fmla="*/ 492918 w 671512"/>
                <a:gd name="connsiteY27" fmla="*/ 442913 h 483394"/>
                <a:gd name="connsiteX28" fmla="*/ 569118 w 671512"/>
                <a:gd name="connsiteY28" fmla="*/ 421482 h 483394"/>
                <a:gd name="connsiteX29" fmla="*/ 621506 w 671512"/>
                <a:gd name="connsiteY29" fmla="*/ 407194 h 483394"/>
                <a:gd name="connsiteX30" fmla="*/ 659606 w 671512"/>
                <a:gd name="connsiteY30" fmla="*/ 378619 h 483394"/>
                <a:gd name="connsiteX31" fmla="*/ 671512 w 671512"/>
                <a:gd name="connsiteY31" fmla="*/ 347663 h 483394"/>
                <a:gd name="connsiteX32" fmla="*/ 669131 w 671512"/>
                <a:gd name="connsiteY32" fmla="*/ 269082 h 4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71512" h="483394">
                  <a:moveTo>
                    <a:pt x="669131" y="269082"/>
                  </a:moveTo>
                  <a:lnTo>
                    <a:pt x="540542" y="192882"/>
                  </a:lnTo>
                  <a:lnTo>
                    <a:pt x="502443" y="135732"/>
                  </a:lnTo>
                  <a:lnTo>
                    <a:pt x="485774" y="107157"/>
                  </a:lnTo>
                  <a:lnTo>
                    <a:pt x="442911" y="57150"/>
                  </a:lnTo>
                  <a:lnTo>
                    <a:pt x="383381" y="40482"/>
                  </a:lnTo>
                  <a:cubicBezTo>
                    <a:pt x="338931" y="15876"/>
                    <a:pt x="337343" y="24607"/>
                    <a:pt x="314324" y="16669"/>
                  </a:cubicBezTo>
                  <a:lnTo>
                    <a:pt x="269080" y="0"/>
                  </a:lnTo>
                  <a:lnTo>
                    <a:pt x="238124" y="0"/>
                  </a:lnTo>
                  <a:lnTo>
                    <a:pt x="188118" y="21432"/>
                  </a:lnTo>
                  <a:lnTo>
                    <a:pt x="128587" y="73819"/>
                  </a:lnTo>
                  <a:lnTo>
                    <a:pt x="92868" y="107157"/>
                  </a:lnTo>
                  <a:lnTo>
                    <a:pt x="64293" y="126207"/>
                  </a:lnTo>
                  <a:lnTo>
                    <a:pt x="14287" y="135732"/>
                  </a:lnTo>
                  <a:lnTo>
                    <a:pt x="2381" y="140494"/>
                  </a:lnTo>
                  <a:lnTo>
                    <a:pt x="9524" y="164307"/>
                  </a:lnTo>
                  <a:lnTo>
                    <a:pt x="21431" y="200025"/>
                  </a:lnTo>
                  <a:cubicBezTo>
                    <a:pt x="24606" y="215106"/>
                    <a:pt x="23018" y="223044"/>
                    <a:pt x="30956" y="245269"/>
                  </a:cubicBezTo>
                  <a:cubicBezTo>
                    <a:pt x="18256" y="281781"/>
                    <a:pt x="24606" y="261143"/>
                    <a:pt x="0" y="300037"/>
                  </a:cubicBezTo>
                  <a:cubicBezTo>
                    <a:pt x="18256" y="311944"/>
                    <a:pt x="22225" y="319088"/>
                    <a:pt x="33337" y="328613"/>
                  </a:cubicBezTo>
                  <a:cubicBezTo>
                    <a:pt x="34131" y="349250"/>
                    <a:pt x="34924" y="369888"/>
                    <a:pt x="35718" y="390525"/>
                  </a:cubicBezTo>
                  <a:lnTo>
                    <a:pt x="28574" y="435769"/>
                  </a:lnTo>
                  <a:lnTo>
                    <a:pt x="14287" y="464344"/>
                  </a:lnTo>
                  <a:lnTo>
                    <a:pt x="197643" y="481013"/>
                  </a:lnTo>
                  <a:lnTo>
                    <a:pt x="283368" y="483394"/>
                  </a:lnTo>
                  <a:lnTo>
                    <a:pt x="321468" y="476250"/>
                  </a:lnTo>
                  <a:lnTo>
                    <a:pt x="395287" y="461963"/>
                  </a:lnTo>
                  <a:lnTo>
                    <a:pt x="492918" y="442913"/>
                  </a:lnTo>
                  <a:lnTo>
                    <a:pt x="569118" y="421482"/>
                  </a:lnTo>
                  <a:lnTo>
                    <a:pt x="621506" y="407194"/>
                  </a:lnTo>
                  <a:lnTo>
                    <a:pt x="659606" y="378619"/>
                  </a:lnTo>
                  <a:cubicBezTo>
                    <a:pt x="663575" y="368300"/>
                    <a:pt x="669925" y="367507"/>
                    <a:pt x="671512" y="347663"/>
                  </a:cubicBezTo>
                  <a:cubicBezTo>
                    <a:pt x="670718" y="320675"/>
                    <a:pt x="669925" y="293688"/>
                    <a:pt x="669131" y="2690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47688" y="1340644"/>
              <a:ext cx="333375" cy="202406"/>
            </a:xfrm>
            <a:custGeom>
              <a:avLst/>
              <a:gdLst>
                <a:gd name="connsiteX0" fmla="*/ 333375 w 333375"/>
                <a:gd name="connsiteY0" fmla="*/ 202406 h 202406"/>
                <a:gd name="connsiteX1" fmla="*/ 252412 w 333375"/>
                <a:gd name="connsiteY1" fmla="*/ 176212 h 202406"/>
                <a:gd name="connsiteX2" fmla="*/ 180975 w 333375"/>
                <a:gd name="connsiteY2" fmla="*/ 119062 h 202406"/>
                <a:gd name="connsiteX3" fmla="*/ 145256 w 333375"/>
                <a:gd name="connsiteY3" fmla="*/ 52387 h 202406"/>
                <a:gd name="connsiteX4" fmla="*/ 73818 w 333375"/>
                <a:gd name="connsiteY4" fmla="*/ 11906 h 202406"/>
                <a:gd name="connsiteX5" fmla="*/ 0 w 333375"/>
                <a:gd name="connsiteY5" fmla="*/ 0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375" h="202406">
                  <a:moveTo>
                    <a:pt x="333375" y="202406"/>
                  </a:moveTo>
                  <a:lnTo>
                    <a:pt x="252412" y="176212"/>
                  </a:lnTo>
                  <a:lnTo>
                    <a:pt x="180975" y="119062"/>
                  </a:lnTo>
                  <a:lnTo>
                    <a:pt x="145256" y="52387"/>
                  </a:lnTo>
                  <a:lnTo>
                    <a:pt x="73818" y="11906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190625" y="1283494"/>
              <a:ext cx="238125" cy="552450"/>
            </a:xfrm>
            <a:custGeom>
              <a:avLst/>
              <a:gdLst>
                <a:gd name="connsiteX0" fmla="*/ 238125 w 238125"/>
                <a:gd name="connsiteY0" fmla="*/ 552450 h 552450"/>
                <a:gd name="connsiteX1" fmla="*/ 166688 w 238125"/>
                <a:gd name="connsiteY1" fmla="*/ 495300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  <a:gd name="connsiteX0" fmla="*/ 238125 w 238125"/>
                <a:gd name="connsiteY0" fmla="*/ 552450 h 552450"/>
                <a:gd name="connsiteX1" fmla="*/ 178594 w 238125"/>
                <a:gd name="connsiteY1" fmla="*/ 473869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  <a:gd name="connsiteX0" fmla="*/ 238125 w 238125"/>
                <a:gd name="connsiteY0" fmla="*/ 552450 h 552450"/>
                <a:gd name="connsiteX1" fmla="*/ 178594 w 238125"/>
                <a:gd name="connsiteY1" fmla="*/ 473869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  <a:gd name="connsiteX0" fmla="*/ 238125 w 238125"/>
                <a:gd name="connsiteY0" fmla="*/ 552450 h 552450"/>
                <a:gd name="connsiteX1" fmla="*/ 178594 w 238125"/>
                <a:gd name="connsiteY1" fmla="*/ 473869 h 552450"/>
                <a:gd name="connsiteX2" fmla="*/ 78581 w 238125"/>
                <a:gd name="connsiteY2" fmla="*/ 431006 h 552450"/>
                <a:gd name="connsiteX3" fmla="*/ 38100 w 238125"/>
                <a:gd name="connsiteY3" fmla="*/ 388144 h 552450"/>
                <a:gd name="connsiteX4" fmla="*/ 9525 w 238125"/>
                <a:gd name="connsiteY4" fmla="*/ 314325 h 552450"/>
                <a:gd name="connsiteX5" fmla="*/ 0 w 238125"/>
                <a:gd name="connsiteY5" fmla="*/ 228600 h 552450"/>
                <a:gd name="connsiteX6" fmla="*/ 21431 w 238125"/>
                <a:gd name="connsiteY6" fmla="*/ 145256 h 552450"/>
                <a:gd name="connsiteX7" fmla="*/ 26194 w 238125"/>
                <a:gd name="connsiteY7" fmla="*/ 90487 h 552450"/>
                <a:gd name="connsiteX8" fmla="*/ 23813 w 238125"/>
                <a:gd name="connsiteY8" fmla="*/ 33337 h 552450"/>
                <a:gd name="connsiteX9" fmla="*/ 23813 w 238125"/>
                <a:gd name="connsiteY9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125" h="552450">
                  <a:moveTo>
                    <a:pt x="238125" y="552450"/>
                  </a:moveTo>
                  <a:lnTo>
                    <a:pt x="178594" y="473869"/>
                  </a:lnTo>
                  <a:cubicBezTo>
                    <a:pt x="133349" y="440531"/>
                    <a:pt x="111919" y="445294"/>
                    <a:pt x="78581" y="431006"/>
                  </a:cubicBezTo>
                  <a:lnTo>
                    <a:pt x="38100" y="388144"/>
                  </a:lnTo>
                  <a:lnTo>
                    <a:pt x="9525" y="314325"/>
                  </a:lnTo>
                  <a:lnTo>
                    <a:pt x="0" y="228600"/>
                  </a:lnTo>
                  <a:lnTo>
                    <a:pt x="21431" y="145256"/>
                  </a:lnTo>
                  <a:lnTo>
                    <a:pt x="26194" y="90487"/>
                  </a:lnTo>
                  <a:cubicBezTo>
                    <a:pt x="25400" y="71437"/>
                    <a:pt x="24607" y="52387"/>
                    <a:pt x="23813" y="33337"/>
                  </a:cubicBezTo>
                  <a:lnTo>
                    <a:pt x="23813" y="0"/>
                  </a:lnTo>
                </a:path>
              </a:pathLst>
            </a:cu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88231" y="1357313"/>
              <a:ext cx="102394" cy="154781"/>
            </a:xfrm>
            <a:custGeom>
              <a:avLst/>
              <a:gdLst>
                <a:gd name="connsiteX0" fmla="*/ 102394 w 102394"/>
                <a:gd name="connsiteY0" fmla="*/ 154781 h 154781"/>
                <a:gd name="connsiteX1" fmla="*/ 88107 w 102394"/>
                <a:gd name="connsiteY1" fmla="*/ 97631 h 154781"/>
                <a:gd name="connsiteX2" fmla="*/ 50007 w 102394"/>
                <a:gd name="connsiteY2" fmla="*/ 38100 h 154781"/>
                <a:gd name="connsiteX3" fmla="*/ 0 w 102394"/>
                <a:gd name="connsiteY3" fmla="*/ 2381 h 154781"/>
                <a:gd name="connsiteX4" fmla="*/ 0 w 102394"/>
                <a:gd name="connsiteY4" fmla="*/ 2381 h 154781"/>
                <a:gd name="connsiteX5" fmla="*/ 0 w 102394"/>
                <a:gd name="connsiteY5" fmla="*/ 0 h 154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394" h="154781">
                  <a:moveTo>
                    <a:pt x="102394" y="154781"/>
                  </a:moveTo>
                  <a:lnTo>
                    <a:pt x="88107" y="97631"/>
                  </a:lnTo>
                  <a:lnTo>
                    <a:pt x="50007" y="38100"/>
                  </a:lnTo>
                  <a:lnTo>
                    <a:pt x="0" y="2381"/>
                  </a:lnTo>
                  <a:lnTo>
                    <a:pt x="0" y="2381"/>
                  </a:ln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535906" y="1619250"/>
              <a:ext cx="109538" cy="321469"/>
            </a:xfrm>
            <a:custGeom>
              <a:avLst/>
              <a:gdLst>
                <a:gd name="connsiteX0" fmla="*/ 26194 w 109538"/>
                <a:gd name="connsiteY0" fmla="*/ 321469 h 321469"/>
                <a:gd name="connsiteX1" fmla="*/ 4763 w 109538"/>
                <a:gd name="connsiteY1" fmla="*/ 257175 h 321469"/>
                <a:gd name="connsiteX2" fmla="*/ 0 w 109538"/>
                <a:gd name="connsiteY2" fmla="*/ 159544 h 321469"/>
                <a:gd name="connsiteX3" fmla="*/ 33338 w 109538"/>
                <a:gd name="connsiteY3" fmla="*/ 78581 h 321469"/>
                <a:gd name="connsiteX4" fmla="*/ 73819 w 109538"/>
                <a:gd name="connsiteY4" fmla="*/ 28575 h 321469"/>
                <a:gd name="connsiteX5" fmla="*/ 109538 w 109538"/>
                <a:gd name="connsiteY5" fmla="*/ 0 h 32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538" h="321469">
                  <a:moveTo>
                    <a:pt x="26194" y="321469"/>
                  </a:moveTo>
                  <a:lnTo>
                    <a:pt x="4763" y="257175"/>
                  </a:lnTo>
                  <a:lnTo>
                    <a:pt x="0" y="159544"/>
                  </a:lnTo>
                  <a:lnTo>
                    <a:pt x="33338" y="78581"/>
                  </a:lnTo>
                  <a:lnTo>
                    <a:pt x="73819" y="28575"/>
                  </a:lnTo>
                  <a:lnTo>
                    <a:pt x="109538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31144" y="1550194"/>
              <a:ext cx="38100" cy="230981"/>
            </a:xfrm>
            <a:custGeom>
              <a:avLst/>
              <a:gdLst>
                <a:gd name="connsiteX0" fmla="*/ 4762 w 38100"/>
                <a:gd name="connsiteY0" fmla="*/ 230981 h 230981"/>
                <a:gd name="connsiteX1" fmla="*/ 0 w 38100"/>
                <a:gd name="connsiteY1" fmla="*/ 135731 h 230981"/>
                <a:gd name="connsiteX2" fmla="*/ 14287 w 38100"/>
                <a:gd name="connsiteY2" fmla="*/ 107156 h 230981"/>
                <a:gd name="connsiteX3" fmla="*/ 14287 w 38100"/>
                <a:gd name="connsiteY3" fmla="*/ 88106 h 230981"/>
                <a:gd name="connsiteX4" fmla="*/ 38100 w 38100"/>
                <a:gd name="connsiteY4" fmla="*/ 52387 h 230981"/>
                <a:gd name="connsiteX5" fmla="*/ 30956 w 38100"/>
                <a:gd name="connsiteY5" fmla="*/ 21431 h 230981"/>
                <a:gd name="connsiteX6" fmla="*/ 9525 w 38100"/>
                <a:gd name="connsiteY6" fmla="*/ 0 h 230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230981">
                  <a:moveTo>
                    <a:pt x="4762" y="230981"/>
                  </a:moveTo>
                  <a:lnTo>
                    <a:pt x="0" y="135731"/>
                  </a:lnTo>
                  <a:lnTo>
                    <a:pt x="14287" y="107156"/>
                  </a:lnTo>
                  <a:lnTo>
                    <a:pt x="14287" y="88106"/>
                  </a:lnTo>
                  <a:lnTo>
                    <a:pt x="38100" y="52387"/>
                  </a:lnTo>
                  <a:lnTo>
                    <a:pt x="30956" y="21431"/>
                  </a:lnTo>
                  <a:lnTo>
                    <a:pt x="9525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42963" y="1821656"/>
              <a:ext cx="390525" cy="130969"/>
            </a:xfrm>
            <a:custGeom>
              <a:avLst/>
              <a:gdLst>
                <a:gd name="connsiteX0" fmla="*/ 390525 w 390525"/>
                <a:gd name="connsiteY0" fmla="*/ 0 h 130969"/>
                <a:gd name="connsiteX1" fmla="*/ 345281 w 390525"/>
                <a:gd name="connsiteY1" fmla="*/ 33338 h 130969"/>
                <a:gd name="connsiteX2" fmla="*/ 257175 w 390525"/>
                <a:gd name="connsiteY2" fmla="*/ 52388 h 130969"/>
                <a:gd name="connsiteX3" fmla="*/ 200025 w 390525"/>
                <a:gd name="connsiteY3" fmla="*/ 52388 h 130969"/>
                <a:gd name="connsiteX4" fmla="*/ 142875 w 390525"/>
                <a:gd name="connsiteY4" fmla="*/ 54769 h 130969"/>
                <a:gd name="connsiteX5" fmla="*/ 83343 w 390525"/>
                <a:gd name="connsiteY5" fmla="*/ 71438 h 130969"/>
                <a:gd name="connsiteX6" fmla="*/ 50006 w 390525"/>
                <a:gd name="connsiteY6" fmla="*/ 85725 h 130969"/>
                <a:gd name="connsiteX7" fmla="*/ 19050 w 390525"/>
                <a:gd name="connsiteY7" fmla="*/ 109538 h 130969"/>
                <a:gd name="connsiteX8" fmla="*/ 0 w 390525"/>
                <a:gd name="connsiteY8" fmla="*/ 130969 h 130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130969">
                  <a:moveTo>
                    <a:pt x="390525" y="0"/>
                  </a:moveTo>
                  <a:lnTo>
                    <a:pt x="345281" y="33338"/>
                  </a:lnTo>
                  <a:lnTo>
                    <a:pt x="257175" y="52388"/>
                  </a:lnTo>
                  <a:lnTo>
                    <a:pt x="200025" y="52388"/>
                  </a:lnTo>
                  <a:lnTo>
                    <a:pt x="142875" y="54769"/>
                  </a:lnTo>
                  <a:lnTo>
                    <a:pt x="83343" y="71438"/>
                  </a:lnTo>
                  <a:lnTo>
                    <a:pt x="50006" y="85725"/>
                  </a:lnTo>
                  <a:lnTo>
                    <a:pt x="19050" y="109538"/>
                  </a:lnTo>
                  <a:lnTo>
                    <a:pt x="0" y="13096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5813" y="1007269"/>
              <a:ext cx="42862" cy="116681"/>
            </a:xfrm>
            <a:custGeom>
              <a:avLst/>
              <a:gdLst>
                <a:gd name="connsiteX0" fmla="*/ 0 w 42862"/>
                <a:gd name="connsiteY0" fmla="*/ 116681 h 116681"/>
                <a:gd name="connsiteX1" fmla="*/ 7143 w 42862"/>
                <a:gd name="connsiteY1" fmla="*/ 64294 h 116681"/>
                <a:gd name="connsiteX2" fmla="*/ 30956 w 42862"/>
                <a:gd name="connsiteY2" fmla="*/ 16669 h 116681"/>
                <a:gd name="connsiteX3" fmla="*/ 42862 w 42862"/>
                <a:gd name="connsiteY3" fmla="*/ 0 h 116681"/>
                <a:gd name="connsiteX4" fmla="*/ 42862 w 42862"/>
                <a:gd name="connsiteY4" fmla="*/ 0 h 116681"/>
                <a:gd name="connsiteX5" fmla="*/ 42862 w 42862"/>
                <a:gd name="connsiteY5" fmla="*/ 0 h 11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" h="116681">
                  <a:moveTo>
                    <a:pt x="0" y="116681"/>
                  </a:moveTo>
                  <a:lnTo>
                    <a:pt x="7143" y="64294"/>
                  </a:lnTo>
                  <a:lnTo>
                    <a:pt x="30956" y="16669"/>
                  </a:lnTo>
                  <a:lnTo>
                    <a:pt x="42862" y="0"/>
                  </a:lnTo>
                  <a:lnTo>
                    <a:pt x="42862" y="0"/>
                  </a:lnTo>
                  <a:lnTo>
                    <a:pt x="42862" y="0"/>
                  </a:lnTo>
                </a:path>
              </a:pathLst>
            </a:cu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19125" y="1073944"/>
              <a:ext cx="192881" cy="254794"/>
            </a:xfrm>
            <a:custGeom>
              <a:avLst/>
              <a:gdLst>
                <a:gd name="connsiteX0" fmla="*/ 192881 w 192881"/>
                <a:gd name="connsiteY0" fmla="*/ 254794 h 254794"/>
                <a:gd name="connsiteX1" fmla="*/ 152400 w 192881"/>
                <a:gd name="connsiteY1" fmla="*/ 190500 h 254794"/>
                <a:gd name="connsiteX2" fmla="*/ 123825 w 192881"/>
                <a:gd name="connsiteY2" fmla="*/ 142875 h 254794"/>
                <a:gd name="connsiteX3" fmla="*/ 76200 w 192881"/>
                <a:gd name="connsiteY3" fmla="*/ 97631 h 254794"/>
                <a:gd name="connsiteX4" fmla="*/ 57150 w 192881"/>
                <a:gd name="connsiteY4" fmla="*/ 59531 h 254794"/>
                <a:gd name="connsiteX5" fmla="*/ 35719 w 192881"/>
                <a:gd name="connsiteY5" fmla="*/ 33337 h 254794"/>
                <a:gd name="connsiteX6" fmla="*/ 0 w 192881"/>
                <a:gd name="connsiteY6" fmla="*/ 0 h 254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881" h="254794">
                  <a:moveTo>
                    <a:pt x="192881" y="254794"/>
                  </a:moveTo>
                  <a:lnTo>
                    <a:pt x="152400" y="190500"/>
                  </a:lnTo>
                  <a:lnTo>
                    <a:pt x="123825" y="142875"/>
                  </a:lnTo>
                  <a:lnTo>
                    <a:pt x="76200" y="97631"/>
                  </a:lnTo>
                  <a:lnTo>
                    <a:pt x="57150" y="59531"/>
                  </a:lnTo>
                  <a:lnTo>
                    <a:pt x="35719" y="33337"/>
                  </a:lnTo>
                  <a:lnTo>
                    <a:pt x="0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240631" y="2143125"/>
              <a:ext cx="511969" cy="21431"/>
            </a:xfrm>
            <a:custGeom>
              <a:avLst/>
              <a:gdLst>
                <a:gd name="connsiteX0" fmla="*/ 511969 w 511969"/>
                <a:gd name="connsiteY0" fmla="*/ 2381 h 21431"/>
                <a:gd name="connsiteX1" fmla="*/ 385763 w 511969"/>
                <a:gd name="connsiteY1" fmla="*/ 19050 h 21431"/>
                <a:gd name="connsiteX2" fmla="*/ 304800 w 511969"/>
                <a:gd name="connsiteY2" fmla="*/ 21431 h 21431"/>
                <a:gd name="connsiteX3" fmla="*/ 204788 w 511969"/>
                <a:gd name="connsiteY3" fmla="*/ 4763 h 21431"/>
                <a:gd name="connsiteX4" fmla="*/ 111919 w 511969"/>
                <a:gd name="connsiteY4" fmla="*/ 0 h 21431"/>
                <a:gd name="connsiteX5" fmla="*/ 30957 w 511969"/>
                <a:gd name="connsiteY5" fmla="*/ 11906 h 21431"/>
                <a:gd name="connsiteX6" fmla="*/ 0 w 511969"/>
                <a:gd name="connsiteY6" fmla="*/ 14288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969" h="21431">
                  <a:moveTo>
                    <a:pt x="511969" y="2381"/>
                  </a:moveTo>
                  <a:lnTo>
                    <a:pt x="385763" y="19050"/>
                  </a:lnTo>
                  <a:lnTo>
                    <a:pt x="304800" y="21431"/>
                  </a:lnTo>
                  <a:lnTo>
                    <a:pt x="204788" y="4763"/>
                  </a:lnTo>
                  <a:lnTo>
                    <a:pt x="111919" y="0"/>
                  </a:lnTo>
                  <a:lnTo>
                    <a:pt x="30957" y="11906"/>
                  </a:lnTo>
                  <a:lnTo>
                    <a:pt x="0" y="14288"/>
                  </a:lnTo>
                </a:path>
              </a:pathLst>
            </a:cu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114425" y="2000250"/>
              <a:ext cx="409575" cy="159544"/>
            </a:xfrm>
            <a:custGeom>
              <a:avLst/>
              <a:gdLst>
                <a:gd name="connsiteX0" fmla="*/ 409575 w 409575"/>
                <a:gd name="connsiteY0" fmla="*/ 159544 h 159544"/>
                <a:gd name="connsiteX1" fmla="*/ 333375 w 409575"/>
                <a:gd name="connsiteY1" fmla="*/ 119063 h 159544"/>
                <a:gd name="connsiteX2" fmla="*/ 280988 w 409575"/>
                <a:gd name="connsiteY2" fmla="*/ 64294 h 159544"/>
                <a:gd name="connsiteX3" fmla="*/ 207169 w 409575"/>
                <a:gd name="connsiteY3" fmla="*/ 21431 h 159544"/>
                <a:gd name="connsiteX4" fmla="*/ 107156 w 409575"/>
                <a:gd name="connsiteY4" fmla="*/ 0 h 159544"/>
                <a:gd name="connsiteX5" fmla="*/ 0 w 409575"/>
                <a:gd name="connsiteY5" fmla="*/ 19050 h 15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575" h="159544">
                  <a:moveTo>
                    <a:pt x="409575" y="159544"/>
                  </a:moveTo>
                  <a:lnTo>
                    <a:pt x="333375" y="119063"/>
                  </a:lnTo>
                  <a:lnTo>
                    <a:pt x="280988" y="64294"/>
                  </a:lnTo>
                  <a:lnTo>
                    <a:pt x="207169" y="21431"/>
                  </a:lnTo>
                  <a:lnTo>
                    <a:pt x="107156" y="0"/>
                  </a:lnTo>
                  <a:lnTo>
                    <a:pt x="0" y="1905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36080" y="2819131"/>
            <a:ext cx="577185" cy="879244"/>
            <a:chOff x="1636390" y="2819131"/>
            <a:chExt cx="577185" cy="879244"/>
          </a:xfrm>
        </p:grpSpPr>
        <p:sp>
          <p:nvSpPr>
            <p:cNvPr id="54" name="Freeform 53"/>
            <p:cNvSpPr>
              <a:spLocks noChangeAspect="1"/>
            </p:cNvSpPr>
            <p:nvPr/>
          </p:nvSpPr>
          <p:spPr>
            <a:xfrm>
              <a:off x="1636390" y="2968968"/>
              <a:ext cx="577185" cy="729407"/>
            </a:xfrm>
            <a:custGeom>
              <a:avLst/>
              <a:gdLst>
                <a:gd name="connsiteX0" fmla="*/ 0 w 1923940"/>
                <a:gd name="connsiteY0" fmla="*/ 2431352 h 2431352"/>
                <a:gd name="connsiteX1" fmla="*/ 63427 w 1923940"/>
                <a:gd name="connsiteY1" fmla="*/ 2367926 h 2431352"/>
                <a:gd name="connsiteX2" fmla="*/ 105711 w 1923940"/>
                <a:gd name="connsiteY2" fmla="*/ 2304499 h 2431352"/>
                <a:gd name="connsiteX3" fmla="*/ 147996 w 1923940"/>
                <a:gd name="connsiteY3" fmla="*/ 2167075 h 2431352"/>
                <a:gd name="connsiteX4" fmla="*/ 200851 w 1923940"/>
                <a:gd name="connsiteY4" fmla="*/ 1871084 h 2431352"/>
                <a:gd name="connsiteX5" fmla="*/ 258992 w 1923940"/>
                <a:gd name="connsiteY5" fmla="*/ 1479953 h 2431352"/>
                <a:gd name="connsiteX6" fmla="*/ 311848 w 1923940"/>
                <a:gd name="connsiteY6" fmla="*/ 1067681 h 2431352"/>
                <a:gd name="connsiteX7" fmla="*/ 385845 w 1923940"/>
                <a:gd name="connsiteY7" fmla="*/ 581410 h 2431352"/>
                <a:gd name="connsiteX8" fmla="*/ 428130 w 1923940"/>
                <a:gd name="connsiteY8" fmla="*/ 322418 h 2431352"/>
                <a:gd name="connsiteX9" fmla="*/ 465129 w 1923940"/>
                <a:gd name="connsiteY9" fmla="*/ 147995 h 2431352"/>
                <a:gd name="connsiteX10" fmla="*/ 517984 w 1923940"/>
                <a:gd name="connsiteY10" fmla="*/ 26427 h 2431352"/>
                <a:gd name="connsiteX11" fmla="*/ 554983 w 1923940"/>
                <a:gd name="connsiteY11" fmla="*/ 0 h 2431352"/>
                <a:gd name="connsiteX12" fmla="*/ 607839 w 1923940"/>
                <a:gd name="connsiteY12" fmla="*/ 15856 h 2431352"/>
                <a:gd name="connsiteX13" fmla="*/ 650123 w 1923940"/>
                <a:gd name="connsiteY13" fmla="*/ 58141 h 2431352"/>
                <a:gd name="connsiteX14" fmla="*/ 681836 w 1923940"/>
                <a:gd name="connsiteY14" fmla="*/ 169137 h 2431352"/>
                <a:gd name="connsiteX15" fmla="*/ 713549 w 1923940"/>
                <a:gd name="connsiteY15" fmla="*/ 290705 h 2431352"/>
                <a:gd name="connsiteX16" fmla="*/ 750548 w 1923940"/>
                <a:gd name="connsiteY16" fmla="*/ 544411 h 2431352"/>
                <a:gd name="connsiteX17" fmla="*/ 798118 w 1923940"/>
                <a:gd name="connsiteY17" fmla="*/ 850973 h 2431352"/>
                <a:gd name="connsiteX18" fmla="*/ 835117 w 1923940"/>
                <a:gd name="connsiteY18" fmla="*/ 1120536 h 2431352"/>
                <a:gd name="connsiteX19" fmla="*/ 882687 w 1923940"/>
                <a:gd name="connsiteY19" fmla="*/ 1411241 h 2431352"/>
                <a:gd name="connsiteX20" fmla="*/ 946114 w 1923940"/>
                <a:gd name="connsiteY20" fmla="*/ 1664948 h 2431352"/>
                <a:gd name="connsiteX21" fmla="*/ 1041254 w 1923940"/>
                <a:gd name="connsiteY21" fmla="*/ 1892226 h 2431352"/>
                <a:gd name="connsiteX22" fmla="*/ 1131108 w 1923940"/>
                <a:gd name="connsiteY22" fmla="*/ 2087791 h 2431352"/>
                <a:gd name="connsiteX23" fmla="*/ 1220962 w 1923940"/>
                <a:gd name="connsiteY23" fmla="*/ 2204074 h 2431352"/>
                <a:gd name="connsiteX24" fmla="*/ 1353101 w 1923940"/>
                <a:gd name="connsiteY24" fmla="*/ 2315070 h 2431352"/>
                <a:gd name="connsiteX25" fmla="*/ 1532810 w 1923940"/>
                <a:gd name="connsiteY25" fmla="*/ 2373211 h 2431352"/>
                <a:gd name="connsiteX26" fmla="*/ 1812944 w 1923940"/>
                <a:gd name="connsiteY26" fmla="*/ 2415496 h 2431352"/>
                <a:gd name="connsiteX27" fmla="*/ 1923940 w 1923940"/>
                <a:gd name="connsiteY27" fmla="*/ 2426067 h 2431352"/>
                <a:gd name="connsiteX28" fmla="*/ 0 w 1923940"/>
                <a:gd name="connsiteY28" fmla="*/ 2431352 h 243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23940" h="2431352">
                  <a:moveTo>
                    <a:pt x="0" y="2431352"/>
                  </a:moveTo>
                  <a:lnTo>
                    <a:pt x="63427" y="2367926"/>
                  </a:lnTo>
                  <a:lnTo>
                    <a:pt x="105711" y="2304499"/>
                  </a:lnTo>
                  <a:lnTo>
                    <a:pt x="147996" y="2167075"/>
                  </a:lnTo>
                  <a:lnTo>
                    <a:pt x="200851" y="1871084"/>
                  </a:lnTo>
                  <a:lnTo>
                    <a:pt x="258992" y="1479953"/>
                  </a:lnTo>
                  <a:lnTo>
                    <a:pt x="311848" y="1067681"/>
                  </a:lnTo>
                  <a:lnTo>
                    <a:pt x="385845" y="581410"/>
                  </a:lnTo>
                  <a:lnTo>
                    <a:pt x="428130" y="322418"/>
                  </a:lnTo>
                  <a:lnTo>
                    <a:pt x="465129" y="147995"/>
                  </a:lnTo>
                  <a:lnTo>
                    <a:pt x="517984" y="26427"/>
                  </a:lnTo>
                  <a:lnTo>
                    <a:pt x="554983" y="0"/>
                  </a:lnTo>
                  <a:lnTo>
                    <a:pt x="607839" y="15856"/>
                  </a:lnTo>
                  <a:lnTo>
                    <a:pt x="650123" y="58141"/>
                  </a:lnTo>
                  <a:lnTo>
                    <a:pt x="681836" y="169137"/>
                  </a:lnTo>
                  <a:lnTo>
                    <a:pt x="713549" y="290705"/>
                  </a:lnTo>
                  <a:lnTo>
                    <a:pt x="750548" y="544411"/>
                  </a:lnTo>
                  <a:lnTo>
                    <a:pt x="798118" y="850973"/>
                  </a:lnTo>
                  <a:lnTo>
                    <a:pt x="835117" y="1120536"/>
                  </a:lnTo>
                  <a:lnTo>
                    <a:pt x="882687" y="1411241"/>
                  </a:lnTo>
                  <a:lnTo>
                    <a:pt x="946114" y="1664948"/>
                  </a:lnTo>
                  <a:lnTo>
                    <a:pt x="1041254" y="1892226"/>
                  </a:lnTo>
                  <a:lnTo>
                    <a:pt x="1131108" y="2087791"/>
                  </a:lnTo>
                  <a:lnTo>
                    <a:pt x="1220962" y="2204074"/>
                  </a:lnTo>
                  <a:lnTo>
                    <a:pt x="1353101" y="2315070"/>
                  </a:lnTo>
                  <a:lnTo>
                    <a:pt x="1532810" y="2373211"/>
                  </a:lnTo>
                  <a:lnTo>
                    <a:pt x="1812944" y="2415496"/>
                  </a:lnTo>
                  <a:lnTo>
                    <a:pt x="1923940" y="2426067"/>
                  </a:lnTo>
                  <a:lnTo>
                    <a:pt x="0" y="24313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796654" y="2819131"/>
              <a:ext cx="318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200" i="1" dirty="0" err="1" smtClean="0"/>
                <a:t>q</a:t>
              </a:r>
              <a:r>
                <a:rPr lang="pt-PT" sz="1200" i="1" baseline="-25000" dirty="0" err="1" smtClean="0"/>
                <a:t>I</a:t>
              </a:r>
              <a:endParaRPr lang="pt-PT" sz="1200" i="1" baseline="-25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43133" y="3281082"/>
            <a:ext cx="1198763" cy="542183"/>
            <a:chOff x="2243443" y="3281082"/>
            <a:chExt cx="1198763" cy="542183"/>
          </a:xfrm>
        </p:grpSpPr>
        <p:sp>
          <p:nvSpPr>
            <p:cNvPr id="56" name="Freeform 55"/>
            <p:cNvSpPr/>
            <p:nvPr/>
          </p:nvSpPr>
          <p:spPr>
            <a:xfrm>
              <a:off x="2243443" y="3415752"/>
              <a:ext cx="1198763" cy="407513"/>
            </a:xfrm>
            <a:custGeom>
              <a:avLst/>
              <a:gdLst>
                <a:gd name="connsiteX0" fmla="*/ 0 w 3995876"/>
                <a:gd name="connsiteY0" fmla="*/ 1358386 h 1358386"/>
                <a:gd name="connsiteX1" fmla="*/ 179709 w 3995876"/>
                <a:gd name="connsiteY1" fmla="*/ 1337244 h 1358386"/>
                <a:gd name="connsiteX2" fmla="*/ 264278 w 3995876"/>
                <a:gd name="connsiteY2" fmla="*/ 1300245 h 1358386"/>
                <a:gd name="connsiteX3" fmla="*/ 364703 w 3995876"/>
                <a:gd name="connsiteY3" fmla="*/ 1168106 h 1358386"/>
                <a:gd name="connsiteX4" fmla="*/ 470414 w 3995876"/>
                <a:gd name="connsiteY4" fmla="*/ 898543 h 1358386"/>
                <a:gd name="connsiteX5" fmla="*/ 560269 w 3995876"/>
                <a:gd name="connsiteY5" fmla="*/ 597267 h 1358386"/>
                <a:gd name="connsiteX6" fmla="*/ 660694 w 3995876"/>
                <a:gd name="connsiteY6" fmla="*/ 264277 h 1358386"/>
                <a:gd name="connsiteX7" fmla="*/ 734692 w 3995876"/>
                <a:gd name="connsiteY7" fmla="*/ 84568 h 1358386"/>
                <a:gd name="connsiteX8" fmla="*/ 776976 w 3995876"/>
                <a:gd name="connsiteY8" fmla="*/ 26427 h 1358386"/>
                <a:gd name="connsiteX9" fmla="*/ 829832 w 3995876"/>
                <a:gd name="connsiteY9" fmla="*/ 0 h 1358386"/>
                <a:gd name="connsiteX10" fmla="*/ 893258 w 3995876"/>
                <a:gd name="connsiteY10" fmla="*/ 15856 h 1358386"/>
                <a:gd name="connsiteX11" fmla="*/ 961970 w 3995876"/>
                <a:gd name="connsiteY11" fmla="*/ 84568 h 1358386"/>
                <a:gd name="connsiteX12" fmla="*/ 1035968 w 3995876"/>
                <a:gd name="connsiteY12" fmla="*/ 200850 h 1358386"/>
                <a:gd name="connsiteX13" fmla="*/ 1125822 w 3995876"/>
                <a:gd name="connsiteY13" fmla="*/ 332989 h 1358386"/>
                <a:gd name="connsiteX14" fmla="*/ 1252676 w 3995876"/>
                <a:gd name="connsiteY14" fmla="*/ 512698 h 1358386"/>
                <a:gd name="connsiteX15" fmla="*/ 1342530 w 3995876"/>
                <a:gd name="connsiteY15" fmla="*/ 634265 h 1358386"/>
                <a:gd name="connsiteX16" fmla="*/ 1442955 w 3995876"/>
                <a:gd name="connsiteY16" fmla="*/ 739976 h 1358386"/>
                <a:gd name="connsiteX17" fmla="*/ 1569808 w 3995876"/>
                <a:gd name="connsiteY17" fmla="*/ 866830 h 1358386"/>
                <a:gd name="connsiteX18" fmla="*/ 1707233 w 3995876"/>
                <a:gd name="connsiteY18" fmla="*/ 956684 h 1358386"/>
                <a:gd name="connsiteX19" fmla="*/ 1855228 w 3995876"/>
                <a:gd name="connsiteY19" fmla="*/ 1046538 h 1358386"/>
                <a:gd name="connsiteX20" fmla="*/ 2093078 w 3995876"/>
                <a:gd name="connsiteY20" fmla="*/ 1131107 h 1358386"/>
                <a:gd name="connsiteX21" fmla="*/ 2304500 w 3995876"/>
                <a:gd name="connsiteY21" fmla="*/ 1183963 h 1358386"/>
                <a:gd name="connsiteX22" fmla="*/ 2706202 w 3995876"/>
                <a:gd name="connsiteY22" fmla="*/ 1252675 h 1358386"/>
                <a:gd name="connsiteX23" fmla="*/ 3076190 w 3995876"/>
                <a:gd name="connsiteY23" fmla="*/ 1284388 h 1358386"/>
                <a:gd name="connsiteX24" fmla="*/ 3319325 w 3995876"/>
                <a:gd name="connsiteY24" fmla="*/ 1300245 h 1358386"/>
                <a:gd name="connsiteX25" fmla="*/ 3752740 w 3995876"/>
                <a:gd name="connsiteY25" fmla="*/ 1331958 h 1358386"/>
                <a:gd name="connsiteX26" fmla="*/ 3995876 w 3995876"/>
                <a:gd name="connsiteY26" fmla="*/ 1347815 h 1358386"/>
                <a:gd name="connsiteX27" fmla="*/ 0 w 3995876"/>
                <a:gd name="connsiteY27" fmla="*/ 1358386 h 1358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95876" h="1358386">
                  <a:moveTo>
                    <a:pt x="0" y="1358386"/>
                  </a:moveTo>
                  <a:lnTo>
                    <a:pt x="179709" y="1337244"/>
                  </a:lnTo>
                  <a:lnTo>
                    <a:pt x="264278" y="1300245"/>
                  </a:lnTo>
                  <a:lnTo>
                    <a:pt x="364703" y="1168106"/>
                  </a:lnTo>
                  <a:lnTo>
                    <a:pt x="470414" y="898543"/>
                  </a:lnTo>
                  <a:lnTo>
                    <a:pt x="560269" y="597267"/>
                  </a:lnTo>
                  <a:lnTo>
                    <a:pt x="660694" y="264277"/>
                  </a:lnTo>
                  <a:lnTo>
                    <a:pt x="734692" y="84568"/>
                  </a:lnTo>
                  <a:lnTo>
                    <a:pt x="776976" y="26427"/>
                  </a:lnTo>
                  <a:lnTo>
                    <a:pt x="829832" y="0"/>
                  </a:lnTo>
                  <a:lnTo>
                    <a:pt x="893258" y="15856"/>
                  </a:lnTo>
                  <a:lnTo>
                    <a:pt x="961970" y="84568"/>
                  </a:lnTo>
                  <a:lnTo>
                    <a:pt x="1035968" y="200850"/>
                  </a:lnTo>
                  <a:lnTo>
                    <a:pt x="1125822" y="332989"/>
                  </a:lnTo>
                  <a:lnTo>
                    <a:pt x="1252676" y="512698"/>
                  </a:lnTo>
                  <a:lnTo>
                    <a:pt x="1342530" y="634265"/>
                  </a:lnTo>
                  <a:lnTo>
                    <a:pt x="1442955" y="739976"/>
                  </a:lnTo>
                  <a:lnTo>
                    <a:pt x="1569808" y="866830"/>
                  </a:lnTo>
                  <a:lnTo>
                    <a:pt x="1707233" y="956684"/>
                  </a:lnTo>
                  <a:lnTo>
                    <a:pt x="1855228" y="1046538"/>
                  </a:lnTo>
                  <a:lnTo>
                    <a:pt x="2093078" y="1131107"/>
                  </a:lnTo>
                  <a:lnTo>
                    <a:pt x="2304500" y="1183963"/>
                  </a:lnTo>
                  <a:lnTo>
                    <a:pt x="2706202" y="1252675"/>
                  </a:lnTo>
                  <a:lnTo>
                    <a:pt x="3076190" y="1284388"/>
                  </a:lnTo>
                  <a:lnTo>
                    <a:pt x="3319325" y="1300245"/>
                  </a:lnTo>
                  <a:lnTo>
                    <a:pt x="3752740" y="1331958"/>
                  </a:lnTo>
                  <a:lnTo>
                    <a:pt x="3995876" y="1347815"/>
                  </a:lnTo>
                  <a:lnTo>
                    <a:pt x="0" y="135838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513435" y="3281082"/>
              <a:ext cx="358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200" i="1" dirty="0" err="1" smtClean="0"/>
                <a:t>q</a:t>
              </a:r>
              <a:r>
                <a:rPr lang="pt-PT" sz="1200" i="1" baseline="-25000" dirty="0" err="1"/>
                <a:t>O</a:t>
              </a:r>
              <a:endParaRPr lang="pt-PT" sz="1200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30051" grpId="0" animBg="1"/>
      <p:bldP spid="13005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178130" y="1199408"/>
            <a:ext cx="5130140" cy="490450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170120" y="5233616"/>
            <a:ext cx="51142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 typeface="Arial" pitchFamily="34" charset="0"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Como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GB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GB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GB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então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máximo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armazenamento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GB" b="1" i="1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corresponde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caudal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máximo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saída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GB" b="1" i="1" u="none" strike="noStrike" cap="none" normalizeH="0" baseline="-25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Op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541" y="151307"/>
            <a:ext cx="8802415" cy="58477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A relação entre o </a:t>
            </a:r>
            <a:r>
              <a:rPr lang="pt-PT" b="1" dirty="0" smtClean="0">
                <a:solidFill>
                  <a:srgbClr val="0000FF"/>
                </a:solidFill>
              </a:rPr>
              <a:t>caudal de saída </a:t>
            </a:r>
            <a:r>
              <a:rPr lang="pt-PT" dirty="0" smtClean="0"/>
              <a:t>e o </a:t>
            </a:r>
            <a:r>
              <a:rPr lang="pt-PT" b="1" dirty="0" smtClean="0">
                <a:solidFill>
                  <a:srgbClr val="0000FF"/>
                </a:solidFill>
              </a:rPr>
              <a:t>armazenamento</a:t>
            </a:r>
            <a:r>
              <a:rPr lang="pt-PT" dirty="0" smtClean="0"/>
              <a:t> pode ser </a:t>
            </a:r>
            <a:r>
              <a:rPr lang="pt-PT" b="1" dirty="0" smtClean="0">
                <a:solidFill>
                  <a:srgbClr val="0000FF"/>
                </a:solidFill>
              </a:rPr>
              <a:t>variável</a:t>
            </a:r>
            <a:r>
              <a:rPr lang="pt-PT" dirty="0" smtClean="0"/>
              <a:t> ou </a:t>
            </a:r>
            <a:r>
              <a:rPr lang="pt-PT" b="1" dirty="0" smtClean="0">
                <a:solidFill>
                  <a:srgbClr val="0000FF"/>
                </a:solidFill>
              </a:rPr>
              <a:t>constante</a:t>
            </a:r>
            <a:r>
              <a:rPr lang="pt-PT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Fonte</a:t>
            </a:r>
            <a:r>
              <a:rPr lang="en-GB" dirty="0" smtClean="0"/>
              <a:t>: Chow </a:t>
            </a:r>
            <a:r>
              <a:rPr lang="en-GB" i="1" dirty="0" smtClean="0"/>
              <a:t>et al</a:t>
            </a:r>
            <a:r>
              <a:rPr lang="en-GB" dirty="0" smtClean="0"/>
              <a:t>., 1988)</a:t>
            </a:r>
            <a:endParaRPr lang="pt-PT" dirty="0" smtClean="0"/>
          </a:p>
        </p:txBody>
      </p:sp>
      <p:grpSp>
        <p:nvGrpSpPr>
          <p:cNvPr id="75" name="Group 74"/>
          <p:cNvGrpSpPr/>
          <p:nvPr/>
        </p:nvGrpSpPr>
        <p:grpSpPr>
          <a:xfrm>
            <a:off x="5762718" y="1343351"/>
            <a:ext cx="2874444" cy="2511902"/>
            <a:chOff x="5762718" y="1343351"/>
            <a:chExt cx="2874444" cy="2511902"/>
          </a:xfrm>
        </p:grpSpPr>
        <p:sp>
          <p:nvSpPr>
            <p:cNvPr id="26" name="Freeform 25"/>
            <p:cNvSpPr/>
            <p:nvPr/>
          </p:nvSpPr>
          <p:spPr>
            <a:xfrm>
              <a:off x="6391784" y="1714921"/>
              <a:ext cx="1939264" cy="1844143"/>
            </a:xfrm>
            <a:custGeom>
              <a:avLst/>
              <a:gdLst>
                <a:gd name="connsiteX0" fmla="*/ 0 w 1939264"/>
                <a:gd name="connsiteY0" fmla="*/ 1844143 h 1844143"/>
                <a:gd name="connsiteX1" fmla="*/ 95122 w 1939264"/>
                <a:gd name="connsiteY1" fmla="*/ 1696857 h 1844143"/>
                <a:gd name="connsiteX2" fmla="*/ 184107 w 1939264"/>
                <a:gd name="connsiteY2" fmla="*/ 1482065 h 1844143"/>
                <a:gd name="connsiteX3" fmla="*/ 251613 w 1939264"/>
                <a:gd name="connsiteY3" fmla="*/ 1212041 h 1844143"/>
                <a:gd name="connsiteX4" fmla="*/ 306846 w 1939264"/>
                <a:gd name="connsiteY4" fmla="*/ 862237 h 1844143"/>
                <a:gd name="connsiteX5" fmla="*/ 346735 w 1939264"/>
                <a:gd name="connsiteY5" fmla="*/ 540049 h 1844143"/>
                <a:gd name="connsiteX6" fmla="*/ 383557 w 1939264"/>
                <a:gd name="connsiteY6" fmla="*/ 300709 h 1844143"/>
                <a:gd name="connsiteX7" fmla="*/ 420378 w 1939264"/>
                <a:gd name="connsiteY7" fmla="*/ 135013 h 1844143"/>
                <a:gd name="connsiteX8" fmla="*/ 457200 w 1939264"/>
                <a:gd name="connsiteY8" fmla="*/ 49096 h 1844143"/>
                <a:gd name="connsiteX9" fmla="*/ 500158 w 1939264"/>
                <a:gd name="connsiteY9" fmla="*/ 6137 h 1844143"/>
                <a:gd name="connsiteX10" fmla="*/ 552322 w 1939264"/>
                <a:gd name="connsiteY10" fmla="*/ 0 h 1844143"/>
                <a:gd name="connsiteX11" fmla="*/ 601417 w 1939264"/>
                <a:gd name="connsiteY11" fmla="*/ 46027 h 1844143"/>
                <a:gd name="connsiteX12" fmla="*/ 632102 w 1939264"/>
                <a:gd name="connsiteY12" fmla="*/ 184108 h 1844143"/>
                <a:gd name="connsiteX13" fmla="*/ 650513 w 1939264"/>
                <a:gd name="connsiteY13" fmla="*/ 294572 h 1844143"/>
                <a:gd name="connsiteX14" fmla="*/ 687334 w 1939264"/>
                <a:gd name="connsiteY14" fmla="*/ 475611 h 1844143"/>
                <a:gd name="connsiteX15" fmla="*/ 742566 w 1939264"/>
                <a:gd name="connsiteY15" fmla="*/ 770183 h 1844143"/>
                <a:gd name="connsiteX16" fmla="*/ 782456 w 1939264"/>
                <a:gd name="connsiteY16" fmla="*/ 957359 h 1844143"/>
                <a:gd name="connsiteX17" fmla="*/ 840757 w 1939264"/>
                <a:gd name="connsiteY17" fmla="*/ 1166014 h 1844143"/>
                <a:gd name="connsiteX18" fmla="*/ 905195 w 1939264"/>
                <a:gd name="connsiteY18" fmla="*/ 1347053 h 1844143"/>
                <a:gd name="connsiteX19" fmla="*/ 954290 w 1939264"/>
                <a:gd name="connsiteY19" fmla="*/ 1445243 h 1844143"/>
                <a:gd name="connsiteX20" fmla="*/ 1031001 w 1939264"/>
                <a:gd name="connsiteY20" fmla="*/ 1555708 h 1844143"/>
                <a:gd name="connsiteX21" fmla="*/ 1138397 w 1939264"/>
                <a:gd name="connsiteY21" fmla="*/ 1647762 h 1844143"/>
                <a:gd name="connsiteX22" fmla="*/ 1261135 w 1939264"/>
                <a:gd name="connsiteY22" fmla="*/ 1709131 h 1844143"/>
                <a:gd name="connsiteX23" fmla="*/ 1426832 w 1939264"/>
                <a:gd name="connsiteY23" fmla="*/ 1755158 h 1844143"/>
                <a:gd name="connsiteX24" fmla="*/ 1595597 w 1939264"/>
                <a:gd name="connsiteY24" fmla="*/ 1785842 h 1844143"/>
                <a:gd name="connsiteX25" fmla="*/ 1813458 w 1939264"/>
                <a:gd name="connsiteY25" fmla="*/ 1804253 h 1844143"/>
                <a:gd name="connsiteX26" fmla="*/ 1936196 w 1939264"/>
                <a:gd name="connsiteY26" fmla="*/ 1810390 h 1844143"/>
                <a:gd name="connsiteX27" fmla="*/ 1939264 w 1939264"/>
                <a:gd name="connsiteY27" fmla="*/ 1844143 h 1844143"/>
                <a:gd name="connsiteX28" fmla="*/ 0 w 1939264"/>
                <a:gd name="connsiteY28" fmla="*/ 1844143 h 184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39264" h="1844143">
                  <a:moveTo>
                    <a:pt x="0" y="1844143"/>
                  </a:moveTo>
                  <a:lnTo>
                    <a:pt x="95122" y="1696857"/>
                  </a:lnTo>
                  <a:lnTo>
                    <a:pt x="184107" y="1482065"/>
                  </a:lnTo>
                  <a:lnTo>
                    <a:pt x="251613" y="1212041"/>
                  </a:lnTo>
                  <a:lnTo>
                    <a:pt x="306846" y="862237"/>
                  </a:lnTo>
                  <a:lnTo>
                    <a:pt x="346735" y="540049"/>
                  </a:lnTo>
                  <a:lnTo>
                    <a:pt x="383557" y="300709"/>
                  </a:lnTo>
                  <a:lnTo>
                    <a:pt x="420378" y="135013"/>
                  </a:lnTo>
                  <a:lnTo>
                    <a:pt x="457200" y="49096"/>
                  </a:lnTo>
                  <a:lnTo>
                    <a:pt x="500158" y="6137"/>
                  </a:lnTo>
                  <a:lnTo>
                    <a:pt x="552322" y="0"/>
                  </a:lnTo>
                  <a:lnTo>
                    <a:pt x="601417" y="46027"/>
                  </a:lnTo>
                  <a:lnTo>
                    <a:pt x="632102" y="184108"/>
                  </a:lnTo>
                  <a:lnTo>
                    <a:pt x="650513" y="294572"/>
                  </a:lnTo>
                  <a:lnTo>
                    <a:pt x="687334" y="475611"/>
                  </a:lnTo>
                  <a:lnTo>
                    <a:pt x="742566" y="770183"/>
                  </a:lnTo>
                  <a:lnTo>
                    <a:pt x="782456" y="957359"/>
                  </a:lnTo>
                  <a:lnTo>
                    <a:pt x="840757" y="1166014"/>
                  </a:lnTo>
                  <a:lnTo>
                    <a:pt x="905195" y="1347053"/>
                  </a:lnTo>
                  <a:lnTo>
                    <a:pt x="954290" y="1445243"/>
                  </a:lnTo>
                  <a:lnTo>
                    <a:pt x="1031001" y="1555708"/>
                  </a:lnTo>
                  <a:lnTo>
                    <a:pt x="1138397" y="1647762"/>
                  </a:lnTo>
                  <a:lnTo>
                    <a:pt x="1261135" y="1709131"/>
                  </a:lnTo>
                  <a:lnTo>
                    <a:pt x="1426832" y="1755158"/>
                  </a:lnTo>
                  <a:lnTo>
                    <a:pt x="1595597" y="1785842"/>
                  </a:lnTo>
                  <a:lnTo>
                    <a:pt x="1813458" y="1804253"/>
                  </a:lnTo>
                  <a:lnTo>
                    <a:pt x="1936196" y="1810390"/>
                  </a:lnTo>
                  <a:lnTo>
                    <a:pt x="1939264" y="1844143"/>
                  </a:lnTo>
                  <a:lnTo>
                    <a:pt x="0" y="184414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762718" y="1343351"/>
              <a:ext cx="2874444" cy="2511902"/>
              <a:chOff x="1629318" y="1003098"/>
              <a:chExt cx="2874444" cy="251190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251881" y="3220872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6200000">
                <a:off x="1189630" y="2158621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629318" y="1003098"/>
                <a:ext cx="627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q</a:t>
                </a:r>
                <a:r>
                  <a:rPr lang="pt-PT" sz="1400" b="1" i="1" baseline="-25000" dirty="0" smtClean="0"/>
                  <a:t>I</a:t>
                </a:r>
                <a:r>
                  <a:rPr lang="pt-PT" sz="1400" b="1" dirty="0" smtClean="0"/>
                  <a:t>, </a:t>
                </a:r>
                <a:r>
                  <a:rPr lang="pt-PT" sz="1400" b="1" i="1" dirty="0" smtClean="0"/>
                  <a:t>q</a:t>
                </a:r>
                <a:r>
                  <a:rPr lang="pt-PT" sz="1400" b="1" i="1" baseline="-25000" dirty="0" smtClean="0"/>
                  <a:t>O</a:t>
                </a:r>
                <a:endParaRPr lang="pt-PT" sz="1400" b="1" i="1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217160" y="3207223"/>
                <a:ext cx="2866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t</a:t>
                </a:r>
                <a:endParaRPr lang="pt-PT" sz="1400" b="1" i="1" dirty="0"/>
              </a:p>
            </p:txBody>
          </p:sp>
        </p:grpSp>
        <p:sp>
          <p:nvSpPr>
            <p:cNvPr id="28" name="Freeform 27"/>
            <p:cNvSpPr/>
            <p:nvPr/>
          </p:nvSpPr>
          <p:spPr>
            <a:xfrm>
              <a:off x="6393206" y="2666734"/>
              <a:ext cx="1935957" cy="892969"/>
            </a:xfrm>
            <a:custGeom>
              <a:avLst/>
              <a:gdLst>
                <a:gd name="connsiteX0" fmla="*/ 0 w 1935957"/>
                <a:gd name="connsiteY0" fmla="*/ 892969 h 892969"/>
                <a:gd name="connsiteX1" fmla="*/ 78582 w 1935957"/>
                <a:gd name="connsiteY1" fmla="*/ 828675 h 892969"/>
                <a:gd name="connsiteX2" fmla="*/ 183357 w 1935957"/>
                <a:gd name="connsiteY2" fmla="*/ 721519 h 892969"/>
                <a:gd name="connsiteX3" fmla="*/ 290513 w 1935957"/>
                <a:gd name="connsiteY3" fmla="*/ 602457 h 892969"/>
                <a:gd name="connsiteX4" fmla="*/ 392907 w 1935957"/>
                <a:gd name="connsiteY4" fmla="*/ 457200 h 892969"/>
                <a:gd name="connsiteX5" fmla="*/ 450057 w 1935957"/>
                <a:gd name="connsiteY5" fmla="*/ 366713 h 892969"/>
                <a:gd name="connsiteX6" fmla="*/ 502444 w 1935957"/>
                <a:gd name="connsiteY6" fmla="*/ 271463 h 892969"/>
                <a:gd name="connsiteX7" fmla="*/ 569119 w 1935957"/>
                <a:gd name="connsiteY7" fmla="*/ 157163 h 892969"/>
                <a:gd name="connsiteX8" fmla="*/ 635794 w 1935957"/>
                <a:gd name="connsiteY8" fmla="*/ 83344 h 892969"/>
                <a:gd name="connsiteX9" fmla="*/ 676275 w 1935957"/>
                <a:gd name="connsiteY9" fmla="*/ 47625 h 892969"/>
                <a:gd name="connsiteX10" fmla="*/ 723900 w 1935957"/>
                <a:gd name="connsiteY10" fmla="*/ 14288 h 892969"/>
                <a:gd name="connsiteX11" fmla="*/ 785813 w 1935957"/>
                <a:gd name="connsiteY11" fmla="*/ 0 h 892969"/>
                <a:gd name="connsiteX12" fmla="*/ 845344 w 1935957"/>
                <a:gd name="connsiteY12" fmla="*/ 26194 h 892969"/>
                <a:gd name="connsiteX13" fmla="*/ 916782 w 1935957"/>
                <a:gd name="connsiteY13" fmla="*/ 73819 h 892969"/>
                <a:gd name="connsiteX14" fmla="*/ 995363 w 1935957"/>
                <a:gd name="connsiteY14" fmla="*/ 150019 h 892969"/>
                <a:gd name="connsiteX15" fmla="*/ 1059657 w 1935957"/>
                <a:gd name="connsiteY15" fmla="*/ 214313 h 892969"/>
                <a:gd name="connsiteX16" fmla="*/ 1123950 w 1935957"/>
                <a:gd name="connsiteY16" fmla="*/ 309563 h 892969"/>
                <a:gd name="connsiteX17" fmla="*/ 1181100 w 1935957"/>
                <a:gd name="connsiteY17" fmla="*/ 407194 h 892969"/>
                <a:gd name="connsiteX18" fmla="*/ 1243013 w 1935957"/>
                <a:gd name="connsiteY18" fmla="*/ 495300 h 892969"/>
                <a:gd name="connsiteX19" fmla="*/ 1312069 w 1935957"/>
                <a:gd name="connsiteY19" fmla="*/ 573882 h 892969"/>
                <a:gd name="connsiteX20" fmla="*/ 1381125 w 1935957"/>
                <a:gd name="connsiteY20" fmla="*/ 623888 h 892969"/>
                <a:gd name="connsiteX21" fmla="*/ 1502569 w 1935957"/>
                <a:gd name="connsiteY21" fmla="*/ 688182 h 892969"/>
                <a:gd name="connsiteX22" fmla="*/ 1602582 w 1935957"/>
                <a:gd name="connsiteY22" fmla="*/ 723900 h 892969"/>
                <a:gd name="connsiteX23" fmla="*/ 1726407 w 1935957"/>
                <a:gd name="connsiteY23" fmla="*/ 750094 h 892969"/>
                <a:gd name="connsiteX24" fmla="*/ 1933575 w 1935957"/>
                <a:gd name="connsiteY24" fmla="*/ 785813 h 892969"/>
                <a:gd name="connsiteX25" fmla="*/ 1935957 w 1935957"/>
                <a:gd name="connsiteY25" fmla="*/ 892969 h 892969"/>
                <a:gd name="connsiteX26" fmla="*/ 0 w 1935957"/>
                <a:gd name="connsiteY26" fmla="*/ 892969 h 89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35957" h="892969">
                  <a:moveTo>
                    <a:pt x="0" y="892969"/>
                  </a:moveTo>
                  <a:lnTo>
                    <a:pt x="78582" y="828675"/>
                  </a:lnTo>
                  <a:lnTo>
                    <a:pt x="183357" y="721519"/>
                  </a:lnTo>
                  <a:lnTo>
                    <a:pt x="290513" y="602457"/>
                  </a:lnTo>
                  <a:lnTo>
                    <a:pt x="392907" y="457200"/>
                  </a:lnTo>
                  <a:lnTo>
                    <a:pt x="450057" y="366713"/>
                  </a:lnTo>
                  <a:lnTo>
                    <a:pt x="502444" y="271463"/>
                  </a:lnTo>
                  <a:lnTo>
                    <a:pt x="569119" y="157163"/>
                  </a:lnTo>
                  <a:lnTo>
                    <a:pt x="635794" y="83344"/>
                  </a:lnTo>
                  <a:lnTo>
                    <a:pt x="676275" y="47625"/>
                  </a:lnTo>
                  <a:lnTo>
                    <a:pt x="723900" y="14288"/>
                  </a:lnTo>
                  <a:lnTo>
                    <a:pt x="785813" y="0"/>
                  </a:lnTo>
                  <a:lnTo>
                    <a:pt x="845344" y="26194"/>
                  </a:lnTo>
                  <a:lnTo>
                    <a:pt x="916782" y="73819"/>
                  </a:lnTo>
                  <a:lnTo>
                    <a:pt x="995363" y="150019"/>
                  </a:lnTo>
                  <a:lnTo>
                    <a:pt x="1059657" y="214313"/>
                  </a:lnTo>
                  <a:lnTo>
                    <a:pt x="1123950" y="309563"/>
                  </a:lnTo>
                  <a:lnTo>
                    <a:pt x="1181100" y="407194"/>
                  </a:lnTo>
                  <a:lnTo>
                    <a:pt x="1243013" y="495300"/>
                  </a:lnTo>
                  <a:lnTo>
                    <a:pt x="1312069" y="573882"/>
                  </a:lnTo>
                  <a:lnTo>
                    <a:pt x="1381125" y="623888"/>
                  </a:lnTo>
                  <a:lnTo>
                    <a:pt x="1502569" y="688182"/>
                  </a:lnTo>
                  <a:lnTo>
                    <a:pt x="1602582" y="723900"/>
                  </a:lnTo>
                  <a:lnTo>
                    <a:pt x="1726407" y="750094"/>
                  </a:lnTo>
                  <a:lnTo>
                    <a:pt x="1933575" y="785813"/>
                  </a:lnTo>
                  <a:lnTo>
                    <a:pt x="1935957" y="892969"/>
                  </a:lnTo>
                  <a:lnTo>
                    <a:pt x="0" y="892969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81380" y="1555386"/>
              <a:ext cx="3623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I</a:t>
              </a:r>
              <a:endParaRPr lang="pt-PT" sz="1400" b="1" i="1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50006" y="2989934"/>
              <a:ext cx="438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  <a:endParaRPr lang="pt-PT" sz="1400" b="1" i="1" baseline="-25000" dirty="0"/>
            </a:p>
          </p:txBody>
        </p:sp>
      </p:grpSp>
      <p:sp>
        <p:nvSpPr>
          <p:cNvPr id="33" name="Oval 32"/>
          <p:cNvSpPr>
            <a:spLocks noChangeAspect="1"/>
          </p:cNvSpPr>
          <p:nvPr/>
        </p:nvSpPr>
        <p:spPr>
          <a:xfrm>
            <a:off x="7133777" y="2631017"/>
            <a:ext cx="89999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TextBox 33"/>
          <p:cNvSpPr txBox="1"/>
          <p:nvPr/>
        </p:nvSpPr>
        <p:spPr>
          <a:xfrm>
            <a:off x="7123262" y="2390053"/>
            <a:ext cx="798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smtClean="0"/>
              <a:t>S</a:t>
            </a:r>
            <a:r>
              <a:rPr lang="pt-PT" sz="1400" b="1" i="1" baseline="-25000" dirty="0" smtClean="0"/>
              <a:t>m</a:t>
            </a:r>
            <a:r>
              <a:rPr lang="pt-PT" sz="1400" b="1" dirty="0" smtClean="0"/>
              <a:t>, </a:t>
            </a:r>
            <a:r>
              <a:rPr lang="pt-PT" sz="1400" b="1" i="1" dirty="0" smtClean="0"/>
              <a:t>q</a:t>
            </a:r>
            <a:r>
              <a:rPr lang="pt-PT" sz="1400" b="1" i="1" baseline="-25000" dirty="0" smtClean="0"/>
              <a:t>Op</a:t>
            </a:r>
            <a:endParaRPr lang="pt-PT" sz="1400" b="1" i="1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7780487" y="4266478"/>
            <a:ext cx="798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smtClean="0"/>
              <a:t>S</a:t>
            </a:r>
            <a:r>
              <a:rPr lang="pt-PT" sz="1400" b="1" i="1" baseline="-25000" dirty="0" smtClean="0"/>
              <a:t>m</a:t>
            </a:r>
            <a:r>
              <a:rPr lang="pt-PT" sz="1400" b="1" dirty="0" smtClean="0"/>
              <a:t>, </a:t>
            </a:r>
            <a:r>
              <a:rPr lang="pt-PT" sz="1400" b="1" i="1" dirty="0" smtClean="0"/>
              <a:t>q</a:t>
            </a:r>
            <a:r>
              <a:rPr lang="pt-PT" sz="1400" b="1" i="1" baseline="-25000" dirty="0" smtClean="0"/>
              <a:t>Op</a:t>
            </a:r>
            <a:endParaRPr lang="pt-PT" sz="1400" b="1" i="1" baseline="-250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6014799" y="4010351"/>
            <a:ext cx="2622363" cy="2511902"/>
            <a:chOff x="6014799" y="4010351"/>
            <a:chExt cx="2622363" cy="2511902"/>
          </a:xfrm>
        </p:grpSpPr>
        <p:grpSp>
          <p:nvGrpSpPr>
            <p:cNvPr id="41" name="Group 40"/>
            <p:cNvGrpSpPr/>
            <p:nvPr/>
          </p:nvGrpSpPr>
          <p:grpSpPr>
            <a:xfrm>
              <a:off x="6014799" y="4010351"/>
              <a:ext cx="2622363" cy="2511902"/>
              <a:chOff x="1881399" y="1003098"/>
              <a:chExt cx="2622363" cy="2511902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2251881" y="3220872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16200000">
                <a:off x="1189630" y="2158621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1881399" y="1003098"/>
                <a:ext cx="433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q</a:t>
                </a:r>
                <a:r>
                  <a:rPr lang="pt-PT" sz="1400" b="1" i="1" baseline="-25000" dirty="0" smtClean="0"/>
                  <a:t>O</a:t>
                </a:r>
                <a:endParaRPr lang="pt-PT" sz="1400" b="1" i="1" baseline="-25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217160" y="3207223"/>
                <a:ext cx="2866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S</a:t>
                </a:r>
                <a:endParaRPr lang="pt-PT" sz="1400" b="1" i="1" dirty="0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6391823" y="4561007"/>
              <a:ext cx="1428206" cy="1666240"/>
            </a:xfrm>
            <a:custGeom>
              <a:avLst/>
              <a:gdLst>
                <a:gd name="connsiteX0" fmla="*/ 0 w 1428206"/>
                <a:gd name="connsiteY0" fmla="*/ 1666240 h 1666240"/>
                <a:gd name="connsiteX1" fmla="*/ 37737 w 1428206"/>
                <a:gd name="connsiteY1" fmla="*/ 1550126 h 1666240"/>
                <a:gd name="connsiteX2" fmla="*/ 92891 w 1428206"/>
                <a:gd name="connsiteY2" fmla="*/ 1358537 h 1666240"/>
                <a:gd name="connsiteX3" fmla="*/ 171268 w 1428206"/>
                <a:gd name="connsiteY3" fmla="*/ 1166949 h 1666240"/>
                <a:gd name="connsiteX4" fmla="*/ 258354 w 1428206"/>
                <a:gd name="connsiteY4" fmla="*/ 978263 h 1666240"/>
                <a:gd name="connsiteX5" fmla="*/ 342537 w 1428206"/>
                <a:gd name="connsiteY5" fmla="*/ 824412 h 1666240"/>
                <a:gd name="connsiteX6" fmla="*/ 435428 w 1428206"/>
                <a:gd name="connsiteY6" fmla="*/ 679269 h 1666240"/>
                <a:gd name="connsiteX7" fmla="*/ 566057 w 1428206"/>
                <a:gd name="connsiteY7" fmla="*/ 510903 h 1666240"/>
                <a:gd name="connsiteX8" fmla="*/ 693783 w 1428206"/>
                <a:gd name="connsiteY8" fmla="*/ 374469 h 1666240"/>
                <a:gd name="connsiteX9" fmla="*/ 818606 w 1428206"/>
                <a:gd name="connsiteY9" fmla="*/ 261257 h 1666240"/>
                <a:gd name="connsiteX10" fmla="*/ 963748 w 1428206"/>
                <a:gd name="connsiteY10" fmla="*/ 159657 h 1666240"/>
                <a:gd name="connsiteX11" fmla="*/ 1108891 w 1428206"/>
                <a:gd name="connsiteY11" fmla="*/ 87086 h 1666240"/>
                <a:gd name="connsiteX12" fmla="*/ 1285966 w 1428206"/>
                <a:gd name="connsiteY12" fmla="*/ 31932 h 1666240"/>
                <a:gd name="connsiteX13" fmla="*/ 1428206 w 1428206"/>
                <a:gd name="connsiteY13" fmla="*/ 0 h 166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28206" h="1666240">
                  <a:moveTo>
                    <a:pt x="0" y="1666240"/>
                  </a:moveTo>
                  <a:lnTo>
                    <a:pt x="37737" y="1550126"/>
                  </a:lnTo>
                  <a:lnTo>
                    <a:pt x="92891" y="1358537"/>
                  </a:lnTo>
                  <a:lnTo>
                    <a:pt x="171268" y="1166949"/>
                  </a:lnTo>
                  <a:lnTo>
                    <a:pt x="258354" y="978263"/>
                  </a:lnTo>
                  <a:lnTo>
                    <a:pt x="342537" y="824412"/>
                  </a:lnTo>
                  <a:lnTo>
                    <a:pt x="435428" y="679269"/>
                  </a:lnTo>
                  <a:lnTo>
                    <a:pt x="566057" y="510903"/>
                  </a:lnTo>
                  <a:lnTo>
                    <a:pt x="693783" y="374469"/>
                  </a:lnTo>
                  <a:lnTo>
                    <a:pt x="818606" y="261257"/>
                  </a:lnTo>
                  <a:lnTo>
                    <a:pt x="963748" y="159657"/>
                  </a:lnTo>
                  <a:lnTo>
                    <a:pt x="1108891" y="87086"/>
                  </a:lnTo>
                  <a:lnTo>
                    <a:pt x="1285966" y="31932"/>
                  </a:lnTo>
                  <a:lnTo>
                    <a:pt x="1428206" y="0"/>
                  </a:lnTo>
                </a:path>
              </a:pathLst>
            </a:cu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52" name="Oval 51"/>
          <p:cNvSpPr>
            <a:spLocks noChangeAspect="1"/>
          </p:cNvSpPr>
          <p:nvPr/>
        </p:nvSpPr>
        <p:spPr>
          <a:xfrm>
            <a:off x="7777081" y="4521364"/>
            <a:ext cx="89999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0" name="TextBox 59"/>
          <p:cNvSpPr txBox="1"/>
          <p:nvPr/>
        </p:nvSpPr>
        <p:spPr>
          <a:xfrm>
            <a:off x="138216" y="1159027"/>
            <a:ext cx="2052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00FF"/>
                </a:solidFill>
              </a:rPr>
              <a:t>Relação constante:</a:t>
            </a:r>
            <a:endParaRPr lang="pt-PT" b="1" dirty="0">
              <a:solidFill>
                <a:srgbClr val="0000FF"/>
              </a:solidFill>
            </a:endParaRPr>
          </a:p>
        </p:txBody>
      </p:sp>
      <p:graphicFrame>
        <p:nvGraphicFramePr>
          <p:cNvPr id="129040" name="Object 16"/>
          <p:cNvGraphicFramePr>
            <a:graphicFrameLocks noChangeAspect="1"/>
          </p:cNvGraphicFramePr>
          <p:nvPr/>
        </p:nvGraphicFramePr>
        <p:xfrm>
          <a:off x="1829158" y="3062273"/>
          <a:ext cx="972000" cy="3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3" name="Equation" r:id="rId3" imgW="596641" imgH="203112" progId="Equation.3">
                  <p:embed/>
                </p:oleObj>
              </mc:Choice>
              <mc:Fallback>
                <p:oleObj name="Equation" r:id="rId3" imgW="596641" imgH="203112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158" y="3062273"/>
                        <a:ext cx="972000" cy="3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9" name="Object 15"/>
          <p:cNvGraphicFramePr>
            <a:graphicFrameLocks noChangeAspect="1"/>
          </p:cNvGraphicFramePr>
          <p:nvPr/>
        </p:nvGraphicFramePr>
        <p:xfrm>
          <a:off x="1467217" y="4361901"/>
          <a:ext cx="173937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4" name="Equation" r:id="rId5" imgW="1028520" imgH="368280" progId="Equation.3">
                  <p:embed/>
                </p:oleObj>
              </mc:Choice>
              <mc:Fallback>
                <p:oleObj name="Equation" r:id="rId5" imgW="1028520" imgH="3682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217" y="4361901"/>
                        <a:ext cx="173937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116953" y="1796999"/>
            <a:ext cx="51674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Albufeira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com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superfície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horizontal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larga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e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profunda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com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reduzidas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velocidades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116962" y="3709861"/>
            <a:ext cx="5178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armazenamento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máximo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ocorre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quando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hidrogramas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cruzam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isto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é,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quando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17"/>
          <p:cNvSpPr>
            <a:spLocks noChangeArrowheads="1"/>
          </p:cNvSpPr>
          <p:nvPr/>
        </p:nvSpPr>
        <p:spPr bwMode="auto">
          <a:xfrm>
            <a:off x="109865" y="2657318"/>
            <a:ext cx="51745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Há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uma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descarga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fixa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uma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dada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carga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29044" grpId="0"/>
      <p:bldP spid="33" grpId="0" animBg="1"/>
      <p:bldP spid="34" grpId="0"/>
      <p:bldP spid="51" grpId="0"/>
      <p:bldP spid="52" grpId="0" animBg="1"/>
      <p:bldP spid="60" grpId="0"/>
      <p:bldP spid="129041" grpId="0"/>
      <p:bldP spid="129042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54379" y="237506"/>
            <a:ext cx="5177642" cy="63889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40" name="Group 39"/>
          <p:cNvGrpSpPr/>
          <p:nvPr/>
        </p:nvGrpSpPr>
        <p:grpSpPr>
          <a:xfrm>
            <a:off x="5789604" y="774697"/>
            <a:ext cx="2831912" cy="2511902"/>
            <a:chOff x="5789604" y="774697"/>
            <a:chExt cx="2831912" cy="2511902"/>
          </a:xfrm>
        </p:grpSpPr>
        <p:sp>
          <p:nvSpPr>
            <p:cNvPr id="2" name="Freeform 1"/>
            <p:cNvSpPr/>
            <p:nvPr/>
          </p:nvSpPr>
          <p:spPr>
            <a:xfrm>
              <a:off x="6373484" y="1140493"/>
              <a:ext cx="1939264" cy="1844143"/>
            </a:xfrm>
            <a:custGeom>
              <a:avLst/>
              <a:gdLst>
                <a:gd name="connsiteX0" fmla="*/ 0 w 1939264"/>
                <a:gd name="connsiteY0" fmla="*/ 1844143 h 1844143"/>
                <a:gd name="connsiteX1" fmla="*/ 95122 w 1939264"/>
                <a:gd name="connsiteY1" fmla="*/ 1696857 h 1844143"/>
                <a:gd name="connsiteX2" fmla="*/ 184107 w 1939264"/>
                <a:gd name="connsiteY2" fmla="*/ 1482065 h 1844143"/>
                <a:gd name="connsiteX3" fmla="*/ 251613 w 1939264"/>
                <a:gd name="connsiteY3" fmla="*/ 1212041 h 1844143"/>
                <a:gd name="connsiteX4" fmla="*/ 306846 w 1939264"/>
                <a:gd name="connsiteY4" fmla="*/ 862237 h 1844143"/>
                <a:gd name="connsiteX5" fmla="*/ 346735 w 1939264"/>
                <a:gd name="connsiteY5" fmla="*/ 540049 h 1844143"/>
                <a:gd name="connsiteX6" fmla="*/ 383557 w 1939264"/>
                <a:gd name="connsiteY6" fmla="*/ 300709 h 1844143"/>
                <a:gd name="connsiteX7" fmla="*/ 420378 w 1939264"/>
                <a:gd name="connsiteY7" fmla="*/ 135013 h 1844143"/>
                <a:gd name="connsiteX8" fmla="*/ 457200 w 1939264"/>
                <a:gd name="connsiteY8" fmla="*/ 49096 h 1844143"/>
                <a:gd name="connsiteX9" fmla="*/ 500158 w 1939264"/>
                <a:gd name="connsiteY9" fmla="*/ 6137 h 1844143"/>
                <a:gd name="connsiteX10" fmla="*/ 552322 w 1939264"/>
                <a:gd name="connsiteY10" fmla="*/ 0 h 1844143"/>
                <a:gd name="connsiteX11" fmla="*/ 601417 w 1939264"/>
                <a:gd name="connsiteY11" fmla="*/ 46027 h 1844143"/>
                <a:gd name="connsiteX12" fmla="*/ 632102 w 1939264"/>
                <a:gd name="connsiteY12" fmla="*/ 184108 h 1844143"/>
                <a:gd name="connsiteX13" fmla="*/ 650513 w 1939264"/>
                <a:gd name="connsiteY13" fmla="*/ 294572 h 1844143"/>
                <a:gd name="connsiteX14" fmla="*/ 687334 w 1939264"/>
                <a:gd name="connsiteY14" fmla="*/ 475611 h 1844143"/>
                <a:gd name="connsiteX15" fmla="*/ 742566 w 1939264"/>
                <a:gd name="connsiteY15" fmla="*/ 770183 h 1844143"/>
                <a:gd name="connsiteX16" fmla="*/ 782456 w 1939264"/>
                <a:gd name="connsiteY16" fmla="*/ 957359 h 1844143"/>
                <a:gd name="connsiteX17" fmla="*/ 840757 w 1939264"/>
                <a:gd name="connsiteY17" fmla="*/ 1166014 h 1844143"/>
                <a:gd name="connsiteX18" fmla="*/ 905195 w 1939264"/>
                <a:gd name="connsiteY18" fmla="*/ 1347053 h 1844143"/>
                <a:gd name="connsiteX19" fmla="*/ 954290 w 1939264"/>
                <a:gd name="connsiteY19" fmla="*/ 1445243 h 1844143"/>
                <a:gd name="connsiteX20" fmla="*/ 1031001 w 1939264"/>
                <a:gd name="connsiteY20" fmla="*/ 1555708 h 1844143"/>
                <a:gd name="connsiteX21" fmla="*/ 1138397 w 1939264"/>
                <a:gd name="connsiteY21" fmla="*/ 1647762 h 1844143"/>
                <a:gd name="connsiteX22" fmla="*/ 1261135 w 1939264"/>
                <a:gd name="connsiteY22" fmla="*/ 1709131 h 1844143"/>
                <a:gd name="connsiteX23" fmla="*/ 1426832 w 1939264"/>
                <a:gd name="connsiteY23" fmla="*/ 1755158 h 1844143"/>
                <a:gd name="connsiteX24" fmla="*/ 1595597 w 1939264"/>
                <a:gd name="connsiteY24" fmla="*/ 1785842 h 1844143"/>
                <a:gd name="connsiteX25" fmla="*/ 1813458 w 1939264"/>
                <a:gd name="connsiteY25" fmla="*/ 1804253 h 1844143"/>
                <a:gd name="connsiteX26" fmla="*/ 1936196 w 1939264"/>
                <a:gd name="connsiteY26" fmla="*/ 1810390 h 1844143"/>
                <a:gd name="connsiteX27" fmla="*/ 1939264 w 1939264"/>
                <a:gd name="connsiteY27" fmla="*/ 1844143 h 1844143"/>
                <a:gd name="connsiteX28" fmla="*/ 0 w 1939264"/>
                <a:gd name="connsiteY28" fmla="*/ 1844143 h 184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939264" h="1844143">
                  <a:moveTo>
                    <a:pt x="0" y="1844143"/>
                  </a:moveTo>
                  <a:lnTo>
                    <a:pt x="95122" y="1696857"/>
                  </a:lnTo>
                  <a:lnTo>
                    <a:pt x="184107" y="1482065"/>
                  </a:lnTo>
                  <a:lnTo>
                    <a:pt x="251613" y="1212041"/>
                  </a:lnTo>
                  <a:lnTo>
                    <a:pt x="306846" y="862237"/>
                  </a:lnTo>
                  <a:lnTo>
                    <a:pt x="346735" y="540049"/>
                  </a:lnTo>
                  <a:lnTo>
                    <a:pt x="383557" y="300709"/>
                  </a:lnTo>
                  <a:lnTo>
                    <a:pt x="420378" y="135013"/>
                  </a:lnTo>
                  <a:lnTo>
                    <a:pt x="457200" y="49096"/>
                  </a:lnTo>
                  <a:lnTo>
                    <a:pt x="500158" y="6137"/>
                  </a:lnTo>
                  <a:lnTo>
                    <a:pt x="552322" y="0"/>
                  </a:lnTo>
                  <a:lnTo>
                    <a:pt x="601417" y="46027"/>
                  </a:lnTo>
                  <a:lnTo>
                    <a:pt x="632102" y="184108"/>
                  </a:lnTo>
                  <a:lnTo>
                    <a:pt x="650513" y="294572"/>
                  </a:lnTo>
                  <a:lnTo>
                    <a:pt x="687334" y="475611"/>
                  </a:lnTo>
                  <a:lnTo>
                    <a:pt x="742566" y="770183"/>
                  </a:lnTo>
                  <a:lnTo>
                    <a:pt x="782456" y="957359"/>
                  </a:lnTo>
                  <a:lnTo>
                    <a:pt x="840757" y="1166014"/>
                  </a:lnTo>
                  <a:lnTo>
                    <a:pt x="905195" y="1347053"/>
                  </a:lnTo>
                  <a:lnTo>
                    <a:pt x="954290" y="1445243"/>
                  </a:lnTo>
                  <a:lnTo>
                    <a:pt x="1031001" y="1555708"/>
                  </a:lnTo>
                  <a:lnTo>
                    <a:pt x="1138397" y="1647762"/>
                  </a:lnTo>
                  <a:lnTo>
                    <a:pt x="1261135" y="1709131"/>
                  </a:lnTo>
                  <a:lnTo>
                    <a:pt x="1426832" y="1755158"/>
                  </a:lnTo>
                  <a:lnTo>
                    <a:pt x="1595597" y="1785842"/>
                  </a:lnTo>
                  <a:lnTo>
                    <a:pt x="1813458" y="1804253"/>
                  </a:lnTo>
                  <a:lnTo>
                    <a:pt x="1936196" y="1810390"/>
                  </a:lnTo>
                  <a:lnTo>
                    <a:pt x="1939264" y="1844143"/>
                  </a:lnTo>
                  <a:lnTo>
                    <a:pt x="0" y="184414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789604" y="774697"/>
              <a:ext cx="2831912" cy="2511902"/>
              <a:chOff x="1671850" y="1003098"/>
              <a:chExt cx="2831912" cy="2511902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2251881" y="3220872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 rot="16200000">
                <a:off x="1189630" y="2158621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1671850" y="1003098"/>
                <a:ext cx="6277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q</a:t>
                </a:r>
                <a:r>
                  <a:rPr lang="pt-PT" sz="1400" b="1" i="1" baseline="-25000" dirty="0" smtClean="0"/>
                  <a:t>I</a:t>
                </a:r>
                <a:r>
                  <a:rPr lang="pt-PT" sz="1400" b="1" dirty="0" smtClean="0"/>
                  <a:t>, </a:t>
                </a:r>
                <a:r>
                  <a:rPr lang="pt-PT" sz="1400" b="1" i="1" dirty="0" smtClean="0"/>
                  <a:t>q</a:t>
                </a:r>
                <a:r>
                  <a:rPr lang="pt-PT" sz="1400" b="1" i="1" baseline="-25000" dirty="0" smtClean="0"/>
                  <a:t>O</a:t>
                </a:r>
                <a:endParaRPr lang="pt-PT" sz="1400" b="1" i="1" baseline="-25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217160" y="3207223"/>
                <a:ext cx="2866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t</a:t>
                </a:r>
                <a:endParaRPr lang="pt-PT" sz="1400" b="1" i="1" dirty="0"/>
              </a:p>
            </p:txBody>
          </p:sp>
        </p:grpSp>
        <p:sp>
          <p:nvSpPr>
            <p:cNvPr id="8" name="Freeform 7"/>
            <p:cNvSpPr/>
            <p:nvPr/>
          </p:nvSpPr>
          <p:spPr>
            <a:xfrm>
              <a:off x="6371731" y="2267575"/>
              <a:ext cx="1938338" cy="723900"/>
            </a:xfrm>
            <a:custGeom>
              <a:avLst/>
              <a:gdLst>
                <a:gd name="connsiteX0" fmla="*/ 0 w 1938338"/>
                <a:gd name="connsiteY0" fmla="*/ 719138 h 723900"/>
                <a:gd name="connsiteX1" fmla="*/ 100013 w 1938338"/>
                <a:gd name="connsiteY1" fmla="*/ 681038 h 723900"/>
                <a:gd name="connsiteX2" fmla="*/ 204788 w 1938338"/>
                <a:gd name="connsiteY2" fmla="*/ 635794 h 723900"/>
                <a:gd name="connsiteX3" fmla="*/ 292894 w 1938338"/>
                <a:gd name="connsiteY3" fmla="*/ 590550 h 723900"/>
                <a:gd name="connsiteX4" fmla="*/ 397669 w 1938338"/>
                <a:gd name="connsiteY4" fmla="*/ 526256 h 723900"/>
                <a:gd name="connsiteX5" fmla="*/ 492919 w 1938338"/>
                <a:gd name="connsiteY5" fmla="*/ 454819 h 723900"/>
                <a:gd name="connsiteX6" fmla="*/ 559594 w 1938338"/>
                <a:gd name="connsiteY6" fmla="*/ 397669 h 723900"/>
                <a:gd name="connsiteX7" fmla="*/ 671513 w 1938338"/>
                <a:gd name="connsiteY7" fmla="*/ 307181 h 723900"/>
                <a:gd name="connsiteX8" fmla="*/ 735807 w 1938338"/>
                <a:gd name="connsiteY8" fmla="*/ 247650 h 723900"/>
                <a:gd name="connsiteX9" fmla="*/ 804863 w 1938338"/>
                <a:gd name="connsiteY9" fmla="*/ 188119 h 723900"/>
                <a:gd name="connsiteX10" fmla="*/ 871538 w 1938338"/>
                <a:gd name="connsiteY10" fmla="*/ 130969 h 723900"/>
                <a:gd name="connsiteX11" fmla="*/ 983457 w 1938338"/>
                <a:gd name="connsiteY11" fmla="*/ 66675 h 723900"/>
                <a:gd name="connsiteX12" fmla="*/ 1081088 w 1938338"/>
                <a:gd name="connsiteY12" fmla="*/ 26194 h 723900"/>
                <a:gd name="connsiteX13" fmla="*/ 1162050 w 1938338"/>
                <a:gd name="connsiteY13" fmla="*/ 9525 h 723900"/>
                <a:gd name="connsiteX14" fmla="*/ 1245394 w 1938338"/>
                <a:gd name="connsiteY14" fmla="*/ 0 h 723900"/>
                <a:gd name="connsiteX15" fmla="*/ 1321594 w 1938338"/>
                <a:gd name="connsiteY15" fmla="*/ 21431 h 723900"/>
                <a:gd name="connsiteX16" fmla="*/ 1421607 w 1938338"/>
                <a:gd name="connsiteY16" fmla="*/ 59531 h 723900"/>
                <a:gd name="connsiteX17" fmla="*/ 1516857 w 1938338"/>
                <a:gd name="connsiteY17" fmla="*/ 107156 h 723900"/>
                <a:gd name="connsiteX18" fmla="*/ 1607344 w 1938338"/>
                <a:gd name="connsiteY18" fmla="*/ 161925 h 723900"/>
                <a:gd name="connsiteX19" fmla="*/ 1702594 w 1938338"/>
                <a:gd name="connsiteY19" fmla="*/ 233363 h 723900"/>
                <a:gd name="connsiteX20" fmla="*/ 1833563 w 1938338"/>
                <a:gd name="connsiteY20" fmla="*/ 304800 h 723900"/>
                <a:gd name="connsiteX21" fmla="*/ 1928813 w 1938338"/>
                <a:gd name="connsiteY21" fmla="*/ 354806 h 723900"/>
                <a:gd name="connsiteX22" fmla="*/ 1938338 w 1938338"/>
                <a:gd name="connsiteY22" fmla="*/ 723900 h 723900"/>
                <a:gd name="connsiteX23" fmla="*/ 0 w 1938338"/>
                <a:gd name="connsiteY23" fmla="*/ 719138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38338" h="723900">
                  <a:moveTo>
                    <a:pt x="0" y="719138"/>
                  </a:moveTo>
                  <a:lnTo>
                    <a:pt x="100013" y="681038"/>
                  </a:lnTo>
                  <a:lnTo>
                    <a:pt x="204788" y="635794"/>
                  </a:lnTo>
                  <a:lnTo>
                    <a:pt x="292894" y="590550"/>
                  </a:lnTo>
                  <a:lnTo>
                    <a:pt x="397669" y="526256"/>
                  </a:lnTo>
                  <a:lnTo>
                    <a:pt x="492919" y="454819"/>
                  </a:lnTo>
                  <a:lnTo>
                    <a:pt x="559594" y="397669"/>
                  </a:lnTo>
                  <a:lnTo>
                    <a:pt x="671513" y="307181"/>
                  </a:lnTo>
                  <a:lnTo>
                    <a:pt x="735807" y="247650"/>
                  </a:lnTo>
                  <a:lnTo>
                    <a:pt x="804863" y="188119"/>
                  </a:lnTo>
                  <a:lnTo>
                    <a:pt x="871538" y="130969"/>
                  </a:lnTo>
                  <a:lnTo>
                    <a:pt x="983457" y="66675"/>
                  </a:lnTo>
                  <a:lnTo>
                    <a:pt x="1081088" y="26194"/>
                  </a:lnTo>
                  <a:lnTo>
                    <a:pt x="1162050" y="9525"/>
                  </a:lnTo>
                  <a:lnTo>
                    <a:pt x="1245394" y="0"/>
                  </a:lnTo>
                  <a:lnTo>
                    <a:pt x="1321594" y="21431"/>
                  </a:lnTo>
                  <a:lnTo>
                    <a:pt x="1421607" y="59531"/>
                  </a:lnTo>
                  <a:lnTo>
                    <a:pt x="1516857" y="107156"/>
                  </a:lnTo>
                  <a:lnTo>
                    <a:pt x="1607344" y="161925"/>
                  </a:lnTo>
                  <a:lnTo>
                    <a:pt x="1702594" y="233363"/>
                  </a:lnTo>
                  <a:lnTo>
                    <a:pt x="1833563" y="304800"/>
                  </a:lnTo>
                  <a:lnTo>
                    <a:pt x="1928813" y="354806"/>
                  </a:lnTo>
                  <a:lnTo>
                    <a:pt x="1938338" y="723900"/>
                  </a:lnTo>
                  <a:lnTo>
                    <a:pt x="0" y="719138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76761" y="1019498"/>
              <a:ext cx="3623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I</a:t>
              </a:r>
              <a:endParaRPr lang="pt-PT" sz="1400" b="1" i="1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26731" y="2222942"/>
              <a:ext cx="4385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  <a:endParaRPr lang="pt-PT" sz="1400" b="1" i="1" baseline="-25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27251" y="2135509"/>
            <a:ext cx="43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smtClean="0">
                <a:solidFill>
                  <a:schemeClr val="bg1"/>
                </a:solidFill>
              </a:rPr>
              <a:t>S</a:t>
            </a:r>
            <a:r>
              <a:rPr lang="pt-PT" sz="1400" b="1" i="1" baseline="-25000" dirty="0" smtClean="0">
                <a:solidFill>
                  <a:schemeClr val="bg1"/>
                </a:solidFill>
              </a:rPr>
              <a:t>m</a:t>
            </a:r>
            <a:endParaRPr lang="pt-PT" sz="1400" b="1" i="1" baseline="-25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2152" y="1916133"/>
            <a:ext cx="503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smtClean="0"/>
              <a:t>q</a:t>
            </a:r>
            <a:r>
              <a:rPr lang="pt-PT" sz="1400" b="1" i="1" baseline="-25000" dirty="0" smtClean="0"/>
              <a:t>Op</a:t>
            </a:r>
            <a:endParaRPr lang="pt-PT" sz="1400" b="1" i="1" baseline="-25000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7207308" y="2354157"/>
            <a:ext cx="89999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7574631" y="2229111"/>
            <a:ext cx="89999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9" name="Group 38"/>
          <p:cNvGrpSpPr/>
          <p:nvPr/>
        </p:nvGrpSpPr>
        <p:grpSpPr>
          <a:xfrm>
            <a:off x="5993324" y="3990723"/>
            <a:ext cx="2622363" cy="2511902"/>
            <a:chOff x="5993324" y="3990723"/>
            <a:chExt cx="2622363" cy="2511902"/>
          </a:xfrm>
        </p:grpSpPr>
        <p:grpSp>
          <p:nvGrpSpPr>
            <p:cNvPr id="15" name="Group 14"/>
            <p:cNvGrpSpPr/>
            <p:nvPr/>
          </p:nvGrpSpPr>
          <p:grpSpPr>
            <a:xfrm>
              <a:off x="5993324" y="3990723"/>
              <a:ext cx="2622363" cy="2511902"/>
              <a:chOff x="1881399" y="1003098"/>
              <a:chExt cx="2622363" cy="251190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2251881" y="3220872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6200000">
                <a:off x="1189630" y="2158621"/>
                <a:ext cx="213587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81399" y="1003098"/>
                <a:ext cx="4331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q</a:t>
                </a:r>
                <a:r>
                  <a:rPr lang="pt-PT" sz="1400" b="1" i="1" baseline="-25000" dirty="0" smtClean="0"/>
                  <a:t>O</a:t>
                </a:r>
                <a:endParaRPr lang="pt-PT" sz="1400" b="1" i="1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217160" y="3207223"/>
                <a:ext cx="2866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S</a:t>
                </a:r>
                <a:endParaRPr lang="pt-PT" sz="1400" b="1" i="1" dirty="0"/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6480609" y="4493506"/>
              <a:ext cx="1685832" cy="1647111"/>
            </a:xfrm>
            <a:custGeom>
              <a:avLst/>
              <a:gdLst>
                <a:gd name="connsiteX0" fmla="*/ 68506 w 1685832"/>
                <a:gd name="connsiteY0" fmla="*/ 1647111 h 1647111"/>
                <a:gd name="connsiteX1" fmla="*/ 166797 w 1685832"/>
                <a:gd name="connsiteY1" fmla="*/ 1465423 h 1647111"/>
                <a:gd name="connsiteX2" fmla="*/ 303808 w 1685832"/>
                <a:gd name="connsiteY2" fmla="*/ 1274798 h 1647111"/>
                <a:gd name="connsiteX3" fmla="*/ 446776 w 1685832"/>
                <a:gd name="connsiteY3" fmla="*/ 1105024 h 1647111"/>
                <a:gd name="connsiteX4" fmla="*/ 604636 w 1685832"/>
                <a:gd name="connsiteY4" fmla="*/ 932271 h 1647111"/>
                <a:gd name="connsiteX5" fmla="*/ 756540 w 1685832"/>
                <a:gd name="connsiteY5" fmla="*/ 780367 h 1647111"/>
                <a:gd name="connsiteX6" fmla="*/ 929293 w 1685832"/>
                <a:gd name="connsiteY6" fmla="*/ 643356 h 1647111"/>
                <a:gd name="connsiteX7" fmla="*/ 1152681 w 1685832"/>
                <a:gd name="connsiteY7" fmla="*/ 506345 h 1647111"/>
                <a:gd name="connsiteX8" fmla="*/ 1292670 w 1685832"/>
                <a:gd name="connsiteY8" fmla="*/ 431883 h 1647111"/>
                <a:gd name="connsiteX9" fmla="*/ 1438617 w 1685832"/>
                <a:gd name="connsiteY9" fmla="*/ 363377 h 1647111"/>
                <a:gd name="connsiteX10" fmla="*/ 1548821 w 1685832"/>
                <a:gd name="connsiteY10" fmla="*/ 303807 h 1647111"/>
                <a:gd name="connsiteX11" fmla="*/ 1596477 w 1685832"/>
                <a:gd name="connsiteY11" fmla="*/ 265086 h 1647111"/>
                <a:gd name="connsiteX12" fmla="*/ 1632219 w 1685832"/>
                <a:gd name="connsiteY12" fmla="*/ 223387 h 1647111"/>
                <a:gd name="connsiteX13" fmla="*/ 1659026 w 1685832"/>
                <a:gd name="connsiteY13" fmla="*/ 166796 h 1647111"/>
                <a:gd name="connsiteX14" fmla="*/ 1679875 w 1685832"/>
                <a:gd name="connsiteY14" fmla="*/ 119140 h 1647111"/>
                <a:gd name="connsiteX15" fmla="*/ 1685832 w 1685832"/>
                <a:gd name="connsiteY15" fmla="*/ 86376 h 1647111"/>
                <a:gd name="connsiteX16" fmla="*/ 1664983 w 1685832"/>
                <a:gd name="connsiteY16" fmla="*/ 65527 h 1647111"/>
                <a:gd name="connsiteX17" fmla="*/ 1629241 w 1685832"/>
                <a:gd name="connsiteY17" fmla="*/ 41699 h 1647111"/>
                <a:gd name="connsiteX18" fmla="*/ 1566692 w 1685832"/>
                <a:gd name="connsiteY18" fmla="*/ 17871 h 1647111"/>
                <a:gd name="connsiteX19" fmla="*/ 1536907 w 1685832"/>
                <a:gd name="connsiteY19" fmla="*/ 8935 h 1647111"/>
                <a:gd name="connsiteX20" fmla="*/ 1489251 w 1685832"/>
                <a:gd name="connsiteY20" fmla="*/ 0 h 1647111"/>
                <a:gd name="connsiteX21" fmla="*/ 1414789 w 1685832"/>
                <a:gd name="connsiteY21" fmla="*/ 8935 h 1647111"/>
                <a:gd name="connsiteX22" fmla="*/ 1301606 w 1685832"/>
                <a:gd name="connsiteY22" fmla="*/ 32763 h 1647111"/>
                <a:gd name="connsiteX23" fmla="*/ 1209272 w 1685832"/>
                <a:gd name="connsiteY23" fmla="*/ 56591 h 1647111"/>
                <a:gd name="connsiteX24" fmla="*/ 1072261 w 1685832"/>
                <a:gd name="connsiteY24" fmla="*/ 122118 h 1647111"/>
                <a:gd name="connsiteX25" fmla="*/ 887594 w 1685832"/>
                <a:gd name="connsiteY25" fmla="*/ 253172 h 1647111"/>
                <a:gd name="connsiteX26" fmla="*/ 714841 w 1685832"/>
                <a:gd name="connsiteY26" fmla="*/ 393162 h 1647111"/>
                <a:gd name="connsiteX27" fmla="*/ 592722 w 1685832"/>
                <a:gd name="connsiteY27" fmla="*/ 521238 h 1647111"/>
                <a:gd name="connsiteX28" fmla="*/ 428905 w 1685832"/>
                <a:gd name="connsiteY28" fmla="*/ 708883 h 1647111"/>
                <a:gd name="connsiteX29" fmla="*/ 300829 w 1685832"/>
                <a:gd name="connsiteY29" fmla="*/ 875679 h 1647111"/>
                <a:gd name="connsiteX30" fmla="*/ 166797 w 1685832"/>
                <a:gd name="connsiteY30" fmla="*/ 1081196 h 1647111"/>
                <a:gd name="connsiteX31" fmla="*/ 62549 w 1685832"/>
                <a:gd name="connsiteY31" fmla="*/ 1301605 h 1647111"/>
                <a:gd name="connsiteX32" fmla="*/ 0 w 1685832"/>
                <a:gd name="connsiteY32" fmla="*/ 1462444 h 1647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685832" h="1647111">
                  <a:moveTo>
                    <a:pt x="68506" y="1647111"/>
                  </a:moveTo>
                  <a:lnTo>
                    <a:pt x="166797" y="1465423"/>
                  </a:lnTo>
                  <a:lnTo>
                    <a:pt x="303808" y="1274798"/>
                  </a:lnTo>
                  <a:lnTo>
                    <a:pt x="446776" y="1105024"/>
                  </a:lnTo>
                  <a:lnTo>
                    <a:pt x="604636" y="932271"/>
                  </a:lnTo>
                  <a:lnTo>
                    <a:pt x="756540" y="780367"/>
                  </a:lnTo>
                  <a:lnTo>
                    <a:pt x="929293" y="643356"/>
                  </a:lnTo>
                  <a:lnTo>
                    <a:pt x="1152681" y="506345"/>
                  </a:lnTo>
                  <a:lnTo>
                    <a:pt x="1292670" y="431883"/>
                  </a:lnTo>
                  <a:lnTo>
                    <a:pt x="1438617" y="363377"/>
                  </a:lnTo>
                  <a:lnTo>
                    <a:pt x="1548821" y="303807"/>
                  </a:lnTo>
                  <a:lnTo>
                    <a:pt x="1596477" y="265086"/>
                  </a:lnTo>
                  <a:lnTo>
                    <a:pt x="1632219" y="223387"/>
                  </a:lnTo>
                  <a:lnTo>
                    <a:pt x="1659026" y="166796"/>
                  </a:lnTo>
                  <a:lnTo>
                    <a:pt x="1679875" y="119140"/>
                  </a:lnTo>
                  <a:lnTo>
                    <a:pt x="1685832" y="86376"/>
                  </a:lnTo>
                  <a:lnTo>
                    <a:pt x="1664983" y="65527"/>
                  </a:lnTo>
                  <a:lnTo>
                    <a:pt x="1629241" y="41699"/>
                  </a:lnTo>
                  <a:lnTo>
                    <a:pt x="1566692" y="17871"/>
                  </a:lnTo>
                  <a:lnTo>
                    <a:pt x="1536907" y="8935"/>
                  </a:lnTo>
                  <a:lnTo>
                    <a:pt x="1489251" y="0"/>
                  </a:lnTo>
                  <a:lnTo>
                    <a:pt x="1414789" y="8935"/>
                  </a:lnTo>
                  <a:lnTo>
                    <a:pt x="1301606" y="32763"/>
                  </a:lnTo>
                  <a:lnTo>
                    <a:pt x="1209272" y="56591"/>
                  </a:lnTo>
                  <a:lnTo>
                    <a:pt x="1072261" y="122118"/>
                  </a:lnTo>
                  <a:lnTo>
                    <a:pt x="887594" y="253172"/>
                  </a:lnTo>
                  <a:lnTo>
                    <a:pt x="714841" y="393162"/>
                  </a:lnTo>
                  <a:lnTo>
                    <a:pt x="592722" y="521238"/>
                  </a:lnTo>
                  <a:lnTo>
                    <a:pt x="428905" y="708883"/>
                  </a:lnTo>
                  <a:lnTo>
                    <a:pt x="300829" y="875679"/>
                  </a:lnTo>
                  <a:lnTo>
                    <a:pt x="166797" y="1081196"/>
                  </a:lnTo>
                  <a:lnTo>
                    <a:pt x="62549" y="1301605"/>
                  </a:lnTo>
                  <a:lnTo>
                    <a:pt x="0" y="1462444"/>
                  </a:lnTo>
                </a:path>
              </a:pathLst>
            </a:cu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1" name="Freeform 20"/>
          <p:cNvSpPr/>
          <p:nvPr/>
        </p:nvSpPr>
        <p:spPr>
          <a:xfrm>
            <a:off x="6441889" y="4472656"/>
            <a:ext cx="1927090" cy="1676897"/>
          </a:xfrm>
          <a:custGeom>
            <a:avLst/>
            <a:gdLst>
              <a:gd name="connsiteX0" fmla="*/ 0 w 1927090"/>
              <a:gd name="connsiteY0" fmla="*/ 1676897 h 1676897"/>
              <a:gd name="connsiteX1" fmla="*/ 86376 w 1927090"/>
              <a:gd name="connsiteY1" fmla="*/ 1510101 h 1676897"/>
              <a:gd name="connsiteX2" fmla="*/ 154882 w 1927090"/>
              <a:gd name="connsiteY2" fmla="*/ 1385004 h 1676897"/>
              <a:gd name="connsiteX3" fmla="*/ 238280 w 1927090"/>
              <a:gd name="connsiteY3" fmla="*/ 1265863 h 1676897"/>
              <a:gd name="connsiteX4" fmla="*/ 321678 w 1927090"/>
              <a:gd name="connsiteY4" fmla="*/ 1152680 h 1676897"/>
              <a:gd name="connsiteX5" fmla="*/ 476560 w 1927090"/>
              <a:gd name="connsiteY5" fmla="*/ 956099 h 1676897"/>
              <a:gd name="connsiteX6" fmla="*/ 598679 w 1927090"/>
              <a:gd name="connsiteY6" fmla="*/ 819088 h 1676897"/>
              <a:gd name="connsiteX7" fmla="*/ 771432 w 1927090"/>
              <a:gd name="connsiteY7" fmla="*/ 643357 h 1676897"/>
              <a:gd name="connsiteX8" fmla="*/ 842916 w 1927090"/>
              <a:gd name="connsiteY8" fmla="*/ 574851 h 1676897"/>
              <a:gd name="connsiteX9" fmla="*/ 968013 w 1927090"/>
              <a:gd name="connsiteY9" fmla="*/ 473582 h 1676897"/>
              <a:gd name="connsiteX10" fmla="*/ 1102046 w 1927090"/>
              <a:gd name="connsiteY10" fmla="*/ 378270 h 1676897"/>
              <a:gd name="connsiteX11" fmla="*/ 1295648 w 1927090"/>
              <a:gd name="connsiteY11" fmla="*/ 265087 h 1676897"/>
              <a:gd name="connsiteX12" fmla="*/ 1444573 w 1927090"/>
              <a:gd name="connsiteY12" fmla="*/ 184667 h 1676897"/>
              <a:gd name="connsiteX13" fmla="*/ 1557756 w 1927090"/>
              <a:gd name="connsiteY13" fmla="*/ 139990 h 1676897"/>
              <a:gd name="connsiteX14" fmla="*/ 1679875 w 1927090"/>
              <a:gd name="connsiteY14" fmla="*/ 80420 h 1676897"/>
              <a:gd name="connsiteX15" fmla="*/ 1790079 w 1927090"/>
              <a:gd name="connsiteY15" fmla="*/ 44678 h 1676897"/>
              <a:gd name="connsiteX16" fmla="*/ 1927090 w 1927090"/>
              <a:gd name="connsiteY16" fmla="*/ 0 h 167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7090" h="1676897">
                <a:moveTo>
                  <a:pt x="0" y="1676897"/>
                </a:moveTo>
                <a:lnTo>
                  <a:pt x="86376" y="1510101"/>
                </a:lnTo>
                <a:lnTo>
                  <a:pt x="154882" y="1385004"/>
                </a:lnTo>
                <a:lnTo>
                  <a:pt x="238280" y="1265863"/>
                </a:lnTo>
                <a:lnTo>
                  <a:pt x="321678" y="1152680"/>
                </a:lnTo>
                <a:lnTo>
                  <a:pt x="476560" y="956099"/>
                </a:lnTo>
                <a:lnTo>
                  <a:pt x="598679" y="819088"/>
                </a:lnTo>
                <a:lnTo>
                  <a:pt x="771432" y="643357"/>
                </a:lnTo>
                <a:lnTo>
                  <a:pt x="842916" y="574851"/>
                </a:lnTo>
                <a:lnTo>
                  <a:pt x="968013" y="473582"/>
                </a:lnTo>
                <a:lnTo>
                  <a:pt x="1102046" y="378270"/>
                </a:lnTo>
                <a:lnTo>
                  <a:pt x="1295648" y="265087"/>
                </a:lnTo>
                <a:lnTo>
                  <a:pt x="1444573" y="184667"/>
                </a:lnTo>
                <a:lnTo>
                  <a:pt x="1557756" y="139990"/>
                </a:lnTo>
                <a:lnTo>
                  <a:pt x="1679875" y="80420"/>
                </a:lnTo>
                <a:lnTo>
                  <a:pt x="1790079" y="44678"/>
                </a:lnTo>
                <a:lnTo>
                  <a:pt x="1927090" y="0"/>
                </a:lnTo>
              </a:path>
            </a:pathLst>
          </a:cu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TextBox 21"/>
          <p:cNvSpPr txBox="1"/>
          <p:nvPr/>
        </p:nvSpPr>
        <p:spPr>
          <a:xfrm>
            <a:off x="7730752" y="4131608"/>
            <a:ext cx="503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smtClean="0"/>
              <a:t>q</a:t>
            </a:r>
            <a:r>
              <a:rPr lang="pt-PT" sz="1400" b="1" i="1" baseline="-25000" dirty="0" smtClean="0"/>
              <a:t>Op</a:t>
            </a:r>
            <a:endParaRPr lang="pt-PT" sz="1400" b="1" i="1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8122651" y="4617684"/>
            <a:ext cx="43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i="1" dirty="0" smtClean="0"/>
              <a:t>S</a:t>
            </a:r>
            <a:r>
              <a:rPr lang="pt-PT" sz="1400" b="1" i="1" baseline="-25000" dirty="0" smtClean="0"/>
              <a:t>m</a:t>
            </a:r>
            <a:endParaRPr lang="pt-PT" sz="1400" b="1" i="1" baseline="-25000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7932032" y="4463067"/>
            <a:ext cx="89999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8118551" y="4540404"/>
            <a:ext cx="89999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181995" y="5751756"/>
            <a:ext cx="51142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 typeface="Arial" pitchFamily="34" charset="0"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Devido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efeito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retardador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regolfo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o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caudal de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ponta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ocorre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normalmente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mais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tarde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intercepção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com o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hidrograma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de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entrada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0091" y="197152"/>
            <a:ext cx="2052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00FF"/>
                </a:solidFill>
              </a:rPr>
              <a:t>Relação variável:</a:t>
            </a:r>
            <a:endParaRPr lang="pt-PT" b="1" dirty="0">
              <a:solidFill>
                <a:srgbClr val="0000FF"/>
              </a:solidFill>
            </a:endParaRPr>
          </a:p>
        </p:txBody>
      </p:sp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1479092" y="4741901"/>
          <a:ext cx="173937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0" name="Equation" r:id="rId3" imgW="1028520" imgH="368280" progId="Equation.3">
                  <p:embed/>
                </p:oleObj>
              </mc:Choice>
              <mc:Fallback>
                <p:oleObj name="Equation" r:id="rId3" imgW="102852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092" y="4741901"/>
                        <a:ext cx="173937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128828" y="712013"/>
            <a:ext cx="51674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SzPct val="150000"/>
              <a:buFontTx/>
              <a:buChar char="•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Albufeiras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longas</a:t>
            </a:r>
            <a:r>
              <a:rPr lang="en-GB" dirty="0" smtClean="0"/>
              <a:t> e </a:t>
            </a:r>
            <a:r>
              <a:rPr lang="en-GB" b="1" dirty="0" err="1" smtClean="0">
                <a:solidFill>
                  <a:srgbClr val="0000FF"/>
                </a:solidFill>
              </a:rPr>
              <a:t>estreitas</a:t>
            </a:r>
            <a:r>
              <a:rPr lang="en-GB" dirty="0" smtClean="0"/>
              <a:t>, </a:t>
            </a:r>
            <a:r>
              <a:rPr lang="en-GB" b="1" dirty="0" err="1" smtClean="0">
                <a:solidFill>
                  <a:srgbClr val="0000FF"/>
                </a:solidFill>
              </a:rPr>
              <a:t>canais</a:t>
            </a:r>
            <a:r>
              <a:rPr lang="en-GB" dirty="0" smtClean="0"/>
              <a:t> e </a:t>
            </a:r>
            <a:r>
              <a:rPr lang="en-GB" b="1" dirty="0" err="1" smtClean="0">
                <a:solidFill>
                  <a:srgbClr val="0000FF"/>
                </a:solidFill>
              </a:rPr>
              <a:t>cursos</a:t>
            </a:r>
            <a:r>
              <a:rPr lang="en-GB" b="1" dirty="0" smtClean="0">
                <a:solidFill>
                  <a:srgbClr val="0000FF"/>
                </a:solidFill>
              </a:rPr>
              <a:t> de </a:t>
            </a:r>
            <a:r>
              <a:rPr lang="en-GB" b="1" dirty="0" err="1" smtClean="0">
                <a:solidFill>
                  <a:srgbClr val="0000FF"/>
                </a:solidFill>
              </a:rPr>
              <a:t>água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a </a:t>
            </a:r>
            <a:r>
              <a:rPr lang="en-GB" dirty="0" err="1" smtClean="0"/>
              <a:t>superfície</a:t>
            </a:r>
            <a:r>
              <a:rPr lang="en-GB" dirty="0" smtClean="0"/>
              <a:t> </a:t>
            </a:r>
            <a:r>
              <a:rPr lang="en-GB" dirty="0" err="1" smtClean="0"/>
              <a:t>livre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água</a:t>
            </a:r>
            <a:r>
              <a:rPr lang="en-GB" dirty="0" smtClean="0"/>
              <a:t> </a:t>
            </a:r>
            <a:r>
              <a:rPr lang="en-GB" dirty="0" err="1" smtClean="0"/>
              <a:t>pode</a:t>
            </a:r>
            <a:r>
              <a:rPr lang="en-GB" dirty="0" smtClean="0"/>
              <a:t> ser </a:t>
            </a:r>
            <a:r>
              <a:rPr lang="en-GB" dirty="0" err="1" smtClean="0"/>
              <a:t>acentuadamente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curva</a:t>
            </a:r>
            <a:r>
              <a:rPr lang="en-GB" dirty="0" smtClean="0"/>
              <a:t> </a:t>
            </a:r>
            <a:r>
              <a:rPr lang="en-GB" dirty="0" err="1" smtClean="0"/>
              <a:t>devido</a:t>
            </a:r>
            <a:r>
              <a:rPr lang="en-GB" dirty="0" smtClean="0"/>
              <a:t> 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regolfo</a:t>
            </a:r>
            <a:r>
              <a:rPr lang="en-GB" dirty="0" smtClean="0"/>
              <a:t>.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128837" y="4089861"/>
            <a:ext cx="5178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armazenamento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máximo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continua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ocorrer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quando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hidrogramas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cruzam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isto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é,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quando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95000" y="2897988"/>
            <a:ext cx="51745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buSzPct val="150000"/>
              <a:buFontTx/>
              <a:buChar char="•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/>
              <a:t>Se o </a:t>
            </a:r>
            <a:r>
              <a:rPr lang="en-GB" dirty="0" err="1" smtClean="0"/>
              <a:t>efeito</a:t>
            </a:r>
            <a:r>
              <a:rPr lang="en-GB" dirty="0" smtClean="0"/>
              <a:t> de </a:t>
            </a:r>
            <a:r>
              <a:rPr lang="en-GB" dirty="0" err="1" smtClean="0"/>
              <a:t>regolfo</a:t>
            </a:r>
            <a:r>
              <a:rPr lang="en-GB" dirty="0" smtClean="0"/>
              <a:t> </a:t>
            </a: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fôr</a:t>
            </a:r>
            <a:r>
              <a:rPr lang="en-GB" dirty="0" smtClean="0"/>
              <a:t> </a:t>
            </a:r>
            <a:r>
              <a:rPr lang="en-GB" dirty="0" err="1" smtClean="0"/>
              <a:t>muito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</a:t>
            </a:r>
            <a:r>
              <a:rPr lang="en-GB" dirty="0" err="1" smtClean="0"/>
              <a:t>pode</a:t>
            </a:r>
            <a:r>
              <a:rPr lang="en-GB" dirty="0" smtClean="0"/>
              <a:t> </a:t>
            </a:r>
            <a:r>
              <a:rPr lang="en-GB" dirty="0" err="1" smtClean="0"/>
              <a:t>desprezar</a:t>
            </a:r>
            <a:r>
              <a:rPr lang="en-GB" dirty="0" smtClean="0"/>
              <a:t>-se a </a:t>
            </a:r>
            <a:r>
              <a:rPr lang="en-GB" dirty="0" err="1" smtClean="0"/>
              <a:t>histerese</a:t>
            </a:r>
            <a:r>
              <a:rPr lang="en-GB" dirty="0" smtClean="0"/>
              <a:t> e </a:t>
            </a:r>
            <a:r>
              <a:rPr lang="en-GB" dirty="0" err="1" smtClean="0"/>
              <a:t>aproximar</a:t>
            </a:r>
            <a:r>
              <a:rPr lang="en-GB" dirty="0" smtClean="0"/>
              <a:t>-se a </a:t>
            </a:r>
            <a:r>
              <a:rPr lang="en-GB" dirty="0" err="1" smtClean="0"/>
              <a:t>relação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uma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única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curva</a:t>
            </a:r>
            <a:r>
              <a:rPr lang="en-GB" dirty="0" smtClean="0"/>
              <a:t>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93024" y="1755980"/>
            <a:ext cx="51745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buSzPct val="150000"/>
              <a:buFontTx/>
              <a:buChar char="•"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/>
              <a:t>A </a:t>
            </a:r>
            <a:r>
              <a:rPr lang="en-GB" dirty="0" err="1" smtClean="0"/>
              <a:t>relação</a:t>
            </a:r>
            <a:r>
              <a:rPr lang="en-GB" dirty="0" smtClean="0"/>
              <a:t> </a:t>
            </a:r>
            <a:r>
              <a:rPr lang="en-GB" dirty="0" err="1" smtClean="0"/>
              <a:t>entre</a:t>
            </a:r>
            <a:r>
              <a:rPr lang="en-GB" dirty="0" smtClean="0"/>
              <a:t> o caudal de </a:t>
            </a:r>
            <a:r>
              <a:rPr lang="en-GB" dirty="0" err="1" smtClean="0"/>
              <a:t>saída</a:t>
            </a:r>
            <a:r>
              <a:rPr lang="en-GB" dirty="0" smtClean="0"/>
              <a:t> e o </a:t>
            </a:r>
            <a:r>
              <a:rPr lang="en-GB" dirty="0" err="1" smtClean="0"/>
              <a:t>armazenamento</a:t>
            </a:r>
            <a:r>
              <a:rPr lang="en-GB" dirty="0" smtClean="0"/>
              <a:t> </a:t>
            </a:r>
            <a:r>
              <a:rPr lang="en-GB" dirty="0" err="1" smtClean="0"/>
              <a:t>deixa</a:t>
            </a:r>
            <a:r>
              <a:rPr lang="en-GB" dirty="0" smtClean="0"/>
              <a:t> de ser </a:t>
            </a:r>
            <a:r>
              <a:rPr lang="en-GB" dirty="0" err="1" smtClean="0"/>
              <a:t>biunívoca</a:t>
            </a:r>
            <a:r>
              <a:rPr lang="en-GB" dirty="0" smtClean="0"/>
              <a:t>, </a:t>
            </a:r>
            <a:r>
              <a:rPr lang="en-GB" dirty="0" err="1" smtClean="0"/>
              <a:t>apresentando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histerese</a:t>
            </a:r>
            <a:r>
              <a:rPr lang="en-GB" dirty="0" smtClean="0"/>
              <a:t>.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1" grpId="0"/>
      <p:bldP spid="12" grpId="0"/>
      <p:bldP spid="13" grpId="0" animBg="1"/>
      <p:bldP spid="14" grpId="0" animBg="1"/>
      <p:bldP spid="21" grpId="0" animBg="1"/>
      <p:bldP spid="22" grpId="0"/>
      <p:bldP spid="23" grpId="0"/>
      <p:bldP spid="24" grpId="0" animBg="1"/>
      <p:bldP spid="25" grpId="0" animBg="1"/>
      <p:bldP spid="26" grpId="0"/>
      <p:bldP spid="27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63798" y="2977116"/>
            <a:ext cx="4500265" cy="255181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8" name="Rectangle 137"/>
          <p:cNvSpPr/>
          <p:nvPr/>
        </p:nvSpPr>
        <p:spPr>
          <a:xfrm>
            <a:off x="85057" y="372141"/>
            <a:ext cx="4479006" cy="213293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1"/>
          <p:cNvSpPr/>
          <p:nvPr/>
        </p:nvSpPr>
        <p:spPr>
          <a:xfrm>
            <a:off x="116545" y="396878"/>
            <a:ext cx="40514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ct val="150000"/>
            </a:pPr>
            <a:r>
              <a:rPr lang="en-GB" dirty="0" err="1" smtClean="0"/>
              <a:t>Efeito</a:t>
            </a:r>
            <a:r>
              <a:rPr lang="en-GB" dirty="0" smtClean="0"/>
              <a:t> do </a:t>
            </a:r>
            <a:r>
              <a:rPr lang="en-GB" b="1" dirty="0" err="1" smtClean="0">
                <a:solidFill>
                  <a:srgbClr val="0000FF"/>
                </a:solidFill>
              </a:rPr>
              <a:t>armazenamento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Fonte</a:t>
            </a:r>
            <a:r>
              <a:rPr lang="en-GB" dirty="0" smtClean="0"/>
              <a:t>: Chow </a:t>
            </a:r>
            <a:r>
              <a:rPr lang="en-GB" i="1" dirty="0" smtClean="0"/>
              <a:t>et al</a:t>
            </a:r>
            <a:r>
              <a:rPr lang="en-GB" dirty="0" smtClean="0"/>
              <a:t>., 1988) :</a:t>
            </a:r>
          </a:p>
        </p:txBody>
      </p:sp>
      <p:sp>
        <p:nvSpPr>
          <p:cNvPr id="4" name="Rectangle 3"/>
          <p:cNvSpPr/>
          <p:nvPr/>
        </p:nvSpPr>
        <p:spPr>
          <a:xfrm>
            <a:off x="95278" y="4785340"/>
            <a:ext cx="4415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Esse</a:t>
            </a:r>
            <a:r>
              <a:rPr lang="en-GB" dirty="0" smtClean="0"/>
              <a:t> tempo </a:t>
            </a:r>
            <a:r>
              <a:rPr lang="en-GB" dirty="0" err="1" smtClean="0"/>
              <a:t>adicional</a:t>
            </a:r>
            <a:r>
              <a:rPr lang="en-GB" dirty="0" smtClean="0"/>
              <a:t> de </a:t>
            </a:r>
            <a:r>
              <a:rPr lang="en-GB" dirty="0" err="1" smtClean="0"/>
              <a:t>translacção</a:t>
            </a:r>
            <a:r>
              <a:rPr lang="en-GB" dirty="0" smtClean="0"/>
              <a:t> </a:t>
            </a:r>
            <a:r>
              <a:rPr lang="en-GB" dirty="0" err="1" smtClean="0"/>
              <a:t>designa</a:t>
            </a:r>
            <a:r>
              <a:rPr lang="en-GB" dirty="0" smtClean="0"/>
              <a:t>-se de </a:t>
            </a:r>
            <a:r>
              <a:rPr lang="en-GB" b="1" dirty="0" smtClean="0">
                <a:solidFill>
                  <a:srgbClr val="0000FF"/>
                </a:solidFill>
              </a:rPr>
              <a:t>tempo de </a:t>
            </a:r>
            <a:r>
              <a:rPr lang="en-GB" b="1" dirty="0" err="1" smtClean="0">
                <a:solidFill>
                  <a:srgbClr val="0000FF"/>
                </a:solidFill>
              </a:rPr>
              <a:t>atrazo</a:t>
            </a:r>
            <a:r>
              <a:rPr lang="en-GB" dirty="0" smtClean="0"/>
              <a:t>, </a:t>
            </a:r>
            <a:r>
              <a:rPr lang="en-GB" b="1" i="1" dirty="0" err="1" smtClean="0">
                <a:solidFill>
                  <a:srgbClr val="0000FF"/>
                </a:solidFill>
              </a:rPr>
              <a:t>t</a:t>
            </a:r>
            <a:r>
              <a:rPr lang="en-GB" b="1" i="1" baseline="-25000" dirty="0" err="1" smtClean="0">
                <a:solidFill>
                  <a:srgbClr val="0000FF"/>
                </a:solidFill>
              </a:rPr>
              <a:t>l</a:t>
            </a:r>
            <a:r>
              <a:rPr lang="en-GB" dirty="0" smtClean="0"/>
              <a:t>.</a:t>
            </a:r>
            <a:endParaRPr lang="pt-PT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4763393" y="529383"/>
            <a:ext cx="4242503" cy="1669094"/>
            <a:chOff x="4763393" y="529383"/>
            <a:chExt cx="4242503" cy="1669094"/>
          </a:xfrm>
        </p:grpSpPr>
        <p:sp>
          <p:nvSpPr>
            <p:cNvPr id="26" name="Freeform 25"/>
            <p:cNvSpPr/>
            <p:nvPr/>
          </p:nvSpPr>
          <p:spPr>
            <a:xfrm>
              <a:off x="5128367" y="669701"/>
              <a:ext cx="1872588" cy="1267282"/>
            </a:xfrm>
            <a:custGeom>
              <a:avLst/>
              <a:gdLst>
                <a:gd name="connsiteX0" fmla="*/ 0 w 1872588"/>
                <a:gd name="connsiteY0" fmla="*/ 1267282 h 1267282"/>
                <a:gd name="connsiteX1" fmla="*/ 46364 w 1872588"/>
                <a:gd name="connsiteY1" fmla="*/ 1195160 h 1267282"/>
                <a:gd name="connsiteX2" fmla="*/ 95304 w 1872588"/>
                <a:gd name="connsiteY2" fmla="*/ 1097280 h 1267282"/>
                <a:gd name="connsiteX3" fmla="*/ 131365 w 1872588"/>
                <a:gd name="connsiteY3" fmla="*/ 999401 h 1267282"/>
                <a:gd name="connsiteX4" fmla="*/ 172577 w 1872588"/>
                <a:gd name="connsiteY4" fmla="*/ 834551 h 1267282"/>
                <a:gd name="connsiteX5" fmla="*/ 200911 w 1872588"/>
                <a:gd name="connsiteY5" fmla="*/ 695460 h 1267282"/>
                <a:gd name="connsiteX6" fmla="*/ 221517 w 1872588"/>
                <a:gd name="connsiteY6" fmla="*/ 551216 h 1267282"/>
                <a:gd name="connsiteX7" fmla="*/ 244699 w 1872588"/>
                <a:gd name="connsiteY7" fmla="*/ 391518 h 1267282"/>
                <a:gd name="connsiteX8" fmla="*/ 273032 w 1872588"/>
                <a:gd name="connsiteY8" fmla="*/ 229244 h 1267282"/>
                <a:gd name="connsiteX9" fmla="*/ 296214 w 1872588"/>
                <a:gd name="connsiteY9" fmla="*/ 77274 h 1267282"/>
                <a:gd name="connsiteX10" fmla="*/ 316821 w 1872588"/>
                <a:gd name="connsiteY10" fmla="*/ 38637 h 1267282"/>
                <a:gd name="connsiteX11" fmla="*/ 334851 w 1872588"/>
                <a:gd name="connsiteY11" fmla="*/ 12879 h 1267282"/>
                <a:gd name="connsiteX12" fmla="*/ 363185 w 1872588"/>
                <a:gd name="connsiteY12" fmla="*/ 0 h 1267282"/>
                <a:gd name="connsiteX13" fmla="*/ 391518 w 1872588"/>
                <a:gd name="connsiteY13" fmla="*/ 0 h 1267282"/>
                <a:gd name="connsiteX14" fmla="*/ 430155 w 1872588"/>
                <a:gd name="connsiteY14" fmla="*/ 20607 h 1267282"/>
                <a:gd name="connsiteX15" fmla="*/ 450761 w 1872588"/>
                <a:gd name="connsiteY15" fmla="*/ 43789 h 1267282"/>
                <a:gd name="connsiteX16" fmla="*/ 476519 w 1872588"/>
                <a:gd name="connsiteY16" fmla="*/ 82425 h 1267282"/>
                <a:gd name="connsiteX17" fmla="*/ 507428 w 1872588"/>
                <a:gd name="connsiteY17" fmla="*/ 159698 h 1267282"/>
                <a:gd name="connsiteX18" fmla="*/ 533186 w 1872588"/>
                <a:gd name="connsiteY18" fmla="*/ 236972 h 1267282"/>
                <a:gd name="connsiteX19" fmla="*/ 561519 w 1872588"/>
                <a:gd name="connsiteY19" fmla="*/ 298790 h 1267282"/>
                <a:gd name="connsiteX20" fmla="*/ 613035 w 1872588"/>
                <a:gd name="connsiteY20" fmla="*/ 399245 h 1267282"/>
                <a:gd name="connsiteX21" fmla="*/ 656823 w 1872588"/>
                <a:gd name="connsiteY21" fmla="*/ 497125 h 1267282"/>
                <a:gd name="connsiteX22" fmla="*/ 703187 w 1872588"/>
                <a:gd name="connsiteY22" fmla="*/ 582125 h 1267282"/>
                <a:gd name="connsiteX23" fmla="*/ 744399 w 1872588"/>
                <a:gd name="connsiteY23" fmla="*/ 651671 h 1267282"/>
                <a:gd name="connsiteX24" fmla="*/ 793339 w 1872588"/>
                <a:gd name="connsiteY24" fmla="*/ 721217 h 1267282"/>
                <a:gd name="connsiteX25" fmla="*/ 837127 w 1872588"/>
                <a:gd name="connsiteY25" fmla="*/ 780460 h 1267282"/>
                <a:gd name="connsiteX26" fmla="*/ 880915 w 1872588"/>
                <a:gd name="connsiteY26" fmla="*/ 837127 h 1267282"/>
                <a:gd name="connsiteX27" fmla="*/ 929855 w 1872588"/>
                <a:gd name="connsiteY27" fmla="*/ 891218 h 1267282"/>
                <a:gd name="connsiteX28" fmla="*/ 989098 w 1872588"/>
                <a:gd name="connsiteY28" fmla="*/ 940158 h 1267282"/>
                <a:gd name="connsiteX29" fmla="*/ 1040613 w 1872588"/>
                <a:gd name="connsiteY29" fmla="*/ 978795 h 1267282"/>
                <a:gd name="connsiteX30" fmla="*/ 1135917 w 1872588"/>
                <a:gd name="connsiteY30" fmla="*/ 1030310 h 1267282"/>
                <a:gd name="connsiteX31" fmla="*/ 1236372 w 1872588"/>
                <a:gd name="connsiteY31" fmla="*/ 1079250 h 1267282"/>
                <a:gd name="connsiteX32" fmla="*/ 1362585 w 1872588"/>
                <a:gd name="connsiteY32" fmla="*/ 1133341 h 1267282"/>
                <a:gd name="connsiteX33" fmla="*/ 1491374 w 1872588"/>
                <a:gd name="connsiteY33" fmla="*/ 1179705 h 1267282"/>
                <a:gd name="connsiteX34" fmla="*/ 1602132 w 1872588"/>
                <a:gd name="connsiteY34" fmla="*/ 1213190 h 1267282"/>
                <a:gd name="connsiteX35" fmla="*/ 1720618 w 1872588"/>
                <a:gd name="connsiteY35" fmla="*/ 1236372 h 1267282"/>
                <a:gd name="connsiteX36" fmla="*/ 1872588 w 1872588"/>
                <a:gd name="connsiteY36" fmla="*/ 1267282 h 1267282"/>
                <a:gd name="connsiteX37" fmla="*/ 0 w 1872588"/>
                <a:gd name="connsiteY37" fmla="*/ 1267282 h 1267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72588" h="1267282">
                  <a:moveTo>
                    <a:pt x="0" y="1267282"/>
                  </a:moveTo>
                  <a:lnTo>
                    <a:pt x="46364" y="1195160"/>
                  </a:lnTo>
                  <a:lnTo>
                    <a:pt x="95304" y="1097280"/>
                  </a:lnTo>
                  <a:lnTo>
                    <a:pt x="131365" y="999401"/>
                  </a:lnTo>
                  <a:lnTo>
                    <a:pt x="172577" y="834551"/>
                  </a:lnTo>
                  <a:lnTo>
                    <a:pt x="200911" y="695460"/>
                  </a:lnTo>
                  <a:lnTo>
                    <a:pt x="221517" y="551216"/>
                  </a:lnTo>
                  <a:lnTo>
                    <a:pt x="244699" y="391518"/>
                  </a:lnTo>
                  <a:lnTo>
                    <a:pt x="273032" y="229244"/>
                  </a:lnTo>
                  <a:lnTo>
                    <a:pt x="296214" y="77274"/>
                  </a:lnTo>
                  <a:lnTo>
                    <a:pt x="316821" y="38637"/>
                  </a:lnTo>
                  <a:lnTo>
                    <a:pt x="334851" y="12879"/>
                  </a:lnTo>
                  <a:lnTo>
                    <a:pt x="363185" y="0"/>
                  </a:lnTo>
                  <a:lnTo>
                    <a:pt x="391518" y="0"/>
                  </a:lnTo>
                  <a:lnTo>
                    <a:pt x="430155" y="20607"/>
                  </a:lnTo>
                  <a:lnTo>
                    <a:pt x="450761" y="43789"/>
                  </a:lnTo>
                  <a:lnTo>
                    <a:pt x="476519" y="82425"/>
                  </a:lnTo>
                  <a:lnTo>
                    <a:pt x="507428" y="159698"/>
                  </a:lnTo>
                  <a:lnTo>
                    <a:pt x="533186" y="236972"/>
                  </a:lnTo>
                  <a:lnTo>
                    <a:pt x="561519" y="298790"/>
                  </a:lnTo>
                  <a:lnTo>
                    <a:pt x="613035" y="399245"/>
                  </a:lnTo>
                  <a:lnTo>
                    <a:pt x="656823" y="497125"/>
                  </a:lnTo>
                  <a:lnTo>
                    <a:pt x="703187" y="582125"/>
                  </a:lnTo>
                  <a:lnTo>
                    <a:pt x="744399" y="651671"/>
                  </a:lnTo>
                  <a:lnTo>
                    <a:pt x="793339" y="721217"/>
                  </a:lnTo>
                  <a:lnTo>
                    <a:pt x="837127" y="780460"/>
                  </a:lnTo>
                  <a:lnTo>
                    <a:pt x="880915" y="837127"/>
                  </a:lnTo>
                  <a:lnTo>
                    <a:pt x="929855" y="891218"/>
                  </a:lnTo>
                  <a:lnTo>
                    <a:pt x="989098" y="940158"/>
                  </a:lnTo>
                  <a:lnTo>
                    <a:pt x="1040613" y="978795"/>
                  </a:lnTo>
                  <a:lnTo>
                    <a:pt x="1135917" y="1030310"/>
                  </a:lnTo>
                  <a:lnTo>
                    <a:pt x="1236372" y="1079250"/>
                  </a:lnTo>
                  <a:lnTo>
                    <a:pt x="1362585" y="1133341"/>
                  </a:lnTo>
                  <a:lnTo>
                    <a:pt x="1491374" y="1179705"/>
                  </a:lnTo>
                  <a:lnTo>
                    <a:pt x="1602132" y="1213190"/>
                  </a:lnTo>
                  <a:lnTo>
                    <a:pt x="1720618" y="1236372"/>
                  </a:lnTo>
                  <a:lnTo>
                    <a:pt x="1872588" y="1267282"/>
                  </a:lnTo>
                  <a:lnTo>
                    <a:pt x="0" y="126728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63393" y="584889"/>
              <a:ext cx="4242503" cy="1613588"/>
              <a:chOff x="4763393" y="584889"/>
              <a:chExt cx="4242503" cy="1613588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5129213" y="1940524"/>
                <a:ext cx="371475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4481513" y="1295790"/>
                <a:ext cx="12954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 rot="16200000">
                <a:off x="4524375" y="823907"/>
                <a:ext cx="7858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dirty="0" smtClean="0"/>
                  <a:t>Caudal</a:t>
                </a:r>
                <a:endParaRPr lang="pt-PT" sz="14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715383" y="1890700"/>
                <a:ext cx="2905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t</a:t>
                </a:r>
                <a:endParaRPr lang="pt-PT" sz="1400" b="1" i="1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5582669" y="529383"/>
              <a:ext cx="342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I</a:t>
              </a:r>
              <a:endParaRPr lang="pt-PT" sz="1400" b="1" i="1" baseline="-250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579105" y="1450019"/>
            <a:ext cx="3025525" cy="960455"/>
            <a:chOff x="5579105" y="1450019"/>
            <a:chExt cx="3025525" cy="960455"/>
          </a:xfrm>
        </p:grpSpPr>
        <p:sp>
          <p:nvSpPr>
            <p:cNvPr id="67" name="TextBox 66"/>
            <p:cNvSpPr txBox="1"/>
            <p:nvPr/>
          </p:nvSpPr>
          <p:spPr>
            <a:xfrm>
              <a:off x="5756084" y="1967854"/>
              <a:ext cx="3160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r</a:t>
              </a:r>
              <a:endParaRPr lang="pt-PT" sz="1400" b="1" i="1" baseline="-25000" dirty="0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5579105" y="1450019"/>
              <a:ext cx="3025525" cy="960455"/>
              <a:chOff x="5579105" y="1450019"/>
              <a:chExt cx="3025525" cy="960455"/>
            </a:xfrm>
          </p:grpSpPr>
          <p:cxnSp>
            <p:nvCxnSpPr>
              <p:cNvPr id="69" name="Straight Connector 68"/>
              <p:cNvCxnSpPr>
                <a:endCxn id="28" idx="0"/>
              </p:cNvCxnSpPr>
              <p:nvPr/>
            </p:nvCxnSpPr>
            <p:spPr>
              <a:xfrm rot="5400000" flipH="1" flipV="1">
                <a:off x="5241743" y="1821091"/>
                <a:ext cx="745385" cy="32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5845204" y="1902340"/>
                <a:ext cx="59222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 flipV="1">
                <a:off x="5579105" y="2077416"/>
                <a:ext cx="84277" cy="842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 flipV="1">
                <a:off x="6089680" y="2082332"/>
                <a:ext cx="84277" cy="842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6291236" y="2102697"/>
                <a:ext cx="23133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t</a:t>
                </a:r>
                <a:r>
                  <a:rPr lang="pt-PT" sz="1400" b="1" i="1" baseline="-25000" dirty="0" smtClean="0"/>
                  <a:t>r</a:t>
                </a:r>
                <a:r>
                  <a:rPr lang="pt-PT" sz="1400" b="1" dirty="0" smtClean="0"/>
                  <a:t> = </a:t>
                </a:r>
                <a:r>
                  <a:rPr lang="pt-PT" sz="1200" b="1" dirty="0" smtClean="0"/>
                  <a:t>Tempo de redistribuição</a:t>
                </a:r>
                <a:endParaRPr lang="pt-PT" sz="1200" b="1" i="1" dirty="0"/>
              </a:p>
            </p:txBody>
          </p:sp>
          <p:cxnSp>
            <p:nvCxnSpPr>
              <p:cNvPr id="92" name="Straight Connector 91"/>
              <p:cNvCxnSpPr>
                <a:endCxn id="67" idx="1"/>
              </p:cNvCxnSpPr>
              <p:nvPr/>
            </p:nvCxnSpPr>
            <p:spPr>
              <a:xfrm>
                <a:off x="5622053" y="2120202"/>
                <a:ext cx="134031" cy="15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6005557" y="2121882"/>
                <a:ext cx="134031" cy="15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Oval 27"/>
          <p:cNvSpPr>
            <a:spLocks noChangeAspect="1"/>
          </p:cNvSpPr>
          <p:nvPr/>
        </p:nvSpPr>
        <p:spPr>
          <a:xfrm>
            <a:off x="5569256" y="1450018"/>
            <a:ext cx="93600" cy="93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43" name="Group 142"/>
          <p:cNvGrpSpPr/>
          <p:nvPr/>
        </p:nvGrpSpPr>
        <p:grpSpPr>
          <a:xfrm>
            <a:off x="4771145" y="2436903"/>
            <a:ext cx="4242503" cy="1793997"/>
            <a:chOff x="4771145" y="2436903"/>
            <a:chExt cx="4242503" cy="1793997"/>
          </a:xfrm>
        </p:grpSpPr>
        <p:sp>
          <p:nvSpPr>
            <p:cNvPr id="51" name="Freeform 50"/>
            <p:cNvSpPr/>
            <p:nvPr/>
          </p:nvSpPr>
          <p:spPr>
            <a:xfrm>
              <a:off x="5505913" y="3080491"/>
              <a:ext cx="2934032" cy="715617"/>
            </a:xfrm>
            <a:custGeom>
              <a:avLst/>
              <a:gdLst>
                <a:gd name="connsiteX0" fmla="*/ 0 w 2934032"/>
                <a:gd name="connsiteY0" fmla="*/ 715617 h 715617"/>
                <a:gd name="connsiteX1" fmla="*/ 91440 w 2934032"/>
                <a:gd name="connsiteY1" fmla="*/ 679836 h 715617"/>
                <a:gd name="connsiteX2" fmla="*/ 194807 w 2934032"/>
                <a:gd name="connsiteY2" fmla="*/ 632128 h 715617"/>
                <a:gd name="connsiteX3" fmla="*/ 278296 w 2934032"/>
                <a:gd name="connsiteY3" fmla="*/ 592372 h 715617"/>
                <a:gd name="connsiteX4" fmla="*/ 353833 w 2934032"/>
                <a:gd name="connsiteY4" fmla="*/ 540688 h 715617"/>
                <a:gd name="connsiteX5" fmla="*/ 401541 w 2934032"/>
                <a:gd name="connsiteY5" fmla="*/ 492980 h 715617"/>
                <a:gd name="connsiteX6" fmla="*/ 477079 w 2934032"/>
                <a:gd name="connsiteY6" fmla="*/ 429370 h 715617"/>
                <a:gd name="connsiteX7" fmla="*/ 536713 w 2934032"/>
                <a:gd name="connsiteY7" fmla="*/ 365760 h 715617"/>
                <a:gd name="connsiteX8" fmla="*/ 576470 w 2934032"/>
                <a:gd name="connsiteY8" fmla="*/ 326003 h 715617"/>
                <a:gd name="connsiteX9" fmla="*/ 628153 w 2934032"/>
                <a:gd name="connsiteY9" fmla="*/ 254441 h 715617"/>
                <a:gd name="connsiteX10" fmla="*/ 691764 w 2934032"/>
                <a:gd name="connsiteY10" fmla="*/ 163001 h 715617"/>
                <a:gd name="connsiteX11" fmla="*/ 779228 w 2934032"/>
                <a:gd name="connsiteY11" fmla="*/ 87464 h 715617"/>
                <a:gd name="connsiteX12" fmla="*/ 858741 w 2934032"/>
                <a:gd name="connsiteY12" fmla="*/ 27829 h 715617"/>
                <a:gd name="connsiteX13" fmla="*/ 922352 w 2934032"/>
                <a:gd name="connsiteY13" fmla="*/ 3975 h 715617"/>
                <a:gd name="connsiteX14" fmla="*/ 962108 w 2934032"/>
                <a:gd name="connsiteY14" fmla="*/ 0 h 715617"/>
                <a:gd name="connsiteX15" fmla="*/ 1033670 w 2934032"/>
                <a:gd name="connsiteY15" fmla="*/ 19878 h 715617"/>
                <a:gd name="connsiteX16" fmla="*/ 1097280 w 2934032"/>
                <a:gd name="connsiteY16" fmla="*/ 51683 h 715617"/>
                <a:gd name="connsiteX17" fmla="*/ 1144988 w 2934032"/>
                <a:gd name="connsiteY17" fmla="*/ 83488 h 715617"/>
                <a:gd name="connsiteX18" fmla="*/ 1232452 w 2934032"/>
                <a:gd name="connsiteY18" fmla="*/ 143123 h 715617"/>
                <a:gd name="connsiteX19" fmla="*/ 1300039 w 2934032"/>
                <a:gd name="connsiteY19" fmla="*/ 202758 h 715617"/>
                <a:gd name="connsiteX20" fmla="*/ 1379552 w 2934032"/>
                <a:gd name="connsiteY20" fmla="*/ 274320 h 715617"/>
                <a:gd name="connsiteX21" fmla="*/ 1474967 w 2934032"/>
                <a:gd name="connsiteY21" fmla="*/ 341906 h 715617"/>
                <a:gd name="connsiteX22" fmla="*/ 1566407 w 2934032"/>
                <a:gd name="connsiteY22" fmla="*/ 393589 h 715617"/>
                <a:gd name="connsiteX23" fmla="*/ 1657847 w 2934032"/>
                <a:gd name="connsiteY23" fmla="*/ 441297 h 715617"/>
                <a:gd name="connsiteX24" fmla="*/ 1765190 w 2934032"/>
                <a:gd name="connsiteY24" fmla="*/ 492980 h 715617"/>
                <a:gd name="connsiteX25" fmla="*/ 1852654 w 2934032"/>
                <a:gd name="connsiteY25" fmla="*/ 528761 h 715617"/>
                <a:gd name="connsiteX26" fmla="*/ 1956021 w 2934032"/>
                <a:gd name="connsiteY26" fmla="*/ 572493 h 715617"/>
                <a:gd name="connsiteX27" fmla="*/ 2043486 w 2934032"/>
                <a:gd name="connsiteY27" fmla="*/ 592372 h 715617"/>
                <a:gd name="connsiteX28" fmla="*/ 2130950 w 2934032"/>
                <a:gd name="connsiteY28" fmla="*/ 616226 h 715617"/>
                <a:gd name="connsiteX29" fmla="*/ 2293952 w 2934032"/>
                <a:gd name="connsiteY29" fmla="*/ 644055 h 715617"/>
                <a:gd name="connsiteX30" fmla="*/ 2548393 w 2934032"/>
                <a:gd name="connsiteY30" fmla="*/ 675860 h 715617"/>
                <a:gd name="connsiteX31" fmla="*/ 2786932 w 2934032"/>
                <a:gd name="connsiteY31" fmla="*/ 695739 h 715617"/>
                <a:gd name="connsiteX32" fmla="*/ 2934032 w 2934032"/>
                <a:gd name="connsiteY32" fmla="*/ 703690 h 715617"/>
                <a:gd name="connsiteX33" fmla="*/ 0 w 2934032"/>
                <a:gd name="connsiteY33" fmla="*/ 715617 h 71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934032" h="715617">
                  <a:moveTo>
                    <a:pt x="0" y="715617"/>
                  </a:moveTo>
                  <a:lnTo>
                    <a:pt x="91440" y="679836"/>
                  </a:lnTo>
                  <a:lnTo>
                    <a:pt x="194807" y="632128"/>
                  </a:lnTo>
                  <a:lnTo>
                    <a:pt x="278296" y="592372"/>
                  </a:lnTo>
                  <a:lnTo>
                    <a:pt x="353833" y="540688"/>
                  </a:lnTo>
                  <a:lnTo>
                    <a:pt x="401541" y="492980"/>
                  </a:lnTo>
                  <a:lnTo>
                    <a:pt x="477079" y="429370"/>
                  </a:lnTo>
                  <a:lnTo>
                    <a:pt x="536713" y="365760"/>
                  </a:lnTo>
                  <a:lnTo>
                    <a:pt x="576470" y="326003"/>
                  </a:lnTo>
                  <a:lnTo>
                    <a:pt x="628153" y="254441"/>
                  </a:lnTo>
                  <a:lnTo>
                    <a:pt x="691764" y="163001"/>
                  </a:lnTo>
                  <a:lnTo>
                    <a:pt x="779228" y="87464"/>
                  </a:lnTo>
                  <a:lnTo>
                    <a:pt x="858741" y="27829"/>
                  </a:lnTo>
                  <a:lnTo>
                    <a:pt x="922352" y="3975"/>
                  </a:lnTo>
                  <a:lnTo>
                    <a:pt x="962108" y="0"/>
                  </a:lnTo>
                  <a:lnTo>
                    <a:pt x="1033670" y="19878"/>
                  </a:lnTo>
                  <a:lnTo>
                    <a:pt x="1097280" y="51683"/>
                  </a:lnTo>
                  <a:lnTo>
                    <a:pt x="1144988" y="83488"/>
                  </a:lnTo>
                  <a:lnTo>
                    <a:pt x="1232452" y="143123"/>
                  </a:lnTo>
                  <a:lnTo>
                    <a:pt x="1300039" y="202758"/>
                  </a:lnTo>
                  <a:lnTo>
                    <a:pt x="1379552" y="274320"/>
                  </a:lnTo>
                  <a:lnTo>
                    <a:pt x="1474967" y="341906"/>
                  </a:lnTo>
                  <a:lnTo>
                    <a:pt x="1566407" y="393589"/>
                  </a:lnTo>
                  <a:lnTo>
                    <a:pt x="1657847" y="441297"/>
                  </a:lnTo>
                  <a:lnTo>
                    <a:pt x="1765190" y="492980"/>
                  </a:lnTo>
                  <a:lnTo>
                    <a:pt x="1852654" y="528761"/>
                  </a:lnTo>
                  <a:lnTo>
                    <a:pt x="1956021" y="572493"/>
                  </a:lnTo>
                  <a:lnTo>
                    <a:pt x="2043486" y="592372"/>
                  </a:lnTo>
                  <a:lnTo>
                    <a:pt x="2130950" y="616226"/>
                  </a:lnTo>
                  <a:lnTo>
                    <a:pt x="2293952" y="644055"/>
                  </a:lnTo>
                  <a:lnTo>
                    <a:pt x="2548393" y="675860"/>
                  </a:lnTo>
                  <a:lnTo>
                    <a:pt x="2786932" y="695739"/>
                  </a:lnTo>
                  <a:lnTo>
                    <a:pt x="2934032" y="703690"/>
                  </a:lnTo>
                  <a:lnTo>
                    <a:pt x="0" y="715617"/>
                  </a:ln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771145" y="2436903"/>
              <a:ext cx="4242503" cy="1613588"/>
              <a:chOff x="4763393" y="584889"/>
              <a:chExt cx="4242503" cy="1613588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5129213" y="1940524"/>
                <a:ext cx="371475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5400000" flipH="1" flipV="1">
                <a:off x="4481513" y="1295790"/>
                <a:ext cx="12954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 rot="16200000">
                <a:off x="4524375" y="823907"/>
                <a:ext cx="7858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dirty="0" smtClean="0"/>
                  <a:t>Caudal</a:t>
                </a:r>
                <a:endParaRPr lang="pt-PT" sz="1400" b="1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715383" y="1890700"/>
                <a:ext cx="2905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t</a:t>
                </a:r>
                <a:endParaRPr lang="pt-PT" sz="1400" b="1" i="1" dirty="0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5136343" y="3080491"/>
              <a:ext cx="2934032" cy="715617"/>
            </a:xfrm>
            <a:custGeom>
              <a:avLst/>
              <a:gdLst>
                <a:gd name="connsiteX0" fmla="*/ 0 w 2934032"/>
                <a:gd name="connsiteY0" fmla="*/ 715617 h 715617"/>
                <a:gd name="connsiteX1" fmla="*/ 91440 w 2934032"/>
                <a:gd name="connsiteY1" fmla="*/ 679836 h 715617"/>
                <a:gd name="connsiteX2" fmla="*/ 194807 w 2934032"/>
                <a:gd name="connsiteY2" fmla="*/ 632128 h 715617"/>
                <a:gd name="connsiteX3" fmla="*/ 278296 w 2934032"/>
                <a:gd name="connsiteY3" fmla="*/ 592372 h 715617"/>
                <a:gd name="connsiteX4" fmla="*/ 353833 w 2934032"/>
                <a:gd name="connsiteY4" fmla="*/ 540688 h 715617"/>
                <a:gd name="connsiteX5" fmla="*/ 401541 w 2934032"/>
                <a:gd name="connsiteY5" fmla="*/ 492980 h 715617"/>
                <a:gd name="connsiteX6" fmla="*/ 477079 w 2934032"/>
                <a:gd name="connsiteY6" fmla="*/ 429370 h 715617"/>
                <a:gd name="connsiteX7" fmla="*/ 536713 w 2934032"/>
                <a:gd name="connsiteY7" fmla="*/ 365760 h 715617"/>
                <a:gd name="connsiteX8" fmla="*/ 576470 w 2934032"/>
                <a:gd name="connsiteY8" fmla="*/ 326003 h 715617"/>
                <a:gd name="connsiteX9" fmla="*/ 628153 w 2934032"/>
                <a:gd name="connsiteY9" fmla="*/ 254441 h 715617"/>
                <a:gd name="connsiteX10" fmla="*/ 691764 w 2934032"/>
                <a:gd name="connsiteY10" fmla="*/ 163001 h 715617"/>
                <a:gd name="connsiteX11" fmla="*/ 779228 w 2934032"/>
                <a:gd name="connsiteY11" fmla="*/ 87464 h 715617"/>
                <a:gd name="connsiteX12" fmla="*/ 858741 w 2934032"/>
                <a:gd name="connsiteY12" fmla="*/ 27829 h 715617"/>
                <a:gd name="connsiteX13" fmla="*/ 922352 w 2934032"/>
                <a:gd name="connsiteY13" fmla="*/ 3975 h 715617"/>
                <a:gd name="connsiteX14" fmla="*/ 962108 w 2934032"/>
                <a:gd name="connsiteY14" fmla="*/ 0 h 715617"/>
                <a:gd name="connsiteX15" fmla="*/ 1033670 w 2934032"/>
                <a:gd name="connsiteY15" fmla="*/ 19878 h 715617"/>
                <a:gd name="connsiteX16" fmla="*/ 1097280 w 2934032"/>
                <a:gd name="connsiteY16" fmla="*/ 51683 h 715617"/>
                <a:gd name="connsiteX17" fmla="*/ 1144988 w 2934032"/>
                <a:gd name="connsiteY17" fmla="*/ 83488 h 715617"/>
                <a:gd name="connsiteX18" fmla="*/ 1232452 w 2934032"/>
                <a:gd name="connsiteY18" fmla="*/ 143123 h 715617"/>
                <a:gd name="connsiteX19" fmla="*/ 1300039 w 2934032"/>
                <a:gd name="connsiteY19" fmla="*/ 202758 h 715617"/>
                <a:gd name="connsiteX20" fmla="*/ 1379552 w 2934032"/>
                <a:gd name="connsiteY20" fmla="*/ 274320 h 715617"/>
                <a:gd name="connsiteX21" fmla="*/ 1474967 w 2934032"/>
                <a:gd name="connsiteY21" fmla="*/ 341906 h 715617"/>
                <a:gd name="connsiteX22" fmla="*/ 1566407 w 2934032"/>
                <a:gd name="connsiteY22" fmla="*/ 393589 h 715617"/>
                <a:gd name="connsiteX23" fmla="*/ 1657847 w 2934032"/>
                <a:gd name="connsiteY23" fmla="*/ 441297 h 715617"/>
                <a:gd name="connsiteX24" fmla="*/ 1765190 w 2934032"/>
                <a:gd name="connsiteY24" fmla="*/ 492980 h 715617"/>
                <a:gd name="connsiteX25" fmla="*/ 1852654 w 2934032"/>
                <a:gd name="connsiteY25" fmla="*/ 528761 h 715617"/>
                <a:gd name="connsiteX26" fmla="*/ 1956021 w 2934032"/>
                <a:gd name="connsiteY26" fmla="*/ 572493 h 715617"/>
                <a:gd name="connsiteX27" fmla="*/ 2043486 w 2934032"/>
                <a:gd name="connsiteY27" fmla="*/ 592372 h 715617"/>
                <a:gd name="connsiteX28" fmla="*/ 2130950 w 2934032"/>
                <a:gd name="connsiteY28" fmla="*/ 616226 h 715617"/>
                <a:gd name="connsiteX29" fmla="*/ 2293952 w 2934032"/>
                <a:gd name="connsiteY29" fmla="*/ 644055 h 715617"/>
                <a:gd name="connsiteX30" fmla="*/ 2548393 w 2934032"/>
                <a:gd name="connsiteY30" fmla="*/ 675860 h 715617"/>
                <a:gd name="connsiteX31" fmla="*/ 2786932 w 2934032"/>
                <a:gd name="connsiteY31" fmla="*/ 695739 h 715617"/>
                <a:gd name="connsiteX32" fmla="*/ 2934032 w 2934032"/>
                <a:gd name="connsiteY32" fmla="*/ 703690 h 715617"/>
                <a:gd name="connsiteX33" fmla="*/ 0 w 2934032"/>
                <a:gd name="connsiteY33" fmla="*/ 715617 h 71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934032" h="715617">
                  <a:moveTo>
                    <a:pt x="0" y="715617"/>
                  </a:moveTo>
                  <a:lnTo>
                    <a:pt x="91440" y="679836"/>
                  </a:lnTo>
                  <a:lnTo>
                    <a:pt x="194807" y="632128"/>
                  </a:lnTo>
                  <a:lnTo>
                    <a:pt x="278296" y="592372"/>
                  </a:lnTo>
                  <a:lnTo>
                    <a:pt x="353833" y="540688"/>
                  </a:lnTo>
                  <a:lnTo>
                    <a:pt x="401541" y="492980"/>
                  </a:lnTo>
                  <a:lnTo>
                    <a:pt x="477079" y="429370"/>
                  </a:lnTo>
                  <a:lnTo>
                    <a:pt x="536713" y="365760"/>
                  </a:lnTo>
                  <a:lnTo>
                    <a:pt x="576470" y="326003"/>
                  </a:lnTo>
                  <a:lnTo>
                    <a:pt x="628153" y="254441"/>
                  </a:lnTo>
                  <a:lnTo>
                    <a:pt x="691764" y="163001"/>
                  </a:lnTo>
                  <a:lnTo>
                    <a:pt x="779228" y="87464"/>
                  </a:lnTo>
                  <a:lnTo>
                    <a:pt x="858741" y="27829"/>
                  </a:lnTo>
                  <a:lnTo>
                    <a:pt x="922352" y="3975"/>
                  </a:lnTo>
                  <a:lnTo>
                    <a:pt x="962108" y="0"/>
                  </a:lnTo>
                  <a:lnTo>
                    <a:pt x="1033670" y="19878"/>
                  </a:lnTo>
                  <a:lnTo>
                    <a:pt x="1097280" y="51683"/>
                  </a:lnTo>
                  <a:lnTo>
                    <a:pt x="1144988" y="83488"/>
                  </a:lnTo>
                  <a:lnTo>
                    <a:pt x="1232452" y="143123"/>
                  </a:lnTo>
                  <a:lnTo>
                    <a:pt x="1300039" y="202758"/>
                  </a:lnTo>
                  <a:lnTo>
                    <a:pt x="1379552" y="274320"/>
                  </a:lnTo>
                  <a:lnTo>
                    <a:pt x="1474967" y="341906"/>
                  </a:lnTo>
                  <a:lnTo>
                    <a:pt x="1566407" y="393589"/>
                  </a:lnTo>
                  <a:lnTo>
                    <a:pt x="1657847" y="441297"/>
                  </a:lnTo>
                  <a:lnTo>
                    <a:pt x="1765190" y="492980"/>
                  </a:lnTo>
                  <a:lnTo>
                    <a:pt x="1852654" y="528761"/>
                  </a:lnTo>
                  <a:lnTo>
                    <a:pt x="1956021" y="572493"/>
                  </a:lnTo>
                  <a:lnTo>
                    <a:pt x="2043486" y="592372"/>
                  </a:lnTo>
                  <a:lnTo>
                    <a:pt x="2130950" y="616226"/>
                  </a:lnTo>
                  <a:lnTo>
                    <a:pt x="2293952" y="644055"/>
                  </a:lnTo>
                  <a:lnTo>
                    <a:pt x="2548393" y="675860"/>
                  </a:lnTo>
                  <a:lnTo>
                    <a:pt x="2786932" y="695739"/>
                  </a:lnTo>
                  <a:lnTo>
                    <a:pt x="2934032" y="703690"/>
                  </a:lnTo>
                  <a:lnTo>
                    <a:pt x="0" y="715617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09896" y="3045297"/>
              <a:ext cx="403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  <a:endParaRPr lang="pt-PT" sz="1400" b="1" i="1" baseline="-25000" dirty="0"/>
            </a:p>
          </p:txBody>
        </p:sp>
        <p:cxnSp>
          <p:nvCxnSpPr>
            <p:cNvPr id="81" name="Straight Connector 80"/>
            <p:cNvCxnSpPr>
              <a:stCxn id="42" idx="0"/>
            </p:cNvCxnSpPr>
            <p:nvPr/>
          </p:nvCxnSpPr>
          <p:spPr>
            <a:xfrm flipH="1">
              <a:off x="5129684" y="3796108"/>
              <a:ext cx="6659" cy="25840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503140" y="3787740"/>
              <a:ext cx="6659" cy="25840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0800000" flipV="1">
              <a:off x="5088411" y="3933012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5461875" y="3934687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5865726" y="3785717"/>
              <a:ext cx="54763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6239182" y="3772325"/>
              <a:ext cx="54763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 flipV="1">
              <a:off x="6104939" y="3924644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 flipV="1">
              <a:off x="6478403" y="3926319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6684794" y="3923123"/>
              <a:ext cx="1705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l</a:t>
              </a:r>
              <a:r>
                <a:rPr lang="pt-PT" sz="1400" b="1" dirty="0" smtClean="0"/>
                <a:t> = </a:t>
              </a:r>
              <a:r>
                <a:rPr lang="pt-PT" sz="1200" b="1" dirty="0" smtClean="0"/>
                <a:t>Tempo de atrazo</a:t>
              </a:r>
              <a:endParaRPr lang="pt-PT" sz="1200" b="1" i="1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5131381" y="3975738"/>
              <a:ext cx="1188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406013" y="3978959"/>
              <a:ext cx="972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5179979" y="3823449"/>
              <a:ext cx="3160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l</a:t>
              </a:r>
              <a:endParaRPr lang="pt-PT" sz="1400" b="1" i="1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176439" y="3830149"/>
              <a:ext cx="3160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l</a:t>
              </a:r>
              <a:endParaRPr lang="pt-PT" sz="1400" b="1" i="1" baseline="-25000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6138938" y="3976168"/>
              <a:ext cx="1188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389218" y="3976597"/>
              <a:ext cx="1188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6102270" y="3448513"/>
              <a:ext cx="93600" cy="93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471840" y="3448513"/>
              <a:ext cx="93600" cy="93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771145" y="4482639"/>
            <a:ext cx="4242503" cy="1812588"/>
            <a:chOff x="4771145" y="4482639"/>
            <a:chExt cx="4242503" cy="1812588"/>
          </a:xfrm>
        </p:grpSpPr>
        <p:sp>
          <p:nvSpPr>
            <p:cNvPr id="44" name="Freeform 43"/>
            <p:cNvSpPr/>
            <p:nvPr/>
          </p:nvSpPr>
          <p:spPr>
            <a:xfrm>
              <a:off x="5136119" y="4567451"/>
              <a:ext cx="1872588" cy="1267282"/>
            </a:xfrm>
            <a:custGeom>
              <a:avLst/>
              <a:gdLst>
                <a:gd name="connsiteX0" fmla="*/ 0 w 1872588"/>
                <a:gd name="connsiteY0" fmla="*/ 1267282 h 1267282"/>
                <a:gd name="connsiteX1" fmla="*/ 46364 w 1872588"/>
                <a:gd name="connsiteY1" fmla="*/ 1195160 h 1267282"/>
                <a:gd name="connsiteX2" fmla="*/ 95304 w 1872588"/>
                <a:gd name="connsiteY2" fmla="*/ 1097280 h 1267282"/>
                <a:gd name="connsiteX3" fmla="*/ 131365 w 1872588"/>
                <a:gd name="connsiteY3" fmla="*/ 999401 h 1267282"/>
                <a:gd name="connsiteX4" fmla="*/ 172577 w 1872588"/>
                <a:gd name="connsiteY4" fmla="*/ 834551 h 1267282"/>
                <a:gd name="connsiteX5" fmla="*/ 200911 w 1872588"/>
                <a:gd name="connsiteY5" fmla="*/ 695460 h 1267282"/>
                <a:gd name="connsiteX6" fmla="*/ 221517 w 1872588"/>
                <a:gd name="connsiteY6" fmla="*/ 551216 h 1267282"/>
                <a:gd name="connsiteX7" fmla="*/ 244699 w 1872588"/>
                <a:gd name="connsiteY7" fmla="*/ 391518 h 1267282"/>
                <a:gd name="connsiteX8" fmla="*/ 273032 w 1872588"/>
                <a:gd name="connsiteY8" fmla="*/ 229244 h 1267282"/>
                <a:gd name="connsiteX9" fmla="*/ 296214 w 1872588"/>
                <a:gd name="connsiteY9" fmla="*/ 77274 h 1267282"/>
                <a:gd name="connsiteX10" fmla="*/ 316821 w 1872588"/>
                <a:gd name="connsiteY10" fmla="*/ 38637 h 1267282"/>
                <a:gd name="connsiteX11" fmla="*/ 334851 w 1872588"/>
                <a:gd name="connsiteY11" fmla="*/ 12879 h 1267282"/>
                <a:gd name="connsiteX12" fmla="*/ 363185 w 1872588"/>
                <a:gd name="connsiteY12" fmla="*/ 0 h 1267282"/>
                <a:gd name="connsiteX13" fmla="*/ 391518 w 1872588"/>
                <a:gd name="connsiteY13" fmla="*/ 0 h 1267282"/>
                <a:gd name="connsiteX14" fmla="*/ 430155 w 1872588"/>
                <a:gd name="connsiteY14" fmla="*/ 20607 h 1267282"/>
                <a:gd name="connsiteX15" fmla="*/ 450761 w 1872588"/>
                <a:gd name="connsiteY15" fmla="*/ 43789 h 1267282"/>
                <a:gd name="connsiteX16" fmla="*/ 476519 w 1872588"/>
                <a:gd name="connsiteY16" fmla="*/ 82425 h 1267282"/>
                <a:gd name="connsiteX17" fmla="*/ 507428 w 1872588"/>
                <a:gd name="connsiteY17" fmla="*/ 159698 h 1267282"/>
                <a:gd name="connsiteX18" fmla="*/ 533186 w 1872588"/>
                <a:gd name="connsiteY18" fmla="*/ 236972 h 1267282"/>
                <a:gd name="connsiteX19" fmla="*/ 561519 w 1872588"/>
                <a:gd name="connsiteY19" fmla="*/ 298790 h 1267282"/>
                <a:gd name="connsiteX20" fmla="*/ 613035 w 1872588"/>
                <a:gd name="connsiteY20" fmla="*/ 399245 h 1267282"/>
                <a:gd name="connsiteX21" fmla="*/ 656823 w 1872588"/>
                <a:gd name="connsiteY21" fmla="*/ 497125 h 1267282"/>
                <a:gd name="connsiteX22" fmla="*/ 703187 w 1872588"/>
                <a:gd name="connsiteY22" fmla="*/ 582125 h 1267282"/>
                <a:gd name="connsiteX23" fmla="*/ 744399 w 1872588"/>
                <a:gd name="connsiteY23" fmla="*/ 651671 h 1267282"/>
                <a:gd name="connsiteX24" fmla="*/ 793339 w 1872588"/>
                <a:gd name="connsiteY24" fmla="*/ 721217 h 1267282"/>
                <a:gd name="connsiteX25" fmla="*/ 837127 w 1872588"/>
                <a:gd name="connsiteY25" fmla="*/ 780460 h 1267282"/>
                <a:gd name="connsiteX26" fmla="*/ 880915 w 1872588"/>
                <a:gd name="connsiteY26" fmla="*/ 837127 h 1267282"/>
                <a:gd name="connsiteX27" fmla="*/ 929855 w 1872588"/>
                <a:gd name="connsiteY27" fmla="*/ 891218 h 1267282"/>
                <a:gd name="connsiteX28" fmla="*/ 989098 w 1872588"/>
                <a:gd name="connsiteY28" fmla="*/ 940158 h 1267282"/>
                <a:gd name="connsiteX29" fmla="*/ 1040613 w 1872588"/>
                <a:gd name="connsiteY29" fmla="*/ 978795 h 1267282"/>
                <a:gd name="connsiteX30" fmla="*/ 1135917 w 1872588"/>
                <a:gd name="connsiteY30" fmla="*/ 1030310 h 1267282"/>
                <a:gd name="connsiteX31" fmla="*/ 1236372 w 1872588"/>
                <a:gd name="connsiteY31" fmla="*/ 1079250 h 1267282"/>
                <a:gd name="connsiteX32" fmla="*/ 1362585 w 1872588"/>
                <a:gd name="connsiteY32" fmla="*/ 1133341 h 1267282"/>
                <a:gd name="connsiteX33" fmla="*/ 1491374 w 1872588"/>
                <a:gd name="connsiteY33" fmla="*/ 1179705 h 1267282"/>
                <a:gd name="connsiteX34" fmla="*/ 1602132 w 1872588"/>
                <a:gd name="connsiteY34" fmla="*/ 1213190 h 1267282"/>
                <a:gd name="connsiteX35" fmla="*/ 1720618 w 1872588"/>
                <a:gd name="connsiteY35" fmla="*/ 1236372 h 1267282"/>
                <a:gd name="connsiteX36" fmla="*/ 1872588 w 1872588"/>
                <a:gd name="connsiteY36" fmla="*/ 1267282 h 1267282"/>
                <a:gd name="connsiteX37" fmla="*/ 0 w 1872588"/>
                <a:gd name="connsiteY37" fmla="*/ 1267282 h 1267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72588" h="1267282">
                  <a:moveTo>
                    <a:pt x="0" y="1267282"/>
                  </a:moveTo>
                  <a:lnTo>
                    <a:pt x="46364" y="1195160"/>
                  </a:lnTo>
                  <a:lnTo>
                    <a:pt x="95304" y="1097280"/>
                  </a:lnTo>
                  <a:lnTo>
                    <a:pt x="131365" y="999401"/>
                  </a:lnTo>
                  <a:lnTo>
                    <a:pt x="172577" y="834551"/>
                  </a:lnTo>
                  <a:lnTo>
                    <a:pt x="200911" y="695460"/>
                  </a:lnTo>
                  <a:lnTo>
                    <a:pt x="221517" y="551216"/>
                  </a:lnTo>
                  <a:lnTo>
                    <a:pt x="244699" y="391518"/>
                  </a:lnTo>
                  <a:lnTo>
                    <a:pt x="273032" y="229244"/>
                  </a:lnTo>
                  <a:lnTo>
                    <a:pt x="296214" y="77274"/>
                  </a:lnTo>
                  <a:lnTo>
                    <a:pt x="316821" y="38637"/>
                  </a:lnTo>
                  <a:lnTo>
                    <a:pt x="334851" y="12879"/>
                  </a:lnTo>
                  <a:lnTo>
                    <a:pt x="363185" y="0"/>
                  </a:lnTo>
                  <a:lnTo>
                    <a:pt x="391518" y="0"/>
                  </a:lnTo>
                  <a:lnTo>
                    <a:pt x="430155" y="20607"/>
                  </a:lnTo>
                  <a:lnTo>
                    <a:pt x="450761" y="43789"/>
                  </a:lnTo>
                  <a:lnTo>
                    <a:pt x="476519" y="82425"/>
                  </a:lnTo>
                  <a:lnTo>
                    <a:pt x="507428" y="159698"/>
                  </a:lnTo>
                  <a:lnTo>
                    <a:pt x="533186" y="236972"/>
                  </a:lnTo>
                  <a:lnTo>
                    <a:pt x="561519" y="298790"/>
                  </a:lnTo>
                  <a:lnTo>
                    <a:pt x="613035" y="399245"/>
                  </a:lnTo>
                  <a:lnTo>
                    <a:pt x="656823" y="497125"/>
                  </a:lnTo>
                  <a:lnTo>
                    <a:pt x="703187" y="582125"/>
                  </a:lnTo>
                  <a:lnTo>
                    <a:pt x="744399" y="651671"/>
                  </a:lnTo>
                  <a:lnTo>
                    <a:pt x="793339" y="721217"/>
                  </a:lnTo>
                  <a:lnTo>
                    <a:pt x="837127" y="780460"/>
                  </a:lnTo>
                  <a:lnTo>
                    <a:pt x="880915" y="837127"/>
                  </a:lnTo>
                  <a:lnTo>
                    <a:pt x="929855" y="891218"/>
                  </a:lnTo>
                  <a:lnTo>
                    <a:pt x="989098" y="940158"/>
                  </a:lnTo>
                  <a:lnTo>
                    <a:pt x="1040613" y="978795"/>
                  </a:lnTo>
                  <a:lnTo>
                    <a:pt x="1135917" y="1030310"/>
                  </a:lnTo>
                  <a:lnTo>
                    <a:pt x="1236372" y="1079250"/>
                  </a:lnTo>
                  <a:lnTo>
                    <a:pt x="1362585" y="1133341"/>
                  </a:lnTo>
                  <a:lnTo>
                    <a:pt x="1491374" y="1179705"/>
                  </a:lnTo>
                  <a:lnTo>
                    <a:pt x="1602132" y="1213190"/>
                  </a:lnTo>
                  <a:lnTo>
                    <a:pt x="1720618" y="1236372"/>
                  </a:lnTo>
                  <a:lnTo>
                    <a:pt x="1872588" y="1267282"/>
                  </a:lnTo>
                  <a:lnTo>
                    <a:pt x="0" y="126728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771145" y="4482639"/>
              <a:ext cx="4242503" cy="1613588"/>
              <a:chOff x="4763393" y="584889"/>
              <a:chExt cx="4242503" cy="1613588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5129213" y="1940524"/>
                <a:ext cx="371475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5400000" flipH="1" flipV="1">
                <a:off x="4481513" y="1295790"/>
                <a:ext cx="12954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 rot="16200000">
                <a:off x="4524375" y="823907"/>
                <a:ext cx="7858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dirty="0" smtClean="0"/>
                  <a:t>Caudal</a:t>
                </a:r>
                <a:endParaRPr lang="pt-PT" sz="1400" b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715383" y="1890700"/>
                <a:ext cx="29051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i="1" dirty="0" smtClean="0"/>
                  <a:t>t</a:t>
                </a:r>
                <a:endParaRPr lang="pt-PT" sz="1400" b="1" i="1" dirty="0"/>
              </a:p>
            </p:txBody>
          </p:sp>
        </p:grpSp>
        <p:sp>
          <p:nvSpPr>
            <p:cNvPr id="53" name="Freeform 52"/>
            <p:cNvSpPr/>
            <p:nvPr/>
          </p:nvSpPr>
          <p:spPr>
            <a:xfrm>
              <a:off x="5503250" y="5120382"/>
              <a:ext cx="2934032" cy="715617"/>
            </a:xfrm>
            <a:custGeom>
              <a:avLst/>
              <a:gdLst>
                <a:gd name="connsiteX0" fmla="*/ 0 w 2934032"/>
                <a:gd name="connsiteY0" fmla="*/ 715617 h 715617"/>
                <a:gd name="connsiteX1" fmla="*/ 91440 w 2934032"/>
                <a:gd name="connsiteY1" fmla="*/ 679836 h 715617"/>
                <a:gd name="connsiteX2" fmla="*/ 194807 w 2934032"/>
                <a:gd name="connsiteY2" fmla="*/ 632128 h 715617"/>
                <a:gd name="connsiteX3" fmla="*/ 278296 w 2934032"/>
                <a:gd name="connsiteY3" fmla="*/ 592372 h 715617"/>
                <a:gd name="connsiteX4" fmla="*/ 353833 w 2934032"/>
                <a:gd name="connsiteY4" fmla="*/ 540688 h 715617"/>
                <a:gd name="connsiteX5" fmla="*/ 401541 w 2934032"/>
                <a:gd name="connsiteY5" fmla="*/ 492980 h 715617"/>
                <a:gd name="connsiteX6" fmla="*/ 477079 w 2934032"/>
                <a:gd name="connsiteY6" fmla="*/ 429370 h 715617"/>
                <a:gd name="connsiteX7" fmla="*/ 536713 w 2934032"/>
                <a:gd name="connsiteY7" fmla="*/ 365760 h 715617"/>
                <a:gd name="connsiteX8" fmla="*/ 576470 w 2934032"/>
                <a:gd name="connsiteY8" fmla="*/ 326003 h 715617"/>
                <a:gd name="connsiteX9" fmla="*/ 628153 w 2934032"/>
                <a:gd name="connsiteY9" fmla="*/ 254441 h 715617"/>
                <a:gd name="connsiteX10" fmla="*/ 691764 w 2934032"/>
                <a:gd name="connsiteY10" fmla="*/ 163001 h 715617"/>
                <a:gd name="connsiteX11" fmla="*/ 779228 w 2934032"/>
                <a:gd name="connsiteY11" fmla="*/ 87464 h 715617"/>
                <a:gd name="connsiteX12" fmla="*/ 858741 w 2934032"/>
                <a:gd name="connsiteY12" fmla="*/ 27829 h 715617"/>
                <a:gd name="connsiteX13" fmla="*/ 922352 w 2934032"/>
                <a:gd name="connsiteY13" fmla="*/ 3975 h 715617"/>
                <a:gd name="connsiteX14" fmla="*/ 962108 w 2934032"/>
                <a:gd name="connsiteY14" fmla="*/ 0 h 715617"/>
                <a:gd name="connsiteX15" fmla="*/ 1033670 w 2934032"/>
                <a:gd name="connsiteY15" fmla="*/ 19878 h 715617"/>
                <a:gd name="connsiteX16" fmla="*/ 1097280 w 2934032"/>
                <a:gd name="connsiteY16" fmla="*/ 51683 h 715617"/>
                <a:gd name="connsiteX17" fmla="*/ 1144988 w 2934032"/>
                <a:gd name="connsiteY17" fmla="*/ 83488 h 715617"/>
                <a:gd name="connsiteX18" fmla="*/ 1232452 w 2934032"/>
                <a:gd name="connsiteY18" fmla="*/ 143123 h 715617"/>
                <a:gd name="connsiteX19" fmla="*/ 1300039 w 2934032"/>
                <a:gd name="connsiteY19" fmla="*/ 202758 h 715617"/>
                <a:gd name="connsiteX20" fmla="*/ 1379552 w 2934032"/>
                <a:gd name="connsiteY20" fmla="*/ 274320 h 715617"/>
                <a:gd name="connsiteX21" fmla="*/ 1474967 w 2934032"/>
                <a:gd name="connsiteY21" fmla="*/ 341906 h 715617"/>
                <a:gd name="connsiteX22" fmla="*/ 1566407 w 2934032"/>
                <a:gd name="connsiteY22" fmla="*/ 393589 h 715617"/>
                <a:gd name="connsiteX23" fmla="*/ 1657847 w 2934032"/>
                <a:gd name="connsiteY23" fmla="*/ 441297 h 715617"/>
                <a:gd name="connsiteX24" fmla="*/ 1765190 w 2934032"/>
                <a:gd name="connsiteY24" fmla="*/ 492980 h 715617"/>
                <a:gd name="connsiteX25" fmla="*/ 1852654 w 2934032"/>
                <a:gd name="connsiteY25" fmla="*/ 528761 h 715617"/>
                <a:gd name="connsiteX26" fmla="*/ 1956021 w 2934032"/>
                <a:gd name="connsiteY26" fmla="*/ 572493 h 715617"/>
                <a:gd name="connsiteX27" fmla="*/ 2043486 w 2934032"/>
                <a:gd name="connsiteY27" fmla="*/ 592372 h 715617"/>
                <a:gd name="connsiteX28" fmla="*/ 2130950 w 2934032"/>
                <a:gd name="connsiteY28" fmla="*/ 616226 h 715617"/>
                <a:gd name="connsiteX29" fmla="*/ 2293952 w 2934032"/>
                <a:gd name="connsiteY29" fmla="*/ 644055 h 715617"/>
                <a:gd name="connsiteX30" fmla="*/ 2548393 w 2934032"/>
                <a:gd name="connsiteY30" fmla="*/ 675860 h 715617"/>
                <a:gd name="connsiteX31" fmla="*/ 2786932 w 2934032"/>
                <a:gd name="connsiteY31" fmla="*/ 695739 h 715617"/>
                <a:gd name="connsiteX32" fmla="*/ 2934032 w 2934032"/>
                <a:gd name="connsiteY32" fmla="*/ 703690 h 715617"/>
                <a:gd name="connsiteX33" fmla="*/ 0 w 2934032"/>
                <a:gd name="connsiteY33" fmla="*/ 715617 h 715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934032" h="715617">
                  <a:moveTo>
                    <a:pt x="0" y="715617"/>
                  </a:moveTo>
                  <a:lnTo>
                    <a:pt x="91440" y="679836"/>
                  </a:lnTo>
                  <a:lnTo>
                    <a:pt x="194807" y="632128"/>
                  </a:lnTo>
                  <a:lnTo>
                    <a:pt x="278296" y="592372"/>
                  </a:lnTo>
                  <a:lnTo>
                    <a:pt x="353833" y="540688"/>
                  </a:lnTo>
                  <a:lnTo>
                    <a:pt x="401541" y="492980"/>
                  </a:lnTo>
                  <a:lnTo>
                    <a:pt x="477079" y="429370"/>
                  </a:lnTo>
                  <a:lnTo>
                    <a:pt x="536713" y="365760"/>
                  </a:lnTo>
                  <a:lnTo>
                    <a:pt x="576470" y="326003"/>
                  </a:lnTo>
                  <a:lnTo>
                    <a:pt x="628153" y="254441"/>
                  </a:lnTo>
                  <a:lnTo>
                    <a:pt x="691764" y="163001"/>
                  </a:lnTo>
                  <a:lnTo>
                    <a:pt x="779228" y="87464"/>
                  </a:lnTo>
                  <a:lnTo>
                    <a:pt x="858741" y="27829"/>
                  </a:lnTo>
                  <a:lnTo>
                    <a:pt x="922352" y="3975"/>
                  </a:lnTo>
                  <a:lnTo>
                    <a:pt x="962108" y="0"/>
                  </a:lnTo>
                  <a:lnTo>
                    <a:pt x="1033670" y="19878"/>
                  </a:lnTo>
                  <a:lnTo>
                    <a:pt x="1097280" y="51683"/>
                  </a:lnTo>
                  <a:lnTo>
                    <a:pt x="1144988" y="83488"/>
                  </a:lnTo>
                  <a:lnTo>
                    <a:pt x="1232452" y="143123"/>
                  </a:lnTo>
                  <a:lnTo>
                    <a:pt x="1300039" y="202758"/>
                  </a:lnTo>
                  <a:lnTo>
                    <a:pt x="1379552" y="274320"/>
                  </a:lnTo>
                  <a:lnTo>
                    <a:pt x="1474967" y="341906"/>
                  </a:lnTo>
                  <a:lnTo>
                    <a:pt x="1566407" y="393589"/>
                  </a:lnTo>
                  <a:lnTo>
                    <a:pt x="1657847" y="441297"/>
                  </a:lnTo>
                  <a:lnTo>
                    <a:pt x="1765190" y="492980"/>
                  </a:lnTo>
                  <a:lnTo>
                    <a:pt x="1852654" y="528761"/>
                  </a:lnTo>
                  <a:lnTo>
                    <a:pt x="1956021" y="572493"/>
                  </a:lnTo>
                  <a:lnTo>
                    <a:pt x="2043486" y="592372"/>
                  </a:lnTo>
                  <a:lnTo>
                    <a:pt x="2130950" y="616226"/>
                  </a:lnTo>
                  <a:lnTo>
                    <a:pt x="2293952" y="644055"/>
                  </a:lnTo>
                  <a:lnTo>
                    <a:pt x="2548393" y="675860"/>
                  </a:lnTo>
                  <a:lnTo>
                    <a:pt x="2786932" y="695739"/>
                  </a:lnTo>
                  <a:lnTo>
                    <a:pt x="2934032" y="703690"/>
                  </a:lnTo>
                  <a:lnTo>
                    <a:pt x="0" y="715617"/>
                  </a:ln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75146" y="5069276"/>
              <a:ext cx="403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  <a:endParaRPr lang="pt-PT" sz="1400" b="1" i="1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01388" y="4499806"/>
              <a:ext cx="342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I</a:t>
              </a:r>
              <a:endParaRPr lang="pt-PT" sz="1400" b="1" i="1" baseline="-25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664999" y="5987450"/>
              <a:ext cx="2140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l</a:t>
              </a:r>
              <a:r>
                <a:rPr lang="pt-PT" sz="1400" b="1" dirty="0" smtClean="0"/>
                <a:t> = </a:t>
              </a:r>
              <a:r>
                <a:rPr lang="pt-PT" sz="1200" b="1" dirty="0" smtClean="0"/>
                <a:t>Tempo de deslocação</a:t>
              </a:r>
              <a:endParaRPr lang="pt-PT" sz="1200" b="1" i="1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H="1">
              <a:off x="5121758" y="5848668"/>
              <a:ext cx="6659" cy="25840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495214" y="5840300"/>
              <a:ext cx="6659" cy="25840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 flipV="1">
              <a:off x="5080485" y="5985572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V="1">
              <a:off x="5453949" y="5987247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123455" y="6028298"/>
              <a:ext cx="11888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398087" y="6031519"/>
              <a:ext cx="9720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5172053" y="5876009"/>
              <a:ext cx="3160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l</a:t>
              </a:r>
              <a:endParaRPr lang="pt-PT" sz="1400" b="1" i="1" baseline="-25000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5493864" y="5852618"/>
              <a:ext cx="6659" cy="25840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0800000" flipV="1">
              <a:off x="5452591" y="5989522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endCxn id="50" idx="0"/>
            </p:cNvCxnSpPr>
            <p:nvPr/>
          </p:nvCxnSpPr>
          <p:spPr>
            <a:xfrm rot="5400000" flipH="1" flipV="1">
              <a:off x="5243103" y="5716742"/>
              <a:ext cx="749678" cy="1173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 flipH="1" flipV="1">
              <a:off x="6233957" y="5813591"/>
              <a:ext cx="55037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0800000" flipV="1">
              <a:off x="5566576" y="5981960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 flipV="1">
              <a:off x="6460030" y="5982682"/>
              <a:ext cx="84277" cy="842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5636463" y="5889701"/>
              <a:ext cx="907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 smtClean="0"/>
                <a:t>t</a:t>
              </a:r>
              <a:r>
                <a:rPr lang="pt-PT" sz="1400" b="1" i="1" baseline="-25000" dirty="0" smtClean="0"/>
                <a:t>t</a:t>
              </a:r>
              <a:r>
                <a:rPr lang="pt-PT" sz="1400" b="1" i="1" dirty="0" smtClean="0"/>
                <a:t> = t</a:t>
              </a:r>
              <a:r>
                <a:rPr lang="pt-PT" sz="1400" b="1" i="1" baseline="-25000" dirty="0" smtClean="0"/>
                <a:t>r</a:t>
              </a:r>
              <a:r>
                <a:rPr lang="pt-PT" sz="1400" b="1" i="1" dirty="0" smtClean="0"/>
                <a:t> + t</a:t>
              </a:r>
              <a:r>
                <a:rPr lang="pt-PT" sz="1400" b="1" i="1" baseline="-25000" dirty="0" smtClean="0"/>
                <a:t>l</a:t>
              </a:r>
              <a:endParaRPr lang="pt-PT" sz="1400" b="1" i="1" baseline="-25000" dirty="0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6444137" y="6019443"/>
              <a:ext cx="6500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621465" y="6020161"/>
              <a:ext cx="6500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5577008" y="5347768"/>
              <a:ext cx="93600" cy="9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6469177" y="5488404"/>
              <a:ext cx="93600" cy="93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119239" y="1026845"/>
            <a:ext cx="44448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Translacção</a:t>
            </a:r>
            <a:r>
              <a:rPr lang="en-GB" dirty="0" smtClean="0"/>
              <a:t> do </a:t>
            </a:r>
            <a:r>
              <a:rPr lang="en-GB" dirty="0" err="1" smtClean="0"/>
              <a:t>centro</a:t>
            </a:r>
            <a:r>
              <a:rPr lang="en-GB" dirty="0" smtClean="0"/>
              <a:t> de </a:t>
            </a:r>
            <a:r>
              <a:rPr lang="en-GB" dirty="0" err="1" smtClean="0"/>
              <a:t>gravidade</a:t>
            </a:r>
            <a:r>
              <a:rPr lang="en-GB" dirty="0" smtClean="0"/>
              <a:t> do </a:t>
            </a:r>
            <a:r>
              <a:rPr lang="en-GB" dirty="0" err="1" smtClean="0"/>
              <a:t>hidrograma</a:t>
            </a:r>
            <a:r>
              <a:rPr lang="en-GB" dirty="0" smtClean="0"/>
              <a:t>, </a:t>
            </a:r>
            <a:r>
              <a:rPr lang="en-GB" b="1" i="1" dirty="0" err="1" smtClean="0">
                <a:solidFill>
                  <a:srgbClr val="0000FF"/>
                </a:solidFill>
              </a:rPr>
              <a:t>t</a:t>
            </a:r>
            <a:r>
              <a:rPr lang="en-GB" b="1" i="1" baseline="-25000" dirty="0" err="1" smtClean="0">
                <a:solidFill>
                  <a:srgbClr val="0000FF"/>
                </a:solidFill>
              </a:rPr>
              <a:t>r</a:t>
            </a:r>
            <a:r>
              <a:rPr lang="en-GB" dirty="0" smtClean="0"/>
              <a:t> (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FF"/>
                </a:solidFill>
              </a:rPr>
              <a:t>tempo de </a:t>
            </a:r>
            <a:r>
              <a:rPr lang="en-GB" b="1" dirty="0" err="1" smtClean="0">
                <a:solidFill>
                  <a:srgbClr val="0000FF"/>
                </a:solidFill>
              </a:rPr>
              <a:t>redistribuição</a:t>
            </a:r>
            <a:r>
              <a:rPr lang="en-GB" dirty="0" smtClean="0"/>
              <a:t>).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23629" y="1849091"/>
            <a:ext cx="44404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Atenuação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ponta</a:t>
            </a:r>
            <a:r>
              <a:rPr lang="en-GB" dirty="0" smtClean="0"/>
              <a:t> do </a:t>
            </a:r>
            <a:r>
              <a:rPr lang="en-GB" dirty="0" err="1" smtClean="0"/>
              <a:t>hidrograma</a:t>
            </a:r>
            <a:r>
              <a:rPr lang="en-GB" dirty="0" smtClean="0"/>
              <a:t> (</a:t>
            </a:r>
            <a:r>
              <a:rPr lang="en-GB" b="1" dirty="0" err="1" smtClean="0">
                <a:solidFill>
                  <a:srgbClr val="0000FF"/>
                </a:solidFill>
              </a:rPr>
              <a:t>modificação</a:t>
            </a:r>
            <a:r>
              <a:rPr lang="en-GB" b="1" dirty="0" smtClean="0">
                <a:solidFill>
                  <a:srgbClr val="0000FF"/>
                </a:solidFill>
              </a:rPr>
              <a:t> de forma</a:t>
            </a:r>
            <a:r>
              <a:rPr lang="en-GB" dirty="0" smtClean="0"/>
              <a:t>).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95697" y="3502345"/>
            <a:ext cx="44156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en-GB" dirty="0" smtClean="0"/>
              <a:t> A </a:t>
            </a:r>
            <a:r>
              <a:rPr lang="en-GB" dirty="0" err="1" smtClean="0"/>
              <a:t>onda</a:t>
            </a:r>
            <a:r>
              <a:rPr lang="en-GB" dirty="0" smtClean="0"/>
              <a:t> de </a:t>
            </a:r>
            <a:r>
              <a:rPr lang="en-GB" dirty="0" err="1" smtClean="0"/>
              <a:t>cheia</a:t>
            </a:r>
            <a:r>
              <a:rPr lang="en-GB" dirty="0" smtClean="0"/>
              <a:t> </a:t>
            </a:r>
            <a:r>
              <a:rPr lang="en-GB" dirty="0" err="1" smtClean="0"/>
              <a:t>percorre</a:t>
            </a:r>
            <a:r>
              <a:rPr lang="en-GB" dirty="0" smtClean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distância</a:t>
            </a:r>
            <a:r>
              <a:rPr lang="en-GB" dirty="0" smtClean="0"/>
              <a:t> </a:t>
            </a:r>
            <a:r>
              <a:rPr lang="en-GB" dirty="0" err="1" smtClean="0"/>
              <a:t>considerável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determina</a:t>
            </a:r>
            <a:r>
              <a:rPr lang="en-GB" dirty="0" smtClean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translacção</a:t>
            </a:r>
            <a:r>
              <a:rPr lang="en-GB" b="1" dirty="0" smtClean="0">
                <a:solidFill>
                  <a:srgbClr val="0000FF"/>
                </a:solidFill>
              </a:rPr>
              <a:t> total</a:t>
            </a:r>
            <a:r>
              <a:rPr lang="en-GB" dirty="0" smtClean="0"/>
              <a:t> do </a:t>
            </a:r>
            <a:r>
              <a:rPr lang="en-GB" dirty="0" err="1" smtClean="0"/>
              <a:t>centro</a:t>
            </a:r>
            <a:r>
              <a:rPr lang="en-GB" dirty="0" smtClean="0"/>
              <a:t> de </a:t>
            </a:r>
            <a:r>
              <a:rPr lang="en-GB" dirty="0" err="1" smtClean="0"/>
              <a:t>gravidade</a:t>
            </a:r>
            <a:r>
              <a:rPr lang="en-GB" dirty="0" smtClean="0"/>
              <a:t>, </a:t>
            </a:r>
            <a:r>
              <a:rPr lang="en-GB" b="1" i="1" dirty="0" err="1" smtClean="0">
                <a:solidFill>
                  <a:srgbClr val="0000FF"/>
                </a:solidFill>
              </a:rPr>
              <a:t>t</a:t>
            </a:r>
            <a:r>
              <a:rPr lang="en-GB" b="1" i="1" baseline="-25000" dirty="0" err="1" smtClean="0">
                <a:solidFill>
                  <a:srgbClr val="0000FF"/>
                </a:solidFill>
              </a:rPr>
              <a:t>t</a:t>
            </a:r>
            <a:r>
              <a:rPr lang="en-GB" dirty="0" smtClean="0"/>
              <a:t>, superior </a:t>
            </a:r>
            <a:r>
              <a:rPr lang="en-GB" dirty="0" err="1" smtClean="0"/>
              <a:t>ao</a:t>
            </a:r>
            <a:r>
              <a:rPr lang="en-GB" dirty="0" smtClean="0"/>
              <a:t> tempo de </a:t>
            </a:r>
            <a:r>
              <a:rPr lang="en-GB" dirty="0" err="1" smtClean="0"/>
              <a:t>redistribuição</a:t>
            </a:r>
            <a:r>
              <a:rPr lang="en-GB" dirty="0" smtClean="0"/>
              <a:t>, </a:t>
            </a:r>
            <a:r>
              <a:rPr lang="en-GB" i="1" dirty="0" smtClean="0"/>
              <a:t>t</a:t>
            </a:r>
            <a:r>
              <a:rPr lang="en-GB" i="1" baseline="-25000" dirty="0" smtClean="0"/>
              <a:t>r</a:t>
            </a:r>
            <a:r>
              <a:rPr lang="en-GB" dirty="0" smtClean="0"/>
              <a:t>.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48443" y="3027434"/>
            <a:ext cx="44156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SzPct val="150000"/>
            </a:pPr>
            <a:r>
              <a:rPr lang="en-GB" b="1" dirty="0" err="1" smtClean="0">
                <a:solidFill>
                  <a:srgbClr val="0000FF"/>
                </a:solidFill>
              </a:rPr>
              <a:t>Canais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muito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b="1" dirty="0" err="1" smtClean="0">
                <a:solidFill>
                  <a:srgbClr val="0000FF"/>
                </a:solidFill>
              </a:rPr>
              <a:t>longos</a:t>
            </a:r>
            <a:r>
              <a:rPr lang="en-GB" dirty="0" smtClean="0"/>
              <a:t>:</a:t>
            </a:r>
          </a:p>
        </p:txBody>
      </p:sp>
      <p:sp>
        <p:nvSpPr>
          <p:cNvPr id="27" name="Freeform 26"/>
          <p:cNvSpPr/>
          <p:nvPr/>
        </p:nvSpPr>
        <p:spPr>
          <a:xfrm>
            <a:off x="5128591" y="1228477"/>
            <a:ext cx="2934032" cy="715617"/>
          </a:xfrm>
          <a:custGeom>
            <a:avLst/>
            <a:gdLst>
              <a:gd name="connsiteX0" fmla="*/ 0 w 2934032"/>
              <a:gd name="connsiteY0" fmla="*/ 715617 h 715617"/>
              <a:gd name="connsiteX1" fmla="*/ 91440 w 2934032"/>
              <a:gd name="connsiteY1" fmla="*/ 679836 h 715617"/>
              <a:gd name="connsiteX2" fmla="*/ 194807 w 2934032"/>
              <a:gd name="connsiteY2" fmla="*/ 632128 h 715617"/>
              <a:gd name="connsiteX3" fmla="*/ 278296 w 2934032"/>
              <a:gd name="connsiteY3" fmla="*/ 592372 h 715617"/>
              <a:gd name="connsiteX4" fmla="*/ 353833 w 2934032"/>
              <a:gd name="connsiteY4" fmla="*/ 540688 h 715617"/>
              <a:gd name="connsiteX5" fmla="*/ 401541 w 2934032"/>
              <a:gd name="connsiteY5" fmla="*/ 492980 h 715617"/>
              <a:gd name="connsiteX6" fmla="*/ 477079 w 2934032"/>
              <a:gd name="connsiteY6" fmla="*/ 429370 h 715617"/>
              <a:gd name="connsiteX7" fmla="*/ 536713 w 2934032"/>
              <a:gd name="connsiteY7" fmla="*/ 365760 h 715617"/>
              <a:gd name="connsiteX8" fmla="*/ 576470 w 2934032"/>
              <a:gd name="connsiteY8" fmla="*/ 326003 h 715617"/>
              <a:gd name="connsiteX9" fmla="*/ 628153 w 2934032"/>
              <a:gd name="connsiteY9" fmla="*/ 254441 h 715617"/>
              <a:gd name="connsiteX10" fmla="*/ 691764 w 2934032"/>
              <a:gd name="connsiteY10" fmla="*/ 163001 h 715617"/>
              <a:gd name="connsiteX11" fmla="*/ 779228 w 2934032"/>
              <a:gd name="connsiteY11" fmla="*/ 87464 h 715617"/>
              <a:gd name="connsiteX12" fmla="*/ 858741 w 2934032"/>
              <a:gd name="connsiteY12" fmla="*/ 27829 h 715617"/>
              <a:gd name="connsiteX13" fmla="*/ 922352 w 2934032"/>
              <a:gd name="connsiteY13" fmla="*/ 3975 h 715617"/>
              <a:gd name="connsiteX14" fmla="*/ 962108 w 2934032"/>
              <a:gd name="connsiteY14" fmla="*/ 0 h 715617"/>
              <a:gd name="connsiteX15" fmla="*/ 1033670 w 2934032"/>
              <a:gd name="connsiteY15" fmla="*/ 19878 h 715617"/>
              <a:gd name="connsiteX16" fmla="*/ 1097280 w 2934032"/>
              <a:gd name="connsiteY16" fmla="*/ 51683 h 715617"/>
              <a:gd name="connsiteX17" fmla="*/ 1144988 w 2934032"/>
              <a:gd name="connsiteY17" fmla="*/ 83488 h 715617"/>
              <a:gd name="connsiteX18" fmla="*/ 1232452 w 2934032"/>
              <a:gd name="connsiteY18" fmla="*/ 143123 h 715617"/>
              <a:gd name="connsiteX19" fmla="*/ 1300039 w 2934032"/>
              <a:gd name="connsiteY19" fmla="*/ 202758 h 715617"/>
              <a:gd name="connsiteX20" fmla="*/ 1379552 w 2934032"/>
              <a:gd name="connsiteY20" fmla="*/ 274320 h 715617"/>
              <a:gd name="connsiteX21" fmla="*/ 1474967 w 2934032"/>
              <a:gd name="connsiteY21" fmla="*/ 341906 h 715617"/>
              <a:gd name="connsiteX22" fmla="*/ 1566407 w 2934032"/>
              <a:gd name="connsiteY22" fmla="*/ 393589 h 715617"/>
              <a:gd name="connsiteX23" fmla="*/ 1657847 w 2934032"/>
              <a:gd name="connsiteY23" fmla="*/ 441297 h 715617"/>
              <a:gd name="connsiteX24" fmla="*/ 1765190 w 2934032"/>
              <a:gd name="connsiteY24" fmla="*/ 492980 h 715617"/>
              <a:gd name="connsiteX25" fmla="*/ 1852654 w 2934032"/>
              <a:gd name="connsiteY25" fmla="*/ 528761 h 715617"/>
              <a:gd name="connsiteX26" fmla="*/ 1956021 w 2934032"/>
              <a:gd name="connsiteY26" fmla="*/ 572493 h 715617"/>
              <a:gd name="connsiteX27" fmla="*/ 2043486 w 2934032"/>
              <a:gd name="connsiteY27" fmla="*/ 592372 h 715617"/>
              <a:gd name="connsiteX28" fmla="*/ 2130950 w 2934032"/>
              <a:gd name="connsiteY28" fmla="*/ 616226 h 715617"/>
              <a:gd name="connsiteX29" fmla="*/ 2293952 w 2934032"/>
              <a:gd name="connsiteY29" fmla="*/ 644055 h 715617"/>
              <a:gd name="connsiteX30" fmla="*/ 2548393 w 2934032"/>
              <a:gd name="connsiteY30" fmla="*/ 675860 h 715617"/>
              <a:gd name="connsiteX31" fmla="*/ 2786932 w 2934032"/>
              <a:gd name="connsiteY31" fmla="*/ 695739 h 715617"/>
              <a:gd name="connsiteX32" fmla="*/ 2934032 w 2934032"/>
              <a:gd name="connsiteY32" fmla="*/ 703690 h 715617"/>
              <a:gd name="connsiteX33" fmla="*/ 0 w 2934032"/>
              <a:gd name="connsiteY33" fmla="*/ 715617 h 71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4032" h="715617">
                <a:moveTo>
                  <a:pt x="0" y="715617"/>
                </a:moveTo>
                <a:lnTo>
                  <a:pt x="91440" y="679836"/>
                </a:lnTo>
                <a:lnTo>
                  <a:pt x="194807" y="632128"/>
                </a:lnTo>
                <a:lnTo>
                  <a:pt x="278296" y="592372"/>
                </a:lnTo>
                <a:lnTo>
                  <a:pt x="353833" y="540688"/>
                </a:lnTo>
                <a:lnTo>
                  <a:pt x="401541" y="492980"/>
                </a:lnTo>
                <a:lnTo>
                  <a:pt x="477079" y="429370"/>
                </a:lnTo>
                <a:lnTo>
                  <a:pt x="536713" y="365760"/>
                </a:lnTo>
                <a:lnTo>
                  <a:pt x="576470" y="326003"/>
                </a:lnTo>
                <a:lnTo>
                  <a:pt x="628153" y="254441"/>
                </a:lnTo>
                <a:lnTo>
                  <a:pt x="691764" y="163001"/>
                </a:lnTo>
                <a:lnTo>
                  <a:pt x="779228" y="87464"/>
                </a:lnTo>
                <a:lnTo>
                  <a:pt x="858741" y="27829"/>
                </a:lnTo>
                <a:lnTo>
                  <a:pt x="922352" y="3975"/>
                </a:lnTo>
                <a:lnTo>
                  <a:pt x="962108" y="0"/>
                </a:lnTo>
                <a:lnTo>
                  <a:pt x="1033670" y="19878"/>
                </a:lnTo>
                <a:lnTo>
                  <a:pt x="1097280" y="51683"/>
                </a:lnTo>
                <a:lnTo>
                  <a:pt x="1144988" y="83488"/>
                </a:lnTo>
                <a:lnTo>
                  <a:pt x="1232452" y="143123"/>
                </a:lnTo>
                <a:lnTo>
                  <a:pt x="1300039" y="202758"/>
                </a:lnTo>
                <a:lnTo>
                  <a:pt x="1379552" y="274320"/>
                </a:lnTo>
                <a:lnTo>
                  <a:pt x="1474967" y="341906"/>
                </a:lnTo>
                <a:lnTo>
                  <a:pt x="1566407" y="393589"/>
                </a:lnTo>
                <a:lnTo>
                  <a:pt x="1657847" y="441297"/>
                </a:lnTo>
                <a:lnTo>
                  <a:pt x="1765190" y="492980"/>
                </a:lnTo>
                <a:lnTo>
                  <a:pt x="1852654" y="528761"/>
                </a:lnTo>
                <a:lnTo>
                  <a:pt x="1956021" y="572493"/>
                </a:lnTo>
                <a:lnTo>
                  <a:pt x="2043486" y="592372"/>
                </a:lnTo>
                <a:lnTo>
                  <a:pt x="2130950" y="616226"/>
                </a:lnTo>
                <a:lnTo>
                  <a:pt x="2293952" y="644055"/>
                </a:lnTo>
                <a:lnTo>
                  <a:pt x="2548393" y="675860"/>
                </a:lnTo>
                <a:lnTo>
                  <a:pt x="2786932" y="695739"/>
                </a:lnTo>
                <a:lnTo>
                  <a:pt x="2934032" y="703690"/>
                </a:lnTo>
                <a:lnTo>
                  <a:pt x="0" y="715617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6094518" y="1527558"/>
            <a:ext cx="93600" cy="93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38" grpId="0" animBg="1"/>
      <p:bldP spid="2" grpId="0"/>
      <p:bldP spid="4" grpId="0"/>
      <p:bldP spid="28" grpId="0" animBg="1"/>
      <p:bldP spid="134" grpId="0"/>
      <p:bldP spid="135" grpId="0"/>
      <p:bldP spid="136" grpId="0"/>
      <p:bldP spid="137" grpId="0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2399" y="132695"/>
            <a:ext cx="3919871" cy="33855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 smtClean="0">
                <a:solidFill>
                  <a:srgbClr val="0000FF"/>
                </a:solidFill>
              </a:rPr>
              <a:t>2.3 Caracterização do armazenamento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129" y="617521"/>
            <a:ext cx="8811491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1400" dirty="0" smtClean="0"/>
              <a:t>As </a:t>
            </a:r>
            <a:r>
              <a:rPr lang="pt-PT" sz="1400" b="1" dirty="0" smtClean="0">
                <a:solidFill>
                  <a:srgbClr val="0000FF"/>
                </a:solidFill>
              </a:rPr>
              <a:t>características físicas </a:t>
            </a:r>
            <a:r>
              <a:rPr lang="pt-PT" sz="1400" dirty="0" smtClean="0"/>
              <a:t>da </a:t>
            </a:r>
            <a:r>
              <a:rPr lang="pt-PT" sz="1400" b="1" dirty="0" smtClean="0">
                <a:solidFill>
                  <a:srgbClr val="0000FF"/>
                </a:solidFill>
              </a:rPr>
              <a:t>albufeira</a:t>
            </a:r>
            <a:r>
              <a:rPr lang="pt-PT" sz="1400" dirty="0" smtClean="0"/>
              <a:t> e das </a:t>
            </a:r>
            <a:r>
              <a:rPr lang="pt-PT" sz="1400" b="1" dirty="0" smtClean="0">
                <a:solidFill>
                  <a:srgbClr val="0000FF"/>
                </a:solidFill>
              </a:rPr>
              <a:t>estruturas de saída da água </a:t>
            </a:r>
            <a:r>
              <a:rPr lang="pt-PT" sz="1400" dirty="0" smtClean="0"/>
              <a:t>têm de ser identificadas, assim como eventuais </a:t>
            </a:r>
            <a:r>
              <a:rPr lang="pt-PT" sz="1400" b="1" dirty="0" smtClean="0">
                <a:solidFill>
                  <a:srgbClr val="0000FF"/>
                </a:solidFill>
              </a:rPr>
              <a:t>regras de operação</a:t>
            </a:r>
            <a:r>
              <a:rPr lang="pt-PT" sz="1400" dirty="0" smtClean="0"/>
              <a:t>.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66256" y="1294418"/>
            <a:ext cx="439387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1400" dirty="0" smtClean="0"/>
              <a:t>A relação fundamental pretendida é entre o </a:t>
            </a:r>
            <a:r>
              <a:rPr lang="pt-PT" sz="1400" b="1" dirty="0" smtClean="0">
                <a:solidFill>
                  <a:srgbClr val="0000FF"/>
                </a:solidFill>
              </a:rPr>
              <a:t>volume armazenado </a:t>
            </a:r>
            <a:r>
              <a:rPr lang="pt-PT" sz="1400" b="1" i="1" dirty="0" smtClean="0">
                <a:solidFill>
                  <a:srgbClr val="0000FF"/>
                </a:solidFill>
              </a:rPr>
              <a:t>S</a:t>
            </a:r>
            <a:r>
              <a:rPr lang="pt-PT" sz="1400" b="1" dirty="0" smtClean="0">
                <a:solidFill>
                  <a:srgbClr val="0000FF"/>
                </a:solidFill>
              </a:rPr>
              <a:t> </a:t>
            </a:r>
            <a:r>
              <a:rPr lang="pt-PT" sz="1400" dirty="0" smtClean="0"/>
              <a:t>e o </a:t>
            </a:r>
            <a:r>
              <a:rPr lang="pt-PT" sz="1400" b="1" dirty="0" smtClean="0">
                <a:solidFill>
                  <a:srgbClr val="0000FF"/>
                </a:solidFill>
              </a:rPr>
              <a:t>caudal descarregado </a:t>
            </a:r>
            <a:r>
              <a:rPr lang="pt-PT" sz="1400" b="1" i="1" dirty="0" smtClean="0">
                <a:solidFill>
                  <a:srgbClr val="0000FF"/>
                </a:solidFill>
              </a:rPr>
              <a:t>q</a:t>
            </a:r>
            <a:r>
              <a:rPr lang="pt-PT" sz="1400" b="1" i="1" baseline="-25000" dirty="0" smtClean="0">
                <a:solidFill>
                  <a:srgbClr val="0000FF"/>
                </a:solidFill>
              </a:rPr>
              <a:t>O</a:t>
            </a:r>
            <a:r>
              <a:rPr lang="pt-PT" sz="1400" dirty="0" smtClean="0"/>
              <a:t>:</a:t>
            </a:r>
            <a:endParaRPr lang="en-US" sz="1400" dirty="0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4845150" y="1359751"/>
            <a:ext cx="2565730" cy="2078284"/>
            <a:chOff x="3628508" y="2001004"/>
            <a:chExt cx="4219084" cy="3417531"/>
          </a:xfrm>
        </p:grpSpPr>
        <p:cxnSp>
          <p:nvCxnSpPr>
            <p:cNvPr id="5" name="Straight Arrow Connector 4"/>
            <p:cNvCxnSpPr/>
            <p:nvPr/>
          </p:nvCxnSpPr>
          <p:spPr>
            <a:xfrm rot="16200000" flipV="1">
              <a:off x="3541962" y="3336834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775828" y="4557923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28508" y="2001004"/>
              <a:ext cx="1163052" cy="86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11535" y="4558152"/>
              <a:ext cx="1036057" cy="86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S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82918" y="2480147"/>
              <a:ext cx="1757432" cy="2091969"/>
            </a:xfrm>
            <a:custGeom>
              <a:avLst/>
              <a:gdLst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37128 w 1757432"/>
                <a:gd name="connsiteY2" fmla="*/ 2056285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  <a:gd name="connsiteX0" fmla="*/ 0 w 1757432"/>
                <a:gd name="connsiteY0" fmla="*/ 2091969 h 2091969"/>
                <a:gd name="connsiteX1" fmla="*/ 356839 w 1757432"/>
                <a:gd name="connsiteY1" fmla="*/ 2078587 h 2091969"/>
                <a:gd name="connsiteX2" fmla="*/ 454970 w 1757432"/>
                <a:gd name="connsiteY2" fmla="*/ 2069666 h 2091969"/>
                <a:gd name="connsiteX3" fmla="*/ 700296 w 1757432"/>
                <a:gd name="connsiteY3" fmla="*/ 1958154 h 2091969"/>
                <a:gd name="connsiteX4" fmla="*/ 1025912 w 1757432"/>
                <a:gd name="connsiteY4" fmla="*/ 1628078 h 2091969"/>
                <a:gd name="connsiteX5" fmla="*/ 1413974 w 1757432"/>
                <a:gd name="connsiteY5" fmla="*/ 838572 h 2091969"/>
                <a:gd name="connsiteX6" fmla="*/ 1757432 w 1757432"/>
                <a:gd name="connsiteY6" fmla="*/ 0 h 209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7432" h="2091969">
                  <a:moveTo>
                    <a:pt x="0" y="2091969"/>
                  </a:moveTo>
                  <a:lnTo>
                    <a:pt x="356839" y="2078587"/>
                  </a:lnTo>
                  <a:lnTo>
                    <a:pt x="454970" y="2069666"/>
                  </a:lnTo>
                  <a:cubicBezTo>
                    <a:pt x="556074" y="2050337"/>
                    <a:pt x="581350" y="2035469"/>
                    <a:pt x="700296" y="1958154"/>
                  </a:cubicBezTo>
                  <a:cubicBezTo>
                    <a:pt x="893584" y="1825826"/>
                    <a:pt x="944136" y="1747024"/>
                    <a:pt x="1025912" y="1628078"/>
                  </a:cubicBezTo>
                  <a:cubicBezTo>
                    <a:pt x="1182029" y="1364909"/>
                    <a:pt x="1266778" y="1199872"/>
                    <a:pt x="1413974" y="838572"/>
                  </a:cubicBezTo>
                  <a:cubicBezTo>
                    <a:pt x="1550762" y="554588"/>
                    <a:pt x="1642946" y="279524"/>
                    <a:pt x="1757432" y="0"/>
                  </a:cubicBez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64277" y="3441839"/>
            <a:ext cx="8694715" cy="30777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1400" dirty="0" smtClean="0"/>
              <a:t>A sua obtenção é feita a partir da: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553" y="3736763"/>
            <a:ext cx="4124689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pt-PT" sz="1400" dirty="0" smtClean="0"/>
              <a:t> Relação entre a </a:t>
            </a:r>
            <a:r>
              <a:rPr lang="pt-PT" sz="1400" b="1" dirty="0" smtClean="0">
                <a:solidFill>
                  <a:srgbClr val="0000FF"/>
                </a:solidFill>
              </a:rPr>
              <a:t>cota </a:t>
            </a:r>
            <a:r>
              <a:rPr lang="pt-PT" sz="1400" b="1" i="1" dirty="0" smtClean="0">
                <a:solidFill>
                  <a:srgbClr val="0000FF"/>
                </a:solidFill>
              </a:rPr>
              <a:t>Z</a:t>
            </a:r>
            <a:r>
              <a:rPr lang="pt-PT" sz="1400" dirty="0" smtClean="0"/>
              <a:t>  e o </a:t>
            </a:r>
            <a:r>
              <a:rPr lang="pt-PT" sz="1400" b="1" dirty="0" smtClean="0">
                <a:solidFill>
                  <a:srgbClr val="0000FF"/>
                </a:solidFill>
              </a:rPr>
              <a:t>armazenamento na albufeira </a:t>
            </a:r>
            <a:r>
              <a:rPr lang="pt-PT" sz="1400" b="1" i="1" dirty="0" smtClean="0">
                <a:solidFill>
                  <a:srgbClr val="0000FF"/>
                </a:solidFill>
              </a:rPr>
              <a:t>S</a:t>
            </a:r>
            <a:r>
              <a:rPr lang="en-US" sz="1400" dirty="0" smtClean="0"/>
              <a:t>:</a:t>
            </a:r>
            <a:endParaRPr lang="pt-PT" sz="14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952010" y="3734797"/>
            <a:ext cx="3978234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>
              <a:buSzPct val="150000"/>
              <a:buFont typeface="Arial" pitchFamily="34" charset="0"/>
              <a:buChar char="•"/>
            </a:pPr>
            <a:r>
              <a:rPr lang="pt-PT" sz="1400" i="1" dirty="0" smtClean="0"/>
              <a:t> </a:t>
            </a:r>
            <a:r>
              <a:rPr lang="pt-PT" sz="1400" dirty="0" smtClean="0"/>
              <a:t>Relação entre a </a:t>
            </a:r>
            <a:r>
              <a:rPr lang="pt-PT" sz="1400" b="1" dirty="0" smtClean="0">
                <a:solidFill>
                  <a:srgbClr val="0000FF"/>
                </a:solidFill>
              </a:rPr>
              <a:t>cota </a:t>
            </a:r>
            <a:r>
              <a:rPr lang="pt-PT" sz="1400" b="1" i="1" dirty="0" smtClean="0">
                <a:solidFill>
                  <a:srgbClr val="0000FF"/>
                </a:solidFill>
              </a:rPr>
              <a:t>Z</a:t>
            </a:r>
            <a:r>
              <a:rPr lang="pt-PT" sz="1400" dirty="0" smtClean="0"/>
              <a:t> e o </a:t>
            </a:r>
            <a:r>
              <a:rPr lang="pt-PT" sz="1400" b="1" dirty="0" smtClean="0">
                <a:solidFill>
                  <a:srgbClr val="0000FF"/>
                </a:solidFill>
              </a:rPr>
              <a:t>caudal descarregado </a:t>
            </a:r>
            <a:r>
              <a:rPr lang="pt-PT" sz="1400" b="1" i="1" dirty="0" smtClean="0">
                <a:solidFill>
                  <a:srgbClr val="0000FF"/>
                </a:solidFill>
              </a:rPr>
              <a:t>q</a:t>
            </a:r>
            <a:r>
              <a:rPr lang="pt-PT" sz="1400" b="1" i="1" baseline="-25000" dirty="0" smtClean="0">
                <a:solidFill>
                  <a:srgbClr val="0000FF"/>
                </a:solidFill>
              </a:rPr>
              <a:t>O</a:t>
            </a:r>
            <a:r>
              <a:rPr lang="pt-PT" sz="1400" dirty="0" smtClean="0"/>
              <a:t>:</a:t>
            </a:r>
            <a:endParaRPr lang="en-US" sz="1400" dirty="0"/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5835382" y="4525373"/>
            <a:ext cx="2534052" cy="2057002"/>
            <a:chOff x="258078" y="2489806"/>
            <a:chExt cx="4300042" cy="3490528"/>
          </a:xfrm>
        </p:grpSpPr>
        <p:cxnSp>
          <p:nvCxnSpPr>
            <p:cNvPr id="17" name="Straight Arrow Connector 16"/>
            <p:cNvCxnSpPr/>
            <p:nvPr/>
          </p:nvCxnSpPr>
          <p:spPr>
            <a:xfrm rot="16200000" flipV="1">
              <a:off x="242594" y="3817864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476460" y="5034853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623343" y="5092481"/>
              <a:ext cx="934777" cy="88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Z</a:t>
              </a:r>
            </a:p>
            <a:p>
              <a:pPr algn="ctr"/>
              <a:r>
                <a:rPr lang="pt-PT" sz="1400" b="1" dirty="0" smtClean="0"/>
                <a:t>(m)</a:t>
              </a:r>
              <a:endParaRPr lang="en-US" sz="1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8078" y="2489806"/>
              <a:ext cx="1222354" cy="88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85026" y="2877882"/>
              <a:ext cx="1760621" cy="2173705"/>
            </a:xfrm>
            <a:custGeom>
              <a:avLst/>
              <a:gdLst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621" h="2173705">
                  <a:moveTo>
                    <a:pt x="0" y="2173705"/>
                  </a:moveTo>
                  <a:lnTo>
                    <a:pt x="240632" y="2161673"/>
                  </a:lnTo>
                  <a:lnTo>
                    <a:pt x="533400" y="2145631"/>
                  </a:lnTo>
                  <a:cubicBezTo>
                    <a:pt x="645695" y="2130926"/>
                    <a:pt x="757990" y="2132263"/>
                    <a:pt x="870285" y="2101515"/>
                  </a:cubicBezTo>
                  <a:cubicBezTo>
                    <a:pt x="985253" y="2054726"/>
                    <a:pt x="1036053" y="2011946"/>
                    <a:pt x="1118937" y="1913021"/>
                  </a:cubicBezTo>
                  <a:cubicBezTo>
                    <a:pt x="1236579" y="1747252"/>
                    <a:pt x="1282032" y="1653673"/>
                    <a:pt x="1351548" y="1475873"/>
                  </a:cubicBezTo>
                  <a:cubicBezTo>
                    <a:pt x="1450474" y="1271336"/>
                    <a:pt x="1505284" y="1098884"/>
                    <a:pt x="1576137" y="862263"/>
                  </a:cubicBezTo>
                  <a:cubicBezTo>
                    <a:pt x="1673727" y="494631"/>
                    <a:pt x="1699126" y="287421"/>
                    <a:pt x="1760621" y="0"/>
                  </a:cubicBez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1211236" y="4466143"/>
            <a:ext cx="2338087" cy="2052000"/>
            <a:chOff x="4798368" y="3562602"/>
            <a:chExt cx="3795396" cy="3331007"/>
          </a:xfrm>
        </p:grpSpPr>
        <p:cxnSp>
          <p:nvCxnSpPr>
            <p:cNvPr id="26" name="Straight Arrow Connector 25"/>
            <p:cNvCxnSpPr/>
            <p:nvPr/>
          </p:nvCxnSpPr>
          <p:spPr>
            <a:xfrm rot="16200000" flipV="1">
              <a:off x="4323754" y="4858560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5557620" y="6087849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98368" y="3562602"/>
              <a:ext cx="830520" cy="805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Z</a:t>
              </a:r>
            </a:p>
            <a:p>
              <a:pPr algn="ctr"/>
              <a:r>
                <a:rPr lang="pt-PT" sz="1400" b="1" dirty="0" smtClean="0"/>
                <a:t>(m)</a:t>
              </a:r>
              <a:endParaRPr lang="en-US" sz="1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50746" y="6088003"/>
              <a:ext cx="943018" cy="805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S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564309" y="4239864"/>
              <a:ext cx="2525876" cy="1869804"/>
            </a:xfrm>
            <a:custGeom>
              <a:avLst/>
              <a:gdLst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5876" h="1869804">
                  <a:moveTo>
                    <a:pt x="0" y="1869804"/>
                  </a:moveTo>
                  <a:lnTo>
                    <a:pt x="16401" y="1783695"/>
                  </a:lnTo>
                  <a:lnTo>
                    <a:pt x="41004" y="1664782"/>
                  </a:lnTo>
                  <a:lnTo>
                    <a:pt x="69707" y="1558170"/>
                  </a:lnTo>
                  <a:lnTo>
                    <a:pt x="114812" y="1447458"/>
                  </a:lnTo>
                  <a:lnTo>
                    <a:pt x="209122" y="1262938"/>
                  </a:lnTo>
                  <a:lnTo>
                    <a:pt x="328035" y="1098920"/>
                  </a:lnTo>
                  <a:cubicBezTo>
                    <a:pt x="377241" y="1046981"/>
                    <a:pt x="405944" y="1015544"/>
                    <a:pt x="475652" y="943103"/>
                  </a:cubicBezTo>
                  <a:cubicBezTo>
                    <a:pt x="591831" y="829657"/>
                    <a:pt x="683408" y="790020"/>
                    <a:pt x="787286" y="713478"/>
                  </a:cubicBezTo>
                  <a:cubicBezTo>
                    <a:pt x="939002" y="636936"/>
                    <a:pt x="1053815" y="572697"/>
                    <a:pt x="1242435" y="483853"/>
                  </a:cubicBezTo>
                  <a:lnTo>
                    <a:pt x="1931311" y="205022"/>
                  </a:lnTo>
                  <a:lnTo>
                    <a:pt x="2525876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4699591" y="85064"/>
            <a:ext cx="4231758" cy="3327987"/>
            <a:chOff x="4699591" y="85064"/>
            <a:chExt cx="4231758" cy="3327987"/>
          </a:xfrm>
        </p:grpSpPr>
        <p:sp>
          <p:nvSpPr>
            <p:cNvPr id="31" name="Rectangle 30"/>
            <p:cNvSpPr/>
            <p:nvPr/>
          </p:nvSpPr>
          <p:spPr>
            <a:xfrm>
              <a:off x="4699591" y="85064"/>
              <a:ext cx="4231758" cy="33279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6200000" flipV="1">
              <a:off x="4325733" y="1579286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5559599" y="2800375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866782" y="243456"/>
              <a:ext cx="7085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1970" y="2800603"/>
              <a:ext cx="6293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S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999496" y="3562602"/>
            <a:ext cx="3594266" cy="3048621"/>
            <a:chOff x="4999496" y="3562602"/>
            <a:chExt cx="3594266" cy="3048621"/>
          </a:xfrm>
        </p:grpSpPr>
        <p:cxnSp>
          <p:nvCxnSpPr>
            <p:cNvPr id="18" name="Straight Arrow Connector 17"/>
            <p:cNvCxnSpPr/>
            <p:nvPr/>
          </p:nvCxnSpPr>
          <p:spPr>
            <a:xfrm rot="16200000" flipV="1">
              <a:off x="4323754" y="4858560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5557620" y="6087849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99496" y="3562602"/>
              <a:ext cx="6293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Z</a:t>
              </a:r>
            </a:p>
            <a:p>
              <a:pPr algn="ctr"/>
              <a:r>
                <a:rPr lang="pt-PT" sz="1400" b="1" dirty="0" smtClean="0"/>
                <a:t>(m)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64370" y="6088003"/>
              <a:ext cx="6293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S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)</a:t>
              </a:r>
              <a:endParaRPr lang="en-US" sz="1400" b="1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64309" y="4239864"/>
              <a:ext cx="2525876" cy="1869804"/>
            </a:xfrm>
            <a:custGeom>
              <a:avLst/>
              <a:gdLst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  <a:gd name="connsiteX0" fmla="*/ 0 w 2525876"/>
                <a:gd name="connsiteY0" fmla="*/ 1869804 h 1869804"/>
                <a:gd name="connsiteX1" fmla="*/ 16401 w 2525876"/>
                <a:gd name="connsiteY1" fmla="*/ 1783695 h 1869804"/>
                <a:gd name="connsiteX2" fmla="*/ 41004 w 2525876"/>
                <a:gd name="connsiteY2" fmla="*/ 1664782 h 1869804"/>
                <a:gd name="connsiteX3" fmla="*/ 69707 w 2525876"/>
                <a:gd name="connsiteY3" fmla="*/ 1558170 h 1869804"/>
                <a:gd name="connsiteX4" fmla="*/ 114812 w 2525876"/>
                <a:gd name="connsiteY4" fmla="*/ 1447458 h 1869804"/>
                <a:gd name="connsiteX5" fmla="*/ 209122 w 2525876"/>
                <a:gd name="connsiteY5" fmla="*/ 1262938 h 1869804"/>
                <a:gd name="connsiteX6" fmla="*/ 328035 w 2525876"/>
                <a:gd name="connsiteY6" fmla="*/ 1098920 h 1869804"/>
                <a:gd name="connsiteX7" fmla="*/ 475652 w 2525876"/>
                <a:gd name="connsiteY7" fmla="*/ 943103 h 1869804"/>
                <a:gd name="connsiteX8" fmla="*/ 787286 w 2525876"/>
                <a:gd name="connsiteY8" fmla="*/ 713478 h 1869804"/>
                <a:gd name="connsiteX9" fmla="*/ 1242435 w 2525876"/>
                <a:gd name="connsiteY9" fmla="*/ 483853 h 1869804"/>
                <a:gd name="connsiteX10" fmla="*/ 1931311 w 2525876"/>
                <a:gd name="connsiteY10" fmla="*/ 205022 h 1869804"/>
                <a:gd name="connsiteX11" fmla="*/ 2525876 w 2525876"/>
                <a:gd name="connsiteY11" fmla="*/ 0 h 186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5876" h="1869804">
                  <a:moveTo>
                    <a:pt x="0" y="1869804"/>
                  </a:moveTo>
                  <a:lnTo>
                    <a:pt x="16401" y="1783695"/>
                  </a:lnTo>
                  <a:lnTo>
                    <a:pt x="41004" y="1664782"/>
                  </a:lnTo>
                  <a:lnTo>
                    <a:pt x="69707" y="1558170"/>
                  </a:lnTo>
                  <a:lnTo>
                    <a:pt x="114812" y="1447458"/>
                  </a:lnTo>
                  <a:lnTo>
                    <a:pt x="209122" y="1262938"/>
                  </a:lnTo>
                  <a:lnTo>
                    <a:pt x="328035" y="1098920"/>
                  </a:lnTo>
                  <a:cubicBezTo>
                    <a:pt x="377241" y="1046981"/>
                    <a:pt x="405944" y="1015544"/>
                    <a:pt x="475652" y="943103"/>
                  </a:cubicBezTo>
                  <a:cubicBezTo>
                    <a:pt x="591831" y="829657"/>
                    <a:pt x="683408" y="790020"/>
                    <a:pt x="787286" y="713478"/>
                  </a:cubicBezTo>
                  <a:cubicBezTo>
                    <a:pt x="939002" y="636936"/>
                    <a:pt x="1053815" y="572697"/>
                    <a:pt x="1242435" y="483853"/>
                  </a:cubicBezTo>
                  <a:lnTo>
                    <a:pt x="1931311" y="205022"/>
                  </a:lnTo>
                  <a:lnTo>
                    <a:pt x="2525876" y="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5566689" y="722599"/>
            <a:ext cx="1757432" cy="2091969"/>
          </a:xfrm>
          <a:custGeom>
            <a:avLst/>
            <a:gdLst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37128 w 1757432"/>
              <a:gd name="connsiteY2" fmla="*/ 2056285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  <a:gd name="connsiteX0" fmla="*/ 0 w 1757432"/>
              <a:gd name="connsiteY0" fmla="*/ 2091969 h 2091969"/>
              <a:gd name="connsiteX1" fmla="*/ 356839 w 1757432"/>
              <a:gd name="connsiteY1" fmla="*/ 2078587 h 2091969"/>
              <a:gd name="connsiteX2" fmla="*/ 454970 w 1757432"/>
              <a:gd name="connsiteY2" fmla="*/ 2069666 h 2091969"/>
              <a:gd name="connsiteX3" fmla="*/ 700296 w 1757432"/>
              <a:gd name="connsiteY3" fmla="*/ 1958154 h 2091969"/>
              <a:gd name="connsiteX4" fmla="*/ 1025912 w 1757432"/>
              <a:gd name="connsiteY4" fmla="*/ 1628078 h 2091969"/>
              <a:gd name="connsiteX5" fmla="*/ 1413974 w 1757432"/>
              <a:gd name="connsiteY5" fmla="*/ 838572 h 2091969"/>
              <a:gd name="connsiteX6" fmla="*/ 1757432 w 1757432"/>
              <a:gd name="connsiteY6" fmla="*/ 0 h 209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7432" h="2091969">
                <a:moveTo>
                  <a:pt x="0" y="2091969"/>
                </a:moveTo>
                <a:lnTo>
                  <a:pt x="356839" y="2078587"/>
                </a:lnTo>
                <a:lnTo>
                  <a:pt x="454970" y="2069666"/>
                </a:lnTo>
                <a:cubicBezTo>
                  <a:pt x="556074" y="2050337"/>
                  <a:pt x="581350" y="2035469"/>
                  <a:pt x="700296" y="1958154"/>
                </a:cubicBezTo>
                <a:cubicBezTo>
                  <a:pt x="893584" y="1825826"/>
                  <a:pt x="944136" y="1747024"/>
                  <a:pt x="1025912" y="1628078"/>
                </a:cubicBezTo>
                <a:cubicBezTo>
                  <a:pt x="1182029" y="1364909"/>
                  <a:pt x="1266778" y="1199872"/>
                  <a:pt x="1413974" y="838572"/>
                </a:cubicBezTo>
                <a:cubicBezTo>
                  <a:pt x="1550762" y="554588"/>
                  <a:pt x="1642946" y="279524"/>
                  <a:pt x="1757432" y="0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49382" y="233556"/>
            <a:ext cx="3786236" cy="3125893"/>
            <a:chOff x="249382" y="233556"/>
            <a:chExt cx="3786236" cy="3125893"/>
          </a:xfrm>
        </p:grpSpPr>
        <p:cxnSp>
          <p:nvCxnSpPr>
            <p:cNvPr id="9" name="Straight Arrow Connector 8"/>
            <p:cNvCxnSpPr/>
            <p:nvPr/>
          </p:nvCxnSpPr>
          <p:spPr>
            <a:xfrm rot="16200000" flipV="1">
              <a:off x="-279906" y="1561614"/>
              <a:ext cx="2470050" cy="135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953960" y="2778603"/>
              <a:ext cx="2917396" cy="160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406226" y="2836229"/>
              <a:ext cx="6293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Z</a:t>
              </a:r>
            </a:p>
            <a:p>
              <a:pPr algn="ctr"/>
              <a:r>
                <a:rPr lang="pt-PT" sz="1400" b="1" dirty="0" smtClean="0"/>
                <a:t>(m)</a:t>
              </a:r>
              <a:endParaRPr lang="en-US" sz="1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9382" y="233556"/>
              <a:ext cx="7085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i="1" dirty="0" smtClean="0"/>
                <a:t>q</a:t>
              </a:r>
              <a:r>
                <a:rPr lang="pt-PT" sz="1400" b="1" i="1" baseline="-25000" dirty="0" smtClean="0"/>
                <a:t>O</a:t>
              </a:r>
            </a:p>
            <a:p>
              <a:pPr algn="ctr"/>
              <a:r>
                <a:rPr lang="pt-PT" sz="1400" b="1" dirty="0" smtClean="0"/>
                <a:t>(m</a:t>
              </a:r>
              <a:r>
                <a:rPr lang="pt-PT" sz="1400" b="1" baseline="30000" dirty="0" smtClean="0"/>
                <a:t>3</a:t>
              </a:r>
              <a:r>
                <a:rPr lang="pt-PT" sz="1400" b="1" dirty="0" smtClean="0"/>
                <a:t>/s)</a:t>
              </a:r>
              <a:endParaRPr lang="en-US" sz="1400" b="1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62526" y="621632"/>
              <a:ext cx="1760621" cy="2173705"/>
            </a:xfrm>
            <a:custGeom>
              <a:avLst/>
              <a:gdLst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  <a:gd name="connsiteX0" fmla="*/ 0 w 1760621"/>
                <a:gd name="connsiteY0" fmla="*/ 2173705 h 2173705"/>
                <a:gd name="connsiteX1" fmla="*/ 240632 w 1760621"/>
                <a:gd name="connsiteY1" fmla="*/ 2161673 h 2173705"/>
                <a:gd name="connsiteX2" fmla="*/ 533400 w 1760621"/>
                <a:gd name="connsiteY2" fmla="*/ 2145631 h 2173705"/>
                <a:gd name="connsiteX3" fmla="*/ 870285 w 1760621"/>
                <a:gd name="connsiteY3" fmla="*/ 2101515 h 2173705"/>
                <a:gd name="connsiteX4" fmla="*/ 1118937 w 1760621"/>
                <a:gd name="connsiteY4" fmla="*/ 1913021 h 2173705"/>
                <a:gd name="connsiteX5" fmla="*/ 1351548 w 1760621"/>
                <a:gd name="connsiteY5" fmla="*/ 1475873 h 2173705"/>
                <a:gd name="connsiteX6" fmla="*/ 1576137 w 1760621"/>
                <a:gd name="connsiteY6" fmla="*/ 862263 h 2173705"/>
                <a:gd name="connsiteX7" fmla="*/ 1760621 w 1760621"/>
                <a:gd name="connsiteY7" fmla="*/ 0 h 217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621" h="2173705">
                  <a:moveTo>
                    <a:pt x="0" y="2173705"/>
                  </a:moveTo>
                  <a:lnTo>
                    <a:pt x="240632" y="2161673"/>
                  </a:lnTo>
                  <a:lnTo>
                    <a:pt x="533400" y="2145631"/>
                  </a:lnTo>
                  <a:cubicBezTo>
                    <a:pt x="645695" y="2130926"/>
                    <a:pt x="757990" y="2132263"/>
                    <a:pt x="870285" y="2101515"/>
                  </a:cubicBezTo>
                  <a:cubicBezTo>
                    <a:pt x="985253" y="2054726"/>
                    <a:pt x="1036053" y="2011946"/>
                    <a:pt x="1118937" y="1913021"/>
                  </a:cubicBezTo>
                  <a:cubicBezTo>
                    <a:pt x="1236579" y="1747252"/>
                    <a:pt x="1282032" y="1653673"/>
                    <a:pt x="1351548" y="1475873"/>
                  </a:cubicBezTo>
                  <a:cubicBezTo>
                    <a:pt x="1450474" y="1271336"/>
                    <a:pt x="1505284" y="1098884"/>
                    <a:pt x="1576137" y="862263"/>
                  </a:cubicBezTo>
                  <a:cubicBezTo>
                    <a:pt x="1673727" y="494631"/>
                    <a:pt x="1699126" y="287421"/>
                    <a:pt x="1760621" y="0"/>
                  </a:cubicBez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rot="5400000" flipH="1" flipV="1">
            <a:off x="6067425" y="5429250"/>
            <a:ext cx="133350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5410200" y="3429000"/>
            <a:ext cx="26479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 noChangeAspect="1"/>
          </p:cNvSpPr>
          <p:nvPr/>
        </p:nvSpPr>
        <p:spPr>
          <a:xfrm>
            <a:off x="2276475" y="2047875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6686550" y="4714875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677025" y="2057400"/>
            <a:ext cx="90000" cy="9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91149" y="1927681"/>
            <a:ext cx="708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i="1" dirty="0" smtClean="0"/>
              <a:t>q</a:t>
            </a:r>
            <a:r>
              <a:rPr lang="pt-PT" sz="1400" b="1" i="1" baseline="-25000" dirty="0" smtClean="0"/>
              <a:t>O1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41126" y="1782368"/>
            <a:ext cx="708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i="1" dirty="0" smtClean="0"/>
              <a:t>q</a:t>
            </a:r>
            <a:r>
              <a:rPr lang="pt-PT" sz="1400" b="1" i="1" baseline="-25000" dirty="0" smtClean="0"/>
              <a:t>O1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67431" y="4476311"/>
            <a:ext cx="49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i="1" dirty="0" smtClean="0"/>
              <a:t>Z</a:t>
            </a:r>
            <a:r>
              <a:rPr lang="pt-PT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1874880" y="2746748"/>
            <a:ext cx="49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i="1" dirty="0" smtClean="0"/>
              <a:t>Z</a:t>
            </a:r>
            <a:r>
              <a:rPr lang="pt-PT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6329929" y="2778643"/>
            <a:ext cx="49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i="1" dirty="0" smtClean="0"/>
              <a:t>S</a:t>
            </a:r>
            <a:r>
              <a:rPr lang="pt-PT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6471695" y="6067648"/>
            <a:ext cx="499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i="1" dirty="0" smtClean="0"/>
              <a:t>S</a:t>
            </a:r>
            <a:r>
              <a:rPr lang="pt-PT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70119" y="5964897"/>
            <a:ext cx="4561368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Obtenção da relação entre o </a:t>
            </a:r>
            <a:r>
              <a:rPr lang="pt-PT" b="1" dirty="0" smtClean="0">
                <a:solidFill>
                  <a:srgbClr val="0000FF"/>
                </a:solidFill>
              </a:rPr>
              <a:t>volume armazenado </a:t>
            </a:r>
            <a:r>
              <a:rPr lang="pt-PT" b="1" i="1" dirty="0" smtClean="0">
                <a:solidFill>
                  <a:srgbClr val="0000FF"/>
                </a:solidFill>
              </a:rPr>
              <a:t>S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dirty="0" smtClean="0"/>
              <a:t>e o </a:t>
            </a:r>
            <a:r>
              <a:rPr lang="pt-PT" b="1" dirty="0" smtClean="0">
                <a:solidFill>
                  <a:srgbClr val="0000FF"/>
                </a:solidFill>
              </a:rPr>
              <a:t>caudal descarregado </a:t>
            </a:r>
            <a:r>
              <a:rPr lang="pt-PT" b="1" i="1" dirty="0" smtClean="0">
                <a:solidFill>
                  <a:srgbClr val="0000FF"/>
                </a:solidFill>
              </a:rPr>
              <a:t>q</a:t>
            </a:r>
            <a:r>
              <a:rPr lang="pt-PT" b="1" i="1" baseline="-25000" dirty="0" smtClean="0">
                <a:solidFill>
                  <a:srgbClr val="0000FF"/>
                </a:solidFill>
              </a:rPr>
              <a:t>O</a:t>
            </a:r>
            <a:endParaRPr lang="pt-PT" dirty="0"/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5550195" y="4763409"/>
            <a:ext cx="1180214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2307265" y="4763402"/>
            <a:ext cx="3221665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1334558" y="3781168"/>
            <a:ext cx="1977081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980220" y="2437370"/>
            <a:ext cx="68580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>
            <a:off x="954157" y="2099204"/>
            <a:ext cx="1367624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321781" y="2099220"/>
            <a:ext cx="4412974" cy="1588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8" grpId="0" animBg="1"/>
      <p:bldP spid="59" grpId="0" animBg="1"/>
      <p:bldP spid="60" grpId="0" animBg="1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14112</TotalTime>
  <Words>1518</Words>
  <Application>Microsoft Office PowerPoint</Application>
  <PresentationFormat>On-screen Show (4:3)</PresentationFormat>
  <Paragraphs>219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PENMAN-MONTEITH</dc:title>
  <dc:creator>paumatias</dc:creator>
  <cp:lastModifiedBy>Paulo Guilherme Martins de Melo Matias</cp:lastModifiedBy>
  <cp:revision>507</cp:revision>
  <cp:lastPrinted>2015-06-01T10:12:46Z</cp:lastPrinted>
  <dcterms:created xsi:type="dcterms:W3CDTF">2006-10-19T17:48:07Z</dcterms:created>
  <dcterms:modified xsi:type="dcterms:W3CDTF">2015-06-01T10:13:40Z</dcterms:modified>
</cp:coreProperties>
</file>