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332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973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39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241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44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769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50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01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38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223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8E6F-423A-434F-BCF7-178D34B9E3E9}" type="datetimeFigureOut">
              <a:rPr lang="pt-PT" smtClean="0"/>
              <a:t>16/11/2015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1A5E-3490-436F-A54D-0ABB426EC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86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5800" y="466344"/>
            <a:ext cx="673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Densidade aparente</a:t>
            </a:r>
            <a:endParaRPr lang="pt-P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908209" y="1124712"/>
                <a:ext cx="4330352" cy="57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PT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𝑃𝑒𝑠𝑜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𝑠𝑜𝑙𝑜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𝑠𝑒𝑐𝑜</m:t>
                          </m:r>
                        </m:num>
                        <m:den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𝑉𝑜𝑙𝑢𝑚𝑒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𝑎𝑚𝑜𝑠𝑡𝑟𝑎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ã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𝑝𝑒𝑟𝑡𝑢𝑟𝑏𝑎𝑑𝑎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09" y="1124712"/>
                <a:ext cx="4330352" cy="5739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752761" y="1825574"/>
            <a:ext cx="10512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volume da amostra não perturbada é o volume da sonda onde a amostra é recolhida. </a:t>
            </a:r>
          </a:p>
          <a:p>
            <a:r>
              <a:rPr lang="pt-PT" dirty="0" smtClean="0"/>
              <a:t>O peso de água  calcula-se pesando a amostra antes de entrar para a estufa e fazendo a diferença para o peso da amostra depois de sair da estufa (peso de solo seco).</a:t>
            </a:r>
            <a:endParaRPr lang="pt-PT" dirty="0"/>
          </a:p>
        </p:txBody>
      </p:sp>
      <p:pic>
        <p:nvPicPr>
          <p:cNvPr id="1026" name="Picture 2" descr="http://hydropedologie.agrobiologie.cz/images/neporuseny/neporus-foto15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30" y="3154680"/>
            <a:ext cx="3625550" cy="271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ydropedologie.agrobiologie.cz/images/neporuseny/neporus-foto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606" y="2875826"/>
            <a:ext cx="3084322" cy="386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ydropedologie.agrobiologie.cz/images/neporuseny/neporus-foto08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983" y="3026664"/>
            <a:ext cx="3675888" cy="306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47330" y="6089904"/>
            <a:ext cx="372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Sonda para recolha de amostras n</a:t>
            </a:r>
          </a:p>
          <a:p>
            <a:r>
              <a:rPr lang="pt-PT" dirty="0" smtClean="0"/>
              <a:t>Ao perturbadas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7323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3703320" y="5065776"/>
            <a:ext cx="1453896" cy="521208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822960" y="228563"/>
            <a:ext cx="462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Expressão da humidade do solo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4088" y="833096"/>
            <a:ext cx="53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</a:t>
            </a:r>
            <a:r>
              <a:rPr lang="pt-PT" b="1" dirty="0" smtClean="0"/>
              <a:t>humidade ponderal </a:t>
            </a:r>
            <a:r>
              <a:rPr lang="pt-PT" dirty="0" smtClean="0"/>
              <a:t>é </a:t>
            </a:r>
            <a:r>
              <a:rPr lang="pt-PT" dirty="0" smtClean="0"/>
              <a:t>definida pela relação </a:t>
            </a:r>
            <a:endParaRPr lang="pt-P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1113282" y="1332240"/>
                <a:ext cx="1938528" cy="4503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PT" i="1" dirty="0" smtClean="0"/>
                  <a:t>Hp</a:t>
                </a:r>
                <a:r>
                  <a:rPr lang="pt-PT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𝑃𝑒𝑠𝑜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á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𝑔𝑢𝑎</m:t>
                        </m:r>
                      </m:num>
                      <m:den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𝑃𝑒𝑠𝑜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𝑠𝑜𝑙𝑜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𝑠𝑒𝑐𝑜</m:t>
                        </m:r>
                      </m:den>
                    </m:f>
                  </m:oMath>
                </a14:m>
                <a:endParaRPr lang="pt-PT" sz="2000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282" y="1332240"/>
                <a:ext cx="1938528" cy="450380"/>
              </a:xfrm>
              <a:prstGeom prst="rect">
                <a:avLst/>
              </a:prstGeom>
              <a:blipFill rotWithShape="0">
                <a:blip r:embed="rId2"/>
                <a:stretch>
                  <a:fillRect l="-7547" b="-1643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822960" y="2298167"/>
            <a:ext cx="53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</a:t>
            </a:r>
            <a:r>
              <a:rPr lang="pt-PT" b="1" dirty="0" smtClean="0"/>
              <a:t>humidade volú</a:t>
            </a:r>
            <a:r>
              <a:rPr lang="pt-PT" b="1" dirty="0" smtClean="0"/>
              <a:t>mica </a:t>
            </a:r>
            <a:r>
              <a:rPr lang="pt-PT" dirty="0" smtClean="0"/>
              <a:t>é </a:t>
            </a:r>
            <a:r>
              <a:rPr lang="pt-PT" dirty="0" smtClean="0"/>
              <a:t>definida pela relação </a:t>
            </a:r>
            <a:endParaRPr lang="pt-P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1197864" y="2810470"/>
                <a:ext cx="3538728" cy="484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PT" i="1" dirty="0" smtClean="0"/>
                  <a:t>Hv</a:t>
                </a:r>
                <a:r>
                  <a:rPr lang="pt-PT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𝑉𝑜𝑙𝑢𝑚𝑒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á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𝑔𝑢𝑎</m:t>
                        </m:r>
                      </m:num>
                      <m:den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𝑉𝑜𝑙𝑢𝑚𝑒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𝑠𝑜𝑙𝑜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ã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𝑝𝑒𝑟𝑡𝑢𝑟𝑏𝑎𝑑𝑜</m:t>
                        </m:r>
                      </m:den>
                    </m:f>
                  </m:oMath>
                </a14:m>
                <a:endParaRPr lang="pt-PT" sz="2000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2810470"/>
                <a:ext cx="3538728" cy="484172"/>
              </a:xfrm>
              <a:prstGeom prst="rect">
                <a:avLst/>
              </a:prstGeom>
              <a:blipFill rotWithShape="0">
                <a:blip r:embed="rId3"/>
                <a:stretch>
                  <a:fillRect l="-4138" b="-886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1289304" y="3913632"/>
                <a:ext cx="5367560" cy="572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𝑣𝑜𝑙𝑢𝑚𝑒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𝑠𝑜𝑙𝑜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ã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𝑝𝑒𝑟𝑡𝑢𝑟𝑏𝑎𝑑𝑜</m:t>
                      </m:r>
                      <m:r>
                        <a:rPr lang="pt-PT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𝑃𝑒𝑠𝑜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𝑠𝑜𝑙𝑜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𝑠𝑒𝑐𝑜</m:t>
                          </m:r>
                        </m:num>
                        <m:den>
                          <m:sSub>
                            <m:sSubPr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04" y="3913632"/>
                <a:ext cx="5367560" cy="5727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6035040" y="478094"/>
                <a:ext cx="4330352" cy="5739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PT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𝑃𝑒𝑠𝑜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𝑠𝑜𝑙𝑜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𝑠𝑒𝑐𝑜</m:t>
                          </m:r>
                        </m:num>
                        <m:den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𝑉𝑜𝑙𝑢𝑚𝑒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𝑎𝑚𝑜𝑠𝑡𝑟𝑎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ã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𝑝𝑒𝑟𝑡𝑢𝑟𝑏𝑎𝑑𝑎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040" y="478094"/>
                <a:ext cx="4330352" cy="5739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/>
          <p:cNvSpPr txBox="1"/>
          <p:nvPr/>
        </p:nvSpPr>
        <p:spPr>
          <a:xfrm>
            <a:off x="908209" y="3419471"/>
            <a:ext cx="53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Da definição da densidade aparente tira-se que:</a:t>
            </a:r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908209" y="4611182"/>
            <a:ext cx="533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Substituindo na equação anterior fica:</a:t>
            </a:r>
            <a:endParaRPr lang="pt-P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1459992" y="5095814"/>
                <a:ext cx="7638288" cy="717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PT" i="1" dirty="0" smtClean="0"/>
                  <a:t>Hv</a:t>
                </a:r>
                <a:r>
                  <a:rPr lang="pt-PT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𝑉𝑜𝑙𝑢𝑚𝑒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 á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𝑔𝑢𝑎</m:t>
                        </m:r>
                      </m:num>
                      <m:den>
                        <m:f>
                          <m:fPr>
                            <m:ctrlPr>
                              <a:rPr lang="pt-PT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𝑃𝑒𝑠𝑜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𝑠𝑜𝑙𝑜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𝑠𝑒𝑐𝑜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PT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PT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pt-PT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pt-PT" sz="20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𝑃𝑒𝑠𝑜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 á</m:t>
                        </m:r>
                        <m:r>
                          <a:rPr lang="pt-PT" sz="2400" b="0" i="1" smtClean="0">
                            <a:latin typeface="Cambria Math" panose="02040503050406030204" pitchFamily="18" charset="0"/>
                          </a:rPr>
                          <m:t>𝑔𝑢𝑎</m:t>
                        </m:r>
                      </m:num>
                      <m:den>
                        <m:f>
                          <m:fPr>
                            <m:ctrlPr>
                              <a:rPr lang="pt-PT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𝑃𝑒𝑠𝑜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𝑠𝑜𝑙𝑜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t-PT" sz="2000" b="0" i="1" smtClean="0">
                                <a:latin typeface="Cambria Math" panose="02040503050406030204" pitchFamily="18" charset="0"/>
                              </a:rPr>
                              <m:t>𝑠𝑒𝑐𝑜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PT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PT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pt-PT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pt-PT" sz="2000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992" y="5095814"/>
                <a:ext cx="7638288" cy="717697"/>
              </a:xfrm>
              <a:prstGeom prst="rect">
                <a:avLst/>
              </a:prstGeom>
              <a:blipFill rotWithShape="0">
                <a:blip r:embed="rId6"/>
                <a:stretch>
                  <a:fillRect l="-1915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1431036" y="5972592"/>
                <a:ext cx="193852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PT" i="1" dirty="0" smtClean="0"/>
                  <a:t>Hv</a:t>
                </a:r>
                <a:r>
                  <a:rPr lang="pt-PT" dirty="0" smtClean="0"/>
                  <a:t>=</a:t>
                </a:r>
                <a14:m>
                  <m:oMath xmlns:m="http://schemas.openxmlformats.org/officeDocument/2006/math">
                    <m:r>
                      <a:rPr lang="pt-PT" sz="200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pt-PT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PT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pt-P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pt-P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pt-PT" sz="20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036" y="5972592"/>
                <a:ext cx="193852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7547" t="-18000" b="-44000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tângulo 16"/>
              <p:cNvSpPr/>
              <p:nvPr/>
            </p:nvSpPr>
            <p:spPr>
              <a:xfrm>
                <a:off x="5306781" y="4726482"/>
                <a:ext cx="536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781" y="4726482"/>
                <a:ext cx="536942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exão reta unidirecional 18"/>
          <p:cNvCxnSpPr/>
          <p:nvPr/>
        </p:nvCxnSpPr>
        <p:spPr>
          <a:xfrm flipH="1">
            <a:off x="5157216" y="4980514"/>
            <a:ext cx="292608" cy="229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1197864" y="5972592"/>
            <a:ext cx="1769364" cy="428208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387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84791" y="489098"/>
            <a:ext cx="43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Teor de humidade à saturação</a:t>
            </a:r>
            <a:endParaRPr lang="pt-PT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791" y="935666"/>
            <a:ext cx="1088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Considera-se quando a água preenche todos os poros. O solo não contém ar e os </a:t>
            </a:r>
            <a:r>
              <a:rPr lang="pt-PT" dirty="0" err="1" smtClean="0"/>
              <a:t>macroporos</a:t>
            </a:r>
            <a:r>
              <a:rPr lang="pt-PT" dirty="0" smtClean="0"/>
              <a:t> são ocupados por água gravitacional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4791" y="1789815"/>
            <a:ext cx="43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Teor de humidade à capacidade de campo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97441" y="2159147"/>
            <a:ext cx="104624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Considera-se quando se escoa toda a água gravitacional. A água restante ocupa os </a:t>
            </a:r>
            <a:r>
              <a:rPr lang="pt-PT" dirty="0" err="1" smtClean="0"/>
              <a:t>microporos</a:t>
            </a:r>
            <a:r>
              <a:rPr lang="pt-PT" dirty="0" smtClean="0"/>
              <a:t> retida por forças de tensão superficial (forças capilares). </a:t>
            </a:r>
          </a:p>
          <a:p>
            <a:r>
              <a:rPr lang="pt-PT" dirty="0" smtClean="0"/>
              <a:t>Pode ser determinada no campo (</a:t>
            </a:r>
            <a:r>
              <a:rPr lang="pt-PT" i="1" dirty="0" smtClean="0"/>
              <a:t>in </a:t>
            </a:r>
            <a:r>
              <a:rPr lang="pt-PT" i="1" dirty="0" err="1" smtClean="0"/>
              <a:t>situ</a:t>
            </a:r>
            <a:r>
              <a:rPr lang="pt-PT" dirty="0" smtClean="0"/>
              <a:t>). Encharca-se uma porção de solo não cultivada e depois deixa-se o silo drenar livremente até que a humidade se mantém constante. Nessa altura determina-se a humidade do solo.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63526" y="3960697"/>
            <a:ext cx="43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Humidade equivalente</a:t>
            </a:r>
            <a:endParaRPr lang="pt-PT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797441" y="4537847"/>
            <a:ext cx="1083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Determina-se em laboratório. É a quantidade de água extraída por uma centrífuga que provoca uma aceleração igual a 1000 vezes a aceleração da gravidade (1/3 de atmosfera). Como a força com que a água fica retida no solo quando este atinge a capacidade de campo varia como tipo de solo, este valor é apenas uma estimativa da capacidade de campo, sendo recomendada a determinação </a:t>
            </a:r>
            <a:r>
              <a:rPr lang="pt-PT" i="1" dirty="0" smtClean="0"/>
              <a:t>in </a:t>
            </a:r>
            <a:r>
              <a:rPr lang="pt-PT" i="1" dirty="0" err="1" smtClean="0"/>
              <a:t>situ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5037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84791" y="489098"/>
            <a:ext cx="432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Humidade crítica</a:t>
            </a:r>
            <a:endParaRPr lang="pt-PT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84791" y="935666"/>
            <a:ext cx="11047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É o teor de humidade do solo abaixo do qual a planta começa a mostrar sintomas de stress hídrico. Corresponde a uma tensão de sucção nas folhas de 8 a 10 atmosferas mas não se traduz num valor fixo de tensão de água no solo. Diminui com o aumento da evapotranspiração e com o volume de água explorado pelas raízes.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4791" y="2170126"/>
            <a:ext cx="558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Teor de humidade ao coeficiente de emurchecimento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84792" y="2713145"/>
            <a:ext cx="5869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É o teor de humidade abaixo do qual a planta sofre danos irreversíveis. Corresponde à humidade para a qual a força de sucção da água no solo equilibra a força de sucção das células das raízes. Depende também da natureza da planta.</a:t>
            </a:r>
          </a:p>
          <a:p>
            <a:endParaRPr lang="pt-PT" dirty="0"/>
          </a:p>
          <a:p>
            <a:r>
              <a:rPr lang="pt-PT" dirty="0" smtClean="0"/>
              <a:t>GERALMENTE É CALCULADA COMO A HUMIDADE DO SOLKO DEPOIS DE SUBMETIDO A UMA FORÇA DE SUCÇÃO DO SOLO DA ORDEM DAS 15 ATMOSFERAS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964" y="2354792"/>
            <a:ext cx="5676900" cy="421005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584791" y="5402930"/>
            <a:ext cx="558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Água higroscópica</a:t>
            </a:r>
            <a:endParaRPr lang="pt-PT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1749" y="6081823"/>
            <a:ext cx="650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É a água que não é utilizável pelas plantas. Verifica-se quando um solo é completamente seco ao ar.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35495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469</Words>
  <Application>Microsoft Office PowerPoint</Application>
  <PresentationFormat>Ecrã Panorâmico</PresentationFormat>
  <Paragraphs>33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jlteixeira</dc:creator>
  <cp:lastModifiedBy>jlteixeira</cp:lastModifiedBy>
  <cp:revision>8</cp:revision>
  <dcterms:created xsi:type="dcterms:W3CDTF">2015-11-16T22:01:52Z</dcterms:created>
  <dcterms:modified xsi:type="dcterms:W3CDTF">2015-11-16T23:16:55Z</dcterms:modified>
</cp:coreProperties>
</file>