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40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8E6F-423A-434F-BCF7-178D34B9E3E9}" type="datetimeFigureOut">
              <a:rPr lang="pt-PT" smtClean="0"/>
              <a:t>16/11/2015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81A5E-3490-436F-A54D-0ABB426EC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93320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8E6F-423A-434F-BCF7-178D34B9E3E9}" type="datetimeFigureOut">
              <a:rPr lang="pt-PT" smtClean="0"/>
              <a:t>16/11/2015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81A5E-3490-436F-A54D-0ABB426EC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69736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8E6F-423A-434F-BCF7-178D34B9E3E9}" type="datetimeFigureOut">
              <a:rPr lang="pt-PT" smtClean="0"/>
              <a:t>16/11/2015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81A5E-3490-436F-A54D-0ABB426EC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13919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8E6F-423A-434F-BCF7-178D34B9E3E9}" type="datetimeFigureOut">
              <a:rPr lang="pt-PT" smtClean="0"/>
              <a:t>16/11/2015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81A5E-3490-436F-A54D-0ABB426EC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4751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8E6F-423A-434F-BCF7-178D34B9E3E9}" type="datetimeFigureOut">
              <a:rPr lang="pt-PT" smtClean="0"/>
              <a:t>16/11/2015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81A5E-3490-436F-A54D-0ABB426EC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62419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8E6F-423A-434F-BCF7-178D34B9E3E9}" type="datetimeFigureOut">
              <a:rPr lang="pt-PT" smtClean="0"/>
              <a:t>16/11/2015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81A5E-3490-436F-A54D-0ABB426EC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43448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8E6F-423A-434F-BCF7-178D34B9E3E9}" type="datetimeFigureOut">
              <a:rPr lang="pt-PT" smtClean="0"/>
              <a:t>16/11/2015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81A5E-3490-436F-A54D-0ABB426EC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37696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8E6F-423A-434F-BCF7-178D34B9E3E9}" type="datetimeFigureOut">
              <a:rPr lang="pt-PT" smtClean="0"/>
              <a:t>16/11/2015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81A5E-3490-436F-A54D-0ABB426EC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8503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8E6F-423A-434F-BCF7-178D34B9E3E9}" type="datetimeFigureOut">
              <a:rPr lang="pt-PT" smtClean="0"/>
              <a:t>16/11/2015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81A5E-3490-436F-A54D-0ABB426EC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70130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8E6F-423A-434F-BCF7-178D34B9E3E9}" type="datetimeFigureOut">
              <a:rPr lang="pt-PT" smtClean="0"/>
              <a:t>16/11/2015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81A5E-3490-436F-A54D-0ABB426EC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33832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8E6F-423A-434F-BCF7-178D34B9E3E9}" type="datetimeFigureOut">
              <a:rPr lang="pt-PT" smtClean="0"/>
              <a:t>16/11/2015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81A5E-3490-436F-A54D-0ABB426EC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82230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58E6F-423A-434F-BCF7-178D34B9E3E9}" type="datetimeFigureOut">
              <a:rPr lang="pt-PT" smtClean="0"/>
              <a:t>16/11/2015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81A5E-3490-436F-A54D-0ABB426EC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98861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85800" y="466344"/>
            <a:ext cx="6739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Densidade aparente</a:t>
            </a:r>
            <a:endParaRPr lang="pt-PT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aixaDeTexto 4"/>
              <p:cNvSpPr txBox="1"/>
              <p:nvPr/>
            </p:nvSpPr>
            <p:spPr>
              <a:xfrm>
                <a:off x="908209" y="1124712"/>
                <a:ext cx="4330352" cy="5739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pt-PT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𝑃𝑒𝑠𝑜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𝑑𝑒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𝑠𝑜𝑙𝑜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𝑠𝑒𝑐𝑜</m:t>
                          </m:r>
                        </m:num>
                        <m:den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𝑉𝑜𝑙𝑢𝑚𝑒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𝑑𝑎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𝑎𝑚𝑜𝑠𝑡𝑟𝑎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ã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𝑝𝑒𝑟𝑡𝑢𝑟𝑏𝑎𝑑𝑎</m:t>
                          </m:r>
                        </m:den>
                      </m:f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5" name="CaixaDe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209" y="1124712"/>
                <a:ext cx="4330352" cy="57394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aixaDeTexto 5"/>
          <p:cNvSpPr txBox="1"/>
          <p:nvPr/>
        </p:nvSpPr>
        <p:spPr>
          <a:xfrm>
            <a:off x="752761" y="1825574"/>
            <a:ext cx="105126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O volume da amostra não perturbada é o volume da sonda onde a amostra é recolhida. </a:t>
            </a:r>
          </a:p>
          <a:p>
            <a:r>
              <a:rPr lang="pt-PT" dirty="0" smtClean="0"/>
              <a:t>O peso de água  calcula-se pesando a amostra antes de entrar para a estufa e fazendo a diferença para o peso da amostra depois de sair da estufa (peso de solo seco).</a:t>
            </a:r>
            <a:endParaRPr lang="pt-PT" dirty="0"/>
          </a:p>
        </p:txBody>
      </p:sp>
      <p:pic>
        <p:nvPicPr>
          <p:cNvPr id="1026" name="Picture 2" descr="http://hydropedologie.agrobiologie.cz/images/neporuseny/neporus-foto15_smal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330" y="3154680"/>
            <a:ext cx="3625550" cy="2715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hydropedologie.agrobiologie.cz/images/neporuseny/neporus-foto0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606" y="2875826"/>
            <a:ext cx="3084322" cy="3869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hydropedologie.agrobiologie.cz/images/neporuseny/neporus-foto08_small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983" y="3026664"/>
            <a:ext cx="3675888" cy="3063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347330" y="6089904"/>
            <a:ext cx="3721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Sonda para recolha de amostras n</a:t>
            </a:r>
          </a:p>
          <a:p>
            <a:r>
              <a:rPr lang="pt-PT" dirty="0" smtClean="0"/>
              <a:t>Ao perturbadas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773239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3703320" y="5065776"/>
            <a:ext cx="1453896" cy="521208"/>
          </a:xfrm>
          <a:prstGeom prst="rect">
            <a:avLst/>
          </a:prstGeom>
          <a:solidFill>
            <a:schemeClr val="accent1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CaixaDeTexto 4"/>
          <p:cNvSpPr txBox="1"/>
          <p:nvPr/>
        </p:nvSpPr>
        <p:spPr>
          <a:xfrm>
            <a:off x="822960" y="228563"/>
            <a:ext cx="4626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rgbClr val="FF0000"/>
                </a:solidFill>
              </a:rPr>
              <a:t>Expressão da humidade do solo</a:t>
            </a:r>
            <a:endParaRPr lang="pt-PT" sz="2000" b="1" dirty="0">
              <a:solidFill>
                <a:srgbClr val="FF00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04088" y="833096"/>
            <a:ext cx="5330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A </a:t>
            </a:r>
            <a:r>
              <a:rPr lang="pt-PT" b="1" dirty="0" smtClean="0"/>
              <a:t>humidade ponderal </a:t>
            </a:r>
            <a:r>
              <a:rPr lang="pt-PT" dirty="0" smtClean="0"/>
              <a:t>é </a:t>
            </a:r>
            <a:r>
              <a:rPr lang="pt-PT" dirty="0" smtClean="0"/>
              <a:t>definida pela relação </a:t>
            </a:r>
            <a:endParaRPr lang="pt-P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aixaDeTexto 6"/>
              <p:cNvSpPr txBox="1"/>
              <p:nvPr/>
            </p:nvSpPr>
            <p:spPr>
              <a:xfrm>
                <a:off x="1113282" y="1332240"/>
                <a:ext cx="1938528" cy="4503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pt-PT" i="1" dirty="0" smtClean="0"/>
                  <a:t>Hp</a:t>
                </a:r>
                <a:r>
                  <a:rPr lang="pt-PT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PT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PT" sz="2000" b="0" i="1" smtClean="0">
                            <a:latin typeface="Cambria Math" panose="02040503050406030204" pitchFamily="18" charset="0"/>
                          </a:rPr>
                          <m:t>𝑃𝑒𝑠𝑜</m:t>
                        </m:r>
                        <m:r>
                          <a:rPr lang="pt-PT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PT" sz="2000" b="0" i="1" smtClean="0">
                            <a:latin typeface="Cambria Math" panose="02040503050406030204" pitchFamily="18" charset="0"/>
                          </a:rPr>
                          <m:t>𝑑𝑒</m:t>
                        </m:r>
                        <m:r>
                          <a:rPr lang="pt-PT" sz="2000" b="0" i="1" smtClean="0">
                            <a:latin typeface="Cambria Math" panose="02040503050406030204" pitchFamily="18" charset="0"/>
                          </a:rPr>
                          <m:t> á</m:t>
                        </m:r>
                        <m:r>
                          <a:rPr lang="pt-PT" sz="2000" b="0" i="1" smtClean="0">
                            <a:latin typeface="Cambria Math" panose="02040503050406030204" pitchFamily="18" charset="0"/>
                          </a:rPr>
                          <m:t>𝑔𝑢𝑎</m:t>
                        </m:r>
                      </m:num>
                      <m:den>
                        <m:r>
                          <a:rPr lang="pt-PT" sz="2000" b="0" i="1" smtClean="0">
                            <a:latin typeface="Cambria Math" panose="02040503050406030204" pitchFamily="18" charset="0"/>
                          </a:rPr>
                          <m:t>𝑃𝑒𝑠𝑜</m:t>
                        </m:r>
                        <m:r>
                          <a:rPr lang="pt-PT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PT" sz="2000" b="0" i="1" smtClean="0">
                            <a:latin typeface="Cambria Math" panose="02040503050406030204" pitchFamily="18" charset="0"/>
                          </a:rPr>
                          <m:t>𝑑𝑒</m:t>
                        </m:r>
                        <m:r>
                          <a:rPr lang="pt-PT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PT" sz="2000" b="0" i="1" smtClean="0">
                            <a:latin typeface="Cambria Math" panose="02040503050406030204" pitchFamily="18" charset="0"/>
                          </a:rPr>
                          <m:t>𝑠𝑜𝑙𝑜</m:t>
                        </m:r>
                        <m:r>
                          <a:rPr lang="pt-PT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PT" sz="2000" b="0" i="1" smtClean="0">
                            <a:latin typeface="Cambria Math" panose="02040503050406030204" pitchFamily="18" charset="0"/>
                          </a:rPr>
                          <m:t>𝑠𝑒𝑐𝑜</m:t>
                        </m:r>
                      </m:den>
                    </m:f>
                  </m:oMath>
                </a14:m>
                <a:endParaRPr lang="pt-PT" sz="2000" dirty="0"/>
              </a:p>
            </p:txBody>
          </p:sp>
        </mc:Choice>
        <mc:Fallback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3282" y="1332240"/>
                <a:ext cx="1938528" cy="450380"/>
              </a:xfrm>
              <a:prstGeom prst="rect">
                <a:avLst/>
              </a:prstGeom>
              <a:blipFill rotWithShape="0">
                <a:blip r:embed="rId2"/>
                <a:stretch>
                  <a:fillRect l="-7547" b="-16438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aixaDeTexto 7"/>
          <p:cNvSpPr txBox="1"/>
          <p:nvPr/>
        </p:nvSpPr>
        <p:spPr>
          <a:xfrm>
            <a:off x="822960" y="2298167"/>
            <a:ext cx="5330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A </a:t>
            </a:r>
            <a:r>
              <a:rPr lang="pt-PT" b="1" dirty="0" smtClean="0"/>
              <a:t>humidade volú</a:t>
            </a:r>
            <a:r>
              <a:rPr lang="pt-PT" b="1" dirty="0" smtClean="0"/>
              <a:t>mica </a:t>
            </a:r>
            <a:r>
              <a:rPr lang="pt-PT" dirty="0" smtClean="0"/>
              <a:t>é </a:t>
            </a:r>
            <a:r>
              <a:rPr lang="pt-PT" dirty="0" smtClean="0"/>
              <a:t>definida pela relação </a:t>
            </a:r>
            <a:endParaRPr lang="pt-P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aixaDeTexto 8"/>
              <p:cNvSpPr txBox="1"/>
              <p:nvPr/>
            </p:nvSpPr>
            <p:spPr>
              <a:xfrm>
                <a:off x="1197864" y="2810470"/>
                <a:ext cx="3538728" cy="4841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pt-PT" i="1" dirty="0" smtClean="0"/>
                  <a:t>Hv</a:t>
                </a:r>
                <a:r>
                  <a:rPr lang="pt-PT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PT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PT" sz="2000" b="0" i="1" smtClean="0">
                            <a:latin typeface="Cambria Math" panose="02040503050406030204" pitchFamily="18" charset="0"/>
                          </a:rPr>
                          <m:t>𝑉𝑜𝑙𝑢𝑚𝑒</m:t>
                        </m:r>
                        <m:r>
                          <a:rPr lang="pt-PT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PT" sz="2000" b="0" i="1" smtClean="0">
                            <a:latin typeface="Cambria Math" panose="02040503050406030204" pitchFamily="18" charset="0"/>
                          </a:rPr>
                          <m:t>𝑑𝑒</m:t>
                        </m:r>
                        <m:r>
                          <a:rPr lang="pt-PT" sz="2000" b="0" i="1" smtClean="0">
                            <a:latin typeface="Cambria Math" panose="02040503050406030204" pitchFamily="18" charset="0"/>
                          </a:rPr>
                          <m:t> á</m:t>
                        </m:r>
                        <m:r>
                          <a:rPr lang="pt-PT" sz="2000" b="0" i="1" smtClean="0">
                            <a:latin typeface="Cambria Math" panose="02040503050406030204" pitchFamily="18" charset="0"/>
                          </a:rPr>
                          <m:t>𝑔𝑢𝑎</m:t>
                        </m:r>
                      </m:num>
                      <m:den>
                        <m:r>
                          <a:rPr lang="pt-PT" sz="2000" b="0" i="1" smtClean="0">
                            <a:latin typeface="Cambria Math" panose="02040503050406030204" pitchFamily="18" charset="0"/>
                          </a:rPr>
                          <m:t>𝑉𝑜𝑙𝑢𝑚𝑒</m:t>
                        </m:r>
                        <m:r>
                          <a:rPr lang="pt-PT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PT" sz="2000" b="0" i="1" smtClean="0">
                            <a:latin typeface="Cambria Math" panose="02040503050406030204" pitchFamily="18" charset="0"/>
                          </a:rPr>
                          <m:t>𝑑𝑒</m:t>
                        </m:r>
                        <m:r>
                          <a:rPr lang="pt-PT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PT" sz="2000" b="0" i="1" smtClean="0">
                            <a:latin typeface="Cambria Math" panose="02040503050406030204" pitchFamily="18" charset="0"/>
                          </a:rPr>
                          <m:t>𝑠𝑜𝑙𝑜</m:t>
                        </m:r>
                        <m:r>
                          <a:rPr lang="pt-PT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PT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PT" sz="2000" b="0" i="1" smtClean="0">
                            <a:latin typeface="Cambria Math" panose="02040503050406030204" pitchFamily="18" charset="0"/>
                          </a:rPr>
                          <m:t>ã</m:t>
                        </m:r>
                        <m:r>
                          <a:rPr lang="pt-PT" sz="20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  <m:r>
                          <a:rPr lang="pt-PT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PT" sz="2000" b="0" i="1" smtClean="0">
                            <a:latin typeface="Cambria Math" panose="02040503050406030204" pitchFamily="18" charset="0"/>
                          </a:rPr>
                          <m:t>𝑝𝑒𝑟𝑡𝑢𝑟𝑏𝑎𝑑𝑜</m:t>
                        </m:r>
                      </m:den>
                    </m:f>
                  </m:oMath>
                </a14:m>
                <a:endParaRPr lang="pt-PT" sz="2000" dirty="0"/>
              </a:p>
            </p:txBody>
          </p:sp>
        </mc:Choice>
        <mc:Fallback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7864" y="2810470"/>
                <a:ext cx="3538728" cy="484172"/>
              </a:xfrm>
              <a:prstGeom prst="rect">
                <a:avLst/>
              </a:prstGeom>
              <a:blipFill rotWithShape="0">
                <a:blip r:embed="rId3"/>
                <a:stretch>
                  <a:fillRect l="-4138" b="-8861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aixaDeTexto 9"/>
              <p:cNvSpPr txBox="1"/>
              <p:nvPr/>
            </p:nvSpPr>
            <p:spPr>
              <a:xfrm>
                <a:off x="1289304" y="3913632"/>
                <a:ext cx="5367560" cy="5727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0" i="1" smtClean="0">
                          <a:latin typeface="Cambria Math" panose="02040503050406030204" pitchFamily="18" charset="0"/>
                        </a:rPr>
                        <m:t>𝑣𝑜𝑙𝑢𝑚𝑒</m:t>
                      </m:r>
                      <m:r>
                        <a:rPr lang="pt-PT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PT" b="0" i="1" smtClean="0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pt-PT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PT" b="0" i="1" smtClean="0">
                          <a:latin typeface="Cambria Math" panose="02040503050406030204" pitchFamily="18" charset="0"/>
                        </a:rPr>
                        <m:t>𝑠𝑜𝑙𝑜</m:t>
                      </m:r>
                      <m:r>
                        <a:rPr lang="pt-PT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PT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pt-PT" b="0" i="1" smtClean="0">
                          <a:latin typeface="Cambria Math" panose="02040503050406030204" pitchFamily="18" charset="0"/>
                        </a:rPr>
                        <m:t>ã</m:t>
                      </m:r>
                      <m:r>
                        <a:rPr lang="pt-PT" b="0" i="1" smtClean="0">
                          <a:latin typeface="Cambria Math" panose="02040503050406030204" pitchFamily="18" charset="0"/>
                        </a:rPr>
                        <m:t>𝑜</m:t>
                      </m:r>
                      <m:r>
                        <a:rPr lang="pt-PT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PT" b="0" i="1" smtClean="0">
                          <a:latin typeface="Cambria Math" panose="02040503050406030204" pitchFamily="18" charset="0"/>
                        </a:rPr>
                        <m:t>𝑝𝑒𝑟𝑡𝑢𝑟𝑏𝑎𝑑𝑜</m:t>
                      </m:r>
                      <m:r>
                        <a:rPr lang="pt-PT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𝑃𝑒𝑠𝑜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𝑑𝑒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𝑠𝑜𝑙𝑜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𝑠𝑒𝑐𝑜</m:t>
                          </m:r>
                        </m:num>
                        <m:den>
                          <m:sSub>
                            <m:sSubPr>
                              <m:ctrlPr>
                                <a:rPr lang="pt-PT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PT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pt-PT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10" name="CaixaDe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9304" y="3913632"/>
                <a:ext cx="5367560" cy="57272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aixaDeTexto 10"/>
              <p:cNvSpPr txBox="1"/>
              <p:nvPr/>
            </p:nvSpPr>
            <p:spPr>
              <a:xfrm>
                <a:off x="6035040" y="478094"/>
                <a:ext cx="4330352" cy="5739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pt-PT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𝑃𝑒𝑠𝑜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𝑑𝑒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𝑠𝑜𝑙𝑜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𝑠𝑒𝑐𝑜</m:t>
                          </m:r>
                        </m:num>
                        <m:den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𝑉𝑜𝑙𝑢𝑚𝑒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𝑑𝑎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𝑎𝑚𝑜𝑠𝑡𝑟𝑎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ã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𝑝𝑒𝑟𝑡𝑢𝑟𝑏𝑎𝑑𝑎</m:t>
                          </m:r>
                        </m:den>
                      </m:f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11" name="CaixaDe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5040" y="478094"/>
                <a:ext cx="4330352" cy="57394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aixaDeTexto 11"/>
          <p:cNvSpPr txBox="1"/>
          <p:nvPr/>
        </p:nvSpPr>
        <p:spPr>
          <a:xfrm>
            <a:off x="908209" y="3419471"/>
            <a:ext cx="5330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Da definição da densidade aparente tira-se que:</a:t>
            </a:r>
            <a:endParaRPr lang="pt-PT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908209" y="4611182"/>
            <a:ext cx="5330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Substituindo na equação anterior fica:</a:t>
            </a:r>
            <a:endParaRPr lang="pt-P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aixaDeTexto 13"/>
              <p:cNvSpPr txBox="1"/>
              <p:nvPr/>
            </p:nvSpPr>
            <p:spPr>
              <a:xfrm>
                <a:off x="1459992" y="5095814"/>
                <a:ext cx="7638288" cy="7176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pt-PT" i="1" dirty="0" smtClean="0"/>
                  <a:t>Hv</a:t>
                </a:r>
                <a:r>
                  <a:rPr lang="pt-PT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PT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PT" sz="2400" b="0" i="1" smtClean="0">
                            <a:latin typeface="Cambria Math" panose="02040503050406030204" pitchFamily="18" charset="0"/>
                          </a:rPr>
                          <m:t>𝑉𝑜𝑙𝑢𝑚𝑒</m:t>
                        </m:r>
                        <m:r>
                          <a:rPr lang="pt-PT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PT" sz="2400" b="0" i="1" smtClean="0">
                            <a:latin typeface="Cambria Math" panose="02040503050406030204" pitchFamily="18" charset="0"/>
                          </a:rPr>
                          <m:t>𝑑𝑒</m:t>
                        </m:r>
                        <m:r>
                          <a:rPr lang="pt-PT" sz="2400" b="0" i="1" smtClean="0">
                            <a:latin typeface="Cambria Math" panose="02040503050406030204" pitchFamily="18" charset="0"/>
                          </a:rPr>
                          <m:t> á</m:t>
                        </m:r>
                        <m:r>
                          <a:rPr lang="pt-PT" sz="2400" b="0" i="1" smtClean="0">
                            <a:latin typeface="Cambria Math" panose="02040503050406030204" pitchFamily="18" charset="0"/>
                          </a:rPr>
                          <m:t>𝑔𝑢𝑎</m:t>
                        </m:r>
                      </m:num>
                      <m:den>
                        <m:f>
                          <m:fPr>
                            <m:ctrlPr>
                              <a:rPr lang="pt-PT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pt-PT" sz="2000" b="0" i="1" smtClean="0">
                                <a:latin typeface="Cambria Math" panose="02040503050406030204" pitchFamily="18" charset="0"/>
                              </a:rPr>
                              <m:t>𝑃𝑒𝑠𝑜</m:t>
                            </m:r>
                            <m:r>
                              <a:rPr lang="pt-PT" sz="20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pt-PT" sz="2000" b="0" i="1" smtClean="0">
                                <a:latin typeface="Cambria Math" panose="02040503050406030204" pitchFamily="18" charset="0"/>
                              </a:rPr>
                              <m:t>𝑑𝑒</m:t>
                            </m:r>
                            <m:r>
                              <a:rPr lang="pt-PT" sz="20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pt-PT" sz="2000" b="0" i="1" smtClean="0">
                                <a:latin typeface="Cambria Math" panose="02040503050406030204" pitchFamily="18" charset="0"/>
                              </a:rPr>
                              <m:t>𝑠𝑜𝑙𝑜</m:t>
                            </m:r>
                            <m:r>
                              <a:rPr lang="pt-PT" sz="20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pt-PT" sz="2000" b="0" i="1" smtClean="0">
                                <a:latin typeface="Cambria Math" panose="02040503050406030204" pitchFamily="18" charset="0"/>
                              </a:rPr>
                              <m:t>𝑠𝑒𝑐𝑜</m:t>
                            </m:r>
                          </m:num>
                          <m:den>
                            <m:sSub>
                              <m:sSubPr>
                                <m:ctrlPr>
                                  <a:rPr lang="pt-PT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t-PT" sz="20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pt-PT" sz="20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sub>
                            </m:sSub>
                          </m:den>
                        </m:f>
                      </m:den>
                    </m:f>
                  </m:oMath>
                </a14:m>
                <a:r>
                  <a:rPr lang="pt-PT" sz="20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PT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PT" sz="2400" b="0" i="1" smtClean="0">
                            <a:latin typeface="Cambria Math" panose="02040503050406030204" pitchFamily="18" charset="0"/>
                          </a:rPr>
                          <m:t>𝑃𝑒𝑠𝑜</m:t>
                        </m:r>
                        <m:r>
                          <a:rPr lang="pt-PT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PT" sz="2400" b="0" i="1" smtClean="0">
                            <a:latin typeface="Cambria Math" panose="02040503050406030204" pitchFamily="18" charset="0"/>
                          </a:rPr>
                          <m:t>𝑑𝑒</m:t>
                        </m:r>
                        <m:r>
                          <a:rPr lang="pt-PT" sz="2400" b="0" i="1" smtClean="0">
                            <a:latin typeface="Cambria Math" panose="02040503050406030204" pitchFamily="18" charset="0"/>
                          </a:rPr>
                          <m:t> á</m:t>
                        </m:r>
                        <m:r>
                          <a:rPr lang="pt-PT" sz="2400" b="0" i="1" smtClean="0">
                            <a:latin typeface="Cambria Math" panose="02040503050406030204" pitchFamily="18" charset="0"/>
                          </a:rPr>
                          <m:t>𝑔𝑢𝑎</m:t>
                        </m:r>
                      </m:num>
                      <m:den>
                        <m:f>
                          <m:fPr>
                            <m:ctrlPr>
                              <a:rPr lang="pt-PT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pt-PT" sz="2000" b="0" i="1" smtClean="0">
                                <a:latin typeface="Cambria Math" panose="02040503050406030204" pitchFamily="18" charset="0"/>
                              </a:rPr>
                              <m:t>𝑃𝑒𝑠𝑜</m:t>
                            </m:r>
                            <m:r>
                              <a:rPr lang="pt-PT" sz="20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pt-PT" sz="2000" b="0" i="1" smtClean="0">
                                <a:latin typeface="Cambria Math" panose="02040503050406030204" pitchFamily="18" charset="0"/>
                              </a:rPr>
                              <m:t>𝑑𝑒</m:t>
                            </m:r>
                            <m:r>
                              <a:rPr lang="pt-PT" sz="20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pt-PT" sz="2000" b="0" i="1" smtClean="0">
                                <a:latin typeface="Cambria Math" panose="02040503050406030204" pitchFamily="18" charset="0"/>
                              </a:rPr>
                              <m:t>𝑠𝑜𝑙𝑜</m:t>
                            </m:r>
                            <m:r>
                              <a:rPr lang="pt-PT" sz="20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pt-PT" sz="2000" b="0" i="1" smtClean="0">
                                <a:latin typeface="Cambria Math" panose="02040503050406030204" pitchFamily="18" charset="0"/>
                              </a:rPr>
                              <m:t>𝑠𝑒𝑐𝑜</m:t>
                            </m:r>
                          </m:num>
                          <m:den>
                            <m:sSub>
                              <m:sSubPr>
                                <m:ctrlPr>
                                  <a:rPr lang="pt-PT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t-PT" sz="20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pt-PT" sz="20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sub>
                            </m:sSub>
                          </m:den>
                        </m:f>
                      </m:den>
                    </m:f>
                  </m:oMath>
                </a14:m>
                <a:endParaRPr lang="pt-PT" sz="2000" dirty="0"/>
              </a:p>
            </p:txBody>
          </p:sp>
        </mc:Choice>
        <mc:Fallback>
          <p:sp>
            <p:nvSpPr>
              <p:cNvPr id="14" name="CaixaDe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9992" y="5095814"/>
                <a:ext cx="7638288" cy="717697"/>
              </a:xfrm>
              <a:prstGeom prst="rect">
                <a:avLst/>
              </a:prstGeom>
              <a:blipFill rotWithShape="0">
                <a:blip r:embed="rId6"/>
                <a:stretch>
                  <a:fillRect l="-1915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aixaDeTexto 15"/>
              <p:cNvSpPr txBox="1"/>
              <p:nvPr/>
            </p:nvSpPr>
            <p:spPr>
              <a:xfrm>
                <a:off x="1431036" y="5972592"/>
                <a:ext cx="1938528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pt-PT" i="1" dirty="0" smtClean="0"/>
                  <a:t>Hv</a:t>
                </a:r>
                <a:r>
                  <a:rPr lang="pt-PT" dirty="0" smtClean="0"/>
                  <a:t>=</a:t>
                </a:r>
                <a14:m>
                  <m:oMath xmlns:m="http://schemas.openxmlformats.org/officeDocument/2006/math">
                    <m:r>
                      <a:rPr lang="pt-PT" sz="200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pt-PT" sz="20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pt-PT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pt-P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P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pt-P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endParaRPr lang="pt-PT" sz="2000" dirty="0"/>
              </a:p>
            </p:txBody>
          </p:sp>
        </mc:Choice>
        <mc:Fallback>
          <p:sp>
            <p:nvSpPr>
              <p:cNvPr id="16" name="CaixaDe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1036" y="5972592"/>
                <a:ext cx="1938528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7547" t="-18000" b="-44000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tângulo 16"/>
              <p:cNvSpPr/>
              <p:nvPr/>
            </p:nvSpPr>
            <p:spPr>
              <a:xfrm>
                <a:off x="5306781" y="4726482"/>
                <a:ext cx="5369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pt-PT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17" name="Retângulo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6781" y="4726482"/>
                <a:ext cx="536942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Conexão reta unidirecional 18"/>
          <p:cNvCxnSpPr/>
          <p:nvPr/>
        </p:nvCxnSpPr>
        <p:spPr>
          <a:xfrm flipH="1">
            <a:off x="5157216" y="4980514"/>
            <a:ext cx="292608" cy="2294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tângulo 19"/>
          <p:cNvSpPr/>
          <p:nvPr/>
        </p:nvSpPr>
        <p:spPr>
          <a:xfrm>
            <a:off x="1197864" y="5972592"/>
            <a:ext cx="1769364" cy="428208"/>
          </a:xfrm>
          <a:prstGeom prst="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93873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84791" y="489098"/>
            <a:ext cx="4327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Teor de humidade à saturação</a:t>
            </a:r>
            <a:endParaRPr lang="pt-PT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584791" y="935666"/>
            <a:ext cx="108877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Considera-se quando a água preenche todos os poros. O solo não contém ar e os </a:t>
            </a:r>
            <a:r>
              <a:rPr lang="pt-PT" dirty="0" err="1" smtClean="0"/>
              <a:t>macroporos</a:t>
            </a:r>
            <a:r>
              <a:rPr lang="pt-PT" dirty="0" smtClean="0"/>
              <a:t> são ocupados por água gravitacional</a:t>
            </a:r>
            <a:endParaRPr lang="pt-PT" dirty="0"/>
          </a:p>
        </p:txBody>
      </p:sp>
      <p:sp>
        <p:nvSpPr>
          <p:cNvPr id="6" name="CaixaDeTexto 5"/>
          <p:cNvSpPr txBox="1"/>
          <p:nvPr/>
        </p:nvSpPr>
        <p:spPr>
          <a:xfrm>
            <a:off x="584791" y="1789815"/>
            <a:ext cx="4327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Teor de humidade à capacidade de campo</a:t>
            </a:r>
            <a:endParaRPr lang="pt-PT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797441" y="2159147"/>
            <a:ext cx="104624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Considera-se quando se escoa toda a água gravitacional. A água restante ocupa os </a:t>
            </a:r>
            <a:r>
              <a:rPr lang="pt-PT" dirty="0" err="1" smtClean="0"/>
              <a:t>microporos</a:t>
            </a:r>
            <a:r>
              <a:rPr lang="pt-PT" dirty="0" smtClean="0"/>
              <a:t> retida por forças de tensão superficial (forças capilares). </a:t>
            </a:r>
          </a:p>
          <a:p>
            <a:r>
              <a:rPr lang="pt-PT" dirty="0" smtClean="0"/>
              <a:t>Pode ser determinada no campo (</a:t>
            </a:r>
            <a:r>
              <a:rPr lang="pt-PT" i="1" dirty="0" smtClean="0"/>
              <a:t>in </a:t>
            </a:r>
            <a:r>
              <a:rPr lang="pt-PT" i="1" dirty="0" err="1" smtClean="0"/>
              <a:t>situ</a:t>
            </a:r>
            <a:r>
              <a:rPr lang="pt-PT" dirty="0" smtClean="0"/>
              <a:t>). Encharca-se uma porção de solo não cultivada e depois deixa-se o silo drenar livremente até que a humidade se mantém constante. Nessa altura determina-se a humidade do solo. 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563526" y="3960697"/>
            <a:ext cx="4327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Humidade equivalente</a:t>
            </a:r>
            <a:endParaRPr lang="pt-PT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797441" y="4537847"/>
            <a:ext cx="108345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Determina-se em laboratório. É a quantidade de água extraída por uma centrífuga que provoca uma aceleração igual a 1000 vezes a aceleração da gravidade (1/3 de atmosfera). Como a força com que a água fica retida no solo quando este atinge a capacidade de campo varia como tipo de solo, este valor é apenas uma estimativa da capacidade de campo, sendo recomendada a determinação </a:t>
            </a:r>
            <a:r>
              <a:rPr lang="pt-PT" i="1" dirty="0" smtClean="0"/>
              <a:t>in </a:t>
            </a:r>
            <a:r>
              <a:rPr lang="pt-PT" i="1" dirty="0" err="1" smtClean="0"/>
              <a:t>situ</a:t>
            </a:r>
            <a:r>
              <a:rPr lang="pt-PT" dirty="0" smtClean="0"/>
              <a:t>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50372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84791" y="489098"/>
            <a:ext cx="4327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Humidade crítica</a:t>
            </a:r>
            <a:endParaRPr lang="pt-PT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584791" y="935666"/>
            <a:ext cx="110472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É o teor de humidade do solo abaixo do qual a planta começa a mostrar sintomas de stress hídrico. Corresponde a uma tensão de sucção nas folhas de 8 a 10 atmosferas mas não se traduz num valor fixo de tensão de água no solo. Diminui com o aumento da evapotranspiração e com o volume de água explorado pelas raízes.</a:t>
            </a:r>
            <a:endParaRPr lang="pt-PT" dirty="0"/>
          </a:p>
        </p:txBody>
      </p:sp>
      <p:sp>
        <p:nvSpPr>
          <p:cNvPr id="6" name="CaixaDeTexto 5"/>
          <p:cNvSpPr txBox="1"/>
          <p:nvPr/>
        </p:nvSpPr>
        <p:spPr>
          <a:xfrm>
            <a:off x="584791" y="2170126"/>
            <a:ext cx="5582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Teor de humidade ao coeficiente de emurchecimento</a:t>
            </a:r>
            <a:endParaRPr lang="pt-PT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584792" y="2713145"/>
            <a:ext cx="5869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É o teor de humidade abaixo do qual a planta sofre danos irreversíveis. Corresponde à humidade para a qual a força de sucção da água no solo equilibra a força de sucção das células das raízes. Depende também da natureza da planta.</a:t>
            </a:r>
          </a:p>
          <a:p>
            <a:endParaRPr lang="pt-PT" dirty="0"/>
          </a:p>
          <a:p>
            <a:r>
              <a:rPr lang="pt-PT" dirty="0" smtClean="0"/>
              <a:t>GERALMENTE É CALCULADA COMO A HUMIDADE DO SOLKO DEPOIS DE SUBMETIDO A UMA FORÇA DE SUCÇÃO DO SOLO DA ORDEM DAS 15 ATMOSFERAS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3964" y="2354792"/>
            <a:ext cx="5676900" cy="4210050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584791" y="5402930"/>
            <a:ext cx="5582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Água higroscópica</a:t>
            </a:r>
            <a:endParaRPr lang="pt-PT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701749" y="6081823"/>
            <a:ext cx="6507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É a água que não é utilizável pelas plantas. Verifica-se quando um solo é completamente seco ao ar.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8354956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469</Words>
  <Application>Microsoft Office PowerPoint</Application>
  <PresentationFormat>Ecrã Panorâmico</PresentationFormat>
  <Paragraphs>33</Paragraphs>
  <Slides>4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jlteixeira</dc:creator>
  <cp:lastModifiedBy>jlteixeira</cp:lastModifiedBy>
  <cp:revision>8</cp:revision>
  <dcterms:created xsi:type="dcterms:W3CDTF">2015-11-16T22:01:52Z</dcterms:created>
  <dcterms:modified xsi:type="dcterms:W3CDTF">2015-11-16T23:16:55Z</dcterms:modified>
</cp:coreProperties>
</file>