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639" r:id="rId2"/>
    <p:sldId id="718" r:id="rId3"/>
    <p:sldId id="646" r:id="rId4"/>
    <p:sldId id="717" r:id="rId5"/>
    <p:sldId id="719" r:id="rId6"/>
    <p:sldId id="720" r:id="rId7"/>
    <p:sldId id="721" r:id="rId8"/>
    <p:sldId id="701" r:id="rId9"/>
    <p:sldId id="702" r:id="rId10"/>
    <p:sldId id="715" r:id="rId11"/>
    <p:sldId id="669" r:id="rId12"/>
    <p:sldId id="648" r:id="rId13"/>
    <p:sldId id="712" r:id="rId14"/>
    <p:sldId id="714" r:id="rId15"/>
    <p:sldId id="713" r:id="rId16"/>
    <p:sldId id="657" r:id="rId17"/>
    <p:sldId id="692" r:id="rId18"/>
    <p:sldId id="655" r:id="rId19"/>
    <p:sldId id="674" r:id="rId20"/>
    <p:sldId id="676" r:id="rId21"/>
    <p:sldId id="662" r:id="rId22"/>
    <p:sldId id="663" r:id="rId23"/>
    <p:sldId id="670" r:id="rId24"/>
    <p:sldId id="683" r:id="rId25"/>
    <p:sldId id="679" r:id="rId26"/>
    <p:sldId id="693" r:id="rId27"/>
    <p:sldId id="688" r:id="rId28"/>
    <p:sldId id="664" r:id="rId29"/>
    <p:sldId id="689" r:id="rId30"/>
    <p:sldId id="690" r:id="rId31"/>
    <p:sldId id="691" r:id="rId32"/>
    <p:sldId id="694" r:id="rId33"/>
    <p:sldId id="695" r:id="rId34"/>
    <p:sldId id="696" r:id="rId35"/>
    <p:sldId id="697" r:id="rId36"/>
    <p:sldId id="698" r:id="rId37"/>
    <p:sldId id="659" r:id="rId38"/>
    <p:sldId id="699" r:id="rId39"/>
    <p:sldId id="660" r:id="rId40"/>
    <p:sldId id="703" r:id="rId41"/>
    <p:sldId id="704" r:id="rId42"/>
    <p:sldId id="705" r:id="rId43"/>
    <p:sldId id="707" r:id="rId44"/>
    <p:sldId id="716" r:id="rId45"/>
    <p:sldId id="711" r:id="rId46"/>
    <p:sldId id="709" r:id="rId47"/>
    <p:sldId id="527" r:id="rId48"/>
    <p:sldId id="665" r:id="rId49"/>
    <p:sldId id="654" r:id="rId50"/>
    <p:sldId id="680" r:id="rId51"/>
    <p:sldId id="645" r:id="rId52"/>
  </p:sldIdLst>
  <p:sldSz cx="9144000" cy="6858000" type="screen4x3"/>
  <p:notesSz cx="7099300" cy="102235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7E542A"/>
    <a:srgbClr val="33CCFF"/>
    <a:srgbClr val="66FF99"/>
    <a:srgbClr val="00FFFF"/>
    <a:srgbClr val="00CC99"/>
    <a:srgbClr val="3366FF"/>
    <a:srgbClr val="006699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7" autoAdjust="0"/>
    <p:restoredTop sz="96093" autoAdjust="0"/>
  </p:normalViewPr>
  <p:slideViewPr>
    <p:cSldViewPr snapToGrid="0" showGuides="1">
      <p:cViewPr varScale="1">
        <p:scale>
          <a:sx n="109" d="100"/>
          <a:sy n="109" d="100"/>
        </p:scale>
        <p:origin x="-732" y="-72"/>
      </p:cViewPr>
      <p:guideLst>
        <p:guide orient="horz" pos="4319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008"/>
          </a:xfrm>
          <a:prstGeom prst="rect">
            <a:avLst/>
          </a:prstGeom>
        </p:spPr>
        <p:txBody>
          <a:bodyPr vert="horz" lIns="95802" tIns="47901" rIns="95802" bIns="4790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008"/>
          </a:xfrm>
          <a:prstGeom prst="rect">
            <a:avLst/>
          </a:prstGeom>
        </p:spPr>
        <p:txBody>
          <a:bodyPr vert="horz" lIns="95802" tIns="47901" rIns="95802" bIns="47901" rtlCol="0"/>
          <a:lstStyle>
            <a:lvl1pPr algn="r">
              <a:defRPr sz="1300" smtClean="0"/>
            </a:lvl1pPr>
          </a:lstStyle>
          <a:p>
            <a:pPr>
              <a:defRPr/>
            </a:pPr>
            <a:fld id="{D006393A-777E-46E1-B4D5-D39EDD8A3174}" type="datetimeFigureOut">
              <a:rPr lang="pt-PT"/>
              <a:pPr>
                <a:defRPr/>
              </a:pPr>
              <a:t>01-06-2015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10818"/>
            <a:ext cx="3076363" cy="511008"/>
          </a:xfrm>
          <a:prstGeom prst="rect">
            <a:avLst/>
          </a:prstGeom>
        </p:spPr>
        <p:txBody>
          <a:bodyPr vert="horz" lIns="95802" tIns="47901" rIns="95802" bIns="4790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10818"/>
            <a:ext cx="3076363" cy="511008"/>
          </a:xfrm>
          <a:prstGeom prst="rect">
            <a:avLst/>
          </a:prstGeom>
        </p:spPr>
        <p:txBody>
          <a:bodyPr vert="horz" lIns="95802" tIns="47901" rIns="95802" bIns="4790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066470F-0D4A-48B8-98E3-3881D82425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76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363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5409"/>
            <a:ext cx="5679440" cy="460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0818"/>
            <a:ext cx="3076363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10818"/>
            <a:ext cx="3076363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02" tIns="47901" rIns="95802" bIns="4790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1651BE0-C5F3-40F9-8DDD-A62093B7358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558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51BE0-C5F3-40F9-8DDD-A62093B7358A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311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B07E0-EA27-4B37-ACAF-C72E5865F092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077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A9B5-2794-4378-8BED-DC8B60733E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EBA7-EE70-49BC-9E22-BAE8E901C9B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42"/>
            <a:ext cx="6019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EC76-9635-41B4-B4D1-7D6B872046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008C-D43D-4F97-B520-7433585C95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53DF-CAB8-4806-B093-D8868E28B0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D249-D2C4-477F-B6B9-2C5C898D99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6428-0BAA-4926-8739-5EB5CF899A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5D65-43ED-44B7-B301-4CABC20985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747D-3C4D-49BA-914F-384762C7119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747D-DE8E-41F4-B550-888A46DFA6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9E87-9150-4E3D-9D45-52756D8C35F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08E62F-BC49-4B75-9CCA-73D6630BD6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23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995" y="256309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14. Estabilização e Restauro Fluvial</a:t>
            </a:r>
            <a:endParaRPr lang="pt-PT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153" y="1190813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estabelecimento e desenvolvimento de muitas das </a:t>
            </a:r>
            <a:r>
              <a:rPr lang="pt-PT" b="1" dirty="0" smtClean="0">
                <a:solidFill>
                  <a:srgbClr val="0000FF"/>
                </a:solidFill>
              </a:rPr>
              <a:t>cidades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do mundo efectuou-se nas margens dos </a:t>
            </a:r>
            <a:r>
              <a:rPr lang="pt-PT" b="1" dirty="0" smtClean="0">
                <a:solidFill>
                  <a:srgbClr val="0000FF"/>
                </a:solidFill>
              </a:rPr>
              <a:t>rios</a:t>
            </a:r>
            <a:r>
              <a:rPr lang="pt-PT" dirty="0" smtClean="0"/>
              <a:t>, que proporcionavam água doce, transporte, alimentação e a possibilidade de eliminação de resíduos.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632" y="1985259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crescimento proporcionado pelos rios conduziu a que estes sofressem o </a:t>
            </a:r>
            <a:r>
              <a:rPr lang="pt-PT" b="1" dirty="0" smtClean="0"/>
              <a:t>impacto da actividade humana</a:t>
            </a:r>
            <a:r>
              <a:rPr lang="pt-PT" dirty="0" smtClean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865" y="250733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Poluição;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859" y="278396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sedimentação;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384" y="305441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canalização;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908" y="3324455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construção de diques, açudes, baragens.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32" y="385373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principais rios têm actualmente sistemas de reservatórios em série e em paralelo, para controlo do escoamento e das cheias.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633" y="5697241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 fim do séc. XX assistiu-se a uma mudança na análise e projecto de sistemas associados aos cursos de água, de uma perspectiva de estrito funcionamento hidráulico para um equilíbrio funcional das componentes </a:t>
            </a:r>
            <a:r>
              <a:rPr lang="pt-PT" b="1" dirty="0" smtClean="0">
                <a:solidFill>
                  <a:srgbClr val="0000FF"/>
                </a:solidFill>
              </a:rPr>
              <a:t>hidráulica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rgbClr val="0000FF"/>
                </a:solidFill>
              </a:rPr>
              <a:t>ambiental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e </a:t>
            </a:r>
            <a:r>
              <a:rPr lang="pt-PT" b="1" dirty="0" smtClean="0">
                <a:solidFill>
                  <a:srgbClr val="0000FF"/>
                </a:solidFill>
              </a:rPr>
              <a:t>ecológica </a:t>
            </a:r>
            <a:r>
              <a:rPr lang="pt-PT" dirty="0" smtClean="0"/>
              <a:t>(</a:t>
            </a:r>
            <a:r>
              <a:rPr lang="pt-PT" dirty="0" err="1"/>
              <a:t>Huffman</a:t>
            </a:r>
            <a:r>
              <a:rPr lang="pt-PT" dirty="0"/>
              <a:t> </a:t>
            </a:r>
            <a:r>
              <a:rPr lang="pt-PT" i="1" dirty="0" err="1"/>
              <a:t>et</a:t>
            </a:r>
            <a:r>
              <a:rPr lang="pt-PT" i="1" dirty="0"/>
              <a:t> al</a:t>
            </a:r>
            <a:r>
              <a:rPr lang="pt-PT" dirty="0"/>
              <a:t>., 2011).</a:t>
            </a:r>
            <a:endParaRPr lang="pt-PT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1360" y="4378920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construção de barragens e a canalização de muitos troços dos cursos de água conduzem a alterações que podem ter impactos dramáticos na estrutura dos ecossistemas e na diversidade de vida que suportam, havendo actualmente a necessidade de tentar repor as características </a:t>
            </a:r>
            <a:r>
              <a:rPr lang="pt-PT" dirty="0"/>
              <a:t>naturais </a:t>
            </a:r>
            <a:r>
              <a:rPr lang="pt-PT" dirty="0" smtClean="0"/>
              <a:t>do rio</a:t>
            </a:r>
            <a:r>
              <a:rPr lang="pt-PT" dirty="0"/>
              <a:t>.</a:t>
            </a:r>
            <a:endParaRPr lang="pt-PT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32545" y="553965"/>
            <a:ext cx="8796413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14.1 Geral</a:t>
            </a:r>
            <a:endParaRPr lang="pt-PT" b="1" dirty="0"/>
          </a:p>
        </p:txBody>
      </p:sp>
      <p:sp>
        <p:nvSpPr>
          <p:cNvPr id="16" name="Rectangle 15"/>
          <p:cNvSpPr/>
          <p:nvPr/>
        </p:nvSpPr>
        <p:spPr>
          <a:xfrm>
            <a:off x="151383" y="850201"/>
            <a:ext cx="8796413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14.1.1 Introdução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1055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0" y="923935"/>
            <a:ext cx="8748000" cy="39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6059" y="5003025"/>
            <a:ext cx="88200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14.9 </a:t>
            </a:r>
            <a:r>
              <a:rPr lang="pt-PT" sz="1400" dirty="0" smtClean="0">
                <a:cs typeface="Times New Roman" pitchFamily="18" charset="0"/>
              </a:rPr>
              <a:t>Secção transversal de um corredor fluvial. Os três principais componentes podem ser subdivididos de acordo com as características estruturais e as comunidades vegetais (a escala vertical e a largura do curso de água estão exageradas)  </a:t>
            </a:r>
            <a:r>
              <a:rPr lang="pt-PT" sz="1200" dirty="0" smtClean="0">
                <a:cs typeface="Times New Roman" pitchFamily="18" charset="0"/>
              </a:rPr>
              <a:t>(Fonte: USDA-NSCR, 2001)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390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579402" y="2375470"/>
            <a:ext cx="2916000" cy="3306191"/>
            <a:chOff x="2897188" y="2601913"/>
            <a:chExt cx="3333749" cy="3779837"/>
          </a:xfrm>
        </p:grpSpPr>
        <p:sp>
          <p:nvSpPr>
            <p:cNvPr id="15385" name="AutoShape 25"/>
            <p:cNvSpPr>
              <a:spLocks noChangeAspect="1" noChangeArrowheads="1"/>
            </p:cNvSpPr>
            <p:nvPr/>
          </p:nvSpPr>
          <p:spPr bwMode="auto">
            <a:xfrm>
              <a:off x="3700467" y="2719388"/>
              <a:ext cx="254000" cy="709612"/>
            </a:xfrm>
            <a:prstGeom prst="downArrow">
              <a:avLst>
                <a:gd name="adj1" fmla="val 50000"/>
                <a:gd name="adj2" fmla="val 69844"/>
              </a:avLst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386" name="AutoShape 26"/>
            <p:cNvSpPr>
              <a:spLocks noChangeAspect="1" noChangeArrowheads="1"/>
            </p:cNvSpPr>
            <p:nvPr/>
          </p:nvSpPr>
          <p:spPr bwMode="auto">
            <a:xfrm>
              <a:off x="4600574" y="2816229"/>
              <a:ext cx="127001" cy="574675"/>
            </a:xfrm>
            <a:prstGeom prst="upArrow">
              <a:avLst>
                <a:gd name="adj1" fmla="val 50000"/>
                <a:gd name="adj2" fmla="val 113125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387" name="Text Box 27"/>
            <p:cNvSpPr txBox="1">
              <a:spLocks noChangeAspect="1" noChangeArrowheads="1"/>
            </p:cNvSpPr>
            <p:nvPr/>
          </p:nvSpPr>
          <p:spPr bwMode="auto">
            <a:xfrm>
              <a:off x="3409952" y="2601913"/>
              <a:ext cx="3651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solidFill>
                    <a:srgbClr val="00CCFF"/>
                  </a:solidFill>
                </a:rPr>
                <a:t>R</a:t>
              </a:r>
            </a:p>
          </p:txBody>
        </p:sp>
        <p:sp>
          <p:nvSpPr>
            <p:cNvPr id="15388" name="Text Box 28"/>
            <p:cNvSpPr txBox="1">
              <a:spLocks noChangeAspect="1" noChangeArrowheads="1"/>
            </p:cNvSpPr>
            <p:nvPr/>
          </p:nvSpPr>
          <p:spPr bwMode="auto">
            <a:xfrm>
              <a:off x="4719638" y="2705100"/>
              <a:ext cx="3190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solidFill>
                    <a:srgbClr val="FF9933"/>
                  </a:solidFill>
                </a:rPr>
                <a:t>E</a:t>
              </a:r>
            </a:p>
          </p:txBody>
        </p:sp>
        <p:grpSp>
          <p:nvGrpSpPr>
            <p:cNvPr id="15392" name="Group 32"/>
            <p:cNvGrpSpPr>
              <a:grpSpLocks noChangeAspect="1"/>
            </p:cNvGrpSpPr>
            <p:nvPr/>
          </p:nvGrpSpPr>
          <p:grpSpPr bwMode="auto">
            <a:xfrm>
              <a:off x="2897188" y="3128963"/>
              <a:ext cx="3333749" cy="3252787"/>
              <a:chOff x="134" y="1625"/>
              <a:chExt cx="2100" cy="2049"/>
            </a:xfrm>
          </p:grpSpPr>
          <p:grpSp>
            <p:nvGrpSpPr>
              <p:cNvPr id="15393" name="Group 33"/>
              <p:cNvGrpSpPr>
                <a:grpSpLocks/>
              </p:cNvGrpSpPr>
              <p:nvPr/>
            </p:nvGrpSpPr>
            <p:grpSpPr bwMode="auto">
              <a:xfrm>
                <a:off x="134" y="1625"/>
                <a:ext cx="1740" cy="2049"/>
                <a:chOff x="1288" y="368"/>
                <a:chExt cx="2983" cy="3039"/>
              </a:xfrm>
            </p:grpSpPr>
            <p:sp>
              <p:nvSpPr>
                <p:cNvPr id="15394" name="Line 34"/>
                <p:cNvSpPr>
                  <a:spLocks noChangeShapeType="1"/>
                </p:cNvSpPr>
                <p:nvPr/>
              </p:nvSpPr>
              <p:spPr bwMode="auto">
                <a:xfrm>
                  <a:off x="4252" y="2396"/>
                  <a:ext cx="1" cy="796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PT"/>
                </a:p>
              </p:txBody>
            </p:sp>
            <p:grpSp>
              <p:nvGrpSpPr>
                <p:cNvPr id="15395" name="Group 35"/>
                <p:cNvGrpSpPr>
                  <a:grpSpLocks/>
                </p:cNvGrpSpPr>
                <p:nvPr/>
              </p:nvGrpSpPr>
              <p:grpSpPr bwMode="auto">
                <a:xfrm>
                  <a:off x="1288" y="368"/>
                  <a:ext cx="2983" cy="3039"/>
                  <a:chOff x="1288" y="368"/>
                  <a:chExt cx="2983" cy="3039"/>
                </a:xfrm>
              </p:grpSpPr>
              <p:grpSp>
                <p:nvGrpSpPr>
                  <p:cNvPr id="1539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288" y="936"/>
                    <a:ext cx="2983" cy="1504"/>
                    <a:chOff x="1288" y="936"/>
                    <a:chExt cx="2983" cy="1504"/>
                  </a:xfrm>
                </p:grpSpPr>
                <p:grpSp>
                  <p:nvGrpSpPr>
                    <p:cNvPr id="15397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8" y="936"/>
                      <a:ext cx="2983" cy="1504"/>
                      <a:chOff x="1288" y="936"/>
                      <a:chExt cx="2983" cy="1504"/>
                    </a:xfrm>
                  </p:grpSpPr>
                  <p:grpSp>
                    <p:nvGrpSpPr>
                      <p:cNvPr id="1539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8" y="936"/>
                        <a:ext cx="2983" cy="1504"/>
                        <a:chOff x="1288" y="936"/>
                        <a:chExt cx="2983" cy="1504"/>
                      </a:xfrm>
                    </p:grpSpPr>
                    <p:sp>
                      <p:nvSpPr>
                        <p:cNvPr id="15399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88" y="936"/>
                          <a:ext cx="2983" cy="15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56" y="164"/>
                            </a:cxn>
                            <a:cxn ang="0">
                              <a:pos x="72" y="556"/>
                            </a:cxn>
                            <a:cxn ang="0">
                              <a:pos x="586" y="1036"/>
                            </a:cxn>
                            <a:cxn ang="0">
                              <a:pos x="1391" y="1348"/>
                            </a:cxn>
                            <a:cxn ang="0">
                              <a:pos x="2112" y="1360"/>
                            </a:cxn>
                            <a:cxn ang="0">
                              <a:pos x="2668" y="1438"/>
                            </a:cxn>
                            <a:cxn ang="0">
                              <a:pos x="2960" y="1459"/>
                            </a:cxn>
                            <a:cxn ang="0">
                              <a:pos x="2807" y="1167"/>
                            </a:cxn>
                            <a:cxn ang="0">
                              <a:pos x="2495" y="931"/>
                            </a:cxn>
                            <a:cxn ang="0">
                              <a:pos x="2238" y="807"/>
                            </a:cxn>
                            <a:cxn ang="0">
                              <a:pos x="1870" y="501"/>
                            </a:cxn>
                            <a:cxn ang="0">
                              <a:pos x="1690" y="272"/>
                            </a:cxn>
                            <a:cxn ang="0">
                              <a:pos x="1208" y="68"/>
                            </a:cxn>
                            <a:cxn ang="0">
                              <a:pos x="616" y="4"/>
                            </a:cxn>
                            <a:cxn ang="0">
                              <a:pos x="292" y="44"/>
                            </a:cxn>
                            <a:cxn ang="0">
                              <a:pos x="156" y="164"/>
                            </a:cxn>
                          </a:cxnLst>
                          <a:rect l="0" t="0" r="r" b="b"/>
                          <a:pathLst>
                            <a:path w="2983" h="1504">
                              <a:moveTo>
                                <a:pt x="156" y="164"/>
                              </a:moveTo>
                              <a:cubicBezTo>
                                <a:pt x="119" y="249"/>
                                <a:pt x="0" y="411"/>
                                <a:pt x="72" y="556"/>
                              </a:cubicBezTo>
                              <a:cubicBezTo>
                                <a:pt x="144" y="701"/>
                                <a:pt x="366" y="904"/>
                                <a:pt x="586" y="1036"/>
                              </a:cubicBezTo>
                              <a:cubicBezTo>
                                <a:pt x="806" y="1168"/>
                                <a:pt x="1137" y="1294"/>
                                <a:pt x="1391" y="1348"/>
                              </a:cubicBezTo>
                              <a:cubicBezTo>
                                <a:pt x="1645" y="1402"/>
                                <a:pt x="1899" y="1345"/>
                                <a:pt x="2112" y="1360"/>
                              </a:cubicBezTo>
                              <a:cubicBezTo>
                                <a:pt x="2325" y="1375"/>
                                <a:pt x="2527" y="1422"/>
                                <a:pt x="2668" y="1438"/>
                              </a:cubicBezTo>
                              <a:cubicBezTo>
                                <a:pt x="2809" y="1454"/>
                                <a:pt x="2937" y="1504"/>
                                <a:pt x="2960" y="1459"/>
                              </a:cubicBezTo>
                              <a:cubicBezTo>
                                <a:pt x="2983" y="1414"/>
                                <a:pt x="2884" y="1255"/>
                                <a:pt x="2807" y="1167"/>
                              </a:cubicBezTo>
                              <a:cubicBezTo>
                                <a:pt x="2730" y="1079"/>
                                <a:pt x="2590" y="991"/>
                                <a:pt x="2495" y="931"/>
                              </a:cubicBezTo>
                              <a:cubicBezTo>
                                <a:pt x="2400" y="871"/>
                                <a:pt x="2342" y="879"/>
                                <a:pt x="2238" y="807"/>
                              </a:cubicBezTo>
                              <a:cubicBezTo>
                                <a:pt x="2134" y="735"/>
                                <a:pt x="1961" y="590"/>
                                <a:pt x="1870" y="501"/>
                              </a:cubicBezTo>
                              <a:cubicBezTo>
                                <a:pt x="1779" y="412"/>
                                <a:pt x="1800" y="344"/>
                                <a:pt x="1690" y="272"/>
                              </a:cubicBezTo>
                              <a:cubicBezTo>
                                <a:pt x="1580" y="200"/>
                                <a:pt x="1387" y="113"/>
                                <a:pt x="1208" y="68"/>
                              </a:cubicBezTo>
                              <a:cubicBezTo>
                                <a:pt x="1029" y="23"/>
                                <a:pt x="769" y="8"/>
                                <a:pt x="616" y="4"/>
                              </a:cubicBezTo>
                              <a:cubicBezTo>
                                <a:pt x="463" y="0"/>
                                <a:pt x="369" y="17"/>
                                <a:pt x="292" y="44"/>
                              </a:cubicBezTo>
                              <a:cubicBezTo>
                                <a:pt x="215" y="71"/>
                                <a:pt x="184" y="139"/>
                                <a:pt x="156" y="16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9966"/>
                        </a:solidFill>
                        <a:ln w="9525">
                          <a:solidFill>
                            <a:srgbClr val="339966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0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84" y="2028"/>
                          <a:ext cx="1116" cy="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116" y="96"/>
                            </a:cxn>
                            <a:cxn ang="0">
                              <a:pos x="732" y="64"/>
                            </a:cxn>
                            <a:cxn ang="0">
                              <a:pos x="400" y="80"/>
                            </a:cxn>
                            <a:cxn ang="0">
                              <a:pos x="196" y="28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16" h="96">
                              <a:moveTo>
                                <a:pt x="1116" y="96"/>
                              </a:moveTo>
                              <a:cubicBezTo>
                                <a:pt x="983" y="81"/>
                                <a:pt x="851" y="67"/>
                                <a:pt x="732" y="64"/>
                              </a:cubicBezTo>
                              <a:cubicBezTo>
                                <a:pt x="613" y="61"/>
                                <a:pt x="489" y="86"/>
                                <a:pt x="400" y="80"/>
                              </a:cubicBezTo>
                              <a:cubicBezTo>
                                <a:pt x="311" y="74"/>
                                <a:pt x="263" y="41"/>
                                <a:pt x="196" y="28"/>
                              </a:cubicBezTo>
                              <a:cubicBezTo>
                                <a:pt x="129" y="15"/>
                                <a:pt x="64" y="7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1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9" y="1224"/>
                          <a:ext cx="211" cy="6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1" y="668"/>
                            </a:cxn>
                            <a:cxn ang="0">
                              <a:pos x="91" y="480"/>
                            </a:cxn>
                            <a:cxn ang="0">
                              <a:pos x="7" y="300"/>
                            </a:cxn>
                            <a:cxn ang="0">
                              <a:pos x="47" y="168"/>
                            </a:cxn>
                            <a:cxn ang="0">
                              <a:pos x="107" y="96"/>
                            </a:cxn>
                            <a:cxn ang="0">
                              <a:pos x="87" y="0"/>
                            </a:cxn>
                          </a:cxnLst>
                          <a:rect l="0" t="0" r="r" b="b"/>
                          <a:pathLst>
                            <a:path w="211" h="668">
                              <a:moveTo>
                                <a:pt x="211" y="668"/>
                              </a:moveTo>
                              <a:cubicBezTo>
                                <a:pt x="191" y="637"/>
                                <a:pt x="125" y="541"/>
                                <a:pt x="91" y="480"/>
                              </a:cubicBezTo>
                              <a:cubicBezTo>
                                <a:pt x="57" y="419"/>
                                <a:pt x="14" y="352"/>
                                <a:pt x="7" y="300"/>
                              </a:cubicBezTo>
                              <a:cubicBezTo>
                                <a:pt x="0" y="248"/>
                                <a:pt x="30" y="202"/>
                                <a:pt x="47" y="168"/>
                              </a:cubicBezTo>
                              <a:cubicBezTo>
                                <a:pt x="64" y="134"/>
                                <a:pt x="100" y="124"/>
                                <a:pt x="107" y="96"/>
                              </a:cubicBezTo>
                              <a:cubicBezTo>
                                <a:pt x="114" y="68"/>
                                <a:pt x="100" y="34"/>
                                <a:pt x="87" y="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2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76" y="1448"/>
                          <a:ext cx="996" cy="2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96" y="296"/>
                            </a:cxn>
                            <a:cxn ang="0">
                              <a:pos x="732" y="224"/>
                            </a:cxn>
                            <a:cxn ang="0">
                              <a:pos x="412" y="192"/>
                            </a:cxn>
                            <a:cxn ang="0">
                              <a:pos x="188" y="6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96" h="296">
                              <a:moveTo>
                                <a:pt x="996" y="296"/>
                              </a:moveTo>
                              <a:cubicBezTo>
                                <a:pt x="912" y="268"/>
                                <a:pt x="829" y="241"/>
                                <a:pt x="732" y="224"/>
                              </a:cubicBezTo>
                              <a:cubicBezTo>
                                <a:pt x="635" y="207"/>
                                <a:pt x="503" y="219"/>
                                <a:pt x="412" y="192"/>
                              </a:cubicBezTo>
                              <a:cubicBezTo>
                                <a:pt x="321" y="165"/>
                                <a:pt x="257" y="96"/>
                                <a:pt x="188" y="64"/>
                              </a:cubicBezTo>
                              <a:cubicBezTo>
                                <a:pt x="119" y="32"/>
                                <a:pt x="59" y="16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3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24" y="1172"/>
                          <a:ext cx="394" cy="18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94" y="186"/>
                            </a:cxn>
                            <a:cxn ang="0">
                              <a:pos x="324" y="76"/>
                            </a:cxn>
                            <a:cxn ang="0">
                              <a:pos x="228" y="16"/>
                            </a:cxn>
                            <a:cxn ang="0">
                              <a:pos x="132" y="1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394" h="186">
                              <a:moveTo>
                                <a:pt x="394" y="186"/>
                              </a:moveTo>
                              <a:cubicBezTo>
                                <a:pt x="382" y="168"/>
                                <a:pt x="352" y="104"/>
                                <a:pt x="324" y="76"/>
                              </a:cubicBezTo>
                              <a:cubicBezTo>
                                <a:pt x="296" y="48"/>
                                <a:pt x="260" y="27"/>
                                <a:pt x="228" y="16"/>
                              </a:cubicBezTo>
                              <a:cubicBezTo>
                                <a:pt x="196" y="5"/>
                                <a:pt x="170" y="15"/>
                                <a:pt x="132" y="12"/>
                              </a:cubicBezTo>
                              <a:cubicBezTo>
                                <a:pt x="94" y="9"/>
                                <a:pt x="47" y="4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4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20" y="1160"/>
                          <a:ext cx="124" cy="40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4" y="400"/>
                            </a:cxn>
                            <a:cxn ang="0">
                              <a:pos x="84" y="280"/>
                            </a:cxn>
                            <a:cxn ang="0">
                              <a:pos x="88" y="216"/>
                            </a:cxn>
                            <a:cxn ang="0">
                              <a:pos x="56" y="120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24" h="400">
                              <a:moveTo>
                                <a:pt x="124" y="400"/>
                              </a:moveTo>
                              <a:cubicBezTo>
                                <a:pt x="117" y="380"/>
                                <a:pt x="90" y="311"/>
                                <a:pt x="84" y="280"/>
                              </a:cubicBezTo>
                              <a:cubicBezTo>
                                <a:pt x="78" y="249"/>
                                <a:pt x="93" y="243"/>
                                <a:pt x="88" y="216"/>
                              </a:cubicBezTo>
                              <a:cubicBezTo>
                                <a:pt x="83" y="189"/>
                                <a:pt x="71" y="156"/>
                                <a:pt x="56" y="120"/>
                              </a:cubicBezTo>
                              <a:cubicBezTo>
                                <a:pt x="41" y="84"/>
                                <a:pt x="20" y="42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5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0" y="1116"/>
                          <a:ext cx="280" cy="4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0" y="496"/>
                            </a:cxn>
                            <a:cxn ang="0">
                              <a:pos x="136" y="384"/>
                            </a:cxn>
                            <a:cxn ang="0">
                              <a:pos x="40" y="292"/>
                            </a:cxn>
                            <a:cxn ang="0">
                              <a:pos x="4" y="200"/>
                            </a:cxn>
                            <a:cxn ang="0">
                              <a:pos x="64" y="136"/>
                            </a:cxn>
                            <a:cxn ang="0">
                              <a:pos x="120" y="40"/>
                            </a:cxn>
                            <a:cxn ang="0">
                              <a:pos x="124" y="0"/>
                            </a:cxn>
                          </a:cxnLst>
                          <a:rect l="0" t="0" r="r" b="b"/>
                          <a:pathLst>
                            <a:path w="280" h="496">
                              <a:moveTo>
                                <a:pt x="280" y="496"/>
                              </a:moveTo>
                              <a:cubicBezTo>
                                <a:pt x="228" y="457"/>
                                <a:pt x="176" y="418"/>
                                <a:pt x="136" y="384"/>
                              </a:cubicBezTo>
                              <a:cubicBezTo>
                                <a:pt x="96" y="350"/>
                                <a:pt x="62" y="323"/>
                                <a:pt x="40" y="292"/>
                              </a:cubicBezTo>
                              <a:cubicBezTo>
                                <a:pt x="18" y="261"/>
                                <a:pt x="0" y="226"/>
                                <a:pt x="4" y="200"/>
                              </a:cubicBezTo>
                              <a:cubicBezTo>
                                <a:pt x="8" y="174"/>
                                <a:pt x="45" y="163"/>
                                <a:pt x="64" y="136"/>
                              </a:cubicBezTo>
                              <a:cubicBezTo>
                                <a:pt x="83" y="109"/>
                                <a:pt x="110" y="63"/>
                                <a:pt x="120" y="40"/>
                              </a:cubicBezTo>
                              <a:cubicBezTo>
                                <a:pt x="130" y="17"/>
                                <a:pt x="127" y="8"/>
                                <a:pt x="124" y="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6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04" y="1072"/>
                          <a:ext cx="124" cy="28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4" y="286"/>
                            </a:cxn>
                            <a:cxn ang="0">
                              <a:pos x="68" y="176"/>
                            </a:cxn>
                            <a:cxn ang="0">
                              <a:pos x="88" y="11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24" h="286">
                              <a:moveTo>
                                <a:pt x="124" y="286"/>
                              </a:moveTo>
                              <a:cubicBezTo>
                                <a:pt x="115" y="268"/>
                                <a:pt x="74" y="205"/>
                                <a:pt x="68" y="176"/>
                              </a:cubicBezTo>
                              <a:cubicBezTo>
                                <a:pt x="62" y="147"/>
                                <a:pt x="99" y="141"/>
                                <a:pt x="88" y="112"/>
                              </a:cubicBezTo>
                              <a:cubicBezTo>
                                <a:pt x="77" y="83"/>
                                <a:pt x="38" y="41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4" y="1569"/>
                          <a:ext cx="652" cy="1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2" y="91"/>
                            </a:cxn>
                            <a:cxn ang="0">
                              <a:pos x="452" y="103"/>
                            </a:cxn>
                            <a:cxn ang="0">
                              <a:pos x="256" y="55"/>
                            </a:cxn>
                            <a:cxn ang="0">
                              <a:pos x="84" y="7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652" h="109">
                              <a:moveTo>
                                <a:pt x="652" y="91"/>
                              </a:moveTo>
                              <a:cubicBezTo>
                                <a:pt x="585" y="100"/>
                                <a:pt x="518" y="109"/>
                                <a:pt x="452" y="103"/>
                              </a:cubicBezTo>
                              <a:cubicBezTo>
                                <a:pt x="386" y="97"/>
                                <a:pt x="317" y="71"/>
                                <a:pt x="256" y="55"/>
                              </a:cubicBezTo>
                              <a:cubicBezTo>
                                <a:pt x="195" y="39"/>
                                <a:pt x="127" y="14"/>
                                <a:pt x="84" y="7"/>
                              </a:cubicBezTo>
                              <a:cubicBezTo>
                                <a:pt x="41" y="0"/>
                                <a:pt x="20" y="5"/>
                                <a:pt x="0" y="11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8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8" y="1564"/>
                          <a:ext cx="230" cy="4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86" y="452"/>
                            </a:cxn>
                            <a:cxn ang="0">
                              <a:pos x="94" y="376"/>
                            </a:cxn>
                            <a:cxn ang="0">
                              <a:pos x="10" y="268"/>
                            </a:cxn>
                            <a:cxn ang="0">
                              <a:pos x="34" y="156"/>
                            </a:cxn>
                            <a:cxn ang="0">
                              <a:pos x="130" y="76"/>
                            </a:cxn>
                            <a:cxn ang="0">
                              <a:pos x="202" y="36"/>
                            </a:cxn>
                            <a:cxn ang="0">
                              <a:pos x="230" y="0"/>
                            </a:cxn>
                          </a:cxnLst>
                          <a:rect l="0" t="0" r="r" b="b"/>
                          <a:pathLst>
                            <a:path w="230" h="452">
                              <a:moveTo>
                                <a:pt x="186" y="452"/>
                              </a:moveTo>
                              <a:cubicBezTo>
                                <a:pt x="154" y="429"/>
                                <a:pt x="123" y="407"/>
                                <a:pt x="94" y="376"/>
                              </a:cubicBezTo>
                              <a:cubicBezTo>
                                <a:pt x="65" y="345"/>
                                <a:pt x="20" y="305"/>
                                <a:pt x="10" y="268"/>
                              </a:cubicBezTo>
                              <a:cubicBezTo>
                                <a:pt x="0" y="231"/>
                                <a:pt x="14" y="188"/>
                                <a:pt x="34" y="156"/>
                              </a:cubicBezTo>
                              <a:cubicBezTo>
                                <a:pt x="54" y="124"/>
                                <a:pt x="102" y="96"/>
                                <a:pt x="130" y="76"/>
                              </a:cubicBezTo>
                              <a:cubicBezTo>
                                <a:pt x="158" y="56"/>
                                <a:pt x="185" y="49"/>
                                <a:pt x="202" y="36"/>
                              </a:cubicBezTo>
                              <a:cubicBezTo>
                                <a:pt x="219" y="23"/>
                                <a:pt x="225" y="7"/>
                                <a:pt x="230" y="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09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1" y="1336"/>
                          <a:ext cx="108" cy="4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7" y="436"/>
                            </a:cxn>
                            <a:cxn ang="0">
                              <a:pos x="103" y="316"/>
                            </a:cxn>
                            <a:cxn ang="0">
                              <a:pos x="95" y="208"/>
                            </a:cxn>
                            <a:cxn ang="0">
                              <a:pos x="55" y="156"/>
                            </a:cxn>
                            <a:cxn ang="0">
                              <a:pos x="9" y="92"/>
                            </a:cxn>
                            <a:cxn ang="0">
                              <a:pos x="3" y="0"/>
                            </a:cxn>
                          </a:cxnLst>
                          <a:rect l="0" t="0" r="r" b="b"/>
                          <a:pathLst>
                            <a:path w="108" h="436">
                              <a:moveTo>
                                <a:pt x="67" y="436"/>
                              </a:moveTo>
                              <a:cubicBezTo>
                                <a:pt x="82" y="395"/>
                                <a:pt x="98" y="354"/>
                                <a:pt x="103" y="316"/>
                              </a:cubicBezTo>
                              <a:cubicBezTo>
                                <a:pt x="108" y="278"/>
                                <a:pt x="103" y="235"/>
                                <a:pt x="95" y="208"/>
                              </a:cubicBezTo>
                              <a:cubicBezTo>
                                <a:pt x="87" y="181"/>
                                <a:pt x="69" y="175"/>
                                <a:pt x="55" y="156"/>
                              </a:cubicBezTo>
                              <a:cubicBezTo>
                                <a:pt x="41" y="137"/>
                                <a:pt x="18" y="118"/>
                                <a:pt x="9" y="92"/>
                              </a:cubicBezTo>
                              <a:cubicBezTo>
                                <a:pt x="0" y="66"/>
                                <a:pt x="4" y="19"/>
                                <a:pt x="3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  <p:sp>
                      <p:nvSpPr>
                        <p:cNvPr id="15410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6" y="2018"/>
                          <a:ext cx="1104" cy="3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40" y="38"/>
                            </a:cxn>
                            <a:cxn ang="0">
                              <a:pos x="330" y="82"/>
                            </a:cxn>
                            <a:cxn ang="0">
                              <a:pos x="518" y="118"/>
                            </a:cxn>
                            <a:cxn ang="0">
                              <a:pos x="674" y="164"/>
                            </a:cxn>
                            <a:cxn ang="0">
                              <a:pos x="932" y="286"/>
                            </a:cxn>
                            <a:cxn ang="0">
                              <a:pos x="1104" y="378"/>
                            </a:cxn>
                          </a:cxnLst>
                          <a:rect l="0" t="0" r="r" b="b"/>
                          <a:pathLst>
                            <a:path w="1104" h="378">
                              <a:moveTo>
                                <a:pt x="0" y="0"/>
                              </a:moveTo>
                              <a:cubicBezTo>
                                <a:pt x="42" y="12"/>
                                <a:pt x="85" y="24"/>
                                <a:pt x="140" y="38"/>
                              </a:cubicBezTo>
                              <a:cubicBezTo>
                                <a:pt x="195" y="52"/>
                                <a:pt x="267" y="69"/>
                                <a:pt x="330" y="82"/>
                              </a:cubicBezTo>
                              <a:cubicBezTo>
                                <a:pt x="393" y="95"/>
                                <a:pt x="461" y="104"/>
                                <a:pt x="518" y="118"/>
                              </a:cubicBezTo>
                              <a:cubicBezTo>
                                <a:pt x="575" y="132"/>
                                <a:pt x="605" y="136"/>
                                <a:pt x="674" y="164"/>
                              </a:cubicBezTo>
                              <a:cubicBezTo>
                                <a:pt x="743" y="192"/>
                                <a:pt x="861" y="250"/>
                                <a:pt x="932" y="286"/>
                              </a:cubicBezTo>
                              <a:cubicBezTo>
                                <a:pt x="1003" y="322"/>
                                <a:pt x="1053" y="350"/>
                                <a:pt x="1104" y="378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pt-PT"/>
                        </a:p>
                      </p:txBody>
                    </p:sp>
                  </p:grpSp>
                  <p:sp>
                    <p:nvSpPr>
                      <p:cNvPr id="1541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2" y="1051"/>
                        <a:ext cx="2392" cy="13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92" y="1345"/>
                          </a:cxn>
                          <a:cxn ang="0">
                            <a:pos x="1948" y="1125"/>
                          </a:cxn>
                          <a:cxn ang="0">
                            <a:pos x="1528" y="1029"/>
                          </a:cxn>
                          <a:cxn ang="0">
                            <a:pos x="1072" y="889"/>
                          </a:cxn>
                          <a:cxn ang="0">
                            <a:pos x="820" y="689"/>
                          </a:cxn>
                          <a:cxn ang="0">
                            <a:pos x="568" y="521"/>
                          </a:cxn>
                          <a:cxn ang="0">
                            <a:pos x="172" y="397"/>
                          </a:cxn>
                          <a:cxn ang="0">
                            <a:pos x="72" y="313"/>
                          </a:cxn>
                          <a:cxn ang="0">
                            <a:pos x="52" y="153"/>
                          </a:cxn>
                          <a:cxn ang="0">
                            <a:pos x="24" y="25"/>
                          </a:cxn>
                          <a:cxn ang="0">
                            <a:pos x="0" y="1"/>
                          </a:cxn>
                        </a:cxnLst>
                        <a:rect l="0" t="0" r="r" b="b"/>
                        <a:pathLst>
                          <a:path w="2392" h="1345">
                            <a:moveTo>
                              <a:pt x="2392" y="1345"/>
                            </a:moveTo>
                            <a:cubicBezTo>
                              <a:pt x="2242" y="1261"/>
                              <a:pt x="2092" y="1178"/>
                              <a:pt x="1948" y="1125"/>
                            </a:cubicBezTo>
                            <a:cubicBezTo>
                              <a:pt x="1804" y="1072"/>
                              <a:pt x="1674" y="1068"/>
                              <a:pt x="1528" y="1029"/>
                            </a:cubicBezTo>
                            <a:cubicBezTo>
                              <a:pt x="1382" y="990"/>
                              <a:pt x="1190" y="946"/>
                              <a:pt x="1072" y="889"/>
                            </a:cubicBezTo>
                            <a:cubicBezTo>
                              <a:pt x="954" y="832"/>
                              <a:pt x="904" y="750"/>
                              <a:pt x="820" y="689"/>
                            </a:cubicBezTo>
                            <a:cubicBezTo>
                              <a:pt x="736" y="628"/>
                              <a:pt x="676" y="570"/>
                              <a:pt x="568" y="521"/>
                            </a:cubicBezTo>
                            <a:cubicBezTo>
                              <a:pt x="460" y="472"/>
                              <a:pt x="255" y="432"/>
                              <a:pt x="172" y="397"/>
                            </a:cubicBezTo>
                            <a:cubicBezTo>
                              <a:pt x="89" y="362"/>
                              <a:pt x="92" y="354"/>
                              <a:pt x="72" y="313"/>
                            </a:cubicBezTo>
                            <a:cubicBezTo>
                              <a:pt x="52" y="272"/>
                              <a:pt x="60" y="201"/>
                              <a:pt x="52" y="153"/>
                            </a:cubicBezTo>
                            <a:cubicBezTo>
                              <a:pt x="44" y="105"/>
                              <a:pt x="33" y="50"/>
                              <a:pt x="24" y="25"/>
                            </a:cubicBezTo>
                            <a:cubicBezTo>
                              <a:pt x="15" y="0"/>
                              <a:pt x="7" y="0"/>
                              <a:pt x="0" y="1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CC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PT"/>
                      </a:p>
                    </p:txBody>
                  </p:sp>
                </p:grpSp>
                <p:sp>
                  <p:nvSpPr>
                    <p:cNvPr id="1541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672" y="2094"/>
                      <a:ext cx="528" cy="63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0"/>
                        </a:cxn>
                        <a:cxn ang="0">
                          <a:pos x="324" y="46"/>
                        </a:cxn>
                        <a:cxn ang="0">
                          <a:pos x="140" y="62"/>
                        </a:cxn>
                        <a:cxn ang="0">
                          <a:pos x="0" y="50"/>
                        </a:cxn>
                      </a:cxnLst>
                      <a:rect l="0" t="0" r="r" b="b"/>
                      <a:pathLst>
                        <a:path w="528" h="63">
                          <a:moveTo>
                            <a:pt x="528" y="0"/>
                          </a:moveTo>
                          <a:cubicBezTo>
                            <a:pt x="494" y="7"/>
                            <a:pt x="389" y="36"/>
                            <a:pt x="324" y="46"/>
                          </a:cubicBezTo>
                          <a:cubicBezTo>
                            <a:pt x="259" y="56"/>
                            <a:pt x="194" y="61"/>
                            <a:pt x="140" y="62"/>
                          </a:cubicBezTo>
                          <a:cubicBezTo>
                            <a:pt x="86" y="63"/>
                            <a:pt x="43" y="56"/>
                            <a:pt x="0" y="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C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1541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345" y="368"/>
                    <a:ext cx="2909" cy="424"/>
                  </a:xfrm>
                  <a:prstGeom prst="ellipse">
                    <a:avLst/>
                  </a:prstGeom>
                  <a:solidFill>
                    <a:srgbClr val="00FFFF">
                      <a:alpha val="20000"/>
                    </a:srgbClr>
                  </a:solidFill>
                  <a:ln w="12700">
                    <a:solidFill>
                      <a:srgbClr val="00FFFF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1541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339" y="2977"/>
                    <a:ext cx="2915" cy="430"/>
                  </a:xfrm>
                  <a:prstGeom prst="ellipse">
                    <a:avLst/>
                  </a:prstGeom>
                  <a:solidFill>
                    <a:srgbClr val="FF6600">
                      <a:alpha val="20000"/>
                    </a:srgbClr>
                  </a:solidFill>
                  <a:ln w="12700">
                    <a:solidFill>
                      <a:srgbClr val="FF66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PT"/>
                  </a:p>
                </p:txBody>
              </p:sp>
              <p:sp>
                <p:nvSpPr>
                  <p:cNvPr id="1541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1376"/>
                    <a:ext cx="1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FF66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15416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576"/>
                    <a:ext cx="1" cy="800"/>
                  </a:xfrm>
                  <a:prstGeom prst="line">
                    <a:avLst/>
                  </a:prstGeom>
                  <a:noFill/>
                  <a:ln w="12700">
                    <a:solidFill>
                      <a:srgbClr val="00FFFF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1541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2" y="576"/>
                    <a:ext cx="1" cy="1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FFFF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</p:grpSp>
          <p:sp>
            <p:nvSpPr>
              <p:cNvPr id="15418" name="AutoShape 58"/>
              <p:cNvSpPr>
                <a:spLocks noChangeArrowheads="1"/>
              </p:cNvSpPr>
              <p:nvPr/>
            </p:nvSpPr>
            <p:spPr bwMode="auto">
              <a:xfrm rot="1320981">
                <a:off x="1845" y="3019"/>
                <a:ext cx="301" cy="63"/>
              </a:xfrm>
              <a:prstGeom prst="rightArrow">
                <a:avLst>
                  <a:gd name="adj1" fmla="val 50000"/>
                  <a:gd name="adj2" fmla="val 119444"/>
                </a:avLst>
              </a:prstGeom>
              <a:solidFill>
                <a:srgbClr val="00CCFF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419" name="Text Box 59"/>
              <p:cNvSpPr txBox="1">
                <a:spLocks noChangeArrowheads="1"/>
              </p:cNvSpPr>
              <p:nvPr/>
            </p:nvSpPr>
            <p:spPr bwMode="auto">
              <a:xfrm>
                <a:off x="2029" y="2877"/>
                <a:ext cx="20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b="1">
                    <a:solidFill>
                      <a:srgbClr val="33CCFF"/>
                    </a:solidFill>
                  </a:rPr>
                  <a:t>Q</a:t>
                </a: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70485" y="636689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dirty="0"/>
              <a:t>A bacia hidrográfica constitui a unidade espacial </a:t>
            </a:r>
            <a:r>
              <a:rPr lang="pt-PT" dirty="0" smtClean="0"/>
              <a:t>preferencial </a:t>
            </a:r>
            <a:r>
              <a:rPr lang="pt-PT" dirty="0"/>
              <a:t>de análise </a:t>
            </a:r>
            <a:r>
              <a:rPr lang="pt-PT" dirty="0" smtClean="0"/>
              <a:t>hidrológica.</a:t>
            </a:r>
            <a:endParaRPr lang="pt-PT" dirty="0"/>
          </a:p>
        </p:txBody>
      </p:sp>
      <p:sp>
        <p:nvSpPr>
          <p:cNvPr id="38" name="Rectangle 37"/>
          <p:cNvSpPr/>
          <p:nvPr/>
        </p:nvSpPr>
        <p:spPr>
          <a:xfrm>
            <a:off x="141301" y="949524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dirty="0" smtClean="0"/>
              <a:t>Uma </a:t>
            </a:r>
            <a:r>
              <a:rPr lang="pt-PT" b="1" dirty="0">
                <a:solidFill>
                  <a:srgbClr val="0000FF"/>
                </a:solidFill>
              </a:rPr>
              <a:t>bacia hidrográfica </a:t>
            </a:r>
            <a:r>
              <a:rPr lang="pt-PT" dirty="0"/>
              <a:t>de um curso de água, numa dada secção, pode definir-se como a superfície limitada pelo contorno no interior do qual a área precipitada se dirige para a secção </a:t>
            </a:r>
            <a:r>
              <a:rPr lang="pt-PT" dirty="0" smtClean="0"/>
              <a:t>considerada.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132738" y="170710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dirty="0" smtClean="0"/>
              <a:t>É </a:t>
            </a:r>
            <a:r>
              <a:rPr lang="pt-PT" dirty="0"/>
              <a:t>um sistema que se considera </a:t>
            </a:r>
            <a:r>
              <a:rPr lang="pt-PT" b="1" dirty="0">
                <a:solidFill>
                  <a:srgbClr val="0000FF"/>
                </a:solidFill>
              </a:rPr>
              <a:t>impermeável</a:t>
            </a:r>
            <a:r>
              <a:rPr lang="pt-PT" dirty="0">
                <a:solidFill>
                  <a:srgbClr val="0000FF"/>
                </a:solidFill>
              </a:rPr>
              <a:t> </a:t>
            </a:r>
            <a:r>
              <a:rPr lang="pt-PT" dirty="0"/>
              <a:t>a fluxos </a:t>
            </a:r>
            <a:r>
              <a:rPr lang="pt-PT" dirty="0" smtClean="0"/>
              <a:t>laterais.</a:t>
            </a:r>
            <a:endParaRPr lang="pt-PT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48267" y="2170509"/>
            <a:ext cx="3312000" cy="4116016"/>
            <a:chOff x="959418" y="1676294"/>
            <a:chExt cx="3420000" cy="4250233"/>
          </a:xfrm>
        </p:grpSpPr>
        <p:pic>
          <p:nvPicPr>
            <p:cNvPr id="45" name="Picture 5" descr="FIgBaciaPenedasAlenquer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9418" y="1676294"/>
              <a:ext cx="3420000" cy="4250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092534" y="2001008"/>
              <a:ext cx="2521842" cy="3807261"/>
            </a:xfrm>
            <a:custGeom>
              <a:avLst/>
              <a:gdLst>
                <a:gd name="T0" fmla="*/ 2442 w 2523"/>
                <a:gd name="T1" fmla="*/ 3621 h 3809"/>
                <a:gd name="T2" fmla="*/ 2433 w 2523"/>
                <a:gd name="T3" fmla="*/ 3441 h 3809"/>
                <a:gd name="T4" fmla="*/ 2361 w 2523"/>
                <a:gd name="T5" fmla="*/ 3237 h 3809"/>
                <a:gd name="T6" fmla="*/ 2403 w 2523"/>
                <a:gd name="T7" fmla="*/ 3060 h 3809"/>
                <a:gd name="T8" fmla="*/ 2397 w 2523"/>
                <a:gd name="T9" fmla="*/ 2886 h 3809"/>
                <a:gd name="T10" fmla="*/ 2286 w 2523"/>
                <a:gd name="T11" fmla="*/ 2676 h 3809"/>
                <a:gd name="T12" fmla="*/ 2223 w 2523"/>
                <a:gd name="T13" fmla="*/ 2427 h 3809"/>
                <a:gd name="T14" fmla="*/ 2142 w 2523"/>
                <a:gd name="T15" fmla="*/ 2082 h 3809"/>
                <a:gd name="T16" fmla="*/ 2073 w 2523"/>
                <a:gd name="T17" fmla="*/ 1899 h 3809"/>
                <a:gd name="T18" fmla="*/ 2001 w 2523"/>
                <a:gd name="T19" fmla="*/ 1818 h 3809"/>
                <a:gd name="T20" fmla="*/ 2070 w 2523"/>
                <a:gd name="T21" fmla="*/ 1722 h 3809"/>
                <a:gd name="T22" fmla="*/ 2292 w 2523"/>
                <a:gd name="T23" fmla="*/ 1695 h 3809"/>
                <a:gd name="T24" fmla="*/ 2517 w 2523"/>
                <a:gd name="T25" fmla="*/ 1560 h 3809"/>
                <a:gd name="T26" fmla="*/ 2493 w 2523"/>
                <a:gd name="T27" fmla="*/ 1362 h 3809"/>
                <a:gd name="T28" fmla="*/ 2268 w 2523"/>
                <a:gd name="T29" fmla="*/ 1140 h 3809"/>
                <a:gd name="T30" fmla="*/ 2076 w 2523"/>
                <a:gd name="T31" fmla="*/ 1017 h 3809"/>
                <a:gd name="T32" fmla="*/ 1989 w 2523"/>
                <a:gd name="T33" fmla="*/ 831 h 3809"/>
                <a:gd name="T34" fmla="*/ 1932 w 2523"/>
                <a:gd name="T35" fmla="*/ 495 h 3809"/>
                <a:gd name="T36" fmla="*/ 1893 w 2523"/>
                <a:gd name="T37" fmla="*/ 309 h 3809"/>
                <a:gd name="T38" fmla="*/ 1851 w 2523"/>
                <a:gd name="T39" fmla="*/ 168 h 3809"/>
                <a:gd name="T40" fmla="*/ 1866 w 2523"/>
                <a:gd name="T41" fmla="*/ 33 h 3809"/>
                <a:gd name="T42" fmla="*/ 1530 w 2523"/>
                <a:gd name="T43" fmla="*/ 21 h 3809"/>
                <a:gd name="T44" fmla="*/ 1263 w 2523"/>
                <a:gd name="T45" fmla="*/ 69 h 3809"/>
                <a:gd name="T46" fmla="*/ 1083 w 2523"/>
                <a:gd name="T47" fmla="*/ 198 h 3809"/>
                <a:gd name="T48" fmla="*/ 852 w 2523"/>
                <a:gd name="T49" fmla="*/ 378 h 3809"/>
                <a:gd name="T50" fmla="*/ 712 w 2523"/>
                <a:gd name="T51" fmla="*/ 452 h 3809"/>
                <a:gd name="T52" fmla="*/ 732 w 2523"/>
                <a:gd name="T53" fmla="*/ 519 h 3809"/>
                <a:gd name="T54" fmla="*/ 840 w 2523"/>
                <a:gd name="T55" fmla="*/ 687 h 3809"/>
                <a:gd name="T56" fmla="*/ 837 w 2523"/>
                <a:gd name="T57" fmla="*/ 965 h 3809"/>
                <a:gd name="T58" fmla="*/ 747 w 2523"/>
                <a:gd name="T59" fmla="*/ 1177 h 3809"/>
                <a:gd name="T60" fmla="*/ 588 w 2523"/>
                <a:gd name="T61" fmla="*/ 1416 h 3809"/>
                <a:gd name="T62" fmla="*/ 489 w 2523"/>
                <a:gd name="T63" fmla="*/ 1599 h 3809"/>
                <a:gd name="T64" fmla="*/ 575 w 2523"/>
                <a:gd name="T65" fmla="*/ 1625 h 3809"/>
                <a:gd name="T66" fmla="*/ 522 w 2523"/>
                <a:gd name="T67" fmla="*/ 1686 h 3809"/>
                <a:gd name="T68" fmla="*/ 456 w 2523"/>
                <a:gd name="T69" fmla="*/ 1791 h 3809"/>
                <a:gd name="T70" fmla="*/ 405 w 2523"/>
                <a:gd name="T71" fmla="*/ 1920 h 3809"/>
                <a:gd name="T72" fmla="*/ 288 w 2523"/>
                <a:gd name="T73" fmla="*/ 1992 h 3809"/>
                <a:gd name="T74" fmla="*/ 169 w 2523"/>
                <a:gd name="T75" fmla="*/ 2035 h 3809"/>
                <a:gd name="T76" fmla="*/ 51 w 2523"/>
                <a:gd name="T77" fmla="*/ 2005 h 3809"/>
                <a:gd name="T78" fmla="*/ 9 w 2523"/>
                <a:gd name="T79" fmla="*/ 2184 h 3809"/>
                <a:gd name="T80" fmla="*/ 27 w 2523"/>
                <a:gd name="T81" fmla="*/ 2311 h 3809"/>
                <a:gd name="T82" fmla="*/ 59 w 2523"/>
                <a:gd name="T83" fmla="*/ 2475 h 3809"/>
                <a:gd name="T84" fmla="*/ 135 w 2523"/>
                <a:gd name="T85" fmla="*/ 2679 h 3809"/>
                <a:gd name="T86" fmla="*/ 179 w 2523"/>
                <a:gd name="T87" fmla="*/ 2781 h 3809"/>
                <a:gd name="T88" fmla="*/ 321 w 2523"/>
                <a:gd name="T89" fmla="*/ 2835 h 3809"/>
                <a:gd name="T90" fmla="*/ 507 w 2523"/>
                <a:gd name="T91" fmla="*/ 2781 h 3809"/>
                <a:gd name="T92" fmla="*/ 672 w 2523"/>
                <a:gd name="T93" fmla="*/ 2652 h 3809"/>
                <a:gd name="T94" fmla="*/ 759 w 2523"/>
                <a:gd name="T95" fmla="*/ 2568 h 3809"/>
                <a:gd name="T96" fmla="*/ 1117 w 2523"/>
                <a:gd name="T97" fmla="*/ 2377 h 3809"/>
                <a:gd name="T98" fmla="*/ 1296 w 2523"/>
                <a:gd name="T99" fmla="*/ 2412 h 3809"/>
                <a:gd name="T100" fmla="*/ 1489 w 2523"/>
                <a:gd name="T101" fmla="*/ 2699 h 3809"/>
                <a:gd name="T102" fmla="*/ 1693 w 2523"/>
                <a:gd name="T103" fmla="*/ 3165 h 3809"/>
                <a:gd name="T104" fmla="*/ 1947 w 2523"/>
                <a:gd name="T105" fmla="*/ 3367 h 3809"/>
                <a:gd name="T106" fmla="*/ 2075 w 2523"/>
                <a:gd name="T107" fmla="*/ 3581 h 3809"/>
                <a:gd name="T108" fmla="*/ 2112 w 2523"/>
                <a:gd name="T109" fmla="*/ 3726 h 3809"/>
                <a:gd name="T110" fmla="*/ 2287 w 2523"/>
                <a:gd name="T111" fmla="*/ 3803 h 3809"/>
                <a:gd name="T112" fmla="*/ 2425 w 2523"/>
                <a:gd name="T113" fmla="*/ 3747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3" h="3809">
                  <a:moveTo>
                    <a:pt x="2425" y="3747"/>
                  </a:moveTo>
                  <a:lnTo>
                    <a:pt x="2442" y="3621"/>
                  </a:lnTo>
                  <a:lnTo>
                    <a:pt x="2448" y="3519"/>
                  </a:lnTo>
                  <a:lnTo>
                    <a:pt x="2433" y="3441"/>
                  </a:lnTo>
                  <a:lnTo>
                    <a:pt x="2415" y="3318"/>
                  </a:lnTo>
                  <a:lnTo>
                    <a:pt x="2361" y="3237"/>
                  </a:lnTo>
                  <a:lnTo>
                    <a:pt x="2388" y="3156"/>
                  </a:lnTo>
                  <a:lnTo>
                    <a:pt x="2403" y="3060"/>
                  </a:lnTo>
                  <a:lnTo>
                    <a:pt x="2415" y="2949"/>
                  </a:lnTo>
                  <a:lnTo>
                    <a:pt x="2397" y="2886"/>
                  </a:lnTo>
                  <a:lnTo>
                    <a:pt x="2355" y="2754"/>
                  </a:lnTo>
                  <a:lnTo>
                    <a:pt x="2286" y="2676"/>
                  </a:lnTo>
                  <a:lnTo>
                    <a:pt x="2281" y="2561"/>
                  </a:lnTo>
                  <a:lnTo>
                    <a:pt x="2223" y="2427"/>
                  </a:lnTo>
                  <a:lnTo>
                    <a:pt x="2205" y="2283"/>
                  </a:lnTo>
                  <a:lnTo>
                    <a:pt x="2142" y="2082"/>
                  </a:lnTo>
                  <a:lnTo>
                    <a:pt x="2109" y="1995"/>
                  </a:lnTo>
                  <a:lnTo>
                    <a:pt x="2073" y="1899"/>
                  </a:lnTo>
                  <a:lnTo>
                    <a:pt x="2043" y="1848"/>
                  </a:lnTo>
                  <a:lnTo>
                    <a:pt x="2001" y="1818"/>
                  </a:lnTo>
                  <a:lnTo>
                    <a:pt x="2019" y="1761"/>
                  </a:lnTo>
                  <a:lnTo>
                    <a:pt x="2070" y="1722"/>
                  </a:lnTo>
                  <a:lnTo>
                    <a:pt x="2166" y="1701"/>
                  </a:lnTo>
                  <a:lnTo>
                    <a:pt x="2292" y="1695"/>
                  </a:lnTo>
                  <a:lnTo>
                    <a:pt x="2484" y="1629"/>
                  </a:lnTo>
                  <a:lnTo>
                    <a:pt x="2517" y="1560"/>
                  </a:lnTo>
                  <a:lnTo>
                    <a:pt x="2523" y="1455"/>
                  </a:lnTo>
                  <a:lnTo>
                    <a:pt x="2493" y="1362"/>
                  </a:lnTo>
                  <a:lnTo>
                    <a:pt x="2475" y="1275"/>
                  </a:lnTo>
                  <a:lnTo>
                    <a:pt x="2268" y="1140"/>
                  </a:lnTo>
                  <a:lnTo>
                    <a:pt x="2172" y="1089"/>
                  </a:lnTo>
                  <a:lnTo>
                    <a:pt x="2076" y="1017"/>
                  </a:lnTo>
                  <a:lnTo>
                    <a:pt x="2016" y="927"/>
                  </a:lnTo>
                  <a:lnTo>
                    <a:pt x="1989" y="831"/>
                  </a:lnTo>
                  <a:lnTo>
                    <a:pt x="1956" y="741"/>
                  </a:lnTo>
                  <a:lnTo>
                    <a:pt x="1932" y="495"/>
                  </a:lnTo>
                  <a:lnTo>
                    <a:pt x="1903" y="383"/>
                  </a:lnTo>
                  <a:lnTo>
                    <a:pt x="1893" y="309"/>
                  </a:lnTo>
                  <a:lnTo>
                    <a:pt x="1863" y="258"/>
                  </a:lnTo>
                  <a:lnTo>
                    <a:pt x="1851" y="168"/>
                  </a:lnTo>
                  <a:lnTo>
                    <a:pt x="1875" y="87"/>
                  </a:lnTo>
                  <a:lnTo>
                    <a:pt x="1866" y="33"/>
                  </a:lnTo>
                  <a:lnTo>
                    <a:pt x="1692" y="0"/>
                  </a:lnTo>
                  <a:lnTo>
                    <a:pt x="1530" y="21"/>
                  </a:lnTo>
                  <a:lnTo>
                    <a:pt x="1371" y="45"/>
                  </a:lnTo>
                  <a:lnTo>
                    <a:pt x="1263" y="69"/>
                  </a:lnTo>
                  <a:lnTo>
                    <a:pt x="1197" y="147"/>
                  </a:lnTo>
                  <a:lnTo>
                    <a:pt x="1083" y="198"/>
                  </a:lnTo>
                  <a:lnTo>
                    <a:pt x="933" y="213"/>
                  </a:lnTo>
                  <a:lnTo>
                    <a:pt x="852" y="378"/>
                  </a:lnTo>
                  <a:lnTo>
                    <a:pt x="770" y="420"/>
                  </a:lnTo>
                  <a:lnTo>
                    <a:pt x="712" y="452"/>
                  </a:lnTo>
                  <a:lnTo>
                    <a:pt x="632" y="478"/>
                  </a:lnTo>
                  <a:lnTo>
                    <a:pt x="732" y="519"/>
                  </a:lnTo>
                  <a:lnTo>
                    <a:pt x="798" y="579"/>
                  </a:lnTo>
                  <a:lnTo>
                    <a:pt x="840" y="687"/>
                  </a:lnTo>
                  <a:lnTo>
                    <a:pt x="821" y="837"/>
                  </a:lnTo>
                  <a:lnTo>
                    <a:pt x="837" y="965"/>
                  </a:lnTo>
                  <a:lnTo>
                    <a:pt x="827" y="1051"/>
                  </a:lnTo>
                  <a:lnTo>
                    <a:pt x="747" y="1177"/>
                  </a:lnTo>
                  <a:lnTo>
                    <a:pt x="660" y="1320"/>
                  </a:lnTo>
                  <a:lnTo>
                    <a:pt x="588" y="1416"/>
                  </a:lnTo>
                  <a:lnTo>
                    <a:pt x="498" y="1557"/>
                  </a:lnTo>
                  <a:lnTo>
                    <a:pt x="489" y="1599"/>
                  </a:lnTo>
                  <a:lnTo>
                    <a:pt x="549" y="1611"/>
                  </a:lnTo>
                  <a:lnTo>
                    <a:pt x="575" y="1625"/>
                  </a:lnTo>
                  <a:lnTo>
                    <a:pt x="585" y="1674"/>
                  </a:lnTo>
                  <a:lnTo>
                    <a:pt x="522" y="1686"/>
                  </a:lnTo>
                  <a:lnTo>
                    <a:pt x="480" y="1725"/>
                  </a:lnTo>
                  <a:lnTo>
                    <a:pt x="456" y="1791"/>
                  </a:lnTo>
                  <a:lnTo>
                    <a:pt x="432" y="1857"/>
                  </a:lnTo>
                  <a:lnTo>
                    <a:pt x="405" y="1920"/>
                  </a:lnTo>
                  <a:lnTo>
                    <a:pt x="345" y="1971"/>
                  </a:lnTo>
                  <a:lnTo>
                    <a:pt x="288" y="1992"/>
                  </a:lnTo>
                  <a:lnTo>
                    <a:pt x="231" y="2010"/>
                  </a:lnTo>
                  <a:lnTo>
                    <a:pt x="169" y="2035"/>
                  </a:lnTo>
                  <a:lnTo>
                    <a:pt x="101" y="2027"/>
                  </a:lnTo>
                  <a:lnTo>
                    <a:pt x="51" y="2005"/>
                  </a:lnTo>
                  <a:lnTo>
                    <a:pt x="21" y="2055"/>
                  </a:lnTo>
                  <a:lnTo>
                    <a:pt x="9" y="2184"/>
                  </a:lnTo>
                  <a:lnTo>
                    <a:pt x="0" y="2253"/>
                  </a:lnTo>
                  <a:lnTo>
                    <a:pt x="27" y="2311"/>
                  </a:lnTo>
                  <a:lnTo>
                    <a:pt x="101" y="2399"/>
                  </a:lnTo>
                  <a:lnTo>
                    <a:pt x="59" y="2475"/>
                  </a:lnTo>
                  <a:lnTo>
                    <a:pt x="111" y="2627"/>
                  </a:lnTo>
                  <a:lnTo>
                    <a:pt x="135" y="2679"/>
                  </a:lnTo>
                  <a:lnTo>
                    <a:pt x="135" y="2745"/>
                  </a:lnTo>
                  <a:lnTo>
                    <a:pt x="179" y="2781"/>
                  </a:lnTo>
                  <a:lnTo>
                    <a:pt x="195" y="2869"/>
                  </a:lnTo>
                  <a:lnTo>
                    <a:pt x="321" y="2835"/>
                  </a:lnTo>
                  <a:lnTo>
                    <a:pt x="415" y="2827"/>
                  </a:lnTo>
                  <a:lnTo>
                    <a:pt x="507" y="2781"/>
                  </a:lnTo>
                  <a:lnTo>
                    <a:pt x="609" y="2757"/>
                  </a:lnTo>
                  <a:lnTo>
                    <a:pt x="672" y="2652"/>
                  </a:lnTo>
                  <a:lnTo>
                    <a:pt x="723" y="2625"/>
                  </a:lnTo>
                  <a:lnTo>
                    <a:pt x="759" y="2568"/>
                  </a:lnTo>
                  <a:lnTo>
                    <a:pt x="847" y="2499"/>
                  </a:lnTo>
                  <a:lnTo>
                    <a:pt x="1117" y="2377"/>
                  </a:lnTo>
                  <a:lnTo>
                    <a:pt x="1243" y="2291"/>
                  </a:lnTo>
                  <a:lnTo>
                    <a:pt x="1296" y="2412"/>
                  </a:lnTo>
                  <a:lnTo>
                    <a:pt x="1351" y="2543"/>
                  </a:lnTo>
                  <a:lnTo>
                    <a:pt x="1489" y="2699"/>
                  </a:lnTo>
                  <a:lnTo>
                    <a:pt x="1593" y="2879"/>
                  </a:lnTo>
                  <a:lnTo>
                    <a:pt x="1693" y="3165"/>
                  </a:lnTo>
                  <a:lnTo>
                    <a:pt x="1831" y="3295"/>
                  </a:lnTo>
                  <a:lnTo>
                    <a:pt x="1947" y="3367"/>
                  </a:lnTo>
                  <a:lnTo>
                    <a:pt x="2053" y="3495"/>
                  </a:lnTo>
                  <a:lnTo>
                    <a:pt x="2075" y="3581"/>
                  </a:lnTo>
                  <a:lnTo>
                    <a:pt x="2075" y="3647"/>
                  </a:lnTo>
                  <a:lnTo>
                    <a:pt x="2112" y="3726"/>
                  </a:lnTo>
                  <a:lnTo>
                    <a:pt x="2159" y="3809"/>
                  </a:lnTo>
                  <a:lnTo>
                    <a:pt x="2287" y="3803"/>
                  </a:lnTo>
                  <a:lnTo>
                    <a:pt x="2385" y="3773"/>
                  </a:lnTo>
                  <a:lnTo>
                    <a:pt x="2425" y="3747"/>
                  </a:lnTo>
                  <a:close/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V="1">
              <a:off x="3458448" y="5741299"/>
              <a:ext cx="70967" cy="419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48193" y="6308442"/>
            <a:ext cx="49320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/>
              <a:t>Figura 14.10 </a:t>
            </a:r>
            <a:r>
              <a:rPr lang="pt-PT" sz="1400" dirty="0" smtClean="0"/>
              <a:t>Delimitação topográfica da bacia de Penedos de Alenquer (a vermelho a localização do posto </a:t>
            </a:r>
            <a:r>
              <a:rPr lang="pt-PT" sz="1400" dirty="0" err="1" smtClean="0"/>
              <a:t>limnigráfico</a:t>
            </a:r>
            <a:r>
              <a:rPr lang="pt-PT" sz="1400" dirty="0" smtClean="0"/>
              <a:t>)</a:t>
            </a:r>
            <a:endParaRPr lang="pt-PT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183022" y="5827596"/>
            <a:ext cx="3636000" cy="936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/>
              <a:t>Figura 14.11 </a:t>
            </a:r>
            <a:r>
              <a:rPr lang="pt-PT" sz="1400" dirty="0" smtClean="0"/>
              <a:t>Volume de controlo associado à definição de bacia hidrográfica, através do qual entra a precipitação </a:t>
            </a:r>
            <a:r>
              <a:rPr lang="pt-PT" sz="1400" i="1" dirty="0" smtClean="0"/>
              <a:t>R</a:t>
            </a:r>
            <a:r>
              <a:rPr lang="pt-PT" sz="1400" dirty="0" smtClean="0"/>
              <a:t> e saem a evapotranspiração </a:t>
            </a:r>
            <a:r>
              <a:rPr lang="pt-PT" sz="1400" i="1" dirty="0" smtClean="0"/>
              <a:t>E</a:t>
            </a:r>
            <a:r>
              <a:rPr lang="pt-PT" sz="1400" dirty="0" smtClean="0"/>
              <a:t> </a:t>
            </a:r>
            <a:r>
              <a:rPr lang="pt-PT" sz="1400" dirty="0" err="1" smtClean="0"/>
              <a:t>e</a:t>
            </a:r>
            <a:r>
              <a:rPr lang="pt-PT" sz="1400" dirty="0" smtClean="0"/>
              <a:t> o escoamento </a:t>
            </a:r>
            <a:r>
              <a:rPr lang="pt-PT" sz="1400" i="1" dirty="0" smtClean="0"/>
              <a:t>Q</a:t>
            </a:r>
            <a:endParaRPr lang="pt-PT" sz="1200" i="1" dirty="0"/>
          </a:p>
        </p:txBody>
      </p:sp>
      <p:sp>
        <p:nvSpPr>
          <p:cNvPr id="44" name="Rectangle 43"/>
          <p:cNvSpPr/>
          <p:nvPr/>
        </p:nvSpPr>
        <p:spPr>
          <a:xfrm>
            <a:off x="150202" y="319385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14.2.1 A bacia hidrográfica</a:t>
            </a:r>
            <a:endParaRPr lang="pt-PT" b="1" dirty="0"/>
          </a:p>
        </p:txBody>
      </p:sp>
      <p:sp>
        <p:nvSpPr>
          <p:cNvPr id="50" name="Rectangle 49"/>
          <p:cNvSpPr/>
          <p:nvPr/>
        </p:nvSpPr>
        <p:spPr>
          <a:xfrm>
            <a:off x="172907" y="11337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14.2 A Bacia Hidrográfica e o Sistema de Drenagem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456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8" grpId="0" animBg="1"/>
      <p:bldP spid="49" grpId="0" animBg="1"/>
      <p:bldP spid="44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" y="1277784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 t="485" r="21904"/>
          <a:stretch>
            <a:fillRect/>
          </a:stretch>
        </p:blipFill>
        <p:spPr bwMode="auto">
          <a:xfrm>
            <a:off x="-1" y="76795"/>
            <a:ext cx="4094410" cy="623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r="17130"/>
          <a:stretch>
            <a:fillRect/>
          </a:stretch>
        </p:blipFill>
        <p:spPr bwMode="auto">
          <a:xfrm>
            <a:off x="4562492" y="46400"/>
            <a:ext cx="4312512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350" y="6355323"/>
            <a:ext cx="8991301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14.12 </a:t>
            </a:r>
            <a:r>
              <a:rPr lang="pt-PT" sz="1400" dirty="0" smtClean="0">
                <a:cs typeface="Times New Roman" pitchFamily="18" charset="0"/>
              </a:rPr>
              <a:t>Principais bacias hidrográficas (esquerda) e aquíferos (direita) de Portugal Continental</a:t>
            </a:r>
            <a:r>
              <a:rPr lang="pt-PT" sz="1400" dirty="0">
                <a:cs typeface="Times New Roman" pitchFamily="18" charset="0"/>
              </a:rPr>
              <a:t> </a:t>
            </a:r>
            <a:r>
              <a:rPr lang="pt-PT" sz="1200" dirty="0" smtClean="0">
                <a:cs typeface="Times New Roman" pitchFamily="18" charset="0"/>
              </a:rPr>
              <a:t>(Fonte</a:t>
            </a:r>
            <a:r>
              <a:rPr lang="pt-PT" sz="1200" dirty="0">
                <a:cs typeface="Times New Roman" pitchFamily="18" charset="0"/>
              </a:rPr>
              <a:t>: </a:t>
            </a:r>
            <a:r>
              <a:rPr lang="pt-PT" sz="1200" dirty="0" smtClean="0">
                <a:cs typeface="Times New Roman" pitchFamily="18" charset="0"/>
              </a:rPr>
              <a:t>SNIRH, 2009)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8253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95" y="220844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14.2.2 </a:t>
            </a:r>
            <a:r>
              <a:rPr lang="pt-PT" b="1" dirty="0"/>
              <a:t>O </a:t>
            </a:r>
            <a:r>
              <a:rPr lang="pt-PT" b="1" dirty="0" smtClean="0"/>
              <a:t>sistema de drenagem</a:t>
            </a:r>
            <a:endParaRPr lang="pt-PT" b="1" dirty="0"/>
          </a:p>
        </p:txBody>
      </p:sp>
      <p:sp>
        <p:nvSpPr>
          <p:cNvPr id="3" name="Rectangle 2"/>
          <p:cNvSpPr/>
          <p:nvPr/>
        </p:nvSpPr>
        <p:spPr>
          <a:xfrm>
            <a:off x="135153" y="51890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sistema de drenagem é o padrão de cursos de água, afluentes e sulcos de menor importância, que definem o transporte da água à superfície de uma bacia hidrográfica.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444" y="1307524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i="1" dirty="0" smtClean="0"/>
              <a:t>Tipos de redes de drenagem </a:t>
            </a:r>
            <a:r>
              <a:rPr lang="pt-PT" dirty="0" smtClean="0"/>
              <a:t>(Fig. 14.13)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135184" y="1834020"/>
            <a:ext cx="6696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maior parte das redes de drenagem tem uma forma </a:t>
            </a:r>
            <a:r>
              <a:rPr lang="pt-PT" b="1" dirty="0" smtClean="0">
                <a:solidFill>
                  <a:srgbClr val="0000FF"/>
                </a:solidFill>
              </a:rPr>
              <a:t>dendrítica</a:t>
            </a:r>
            <a:r>
              <a:rPr lang="pt-PT" dirty="0" smtClean="0"/>
              <a:t>: não é visível uma orientação predominante dos cursos de água, que fazem ângulos inferiores a 90º nos pontos de confluência (</a:t>
            </a:r>
            <a:r>
              <a:rPr lang="pt-PT" dirty="0" err="1" smtClean="0"/>
              <a:t>Dingman</a:t>
            </a:r>
            <a:r>
              <a:rPr lang="pt-PT" dirty="0" smtClean="0"/>
              <a:t>, 2009).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312" y="2644959"/>
            <a:ext cx="66960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Este padrão ocorre quando não há controlo geológico que crie zonas ou direcções com susceptibilidades variáveis à erosão química e física.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41" y="3828660"/>
            <a:ext cx="8784011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Quando há zonas ou direcções mais susceptíveis à erosão surgem padrões em </a:t>
            </a:r>
            <a:r>
              <a:rPr lang="pt-PT" b="1" dirty="0" smtClean="0">
                <a:solidFill>
                  <a:srgbClr val="0000FF"/>
                </a:solidFill>
              </a:rPr>
              <a:t>paralelo</a:t>
            </a:r>
            <a:r>
              <a:rPr lang="pt-PT" dirty="0" smtClean="0"/>
              <a:t>, em </a:t>
            </a:r>
            <a:r>
              <a:rPr lang="pt-PT" b="1" dirty="0" smtClean="0">
                <a:solidFill>
                  <a:srgbClr val="0000FF"/>
                </a:solidFill>
              </a:rPr>
              <a:t>treliça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rgbClr val="0000FF"/>
                </a:solidFill>
              </a:rPr>
              <a:t>rectangular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/>
              <a:t>ou </a:t>
            </a:r>
            <a:r>
              <a:rPr lang="pt-PT" b="1" dirty="0" smtClean="0">
                <a:solidFill>
                  <a:srgbClr val="0000FF"/>
                </a:solidFill>
              </a:rPr>
              <a:t>anelar</a:t>
            </a:r>
            <a:r>
              <a:rPr lang="pt-PT" dirty="0" smtClean="0"/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936617" y="1620854"/>
            <a:ext cx="2037708" cy="1948098"/>
            <a:chOff x="234153" y="631039"/>
            <a:chExt cx="2037708" cy="194809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153" y="631039"/>
              <a:ext cx="2037708" cy="194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9398" y="1143617"/>
              <a:ext cx="9072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dendrítica</a:t>
              </a:r>
              <a:endParaRPr lang="pt-PT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889" y="729084"/>
              <a:ext cx="1791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8478" y="4397792"/>
            <a:ext cx="7911549" cy="2152673"/>
            <a:chOff x="728478" y="3612013"/>
            <a:chExt cx="7911549" cy="215267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35851" y="3978251"/>
              <a:ext cx="1704176" cy="137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2816540" y="3990892"/>
              <a:ext cx="4200540" cy="1773794"/>
              <a:chOff x="4711367" y="4311410"/>
              <a:chExt cx="4200540" cy="1773794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367" y="4311410"/>
                <a:ext cx="4162788" cy="1773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802572" y="5416525"/>
                <a:ext cx="691201" cy="2650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000" dirty="0" smtClean="0"/>
                  <a:t>Treliça</a:t>
                </a:r>
                <a:endParaRPr lang="pt-PT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75106" y="5748107"/>
                <a:ext cx="1036801" cy="2650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000" dirty="0" smtClean="0"/>
                  <a:t>Rectangular</a:t>
                </a:r>
                <a:endParaRPr lang="pt-PT" sz="10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454278" y="5025561"/>
              <a:ext cx="691201" cy="265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Anelar</a:t>
              </a:r>
              <a:endParaRPr lang="pt-PT" sz="10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28478" y="3612013"/>
              <a:ext cx="2212866" cy="1948098"/>
              <a:chOff x="2351432" y="4166164"/>
              <a:chExt cx="2212866" cy="194809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51432" y="4166164"/>
                <a:ext cx="2117281" cy="1948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750503" y="4755168"/>
                <a:ext cx="8137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1000" dirty="0" smtClean="0"/>
                  <a:t>Paralela</a:t>
                </a:r>
                <a:endParaRPr lang="pt-PT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51432" y="4311410"/>
                <a:ext cx="269220" cy="25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096174" y="3990174"/>
              <a:ext cx="26922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5656" y="3975475"/>
              <a:ext cx="26922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48615" y="4033605"/>
              <a:ext cx="26922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2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259" y="430049"/>
            <a:ext cx="7272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padrão </a:t>
            </a:r>
            <a:r>
              <a:rPr lang="pt-PT" b="1" dirty="0" smtClean="0">
                <a:solidFill>
                  <a:srgbClr val="0000FF"/>
                </a:solidFill>
              </a:rPr>
              <a:t>distributário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ocorre normalmente quando os cursos de água passam de uma zona montanhosa para uma zona plana, formando cones de sedimentação, ou </a:t>
            </a:r>
            <a:r>
              <a:rPr lang="pt-PT" dirty="0"/>
              <a:t>deltas </a:t>
            </a:r>
            <a:r>
              <a:rPr lang="pt-PT" dirty="0" smtClean="0"/>
              <a:t>quando entram em lagos ou oceanos: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517" y="190322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Estruturas geológicas regionais podem levar a que estes padrões se organizem em “meta-padrões” de uma forma </a:t>
            </a:r>
            <a:r>
              <a:rPr lang="pt-PT" b="1" dirty="0" smtClean="0">
                <a:solidFill>
                  <a:srgbClr val="0000FF"/>
                </a:solidFill>
              </a:rPr>
              <a:t>radial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ou </a:t>
            </a:r>
            <a:r>
              <a:rPr lang="pt-PT" b="1" dirty="0" smtClean="0">
                <a:solidFill>
                  <a:srgbClr val="0000FF"/>
                </a:solidFill>
              </a:rPr>
              <a:t>centrípeta</a:t>
            </a:r>
            <a:r>
              <a:rPr lang="pt-PT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599" y="474778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identificação destes padrões em mapas, fotografia aérea ou imagens de satélite, fornece importantes pistas relativas à geologia da zona (Quadro 14.1).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711126" y="179899"/>
            <a:ext cx="1375911" cy="1373922"/>
            <a:chOff x="7711126" y="179899"/>
            <a:chExt cx="1375911" cy="13739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11126" y="179899"/>
              <a:ext cx="1375911" cy="137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811223" y="1174129"/>
              <a:ext cx="10368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Distributária</a:t>
              </a:r>
              <a:endParaRPr lang="pt-PT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36794" y="2690451"/>
            <a:ext cx="3885953" cy="1732782"/>
            <a:chOff x="2636794" y="2690451"/>
            <a:chExt cx="3885953" cy="173278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794" y="2690451"/>
              <a:ext cx="3885953" cy="173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193574" y="4147169"/>
              <a:ext cx="691201" cy="265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Radial</a:t>
              </a:r>
              <a:endParaRPr lang="pt-PT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4489" y="4147173"/>
              <a:ext cx="9504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Centrípeta</a:t>
              </a:r>
              <a:endParaRPr lang="pt-PT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02783" y="2699293"/>
              <a:ext cx="26922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9398" y="2725693"/>
              <a:ext cx="26922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1571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005" y="5109428"/>
            <a:ext cx="8784000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14.13 </a:t>
            </a:r>
            <a:r>
              <a:rPr lang="pt-PT" sz="1400" dirty="0" smtClean="0">
                <a:cs typeface="Times New Roman" pitchFamily="18" charset="0"/>
              </a:rPr>
              <a:t>Padrões de redes de drenagem </a:t>
            </a:r>
            <a:r>
              <a:rPr lang="pt-PT" sz="1200" dirty="0" smtClean="0">
                <a:cs typeface="Times New Roman" pitchFamily="18" charset="0"/>
              </a:rPr>
              <a:t>(Fonte</a:t>
            </a:r>
            <a:r>
              <a:rPr lang="pt-PT" sz="1200" dirty="0">
                <a:cs typeface="Times New Roman" pitchFamily="18" charset="0"/>
              </a:rPr>
              <a:t>: </a:t>
            </a:r>
            <a:r>
              <a:rPr lang="pt-PT" sz="1200" dirty="0" err="1" smtClean="0">
                <a:cs typeface="Times New Roman" pitchFamily="18" charset="0"/>
              </a:rPr>
              <a:t>Morisawa</a:t>
            </a:r>
            <a:r>
              <a:rPr lang="pt-PT" sz="1200" dirty="0" smtClean="0">
                <a:cs typeface="Times New Roman" pitchFamily="18" charset="0"/>
              </a:rPr>
              <a:t>, 1985, em </a:t>
            </a:r>
            <a:r>
              <a:rPr lang="pt-PT" sz="1200" dirty="0" err="1" smtClean="0">
                <a:cs typeface="Times New Roman" pitchFamily="18" charset="0"/>
              </a:rPr>
              <a:t>Dingman</a:t>
            </a:r>
            <a:r>
              <a:rPr lang="pt-PT" sz="1200" dirty="0" smtClean="0">
                <a:cs typeface="Times New Roman" pitchFamily="18" charset="0"/>
              </a:rPr>
              <a:t>, 2009)</a:t>
            </a:r>
            <a:r>
              <a:rPr lang="pt-PT" sz="1200" b="1" dirty="0" smtClean="0">
                <a:cs typeface="Times New Roman" pitchFamily="18" charset="0"/>
              </a:rPr>
              <a:t> </a:t>
            </a:r>
            <a:endParaRPr lang="pt-PT" sz="12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34152" y="631039"/>
            <a:ext cx="8677755" cy="4229418"/>
            <a:chOff x="577054" y="2555082"/>
            <a:chExt cx="8061466" cy="392905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77054" y="2555082"/>
              <a:ext cx="8026395" cy="3929054"/>
              <a:chOff x="849316" y="352430"/>
              <a:chExt cx="8026395" cy="392905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316" y="352430"/>
                <a:ext cx="3933825" cy="180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8562" y="487361"/>
                <a:ext cx="3867149" cy="164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30" y="2595562"/>
                <a:ext cx="3533774" cy="127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9212" y="2671763"/>
                <a:ext cx="3609975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56246" y="3031258"/>
              <a:ext cx="842772" cy="228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Dendrítica</a:t>
              </a:r>
              <a:endParaRPr lang="pt-PT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3676" y="3102256"/>
              <a:ext cx="756000" cy="228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Paralela</a:t>
              </a:r>
              <a:endParaRPr lang="pt-PT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0008" y="3716645"/>
              <a:ext cx="642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Treliça</a:t>
              </a:r>
              <a:endParaRPr lang="pt-PT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5352" y="4024679"/>
              <a:ext cx="9631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Rectangular</a:t>
              </a:r>
              <a:endParaRPr lang="pt-PT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2178" y="5771144"/>
              <a:ext cx="642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Anelar</a:t>
              </a:r>
              <a:endParaRPr lang="pt-PT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136" y="5721834"/>
              <a:ext cx="963168" cy="228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Distributária</a:t>
              </a:r>
              <a:endParaRPr lang="pt-PT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4188" y="6227677"/>
              <a:ext cx="6421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Radial</a:t>
              </a:r>
              <a:endParaRPr lang="pt-PT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8085" y="6227681"/>
              <a:ext cx="882904" cy="2287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Centrípeta</a:t>
              </a:r>
              <a:endParaRPr lang="pt-P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28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70361"/>
              </p:ext>
            </p:extLst>
          </p:nvPr>
        </p:nvGraphicFramePr>
        <p:xfrm>
          <a:off x="112239" y="986532"/>
          <a:ext cx="8892000" cy="5358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3888000"/>
                <a:gridCol w="2880000"/>
                <a:gridCol w="684000"/>
              </a:tblGrid>
              <a:tr h="462847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Controlo geológico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Figura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Dendrítico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Em forma de árvore, sem orientação preferencial e com ângulos agudos nas confluências</a:t>
                      </a:r>
                      <a:endParaRPr lang="pt-PT" sz="1200" dirty="0"/>
                    </a:p>
                  </a:txBody>
                  <a:tcP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Nenhum</a:t>
                      </a:r>
                      <a:endParaRPr lang="pt-PT" sz="1200" dirty="0"/>
                    </a:p>
                  </a:txBody>
                  <a:tcP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14.6a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Paralelo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Cursos de água principais espaçados regularmente, aproximadamente paralelos, com ângulos muito agudos nas confluências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Falhas próximas espaçadas, dobras monoclinais ou isoclinais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14.6b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Treliça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4625" marR="0" indent="-1746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Canais orientados em duas direcções perpendiculares, alongados na direcção dominante de drenagem, com ângulos praticamente rectos nas confluências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Rochas sedimentares inclinadas ou dobradas, com leitos alternadamente resistentes e macios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14.6c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Rectangular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Canais orientados em duas direcções perpendiculares, comprimentos idênticos</a:t>
                      </a:r>
                      <a:r>
                        <a:rPr lang="pt-PT" sz="1200" baseline="0" dirty="0" smtClean="0"/>
                        <a:t> em ambas as direcções, </a:t>
                      </a:r>
                      <a:r>
                        <a:rPr lang="pt-PT" sz="1200" dirty="0" smtClean="0"/>
                        <a:t>com ângulos praticamente rectos nas confluências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Sistema de juntas ou falhas rectangulares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14.6d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Anelar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Cursos de água principais  com padrão aproximadamente circular, com ângulos praticamente rectos nas confluências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Domos de rochas sedimentares erodidos,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com leitos alternadamente resistentes e macios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14.6e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/>
                        <a:t>Distributário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Canal singular que se divide em dois</a:t>
                      </a:r>
                      <a:r>
                        <a:rPr lang="pt-PT" sz="1200" baseline="0" dirty="0" smtClean="0"/>
                        <a:t> ou mais canais que não se </a:t>
                      </a:r>
                      <a:r>
                        <a:rPr lang="pt-PT" sz="1200" baseline="0" dirty="0" err="1" smtClean="0"/>
                        <a:t>reunem</a:t>
                      </a:r>
                      <a:endParaRPr lang="pt-PT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Depósitos</a:t>
                      </a:r>
                      <a:r>
                        <a:rPr lang="pt-PT" sz="1200" baseline="0" dirty="0" smtClean="0"/>
                        <a:t> aluviais espessos, (cones de sedimentação, deltas)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14.6f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pt-PT" sz="1200" dirty="0" smtClean="0"/>
                        <a:t>Radial</a:t>
                      </a:r>
                    </a:p>
                    <a:p>
                      <a:pPr marL="0" indent="174625" algn="l"/>
                      <a:r>
                        <a:rPr lang="pt-PT" sz="1200" dirty="0" smtClean="0"/>
                        <a:t>(meta-padrão)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Redes de drenagem que radiam de um ponto central para o exterior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Domo ou cone vulcânico</a:t>
                      </a:r>
                      <a:r>
                        <a:rPr lang="pt-PT" sz="1200" baseline="0" dirty="0" smtClean="0"/>
                        <a:t> de rochas ígneas intrusivas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14.6g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Centrípeto</a:t>
                      </a:r>
                    </a:p>
                    <a:p>
                      <a:pPr marL="0" marR="0" lvl="0" indent="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(meta-padrão)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pt-PT" sz="1200" dirty="0" smtClean="0"/>
                        <a:t>Redes de drenagem que confluem para um ponto central da bacia</a:t>
                      </a:r>
                    </a:p>
                  </a:txBody>
                  <a:tcPr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Caldeiras, crateras e bacias tectónicas</a:t>
                      </a:r>
                      <a:endParaRPr lang="pt-PT" sz="1200" dirty="0"/>
                    </a:p>
                  </a:txBody>
                  <a:tcPr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14.6h</a:t>
                      </a:r>
                      <a:endParaRPr lang="pt-PT" sz="1200" dirty="0"/>
                    </a:p>
                  </a:txBody>
                  <a:tcPr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8734" y="477221"/>
            <a:ext cx="8927999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Quadro 14.1 </a:t>
            </a:r>
            <a:r>
              <a:rPr lang="pt-PT" sz="1400" dirty="0" smtClean="0">
                <a:cs typeface="Times New Roman" pitchFamily="18" charset="0"/>
              </a:rPr>
              <a:t>Padrões de redes de drenagem e a sua relação com o controlo geológico </a:t>
            </a:r>
            <a:r>
              <a:rPr lang="pt-PT" sz="1200" dirty="0" smtClean="0">
                <a:cs typeface="Times New Roman" pitchFamily="18" charset="0"/>
              </a:rPr>
              <a:t>(Fonte: vários, em </a:t>
            </a:r>
            <a:r>
              <a:rPr lang="pt-PT" sz="1200" dirty="0" err="1" smtClean="0">
                <a:cs typeface="Times New Roman" pitchFamily="18" charset="0"/>
              </a:rPr>
              <a:t>Dingman</a:t>
            </a:r>
            <a:r>
              <a:rPr lang="pt-PT" sz="1200" dirty="0" smtClean="0">
                <a:cs typeface="Times New Roman" pitchFamily="18" charset="0"/>
              </a:rPr>
              <a:t>, 2009)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9331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17" y="21132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i="1" dirty="0" smtClean="0"/>
              <a:t>Características dos sistemas de drenagem</a:t>
            </a:r>
            <a:endParaRPr lang="pt-PT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46630"/>
              </p:ext>
            </p:extLst>
          </p:nvPr>
        </p:nvGraphicFramePr>
        <p:xfrm>
          <a:off x="2135601" y="830882"/>
          <a:ext cx="4860000" cy="5949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0000"/>
              </a:tblGrid>
              <a:tr h="462847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Tipo de cursos</a:t>
                      </a:r>
                      <a:r>
                        <a:rPr lang="pt-PT" sz="1200" b="1" baseline="0" dirty="0" smtClean="0">
                          <a:solidFill>
                            <a:schemeClr val="bg1"/>
                          </a:solidFill>
                        </a:rPr>
                        <a:t> de água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 smtClean="0"/>
                        <a:t>Cursos de água em regime (em equilíbrio)</a:t>
                      </a:r>
                      <a:endParaRPr lang="pt-PT" sz="1200" b="1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174625" indent="0" algn="l"/>
                      <a:r>
                        <a:rPr lang="pt-PT" sz="1200" b="1" i="1" dirty="0" smtClean="0"/>
                        <a:t>Padrões</a:t>
                      </a:r>
                      <a:endParaRPr lang="pt-PT" sz="1200" b="1" i="1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pt-PT" sz="1200" dirty="0" smtClean="0"/>
                        <a:t>Rectilíneos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pt-PT" sz="1200" dirty="0" err="1" smtClean="0"/>
                        <a:t>Meandrizados</a:t>
                      </a:r>
                      <a:r>
                        <a:rPr lang="pt-PT" sz="1200" baseline="0" dirty="0" smtClean="0"/>
                        <a:t> (passivos/activos)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pt-PT" sz="1200" dirty="0" smtClean="0"/>
                        <a:t>Errantes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pt-PT" sz="1200" dirty="0" smtClean="0"/>
                        <a:t>Entrançados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indent="0" algn="l"/>
                      <a:r>
                        <a:rPr lang="pt-PT" sz="1200" dirty="0" smtClean="0"/>
                        <a:t>Anastomosado (pode ser com qualquer um dos </a:t>
                      </a:r>
                      <a:r>
                        <a:rPr lang="pt-PT" sz="1200" dirty="0" err="1" smtClean="0"/>
                        <a:t>padróes</a:t>
                      </a:r>
                      <a:r>
                        <a:rPr lang="pt-PT" sz="1200" dirty="0" smtClean="0"/>
                        <a:t> acima)</a:t>
                      </a:r>
                      <a:endParaRPr lang="pt-PT" sz="1200" dirty="0"/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Hidrologia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Efémeros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Intermitentes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Perenes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Interrompidos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Cursos de água fora de regime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Leito de pedra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Confinados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Constrangidos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174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Instáveis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deposição (limitados pelo transporte)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escavação (limitados pela existência de carrejos)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Avulsos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12374" y="369832"/>
            <a:ext cx="4860000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Quadro 14.2 </a:t>
            </a:r>
            <a:r>
              <a:rPr lang="pt-PT" sz="1400" dirty="0" smtClean="0">
                <a:cs typeface="Times New Roman" pitchFamily="18" charset="0"/>
              </a:rPr>
              <a:t>características dos sistema de drenagem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pt-PT" sz="1200" dirty="0" err="1" smtClean="0">
                <a:cs typeface="Times New Roman" pitchFamily="18" charset="0"/>
              </a:rPr>
              <a:t>Schumm</a:t>
            </a:r>
            <a:r>
              <a:rPr lang="pt-PT" sz="1200" dirty="0" smtClean="0">
                <a:cs typeface="Times New Roman" pitchFamily="18" charset="0"/>
              </a:rPr>
              <a:t>, 2005)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9398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912" y="35761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Frequentemente, a organização do sistema de drenagem segue um padrão simples, que pode ser descrito pela sua ordem, número e comprimento.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378" y="918597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cursos de água de 1ª ordem são cursos de água sem afluentes. Quando dois cursos de água de 1ª ordem se encontram forma-se um curso de água de 2ª ordem.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859" y="146984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 sistema de Horton, o curso de água de 2ª ordem estende-se para montante até à nascente, o que implica reclassificar um dos cursos de 1ª ordem.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610" y="201136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Este processo repete-se para os cursos de ordem seguintes.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603" y="231290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 sistema de Strahler, este reclassificação não é efectuada, sendo a ordenação feita relativamente a cada troço situado entre dois pontos de confluência.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635560" y="3309747"/>
            <a:ext cx="2520000" cy="2738905"/>
            <a:chOff x="4996814" y="1229537"/>
            <a:chExt cx="3625266" cy="3940176"/>
          </a:xfrm>
        </p:grpSpPr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7080116" y="2897506"/>
              <a:ext cx="319090" cy="44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1400" b="1" dirty="0">
                  <a:solidFill>
                    <a:srgbClr val="33CCFF"/>
                  </a:solidFill>
                </a:rPr>
                <a:t>3</a:t>
              </a:r>
            </a:p>
          </p:txBody>
        </p:sp>
        <p:sp>
          <p:nvSpPr>
            <p:cNvPr id="10" name="Text Box 43"/>
            <p:cNvSpPr txBox="1">
              <a:spLocks noChangeArrowheads="1"/>
            </p:cNvSpPr>
            <p:nvPr/>
          </p:nvSpPr>
          <p:spPr bwMode="auto">
            <a:xfrm>
              <a:off x="7039676" y="4604229"/>
              <a:ext cx="319090" cy="44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1400" b="1" dirty="0">
                  <a:solidFill>
                    <a:srgbClr val="0000FF"/>
                  </a:solidFill>
                </a:rPr>
                <a:t>4</a:t>
              </a: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091645" y="1319022"/>
              <a:ext cx="3530435" cy="3850691"/>
              <a:chOff x="2817648" y="984835"/>
              <a:chExt cx="3530435" cy="3850691"/>
            </a:xfrm>
          </p:grpSpPr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8067" y="1998410"/>
                <a:ext cx="612775" cy="381000"/>
              </a:xfrm>
              <a:custGeom>
                <a:avLst/>
                <a:gdLst/>
                <a:ahLst/>
                <a:cxnLst>
                  <a:cxn ang="0">
                    <a:pos x="386" y="240"/>
                  </a:cxn>
                  <a:cxn ang="0">
                    <a:pos x="208" y="146"/>
                  </a:cxn>
                  <a:cxn ang="0">
                    <a:pos x="139" y="69"/>
                  </a:cxn>
                  <a:cxn ang="0">
                    <a:pos x="0" y="0"/>
                  </a:cxn>
                </a:cxnLst>
                <a:rect l="0" t="0" r="r" b="b"/>
                <a:pathLst>
                  <a:path w="386" h="240">
                    <a:moveTo>
                      <a:pt x="386" y="240"/>
                    </a:moveTo>
                    <a:cubicBezTo>
                      <a:pt x="357" y="224"/>
                      <a:pt x="249" y="174"/>
                      <a:pt x="208" y="146"/>
                    </a:cubicBezTo>
                    <a:cubicBezTo>
                      <a:pt x="167" y="118"/>
                      <a:pt x="174" y="93"/>
                      <a:pt x="139" y="69"/>
                    </a:cubicBezTo>
                    <a:cubicBezTo>
                      <a:pt x="104" y="45"/>
                      <a:pt x="52" y="22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5962320" y="984835"/>
                <a:ext cx="88900" cy="430213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42" y="153"/>
                  </a:cxn>
                  <a:cxn ang="0">
                    <a:pos x="56" y="0"/>
                  </a:cxn>
                </a:cxnLst>
                <a:rect l="0" t="0" r="r" b="b"/>
                <a:pathLst>
                  <a:path w="56" h="271">
                    <a:moveTo>
                      <a:pt x="0" y="271"/>
                    </a:moveTo>
                    <a:cubicBezTo>
                      <a:pt x="16" y="234"/>
                      <a:pt x="33" y="198"/>
                      <a:pt x="42" y="153"/>
                    </a:cubicBezTo>
                    <a:cubicBezTo>
                      <a:pt x="51" y="108"/>
                      <a:pt x="53" y="54"/>
                      <a:pt x="56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3718179" y="1905001"/>
                <a:ext cx="123825" cy="903288"/>
              </a:xfrm>
              <a:custGeom>
                <a:avLst/>
                <a:gdLst/>
                <a:ahLst/>
                <a:cxnLst>
                  <a:cxn ang="0">
                    <a:pos x="78" y="569"/>
                  </a:cxn>
                  <a:cxn ang="0">
                    <a:pos x="9" y="368"/>
                  </a:cxn>
                  <a:cxn ang="0">
                    <a:pos x="23" y="160"/>
                  </a:cxn>
                  <a:cxn ang="0">
                    <a:pos x="78" y="0"/>
                  </a:cxn>
                </a:cxnLst>
                <a:rect l="0" t="0" r="r" b="b"/>
                <a:pathLst>
                  <a:path w="78" h="569">
                    <a:moveTo>
                      <a:pt x="78" y="569"/>
                    </a:moveTo>
                    <a:cubicBezTo>
                      <a:pt x="48" y="502"/>
                      <a:pt x="18" y="436"/>
                      <a:pt x="9" y="368"/>
                    </a:cubicBezTo>
                    <a:cubicBezTo>
                      <a:pt x="0" y="300"/>
                      <a:pt x="11" y="221"/>
                      <a:pt x="23" y="160"/>
                    </a:cubicBezTo>
                    <a:cubicBezTo>
                      <a:pt x="35" y="99"/>
                      <a:pt x="56" y="49"/>
                      <a:pt x="78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3837242" y="1255713"/>
                <a:ext cx="390525" cy="649288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72" y="284"/>
                  </a:cxn>
                  <a:cxn ang="0">
                    <a:pos x="177" y="187"/>
                  </a:cxn>
                  <a:cxn ang="0">
                    <a:pos x="225" y="83"/>
                  </a:cxn>
                  <a:cxn ang="0">
                    <a:pos x="246" y="0"/>
                  </a:cxn>
                </a:cxnLst>
                <a:rect l="0" t="0" r="r" b="b"/>
                <a:pathLst>
                  <a:path w="246" h="409">
                    <a:moveTo>
                      <a:pt x="0" y="409"/>
                    </a:moveTo>
                    <a:cubicBezTo>
                      <a:pt x="12" y="388"/>
                      <a:pt x="43" y="321"/>
                      <a:pt x="72" y="284"/>
                    </a:cubicBezTo>
                    <a:cubicBezTo>
                      <a:pt x="101" y="247"/>
                      <a:pt x="152" y="220"/>
                      <a:pt x="177" y="187"/>
                    </a:cubicBezTo>
                    <a:cubicBezTo>
                      <a:pt x="202" y="154"/>
                      <a:pt x="213" y="114"/>
                      <a:pt x="225" y="83"/>
                    </a:cubicBezTo>
                    <a:cubicBezTo>
                      <a:pt x="237" y="52"/>
                      <a:pt x="241" y="26"/>
                      <a:pt x="246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524629" y="1541463"/>
                <a:ext cx="165100" cy="550863"/>
              </a:xfrm>
              <a:custGeom>
                <a:avLst/>
                <a:gdLst/>
                <a:ahLst/>
                <a:cxnLst>
                  <a:cxn ang="0">
                    <a:pos x="104" y="347"/>
                  </a:cxn>
                  <a:cxn ang="0">
                    <a:pos x="77" y="202"/>
                  </a:cxn>
                  <a:cxn ang="0">
                    <a:pos x="28" y="111"/>
                  </a:cxn>
                  <a:cxn ang="0">
                    <a:pos x="0" y="0"/>
                  </a:cxn>
                </a:cxnLst>
                <a:rect l="0" t="0" r="r" b="b"/>
                <a:pathLst>
                  <a:path w="104" h="347">
                    <a:moveTo>
                      <a:pt x="104" y="347"/>
                    </a:moveTo>
                    <a:cubicBezTo>
                      <a:pt x="97" y="294"/>
                      <a:pt x="90" y="241"/>
                      <a:pt x="77" y="202"/>
                    </a:cubicBezTo>
                    <a:cubicBezTo>
                      <a:pt x="64" y="163"/>
                      <a:pt x="41" y="145"/>
                      <a:pt x="28" y="111"/>
                    </a:cubicBezTo>
                    <a:cubicBezTo>
                      <a:pt x="15" y="77"/>
                      <a:pt x="7" y="38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797220" y="1424572"/>
                <a:ext cx="168275" cy="287338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63" y="63"/>
                  </a:cxn>
                  <a:cxn ang="0">
                    <a:pos x="106" y="0"/>
                  </a:cxn>
                </a:cxnLst>
                <a:rect l="0" t="0" r="r" b="b"/>
                <a:pathLst>
                  <a:path w="106" h="181">
                    <a:moveTo>
                      <a:pt x="0" y="181"/>
                    </a:moveTo>
                    <a:cubicBezTo>
                      <a:pt x="23" y="137"/>
                      <a:pt x="45" y="93"/>
                      <a:pt x="63" y="63"/>
                    </a:cubicBezTo>
                    <a:cubicBezTo>
                      <a:pt x="81" y="33"/>
                      <a:pt x="97" y="13"/>
                      <a:pt x="106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4657979" y="2081213"/>
                <a:ext cx="69850" cy="815975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41" y="368"/>
                  </a:cxn>
                  <a:cxn ang="0">
                    <a:pos x="20" y="125"/>
                  </a:cxn>
                  <a:cxn ang="0">
                    <a:pos x="20" y="0"/>
                  </a:cxn>
                </a:cxnLst>
                <a:rect l="0" t="0" r="r" b="b"/>
                <a:pathLst>
                  <a:path w="44" h="514">
                    <a:moveTo>
                      <a:pt x="0" y="514"/>
                    </a:moveTo>
                    <a:cubicBezTo>
                      <a:pt x="19" y="473"/>
                      <a:pt x="38" y="433"/>
                      <a:pt x="41" y="368"/>
                    </a:cubicBezTo>
                    <a:cubicBezTo>
                      <a:pt x="44" y="303"/>
                      <a:pt x="24" y="186"/>
                      <a:pt x="20" y="125"/>
                    </a:cubicBezTo>
                    <a:cubicBezTo>
                      <a:pt x="16" y="64"/>
                      <a:pt x="18" y="32"/>
                      <a:pt x="20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379707" y="1710322"/>
                <a:ext cx="419100" cy="596900"/>
              </a:xfrm>
              <a:custGeom>
                <a:avLst/>
                <a:gdLst/>
                <a:ahLst/>
                <a:cxnLst>
                  <a:cxn ang="0">
                    <a:pos x="0" y="376"/>
                  </a:cxn>
                  <a:cxn ang="0">
                    <a:pos x="173" y="279"/>
                  </a:cxn>
                  <a:cxn ang="0">
                    <a:pos x="264" y="0"/>
                  </a:cxn>
                </a:cxnLst>
                <a:rect l="0" t="0" r="r" b="b"/>
                <a:pathLst>
                  <a:path w="264" h="376">
                    <a:moveTo>
                      <a:pt x="0" y="376"/>
                    </a:moveTo>
                    <a:cubicBezTo>
                      <a:pt x="65" y="359"/>
                      <a:pt x="129" y="342"/>
                      <a:pt x="173" y="279"/>
                    </a:cubicBezTo>
                    <a:cubicBezTo>
                      <a:pt x="217" y="216"/>
                      <a:pt x="245" y="58"/>
                      <a:pt x="264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Freeform 45"/>
              <p:cNvSpPr>
                <a:spLocks/>
              </p:cNvSpPr>
              <p:nvPr/>
            </p:nvSpPr>
            <p:spPr bwMode="auto">
              <a:xfrm>
                <a:off x="2817648" y="1227304"/>
                <a:ext cx="254000" cy="4746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53"/>
                  </a:cxn>
                  <a:cxn ang="0">
                    <a:pos x="160" y="299"/>
                  </a:cxn>
                </a:cxnLst>
                <a:rect l="0" t="0" r="r" b="b"/>
                <a:pathLst>
                  <a:path w="160" h="299">
                    <a:moveTo>
                      <a:pt x="0" y="0"/>
                    </a:moveTo>
                    <a:cubicBezTo>
                      <a:pt x="13" y="52"/>
                      <a:pt x="28" y="103"/>
                      <a:pt x="55" y="153"/>
                    </a:cubicBezTo>
                    <a:cubicBezTo>
                      <a:pt x="82" y="203"/>
                      <a:pt x="138" y="269"/>
                      <a:pt x="160" y="299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3043073" y="1216192"/>
                <a:ext cx="160338" cy="471488"/>
              </a:xfrm>
              <a:custGeom>
                <a:avLst/>
                <a:gdLst/>
                <a:ahLst/>
                <a:cxnLst>
                  <a:cxn ang="0">
                    <a:pos x="18" y="297"/>
                  </a:cxn>
                  <a:cxn ang="0">
                    <a:pos x="10" y="153"/>
                  </a:cxn>
                  <a:cxn ang="0">
                    <a:pos x="80" y="70"/>
                  </a:cxn>
                  <a:cxn ang="0">
                    <a:pos x="101" y="0"/>
                  </a:cxn>
                </a:cxnLst>
                <a:rect l="0" t="0" r="r" b="b"/>
                <a:pathLst>
                  <a:path w="101" h="297">
                    <a:moveTo>
                      <a:pt x="18" y="297"/>
                    </a:moveTo>
                    <a:cubicBezTo>
                      <a:pt x="17" y="273"/>
                      <a:pt x="0" y="191"/>
                      <a:pt x="10" y="153"/>
                    </a:cubicBezTo>
                    <a:cubicBezTo>
                      <a:pt x="20" y="115"/>
                      <a:pt x="65" y="95"/>
                      <a:pt x="80" y="70"/>
                    </a:cubicBezTo>
                    <a:cubicBezTo>
                      <a:pt x="95" y="45"/>
                      <a:pt x="98" y="22"/>
                      <a:pt x="101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47"/>
              <p:cNvSpPr>
                <a:spLocks/>
              </p:cNvSpPr>
              <p:nvPr/>
            </p:nvSpPr>
            <p:spPr bwMode="auto">
              <a:xfrm>
                <a:off x="3060954" y="1682332"/>
                <a:ext cx="352425" cy="681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279"/>
                  </a:cxn>
                  <a:cxn ang="0">
                    <a:pos x="222" y="429"/>
                  </a:cxn>
                </a:cxnLst>
                <a:rect l="0" t="0" r="r" b="b"/>
                <a:pathLst>
                  <a:path w="222" h="429">
                    <a:moveTo>
                      <a:pt x="0" y="0"/>
                    </a:moveTo>
                    <a:cubicBezTo>
                      <a:pt x="22" y="46"/>
                      <a:pt x="94" y="208"/>
                      <a:pt x="131" y="279"/>
                    </a:cubicBezTo>
                    <a:cubicBezTo>
                      <a:pt x="168" y="350"/>
                      <a:pt x="203" y="398"/>
                      <a:pt x="222" y="429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48"/>
              <p:cNvSpPr>
                <a:spLocks/>
              </p:cNvSpPr>
              <p:nvPr/>
            </p:nvSpPr>
            <p:spPr bwMode="auto">
              <a:xfrm>
                <a:off x="3411792" y="2357438"/>
                <a:ext cx="419100" cy="450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139"/>
                  </a:cxn>
                  <a:cxn ang="0">
                    <a:pos x="264" y="284"/>
                  </a:cxn>
                </a:cxnLst>
                <a:rect l="0" t="0" r="r" b="b"/>
                <a:pathLst>
                  <a:path w="264" h="284">
                    <a:moveTo>
                      <a:pt x="0" y="0"/>
                    </a:moveTo>
                    <a:cubicBezTo>
                      <a:pt x="61" y="46"/>
                      <a:pt x="123" y="92"/>
                      <a:pt x="167" y="139"/>
                    </a:cubicBezTo>
                    <a:cubicBezTo>
                      <a:pt x="211" y="186"/>
                      <a:pt x="237" y="235"/>
                      <a:pt x="264" y="284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49"/>
              <p:cNvSpPr>
                <a:spLocks/>
              </p:cNvSpPr>
              <p:nvPr/>
            </p:nvSpPr>
            <p:spPr bwMode="auto">
              <a:xfrm>
                <a:off x="3621342" y="1233488"/>
                <a:ext cx="255588" cy="681038"/>
              </a:xfrm>
              <a:custGeom>
                <a:avLst/>
                <a:gdLst/>
                <a:ahLst/>
                <a:cxnLst>
                  <a:cxn ang="0">
                    <a:pos x="139" y="429"/>
                  </a:cxn>
                  <a:cxn ang="0">
                    <a:pos x="153" y="264"/>
                  </a:cxn>
                  <a:cxn ang="0">
                    <a:pos x="90" y="97"/>
                  </a:cxn>
                  <a:cxn ang="0">
                    <a:pos x="0" y="0"/>
                  </a:cxn>
                </a:cxnLst>
                <a:rect l="0" t="0" r="r" b="b"/>
                <a:pathLst>
                  <a:path w="161" h="429">
                    <a:moveTo>
                      <a:pt x="139" y="429"/>
                    </a:moveTo>
                    <a:cubicBezTo>
                      <a:pt x="141" y="403"/>
                      <a:pt x="161" y="319"/>
                      <a:pt x="153" y="264"/>
                    </a:cubicBezTo>
                    <a:cubicBezTo>
                      <a:pt x="145" y="209"/>
                      <a:pt x="115" y="141"/>
                      <a:pt x="90" y="97"/>
                    </a:cubicBezTo>
                    <a:cubicBezTo>
                      <a:pt x="65" y="53"/>
                      <a:pt x="32" y="26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9" name="Freeform 51"/>
              <p:cNvSpPr>
                <a:spLocks/>
              </p:cNvSpPr>
              <p:nvPr/>
            </p:nvSpPr>
            <p:spPr bwMode="auto">
              <a:xfrm>
                <a:off x="4381754" y="2890838"/>
                <a:ext cx="279400" cy="655638"/>
              </a:xfrm>
              <a:custGeom>
                <a:avLst/>
                <a:gdLst/>
                <a:ahLst/>
                <a:cxnLst>
                  <a:cxn ang="0">
                    <a:pos x="0" y="413"/>
                  </a:cxn>
                  <a:cxn ang="0">
                    <a:pos x="56" y="247"/>
                  </a:cxn>
                  <a:cxn ang="0">
                    <a:pos x="176" y="0"/>
                  </a:cxn>
                </a:cxnLst>
                <a:rect l="0" t="0" r="r" b="b"/>
                <a:pathLst>
                  <a:path w="176" h="413">
                    <a:moveTo>
                      <a:pt x="0" y="413"/>
                    </a:moveTo>
                    <a:cubicBezTo>
                      <a:pt x="14" y="363"/>
                      <a:pt x="27" y="316"/>
                      <a:pt x="56" y="247"/>
                    </a:cubicBezTo>
                    <a:cubicBezTo>
                      <a:pt x="85" y="178"/>
                      <a:pt x="151" y="51"/>
                      <a:pt x="176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4689729" y="1641476"/>
                <a:ext cx="309563" cy="450850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35" y="159"/>
                  </a:cxn>
                  <a:cxn ang="0">
                    <a:pos x="139" y="35"/>
                  </a:cxn>
                  <a:cxn ang="0">
                    <a:pos x="195" y="0"/>
                  </a:cxn>
                </a:cxnLst>
                <a:rect l="0" t="0" r="r" b="b"/>
                <a:pathLst>
                  <a:path w="195" h="284">
                    <a:moveTo>
                      <a:pt x="0" y="284"/>
                    </a:moveTo>
                    <a:cubicBezTo>
                      <a:pt x="6" y="242"/>
                      <a:pt x="12" y="200"/>
                      <a:pt x="35" y="159"/>
                    </a:cubicBezTo>
                    <a:cubicBezTo>
                      <a:pt x="58" y="118"/>
                      <a:pt x="112" y="61"/>
                      <a:pt x="139" y="35"/>
                    </a:cubicBezTo>
                    <a:cubicBezTo>
                      <a:pt x="166" y="9"/>
                      <a:pt x="180" y="4"/>
                      <a:pt x="195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4656392" y="2305051"/>
                <a:ext cx="728663" cy="600075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81" y="109"/>
                  </a:cxn>
                  <a:cxn ang="0">
                    <a:pos x="459" y="0"/>
                  </a:cxn>
                </a:cxnLst>
                <a:rect l="0" t="0" r="r" b="b"/>
                <a:pathLst>
                  <a:path w="459" h="378">
                    <a:moveTo>
                      <a:pt x="0" y="378"/>
                    </a:moveTo>
                    <a:cubicBezTo>
                      <a:pt x="31" y="333"/>
                      <a:pt x="105" y="172"/>
                      <a:pt x="181" y="109"/>
                    </a:cubicBezTo>
                    <a:cubicBezTo>
                      <a:pt x="257" y="46"/>
                      <a:pt x="401" y="23"/>
                      <a:pt x="459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5380292" y="2147888"/>
                <a:ext cx="796925" cy="20320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32" y="111"/>
                  </a:cxn>
                  <a:cxn ang="0">
                    <a:pos x="502" y="0"/>
                  </a:cxn>
                </a:cxnLst>
                <a:rect l="0" t="0" r="r" b="b"/>
                <a:pathLst>
                  <a:path w="502" h="128">
                    <a:moveTo>
                      <a:pt x="0" y="102"/>
                    </a:moveTo>
                    <a:cubicBezTo>
                      <a:pt x="39" y="103"/>
                      <a:pt x="148" y="128"/>
                      <a:pt x="232" y="111"/>
                    </a:cubicBezTo>
                    <a:cubicBezTo>
                      <a:pt x="316" y="94"/>
                      <a:pt x="409" y="47"/>
                      <a:pt x="502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5598782" y="1151523"/>
                <a:ext cx="200025" cy="563563"/>
              </a:xfrm>
              <a:custGeom>
                <a:avLst/>
                <a:gdLst/>
                <a:ahLst/>
                <a:cxnLst>
                  <a:cxn ang="0">
                    <a:pos x="126" y="355"/>
                  </a:cxn>
                  <a:cxn ang="0">
                    <a:pos x="91" y="173"/>
                  </a:cxn>
                  <a:cxn ang="0">
                    <a:pos x="56" y="83"/>
                  </a:cxn>
                  <a:cxn ang="0">
                    <a:pos x="0" y="0"/>
                  </a:cxn>
                </a:cxnLst>
                <a:rect l="0" t="0" r="r" b="b"/>
                <a:pathLst>
                  <a:path w="126" h="355">
                    <a:moveTo>
                      <a:pt x="126" y="355"/>
                    </a:moveTo>
                    <a:cubicBezTo>
                      <a:pt x="120" y="325"/>
                      <a:pt x="103" y="218"/>
                      <a:pt x="91" y="173"/>
                    </a:cubicBezTo>
                    <a:cubicBezTo>
                      <a:pt x="79" y="128"/>
                      <a:pt x="71" y="112"/>
                      <a:pt x="56" y="83"/>
                    </a:cubicBezTo>
                    <a:cubicBezTo>
                      <a:pt x="41" y="54"/>
                      <a:pt x="2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4" name="Freeform 56"/>
              <p:cNvSpPr>
                <a:spLocks/>
              </p:cNvSpPr>
              <p:nvPr/>
            </p:nvSpPr>
            <p:spPr bwMode="auto">
              <a:xfrm>
                <a:off x="5962320" y="1118185"/>
                <a:ext cx="385763" cy="307975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125" y="69"/>
                  </a:cxn>
                  <a:cxn ang="0">
                    <a:pos x="243" y="0"/>
                  </a:cxn>
                </a:cxnLst>
                <a:rect l="0" t="0" r="r" b="b"/>
                <a:pathLst>
                  <a:path w="243" h="194">
                    <a:moveTo>
                      <a:pt x="0" y="194"/>
                    </a:moveTo>
                    <a:cubicBezTo>
                      <a:pt x="42" y="147"/>
                      <a:pt x="85" y="101"/>
                      <a:pt x="125" y="69"/>
                    </a:cubicBezTo>
                    <a:cubicBezTo>
                      <a:pt x="165" y="37"/>
                      <a:pt x="204" y="18"/>
                      <a:pt x="243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3637801" y="3767138"/>
                <a:ext cx="938213" cy="381000"/>
              </a:xfrm>
              <a:custGeom>
                <a:avLst/>
                <a:gdLst/>
                <a:ahLst/>
                <a:cxnLst>
                  <a:cxn ang="0">
                    <a:pos x="591" y="240"/>
                  </a:cxn>
                  <a:cxn ang="0">
                    <a:pos x="521" y="153"/>
                  </a:cxn>
                  <a:cxn ang="0">
                    <a:pos x="347" y="63"/>
                  </a:cxn>
                  <a:cxn ang="0">
                    <a:pos x="181" y="63"/>
                  </a:cxn>
                  <a:cxn ang="0">
                    <a:pos x="0" y="0"/>
                  </a:cxn>
                </a:cxnLst>
                <a:rect l="0" t="0" r="r" b="b"/>
                <a:pathLst>
                  <a:path w="591" h="240">
                    <a:moveTo>
                      <a:pt x="591" y="240"/>
                    </a:moveTo>
                    <a:cubicBezTo>
                      <a:pt x="579" y="225"/>
                      <a:pt x="562" y="183"/>
                      <a:pt x="521" y="153"/>
                    </a:cubicBezTo>
                    <a:cubicBezTo>
                      <a:pt x="480" y="123"/>
                      <a:pt x="404" y="78"/>
                      <a:pt x="347" y="63"/>
                    </a:cubicBezTo>
                    <a:cubicBezTo>
                      <a:pt x="290" y="48"/>
                      <a:pt x="239" y="73"/>
                      <a:pt x="181" y="63"/>
                    </a:cubicBezTo>
                    <a:cubicBezTo>
                      <a:pt x="123" y="53"/>
                      <a:pt x="61" y="26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4371226" y="3533775"/>
                <a:ext cx="215900" cy="614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300"/>
                  </a:cxn>
                  <a:cxn ang="0">
                    <a:pos x="135" y="387"/>
                  </a:cxn>
                </a:cxnLst>
                <a:rect l="0" t="0" r="r" b="b"/>
                <a:pathLst>
                  <a:path w="136" h="387">
                    <a:moveTo>
                      <a:pt x="0" y="0"/>
                    </a:moveTo>
                    <a:cubicBezTo>
                      <a:pt x="18" y="50"/>
                      <a:pt x="92" y="236"/>
                      <a:pt x="114" y="300"/>
                    </a:cubicBezTo>
                    <a:cubicBezTo>
                      <a:pt x="136" y="364"/>
                      <a:pt x="131" y="369"/>
                      <a:pt x="135" y="387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4580776" y="4133851"/>
                <a:ext cx="192088" cy="701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220"/>
                  </a:cxn>
                  <a:cxn ang="0">
                    <a:pos x="121" y="442"/>
                  </a:cxn>
                </a:cxnLst>
                <a:rect l="0" t="0" r="r" b="b"/>
                <a:pathLst>
                  <a:path w="121" h="442">
                    <a:moveTo>
                      <a:pt x="0" y="0"/>
                    </a:moveTo>
                    <a:cubicBezTo>
                      <a:pt x="14" y="37"/>
                      <a:pt x="59" y="146"/>
                      <a:pt x="79" y="220"/>
                    </a:cubicBezTo>
                    <a:cubicBezTo>
                      <a:pt x="99" y="294"/>
                      <a:pt x="109" y="366"/>
                      <a:pt x="121" y="442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8" name="Freeform 50"/>
              <p:cNvSpPr>
                <a:spLocks/>
              </p:cNvSpPr>
              <p:nvPr/>
            </p:nvSpPr>
            <p:spPr bwMode="auto">
              <a:xfrm>
                <a:off x="3830892" y="2797176"/>
                <a:ext cx="539750" cy="749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236"/>
                  </a:cxn>
                  <a:cxn ang="0">
                    <a:pos x="285" y="368"/>
                  </a:cxn>
                  <a:cxn ang="0">
                    <a:pos x="340" y="472"/>
                  </a:cxn>
                </a:cxnLst>
                <a:rect l="0" t="0" r="r" b="b"/>
                <a:pathLst>
                  <a:path w="340" h="472">
                    <a:moveTo>
                      <a:pt x="0" y="0"/>
                    </a:moveTo>
                    <a:cubicBezTo>
                      <a:pt x="60" y="87"/>
                      <a:pt x="120" y="175"/>
                      <a:pt x="167" y="236"/>
                    </a:cubicBezTo>
                    <a:cubicBezTo>
                      <a:pt x="214" y="297"/>
                      <a:pt x="256" y="329"/>
                      <a:pt x="285" y="368"/>
                    </a:cubicBezTo>
                    <a:cubicBezTo>
                      <a:pt x="314" y="407"/>
                      <a:pt x="327" y="439"/>
                      <a:pt x="340" y="472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96814" y="1229537"/>
              <a:ext cx="3513138" cy="3339954"/>
              <a:chOff x="2722817" y="895350"/>
              <a:chExt cx="3513138" cy="3339954"/>
            </a:xfrm>
          </p:grpSpPr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559429" y="3792538"/>
                <a:ext cx="319088" cy="442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151440" y="1104900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5762879" y="895350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4297618" y="1557338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20" name="Text Box 35"/>
              <p:cNvSpPr txBox="1">
                <a:spLocks noChangeArrowheads="1"/>
              </p:cNvSpPr>
              <p:nvPr/>
            </p:nvSpPr>
            <p:spPr bwMode="auto">
              <a:xfrm>
                <a:off x="5351132" y="1143585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21" name="Text Box 38"/>
              <p:cNvSpPr txBox="1">
                <a:spLocks noChangeArrowheads="1"/>
              </p:cNvSpPr>
              <p:nvPr/>
            </p:nvSpPr>
            <p:spPr bwMode="auto">
              <a:xfrm>
                <a:off x="5916867" y="2195512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22" name="Text Box 60"/>
              <p:cNvSpPr txBox="1">
                <a:spLocks noChangeArrowheads="1"/>
              </p:cNvSpPr>
              <p:nvPr/>
            </p:nvSpPr>
            <p:spPr bwMode="auto">
              <a:xfrm>
                <a:off x="2722817" y="2024647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23" name="Text Box 61"/>
              <p:cNvSpPr txBox="1">
                <a:spLocks noChangeArrowheads="1"/>
              </p:cNvSpPr>
              <p:nvPr/>
            </p:nvSpPr>
            <p:spPr bwMode="auto">
              <a:xfrm>
                <a:off x="3438777" y="1258887"/>
                <a:ext cx="319088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22339" y="2312213"/>
              <a:ext cx="947738" cy="630092"/>
              <a:chOff x="3748342" y="1978026"/>
              <a:chExt cx="947738" cy="630092"/>
            </a:xfrm>
          </p:grpSpPr>
          <p:sp>
            <p:nvSpPr>
              <p:cNvPr id="14" name="Text Box 64"/>
              <p:cNvSpPr txBox="1">
                <a:spLocks noChangeArrowheads="1"/>
              </p:cNvSpPr>
              <p:nvPr/>
            </p:nvSpPr>
            <p:spPr bwMode="auto">
              <a:xfrm>
                <a:off x="3748342" y="1978026"/>
                <a:ext cx="319091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15" name="Text Box 65"/>
              <p:cNvSpPr txBox="1">
                <a:spLocks noChangeArrowheads="1"/>
              </p:cNvSpPr>
              <p:nvPr/>
            </p:nvSpPr>
            <p:spPr bwMode="auto">
              <a:xfrm>
                <a:off x="4376989" y="2165351"/>
                <a:ext cx="319091" cy="44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00CC99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770025" y="3306616"/>
            <a:ext cx="2772000" cy="2817727"/>
            <a:chOff x="452634" y="1232309"/>
            <a:chExt cx="3979863" cy="4045515"/>
          </a:xfrm>
        </p:grpSpPr>
        <p:grpSp>
          <p:nvGrpSpPr>
            <p:cNvPr id="48" name="Group 47"/>
            <p:cNvGrpSpPr/>
            <p:nvPr/>
          </p:nvGrpSpPr>
          <p:grpSpPr>
            <a:xfrm>
              <a:off x="1603572" y="3284947"/>
              <a:ext cx="1203325" cy="543487"/>
              <a:chOff x="1262063" y="4103688"/>
              <a:chExt cx="1203325" cy="543487"/>
            </a:xfrm>
          </p:grpSpPr>
          <p:sp>
            <p:nvSpPr>
              <p:cNvPr id="97" name="Text Box 90"/>
              <p:cNvSpPr txBox="1">
                <a:spLocks noChangeArrowheads="1"/>
              </p:cNvSpPr>
              <p:nvPr/>
            </p:nvSpPr>
            <p:spPr bwMode="auto">
              <a:xfrm>
                <a:off x="1262063" y="4103688"/>
                <a:ext cx="319088" cy="441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33CCFF"/>
                    </a:solidFill>
                  </a:rPr>
                  <a:t>3</a:t>
                </a:r>
              </a:p>
            </p:txBody>
          </p:sp>
          <p:sp>
            <p:nvSpPr>
              <p:cNvPr id="98" name="Text Box 91"/>
              <p:cNvSpPr txBox="1">
                <a:spLocks noChangeArrowheads="1"/>
              </p:cNvSpPr>
              <p:nvPr/>
            </p:nvSpPr>
            <p:spPr bwMode="auto">
              <a:xfrm>
                <a:off x="2146300" y="420528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33CCFF"/>
                    </a:solidFill>
                  </a:rPr>
                  <a:t>3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16159" y="1316447"/>
              <a:ext cx="3546476" cy="3856038"/>
              <a:chOff x="374650" y="2135188"/>
              <a:chExt cx="3546476" cy="3856038"/>
            </a:xfrm>
          </p:grpSpPr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385763" y="3127375"/>
                <a:ext cx="612775" cy="381000"/>
              </a:xfrm>
              <a:custGeom>
                <a:avLst/>
                <a:gdLst/>
                <a:ahLst/>
                <a:cxnLst>
                  <a:cxn ang="0">
                    <a:pos x="386" y="240"/>
                  </a:cxn>
                  <a:cxn ang="0">
                    <a:pos x="208" y="146"/>
                  </a:cxn>
                  <a:cxn ang="0">
                    <a:pos x="139" y="69"/>
                  </a:cxn>
                  <a:cxn ang="0">
                    <a:pos x="0" y="0"/>
                  </a:cxn>
                </a:cxnLst>
                <a:rect l="0" t="0" r="r" b="b"/>
                <a:pathLst>
                  <a:path w="386" h="240">
                    <a:moveTo>
                      <a:pt x="386" y="240"/>
                    </a:moveTo>
                    <a:cubicBezTo>
                      <a:pt x="357" y="224"/>
                      <a:pt x="249" y="174"/>
                      <a:pt x="208" y="146"/>
                    </a:cubicBezTo>
                    <a:cubicBezTo>
                      <a:pt x="167" y="118"/>
                      <a:pt x="174" y="93"/>
                      <a:pt x="139" y="69"/>
                    </a:cubicBezTo>
                    <a:cubicBezTo>
                      <a:pt x="104" y="45"/>
                      <a:pt x="52" y="22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5" name="Freeform 66"/>
              <p:cNvSpPr>
                <a:spLocks/>
              </p:cNvSpPr>
              <p:nvPr/>
            </p:nvSpPr>
            <p:spPr bwMode="auto">
              <a:xfrm>
                <a:off x="3535363" y="2135188"/>
                <a:ext cx="88900" cy="430213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42" y="153"/>
                  </a:cxn>
                  <a:cxn ang="0">
                    <a:pos x="56" y="0"/>
                  </a:cxn>
                </a:cxnLst>
                <a:rect l="0" t="0" r="r" b="b"/>
                <a:pathLst>
                  <a:path w="56" h="271">
                    <a:moveTo>
                      <a:pt x="0" y="271"/>
                    </a:moveTo>
                    <a:cubicBezTo>
                      <a:pt x="16" y="234"/>
                      <a:pt x="33" y="198"/>
                      <a:pt x="42" y="153"/>
                    </a:cubicBezTo>
                    <a:cubicBezTo>
                      <a:pt x="51" y="108"/>
                      <a:pt x="53" y="54"/>
                      <a:pt x="56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1285875" y="3060701"/>
                <a:ext cx="123825" cy="903288"/>
              </a:xfrm>
              <a:custGeom>
                <a:avLst/>
                <a:gdLst/>
                <a:ahLst/>
                <a:cxnLst>
                  <a:cxn ang="0">
                    <a:pos x="78" y="569"/>
                  </a:cxn>
                  <a:cxn ang="0">
                    <a:pos x="9" y="368"/>
                  </a:cxn>
                  <a:cxn ang="0">
                    <a:pos x="23" y="160"/>
                  </a:cxn>
                  <a:cxn ang="0">
                    <a:pos x="78" y="0"/>
                  </a:cxn>
                </a:cxnLst>
                <a:rect l="0" t="0" r="r" b="b"/>
                <a:pathLst>
                  <a:path w="78" h="569">
                    <a:moveTo>
                      <a:pt x="78" y="569"/>
                    </a:moveTo>
                    <a:cubicBezTo>
                      <a:pt x="48" y="502"/>
                      <a:pt x="18" y="436"/>
                      <a:pt x="9" y="368"/>
                    </a:cubicBezTo>
                    <a:cubicBezTo>
                      <a:pt x="0" y="300"/>
                      <a:pt x="11" y="221"/>
                      <a:pt x="23" y="160"/>
                    </a:cubicBezTo>
                    <a:cubicBezTo>
                      <a:pt x="35" y="99"/>
                      <a:pt x="56" y="49"/>
                      <a:pt x="78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1404938" y="2411413"/>
                <a:ext cx="390525" cy="649288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72" y="284"/>
                  </a:cxn>
                  <a:cxn ang="0">
                    <a:pos x="177" y="187"/>
                  </a:cxn>
                  <a:cxn ang="0">
                    <a:pos x="225" y="83"/>
                  </a:cxn>
                  <a:cxn ang="0">
                    <a:pos x="246" y="0"/>
                  </a:cxn>
                </a:cxnLst>
                <a:rect l="0" t="0" r="r" b="b"/>
                <a:pathLst>
                  <a:path w="246" h="409">
                    <a:moveTo>
                      <a:pt x="0" y="409"/>
                    </a:moveTo>
                    <a:cubicBezTo>
                      <a:pt x="12" y="388"/>
                      <a:pt x="43" y="321"/>
                      <a:pt x="72" y="284"/>
                    </a:cubicBezTo>
                    <a:cubicBezTo>
                      <a:pt x="101" y="247"/>
                      <a:pt x="152" y="220"/>
                      <a:pt x="177" y="187"/>
                    </a:cubicBezTo>
                    <a:cubicBezTo>
                      <a:pt x="202" y="154"/>
                      <a:pt x="213" y="114"/>
                      <a:pt x="225" y="83"/>
                    </a:cubicBezTo>
                    <a:cubicBezTo>
                      <a:pt x="237" y="52"/>
                      <a:pt x="241" y="26"/>
                      <a:pt x="246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2092325" y="2697163"/>
                <a:ext cx="165100" cy="550863"/>
              </a:xfrm>
              <a:custGeom>
                <a:avLst/>
                <a:gdLst/>
                <a:ahLst/>
                <a:cxnLst>
                  <a:cxn ang="0">
                    <a:pos x="104" y="347"/>
                  </a:cxn>
                  <a:cxn ang="0">
                    <a:pos x="77" y="202"/>
                  </a:cxn>
                  <a:cxn ang="0">
                    <a:pos x="28" y="111"/>
                  </a:cxn>
                  <a:cxn ang="0">
                    <a:pos x="0" y="0"/>
                  </a:cxn>
                </a:cxnLst>
                <a:rect l="0" t="0" r="r" b="b"/>
                <a:pathLst>
                  <a:path w="104" h="347">
                    <a:moveTo>
                      <a:pt x="104" y="347"/>
                    </a:moveTo>
                    <a:cubicBezTo>
                      <a:pt x="97" y="294"/>
                      <a:pt x="90" y="241"/>
                      <a:pt x="77" y="202"/>
                    </a:cubicBezTo>
                    <a:cubicBezTo>
                      <a:pt x="64" y="163"/>
                      <a:pt x="41" y="145"/>
                      <a:pt x="28" y="111"/>
                    </a:cubicBezTo>
                    <a:cubicBezTo>
                      <a:pt x="15" y="77"/>
                      <a:pt x="7" y="38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9" name="Freeform 65"/>
              <p:cNvSpPr>
                <a:spLocks/>
              </p:cNvSpPr>
              <p:nvPr/>
            </p:nvSpPr>
            <p:spPr bwMode="auto">
              <a:xfrm>
                <a:off x="3370263" y="2574925"/>
                <a:ext cx="168275" cy="287338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63" y="63"/>
                  </a:cxn>
                  <a:cxn ang="0">
                    <a:pos x="106" y="0"/>
                  </a:cxn>
                </a:cxnLst>
                <a:rect l="0" t="0" r="r" b="b"/>
                <a:pathLst>
                  <a:path w="106" h="181">
                    <a:moveTo>
                      <a:pt x="0" y="181"/>
                    </a:moveTo>
                    <a:cubicBezTo>
                      <a:pt x="23" y="137"/>
                      <a:pt x="45" y="93"/>
                      <a:pt x="63" y="63"/>
                    </a:cubicBezTo>
                    <a:cubicBezTo>
                      <a:pt x="81" y="33"/>
                      <a:pt x="97" y="13"/>
                      <a:pt x="106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2225675" y="3236913"/>
                <a:ext cx="69850" cy="815975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41" y="368"/>
                  </a:cxn>
                  <a:cxn ang="0">
                    <a:pos x="20" y="125"/>
                  </a:cxn>
                  <a:cxn ang="0">
                    <a:pos x="20" y="0"/>
                  </a:cxn>
                </a:cxnLst>
                <a:rect l="0" t="0" r="r" b="b"/>
                <a:pathLst>
                  <a:path w="44" h="514">
                    <a:moveTo>
                      <a:pt x="0" y="514"/>
                    </a:moveTo>
                    <a:cubicBezTo>
                      <a:pt x="19" y="473"/>
                      <a:pt x="38" y="433"/>
                      <a:pt x="41" y="368"/>
                    </a:cubicBezTo>
                    <a:cubicBezTo>
                      <a:pt x="44" y="303"/>
                      <a:pt x="24" y="186"/>
                      <a:pt x="20" y="125"/>
                    </a:cubicBezTo>
                    <a:cubicBezTo>
                      <a:pt x="16" y="64"/>
                      <a:pt x="18" y="32"/>
                      <a:pt x="20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2952750" y="2860675"/>
                <a:ext cx="419100" cy="596900"/>
              </a:xfrm>
              <a:custGeom>
                <a:avLst/>
                <a:gdLst/>
                <a:ahLst/>
                <a:cxnLst>
                  <a:cxn ang="0">
                    <a:pos x="0" y="376"/>
                  </a:cxn>
                  <a:cxn ang="0">
                    <a:pos x="173" y="279"/>
                  </a:cxn>
                  <a:cxn ang="0">
                    <a:pos x="264" y="0"/>
                  </a:cxn>
                </a:cxnLst>
                <a:rect l="0" t="0" r="r" b="b"/>
                <a:pathLst>
                  <a:path w="264" h="376">
                    <a:moveTo>
                      <a:pt x="0" y="376"/>
                    </a:moveTo>
                    <a:cubicBezTo>
                      <a:pt x="65" y="359"/>
                      <a:pt x="129" y="342"/>
                      <a:pt x="173" y="279"/>
                    </a:cubicBezTo>
                    <a:cubicBezTo>
                      <a:pt x="217" y="216"/>
                      <a:pt x="245" y="58"/>
                      <a:pt x="264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2" name="Freeform 68"/>
              <p:cNvSpPr>
                <a:spLocks/>
              </p:cNvSpPr>
              <p:nvPr/>
            </p:nvSpPr>
            <p:spPr bwMode="auto">
              <a:xfrm>
                <a:off x="1933575" y="4689475"/>
                <a:ext cx="215900" cy="614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300"/>
                  </a:cxn>
                  <a:cxn ang="0">
                    <a:pos x="135" y="387"/>
                  </a:cxn>
                </a:cxnLst>
                <a:rect l="0" t="0" r="r" b="b"/>
                <a:pathLst>
                  <a:path w="136" h="387">
                    <a:moveTo>
                      <a:pt x="0" y="0"/>
                    </a:moveTo>
                    <a:cubicBezTo>
                      <a:pt x="18" y="50"/>
                      <a:pt x="92" y="236"/>
                      <a:pt x="114" y="300"/>
                    </a:cubicBezTo>
                    <a:cubicBezTo>
                      <a:pt x="136" y="364"/>
                      <a:pt x="131" y="369"/>
                      <a:pt x="135" y="387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3" name="Freeform 48"/>
              <p:cNvSpPr>
                <a:spLocks/>
              </p:cNvSpPr>
              <p:nvPr/>
            </p:nvSpPr>
            <p:spPr bwMode="auto">
              <a:xfrm>
                <a:off x="374650" y="2366963"/>
                <a:ext cx="254000" cy="4746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153"/>
                  </a:cxn>
                  <a:cxn ang="0">
                    <a:pos x="160" y="299"/>
                  </a:cxn>
                </a:cxnLst>
                <a:rect l="0" t="0" r="r" b="b"/>
                <a:pathLst>
                  <a:path w="160" h="299">
                    <a:moveTo>
                      <a:pt x="0" y="0"/>
                    </a:moveTo>
                    <a:cubicBezTo>
                      <a:pt x="13" y="52"/>
                      <a:pt x="28" y="103"/>
                      <a:pt x="55" y="153"/>
                    </a:cubicBezTo>
                    <a:cubicBezTo>
                      <a:pt x="82" y="203"/>
                      <a:pt x="138" y="269"/>
                      <a:pt x="160" y="299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4" name="Freeform 49"/>
              <p:cNvSpPr>
                <a:spLocks/>
              </p:cNvSpPr>
              <p:nvPr/>
            </p:nvSpPr>
            <p:spPr bwMode="auto">
              <a:xfrm>
                <a:off x="600075" y="2355851"/>
                <a:ext cx="160338" cy="471488"/>
              </a:xfrm>
              <a:custGeom>
                <a:avLst/>
                <a:gdLst/>
                <a:ahLst/>
                <a:cxnLst>
                  <a:cxn ang="0">
                    <a:pos x="18" y="297"/>
                  </a:cxn>
                  <a:cxn ang="0">
                    <a:pos x="10" y="153"/>
                  </a:cxn>
                  <a:cxn ang="0">
                    <a:pos x="80" y="70"/>
                  </a:cxn>
                  <a:cxn ang="0">
                    <a:pos x="101" y="0"/>
                  </a:cxn>
                </a:cxnLst>
                <a:rect l="0" t="0" r="r" b="b"/>
                <a:pathLst>
                  <a:path w="101" h="297">
                    <a:moveTo>
                      <a:pt x="18" y="297"/>
                    </a:moveTo>
                    <a:cubicBezTo>
                      <a:pt x="17" y="273"/>
                      <a:pt x="0" y="191"/>
                      <a:pt x="10" y="153"/>
                    </a:cubicBezTo>
                    <a:cubicBezTo>
                      <a:pt x="20" y="115"/>
                      <a:pt x="65" y="95"/>
                      <a:pt x="80" y="70"/>
                    </a:cubicBezTo>
                    <a:cubicBezTo>
                      <a:pt x="95" y="45"/>
                      <a:pt x="98" y="22"/>
                      <a:pt x="101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5" name="Freeform 50"/>
              <p:cNvSpPr>
                <a:spLocks/>
              </p:cNvSpPr>
              <p:nvPr/>
            </p:nvSpPr>
            <p:spPr bwMode="auto">
              <a:xfrm>
                <a:off x="628650" y="2827338"/>
                <a:ext cx="352425" cy="681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279"/>
                  </a:cxn>
                  <a:cxn ang="0">
                    <a:pos x="222" y="429"/>
                  </a:cxn>
                </a:cxnLst>
                <a:rect l="0" t="0" r="r" b="b"/>
                <a:pathLst>
                  <a:path w="222" h="429">
                    <a:moveTo>
                      <a:pt x="0" y="0"/>
                    </a:moveTo>
                    <a:cubicBezTo>
                      <a:pt x="22" y="46"/>
                      <a:pt x="94" y="208"/>
                      <a:pt x="131" y="279"/>
                    </a:cubicBezTo>
                    <a:cubicBezTo>
                      <a:pt x="168" y="350"/>
                      <a:pt x="203" y="398"/>
                      <a:pt x="222" y="429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6" name="Freeform 52"/>
              <p:cNvSpPr>
                <a:spLocks/>
              </p:cNvSpPr>
              <p:nvPr/>
            </p:nvSpPr>
            <p:spPr bwMode="auto">
              <a:xfrm>
                <a:off x="979488" y="3513138"/>
                <a:ext cx="419100" cy="450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139"/>
                  </a:cxn>
                  <a:cxn ang="0">
                    <a:pos x="264" y="284"/>
                  </a:cxn>
                </a:cxnLst>
                <a:rect l="0" t="0" r="r" b="b"/>
                <a:pathLst>
                  <a:path w="264" h="284">
                    <a:moveTo>
                      <a:pt x="0" y="0"/>
                    </a:moveTo>
                    <a:cubicBezTo>
                      <a:pt x="61" y="46"/>
                      <a:pt x="123" y="92"/>
                      <a:pt x="167" y="139"/>
                    </a:cubicBezTo>
                    <a:cubicBezTo>
                      <a:pt x="211" y="186"/>
                      <a:pt x="237" y="235"/>
                      <a:pt x="264" y="284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1189038" y="2389188"/>
                <a:ext cx="255588" cy="681038"/>
              </a:xfrm>
              <a:custGeom>
                <a:avLst/>
                <a:gdLst/>
                <a:ahLst/>
                <a:cxnLst>
                  <a:cxn ang="0">
                    <a:pos x="139" y="429"/>
                  </a:cxn>
                  <a:cxn ang="0">
                    <a:pos x="153" y="264"/>
                  </a:cxn>
                  <a:cxn ang="0">
                    <a:pos x="90" y="97"/>
                  </a:cxn>
                  <a:cxn ang="0">
                    <a:pos x="0" y="0"/>
                  </a:cxn>
                </a:cxnLst>
                <a:rect l="0" t="0" r="r" b="b"/>
                <a:pathLst>
                  <a:path w="161" h="429">
                    <a:moveTo>
                      <a:pt x="139" y="429"/>
                    </a:moveTo>
                    <a:cubicBezTo>
                      <a:pt x="141" y="403"/>
                      <a:pt x="161" y="319"/>
                      <a:pt x="153" y="264"/>
                    </a:cubicBezTo>
                    <a:cubicBezTo>
                      <a:pt x="145" y="209"/>
                      <a:pt x="115" y="141"/>
                      <a:pt x="90" y="97"/>
                    </a:cubicBezTo>
                    <a:cubicBezTo>
                      <a:pt x="65" y="53"/>
                      <a:pt x="32" y="26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1398588" y="3952876"/>
                <a:ext cx="539750" cy="749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236"/>
                  </a:cxn>
                  <a:cxn ang="0">
                    <a:pos x="285" y="368"/>
                  </a:cxn>
                  <a:cxn ang="0">
                    <a:pos x="340" y="472"/>
                  </a:cxn>
                </a:cxnLst>
                <a:rect l="0" t="0" r="r" b="b"/>
                <a:pathLst>
                  <a:path w="340" h="472">
                    <a:moveTo>
                      <a:pt x="0" y="0"/>
                    </a:moveTo>
                    <a:cubicBezTo>
                      <a:pt x="60" y="87"/>
                      <a:pt x="120" y="175"/>
                      <a:pt x="167" y="236"/>
                    </a:cubicBezTo>
                    <a:cubicBezTo>
                      <a:pt x="214" y="297"/>
                      <a:pt x="256" y="329"/>
                      <a:pt x="285" y="368"/>
                    </a:cubicBezTo>
                    <a:cubicBezTo>
                      <a:pt x="314" y="407"/>
                      <a:pt x="327" y="439"/>
                      <a:pt x="340" y="472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9" name="Freeform 57"/>
              <p:cNvSpPr>
                <a:spLocks/>
              </p:cNvSpPr>
              <p:nvPr/>
            </p:nvSpPr>
            <p:spPr bwMode="auto">
              <a:xfrm>
                <a:off x="1949450" y="4046538"/>
                <a:ext cx="279400" cy="655638"/>
              </a:xfrm>
              <a:custGeom>
                <a:avLst/>
                <a:gdLst/>
                <a:ahLst/>
                <a:cxnLst>
                  <a:cxn ang="0">
                    <a:pos x="0" y="413"/>
                  </a:cxn>
                  <a:cxn ang="0">
                    <a:pos x="56" y="247"/>
                  </a:cxn>
                  <a:cxn ang="0">
                    <a:pos x="176" y="0"/>
                  </a:cxn>
                </a:cxnLst>
                <a:rect l="0" t="0" r="r" b="b"/>
                <a:pathLst>
                  <a:path w="176" h="413">
                    <a:moveTo>
                      <a:pt x="0" y="413"/>
                    </a:moveTo>
                    <a:cubicBezTo>
                      <a:pt x="14" y="363"/>
                      <a:pt x="27" y="316"/>
                      <a:pt x="56" y="247"/>
                    </a:cubicBezTo>
                    <a:cubicBezTo>
                      <a:pt x="85" y="178"/>
                      <a:pt x="151" y="51"/>
                      <a:pt x="176" y="0"/>
                    </a:cubicBezTo>
                  </a:path>
                </a:pathLst>
              </a:custGeom>
              <a:noFill/>
              <a:ln w="25400">
                <a:solidFill>
                  <a:srgbClr val="33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0" name="Freeform 60"/>
              <p:cNvSpPr>
                <a:spLocks/>
              </p:cNvSpPr>
              <p:nvPr/>
            </p:nvSpPr>
            <p:spPr bwMode="auto">
              <a:xfrm>
                <a:off x="2257425" y="2797176"/>
                <a:ext cx="309563" cy="450850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35" y="159"/>
                  </a:cxn>
                  <a:cxn ang="0">
                    <a:pos x="139" y="35"/>
                  </a:cxn>
                  <a:cxn ang="0">
                    <a:pos x="195" y="0"/>
                  </a:cxn>
                </a:cxnLst>
                <a:rect l="0" t="0" r="r" b="b"/>
                <a:pathLst>
                  <a:path w="195" h="284">
                    <a:moveTo>
                      <a:pt x="0" y="284"/>
                    </a:moveTo>
                    <a:cubicBezTo>
                      <a:pt x="6" y="242"/>
                      <a:pt x="12" y="200"/>
                      <a:pt x="35" y="159"/>
                    </a:cubicBezTo>
                    <a:cubicBezTo>
                      <a:pt x="58" y="118"/>
                      <a:pt x="112" y="61"/>
                      <a:pt x="139" y="35"/>
                    </a:cubicBezTo>
                    <a:cubicBezTo>
                      <a:pt x="166" y="9"/>
                      <a:pt x="180" y="4"/>
                      <a:pt x="195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1" name="Freeform 61"/>
              <p:cNvSpPr>
                <a:spLocks/>
              </p:cNvSpPr>
              <p:nvPr/>
            </p:nvSpPr>
            <p:spPr bwMode="auto">
              <a:xfrm>
                <a:off x="2224088" y="3460751"/>
                <a:ext cx="728663" cy="600075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81" y="109"/>
                  </a:cxn>
                  <a:cxn ang="0">
                    <a:pos x="459" y="0"/>
                  </a:cxn>
                </a:cxnLst>
                <a:rect l="0" t="0" r="r" b="b"/>
                <a:pathLst>
                  <a:path w="459" h="378">
                    <a:moveTo>
                      <a:pt x="0" y="378"/>
                    </a:moveTo>
                    <a:cubicBezTo>
                      <a:pt x="31" y="333"/>
                      <a:pt x="105" y="172"/>
                      <a:pt x="181" y="109"/>
                    </a:cubicBezTo>
                    <a:cubicBezTo>
                      <a:pt x="257" y="46"/>
                      <a:pt x="401" y="23"/>
                      <a:pt x="459" y="0"/>
                    </a:cubicBezTo>
                  </a:path>
                </a:pathLst>
              </a:cu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2" name="Freeform 62"/>
              <p:cNvSpPr>
                <a:spLocks/>
              </p:cNvSpPr>
              <p:nvPr/>
            </p:nvSpPr>
            <p:spPr bwMode="auto">
              <a:xfrm>
                <a:off x="2947988" y="3303588"/>
                <a:ext cx="796925" cy="20320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32" y="111"/>
                  </a:cxn>
                  <a:cxn ang="0">
                    <a:pos x="502" y="0"/>
                  </a:cxn>
                </a:cxnLst>
                <a:rect l="0" t="0" r="r" b="b"/>
                <a:pathLst>
                  <a:path w="502" h="128">
                    <a:moveTo>
                      <a:pt x="0" y="102"/>
                    </a:moveTo>
                    <a:cubicBezTo>
                      <a:pt x="39" y="103"/>
                      <a:pt x="148" y="128"/>
                      <a:pt x="232" y="111"/>
                    </a:cubicBezTo>
                    <a:cubicBezTo>
                      <a:pt x="316" y="94"/>
                      <a:pt x="409" y="47"/>
                      <a:pt x="502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171825" y="2301876"/>
                <a:ext cx="200025" cy="563563"/>
              </a:xfrm>
              <a:custGeom>
                <a:avLst/>
                <a:gdLst/>
                <a:ahLst/>
                <a:cxnLst>
                  <a:cxn ang="0">
                    <a:pos x="126" y="355"/>
                  </a:cxn>
                  <a:cxn ang="0">
                    <a:pos x="91" y="173"/>
                  </a:cxn>
                  <a:cxn ang="0">
                    <a:pos x="56" y="83"/>
                  </a:cxn>
                  <a:cxn ang="0">
                    <a:pos x="0" y="0"/>
                  </a:cxn>
                </a:cxnLst>
                <a:rect l="0" t="0" r="r" b="b"/>
                <a:pathLst>
                  <a:path w="126" h="355">
                    <a:moveTo>
                      <a:pt x="126" y="355"/>
                    </a:moveTo>
                    <a:cubicBezTo>
                      <a:pt x="120" y="325"/>
                      <a:pt x="103" y="218"/>
                      <a:pt x="91" y="173"/>
                    </a:cubicBezTo>
                    <a:cubicBezTo>
                      <a:pt x="79" y="128"/>
                      <a:pt x="71" y="112"/>
                      <a:pt x="56" y="83"/>
                    </a:cubicBezTo>
                    <a:cubicBezTo>
                      <a:pt x="41" y="54"/>
                      <a:pt x="2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4" name="Freeform 67"/>
              <p:cNvSpPr>
                <a:spLocks/>
              </p:cNvSpPr>
              <p:nvPr/>
            </p:nvSpPr>
            <p:spPr bwMode="auto">
              <a:xfrm>
                <a:off x="3535363" y="2268538"/>
                <a:ext cx="385763" cy="307975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125" y="69"/>
                  </a:cxn>
                  <a:cxn ang="0">
                    <a:pos x="243" y="0"/>
                  </a:cxn>
                </a:cxnLst>
                <a:rect l="0" t="0" r="r" b="b"/>
                <a:pathLst>
                  <a:path w="243" h="194">
                    <a:moveTo>
                      <a:pt x="0" y="194"/>
                    </a:moveTo>
                    <a:cubicBezTo>
                      <a:pt x="42" y="147"/>
                      <a:pt x="85" y="101"/>
                      <a:pt x="125" y="69"/>
                    </a:cubicBezTo>
                    <a:cubicBezTo>
                      <a:pt x="165" y="37"/>
                      <a:pt x="204" y="18"/>
                      <a:pt x="243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5" name="Freeform 69"/>
              <p:cNvSpPr>
                <a:spLocks/>
              </p:cNvSpPr>
              <p:nvPr/>
            </p:nvSpPr>
            <p:spPr bwMode="auto">
              <a:xfrm>
                <a:off x="1200150" y="4922838"/>
                <a:ext cx="938213" cy="381000"/>
              </a:xfrm>
              <a:custGeom>
                <a:avLst/>
                <a:gdLst/>
                <a:ahLst/>
                <a:cxnLst>
                  <a:cxn ang="0">
                    <a:pos x="591" y="240"/>
                  </a:cxn>
                  <a:cxn ang="0">
                    <a:pos x="521" y="153"/>
                  </a:cxn>
                  <a:cxn ang="0">
                    <a:pos x="347" y="63"/>
                  </a:cxn>
                  <a:cxn ang="0">
                    <a:pos x="181" y="63"/>
                  </a:cxn>
                  <a:cxn ang="0">
                    <a:pos x="0" y="0"/>
                  </a:cxn>
                </a:cxnLst>
                <a:rect l="0" t="0" r="r" b="b"/>
                <a:pathLst>
                  <a:path w="591" h="240">
                    <a:moveTo>
                      <a:pt x="591" y="240"/>
                    </a:moveTo>
                    <a:cubicBezTo>
                      <a:pt x="579" y="225"/>
                      <a:pt x="562" y="183"/>
                      <a:pt x="521" y="153"/>
                    </a:cubicBezTo>
                    <a:cubicBezTo>
                      <a:pt x="480" y="123"/>
                      <a:pt x="404" y="78"/>
                      <a:pt x="347" y="63"/>
                    </a:cubicBezTo>
                    <a:cubicBezTo>
                      <a:pt x="290" y="48"/>
                      <a:pt x="239" y="73"/>
                      <a:pt x="181" y="63"/>
                    </a:cubicBezTo>
                    <a:cubicBezTo>
                      <a:pt x="123" y="53"/>
                      <a:pt x="61" y="26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66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6" name="Freeform 70"/>
              <p:cNvSpPr>
                <a:spLocks/>
              </p:cNvSpPr>
              <p:nvPr/>
            </p:nvSpPr>
            <p:spPr bwMode="auto">
              <a:xfrm>
                <a:off x="2143125" y="5289551"/>
                <a:ext cx="192088" cy="701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220"/>
                  </a:cxn>
                  <a:cxn ang="0">
                    <a:pos x="121" y="442"/>
                  </a:cxn>
                </a:cxnLst>
                <a:rect l="0" t="0" r="r" b="b"/>
                <a:pathLst>
                  <a:path w="121" h="442">
                    <a:moveTo>
                      <a:pt x="0" y="0"/>
                    </a:moveTo>
                    <a:cubicBezTo>
                      <a:pt x="14" y="37"/>
                      <a:pt x="59" y="146"/>
                      <a:pt x="79" y="220"/>
                    </a:cubicBezTo>
                    <a:cubicBezTo>
                      <a:pt x="99" y="294"/>
                      <a:pt x="109" y="366"/>
                      <a:pt x="121" y="442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52634" y="1232309"/>
              <a:ext cx="3979863" cy="3339079"/>
              <a:chOff x="111125" y="2051050"/>
              <a:chExt cx="3979863" cy="3339079"/>
            </a:xfrm>
          </p:grpSpPr>
          <p:sp>
            <p:nvSpPr>
              <p:cNvPr id="62" name="Text Box 77"/>
              <p:cNvSpPr txBox="1">
                <a:spLocks noChangeArrowheads="1"/>
              </p:cNvSpPr>
              <p:nvPr/>
            </p:nvSpPr>
            <p:spPr bwMode="auto">
              <a:xfrm>
                <a:off x="2427288" y="278923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3" name="Text Box 78"/>
              <p:cNvSpPr txBox="1">
                <a:spLocks noChangeArrowheads="1"/>
              </p:cNvSpPr>
              <p:nvPr/>
            </p:nvSpPr>
            <p:spPr bwMode="auto">
              <a:xfrm>
                <a:off x="1127124" y="4948242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4" name="Text Box 72"/>
              <p:cNvSpPr txBox="1">
                <a:spLocks noChangeArrowheads="1"/>
              </p:cNvSpPr>
              <p:nvPr/>
            </p:nvSpPr>
            <p:spPr bwMode="auto">
              <a:xfrm>
                <a:off x="719138" y="2260600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3330576" y="2051050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6" name="Text Box 76"/>
              <p:cNvSpPr txBox="1">
                <a:spLocks noChangeArrowheads="1"/>
              </p:cNvSpPr>
              <p:nvPr/>
            </p:nvSpPr>
            <p:spPr bwMode="auto">
              <a:xfrm>
                <a:off x="1865313" y="271303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7" name="Text Box 79"/>
              <p:cNvSpPr txBox="1">
                <a:spLocks noChangeArrowheads="1"/>
              </p:cNvSpPr>
              <p:nvPr/>
            </p:nvSpPr>
            <p:spPr bwMode="auto">
              <a:xfrm>
                <a:off x="2924175" y="229393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8" name="Text Box 81"/>
              <p:cNvSpPr txBox="1">
                <a:spLocks noChangeArrowheads="1"/>
              </p:cNvSpPr>
              <p:nvPr/>
            </p:nvSpPr>
            <p:spPr bwMode="auto">
              <a:xfrm>
                <a:off x="3771900" y="2260600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69" name="Text Box 82"/>
              <p:cNvSpPr txBox="1">
                <a:spLocks noChangeArrowheads="1"/>
              </p:cNvSpPr>
              <p:nvPr/>
            </p:nvSpPr>
            <p:spPr bwMode="auto">
              <a:xfrm>
                <a:off x="3484563" y="3351213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70" name="Text Box 71"/>
              <p:cNvSpPr txBox="1">
                <a:spLocks noChangeArrowheads="1"/>
              </p:cNvSpPr>
              <p:nvPr/>
            </p:nvSpPr>
            <p:spPr bwMode="auto">
              <a:xfrm>
                <a:off x="111125" y="2279651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71" name="Text Box 73"/>
              <p:cNvSpPr txBox="1">
                <a:spLocks noChangeArrowheads="1"/>
              </p:cNvSpPr>
              <p:nvPr/>
            </p:nvSpPr>
            <p:spPr bwMode="auto">
              <a:xfrm>
                <a:off x="290513" y="3175001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72" name="Text Box 74"/>
              <p:cNvSpPr txBox="1">
                <a:spLocks noChangeArrowheads="1"/>
              </p:cNvSpPr>
              <p:nvPr/>
            </p:nvSpPr>
            <p:spPr bwMode="auto">
              <a:xfrm>
                <a:off x="1006475" y="2414589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  <p:sp>
            <p:nvSpPr>
              <p:cNvPr id="73" name="Text Box 75"/>
              <p:cNvSpPr txBox="1">
                <a:spLocks noChangeArrowheads="1"/>
              </p:cNvSpPr>
              <p:nvPr/>
            </p:nvSpPr>
            <p:spPr bwMode="auto">
              <a:xfrm>
                <a:off x="1722437" y="2403476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66FF99"/>
                    </a:solidFill>
                  </a:rPr>
                  <a:t>1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49534" y="1764122"/>
              <a:ext cx="3054351" cy="1422962"/>
              <a:chOff x="708025" y="2582863"/>
              <a:chExt cx="3054351" cy="1422962"/>
            </a:xfrm>
          </p:grpSpPr>
          <p:sp>
            <p:nvSpPr>
              <p:cNvPr id="55" name="Text Box 85"/>
              <p:cNvSpPr txBox="1">
                <a:spLocks noChangeArrowheads="1"/>
              </p:cNvSpPr>
              <p:nvPr/>
            </p:nvSpPr>
            <p:spPr bwMode="auto">
              <a:xfrm>
                <a:off x="900114" y="356393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56" name="Text Box 88"/>
              <p:cNvSpPr txBox="1">
                <a:spLocks noChangeArrowheads="1"/>
              </p:cNvSpPr>
              <p:nvPr/>
            </p:nvSpPr>
            <p:spPr bwMode="auto">
              <a:xfrm>
                <a:off x="3289301" y="2968627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57" name="Text Box 89"/>
              <p:cNvSpPr txBox="1">
                <a:spLocks noChangeArrowheads="1"/>
              </p:cNvSpPr>
              <p:nvPr/>
            </p:nvSpPr>
            <p:spPr bwMode="auto">
              <a:xfrm>
                <a:off x="2528888" y="3563937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58" name="Text Box 83"/>
              <p:cNvSpPr txBox="1">
                <a:spLocks noChangeArrowheads="1"/>
              </p:cNvSpPr>
              <p:nvPr/>
            </p:nvSpPr>
            <p:spPr bwMode="auto">
              <a:xfrm>
                <a:off x="708025" y="287813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59" name="Text Box 84"/>
              <p:cNvSpPr txBox="1">
                <a:spLocks noChangeArrowheads="1"/>
              </p:cNvSpPr>
              <p:nvPr/>
            </p:nvSpPr>
            <p:spPr bwMode="auto">
              <a:xfrm>
                <a:off x="1316038" y="313372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60" name="Text Box 86"/>
              <p:cNvSpPr txBox="1">
                <a:spLocks noChangeArrowheads="1"/>
              </p:cNvSpPr>
              <p:nvPr/>
            </p:nvSpPr>
            <p:spPr bwMode="auto">
              <a:xfrm>
                <a:off x="1944687" y="3321053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  <p:sp>
            <p:nvSpPr>
              <p:cNvPr id="61" name="Text Box 87"/>
              <p:cNvSpPr txBox="1">
                <a:spLocks noChangeArrowheads="1"/>
              </p:cNvSpPr>
              <p:nvPr/>
            </p:nvSpPr>
            <p:spPr bwMode="auto">
              <a:xfrm>
                <a:off x="3443288" y="2582863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CC99"/>
                    </a:solidFill>
                  </a:rPr>
                  <a:t>2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343347" y="3927885"/>
              <a:ext cx="730250" cy="1349939"/>
              <a:chOff x="2001838" y="4746626"/>
              <a:chExt cx="730250" cy="1349939"/>
            </a:xfrm>
          </p:grpSpPr>
          <p:sp>
            <p:nvSpPr>
              <p:cNvPr id="53" name="Text Box 92"/>
              <p:cNvSpPr txBox="1">
                <a:spLocks noChangeArrowheads="1"/>
              </p:cNvSpPr>
              <p:nvPr/>
            </p:nvSpPr>
            <p:spPr bwMode="auto">
              <a:xfrm>
                <a:off x="2001838" y="4746626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54" name="Text Box 93"/>
              <p:cNvSpPr txBox="1">
                <a:spLocks noChangeArrowheads="1"/>
              </p:cNvSpPr>
              <p:nvPr/>
            </p:nvSpPr>
            <p:spPr bwMode="auto">
              <a:xfrm>
                <a:off x="2413000" y="5654678"/>
                <a:ext cx="319088" cy="441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PT" sz="1400" b="1" dirty="0">
                    <a:solidFill>
                      <a:srgbClr val="0000FF"/>
                    </a:solidFill>
                  </a:rPr>
                  <a:t>4</a:t>
                </a:r>
              </a:p>
            </p:txBody>
          </p:sp>
        </p:grpSp>
      </p:grp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678151" y="6427965"/>
            <a:ext cx="7776000" cy="39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14.14 </a:t>
            </a:r>
            <a:r>
              <a:rPr lang="pt-PT" sz="1400" dirty="0" smtClean="0">
                <a:cs typeface="Times New Roman" pitchFamily="18" charset="0"/>
              </a:rPr>
              <a:t>Ordenação dos cursos de água com a classificação de </a:t>
            </a:r>
            <a:r>
              <a:rPr lang="pt-PT" sz="1400" b="1" dirty="0" smtClean="0">
                <a:cs typeface="Times New Roman" pitchFamily="18" charset="0"/>
              </a:rPr>
              <a:t>(a)</a:t>
            </a:r>
            <a:r>
              <a:rPr lang="pt-PT" sz="1400" dirty="0" smtClean="0">
                <a:cs typeface="Times New Roman" pitchFamily="18" charset="0"/>
              </a:rPr>
              <a:t> Horton e </a:t>
            </a:r>
            <a:r>
              <a:rPr lang="pt-PT" sz="1400" b="1" dirty="0" smtClean="0">
                <a:cs typeface="Times New Roman" pitchFamily="18" charset="0"/>
              </a:rPr>
              <a:t>(b)</a:t>
            </a:r>
            <a:r>
              <a:rPr lang="pt-PT" sz="1400" dirty="0" smtClean="0">
                <a:cs typeface="Times New Roman" pitchFamily="18" charset="0"/>
              </a:rPr>
              <a:t> de Strahler</a:t>
            </a:r>
            <a:endParaRPr lang="pt-PT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2855133" y="606863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(a)</a:t>
            </a:r>
            <a:endParaRPr lang="en-US" sz="1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113682" y="6070391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(b)</a:t>
            </a:r>
            <a:endParaRPr lang="en-US" sz="1400" b="1" dirty="0"/>
          </a:p>
        </p:txBody>
      </p:sp>
      <p:sp>
        <p:nvSpPr>
          <p:cNvPr id="102" name="Rectangle 101"/>
          <p:cNvSpPr/>
          <p:nvPr/>
        </p:nvSpPr>
        <p:spPr>
          <a:xfrm>
            <a:off x="143717" y="79500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i="1" dirty="0" smtClean="0"/>
              <a:t>Descrição quantitativa</a:t>
            </a:r>
            <a:endParaRPr lang="pt-PT" b="1" i="1" dirty="0"/>
          </a:p>
        </p:txBody>
      </p:sp>
    </p:spTree>
    <p:extLst>
      <p:ext uri="{BB962C8B-B14F-4D97-AF65-F5344CB8AC3E}">
        <p14:creationId xmlns:p14="http://schemas.microsoft.com/office/powerpoint/2010/main" val="22051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9" grpId="0" animBg="1"/>
      <p:bldP spid="100" grpId="0"/>
      <p:bldP spid="101" grpId="0"/>
      <p:bldP spid="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51" y="91799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Numa bacia, o número, comprimento médio e área média dos cursos de água de ordens sucessivas apresentam relações consistentes, com a forma: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1325140" y="3879017"/>
                <a:ext cx="6516000" cy="73911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pt-PT" sz="1400" b="1" dirty="0" smtClean="0">
                    <a:cs typeface="Times New Roman" pitchFamily="18" charset="0"/>
                  </a:rPr>
                  <a:t>Figura 14.15 </a:t>
                </a:r>
                <a:r>
                  <a:rPr lang="pt-PT" sz="1400" dirty="0" smtClean="0">
                    <a:cs typeface="Times New Roman" pitchFamily="18" charset="0"/>
                  </a:rPr>
                  <a:t>Relação entre o (a) número </a:t>
                </a:r>
                <a:r>
                  <a:rPr lang="pt-PT" sz="1400" i="1" dirty="0" smtClean="0">
                    <a:cs typeface="Times New Roman" pitchFamily="18" charset="0"/>
                  </a:rPr>
                  <a:t>N</a:t>
                </a:r>
                <a:r>
                  <a:rPr lang="pt-PT" sz="1400" dirty="0" smtClean="0">
                    <a:cs typeface="Times New Roman" pitchFamily="18" charset="0"/>
                  </a:rPr>
                  <a:t>, (b) o comprimento médio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1400" i="1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pt-PT" sz="14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pt-PT" sz="1400" dirty="0" smtClean="0">
                    <a:cs typeface="Times New Roman" pitchFamily="18" charset="0"/>
                  </a:rPr>
                  <a:t> e (c) a área de drenagem 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14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pt-PT" sz="14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pt-PT" sz="1400" dirty="0" smtClean="0">
                    <a:cs typeface="Times New Roman" pitchFamily="18" charset="0"/>
                  </a:rPr>
                  <a:t>, em função da ordem </a:t>
                </a:r>
                <a:r>
                  <a:rPr lang="pt-PT" sz="1400" i="1" dirty="0" smtClean="0">
                    <a:cs typeface="Times New Roman" pitchFamily="18" charset="0"/>
                  </a:rPr>
                  <a:t>U</a:t>
                </a:r>
                <a:r>
                  <a:rPr lang="pt-PT" sz="1400" dirty="0" smtClean="0">
                    <a:cs typeface="Times New Roman" pitchFamily="18" charset="0"/>
                  </a:rPr>
                  <a:t>, para uma bacia de 5ª ordem em Inglaterra </a:t>
                </a:r>
                <a:r>
                  <a:rPr lang="pt-PT" sz="1200" dirty="0" smtClean="0">
                    <a:cs typeface="Times New Roman" pitchFamily="18" charset="0"/>
                  </a:rPr>
                  <a:t>(Fonte: </a:t>
                </a:r>
                <a:r>
                  <a:rPr lang="pt-PT" sz="1200" dirty="0" err="1" smtClean="0">
                    <a:cs typeface="Times New Roman" pitchFamily="18" charset="0"/>
                  </a:rPr>
                  <a:t>Knighton</a:t>
                </a:r>
                <a:r>
                  <a:rPr lang="pt-PT" sz="1200" dirty="0" smtClean="0">
                    <a:cs typeface="Times New Roman" pitchFamily="18" charset="0"/>
                  </a:rPr>
                  <a:t>, 1998, em </a:t>
                </a:r>
                <a:r>
                  <a:rPr lang="pt-PT" sz="1200" dirty="0" err="1" smtClean="0">
                    <a:cs typeface="Times New Roman" pitchFamily="18" charset="0"/>
                  </a:rPr>
                  <a:t>Dingman</a:t>
                </a:r>
                <a:r>
                  <a:rPr lang="pt-PT" sz="1200" dirty="0" smtClean="0">
                    <a:cs typeface="Times New Roman" pitchFamily="18" charset="0"/>
                  </a:rPr>
                  <a:t>, 2009)</a:t>
                </a:r>
                <a:endParaRPr lang="pt-PT" sz="1200" dirty="0"/>
              </a:p>
            </p:txBody>
          </p:sp>
        </mc:Choice>
        <mc:Fallback xmlns="">
          <p:sp>
            <p:nvSpPr>
              <p:cNvPr id="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140" y="3879017"/>
                <a:ext cx="6516000" cy="739113"/>
              </a:xfrm>
              <a:prstGeom prst="rect">
                <a:avLst/>
              </a:prstGeom>
              <a:blipFill rotWithShape="1">
                <a:blip r:embed="rId2"/>
                <a:stretch>
                  <a:fillRect l="-187" r="-374" b="-73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38115" y="504838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Estas relações, designadas de </a:t>
            </a:r>
            <a:r>
              <a:rPr lang="pt-PT" b="1" dirty="0" smtClean="0">
                <a:solidFill>
                  <a:srgbClr val="0000FF"/>
                </a:solidFill>
              </a:rPr>
              <a:t>leis da composição da rede de drenagem</a:t>
            </a:r>
            <a:r>
              <a:rPr lang="pt-PT" dirty="0" smtClean="0"/>
              <a:t>, ou das </a:t>
            </a:r>
            <a:r>
              <a:rPr lang="pt-PT" b="1" dirty="0" smtClean="0">
                <a:solidFill>
                  <a:srgbClr val="0000FF"/>
                </a:solidFill>
              </a:rPr>
              <a:t>razões de confluênci</a:t>
            </a:r>
            <a:r>
              <a:rPr lang="pt-PT" dirty="0" smtClean="0"/>
              <a:t>a, estão sintetizadas no Quadro 14.3.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9012" y="990280"/>
            <a:ext cx="6430231" cy="2809620"/>
            <a:chOff x="1349012" y="990280"/>
            <a:chExt cx="6430231" cy="280962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82651" y="1096822"/>
              <a:ext cx="4133851" cy="269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792625" y="3546773"/>
              <a:ext cx="158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Ordem do curso de água</a:t>
              </a:r>
              <a:endParaRPr lang="pt-PT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48701" y="3545443"/>
              <a:ext cx="158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Ordem do curso de água</a:t>
              </a:r>
              <a:endParaRPr lang="pt-PT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608123" y="2270641"/>
              <a:ext cx="1728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Número de cursos de água</a:t>
              </a:r>
              <a:endParaRPr lang="pt-PT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2427965" y="2127169"/>
              <a:ext cx="252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pt-PT" sz="1000" dirty="0" smtClean="0"/>
                <a:t>Comprimento médio do curso de água (km)</a:t>
              </a:r>
              <a:endParaRPr lang="pt-PT" sz="1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86243" y="1225163"/>
              <a:ext cx="1332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pt-PT" sz="1000" i="1" dirty="0"/>
                <a:t>N</a:t>
              </a:r>
              <a:r>
                <a:rPr lang="pt-PT" sz="1000" baseline="-25000" dirty="0" smtClean="0"/>
                <a:t>U</a:t>
              </a:r>
              <a:r>
                <a:rPr lang="pt-PT" sz="1000" dirty="0" smtClean="0"/>
                <a:t> = 615 </a:t>
              </a:r>
              <a:r>
                <a:rPr lang="pt-PT" sz="1000" dirty="0" err="1" smtClean="0"/>
                <a:t>exp</a:t>
              </a:r>
              <a:r>
                <a:rPr lang="pt-PT" sz="1000" dirty="0" smtClean="0"/>
                <a:t> (-1,33</a:t>
              </a:r>
              <a:r>
                <a:rPr lang="pt-PT" sz="1000" i="1" dirty="0" smtClean="0"/>
                <a:t>U</a:t>
              </a:r>
              <a:r>
                <a:rPr lang="pt-PT" sz="1000" dirty="0" smtClean="0"/>
                <a:t>)</a:t>
              </a:r>
              <a:endParaRPr lang="pt-PT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072141" y="1135307"/>
                  <a:ext cx="1352934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1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sz="11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11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PT" sz="1100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pt-PT" sz="1100" b="0" i="1" smtClean="0">
                            <a:latin typeface="Cambria Math"/>
                          </a:rPr>
                          <m:t>=0,21</m:t>
                        </m:r>
                        <m:r>
                          <a:rPr lang="pt-PT" sz="1100" b="0" i="1" smtClean="0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pt-PT" sz="11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sz="1100" b="0" i="1" smtClean="0">
                                <a:latin typeface="Cambria Math"/>
                              </a:rPr>
                              <m:t>0,97</m:t>
                            </m:r>
                            <m:r>
                              <a:rPr lang="pt-PT" sz="11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pt-PT" sz="11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141" y="1135307"/>
                  <a:ext cx="1352934" cy="1692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51" b="-35714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12318" y="1092280"/>
              <a:ext cx="2066925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6125540" y="3553679"/>
              <a:ext cx="158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Ordem do curso de água</a:t>
              </a:r>
              <a:endParaRPr lang="pt-PT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4818128" y="2188458"/>
              <a:ext cx="198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/>
                <a:t>Área de drenagem média (km</a:t>
              </a:r>
              <a:r>
                <a:rPr lang="pt-PT" sz="1000" baseline="30000" dirty="0" smtClean="0"/>
                <a:t>2</a:t>
              </a:r>
              <a:r>
                <a:rPr lang="pt-PT" sz="1000" dirty="0" smtClean="0"/>
                <a:t>)</a:t>
              </a:r>
              <a:endParaRPr lang="pt-PT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203360" y="1259052"/>
                  <a:ext cx="1367362" cy="1696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1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sz="11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11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pt-PT" sz="1100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  <m:r>
                          <a:rPr lang="pt-PT" sz="1100" b="0" i="1" smtClean="0">
                            <a:latin typeface="Cambria Math"/>
                          </a:rPr>
                          <m:t>=0,18</m:t>
                        </m:r>
                        <m:r>
                          <a:rPr lang="pt-PT" sz="1100" b="0" i="1" smtClean="0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pt-PT" sz="11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sz="1100" b="0" i="1" smtClean="0">
                                <a:latin typeface="Cambria Math"/>
                              </a:rPr>
                              <m:t>1,48</m:t>
                            </m:r>
                            <m:r>
                              <a:rPr lang="pt-PT" sz="1100" b="0" i="1" smtClean="0">
                                <a:latin typeface="Cambria Math"/>
                              </a:rPr>
                              <m:t>𝑈</m:t>
                            </m:r>
                          </m:e>
                        </m:d>
                      </m:oMath>
                    </m:oMathPara>
                  </a14:m>
                  <a:endParaRPr lang="pt-PT" sz="11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360" y="1259052"/>
                  <a:ext cx="1367362" cy="169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86" b="-3703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33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53" y="54815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grau de intervenção na recuperação de um corredor fluvial, ou outro ecossistema, é variável, podendo identificar-se as seguintes alternativas (</a:t>
            </a:r>
            <a:r>
              <a:rPr lang="pt-PT" dirty="0"/>
              <a:t>USDA-NRCS, </a:t>
            </a:r>
            <a:r>
              <a:rPr lang="pt-PT" dirty="0" smtClean="0"/>
              <a:t>2001):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" y="1097715"/>
            <a:ext cx="879480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Restauro</a:t>
            </a:r>
            <a:r>
              <a:rPr lang="pt-PT" dirty="0" smtClean="0"/>
              <a:t> – restabelecimento da estrutura e funções do ecossistema e da sua capacidade de auto-sustentação. É um processo em que se tenta devolver o ecossistema às funções e condições anteriores à perturbação, estando implícito que, sendo um ecossistema naturalmente dinâmico, não é possível recriar um sistema na sua totalidade. É um processo holístico, que não se limita a manipular de forma isolada os elementos individuais do sistema.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153" y="2628144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Reabilitação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– consiste em tornar a terra útil após a perturbação, não conduzindo normalmente às condições existentes antes desta. Mas implica estabelecer paisagens geológicas e hidrológicas estáveis, que suportem o ecossistema natural do </a:t>
            </a:r>
            <a:r>
              <a:rPr lang="pt-PT" dirty="0" err="1" smtClean="0"/>
              <a:t>mozaico</a:t>
            </a:r>
            <a:r>
              <a:rPr lang="pt-PT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435734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Reclamação</a:t>
            </a:r>
            <a:r>
              <a:rPr lang="pt-PT" dirty="0" smtClean="0"/>
              <a:t> – é uma série de actividades que têm por objectivo modificar a capacidade biofísica do ecossistema, dando origem a um ecossistema diferente. Implica a adaptação dos recursos naturais a uma utilidade humana, tal como a reconversão de zonas húmidas ao uso agrícola, industrial ou urbano.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4748678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Assim, enquanto que o restauro </a:t>
            </a:r>
            <a:r>
              <a:rPr lang="pt-PT" dirty="0"/>
              <a:t>pretende devolver o ecossistema às funções e condições anteriores à </a:t>
            </a:r>
            <a:r>
              <a:rPr lang="pt-PT" dirty="0" smtClean="0"/>
              <a:t>perturbação, a reabilitação e a reclamação implicam colocar a paisagem perante um uso novo, para servir uma finalidade humana.</a:t>
            </a:r>
          </a:p>
        </p:txBody>
      </p:sp>
    </p:spTree>
    <p:extLst>
      <p:ext uri="{BB962C8B-B14F-4D97-AF65-F5344CB8AC3E}">
        <p14:creationId xmlns:p14="http://schemas.microsoft.com/office/powerpoint/2010/main" val="7999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009536"/>
                  </p:ext>
                </p:extLst>
              </p:nvPr>
            </p:nvGraphicFramePr>
            <p:xfrm>
              <a:off x="1474314" y="453132"/>
              <a:ext cx="6192000" cy="3095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0000"/>
                    <a:gridCol w="1260000"/>
                    <a:gridCol w="1980000"/>
                    <a:gridCol w="1332000"/>
                  </a:tblGrid>
                  <a:tr h="4628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Lei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Definição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Relação matemática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Amplitude e valor médio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dos números</a:t>
                          </a:r>
                        </a:p>
                        <a:p>
                          <a:pPr marL="0" indent="180975" algn="l"/>
                          <a:r>
                            <a:rPr lang="pt-PT" sz="1200" dirty="0" smtClean="0"/>
                            <a:t>(</a:t>
                          </a:r>
                          <a:r>
                            <a:rPr lang="pt-PT" sz="1200" dirty="0" err="1" smtClean="0"/>
                            <a:t>Horton</a:t>
                          </a:r>
                          <a:r>
                            <a:rPr lang="pt-PT" sz="1200" dirty="0" smtClean="0"/>
                            <a:t>, 1945)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174625" indent="-17462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174625" indent="-17462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1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=3,70</m:t>
                                </m:r>
                              </m:oMath>
                            </m:oMathPara>
                          </a14:m>
                          <a:endParaRPr lang="pt-PT" sz="1200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3&lt;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dos comprimentos</a:t>
                          </a:r>
                        </a:p>
                        <a:p>
                          <a:pPr marL="0" indent="180975" algn="l"/>
                          <a:r>
                            <a:rPr lang="pt-PT" sz="1200" dirty="0" err="1" smtClean="0"/>
                            <a:t>Horton</a:t>
                          </a:r>
                          <a:r>
                            <a:rPr lang="pt-PT" sz="1200" dirty="0" smtClean="0"/>
                            <a:t> (1945)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1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1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=2,55</m:t>
                                </m:r>
                              </m:oMath>
                            </m:oMathPara>
                          </a14:m>
                          <a:endParaRPr lang="pt-PT" sz="1200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1,5&lt;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&lt;3,5</m:t>
                                </m:r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das áreas</a:t>
                          </a:r>
                        </a:p>
                        <a:p>
                          <a:pPr marL="0" indent="180975" algn="l"/>
                          <a:r>
                            <a:rPr lang="pt-PT" sz="1200" dirty="0" smtClean="0"/>
                            <a:t>(</a:t>
                          </a:r>
                          <a:r>
                            <a:rPr lang="pt-PT" sz="1200" dirty="0" err="1" smtClean="0"/>
                            <a:t>Schumm</a:t>
                          </a:r>
                          <a:r>
                            <a:rPr lang="pt-PT" sz="1200" dirty="0" smtClean="0"/>
                            <a:t> 1956)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PT" sz="1200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𝑈</m:t>
                                        </m:r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1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1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=4,55</m:t>
                                </m:r>
                              </m:oMath>
                            </m:oMathPara>
                          </a14:m>
                          <a:endParaRPr lang="pt-PT" sz="1200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3&lt;</m:t>
                                </m:r>
                                <m:sSub>
                                  <m:sSub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000">
                    <a:tc gridSpan="4">
                      <a:txBody>
                        <a:bodyPr/>
                        <a:lstStyle/>
                        <a:p>
                          <a:pPr algn="just">
                            <a:spcBef>
                              <a:spcPct val="50000"/>
                            </a:spcBef>
                          </a:pPr>
                          <a:r>
                            <a:rPr lang="pt-PT" sz="1200" i="1" dirty="0" smtClean="0"/>
                            <a:t>R</a:t>
                          </a:r>
                          <a:r>
                            <a:rPr lang="pt-PT" sz="1200" i="1" baseline="-25000" dirty="0" smtClean="0"/>
                            <a:t>B</a:t>
                          </a:r>
                          <a:r>
                            <a:rPr lang="pt-PT" sz="1200" dirty="0" smtClean="0"/>
                            <a:t>, razão </a:t>
                          </a:r>
                          <a:r>
                            <a:rPr lang="pt-PT" sz="1200" dirty="0"/>
                            <a:t>de </a:t>
                          </a:r>
                          <a:r>
                            <a:rPr lang="pt-PT" sz="1200" dirty="0" smtClean="0"/>
                            <a:t>bifurcação; </a:t>
                          </a:r>
                          <a:r>
                            <a:rPr lang="pt-PT" sz="1200" i="1" dirty="0" smtClean="0"/>
                            <a:t>R</a:t>
                          </a:r>
                          <a:r>
                            <a:rPr lang="pt-PT" sz="1200" i="1" baseline="-25000" dirty="0" smtClean="0"/>
                            <a:t>L</a:t>
                          </a:r>
                          <a:r>
                            <a:rPr lang="pt-PT" sz="1200" dirty="0" smtClean="0"/>
                            <a:t>, razão </a:t>
                          </a:r>
                          <a:r>
                            <a:rPr lang="pt-PT" sz="1200" dirty="0"/>
                            <a:t>de </a:t>
                          </a:r>
                          <a:r>
                            <a:rPr lang="pt-PT" sz="1200" dirty="0" smtClean="0"/>
                            <a:t>comprimentos;</a:t>
                          </a:r>
                          <a:r>
                            <a:rPr lang="pt-PT" sz="1200" baseline="0" dirty="0" smtClean="0"/>
                            <a:t> </a:t>
                          </a:r>
                          <a:r>
                            <a:rPr lang="pt-PT" sz="1200" i="1" dirty="0" smtClean="0"/>
                            <a:t>R</a:t>
                          </a:r>
                          <a:r>
                            <a:rPr lang="pt-PT" sz="1200" i="1" baseline="-25000" dirty="0" smtClean="0"/>
                            <a:t>A</a:t>
                          </a:r>
                          <a:r>
                            <a:rPr lang="pt-PT" sz="1200" dirty="0" smtClean="0"/>
                            <a:t>, razão de áreas;</a:t>
                          </a:r>
                          <a:r>
                            <a:rPr lang="pt-PT" sz="1200" baseline="0" dirty="0" smtClean="0"/>
                            <a:t> </a:t>
                          </a:r>
                          <a:r>
                            <a:rPr lang="pt-PT" sz="1200" i="1" dirty="0" smtClean="0"/>
                            <a:t>U</a:t>
                          </a:r>
                          <a:r>
                            <a:rPr lang="pt-PT" sz="1200" dirty="0" smtClean="0"/>
                            <a:t>, ordem </a:t>
                          </a:r>
                          <a:r>
                            <a:rPr lang="pt-PT" sz="1200" dirty="0"/>
                            <a:t>de um curso de </a:t>
                          </a:r>
                          <a:r>
                            <a:rPr lang="pt-PT" sz="1200" dirty="0" smtClean="0"/>
                            <a:t>água;</a:t>
                          </a:r>
                          <a:r>
                            <a:rPr lang="pt-PT" sz="1200" baseline="0" dirty="0" smtClean="0"/>
                            <a:t> </a:t>
                          </a:r>
                          <a:r>
                            <a:rPr lang="pt-PT" sz="1200" i="1" dirty="0" smtClean="0"/>
                            <a:t>N</a:t>
                          </a:r>
                          <a:r>
                            <a:rPr lang="pt-PT" sz="1200" i="1" baseline="-25000" dirty="0" smtClean="0"/>
                            <a:t>U</a:t>
                          </a:r>
                          <a:r>
                            <a:rPr lang="pt-PT" sz="1200" dirty="0" smtClean="0"/>
                            <a:t>, número </a:t>
                          </a:r>
                          <a:r>
                            <a:rPr lang="pt-PT" sz="1200" dirty="0"/>
                            <a:t>de cursos de água de ordem </a:t>
                          </a:r>
                          <a:r>
                            <a:rPr lang="pt-PT" sz="1200" i="1" dirty="0" smtClean="0"/>
                            <a:t>U;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sz="12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1200" b="0" i="1" smtClean="0"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</m:sSub>
                            </m:oMath>
                          </a14:m>
                          <a:r>
                            <a:rPr lang="pt-PT" sz="1200" dirty="0" smtClean="0"/>
                            <a:t>, comprimento médio dos </a:t>
                          </a:r>
                          <a:r>
                            <a:rPr lang="pt-PT" sz="1200" dirty="0"/>
                            <a:t>cursos de água de ordem </a:t>
                          </a:r>
                          <a:r>
                            <a:rPr lang="pt-PT" sz="1200" i="1" dirty="0" smtClean="0"/>
                            <a:t>U</a:t>
                          </a:r>
                          <a:r>
                            <a:rPr lang="pt-PT" sz="1200" dirty="0" smtClean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sz="12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1200" b="0" i="1" smtClean="0"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pt-PT" sz="12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pt-PT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pt-PT" sz="12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pt-PT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pt-PT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12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pt-PT" sz="1200" b="0" i="1" smtClean="0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pt-PT" sz="1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1200" b="0" i="1" smtClean="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pt-PT" sz="1200" b="0" i="1" smtClean="0">
                                              <a:latin typeface="Cambria Math"/>
                                            </a:rPr>
                                            <m:t>𝑈𝑖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pt-PT" sz="1200" dirty="0" smtClean="0"/>
                            <a:t>) 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1200" i="1"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</m:sSub>
                            </m:oMath>
                          </a14:m>
                          <a:r>
                            <a:rPr lang="pt-PT" sz="1200" dirty="0" smtClean="0"/>
                            <a:t>, área média que </a:t>
                          </a:r>
                          <a:r>
                            <a:rPr lang="pt-PT" sz="1200" dirty="0"/>
                            <a:t>drena para os cursos de água de ordem </a:t>
                          </a:r>
                          <a:r>
                            <a:rPr lang="pt-PT" sz="1200" i="1" dirty="0"/>
                            <a:t>U</a:t>
                          </a:r>
                          <a:r>
                            <a:rPr lang="pt-PT" sz="1200" i="1" dirty="0" smtClean="0"/>
                            <a:t> </a:t>
                          </a:r>
                          <a:r>
                            <a:rPr lang="pt-PT" sz="12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1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1200" i="1"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pt-PT" sz="12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pt-PT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pt-PT" sz="12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pt-PT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pt-PT" sz="12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pt-PT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12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pt-PT" sz="12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pt-PT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12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pt-PT" sz="1200" i="1">
                                              <a:latin typeface="Cambria Math"/>
                                            </a:rPr>
                                            <m:t>𝑈𝑖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2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PT" sz="1200" i="1">
                                          <a:latin typeface="Cambria Math"/>
                                        </a:rPr>
                                        <m:t>𝑈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pt-PT" sz="1200" dirty="0"/>
                            <a:t>)</a:t>
                          </a:r>
                          <a:r>
                            <a:rPr lang="pt-PT" sz="1200" dirty="0" smtClean="0"/>
                            <a:t>.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009536"/>
                  </p:ext>
                </p:extLst>
              </p:nvPr>
            </p:nvGraphicFramePr>
            <p:xfrm>
              <a:off x="1474314" y="453132"/>
              <a:ext cx="6192000" cy="3095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0000"/>
                    <a:gridCol w="1260000"/>
                    <a:gridCol w="1980000"/>
                    <a:gridCol w="1332000"/>
                  </a:tblGrid>
                  <a:tr h="4628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Lei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Definição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Relação matemática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Amplitude e valor médio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dos números</a:t>
                          </a:r>
                        </a:p>
                        <a:p>
                          <a:pPr marL="0" indent="180975" algn="l"/>
                          <a:r>
                            <a:rPr lang="pt-PT" sz="1200" dirty="0" smtClean="0"/>
                            <a:t>(</a:t>
                          </a:r>
                          <a:r>
                            <a:rPr lang="pt-PT" sz="1200" dirty="0" err="1" smtClean="0"/>
                            <a:t>Horton</a:t>
                          </a:r>
                          <a:r>
                            <a:rPr lang="pt-PT" sz="1200" dirty="0" smtClean="0"/>
                            <a:t>, 1945)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28986" t="-80851" r="-262319" b="-45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46296" t="-80851" r="-67593" b="-45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64384" t="-80851" b="-455319"/>
                          </a:stretch>
                        </a:blipFill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dos comprimentos</a:t>
                          </a:r>
                        </a:p>
                        <a:p>
                          <a:pPr marL="0" indent="180975" algn="l"/>
                          <a:r>
                            <a:rPr lang="pt-PT" sz="1200" dirty="0" err="1" smtClean="0"/>
                            <a:t>Horton</a:t>
                          </a:r>
                          <a:r>
                            <a:rPr lang="pt-PT" sz="1200" dirty="0" smtClean="0"/>
                            <a:t> (1945)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8986" t="-178947" r="-262319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46296" t="-178947" r="-67593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364384" t="-178947" b="-350526"/>
                          </a:stretch>
                        </a:blipFill>
                      </a:tcPr>
                    </a:tc>
                  </a:tr>
                  <a:tr h="57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dirty="0" smtClean="0"/>
                            <a:t>das áreas</a:t>
                          </a:r>
                        </a:p>
                        <a:p>
                          <a:pPr marL="0" indent="180975" algn="l"/>
                          <a:r>
                            <a:rPr lang="pt-PT" sz="1200" dirty="0" smtClean="0"/>
                            <a:t>(</a:t>
                          </a:r>
                          <a:r>
                            <a:rPr lang="pt-PT" sz="1200" dirty="0" err="1" smtClean="0"/>
                            <a:t>Schumm</a:t>
                          </a:r>
                          <a:r>
                            <a:rPr lang="pt-PT" sz="1200" dirty="0" smtClean="0"/>
                            <a:t> 1956)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8986" t="-278947" r="-262319" b="-2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6296" t="-278947" r="-67593" b="-2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64384" t="-278947" b="-250526"/>
                          </a:stretch>
                        </a:blipFill>
                      </a:tcPr>
                    </a:tc>
                  </a:tr>
                  <a:tr h="904494">
                    <a:tc gridSpan="4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8" t="-243243" b="-608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51284" y="135514"/>
            <a:ext cx="6228000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Quadro 14.3 </a:t>
            </a:r>
            <a:r>
              <a:rPr lang="pt-PT" sz="1400" dirty="0" smtClean="0">
                <a:cs typeface="Times New Roman" pitchFamily="18" charset="0"/>
              </a:rPr>
              <a:t>Leis da composição da rede de drenagem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pt-PT" sz="1200" dirty="0" err="1" smtClean="0">
                <a:cs typeface="Times New Roman" pitchFamily="18" charset="0"/>
              </a:rPr>
              <a:t>Dingman</a:t>
            </a:r>
            <a:r>
              <a:rPr lang="pt-PT" sz="1200" dirty="0" smtClean="0">
                <a:cs typeface="Times New Roman" pitchFamily="18" charset="0"/>
              </a:rPr>
              <a:t>, 2009)</a:t>
            </a:r>
            <a:endParaRPr lang="pt-P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8554" y="3721017"/>
                <a:ext cx="8794800" cy="58535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 smtClean="0"/>
                  <a:t>A relação entre o comprimento médio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pt-PT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pt-PT" dirty="0" smtClean="0"/>
                  <a:t> (km) e a área 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pt-PT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pt-PT" dirty="0" smtClean="0"/>
                  <a:t> (km</a:t>
                </a:r>
                <a:r>
                  <a:rPr lang="pt-PT" baseline="30000" dirty="0" smtClean="0"/>
                  <a:t>2</a:t>
                </a:r>
                <a:r>
                  <a:rPr lang="pt-PT" dirty="0" smtClean="0"/>
                  <a:t>) é (</a:t>
                </a:r>
                <a:r>
                  <a:rPr lang="pt-PT" dirty="0" err="1" smtClean="0"/>
                  <a:t>Knighton</a:t>
                </a:r>
                <a:r>
                  <a:rPr lang="pt-PT" dirty="0" smtClean="0"/>
                  <a:t>, 1998, em </a:t>
                </a:r>
                <a:r>
                  <a:rPr lang="pt-PT" dirty="0" err="1" smtClean="0"/>
                  <a:t>Huffman</a:t>
                </a:r>
                <a:r>
                  <a:rPr lang="pt-PT" dirty="0" smtClean="0"/>
                  <a:t> </a:t>
                </a:r>
                <a:r>
                  <a:rPr lang="pt-PT" i="1" dirty="0" err="1" smtClean="0"/>
                  <a:t>et</a:t>
                </a:r>
                <a:r>
                  <a:rPr lang="pt-PT" i="1" dirty="0" smtClean="0"/>
                  <a:t> al</a:t>
                </a:r>
                <a:r>
                  <a:rPr lang="pt-PT" dirty="0" smtClean="0"/>
                  <a:t>., 2011):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4" y="3721017"/>
                <a:ext cx="8794800" cy="585353"/>
              </a:xfrm>
              <a:prstGeom prst="rect">
                <a:avLst/>
              </a:prstGeom>
              <a:blipFill rotWithShape="1">
                <a:blip r:embed="rId3"/>
                <a:stretch>
                  <a:fillRect l="-347" t="-2083" r="-416" b="-135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0641" y="4281991"/>
                <a:ext cx="1586973" cy="38773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𝑈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=1,27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𝑈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0,6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641" y="4281991"/>
                <a:ext cx="1586973" cy="387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3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4354" y="251875"/>
            <a:ext cx="4362092" cy="33855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b="1" dirty="0" smtClean="0"/>
              <a:t>14.2.3 P</a:t>
            </a:r>
            <a:r>
              <a:rPr lang="pt-PT" sz="1600" b="1" dirty="0" smtClean="0"/>
              <a:t>erfil longitudinal do curso de água </a:t>
            </a:r>
            <a:endParaRPr lang="pt-PT" sz="1600" b="1" dirty="0"/>
          </a:p>
        </p:txBody>
      </p:sp>
      <p:pic>
        <p:nvPicPr>
          <p:cNvPr id="48133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 t="5034" b="34326"/>
          <a:stretch>
            <a:fillRect/>
          </a:stretch>
        </p:blipFill>
        <p:spPr bwMode="auto">
          <a:xfrm>
            <a:off x="1871209" y="1226942"/>
            <a:ext cx="5400000" cy="328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251" y="562726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À escala da bacia hidrográfica, o perfil longitudinal é predominantemente côncavo.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27" y="5130669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Designa-se de </a:t>
            </a:r>
            <a:r>
              <a:rPr lang="pt-PT" b="1" dirty="0" smtClean="0">
                <a:solidFill>
                  <a:srgbClr val="0000FF"/>
                </a:solidFill>
              </a:rPr>
              <a:t>altitude de base </a:t>
            </a:r>
            <a:r>
              <a:rPr lang="pt-PT" dirty="0" smtClean="0"/>
              <a:t>a altitude da secção de jusante do curso de água (onde conflui com outro curso de água, um lago ou o oceano).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732" y="5676529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Esta altitude é um importante controlo do perfil longitudinal, pois os cursos de água ajustam-se ao longo tempo através dos processos de erosão e deposição, de modo a efectuarem uma transição suave nesse nível (</a:t>
            </a:r>
            <a:r>
              <a:rPr lang="pt-PT" dirty="0" err="1" smtClean="0"/>
              <a:t>Dingman</a:t>
            </a:r>
            <a:r>
              <a:rPr lang="pt-PT" dirty="0" smtClean="0"/>
              <a:t>, 2009).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34550" y="4483499"/>
            <a:ext cx="5868001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14.16 </a:t>
            </a:r>
            <a:r>
              <a:rPr lang="pt-PT" sz="1400" dirty="0" smtClean="0">
                <a:cs typeface="Times New Roman" pitchFamily="18" charset="0"/>
              </a:rPr>
              <a:t>Declive longitudinal de um curso de água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9972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66" y="1581248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relação entre o </a:t>
            </a:r>
            <a:r>
              <a:rPr lang="pt-PT" b="1" dirty="0" smtClean="0">
                <a:solidFill>
                  <a:srgbClr val="0000FF"/>
                </a:solidFill>
              </a:rPr>
              <a:t>declive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b="1" dirty="0" smtClean="0">
                <a:solidFill>
                  <a:srgbClr val="0000FF"/>
                </a:solidFill>
              </a:rPr>
              <a:t>do curso de água </a:t>
            </a:r>
            <a:r>
              <a:rPr lang="pt-PT" dirty="0" smtClean="0"/>
              <a:t>e a </a:t>
            </a:r>
            <a:r>
              <a:rPr lang="pt-PT" b="1" dirty="0" smtClean="0">
                <a:solidFill>
                  <a:srgbClr val="0000FF"/>
                </a:solidFill>
              </a:rPr>
              <a:t>distância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i="1" dirty="0" smtClean="0"/>
              <a:t>x</a:t>
            </a:r>
            <a:r>
              <a:rPr lang="pt-PT" dirty="0" smtClean="0"/>
              <a:t>, da nascente à secção de jusante, é normalmente representada por relações empíricas do tipo: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6175" y="2134788"/>
                <a:ext cx="2494657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75" y="2134788"/>
                <a:ext cx="2494657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2593" y="2700929"/>
                <a:ext cx="1646541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93" y="2700929"/>
                <a:ext cx="1646541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97466" y="3364090"/>
                <a:ext cx="1802545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66" y="3364090"/>
                <a:ext cx="1802545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8600" y="3042929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ou pela relação entre o declive e a </a:t>
            </a:r>
            <a:r>
              <a:rPr lang="pt-PT" b="1" dirty="0" smtClean="0">
                <a:solidFill>
                  <a:srgbClr val="0000FF"/>
                </a:solidFill>
              </a:rPr>
              <a:t>área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da bacia de drenagem correspondente: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375" y="3709436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em que os coeficientes e expoentes variam de curso de água para curso de água, de acordo com a geologia e a dimensão dos sedimentos, o volume de sedimentos e o caudal descarregado. Valores crescentes de </a:t>
            </a:r>
            <a:r>
              <a:rPr lang="pt-PT" i="1" dirty="0" smtClean="0"/>
              <a:t>k</a:t>
            </a:r>
            <a:r>
              <a:rPr lang="pt-PT" baseline="-25000" dirty="0" smtClean="0"/>
              <a:t>1</a:t>
            </a:r>
            <a:r>
              <a:rPr lang="pt-PT" dirty="0" smtClean="0"/>
              <a:t>, |</a:t>
            </a:r>
            <a:r>
              <a:rPr lang="pt-PT" i="1" dirty="0" smtClean="0"/>
              <a:t>m</a:t>
            </a:r>
            <a:r>
              <a:rPr lang="pt-PT" baseline="-25000" dirty="0" smtClean="0"/>
              <a:t>2</a:t>
            </a:r>
            <a:r>
              <a:rPr lang="pt-PT" dirty="0"/>
              <a:t>|, </a:t>
            </a:r>
            <a:r>
              <a:rPr lang="pt-PT" dirty="0" smtClean="0"/>
              <a:t>ou |</a:t>
            </a:r>
            <a:r>
              <a:rPr lang="pt-PT" i="1" dirty="0" smtClean="0"/>
              <a:t>m</a:t>
            </a:r>
            <a:r>
              <a:rPr lang="pt-PT" i="1" baseline="-25000" dirty="0" smtClean="0"/>
              <a:t>3</a:t>
            </a:r>
            <a:r>
              <a:rPr lang="pt-PT" dirty="0" smtClean="0"/>
              <a:t>| representam aumento da concavidade.</a:t>
            </a:r>
            <a:endParaRPr lang="pt-PT" dirty="0"/>
          </a:p>
        </p:txBody>
      </p:sp>
      <p:sp>
        <p:nvSpPr>
          <p:cNvPr id="9" name="Rectangle 8"/>
          <p:cNvSpPr/>
          <p:nvPr/>
        </p:nvSpPr>
        <p:spPr>
          <a:xfrm>
            <a:off x="176648" y="451357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Desvios relativamente à forma ideal devem-se a: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648" y="4805876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Zonas com formações rochosas resistentes;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879" y="511008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introdução de sedimentos mais grosseiros ou elevados depósitos por parte de um afluente;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192" y="5422096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subida tectónica;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935" y="572628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descida do nível de base.</a:t>
            </a: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150136" y="2451777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338" y="159636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declive do curso de água é largamente determinado pela: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66" y="43880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 smtClean="0"/>
              <a:t>Quantidade de escoamento </a:t>
            </a:r>
            <a:r>
              <a:rPr lang="pt-PT" dirty="0" smtClean="0"/>
              <a:t>fornecido pela bacia hidrográfica;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567" y="717336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as </a:t>
            </a:r>
            <a:r>
              <a:rPr lang="pt-PT" b="1" dirty="0" smtClean="0"/>
              <a:t>dimensões do material </a:t>
            </a:r>
            <a:r>
              <a:rPr lang="pt-PT" dirty="0" smtClean="0"/>
              <a:t>do curso de água.</a:t>
            </a:r>
          </a:p>
        </p:txBody>
      </p:sp>
    </p:spTree>
    <p:extLst>
      <p:ext uri="{BB962C8B-B14F-4D97-AF65-F5344CB8AC3E}">
        <p14:creationId xmlns:p14="http://schemas.microsoft.com/office/powerpoint/2010/main" val="11146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072" y="3003066"/>
            <a:ext cx="6171882" cy="33855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PT" b="1" dirty="0" smtClean="0"/>
              <a:t>14.2.4 Decréscimo da dimensão dos sedimentos para jusante</a:t>
            </a:r>
            <a:endParaRPr lang="pt-PT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50420" y="335154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dimensão dos sedimentos do leito do curso de água tende a diminuir de montante para jusante, o que se pode caracterizar com um modelo exponencial: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9297" y="3936315"/>
                <a:ext cx="2291140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97" y="3936315"/>
                <a:ext cx="2291140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367" y="4246344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/>
              <a:t>e</a:t>
            </a:r>
            <a:r>
              <a:rPr lang="pt-PT" dirty="0" smtClean="0"/>
              <a:t>m que </a:t>
            </a:r>
            <a:r>
              <a:rPr lang="pt-PT" i="1" dirty="0" smtClean="0"/>
              <a:t>d</a:t>
            </a:r>
            <a:r>
              <a:rPr lang="pt-PT" dirty="0" smtClean="0"/>
              <a:t>(0) é a dimensão dos grãos em </a:t>
            </a:r>
            <a:r>
              <a:rPr lang="pt-PT" i="1" dirty="0" smtClean="0"/>
              <a:t>x</a:t>
            </a:r>
            <a:r>
              <a:rPr lang="pt-PT" dirty="0" smtClean="0"/>
              <a:t> = 0. A taxa de decréscimo é particularmente acentuada em cursos de água com leito de seixos, sofrendo uma transição abrupta na transição de seixo para a areia.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521" y="5046444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Esta taxa de decréscimo deve-se: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521" y="532499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À fragmentação dos grãos por abrasão 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885" y="563497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ao transporte selectivo dos materiais mais finos (processo dominante).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5524" y="236564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Como em quase todos os cursos de água o caudal, </a:t>
            </a:r>
            <a:r>
              <a:rPr lang="pt-PT" i="1" dirty="0" smtClean="0"/>
              <a:t>q</a:t>
            </a:r>
            <a:r>
              <a:rPr lang="pt-PT" dirty="0" smtClean="0"/>
              <a:t>, aumenta para jusante devido ao aumento da bacia de drenagem, </a:t>
            </a:r>
            <a:r>
              <a:rPr lang="pt-PT" i="1" dirty="0" smtClean="0"/>
              <a:t>A</a:t>
            </a:r>
            <a:r>
              <a:rPr lang="pt-PT" baseline="-25000" dirty="0" smtClean="0"/>
              <a:t>d</a:t>
            </a:r>
            <a:r>
              <a:rPr lang="pt-PT" dirty="0" smtClean="0"/>
              <a:t>, que contribui para o escoamento, podem também estabelecer-se as relações: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63964" y="1006160"/>
                <a:ext cx="2607380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64" y="1006160"/>
                <a:ext cx="260738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49125" y="1333197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5452" y="1600672"/>
                <a:ext cx="2689775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52" y="1600672"/>
                <a:ext cx="2689775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51838" y="1956502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/>
              <a:t>e</a:t>
            </a:r>
            <a:r>
              <a:rPr lang="pt-PT" dirty="0" smtClean="0"/>
              <a:t>m que </a:t>
            </a:r>
            <a:r>
              <a:rPr lang="pt-PT" i="1" dirty="0" smtClean="0"/>
              <a:t>d</a:t>
            </a:r>
            <a:r>
              <a:rPr lang="pt-PT" dirty="0" smtClean="0"/>
              <a:t> representa uma medida da dimensão dos sedimentos e </a:t>
            </a:r>
            <a:r>
              <a:rPr lang="pt-PT" i="1" dirty="0" smtClean="0"/>
              <a:t>m</a:t>
            </a:r>
            <a:r>
              <a:rPr lang="pt-PT" baseline="-25000" dirty="0" smtClean="0"/>
              <a:t>4</a:t>
            </a:r>
            <a:r>
              <a:rPr lang="pt-PT" dirty="0" smtClean="0"/>
              <a:t> a </a:t>
            </a:r>
            <a:r>
              <a:rPr lang="pt-PT" i="1" dirty="0" smtClean="0"/>
              <a:t>m</a:t>
            </a:r>
            <a:r>
              <a:rPr lang="pt-PT" baseline="-25000" dirty="0" smtClean="0"/>
              <a:t>7</a:t>
            </a:r>
            <a:r>
              <a:rPr lang="pt-PT" dirty="0" smtClean="0"/>
              <a:t> variam com a região.</a:t>
            </a:r>
          </a:p>
        </p:txBody>
      </p:sp>
    </p:spTree>
    <p:extLst>
      <p:ext uri="{BB962C8B-B14F-4D97-AF65-F5344CB8AC3E}">
        <p14:creationId xmlns:p14="http://schemas.microsoft.com/office/powerpoint/2010/main" val="22992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21" y="38448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 </a:t>
            </a:r>
            <a:r>
              <a:rPr lang="pt-PT" b="1" dirty="0"/>
              <a:t>Geometria </a:t>
            </a:r>
            <a:r>
              <a:rPr lang="pt-PT" b="1" dirty="0" smtClean="0"/>
              <a:t>em Planta: Principais Tipos de Cursos de Água</a:t>
            </a:r>
            <a:endParaRPr lang="pt-PT" b="1" dirty="0"/>
          </a:p>
        </p:txBody>
      </p:sp>
      <p:sp>
        <p:nvSpPr>
          <p:cNvPr id="3" name="Rectangle 2"/>
          <p:cNvSpPr/>
          <p:nvPr/>
        </p:nvSpPr>
        <p:spPr>
          <a:xfrm>
            <a:off x="169571" y="66136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forma dos cursos de água pode dividir-se em: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120" y="94394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Cursos de água com </a:t>
            </a:r>
            <a:r>
              <a:rPr lang="pt-PT" b="1" dirty="0" smtClean="0">
                <a:solidFill>
                  <a:srgbClr val="0000FF"/>
                </a:solidFill>
              </a:rPr>
              <a:t>um único canal </a:t>
            </a:r>
            <a:r>
              <a:rPr lang="pt-PT" dirty="0" smtClean="0"/>
              <a:t>de escoamento 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752" y="125118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cursos de água com </a:t>
            </a:r>
            <a:r>
              <a:rPr lang="pt-PT" b="1" dirty="0" smtClean="0">
                <a:solidFill>
                  <a:srgbClr val="0000FF"/>
                </a:solidFill>
              </a:rPr>
              <a:t>múltiplos canais</a:t>
            </a:r>
            <a:r>
              <a:rPr lang="pt-PT" dirty="0" smtClean="0"/>
              <a:t>, formando um padrão entrançado.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46" y="157543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Podem também classificar-se quanto à </a:t>
            </a:r>
            <a:r>
              <a:rPr lang="pt-PT" b="1" dirty="0" smtClean="0">
                <a:solidFill>
                  <a:srgbClr val="0000FF"/>
                </a:solidFill>
              </a:rPr>
              <a:t>sinuosidade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rgbClr val="0000FF"/>
                </a:solidFill>
                <a:sym typeface="Symbol"/>
              </a:rPr>
              <a:t></a:t>
            </a:r>
            <a:r>
              <a:rPr lang="pt-PT" dirty="0" smtClean="0">
                <a:sym typeface="Symbol"/>
              </a:rPr>
              <a:t>, que se define como a razão entre o comprimento do talvegue do canal, </a:t>
            </a:r>
            <a:r>
              <a:rPr lang="pt-PT" dirty="0" err="1" smtClean="0">
                <a:latin typeface="Symbol" pitchFamily="18" charset="2"/>
                <a:sym typeface="Symbol"/>
              </a:rPr>
              <a:t>D</a:t>
            </a:r>
            <a:r>
              <a:rPr lang="pt-PT" i="1" dirty="0" err="1" smtClean="0">
                <a:sym typeface="Symbol"/>
              </a:rPr>
              <a:t>x</a:t>
            </a:r>
            <a:r>
              <a:rPr lang="pt-PT" dirty="0" smtClean="0">
                <a:sym typeface="Symbol"/>
              </a:rPr>
              <a:t>, e o comprimento do vale, </a:t>
            </a:r>
            <a:r>
              <a:rPr lang="pt-PT" dirty="0" err="1">
                <a:latin typeface="Symbol" pitchFamily="18" charset="2"/>
                <a:sym typeface="Symbol"/>
              </a:rPr>
              <a:t>D</a:t>
            </a:r>
            <a:r>
              <a:rPr lang="pt-PT" i="1" dirty="0" err="1" smtClean="0">
                <a:sym typeface="Symbol"/>
              </a:rPr>
              <a:t>x</a:t>
            </a:r>
            <a:r>
              <a:rPr lang="pt-PT" baseline="-25000" dirty="0" err="1" smtClean="0">
                <a:sym typeface="Symbol"/>
              </a:rPr>
              <a:t>v</a:t>
            </a:r>
            <a:r>
              <a:rPr lang="pt-PT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1415" y="2158217"/>
                <a:ext cx="942181" cy="59644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15" y="2158217"/>
                <a:ext cx="942181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696" y="2735054"/>
                <a:ext cx="8794800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 smtClean="0"/>
                  <a:t>Como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≥∆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PT" dirty="0" smtClean="0"/>
                  <a:t> a sinuosidade é sempre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</a:rPr>
                      <m:t>𝜁</m:t>
                    </m:r>
                    <m:r>
                      <a:rPr lang="pt-PT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pt-PT" dirty="0" smtClean="0"/>
                  <a:t>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6" y="2735054"/>
                <a:ext cx="87948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16" t="-5455" b="-2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2529" y="6134725"/>
            <a:ext cx="73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14.117</a:t>
            </a:r>
            <a:r>
              <a:rPr lang="pt-PT" sz="1400" dirty="0" smtClean="0">
                <a:cs typeface="Times New Roman" pitchFamily="18" charset="0"/>
              </a:rPr>
              <a:t> Descritores característicos de um curso de água em planta, em que </a:t>
            </a:r>
            <a:r>
              <a:rPr lang="pt-PT" sz="140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pt-PT" sz="1400" i="1" dirty="0" err="1" smtClean="0">
                <a:cs typeface="Times New Roman" pitchFamily="18" charset="0"/>
              </a:rPr>
              <a:t>x</a:t>
            </a:r>
            <a:r>
              <a:rPr lang="pt-PT" sz="1400" dirty="0" smtClean="0">
                <a:cs typeface="Times New Roman" pitchFamily="18" charset="0"/>
              </a:rPr>
              <a:t> é o comprimento do talvegue do troço do curso de água e </a:t>
            </a:r>
            <a:r>
              <a:rPr lang="pt-PT" sz="1400" i="1" dirty="0" err="1" smtClean="0">
                <a:cs typeface="Times New Roman" pitchFamily="18" charset="0"/>
              </a:rPr>
              <a:t>R</a:t>
            </a:r>
            <a:r>
              <a:rPr lang="pt-PT" sz="1400" baseline="-25000" dirty="0" err="1" smtClean="0">
                <a:cs typeface="Times New Roman" pitchFamily="18" charset="0"/>
              </a:rPr>
              <a:t>c</a:t>
            </a:r>
            <a:r>
              <a:rPr lang="pt-PT" sz="1400" dirty="0" smtClean="0">
                <a:cs typeface="Times New Roman" pitchFamily="18" charset="0"/>
              </a:rPr>
              <a:t> é o raio de curvatura </a:t>
            </a:r>
            <a:r>
              <a:rPr lang="pt-PT" sz="1200" dirty="0" smtClean="0"/>
              <a:t>(Fonte: </a:t>
            </a:r>
            <a:r>
              <a:rPr lang="pt-PT" sz="1200" dirty="0" err="1" smtClean="0"/>
              <a:t>Dingman</a:t>
            </a:r>
            <a:r>
              <a:rPr lang="pt-PT" sz="1200" dirty="0" smtClean="0"/>
              <a:t>, 2009 e </a:t>
            </a:r>
            <a:r>
              <a:rPr lang="pt-PT" sz="1200" dirty="0" err="1" smtClean="0"/>
              <a:t>Huffman</a:t>
            </a:r>
            <a:r>
              <a:rPr lang="pt-PT" sz="1200" dirty="0" smtClean="0"/>
              <a:t> </a:t>
            </a:r>
            <a:r>
              <a:rPr lang="pt-PT" sz="1200" i="1" dirty="0" err="1" smtClean="0"/>
              <a:t>et</a:t>
            </a:r>
            <a:r>
              <a:rPr lang="pt-PT" sz="1200" i="1" dirty="0" smtClean="0"/>
              <a:t> al</a:t>
            </a:r>
            <a:r>
              <a:rPr lang="pt-PT" sz="1200" dirty="0" smtClean="0"/>
              <a:t>., 2011)</a:t>
            </a:r>
            <a:endParaRPr lang="pt-PT" sz="1200" dirty="0"/>
          </a:p>
        </p:txBody>
      </p:sp>
      <p:sp>
        <p:nvSpPr>
          <p:cNvPr id="39" name="Rectangle 38"/>
          <p:cNvSpPr/>
          <p:nvPr/>
        </p:nvSpPr>
        <p:spPr>
          <a:xfrm>
            <a:off x="147036" y="349872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14.3.1 Classificação</a:t>
            </a:r>
            <a:endParaRPr lang="pt-PT" b="1" dirty="0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758535" y="3191304"/>
            <a:ext cx="7200000" cy="2708664"/>
            <a:chOff x="320775" y="3191302"/>
            <a:chExt cx="7361824" cy="2769541"/>
          </a:xfrm>
        </p:grpSpPr>
        <p:grpSp>
          <p:nvGrpSpPr>
            <p:cNvPr id="10" name="Group 9"/>
            <p:cNvGrpSpPr/>
            <p:nvPr/>
          </p:nvGrpSpPr>
          <p:grpSpPr>
            <a:xfrm>
              <a:off x="1464375" y="3191302"/>
              <a:ext cx="6218224" cy="2769541"/>
              <a:chOff x="1454253" y="234343"/>
              <a:chExt cx="6218224" cy="27695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454253" y="234343"/>
                <a:ext cx="6218224" cy="2769541"/>
                <a:chOff x="1416153" y="310543"/>
                <a:chExt cx="6218224" cy="2769541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431985" y="930474"/>
                  <a:ext cx="5969479" cy="1395380"/>
                </a:xfrm>
                <a:custGeom>
                  <a:avLst/>
                  <a:gdLst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88853"/>
                    <a:gd name="connsiteX1" fmla="*/ 120770 w 5969479"/>
                    <a:gd name="connsiteY1" fmla="*/ 224287 h 1388853"/>
                    <a:gd name="connsiteX2" fmla="*/ 405441 w 5969479"/>
                    <a:gd name="connsiteY2" fmla="*/ 94890 h 1388853"/>
                    <a:gd name="connsiteX3" fmla="*/ 741872 w 5969479"/>
                    <a:gd name="connsiteY3" fmla="*/ 77638 h 1388853"/>
                    <a:gd name="connsiteX4" fmla="*/ 1069675 w 5969479"/>
                    <a:gd name="connsiteY4" fmla="*/ 181155 h 1388853"/>
                    <a:gd name="connsiteX5" fmla="*/ 1311215 w 5969479"/>
                    <a:gd name="connsiteY5" fmla="*/ 474453 h 1388853"/>
                    <a:gd name="connsiteX6" fmla="*/ 1552755 w 5969479"/>
                    <a:gd name="connsiteY6" fmla="*/ 871268 h 1388853"/>
                    <a:gd name="connsiteX7" fmla="*/ 1802921 w 5969479"/>
                    <a:gd name="connsiteY7" fmla="*/ 1069675 h 1388853"/>
                    <a:gd name="connsiteX8" fmla="*/ 2027207 w 5969479"/>
                    <a:gd name="connsiteY8" fmla="*/ 1216324 h 1388853"/>
                    <a:gd name="connsiteX9" fmla="*/ 2337758 w 5969479"/>
                    <a:gd name="connsiteY9" fmla="*/ 1354347 h 1388853"/>
                    <a:gd name="connsiteX10" fmla="*/ 2725947 w 5969479"/>
                    <a:gd name="connsiteY10" fmla="*/ 1388853 h 1388853"/>
                    <a:gd name="connsiteX11" fmla="*/ 3010619 w 5969479"/>
                    <a:gd name="connsiteY11" fmla="*/ 1259456 h 1388853"/>
                    <a:gd name="connsiteX12" fmla="*/ 3269411 w 5969479"/>
                    <a:gd name="connsiteY12" fmla="*/ 1000664 h 1388853"/>
                    <a:gd name="connsiteX13" fmla="*/ 3450566 w 5969479"/>
                    <a:gd name="connsiteY13" fmla="*/ 672860 h 1388853"/>
                    <a:gd name="connsiteX14" fmla="*/ 3614468 w 5969479"/>
                    <a:gd name="connsiteY14" fmla="*/ 345056 h 1388853"/>
                    <a:gd name="connsiteX15" fmla="*/ 3812875 w 5969479"/>
                    <a:gd name="connsiteY15" fmla="*/ 224287 h 1388853"/>
                    <a:gd name="connsiteX16" fmla="*/ 4028536 w 5969479"/>
                    <a:gd name="connsiteY16" fmla="*/ 69011 h 1388853"/>
                    <a:gd name="connsiteX17" fmla="*/ 4192438 w 5969479"/>
                    <a:gd name="connsiteY17" fmla="*/ 0 h 1388853"/>
                    <a:gd name="connsiteX18" fmla="*/ 4459857 w 5969479"/>
                    <a:gd name="connsiteY18" fmla="*/ 120770 h 1388853"/>
                    <a:gd name="connsiteX19" fmla="*/ 4727275 w 5969479"/>
                    <a:gd name="connsiteY19" fmla="*/ 250166 h 1388853"/>
                    <a:gd name="connsiteX20" fmla="*/ 4925683 w 5969479"/>
                    <a:gd name="connsiteY20" fmla="*/ 414068 h 1388853"/>
                    <a:gd name="connsiteX21" fmla="*/ 5124090 w 5969479"/>
                    <a:gd name="connsiteY21" fmla="*/ 733245 h 1388853"/>
                    <a:gd name="connsiteX22" fmla="*/ 5305245 w 5969479"/>
                    <a:gd name="connsiteY22" fmla="*/ 1009290 h 1388853"/>
                    <a:gd name="connsiteX23" fmla="*/ 5477773 w 5969479"/>
                    <a:gd name="connsiteY23" fmla="*/ 1147313 h 1388853"/>
                    <a:gd name="connsiteX24" fmla="*/ 5736566 w 5969479"/>
                    <a:gd name="connsiteY24" fmla="*/ 1043796 h 1388853"/>
                    <a:gd name="connsiteX25" fmla="*/ 5917721 w 5969479"/>
                    <a:gd name="connsiteY25" fmla="*/ 828136 h 1388853"/>
                    <a:gd name="connsiteX26" fmla="*/ 5943600 w 5969479"/>
                    <a:gd name="connsiteY26" fmla="*/ 655607 h 1388853"/>
                    <a:gd name="connsiteX27" fmla="*/ 5952226 w 5969479"/>
                    <a:gd name="connsiteY27" fmla="*/ 405441 h 1388853"/>
                    <a:gd name="connsiteX28" fmla="*/ 5969479 w 5969479"/>
                    <a:gd name="connsiteY28" fmla="*/ 327804 h 1388853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3683 h 1394201"/>
                    <a:gd name="connsiteX1" fmla="*/ 120770 w 5969479"/>
                    <a:gd name="connsiteY1" fmla="*/ 224287 h 1394201"/>
                    <a:gd name="connsiteX2" fmla="*/ 405441 w 5969479"/>
                    <a:gd name="connsiteY2" fmla="*/ 94890 h 1394201"/>
                    <a:gd name="connsiteX3" fmla="*/ 741872 w 5969479"/>
                    <a:gd name="connsiteY3" fmla="*/ 77638 h 1394201"/>
                    <a:gd name="connsiteX4" fmla="*/ 1069675 w 5969479"/>
                    <a:gd name="connsiteY4" fmla="*/ 181155 h 1394201"/>
                    <a:gd name="connsiteX5" fmla="*/ 1311215 w 5969479"/>
                    <a:gd name="connsiteY5" fmla="*/ 474453 h 1394201"/>
                    <a:gd name="connsiteX6" fmla="*/ 1552755 w 5969479"/>
                    <a:gd name="connsiteY6" fmla="*/ 871268 h 1394201"/>
                    <a:gd name="connsiteX7" fmla="*/ 1802921 w 5969479"/>
                    <a:gd name="connsiteY7" fmla="*/ 1069675 h 1394201"/>
                    <a:gd name="connsiteX8" fmla="*/ 2027207 w 5969479"/>
                    <a:gd name="connsiteY8" fmla="*/ 1216324 h 1394201"/>
                    <a:gd name="connsiteX9" fmla="*/ 2337758 w 5969479"/>
                    <a:gd name="connsiteY9" fmla="*/ 1354347 h 1394201"/>
                    <a:gd name="connsiteX10" fmla="*/ 2725947 w 5969479"/>
                    <a:gd name="connsiteY10" fmla="*/ 1388853 h 1394201"/>
                    <a:gd name="connsiteX11" fmla="*/ 3010619 w 5969479"/>
                    <a:gd name="connsiteY11" fmla="*/ 1259456 h 1394201"/>
                    <a:gd name="connsiteX12" fmla="*/ 3269411 w 5969479"/>
                    <a:gd name="connsiteY12" fmla="*/ 1000664 h 1394201"/>
                    <a:gd name="connsiteX13" fmla="*/ 3450566 w 5969479"/>
                    <a:gd name="connsiteY13" fmla="*/ 672860 h 1394201"/>
                    <a:gd name="connsiteX14" fmla="*/ 3614468 w 5969479"/>
                    <a:gd name="connsiteY14" fmla="*/ 345056 h 1394201"/>
                    <a:gd name="connsiteX15" fmla="*/ 3812875 w 5969479"/>
                    <a:gd name="connsiteY15" fmla="*/ 224287 h 1394201"/>
                    <a:gd name="connsiteX16" fmla="*/ 4028536 w 5969479"/>
                    <a:gd name="connsiteY16" fmla="*/ 69011 h 1394201"/>
                    <a:gd name="connsiteX17" fmla="*/ 4192438 w 5969479"/>
                    <a:gd name="connsiteY17" fmla="*/ 0 h 1394201"/>
                    <a:gd name="connsiteX18" fmla="*/ 4459857 w 5969479"/>
                    <a:gd name="connsiteY18" fmla="*/ 120770 h 1394201"/>
                    <a:gd name="connsiteX19" fmla="*/ 4727275 w 5969479"/>
                    <a:gd name="connsiteY19" fmla="*/ 250166 h 1394201"/>
                    <a:gd name="connsiteX20" fmla="*/ 4925683 w 5969479"/>
                    <a:gd name="connsiteY20" fmla="*/ 414068 h 1394201"/>
                    <a:gd name="connsiteX21" fmla="*/ 5124090 w 5969479"/>
                    <a:gd name="connsiteY21" fmla="*/ 733245 h 1394201"/>
                    <a:gd name="connsiteX22" fmla="*/ 5305245 w 5969479"/>
                    <a:gd name="connsiteY22" fmla="*/ 1009290 h 1394201"/>
                    <a:gd name="connsiteX23" fmla="*/ 5477773 w 5969479"/>
                    <a:gd name="connsiteY23" fmla="*/ 1147313 h 1394201"/>
                    <a:gd name="connsiteX24" fmla="*/ 5736566 w 5969479"/>
                    <a:gd name="connsiteY24" fmla="*/ 1043796 h 1394201"/>
                    <a:gd name="connsiteX25" fmla="*/ 5917721 w 5969479"/>
                    <a:gd name="connsiteY25" fmla="*/ 828136 h 1394201"/>
                    <a:gd name="connsiteX26" fmla="*/ 5943600 w 5969479"/>
                    <a:gd name="connsiteY26" fmla="*/ 655607 h 1394201"/>
                    <a:gd name="connsiteX27" fmla="*/ 5952226 w 5969479"/>
                    <a:gd name="connsiteY27" fmla="*/ 405441 h 1394201"/>
                    <a:gd name="connsiteX28" fmla="*/ 5969479 w 5969479"/>
                    <a:gd name="connsiteY28" fmla="*/ 327804 h 1394201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  <a:gd name="connsiteX0" fmla="*/ 0 w 5969479"/>
                    <a:gd name="connsiteY0" fmla="*/ 354862 h 1395380"/>
                    <a:gd name="connsiteX1" fmla="*/ 120770 w 5969479"/>
                    <a:gd name="connsiteY1" fmla="*/ 225466 h 1395380"/>
                    <a:gd name="connsiteX2" fmla="*/ 405441 w 5969479"/>
                    <a:gd name="connsiteY2" fmla="*/ 96069 h 1395380"/>
                    <a:gd name="connsiteX3" fmla="*/ 741872 w 5969479"/>
                    <a:gd name="connsiteY3" fmla="*/ 78817 h 1395380"/>
                    <a:gd name="connsiteX4" fmla="*/ 1069675 w 5969479"/>
                    <a:gd name="connsiteY4" fmla="*/ 182334 h 1395380"/>
                    <a:gd name="connsiteX5" fmla="*/ 1311215 w 5969479"/>
                    <a:gd name="connsiteY5" fmla="*/ 475632 h 1395380"/>
                    <a:gd name="connsiteX6" fmla="*/ 1552755 w 5969479"/>
                    <a:gd name="connsiteY6" fmla="*/ 872447 h 1395380"/>
                    <a:gd name="connsiteX7" fmla="*/ 1802921 w 5969479"/>
                    <a:gd name="connsiteY7" fmla="*/ 1070854 h 1395380"/>
                    <a:gd name="connsiteX8" fmla="*/ 2027207 w 5969479"/>
                    <a:gd name="connsiteY8" fmla="*/ 1217503 h 1395380"/>
                    <a:gd name="connsiteX9" fmla="*/ 2337758 w 5969479"/>
                    <a:gd name="connsiteY9" fmla="*/ 1355526 h 1395380"/>
                    <a:gd name="connsiteX10" fmla="*/ 2725947 w 5969479"/>
                    <a:gd name="connsiteY10" fmla="*/ 1390032 h 1395380"/>
                    <a:gd name="connsiteX11" fmla="*/ 3010619 w 5969479"/>
                    <a:gd name="connsiteY11" fmla="*/ 1260635 h 1395380"/>
                    <a:gd name="connsiteX12" fmla="*/ 3269411 w 5969479"/>
                    <a:gd name="connsiteY12" fmla="*/ 1001843 h 1395380"/>
                    <a:gd name="connsiteX13" fmla="*/ 3450566 w 5969479"/>
                    <a:gd name="connsiteY13" fmla="*/ 674039 h 1395380"/>
                    <a:gd name="connsiteX14" fmla="*/ 3614468 w 5969479"/>
                    <a:gd name="connsiteY14" fmla="*/ 346235 h 1395380"/>
                    <a:gd name="connsiteX15" fmla="*/ 3812875 w 5969479"/>
                    <a:gd name="connsiteY15" fmla="*/ 225466 h 1395380"/>
                    <a:gd name="connsiteX16" fmla="*/ 4028536 w 5969479"/>
                    <a:gd name="connsiteY16" fmla="*/ 70190 h 1395380"/>
                    <a:gd name="connsiteX17" fmla="*/ 4192438 w 5969479"/>
                    <a:gd name="connsiteY17" fmla="*/ 1179 h 1395380"/>
                    <a:gd name="connsiteX18" fmla="*/ 4459857 w 5969479"/>
                    <a:gd name="connsiteY18" fmla="*/ 121949 h 1395380"/>
                    <a:gd name="connsiteX19" fmla="*/ 4727275 w 5969479"/>
                    <a:gd name="connsiteY19" fmla="*/ 251345 h 1395380"/>
                    <a:gd name="connsiteX20" fmla="*/ 4925683 w 5969479"/>
                    <a:gd name="connsiteY20" fmla="*/ 415247 h 1395380"/>
                    <a:gd name="connsiteX21" fmla="*/ 5124090 w 5969479"/>
                    <a:gd name="connsiteY21" fmla="*/ 734424 h 1395380"/>
                    <a:gd name="connsiteX22" fmla="*/ 5305245 w 5969479"/>
                    <a:gd name="connsiteY22" fmla="*/ 1010469 h 1395380"/>
                    <a:gd name="connsiteX23" fmla="*/ 5477773 w 5969479"/>
                    <a:gd name="connsiteY23" fmla="*/ 1148492 h 1395380"/>
                    <a:gd name="connsiteX24" fmla="*/ 5736566 w 5969479"/>
                    <a:gd name="connsiteY24" fmla="*/ 1044975 h 1395380"/>
                    <a:gd name="connsiteX25" fmla="*/ 5917721 w 5969479"/>
                    <a:gd name="connsiteY25" fmla="*/ 829315 h 1395380"/>
                    <a:gd name="connsiteX26" fmla="*/ 5943600 w 5969479"/>
                    <a:gd name="connsiteY26" fmla="*/ 656786 h 1395380"/>
                    <a:gd name="connsiteX27" fmla="*/ 5952226 w 5969479"/>
                    <a:gd name="connsiteY27" fmla="*/ 406620 h 1395380"/>
                    <a:gd name="connsiteX28" fmla="*/ 5969479 w 5969479"/>
                    <a:gd name="connsiteY28" fmla="*/ 328983 h 1395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69479" h="1395380">
                      <a:moveTo>
                        <a:pt x="0" y="354862"/>
                      </a:moveTo>
                      <a:cubicBezTo>
                        <a:pt x="40257" y="311730"/>
                        <a:pt x="53196" y="268598"/>
                        <a:pt x="120770" y="225466"/>
                      </a:cubicBezTo>
                      <a:cubicBezTo>
                        <a:pt x="188344" y="182334"/>
                        <a:pt x="301924" y="120510"/>
                        <a:pt x="405441" y="96069"/>
                      </a:cubicBezTo>
                      <a:cubicBezTo>
                        <a:pt x="508958" y="71628"/>
                        <a:pt x="631166" y="64439"/>
                        <a:pt x="741872" y="78817"/>
                      </a:cubicBezTo>
                      <a:cubicBezTo>
                        <a:pt x="852578" y="93195"/>
                        <a:pt x="974785" y="116198"/>
                        <a:pt x="1069675" y="182334"/>
                      </a:cubicBezTo>
                      <a:cubicBezTo>
                        <a:pt x="1164566" y="248470"/>
                        <a:pt x="1230702" y="360613"/>
                        <a:pt x="1311215" y="475632"/>
                      </a:cubicBezTo>
                      <a:cubicBezTo>
                        <a:pt x="1391728" y="590651"/>
                        <a:pt x="1470804" y="773243"/>
                        <a:pt x="1552755" y="872447"/>
                      </a:cubicBezTo>
                      <a:cubicBezTo>
                        <a:pt x="1634706" y="971651"/>
                        <a:pt x="1723846" y="1013345"/>
                        <a:pt x="1802921" y="1070854"/>
                      </a:cubicBezTo>
                      <a:cubicBezTo>
                        <a:pt x="1881996" y="1128363"/>
                        <a:pt x="1938068" y="1170058"/>
                        <a:pt x="2027207" y="1217503"/>
                      </a:cubicBezTo>
                      <a:cubicBezTo>
                        <a:pt x="2116347" y="1264948"/>
                        <a:pt x="2221301" y="1326771"/>
                        <a:pt x="2337758" y="1355526"/>
                      </a:cubicBezTo>
                      <a:cubicBezTo>
                        <a:pt x="2454215" y="1384281"/>
                        <a:pt x="2613804" y="1405847"/>
                        <a:pt x="2725947" y="1390032"/>
                      </a:cubicBezTo>
                      <a:cubicBezTo>
                        <a:pt x="2838090" y="1374217"/>
                        <a:pt x="2920042" y="1325333"/>
                        <a:pt x="3010619" y="1260635"/>
                      </a:cubicBezTo>
                      <a:cubicBezTo>
                        <a:pt x="3101196" y="1195937"/>
                        <a:pt x="3196087" y="1099609"/>
                        <a:pt x="3269411" y="1001843"/>
                      </a:cubicBezTo>
                      <a:cubicBezTo>
                        <a:pt x="3342735" y="904077"/>
                        <a:pt x="3393056" y="783307"/>
                        <a:pt x="3450566" y="674039"/>
                      </a:cubicBezTo>
                      <a:cubicBezTo>
                        <a:pt x="3508076" y="564771"/>
                        <a:pt x="3554083" y="420997"/>
                        <a:pt x="3614468" y="346235"/>
                      </a:cubicBezTo>
                      <a:cubicBezTo>
                        <a:pt x="3674853" y="271473"/>
                        <a:pt x="3743864" y="271473"/>
                        <a:pt x="3812875" y="225466"/>
                      </a:cubicBezTo>
                      <a:cubicBezTo>
                        <a:pt x="3881886" y="179459"/>
                        <a:pt x="3965276" y="107571"/>
                        <a:pt x="4028536" y="70190"/>
                      </a:cubicBezTo>
                      <a:cubicBezTo>
                        <a:pt x="4091796" y="32809"/>
                        <a:pt x="4120551" y="-7447"/>
                        <a:pt x="4192438" y="1179"/>
                      </a:cubicBezTo>
                      <a:cubicBezTo>
                        <a:pt x="4264325" y="9805"/>
                        <a:pt x="4370718" y="80255"/>
                        <a:pt x="4459857" y="121949"/>
                      </a:cubicBezTo>
                      <a:cubicBezTo>
                        <a:pt x="4548996" y="163643"/>
                        <a:pt x="4649637" y="202462"/>
                        <a:pt x="4727275" y="251345"/>
                      </a:cubicBezTo>
                      <a:cubicBezTo>
                        <a:pt x="4804913" y="300228"/>
                        <a:pt x="4859547" y="334734"/>
                        <a:pt x="4925683" y="415247"/>
                      </a:cubicBezTo>
                      <a:cubicBezTo>
                        <a:pt x="4991819" y="495760"/>
                        <a:pt x="5060830" y="635220"/>
                        <a:pt x="5124090" y="734424"/>
                      </a:cubicBezTo>
                      <a:cubicBezTo>
                        <a:pt x="5187350" y="833628"/>
                        <a:pt x="5246298" y="941458"/>
                        <a:pt x="5305245" y="1010469"/>
                      </a:cubicBezTo>
                      <a:cubicBezTo>
                        <a:pt x="5364192" y="1079480"/>
                        <a:pt x="5405886" y="1142741"/>
                        <a:pt x="5477773" y="1148492"/>
                      </a:cubicBezTo>
                      <a:cubicBezTo>
                        <a:pt x="5549660" y="1154243"/>
                        <a:pt x="5663241" y="1098171"/>
                        <a:pt x="5736566" y="1044975"/>
                      </a:cubicBezTo>
                      <a:cubicBezTo>
                        <a:pt x="5809891" y="991779"/>
                        <a:pt x="5883215" y="894013"/>
                        <a:pt x="5917721" y="829315"/>
                      </a:cubicBezTo>
                      <a:cubicBezTo>
                        <a:pt x="5952227" y="764617"/>
                        <a:pt x="5937849" y="727235"/>
                        <a:pt x="5943600" y="656786"/>
                      </a:cubicBezTo>
                      <a:cubicBezTo>
                        <a:pt x="5949351" y="586337"/>
                        <a:pt x="5947913" y="461254"/>
                        <a:pt x="5952226" y="406620"/>
                      </a:cubicBezTo>
                      <a:lnTo>
                        <a:pt x="5969479" y="328983"/>
                      </a:lnTo>
                    </a:path>
                  </a:pathLst>
                </a:custGeom>
                <a:noFill/>
                <a:ln w="31750">
                  <a:solidFill>
                    <a:srgbClr val="7E54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526875" y="1369990"/>
                  <a:ext cx="6107502" cy="1389503"/>
                </a:xfrm>
                <a:custGeom>
                  <a:avLst/>
                  <a:gdLst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0226"/>
                    <a:gd name="connsiteX1" fmla="*/ 77638 w 6107502"/>
                    <a:gd name="connsiteY1" fmla="*/ 181155 h 1380226"/>
                    <a:gd name="connsiteX2" fmla="*/ 224287 w 6107502"/>
                    <a:gd name="connsiteY2" fmla="*/ 146649 h 1380226"/>
                    <a:gd name="connsiteX3" fmla="*/ 336431 w 6107502"/>
                    <a:gd name="connsiteY3" fmla="*/ 51758 h 1380226"/>
                    <a:gd name="connsiteX4" fmla="*/ 534838 w 6107502"/>
                    <a:gd name="connsiteY4" fmla="*/ 8626 h 1380226"/>
                    <a:gd name="connsiteX5" fmla="*/ 810883 w 6107502"/>
                    <a:gd name="connsiteY5" fmla="*/ 120770 h 1380226"/>
                    <a:gd name="connsiteX6" fmla="*/ 983412 w 6107502"/>
                    <a:gd name="connsiteY6" fmla="*/ 267419 h 1380226"/>
                    <a:gd name="connsiteX7" fmla="*/ 1164567 w 6107502"/>
                    <a:gd name="connsiteY7" fmla="*/ 517585 h 1380226"/>
                    <a:gd name="connsiteX8" fmla="*/ 1311216 w 6107502"/>
                    <a:gd name="connsiteY8" fmla="*/ 802257 h 1380226"/>
                    <a:gd name="connsiteX9" fmla="*/ 1414733 w 6107502"/>
                    <a:gd name="connsiteY9" fmla="*/ 974785 h 1380226"/>
                    <a:gd name="connsiteX10" fmla="*/ 1604514 w 6107502"/>
                    <a:gd name="connsiteY10" fmla="*/ 1086928 h 1380226"/>
                    <a:gd name="connsiteX11" fmla="*/ 1733910 w 6107502"/>
                    <a:gd name="connsiteY11" fmla="*/ 1155940 h 1380226"/>
                    <a:gd name="connsiteX12" fmla="*/ 2018582 w 6107502"/>
                    <a:gd name="connsiteY12" fmla="*/ 1242204 h 1380226"/>
                    <a:gd name="connsiteX13" fmla="*/ 2303253 w 6107502"/>
                    <a:gd name="connsiteY13" fmla="*/ 1362974 h 1380226"/>
                    <a:gd name="connsiteX14" fmla="*/ 2665563 w 6107502"/>
                    <a:gd name="connsiteY14" fmla="*/ 1380226 h 1380226"/>
                    <a:gd name="connsiteX15" fmla="*/ 2958861 w 6107502"/>
                    <a:gd name="connsiteY15" fmla="*/ 1268083 h 1380226"/>
                    <a:gd name="connsiteX16" fmla="*/ 3234906 w 6107502"/>
                    <a:gd name="connsiteY16" fmla="*/ 1035170 h 1380226"/>
                    <a:gd name="connsiteX17" fmla="*/ 3329797 w 6107502"/>
                    <a:gd name="connsiteY17" fmla="*/ 793630 h 1380226"/>
                    <a:gd name="connsiteX18" fmla="*/ 3407434 w 6107502"/>
                    <a:gd name="connsiteY18" fmla="*/ 621102 h 1380226"/>
                    <a:gd name="connsiteX19" fmla="*/ 3510951 w 6107502"/>
                    <a:gd name="connsiteY19" fmla="*/ 526211 h 1380226"/>
                    <a:gd name="connsiteX20" fmla="*/ 3562710 w 6107502"/>
                    <a:gd name="connsiteY20" fmla="*/ 388189 h 1380226"/>
                    <a:gd name="connsiteX21" fmla="*/ 3726612 w 6107502"/>
                    <a:gd name="connsiteY21" fmla="*/ 103517 h 1380226"/>
                    <a:gd name="connsiteX22" fmla="*/ 4080295 w 6107502"/>
                    <a:gd name="connsiteY22" fmla="*/ 0 h 1380226"/>
                    <a:gd name="connsiteX23" fmla="*/ 4364967 w 6107502"/>
                    <a:gd name="connsiteY23" fmla="*/ 51758 h 1380226"/>
                    <a:gd name="connsiteX24" fmla="*/ 4546121 w 6107502"/>
                    <a:gd name="connsiteY24" fmla="*/ 198408 h 1380226"/>
                    <a:gd name="connsiteX25" fmla="*/ 4744529 w 6107502"/>
                    <a:gd name="connsiteY25" fmla="*/ 448574 h 1380226"/>
                    <a:gd name="connsiteX26" fmla="*/ 4873925 w 6107502"/>
                    <a:gd name="connsiteY26" fmla="*/ 621102 h 1380226"/>
                    <a:gd name="connsiteX27" fmla="*/ 4986068 w 6107502"/>
                    <a:gd name="connsiteY27" fmla="*/ 836762 h 1380226"/>
                    <a:gd name="connsiteX28" fmla="*/ 5201729 w 6107502"/>
                    <a:gd name="connsiteY28" fmla="*/ 992038 h 1380226"/>
                    <a:gd name="connsiteX29" fmla="*/ 5512280 w 6107502"/>
                    <a:gd name="connsiteY29" fmla="*/ 1026543 h 1380226"/>
                    <a:gd name="connsiteX30" fmla="*/ 5710687 w 6107502"/>
                    <a:gd name="connsiteY30" fmla="*/ 1000664 h 1380226"/>
                    <a:gd name="connsiteX31" fmla="*/ 5814204 w 6107502"/>
                    <a:gd name="connsiteY31" fmla="*/ 845389 h 1380226"/>
                    <a:gd name="connsiteX32" fmla="*/ 5952227 w 6107502"/>
                    <a:gd name="connsiteY32" fmla="*/ 664234 h 1380226"/>
                    <a:gd name="connsiteX33" fmla="*/ 6055744 w 6107502"/>
                    <a:gd name="connsiteY33" fmla="*/ 405442 h 1380226"/>
                    <a:gd name="connsiteX34" fmla="*/ 6107502 w 6107502"/>
                    <a:gd name="connsiteY34" fmla="*/ 215660 h 1380226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4672 h 1387894"/>
                    <a:gd name="connsiteX1" fmla="*/ 77638 w 6107502"/>
                    <a:gd name="connsiteY1" fmla="*/ 181155 h 1387894"/>
                    <a:gd name="connsiteX2" fmla="*/ 224287 w 6107502"/>
                    <a:gd name="connsiteY2" fmla="*/ 146649 h 1387894"/>
                    <a:gd name="connsiteX3" fmla="*/ 336431 w 6107502"/>
                    <a:gd name="connsiteY3" fmla="*/ 51758 h 1387894"/>
                    <a:gd name="connsiteX4" fmla="*/ 534838 w 6107502"/>
                    <a:gd name="connsiteY4" fmla="*/ 8626 h 1387894"/>
                    <a:gd name="connsiteX5" fmla="*/ 810883 w 6107502"/>
                    <a:gd name="connsiteY5" fmla="*/ 120770 h 1387894"/>
                    <a:gd name="connsiteX6" fmla="*/ 983412 w 6107502"/>
                    <a:gd name="connsiteY6" fmla="*/ 267419 h 1387894"/>
                    <a:gd name="connsiteX7" fmla="*/ 1164567 w 6107502"/>
                    <a:gd name="connsiteY7" fmla="*/ 517585 h 1387894"/>
                    <a:gd name="connsiteX8" fmla="*/ 1311216 w 6107502"/>
                    <a:gd name="connsiteY8" fmla="*/ 802257 h 1387894"/>
                    <a:gd name="connsiteX9" fmla="*/ 1414733 w 6107502"/>
                    <a:gd name="connsiteY9" fmla="*/ 974785 h 1387894"/>
                    <a:gd name="connsiteX10" fmla="*/ 1604514 w 6107502"/>
                    <a:gd name="connsiteY10" fmla="*/ 1086928 h 1387894"/>
                    <a:gd name="connsiteX11" fmla="*/ 1733910 w 6107502"/>
                    <a:gd name="connsiteY11" fmla="*/ 1155940 h 1387894"/>
                    <a:gd name="connsiteX12" fmla="*/ 2018582 w 6107502"/>
                    <a:gd name="connsiteY12" fmla="*/ 1242204 h 1387894"/>
                    <a:gd name="connsiteX13" fmla="*/ 2303253 w 6107502"/>
                    <a:gd name="connsiteY13" fmla="*/ 1362974 h 1387894"/>
                    <a:gd name="connsiteX14" fmla="*/ 2665563 w 6107502"/>
                    <a:gd name="connsiteY14" fmla="*/ 1380226 h 1387894"/>
                    <a:gd name="connsiteX15" fmla="*/ 2958861 w 6107502"/>
                    <a:gd name="connsiteY15" fmla="*/ 1268083 h 1387894"/>
                    <a:gd name="connsiteX16" fmla="*/ 3234906 w 6107502"/>
                    <a:gd name="connsiteY16" fmla="*/ 1035170 h 1387894"/>
                    <a:gd name="connsiteX17" fmla="*/ 3329797 w 6107502"/>
                    <a:gd name="connsiteY17" fmla="*/ 793630 h 1387894"/>
                    <a:gd name="connsiteX18" fmla="*/ 3407434 w 6107502"/>
                    <a:gd name="connsiteY18" fmla="*/ 621102 h 1387894"/>
                    <a:gd name="connsiteX19" fmla="*/ 3510951 w 6107502"/>
                    <a:gd name="connsiteY19" fmla="*/ 526211 h 1387894"/>
                    <a:gd name="connsiteX20" fmla="*/ 3562710 w 6107502"/>
                    <a:gd name="connsiteY20" fmla="*/ 388189 h 1387894"/>
                    <a:gd name="connsiteX21" fmla="*/ 3726612 w 6107502"/>
                    <a:gd name="connsiteY21" fmla="*/ 103517 h 1387894"/>
                    <a:gd name="connsiteX22" fmla="*/ 4080295 w 6107502"/>
                    <a:gd name="connsiteY22" fmla="*/ 0 h 1387894"/>
                    <a:gd name="connsiteX23" fmla="*/ 4364967 w 6107502"/>
                    <a:gd name="connsiteY23" fmla="*/ 51758 h 1387894"/>
                    <a:gd name="connsiteX24" fmla="*/ 4546121 w 6107502"/>
                    <a:gd name="connsiteY24" fmla="*/ 198408 h 1387894"/>
                    <a:gd name="connsiteX25" fmla="*/ 4744529 w 6107502"/>
                    <a:gd name="connsiteY25" fmla="*/ 448574 h 1387894"/>
                    <a:gd name="connsiteX26" fmla="*/ 4873925 w 6107502"/>
                    <a:gd name="connsiteY26" fmla="*/ 621102 h 1387894"/>
                    <a:gd name="connsiteX27" fmla="*/ 4986068 w 6107502"/>
                    <a:gd name="connsiteY27" fmla="*/ 836762 h 1387894"/>
                    <a:gd name="connsiteX28" fmla="*/ 5201729 w 6107502"/>
                    <a:gd name="connsiteY28" fmla="*/ 992038 h 1387894"/>
                    <a:gd name="connsiteX29" fmla="*/ 5512280 w 6107502"/>
                    <a:gd name="connsiteY29" fmla="*/ 1026543 h 1387894"/>
                    <a:gd name="connsiteX30" fmla="*/ 5710687 w 6107502"/>
                    <a:gd name="connsiteY30" fmla="*/ 1000664 h 1387894"/>
                    <a:gd name="connsiteX31" fmla="*/ 5814204 w 6107502"/>
                    <a:gd name="connsiteY31" fmla="*/ 845389 h 1387894"/>
                    <a:gd name="connsiteX32" fmla="*/ 5952227 w 6107502"/>
                    <a:gd name="connsiteY32" fmla="*/ 664234 h 1387894"/>
                    <a:gd name="connsiteX33" fmla="*/ 6055744 w 6107502"/>
                    <a:gd name="connsiteY33" fmla="*/ 405442 h 1387894"/>
                    <a:gd name="connsiteX34" fmla="*/ 6107502 w 6107502"/>
                    <a:gd name="connsiteY34" fmla="*/ 215660 h 1387894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  <a:gd name="connsiteX0" fmla="*/ 0 w 6107502"/>
                    <a:gd name="connsiteY0" fmla="*/ 286281 h 1389503"/>
                    <a:gd name="connsiteX1" fmla="*/ 77638 w 6107502"/>
                    <a:gd name="connsiteY1" fmla="*/ 182764 h 1389503"/>
                    <a:gd name="connsiteX2" fmla="*/ 224287 w 6107502"/>
                    <a:gd name="connsiteY2" fmla="*/ 148258 h 1389503"/>
                    <a:gd name="connsiteX3" fmla="*/ 336431 w 6107502"/>
                    <a:gd name="connsiteY3" fmla="*/ 53367 h 1389503"/>
                    <a:gd name="connsiteX4" fmla="*/ 534838 w 6107502"/>
                    <a:gd name="connsiteY4" fmla="*/ 10235 h 1389503"/>
                    <a:gd name="connsiteX5" fmla="*/ 810883 w 6107502"/>
                    <a:gd name="connsiteY5" fmla="*/ 122379 h 1389503"/>
                    <a:gd name="connsiteX6" fmla="*/ 983412 w 6107502"/>
                    <a:gd name="connsiteY6" fmla="*/ 269028 h 1389503"/>
                    <a:gd name="connsiteX7" fmla="*/ 1164567 w 6107502"/>
                    <a:gd name="connsiteY7" fmla="*/ 519194 h 1389503"/>
                    <a:gd name="connsiteX8" fmla="*/ 1311216 w 6107502"/>
                    <a:gd name="connsiteY8" fmla="*/ 803866 h 1389503"/>
                    <a:gd name="connsiteX9" fmla="*/ 1414733 w 6107502"/>
                    <a:gd name="connsiteY9" fmla="*/ 976394 h 1389503"/>
                    <a:gd name="connsiteX10" fmla="*/ 1604514 w 6107502"/>
                    <a:gd name="connsiteY10" fmla="*/ 1088537 h 1389503"/>
                    <a:gd name="connsiteX11" fmla="*/ 1733910 w 6107502"/>
                    <a:gd name="connsiteY11" fmla="*/ 1157549 h 1389503"/>
                    <a:gd name="connsiteX12" fmla="*/ 2018582 w 6107502"/>
                    <a:gd name="connsiteY12" fmla="*/ 1243813 h 1389503"/>
                    <a:gd name="connsiteX13" fmla="*/ 2303253 w 6107502"/>
                    <a:gd name="connsiteY13" fmla="*/ 1364583 h 1389503"/>
                    <a:gd name="connsiteX14" fmla="*/ 2665563 w 6107502"/>
                    <a:gd name="connsiteY14" fmla="*/ 1381835 h 1389503"/>
                    <a:gd name="connsiteX15" fmla="*/ 2958861 w 6107502"/>
                    <a:gd name="connsiteY15" fmla="*/ 1269692 h 1389503"/>
                    <a:gd name="connsiteX16" fmla="*/ 3234906 w 6107502"/>
                    <a:gd name="connsiteY16" fmla="*/ 1036779 h 1389503"/>
                    <a:gd name="connsiteX17" fmla="*/ 3329797 w 6107502"/>
                    <a:gd name="connsiteY17" fmla="*/ 795239 h 1389503"/>
                    <a:gd name="connsiteX18" fmla="*/ 3407434 w 6107502"/>
                    <a:gd name="connsiteY18" fmla="*/ 622711 h 1389503"/>
                    <a:gd name="connsiteX19" fmla="*/ 3510951 w 6107502"/>
                    <a:gd name="connsiteY19" fmla="*/ 527820 h 1389503"/>
                    <a:gd name="connsiteX20" fmla="*/ 3562710 w 6107502"/>
                    <a:gd name="connsiteY20" fmla="*/ 389798 h 1389503"/>
                    <a:gd name="connsiteX21" fmla="*/ 3726612 w 6107502"/>
                    <a:gd name="connsiteY21" fmla="*/ 105126 h 1389503"/>
                    <a:gd name="connsiteX22" fmla="*/ 4080295 w 6107502"/>
                    <a:gd name="connsiteY22" fmla="*/ 1609 h 1389503"/>
                    <a:gd name="connsiteX23" fmla="*/ 4364967 w 6107502"/>
                    <a:gd name="connsiteY23" fmla="*/ 53367 h 1389503"/>
                    <a:gd name="connsiteX24" fmla="*/ 4546121 w 6107502"/>
                    <a:gd name="connsiteY24" fmla="*/ 200017 h 1389503"/>
                    <a:gd name="connsiteX25" fmla="*/ 4744529 w 6107502"/>
                    <a:gd name="connsiteY25" fmla="*/ 450183 h 1389503"/>
                    <a:gd name="connsiteX26" fmla="*/ 4873925 w 6107502"/>
                    <a:gd name="connsiteY26" fmla="*/ 622711 h 1389503"/>
                    <a:gd name="connsiteX27" fmla="*/ 4986068 w 6107502"/>
                    <a:gd name="connsiteY27" fmla="*/ 838371 h 1389503"/>
                    <a:gd name="connsiteX28" fmla="*/ 5201729 w 6107502"/>
                    <a:gd name="connsiteY28" fmla="*/ 993647 h 1389503"/>
                    <a:gd name="connsiteX29" fmla="*/ 5512280 w 6107502"/>
                    <a:gd name="connsiteY29" fmla="*/ 1028152 h 1389503"/>
                    <a:gd name="connsiteX30" fmla="*/ 5710687 w 6107502"/>
                    <a:gd name="connsiteY30" fmla="*/ 1002273 h 1389503"/>
                    <a:gd name="connsiteX31" fmla="*/ 5814204 w 6107502"/>
                    <a:gd name="connsiteY31" fmla="*/ 846998 h 1389503"/>
                    <a:gd name="connsiteX32" fmla="*/ 5952227 w 6107502"/>
                    <a:gd name="connsiteY32" fmla="*/ 665843 h 1389503"/>
                    <a:gd name="connsiteX33" fmla="*/ 6055744 w 6107502"/>
                    <a:gd name="connsiteY33" fmla="*/ 407051 h 1389503"/>
                    <a:gd name="connsiteX34" fmla="*/ 6107502 w 6107502"/>
                    <a:gd name="connsiteY34" fmla="*/ 217269 h 138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107502" h="1389503">
                      <a:moveTo>
                        <a:pt x="0" y="286281"/>
                      </a:moveTo>
                      <a:cubicBezTo>
                        <a:pt x="25879" y="251775"/>
                        <a:pt x="40257" y="205768"/>
                        <a:pt x="77638" y="182764"/>
                      </a:cubicBezTo>
                      <a:cubicBezTo>
                        <a:pt x="115019" y="159760"/>
                        <a:pt x="181155" y="169824"/>
                        <a:pt x="224287" y="148258"/>
                      </a:cubicBezTo>
                      <a:cubicBezTo>
                        <a:pt x="267419" y="126692"/>
                        <a:pt x="284672" y="76371"/>
                        <a:pt x="336431" y="53367"/>
                      </a:cubicBezTo>
                      <a:cubicBezTo>
                        <a:pt x="388190" y="30363"/>
                        <a:pt x="455763" y="-1267"/>
                        <a:pt x="534838" y="10235"/>
                      </a:cubicBezTo>
                      <a:cubicBezTo>
                        <a:pt x="613913" y="21737"/>
                        <a:pt x="736121" y="79247"/>
                        <a:pt x="810883" y="122379"/>
                      </a:cubicBezTo>
                      <a:cubicBezTo>
                        <a:pt x="885645" y="165511"/>
                        <a:pt x="924465" y="202892"/>
                        <a:pt x="983412" y="269028"/>
                      </a:cubicBezTo>
                      <a:cubicBezTo>
                        <a:pt x="1042359" y="335164"/>
                        <a:pt x="1109933" y="430054"/>
                        <a:pt x="1164567" y="519194"/>
                      </a:cubicBezTo>
                      <a:cubicBezTo>
                        <a:pt x="1219201" y="608334"/>
                        <a:pt x="1269522" y="727666"/>
                        <a:pt x="1311216" y="803866"/>
                      </a:cubicBezTo>
                      <a:cubicBezTo>
                        <a:pt x="1352910" y="880066"/>
                        <a:pt x="1365850" y="928949"/>
                        <a:pt x="1414733" y="976394"/>
                      </a:cubicBezTo>
                      <a:cubicBezTo>
                        <a:pt x="1463616" y="1023839"/>
                        <a:pt x="1551318" y="1058345"/>
                        <a:pt x="1604514" y="1088537"/>
                      </a:cubicBezTo>
                      <a:cubicBezTo>
                        <a:pt x="1657710" y="1118729"/>
                        <a:pt x="1664899" y="1131670"/>
                        <a:pt x="1733910" y="1157549"/>
                      </a:cubicBezTo>
                      <a:cubicBezTo>
                        <a:pt x="1802921" y="1183428"/>
                        <a:pt x="1923692" y="1209307"/>
                        <a:pt x="2018582" y="1243813"/>
                      </a:cubicBezTo>
                      <a:cubicBezTo>
                        <a:pt x="2113473" y="1278319"/>
                        <a:pt x="2195423" y="1341579"/>
                        <a:pt x="2303253" y="1364583"/>
                      </a:cubicBezTo>
                      <a:cubicBezTo>
                        <a:pt x="2411083" y="1387587"/>
                        <a:pt x="2556295" y="1397650"/>
                        <a:pt x="2665563" y="1381835"/>
                      </a:cubicBezTo>
                      <a:cubicBezTo>
                        <a:pt x="2774831" y="1366020"/>
                        <a:pt x="2863971" y="1327201"/>
                        <a:pt x="2958861" y="1269692"/>
                      </a:cubicBezTo>
                      <a:cubicBezTo>
                        <a:pt x="3053751" y="1212183"/>
                        <a:pt x="3173083" y="1115855"/>
                        <a:pt x="3234906" y="1036779"/>
                      </a:cubicBezTo>
                      <a:cubicBezTo>
                        <a:pt x="3296729" y="957704"/>
                        <a:pt x="3301042" y="864250"/>
                        <a:pt x="3329797" y="795239"/>
                      </a:cubicBezTo>
                      <a:cubicBezTo>
                        <a:pt x="3358552" y="726228"/>
                        <a:pt x="3377242" y="667281"/>
                        <a:pt x="3407434" y="622711"/>
                      </a:cubicBezTo>
                      <a:cubicBezTo>
                        <a:pt x="3437626" y="578141"/>
                        <a:pt x="3485072" y="566639"/>
                        <a:pt x="3510951" y="527820"/>
                      </a:cubicBezTo>
                      <a:cubicBezTo>
                        <a:pt x="3536830" y="489001"/>
                        <a:pt x="3526766" y="460247"/>
                        <a:pt x="3562710" y="389798"/>
                      </a:cubicBezTo>
                      <a:cubicBezTo>
                        <a:pt x="3598654" y="319349"/>
                        <a:pt x="3640348" y="169824"/>
                        <a:pt x="3726612" y="105126"/>
                      </a:cubicBezTo>
                      <a:cubicBezTo>
                        <a:pt x="3812876" y="40428"/>
                        <a:pt x="3973903" y="10235"/>
                        <a:pt x="4080295" y="1609"/>
                      </a:cubicBezTo>
                      <a:cubicBezTo>
                        <a:pt x="4186687" y="-7017"/>
                        <a:pt x="4287329" y="20299"/>
                        <a:pt x="4364967" y="53367"/>
                      </a:cubicBezTo>
                      <a:cubicBezTo>
                        <a:pt x="4442605" y="86435"/>
                        <a:pt x="4482861" y="133881"/>
                        <a:pt x="4546121" y="200017"/>
                      </a:cubicBezTo>
                      <a:cubicBezTo>
                        <a:pt x="4609381" y="266153"/>
                        <a:pt x="4689895" y="379734"/>
                        <a:pt x="4744529" y="450183"/>
                      </a:cubicBezTo>
                      <a:cubicBezTo>
                        <a:pt x="4799163" y="520632"/>
                        <a:pt x="4833669" y="558013"/>
                        <a:pt x="4873925" y="622711"/>
                      </a:cubicBezTo>
                      <a:cubicBezTo>
                        <a:pt x="4914181" y="687409"/>
                        <a:pt x="4931434" y="776548"/>
                        <a:pt x="4986068" y="838371"/>
                      </a:cubicBezTo>
                      <a:cubicBezTo>
                        <a:pt x="5040702" y="900194"/>
                        <a:pt x="5114027" y="962017"/>
                        <a:pt x="5201729" y="993647"/>
                      </a:cubicBezTo>
                      <a:cubicBezTo>
                        <a:pt x="5289431" y="1025277"/>
                        <a:pt x="5427454" y="1026714"/>
                        <a:pt x="5512280" y="1028152"/>
                      </a:cubicBezTo>
                      <a:cubicBezTo>
                        <a:pt x="5597106" y="1029590"/>
                        <a:pt x="5660366" y="1032465"/>
                        <a:pt x="5710687" y="1002273"/>
                      </a:cubicBezTo>
                      <a:cubicBezTo>
                        <a:pt x="5761008" y="972081"/>
                        <a:pt x="5773947" y="903070"/>
                        <a:pt x="5814204" y="846998"/>
                      </a:cubicBezTo>
                      <a:cubicBezTo>
                        <a:pt x="5854461" y="790926"/>
                        <a:pt x="5911970" y="739167"/>
                        <a:pt x="5952227" y="665843"/>
                      </a:cubicBezTo>
                      <a:cubicBezTo>
                        <a:pt x="5992484" y="592519"/>
                        <a:pt x="6029865" y="481813"/>
                        <a:pt x="6055744" y="407051"/>
                      </a:cubicBezTo>
                      <a:cubicBezTo>
                        <a:pt x="6081623" y="332289"/>
                        <a:pt x="6090249" y="280530"/>
                        <a:pt x="6107502" y="217269"/>
                      </a:cubicBezTo>
                    </a:path>
                  </a:pathLst>
                </a:custGeom>
                <a:noFill/>
                <a:ln w="31750">
                  <a:solidFill>
                    <a:srgbClr val="7E54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>
                  <a:off x="5080965" y="1223348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444148" y="1207334"/>
                  <a:ext cx="1738999" cy="1035534"/>
                </a:xfrm>
                <a:custGeom>
                  <a:avLst/>
                  <a:gdLst>
                    <a:gd name="connsiteX0" fmla="*/ 0 w 1725283"/>
                    <a:gd name="connsiteY0" fmla="*/ 250166 h 1035170"/>
                    <a:gd name="connsiteX1" fmla="*/ 146649 w 1725283"/>
                    <a:gd name="connsiteY1" fmla="*/ 138023 h 1035170"/>
                    <a:gd name="connsiteX2" fmla="*/ 379562 w 1725283"/>
                    <a:gd name="connsiteY2" fmla="*/ 34506 h 1035170"/>
                    <a:gd name="connsiteX3" fmla="*/ 612476 w 1725283"/>
                    <a:gd name="connsiteY3" fmla="*/ 0 h 1035170"/>
                    <a:gd name="connsiteX4" fmla="*/ 879894 w 1725283"/>
                    <a:gd name="connsiteY4" fmla="*/ 51759 h 1035170"/>
                    <a:gd name="connsiteX5" fmla="*/ 1035170 w 1725283"/>
                    <a:gd name="connsiteY5" fmla="*/ 181155 h 1035170"/>
                    <a:gd name="connsiteX6" fmla="*/ 1233578 w 1725283"/>
                    <a:gd name="connsiteY6" fmla="*/ 422694 h 1035170"/>
                    <a:gd name="connsiteX7" fmla="*/ 1345721 w 1725283"/>
                    <a:gd name="connsiteY7" fmla="*/ 646981 h 1035170"/>
                    <a:gd name="connsiteX8" fmla="*/ 1475117 w 1725283"/>
                    <a:gd name="connsiteY8" fmla="*/ 793630 h 1035170"/>
                    <a:gd name="connsiteX9" fmla="*/ 1621766 w 1725283"/>
                    <a:gd name="connsiteY9" fmla="*/ 948906 h 1035170"/>
                    <a:gd name="connsiteX10" fmla="*/ 1725283 w 1725283"/>
                    <a:gd name="connsiteY10" fmla="*/ 1035170 h 1035170"/>
                    <a:gd name="connsiteX0" fmla="*/ 0 w 1725283"/>
                    <a:gd name="connsiteY0" fmla="*/ 250166 h 1035170"/>
                    <a:gd name="connsiteX1" fmla="*/ 146649 w 1725283"/>
                    <a:gd name="connsiteY1" fmla="*/ 138023 h 1035170"/>
                    <a:gd name="connsiteX2" fmla="*/ 379562 w 1725283"/>
                    <a:gd name="connsiteY2" fmla="*/ 34506 h 1035170"/>
                    <a:gd name="connsiteX3" fmla="*/ 612476 w 1725283"/>
                    <a:gd name="connsiteY3" fmla="*/ 0 h 1035170"/>
                    <a:gd name="connsiteX4" fmla="*/ 879894 w 1725283"/>
                    <a:gd name="connsiteY4" fmla="*/ 51759 h 1035170"/>
                    <a:gd name="connsiteX5" fmla="*/ 1035170 w 1725283"/>
                    <a:gd name="connsiteY5" fmla="*/ 181155 h 1035170"/>
                    <a:gd name="connsiteX6" fmla="*/ 1233578 w 1725283"/>
                    <a:gd name="connsiteY6" fmla="*/ 422694 h 1035170"/>
                    <a:gd name="connsiteX7" fmla="*/ 1345721 w 1725283"/>
                    <a:gd name="connsiteY7" fmla="*/ 646981 h 1035170"/>
                    <a:gd name="connsiteX8" fmla="*/ 1475117 w 1725283"/>
                    <a:gd name="connsiteY8" fmla="*/ 793630 h 1035170"/>
                    <a:gd name="connsiteX9" fmla="*/ 1621766 w 1725283"/>
                    <a:gd name="connsiteY9" fmla="*/ 948906 h 1035170"/>
                    <a:gd name="connsiteX10" fmla="*/ 1725283 w 1725283"/>
                    <a:gd name="connsiteY10" fmla="*/ 1035170 h 1035170"/>
                    <a:gd name="connsiteX0" fmla="*/ 0 w 1725283"/>
                    <a:gd name="connsiteY0" fmla="*/ 250166 h 1035170"/>
                    <a:gd name="connsiteX1" fmla="*/ 146649 w 1725283"/>
                    <a:gd name="connsiteY1" fmla="*/ 138023 h 1035170"/>
                    <a:gd name="connsiteX2" fmla="*/ 379562 w 1725283"/>
                    <a:gd name="connsiteY2" fmla="*/ 34506 h 1035170"/>
                    <a:gd name="connsiteX3" fmla="*/ 612476 w 1725283"/>
                    <a:gd name="connsiteY3" fmla="*/ 0 h 1035170"/>
                    <a:gd name="connsiteX4" fmla="*/ 879894 w 1725283"/>
                    <a:gd name="connsiteY4" fmla="*/ 51759 h 1035170"/>
                    <a:gd name="connsiteX5" fmla="*/ 1035170 w 1725283"/>
                    <a:gd name="connsiteY5" fmla="*/ 181155 h 1035170"/>
                    <a:gd name="connsiteX6" fmla="*/ 1233578 w 1725283"/>
                    <a:gd name="connsiteY6" fmla="*/ 422694 h 1035170"/>
                    <a:gd name="connsiteX7" fmla="*/ 1345721 w 1725283"/>
                    <a:gd name="connsiteY7" fmla="*/ 646981 h 1035170"/>
                    <a:gd name="connsiteX8" fmla="*/ 1475117 w 1725283"/>
                    <a:gd name="connsiteY8" fmla="*/ 793630 h 1035170"/>
                    <a:gd name="connsiteX9" fmla="*/ 1621766 w 1725283"/>
                    <a:gd name="connsiteY9" fmla="*/ 948906 h 1035170"/>
                    <a:gd name="connsiteX10" fmla="*/ 1725283 w 1725283"/>
                    <a:gd name="connsiteY10" fmla="*/ 1035170 h 1035170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25283"/>
                    <a:gd name="connsiteY0" fmla="*/ 250530 h 1035534"/>
                    <a:gd name="connsiteX1" fmla="*/ 146649 w 1725283"/>
                    <a:gd name="connsiteY1" fmla="*/ 138387 h 1035534"/>
                    <a:gd name="connsiteX2" fmla="*/ 379562 w 1725283"/>
                    <a:gd name="connsiteY2" fmla="*/ 34870 h 1035534"/>
                    <a:gd name="connsiteX3" fmla="*/ 612476 w 1725283"/>
                    <a:gd name="connsiteY3" fmla="*/ 364 h 1035534"/>
                    <a:gd name="connsiteX4" fmla="*/ 879894 w 1725283"/>
                    <a:gd name="connsiteY4" fmla="*/ 52123 h 1035534"/>
                    <a:gd name="connsiteX5" fmla="*/ 1035170 w 1725283"/>
                    <a:gd name="connsiteY5" fmla="*/ 181519 h 1035534"/>
                    <a:gd name="connsiteX6" fmla="*/ 1233578 w 1725283"/>
                    <a:gd name="connsiteY6" fmla="*/ 423058 h 1035534"/>
                    <a:gd name="connsiteX7" fmla="*/ 1345721 w 1725283"/>
                    <a:gd name="connsiteY7" fmla="*/ 647345 h 1035534"/>
                    <a:gd name="connsiteX8" fmla="*/ 1475117 w 1725283"/>
                    <a:gd name="connsiteY8" fmla="*/ 793994 h 1035534"/>
                    <a:gd name="connsiteX9" fmla="*/ 1621766 w 1725283"/>
                    <a:gd name="connsiteY9" fmla="*/ 949270 h 1035534"/>
                    <a:gd name="connsiteX10" fmla="*/ 1725283 w 1725283"/>
                    <a:gd name="connsiteY10" fmla="*/ 1035534 h 1035534"/>
                    <a:gd name="connsiteX0" fmla="*/ 0 w 1738999"/>
                    <a:gd name="connsiteY0" fmla="*/ 259674 h 1035534"/>
                    <a:gd name="connsiteX1" fmla="*/ 160365 w 1738999"/>
                    <a:gd name="connsiteY1" fmla="*/ 138387 h 1035534"/>
                    <a:gd name="connsiteX2" fmla="*/ 393278 w 1738999"/>
                    <a:gd name="connsiteY2" fmla="*/ 34870 h 1035534"/>
                    <a:gd name="connsiteX3" fmla="*/ 626192 w 1738999"/>
                    <a:gd name="connsiteY3" fmla="*/ 364 h 1035534"/>
                    <a:gd name="connsiteX4" fmla="*/ 893610 w 1738999"/>
                    <a:gd name="connsiteY4" fmla="*/ 52123 h 1035534"/>
                    <a:gd name="connsiteX5" fmla="*/ 1048886 w 1738999"/>
                    <a:gd name="connsiteY5" fmla="*/ 181519 h 1035534"/>
                    <a:gd name="connsiteX6" fmla="*/ 1247294 w 1738999"/>
                    <a:gd name="connsiteY6" fmla="*/ 423058 h 1035534"/>
                    <a:gd name="connsiteX7" fmla="*/ 1359437 w 1738999"/>
                    <a:gd name="connsiteY7" fmla="*/ 647345 h 1035534"/>
                    <a:gd name="connsiteX8" fmla="*/ 1488833 w 1738999"/>
                    <a:gd name="connsiteY8" fmla="*/ 793994 h 1035534"/>
                    <a:gd name="connsiteX9" fmla="*/ 1635482 w 1738999"/>
                    <a:gd name="connsiteY9" fmla="*/ 949270 h 1035534"/>
                    <a:gd name="connsiteX10" fmla="*/ 1738999 w 1738999"/>
                    <a:gd name="connsiteY10" fmla="*/ 1035534 h 103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38999" h="1035534">
                      <a:moveTo>
                        <a:pt x="0" y="259674"/>
                      </a:moveTo>
                      <a:cubicBezTo>
                        <a:pt x="48883" y="222293"/>
                        <a:pt x="94819" y="175854"/>
                        <a:pt x="160365" y="138387"/>
                      </a:cubicBezTo>
                      <a:cubicBezTo>
                        <a:pt x="225911" y="100920"/>
                        <a:pt x="315640" y="57874"/>
                        <a:pt x="393278" y="34870"/>
                      </a:cubicBezTo>
                      <a:cubicBezTo>
                        <a:pt x="470916" y="11866"/>
                        <a:pt x="542803" y="-2511"/>
                        <a:pt x="626192" y="364"/>
                      </a:cubicBezTo>
                      <a:cubicBezTo>
                        <a:pt x="709581" y="3239"/>
                        <a:pt x="823161" y="21931"/>
                        <a:pt x="893610" y="52123"/>
                      </a:cubicBezTo>
                      <a:cubicBezTo>
                        <a:pt x="964059" y="82316"/>
                        <a:pt x="989939" y="119697"/>
                        <a:pt x="1048886" y="181519"/>
                      </a:cubicBezTo>
                      <a:cubicBezTo>
                        <a:pt x="1107833" y="243341"/>
                        <a:pt x="1195536" y="345420"/>
                        <a:pt x="1247294" y="423058"/>
                      </a:cubicBezTo>
                      <a:cubicBezTo>
                        <a:pt x="1299053" y="500696"/>
                        <a:pt x="1319181" y="585522"/>
                        <a:pt x="1359437" y="647345"/>
                      </a:cubicBezTo>
                      <a:cubicBezTo>
                        <a:pt x="1399694" y="709168"/>
                        <a:pt x="1442826" y="743673"/>
                        <a:pt x="1488833" y="793994"/>
                      </a:cubicBezTo>
                      <a:cubicBezTo>
                        <a:pt x="1534841" y="844315"/>
                        <a:pt x="1593788" y="909013"/>
                        <a:pt x="1635482" y="949270"/>
                      </a:cubicBezTo>
                      <a:cubicBezTo>
                        <a:pt x="1677176" y="989527"/>
                        <a:pt x="1704493" y="1006779"/>
                        <a:pt x="1738999" y="10355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  <a:head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588589" y="1216160"/>
                  <a:ext cx="3899139" cy="1375067"/>
                </a:xfrm>
                <a:custGeom>
                  <a:avLst/>
                  <a:gdLst>
                    <a:gd name="connsiteX0" fmla="*/ 0 w 3899139"/>
                    <a:gd name="connsiteY0" fmla="*/ 1259456 h 1362973"/>
                    <a:gd name="connsiteX1" fmla="*/ 310551 w 3899139"/>
                    <a:gd name="connsiteY1" fmla="*/ 1354347 h 1362973"/>
                    <a:gd name="connsiteX2" fmla="*/ 491705 w 3899139"/>
                    <a:gd name="connsiteY2" fmla="*/ 1362973 h 1362973"/>
                    <a:gd name="connsiteX3" fmla="*/ 854015 w 3899139"/>
                    <a:gd name="connsiteY3" fmla="*/ 1216324 h 1362973"/>
                    <a:gd name="connsiteX4" fmla="*/ 1052422 w 3899139"/>
                    <a:gd name="connsiteY4" fmla="*/ 1017917 h 1362973"/>
                    <a:gd name="connsiteX5" fmla="*/ 1319841 w 3899139"/>
                    <a:gd name="connsiteY5" fmla="*/ 646981 h 1362973"/>
                    <a:gd name="connsiteX6" fmla="*/ 1544128 w 3899139"/>
                    <a:gd name="connsiteY6" fmla="*/ 284671 h 1362973"/>
                    <a:gd name="connsiteX7" fmla="*/ 1785668 w 3899139"/>
                    <a:gd name="connsiteY7" fmla="*/ 60384 h 1362973"/>
                    <a:gd name="connsiteX8" fmla="*/ 2018581 w 3899139"/>
                    <a:gd name="connsiteY8" fmla="*/ 0 h 1362973"/>
                    <a:gd name="connsiteX9" fmla="*/ 2329132 w 3899139"/>
                    <a:gd name="connsiteY9" fmla="*/ 51758 h 1362973"/>
                    <a:gd name="connsiteX10" fmla="*/ 2665562 w 3899139"/>
                    <a:gd name="connsiteY10" fmla="*/ 276045 h 1362973"/>
                    <a:gd name="connsiteX11" fmla="*/ 2846717 w 3899139"/>
                    <a:gd name="connsiteY11" fmla="*/ 560717 h 1362973"/>
                    <a:gd name="connsiteX12" fmla="*/ 3027871 w 3899139"/>
                    <a:gd name="connsiteY12" fmla="*/ 802256 h 1362973"/>
                    <a:gd name="connsiteX13" fmla="*/ 3191773 w 3899139"/>
                    <a:gd name="connsiteY13" fmla="*/ 983411 h 1362973"/>
                    <a:gd name="connsiteX14" fmla="*/ 3467819 w 3899139"/>
                    <a:gd name="connsiteY14" fmla="*/ 1009290 h 1362973"/>
                    <a:gd name="connsiteX15" fmla="*/ 3674853 w 3899139"/>
                    <a:gd name="connsiteY15" fmla="*/ 888520 h 1362973"/>
                    <a:gd name="connsiteX16" fmla="*/ 3847381 w 3899139"/>
                    <a:gd name="connsiteY16" fmla="*/ 560717 h 1362973"/>
                    <a:gd name="connsiteX17" fmla="*/ 3899139 w 3899139"/>
                    <a:gd name="connsiteY17" fmla="*/ 345056 h 1362973"/>
                    <a:gd name="connsiteX0" fmla="*/ 0 w 3899139"/>
                    <a:gd name="connsiteY0" fmla="*/ 1259456 h 1362973"/>
                    <a:gd name="connsiteX1" fmla="*/ 310551 w 3899139"/>
                    <a:gd name="connsiteY1" fmla="*/ 1354347 h 1362973"/>
                    <a:gd name="connsiteX2" fmla="*/ 491705 w 3899139"/>
                    <a:gd name="connsiteY2" fmla="*/ 1362973 h 1362973"/>
                    <a:gd name="connsiteX3" fmla="*/ 854015 w 3899139"/>
                    <a:gd name="connsiteY3" fmla="*/ 1216324 h 1362973"/>
                    <a:gd name="connsiteX4" fmla="*/ 1052422 w 3899139"/>
                    <a:gd name="connsiteY4" fmla="*/ 1017917 h 1362973"/>
                    <a:gd name="connsiteX5" fmla="*/ 1319841 w 3899139"/>
                    <a:gd name="connsiteY5" fmla="*/ 646981 h 1362973"/>
                    <a:gd name="connsiteX6" fmla="*/ 1544128 w 3899139"/>
                    <a:gd name="connsiteY6" fmla="*/ 284671 h 1362973"/>
                    <a:gd name="connsiteX7" fmla="*/ 1785668 w 3899139"/>
                    <a:gd name="connsiteY7" fmla="*/ 60384 h 1362973"/>
                    <a:gd name="connsiteX8" fmla="*/ 2018581 w 3899139"/>
                    <a:gd name="connsiteY8" fmla="*/ 0 h 1362973"/>
                    <a:gd name="connsiteX9" fmla="*/ 2329132 w 3899139"/>
                    <a:gd name="connsiteY9" fmla="*/ 51758 h 1362973"/>
                    <a:gd name="connsiteX10" fmla="*/ 2665562 w 3899139"/>
                    <a:gd name="connsiteY10" fmla="*/ 276045 h 1362973"/>
                    <a:gd name="connsiteX11" fmla="*/ 2846717 w 3899139"/>
                    <a:gd name="connsiteY11" fmla="*/ 560717 h 1362973"/>
                    <a:gd name="connsiteX12" fmla="*/ 3027871 w 3899139"/>
                    <a:gd name="connsiteY12" fmla="*/ 802256 h 1362973"/>
                    <a:gd name="connsiteX13" fmla="*/ 3191773 w 3899139"/>
                    <a:gd name="connsiteY13" fmla="*/ 983411 h 1362973"/>
                    <a:gd name="connsiteX14" fmla="*/ 3467819 w 3899139"/>
                    <a:gd name="connsiteY14" fmla="*/ 1009290 h 1362973"/>
                    <a:gd name="connsiteX15" fmla="*/ 3674853 w 3899139"/>
                    <a:gd name="connsiteY15" fmla="*/ 888520 h 1362973"/>
                    <a:gd name="connsiteX16" fmla="*/ 3847381 w 3899139"/>
                    <a:gd name="connsiteY16" fmla="*/ 560717 h 1362973"/>
                    <a:gd name="connsiteX17" fmla="*/ 3899139 w 3899139"/>
                    <a:gd name="connsiteY17" fmla="*/ 345056 h 1362973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456 h 1374902"/>
                    <a:gd name="connsiteX1" fmla="*/ 310551 w 3899139"/>
                    <a:gd name="connsiteY1" fmla="*/ 1354347 h 1374902"/>
                    <a:gd name="connsiteX2" fmla="*/ 491705 w 3899139"/>
                    <a:gd name="connsiteY2" fmla="*/ 1362973 h 1374902"/>
                    <a:gd name="connsiteX3" fmla="*/ 854015 w 3899139"/>
                    <a:gd name="connsiteY3" fmla="*/ 1216324 h 1374902"/>
                    <a:gd name="connsiteX4" fmla="*/ 1052422 w 3899139"/>
                    <a:gd name="connsiteY4" fmla="*/ 1017917 h 1374902"/>
                    <a:gd name="connsiteX5" fmla="*/ 1319841 w 3899139"/>
                    <a:gd name="connsiteY5" fmla="*/ 646981 h 1374902"/>
                    <a:gd name="connsiteX6" fmla="*/ 1544128 w 3899139"/>
                    <a:gd name="connsiteY6" fmla="*/ 284671 h 1374902"/>
                    <a:gd name="connsiteX7" fmla="*/ 1785668 w 3899139"/>
                    <a:gd name="connsiteY7" fmla="*/ 60384 h 1374902"/>
                    <a:gd name="connsiteX8" fmla="*/ 2018581 w 3899139"/>
                    <a:gd name="connsiteY8" fmla="*/ 0 h 1374902"/>
                    <a:gd name="connsiteX9" fmla="*/ 2329132 w 3899139"/>
                    <a:gd name="connsiteY9" fmla="*/ 51758 h 1374902"/>
                    <a:gd name="connsiteX10" fmla="*/ 2665562 w 3899139"/>
                    <a:gd name="connsiteY10" fmla="*/ 276045 h 1374902"/>
                    <a:gd name="connsiteX11" fmla="*/ 2846717 w 3899139"/>
                    <a:gd name="connsiteY11" fmla="*/ 560717 h 1374902"/>
                    <a:gd name="connsiteX12" fmla="*/ 3027871 w 3899139"/>
                    <a:gd name="connsiteY12" fmla="*/ 802256 h 1374902"/>
                    <a:gd name="connsiteX13" fmla="*/ 3191773 w 3899139"/>
                    <a:gd name="connsiteY13" fmla="*/ 983411 h 1374902"/>
                    <a:gd name="connsiteX14" fmla="*/ 3467819 w 3899139"/>
                    <a:gd name="connsiteY14" fmla="*/ 1009290 h 1374902"/>
                    <a:gd name="connsiteX15" fmla="*/ 3674853 w 3899139"/>
                    <a:gd name="connsiteY15" fmla="*/ 888520 h 1374902"/>
                    <a:gd name="connsiteX16" fmla="*/ 3847381 w 3899139"/>
                    <a:gd name="connsiteY16" fmla="*/ 560717 h 1374902"/>
                    <a:gd name="connsiteX17" fmla="*/ 3899139 w 3899139"/>
                    <a:gd name="connsiteY17" fmla="*/ 345056 h 1374902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  <a:gd name="connsiteX0" fmla="*/ 0 w 3899139"/>
                    <a:gd name="connsiteY0" fmla="*/ 1259621 h 1375067"/>
                    <a:gd name="connsiteX1" fmla="*/ 310551 w 3899139"/>
                    <a:gd name="connsiteY1" fmla="*/ 1354512 h 1375067"/>
                    <a:gd name="connsiteX2" fmla="*/ 491705 w 3899139"/>
                    <a:gd name="connsiteY2" fmla="*/ 1363138 h 1375067"/>
                    <a:gd name="connsiteX3" fmla="*/ 854015 w 3899139"/>
                    <a:gd name="connsiteY3" fmla="*/ 1216489 h 1375067"/>
                    <a:gd name="connsiteX4" fmla="*/ 1052422 w 3899139"/>
                    <a:gd name="connsiteY4" fmla="*/ 1018082 h 1375067"/>
                    <a:gd name="connsiteX5" fmla="*/ 1319841 w 3899139"/>
                    <a:gd name="connsiteY5" fmla="*/ 647146 h 1375067"/>
                    <a:gd name="connsiteX6" fmla="*/ 1544128 w 3899139"/>
                    <a:gd name="connsiteY6" fmla="*/ 284836 h 1375067"/>
                    <a:gd name="connsiteX7" fmla="*/ 1785668 w 3899139"/>
                    <a:gd name="connsiteY7" fmla="*/ 60549 h 1375067"/>
                    <a:gd name="connsiteX8" fmla="*/ 2018581 w 3899139"/>
                    <a:gd name="connsiteY8" fmla="*/ 165 h 1375067"/>
                    <a:gd name="connsiteX9" fmla="*/ 2329132 w 3899139"/>
                    <a:gd name="connsiteY9" fmla="*/ 51923 h 1375067"/>
                    <a:gd name="connsiteX10" fmla="*/ 2665562 w 3899139"/>
                    <a:gd name="connsiteY10" fmla="*/ 276210 h 1375067"/>
                    <a:gd name="connsiteX11" fmla="*/ 2846717 w 3899139"/>
                    <a:gd name="connsiteY11" fmla="*/ 560882 h 1375067"/>
                    <a:gd name="connsiteX12" fmla="*/ 3027871 w 3899139"/>
                    <a:gd name="connsiteY12" fmla="*/ 802421 h 1375067"/>
                    <a:gd name="connsiteX13" fmla="*/ 3191773 w 3899139"/>
                    <a:gd name="connsiteY13" fmla="*/ 983576 h 1375067"/>
                    <a:gd name="connsiteX14" fmla="*/ 3467819 w 3899139"/>
                    <a:gd name="connsiteY14" fmla="*/ 1009455 h 1375067"/>
                    <a:gd name="connsiteX15" fmla="*/ 3674853 w 3899139"/>
                    <a:gd name="connsiteY15" fmla="*/ 888685 h 1375067"/>
                    <a:gd name="connsiteX16" fmla="*/ 3847381 w 3899139"/>
                    <a:gd name="connsiteY16" fmla="*/ 560882 h 1375067"/>
                    <a:gd name="connsiteX17" fmla="*/ 3899139 w 3899139"/>
                    <a:gd name="connsiteY17" fmla="*/ 345221 h 1375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899139" h="1375067">
                      <a:moveTo>
                        <a:pt x="0" y="1259621"/>
                      </a:moveTo>
                      <a:cubicBezTo>
                        <a:pt x="103517" y="1291251"/>
                        <a:pt x="228600" y="1337259"/>
                        <a:pt x="310551" y="1354512"/>
                      </a:cubicBezTo>
                      <a:cubicBezTo>
                        <a:pt x="392502" y="1371765"/>
                        <a:pt x="401128" y="1386142"/>
                        <a:pt x="491705" y="1363138"/>
                      </a:cubicBezTo>
                      <a:cubicBezTo>
                        <a:pt x="582282" y="1340134"/>
                        <a:pt x="760562" y="1273998"/>
                        <a:pt x="854015" y="1216489"/>
                      </a:cubicBezTo>
                      <a:cubicBezTo>
                        <a:pt x="947468" y="1158980"/>
                        <a:pt x="974784" y="1112972"/>
                        <a:pt x="1052422" y="1018082"/>
                      </a:cubicBezTo>
                      <a:cubicBezTo>
                        <a:pt x="1130060" y="923192"/>
                        <a:pt x="1237890" y="769354"/>
                        <a:pt x="1319841" y="647146"/>
                      </a:cubicBezTo>
                      <a:cubicBezTo>
                        <a:pt x="1401792" y="524938"/>
                        <a:pt x="1466490" y="382602"/>
                        <a:pt x="1544128" y="284836"/>
                      </a:cubicBezTo>
                      <a:cubicBezTo>
                        <a:pt x="1621766" y="187070"/>
                        <a:pt x="1706593" y="107994"/>
                        <a:pt x="1785668" y="60549"/>
                      </a:cubicBezTo>
                      <a:cubicBezTo>
                        <a:pt x="1864744" y="13104"/>
                        <a:pt x="1928004" y="1603"/>
                        <a:pt x="2018581" y="165"/>
                      </a:cubicBezTo>
                      <a:cubicBezTo>
                        <a:pt x="2109158" y="-1273"/>
                        <a:pt x="2221302" y="5916"/>
                        <a:pt x="2329132" y="51923"/>
                      </a:cubicBezTo>
                      <a:cubicBezTo>
                        <a:pt x="2436962" y="97930"/>
                        <a:pt x="2579298" y="191384"/>
                        <a:pt x="2665562" y="276210"/>
                      </a:cubicBezTo>
                      <a:cubicBezTo>
                        <a:pt x="2751826" y="361036"/>
                        <a:pt x="2786332" y="473180"/>
                        <a:pt x="2846717" y="560882"/>
                      </a:cubicBezTo>
                      <a:cubicBezTo>
                        <a:pt x="2907102" y="648584"/>
                        <a:pt x="2970362" y="731972"/>
                        <a:pt x="3027871" y="802421"/>
                      </a:cubicBezTo>
                      <a:cubicBezTo>
                        <a:pt x="3085380" y="872870"/>
                        <a:pt x="3118448" y="949070"/>
                        <a:pt x="3191773" y="983576"/>
                      </a:cubicBezTo>
                      <a:cubicBezTo>
                        <a:pt x="3265098" y="1018082"/>
                        <a:pt x="3387306" y="1025270"/>
                        <a:pt x="3467819" y="1009455"/>
                      </a:cubicBezTo>
                      <a:cubicBezTo>
                        <a:pt x="3548332" y="993640"/>
                        <a:pt x="3611593" y="963447"/>
                        <a:pt x="3674853" y="888685"/>
                      </a:cubicBezTo>
                      <a:cubicBezTo>
                        <a:pt x="3738113" y="813923"/>
                        <a:pt x="3810000" y="651459"/>
                        <a:pt x="3847381" y="560882"/>
                      </a:cubicBezTo>
                      <a:cubicBezTo>
                        <a:pt x="3884762" y="470305"/>
                        <a:pt x="3881886" y="417108"/>
                        <a:pt x="3899139" y="34522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754160" y="678103"/>
                  <a:ext cx="2282165" cy="324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dirty="0" smtClean="0"/>
                    <a:t>Comprimento de onda, </a:t>
                  </a:r>
                  <a:r>
                    <a:rPr lang="pt-PT" sz="1400" i="1" dirty="0" smtClean="0"/>
                    <a:t>L</a:t>
                  </a:r>
                  <a:r>
                    <a:rPr lang="pt-PT" sz="1400" baseline="-25000" dirty="0" smtClean="0"/>
                    <a:t>m</a:t>
                  </a:r>
                  <a:endParaRPr lang="pt-PT" sz="14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438162" y="310543"/>
                  <a:ext cx="2282165" cy="288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dirty="0" smtClean="0">
                      <a:latin typeface="+mn-lt"/>
                    </a:rPr>
                    <a:t>Comprimento do vale, </a:t>
                  </a:r>
                  <a:r>
                    <a:rPr lang="pt-PT" sz="1400" i="1" dirty="0" err="1" smtClean="0">
                      <a:latin typeface="Symbol" pitchFamily="18" charset="2"/>
                    </a:rPr>
                    <a:t>D</a:t>
                  </a:r>
                  <a:r>
                    <a:rPr lang="pt-PT" sz="1400" i="1" dirty="0" err="1" smtClean="0"/>
                    <a:t>x</a:t>
                  </a:r>
                  <a:r>
                    <a:rPr lang="pt-PT" sz="1400" baseline="-25000" dirty="0" err="1" smtClean="0"/>
                    <a:t>v</a:t>
                  </a:r>
                  <a:endParaRPr lang="pt-PT" sz="1400" baseline="-25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105513" y="2165234"/>
                  <a:ext cx="468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i="1" dirty="0" err="1" smtClean="0">
                      <a:latin typeface="Symbol" pitchFamily="18" charset="2"/>
                    </a:rPr>
                    <a:t>D</a:t>
                  </a:r>
                  <a:r>
                    <a:rPr lang="pt-PT" sz="1400" i="1" dirty="0" err="1" smtClean="0"/>
                    <a:t>x</a:t>
                  </a:r>
                  <a:endParaRPr lang="pt-PT" sz="1400" baseline="-25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282179" y="1750527"/>
                  <a:ext cx="396000" cy="288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i="1" dirty="0" err="1" smtClean="0"/>
                    <a:t>R</a:t>
                  </a:r>
                  <a:r>
                    <a:rPr lang="pt-PT" sz="1400" baseline="-25000" dirty="0" err="1" smtClean="0"/>
                    <a:t>c</a:t>
                  </a:r>
                  <a:endParaRPr lang="pt-PT" sz="1400" baseline="-250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416153" y="1749804"/>
                  <a:ext cx="1325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dirty="0" smtClean="0">
                      <a:latin typeface="+mn-lt"/>
                    </a:rPr>
                    <a:t>Amplitude</a:t>
                  </a:r>
                  <a:r>
                    <a:rPr lang="pt-PT" sz="1400" i="1" dirty="0" smtClean="0">
                      <a:latin typeface="+mn-lt"/>
                    </a:rPr>
                    <a:t>, </a:t>
                  </a:r>
                  <a:r>
                    <a:rPr lang="pt-PT" sz="1400" i="1" dirty="0" err="1" smtClean="0">
                      <a:latin typeface="Symbol" pitchFamily="18" charset="2"/>
                    </a:rPr>
                    <a:t>a</a:t>
                  </a:r>
                  <a:r>
                    <a:rPr lang="pt-PT" sz="1400" baseline="-25000" dirty="0" err="1" smtClean="0"/>
                    <a:t>m</a:t>
                  </a:r>
                  <a:endParaRPr lang="pt-PT" sz="14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693270" y="2600914"/>
                      <a:ext cx="2064989" cy="4791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PT" dirty="0" smtClean="0">
                          <a:ea typeface="Cambria Math"/>
                        </a:rPr>
                        <a:t>Sinuosidade, </a:t>
                      </a:r>
                      <a14:m>
                        <m:oMath xmlns:m="http://schemas.openxmlformats.org/officeDocument/2006/math"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</m:oMath>
                      </a14:m>
                      <a:endParaRPr lang="pt-PT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93270" y="2600914"/>
                      <a:ext cx="2064989" cy="47917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17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3003147" y="1529227"/>
                  <a:ext cx="0" cy="2124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487728" y="326227"/>
                  <a:ext cx="0" cy="1296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69253" y="790892"/>
                  <a:ext cx="0" cy="252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629591" y="792845"/>
                  <a:ext cx="0" cy="252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896888" y="458531"/>
                  <a:ext cx="1584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48526" y="458531"/>
                  <a:ext cx="1836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2069253" y="839073"/>
                  <a:ext cx="612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83107" y="839073"/>
                  <a:ext cx="540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>
                  <a:off x="1799253" y="1479808"/>
                  <a:ext cx="540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 flipV="1">
                  <a:off x="1814385" y="2348914"/>
                  <a:ext cx="504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5252339" y="1999443"/>
                  <a:ext cx="126000" cy="15204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5522400" y="1727344"/>
                  <a:ext cx="72000" cy="90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45650" y="314319"/>
                  <a:ext cx="0" cy="1224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6714289" y="1641858"/>
                <a:ext cx="171245" cy="132811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6294173" y="1977365"/>
                <a:ext cx="171245" cy="132811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834347" y="1438243"/>
                <a:ext cx="39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i="1" dirty="0" err="1" smtClean="0"/>
                  <a:t>w</a:t>
                </a:r>
                <a:r>
                  <a:rPr lang="pt-PT" sz="1400" baseline="-25000" dirty="0" err="1" smtClean="0"/>
                  <a:t>b</a:t>
                </a:r>
                <a:endParaRPr lang="pt-PT" sz="1400" baseline="-25000" dirty="0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rot="5400000">
              <a:off x="2456379" y="3934264"/>
              <a:ext cx="0" cy="3420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22000" y="3179700"/>
              <a:ext cx="0" cy="1404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20775" y="4504378"/>
              <a:ext cx="1296000" cy="53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 smtClean="0">
                  <a:latin typeface="+mn-lt"/>
                </a:rPr>
                <a:t>Largura do meandro, </a:t>
              </a:r>
              <a:r>
                <a:rPr lang="pt-PT" sz="1400" i="1" dirty="0" err="1" smtClean="0">
                  <a:latin typeface="+mn-lt"/>
                </a:rPr>
                <a:t>w</a:t>
              </a:r>
              <a:r>
                <a:rPr lang="pt-PT" sz="1400" baseline="-25000" dirty="0" err="1" smtClean="0">
                  <a:latin typeface="+mn-lt"/>
                </a:rPr>
                <a:t>m</a:t>
              </a:r>
              <a:endParaRPr lang="pt-PT" sz="1400" baseline="-250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>
              <a:off x="685875" y="4152992"/>
              <a:ext cx="576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 flipV="1">
              <a:off x="701007" y="5383658"/>
              <a:ext cx="540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2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66" y="437040"/>
            <a:ext cx="5760000" cy="521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695500" y="5654978"/>
                <a:ext cx="5760000" cy="95410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pt-PT" sz="1400" b="1" dirty="0" smtClean="0">
                    <a:cs typeface="Times New Roman" pitchFamily="18" charset="0"/>
                  </a:rPr>
                  <a:t>Figura 14.18</a:t>
                </a:r>
                <a:r>
                  <a:rPr lang="pt-PT" sz="1400" dirty="0" smtClean="0">
                    <a:cs typeface="Times New Roman" pitchFamily="18" charset="0"/>
                  </a:rPr>
                  <a:t> Sinuosidade num troço do rio </a:t>
                </a:r>
                <a:r>
                  <a:rPr lang="pt-PT" sz="1400" dirty="0" err="1" smtClean="0">
                    <a:cs typeface="Times New Roman" pitchFamily="18" charset="0"/>
                  </a:rPr>
                  <a:t>South</a:t>
                </a:r>
                <a:r>
                  <a:rPr lang="pt-PT" sz="1400" dirty="0" smtClean="0">
                    <a:cs typeface="Times New Roman" pitchFamily="18" charset="0"/>
                  </a:rPr>
                  <a:t> </a:t>
                </a:r>
                <a:r>
                  <a:rPr lang="pt-PT" sz="1400" dirty="0" err="1" smtClean="0">
                    <a:cs typeface="Times New Roman" pitchFamily="18" charset="0"/>
                  </a:rPr>
                  <a:t>Fork</a:t>
                </a:r>
                <a:r>
                  <a:rPr lang="pt-PT" sz="1400" dirty="0" smtClean="0">
                    <a:cs typeface="Times New Roman" pitchFamily="18" charset="0"/>
                  </a:rPr>
                  <a:t> </a:t>
                </a:r>
                <a:r>
                  <a:rPr lang="pt-PT" sz="1400" dirty="0" err="1" smtClean="0">
                    <a:cs typeface="Times New Roman" pitchFamily="18" charset="0"/>
                  </a:rPr>
                  <a:t>Payette</a:t>
                </a:r>
                <a:r>
                  <a:rPr lang="pt-PT" sz="1400" dirty="0" smtClean="0">
                    <a:cs typeface="Times New Roman" pitchFamily="18" charset="0"/>
                  </a:rPr>
                  <a:t>, no Idaho. A tracejado o comprimento do vale </a:t>
                </a:r>
                <a14:m>
                  <m:oMath xmlns:m="http://schemas.openxmlformats.org/officeDocument/2006/math">
                    <m:r>
                      <a:rPr lang="pt-PT" sz="1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pt-PT" sz="1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t-PT" sz="1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1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pt-PT" sz="1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=2,61</m:t>
                    </m:r>
                  </m:oMath>
                </a14:m>
                <a:r>
                  <a:rPr lang="pt-PT" sz="1400" dirty="0" smtClean="0"/>
                  <a:t> km. O talvegue do canal tem um comprimento </a:t>
                </a:r>
                <a14:m>
                  <m:oMath xmlns:m="http://schemas.openxmlformats.org/officeDocument/2006/math">
                    <m:r>
                      <a:rPr lang="pt-PT" sz="1400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pt-PT" sz="1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pt-PT" sz="1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pt-PT" sz="1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3,53</m:t>
                    </m:r>
                  </m:oMath>
                </a14:m>
                <a:r>
                  <a:rPr lang="pt-PT" sz="1400" dirty="0"/>
                  <a:t> </a:t>
                </a:r>
                <a:r>
                  <a:rPr lang="pt-PT" sz="1400" dirty="0" smtClean="0"/>
                  <a:t>km, pelo que a sinuosidade é de 1,35 </a:t>
                </a:r>
                <a:r>
                  <a:rPr lang="pt-PT" sz="1200" dirty="0" smtClean="0"/>
                  <a:t>(Fonte: </a:t>
                </a:r>
                <a:r>
                  <a:rPr lang="pt-PT" sz="1200" dirty="0" err="1" smtClean="0"/>
                  <a:t>Dingman</a:t>
                </a:r>
                <a:r>
                  <a:rPr lang="pt-PT" sz="1200" dirty="0" smtClean="0"/>
                  <a:t>, 2009)</a:t>
                </a:r>
                <a:endParaRPr lang="pt-PT" sz="1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500" y="5654978"/>
                <a:ext cx="5760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12" t="-641" r="-423" b="-57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420" y="1778447"/>
                <a:ext cx="8794800" cy="58477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pt-PT" b="1" dirty="0" err="1" smtClean="0">
                    <a:solidFill>
                      <a:srgbClr val="0000FF"/>
                    </a:solidFill>
                  </a:rPr>
                  <a:t>Meandrizados</a:t>
                </a:r>
                <a:r>
                  <a:rPr lang="pt-PT" dirty="0" smtClean="0">
                    <a:solidFill>
                      <a:srgbClr val="0000FF"/>
                    </a:solidFill>
                  </a:rPr>
                  <a:t> </a:t>
                </a:r>
                <a:r>
                  <a:rPr lang="pt-PT" dirty="0" smtClean="0"/>
                  <a:t>– cursos de água com um só canal, caracterizados por elevada sinuosidade (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/>
                      </a:rPr>
                      <m:t>𝜁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&gt;1,3</m:t>
                    </m:r>
                  </m:oMath>
                </a14:m>
                <a:r>
                  <a:rPr lang="pt-PT" dirty="0" smtClean="0"/>
                  <a:t>) e com uma alternância quase regular de curvas (Fig. 14.19);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0" y="1778447"/>
                <a:ext cx="87948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77" t="-3125" r="-416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9146" y="2330776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entrançados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– cursos de água com múltiplos canais, com margens “permanentes”, convergentes e divergentes, à volta de ilhas temporárias sem ou com vegetação esparsa, compostas pelo material transportado pelo rio. Quando o leito principal está cheio, as ilhas costumam ficar submersas, ficando o escoamento num único canal (Fig. 14.20);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420" y="3375331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rectilíneos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/>
              <a:t>- cursos de água com um só </a:t>
            </a:r>
            <a:r>
              <a:rPr lang="pt-PT" dirty="0" smtClean="0"/>
              <a:t>canal</a:t>
            </a:r>
            <a:r>
              <a:rPr lang="pt-PT" dirty="0"/>
              <a:t> </a:t>
            </a:r>
            <a:r>
              <a:rPr lang="pt-PT" dirty="0" smtClean="0"/>
              <a:t>que, embora não sejam verdadeiramente rectilíneos, não apresentam a sinuosidade ou a regularidade de curvatura dos cursos de água </a:t>
            </a:r>
            <a:r>
              <a:rPr lang="pt-PT" dirty="0" err="1" smtClean="0"/>
              <a:t>meandrizados</a:t>
            </a:r>
            <a:r>
              <a:rPr lang="pt-PT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678" y="417379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Normalmente, acrescenta-se uma quarta categoria (</a:t>
            </a:r>
            <a:r>
              <a:rPr lang="pt-PT" dirty="0" err="1" smtClean="0"/>
              <a:t>Dingman</a:t>
            </a:r>
            <a:r>
              <a:rPr lang="pt-PT" dirty="0" smtClean="0"/>
              <a:t>, 2009):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298" y="5009869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partir destas categorias básicas, pode efectuar-se uma classificação dos cursos de água, evidenciando a sua relação com a estabilidade do leito, tipo de sedimentos transportados, etc., como representado na Fig. 14.22.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298" y="5811772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Note-se que os cursos de água anastomosados podem apresentar combinações dos três tipos básicos, podendo tomar formas muito complexas (</a:t>
            </a:r>
            <a:r>
              <a:rPr lang="pt-PT" dirty="0" err="1" smtClean="0"/>
              <a:t>Latrubesse</a:t>
            </a:r>
            <a:r>
              <a:rPr lang="pt-PT" dirty="0" smtClean="0"/>
              <a:t>, 2008), como esquematizado na Fig. 14.23.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420" y="4487839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Anastomosados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/>
              <a:t>- cursos de água com múltiplos </a:t>
            </a:r>
            <a:r>
              <a:rPr lang="pt-PT" dirty="0" smtClean="0"/>
              <a:t>canais convergentes </a:t>
            </a:r>
            <a:r>
              <a:rPr lang="pt-PT" dirty="0"/>
              <a:t>e </a:t>
            </a:r>
            <a:r>
              <a:rPr lang="pt-PT" dirty="0" smtClean="0"/>
              <a:t>divergentes, de uma forma “permanente”, à </a:t>
            </a:r>
            <a:r>
              <a:rPr lang="pt-PT" dirty="0"/>
              <a:t>volta de ilhas </a:t>
            </a:r>
            <a:r>
              <a:rPr lang="pt-PT" dirty="0" smtClean="0"/>
              <a:t>com vegetação (Fig. 14.21).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648" y="148918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Há diversos sistemas de classificação dos cursos de água, desenvolvidos desde os trabalhos pioneiros de Leopold e </a:t>
            </a:r>
            <a:r>
              <a:rPr lang="pt-PT" dirty="0" err="1" smtClean="0"/>
              <a:t>Wolman</a:t>
            </a:r>
            <a:r>
              <a:rPr lang="pt-PT" dirty="0" smtClean="0"/>
              <a:t> (1957), havendo autores que defendem sistemas que permitam identificar as medidas de restauro necessárias, ou prever as suas alterações morfológicas ou ecológicas.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92" y="119416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Considerando a geometria </a:t>
            </a:r>
            <a:r>
              <a:rPr lang="pt-PT" dirty="0"/>
              <a:t>em planta do curso de </a:t>
            </a:r>
            <a:r>
              <a:rPr lang="pt-PT" dirty="0" smtClean="0"/>
              <a:t>água, podem identificar-se os seguintes tipos:</a:t>
            </a:r>
          </a:p>
        </p:txBody>
      </p:sp>
    </p:spTree>
    <p:extLst>
      <p:ext uri="{BB962C8B-B14F-4D97-AF65-F5344CB8AC3E}">
        <p14:creationId xmlns:p14="http://schemas.microsoft.com/office/powerpoint/2010/main" val="11100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6216" y="2784627"/>
            <a:ext cx="4320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14.19</a:t>
            </a:r>
            <a:r>
              <a:rPr lang="pt-PT" sz="1400" dirty="0" smtClean="0">
                <a:cs typeface="Times New Roman" pitchFamily="18" charset="0"/>
              </a:rPr>
              <a:t> Curso de água </a:t>
            </a:r>
            <a:r>
              <a:rPr lang="pt-PT" sz="1400" dirty="0" err="1" smtClean="0">
                <a:cs typeface="Times New Roman" pitchFamily="18" charset="0"/>
              </a:rPr>
              <a:t>meandrizado</a:t>
            </a:r>
            <a:r>
              <a:rPr lang="pt-PT" sz="1400" dirty="0" smtClean="0">
                <a:cs typeface="Times New Roman" pitchFamily="18" charset="0"/>
              </a:rPr>
              <a:t> num rio do Alasca (EUA)</a:t>
            </a:r>
            <a:endParaRPr lang="pt-PT" sz="1200" dirty="0"/>
          </a:p>
        </p:txBody>
      </p:sp>
      <p:pic>
        <p:nvPicPr>
          <p:cNvPr id="2050" name="Picture 2" descr="Alaskariv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7" y="120789"/>
            <a:ext cx="430278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nebraskaflyway.com/assets/images/braided_ri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" y="3515697"/>
            <a:ext cx="405405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881" y="6210007"/>
            <a:ext cx="4068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14.21</a:t>
            </a:r>
            <a:r>
              <a:rPr lang="pt-PT" sz="1400" dirty="0" smtClean="0">
                <a:cs typeface="Times New Roman" pitchFamily="18" charset="0"/>
              </a:rPr>
              <a:t> Curso de água anastomosado no rio </a:t>
            </a:r>
            <a:r>
              <a:rPr lang="pt-PT" sz="1400" dirty="0" err="1" smtClean="0">
                <a:cs typeface="Times New Roman" pitchFamily="18" charset="0"/>
              </a:rPr>
              <a:t>Platte</a:t>
            </a:r>
            <a:r>
              <a:rPr lang="pt-PT" sz="1400" dirty="0" smtClean="0">
                <a:cs typeface="Times New Roman" pitchFamily="18" charset="0"/>
              </a:rPr>
              <a:t>, no </a:t>
            </a:r>
            <a:r>
              <a:rPr lang="pt-PT" sz="1400" dirty="0" err="1" smtClean="0">
                <a:cs typeface="Times New Roman" pitchFamily="18" charset="0"/>
              </a:rPr>
              <a:t>Nebraska</a:t>
            </a:r>
            <a:r>
              <a:rPr lang="pt-PT" sz="1400" dirty="0" smtClean="0">
                <a:cs typeface="Times New Roman" pitchFamily="18" charset="0"/>
              </a:rPr>
              <a:t> (EUA)</a:t>
            </a:r>
            <a:endParaRPr lang="pt-PT" sz="1200" dirty="0"/>
          </a:p>
        </p:txBody>
      </p:sp>
      <p:pic>
        <p:nvPicPr>
          <p:cNvPr id="5122" name="Picture 2" descr="Braided riv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3" y="929016"/>
            <a:ext cx="3533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8718" y="5211375"/>
            <a:ext cx="356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14.20</a:t>
            </a:r>
            <a:r>
              <a:rPr lang="pt-PT" sz="1400" dirty="0" smtClean="0">
                <a:cs typeface="Times New Roman" pitchFamily="18" charset="0"/>
              </a:rPr>
              <a:t> Curso de água entrançado no rio </a:t>
            </a:r>
            <a:r>
              <a:rPr lang="pt-PT" sz="1400" dirty="0" err="1" smtClean="0">
                <a:cs typeface="Times New Roman" pitchFamily="18" charset="0"/>
              </a:rPr>
              <a:t>Rakaia</a:t>
            </a:r>
            <a:r>
              <a:rPr lang="pt-PT" sz="1400" dirty="0" smtClean="0">
                <a:cs typeface="Times New Roman" pitchFamily="18" charset="0"/>
              </a:rPr>
              <a:t>, na Nova Zelândia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pt-PT" sz="1200" dirty="0" err="1" smtClean="0">
                <a:cs typeface="Times New Roman" pitchFamily="18" charset="0"/>
              </a:rPr>
              <a:t>Scarsbrook</a:t>
            </a:r>
            <a:r>
              <a:rPr lang="pt-PT" sz="1200" dirty="0" smtClean="0">
                <a:cs typeface="Times New Roman" pitchFamily="18" charset="0"/>
              </a:rPr>
              <a:t> e </a:t>
            </a:r>
            <a:r>
              <a:rPr lang="pt-PT" sz="1200" dirty="0" err="1" smtClean="0">
                <a:cs typeface="Times New Roman" pitchFamily="18" charset="0"/>
              </a:rPr>
              <a:t>Pearson</a:t>
            </a:r>
            <a:r>
              <a:rPr lang="pt-PT" sz="1200" dirty="0" smtClean="0">
                <a:cs typeface="Times New Roman" pitchFamily="18" charset="0"/>
              </a:rPr>
              <a:t>, 2012)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7740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833" y="5928245"/>
            <a:ext cx="4500000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14.22</a:t>
            </a:r>
            <a:r>
              <a:rPr lang="pt-PT" sz="1400" dirty="0" smtClean="0">
                <a:cs typeface="Times New Roman" pitchFamily="18" charset="0"/>
              </a:rPr>
              <a:t> Padrões fluviais segundo a classificação de </a:t>
            </a:r>
            <a:r>
              <a:rPr lang="pt-PT" sz="1400" dirty="0" err="1" smtClean="0">
                <a:cs typeface="Times New Roman" pitchFamily="18" charset="0"/>
              </a:rPr>
              <a:t>Schumm</a:t>
            </a:r>
            <a:r>
              <a:rPr lang="pt-PT" sz="1400" dirty="0" smtClean="0">
                <a:cs typeface="Times New Roman" pitchFamily="18" charset="0"/>
              </a:rPr>
              <a:t>, com os cursos de água anastomosados considerados como um caso especial dos entrançados </a:t>
            </a:r>
            <a:r>
              <a:rPr lang="pt-PT" sz="1200" dirty="0" smtClean="0"/>
              <a:t>(Fonte: </a:t>
            </a:r>
            <a:r>
              <a:rPr lang="pt-PT" sz="1200" dirty="0" err="1" smtClean="0"/>
              <a:t>Dingman</a:t>
            </a:r>
            <a:r>
              <a:rPr lang="pt-PT" sz="1200" dirty="0" smtClean="0"/>
              <a:t>, 2009)</a:t>
            </a:r>
            <a:endParaRPr lang="pt-PT" sz="1200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21384" y="38881"/>
            <a:ext cx="3705571" cy="5857844"/>
            <a:chOff x="2608693" y="9064"/>
            <a:chExt cx="3888000" cy="61462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7"/>
            <a:stretch/>
          </p:blipFill>
          <p:spPr bwMode="auto">
            <a:xfrm>
              <a:off x="2608693" y="29819"/>
              <a:ext cx="3888000" cy="607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901761" y="2951126"/>
              <a:ext cx="1624209" cy="1937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pt-PT" sz="1200" dirty="0" smtClean="0"/>
                <a:t>Estabilidade relativa</a:t>
              </a:r>
              <a:endParaRPr lang="pt-PT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970497" y="2954549"/>
              <a:ext cx="3928321" cy="1937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pt-PT" sz="1200" dirty="0" smtClean="0"/>
                <a:t>Razão sedimentos do leito / carga total de sedimentos</a:t>
              </a:r>
              <a:endParaRPr lang="pt-PT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282109" y="2945979"/>
              <a:ext cx="1737526" cy="1937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pt-PT" sz="1200" dirty="0" smtClean="0"/>
                <a:t>Carga de sedimentos</a:t>
              </a:r>
              <a:endParaRPr lang="pt-PT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297762" y="2942978"/>
              <a:ext cx="2077477" cy="1937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pt-PT" sz="1200" dirty="0" smtClean="0"/>
                <a:t>Dimensão dos sedimentos</a:t>
              </a:r>
              <a:endParaRPr lang="pt-PT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552406" y="5881150"/>
              <a:ext cx="396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Elevada</a:t>
              </a:r>
              <a:endParaRPr lang="pt-PT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738309" y="5894416"/>
              <a:ext cx="39600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Baixa</a:t>
              </a:r>
              <a:endParaRPr lang="pt-PT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753514" y="138476"/>
              <a:ext cx="396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Elevada</a:t>
              </a:r>
              <a:endParaRPr lang="pt-PT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00793" y="91508"/>
              <a:ext cx="28800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Baixa</a:t>
              </a:r>
              <a:endParaRPr lang="pt-PT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947987" y="157589"/>
              <a:ext cx="396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0" bIns="0" rtlCol="0">
              <a:spAutoFit/>
            </a:bodyPr>
            <a:lstStyle/>
            <a:p>
              <a:r>
                <a:rPr lang="pt-PT" sz="800" dirty="0" smtClean="0"/>
                <a:t>Grande</a:t>
              </a:r>
              <a:endParaRPr lang="pt-PT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885755" y="5856424"/>
              <a:ext cx="46800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Pequena</a:t>
              </a:r>
              <a:endParaRPr lang="pt-PT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090960" y="3103408"/>
              <a:ext cx="936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pt-PT" sz="1000" dirty="0" smtClean="0"/>
                <a:t>Tipo de canal</a:t>
              </a:r>
              <a:endParaRPr lang="pt-PT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906814" y="4742730"/>
              <a:ext cx="1620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Sedimentos em suspensão</a:t>
              </a:r>
              <a:endParaRPr lang="pt-PT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047622" y="2719489"/>
              <a:ext cx="1368000" cy="132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Mistura de sedimentos</a:t>
              </a:r>
              <a:endParaRPr lang="pt-PT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038340" y="788633"/>
              <a:ext cx="1368000" cy="132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Sedimentos do leito</a:t>
              </a:r>
              <a:endParaRPr lang="pt-PT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8646" y="131743"/>
              <a:ext cx="57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Rectilíneo</a:t>
              </a:r>
              <a:endParaRPr lang="pt-PT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7412" y="131653"/>
              <a:ext cx="1044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0" rIns="72000" bIns="0" rtlCol="0">
              <a:spAutoFit/>
            </a:bodyPr>
            <a:lstStyle/>
            <a:p>
              <a:pPr algn="ctr"/>
              <a:r>
                <a:rPr lang="pt-PT" sz="800" dirty="0" err="1" smtClean="0"/>
                <a:t>Meandrizado</a:t>
              </a:r>
              <a:endParaRPr lang="pt-PT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75297" y="130255"/>
              <a:ext cx="566585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Entrançado</a:t>
              </a:r>
              <a:endParaRPr lang="pt-PT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73712" y="3735351"/>
              <a:ext cx="72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Anastomosado</a:t>
              </a:r>
              <a:endParaRPr lang="pt-PT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3347" y="1864374"/>
              <a:ext cx="792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err="1" smtClean="0"/>
                <a:t>Meandrizado</a:t>
              </a:r>
              <a:endParaRPr lang="pt-PT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23046" y="1867652"/>
              <a:ext cx="57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Rectilíneo</a:t>
              </a:r>
              <a:endParaRPr lang="pt-PT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43735" y="1790279"/>
              <a:ext cx="566585" cy="2583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PT" sz="800" dirty="0" smtClean="0"/>
                <a:t>Entrançado</a:t>
              </a:r>
              <a:r>
                <a:rPr lang="pt-PT" sz="800" dirty="0"/>
                <a:t> </a:t>
              </a:r>
              <a:r>
                <a:rPr lang="pt-PT" sz="800" dirty="0" smtClean="0"/>
                <a:t>com ilhas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69346" y="3736221"/>
              <a:ext cx="828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0" rIns="0" bIns="0" rtlCol="0">
              <a:spAutoFit/>
            </a:bodyPr>
            <a:lstStyle/>
            <a:p>
              <a:r>
                <a:rPr lang="pt-PT" sz="800" dirty="0" err="1" smtClean="0"/>
                <a:t>Meandrizado</a:t>
              </a:r>
              <a:endParaRPr lang="pt-PT" sz="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26361" y="3739499"/>
              <a:ext cx="57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Rectilíneo</a:t>
              </a:r>
              <a:endParaRPr lang="pt-PT" sz="8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3077911" y="5859739"/>
              <a:ext cx="46800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800" dirty="0" smtClean="0"/>
                <a:t>Pequena</a:t>
              </a:r>
              <a:endParaRPr lang="pt-PT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3148204" y="142904"/>
              <a:ext cx="39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0" bIns="0" rtlCol="0">
              <a:spAutoFit/>
            </a:bodyPr>
            <a:lstStyle/>
            <a:p>
              <a:r>
                <a:rPr lang="pt-PT" sz="800" dirty="0" smtClean="0"/>
                <a:t>Grande</a:t>
              </a:r>
              <a:endParaRPr lang="pt-PT" sz="800" dirty="0"/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72387" y="5317517"/>
            <a:ext cx="302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14.23</a:t>
            </a:r>
            <a:r>
              <a:rPr lang="pt-PT" sz="1400" dirty="0" smtClean="0">
                <a:cs typeface="Times New Roman" pitchFamily="18" charset="0"/>
              </a:rPr>
              <a:t> Tipos de cursos de água anastomosados </a:t>
            </a:r>
            <a:r>
              <a:rPr lang="pt-PT" sz="1200" dirty="0" smtClean="0"/>
              <a:t>(Fonte: </a:t>
            </a:r>
            <a:r>
              <a:rPr lang="pt-PT" sz="1200" dirty="0" err="1" smtClean="0"/>
              <a:t>Nanson</a:t>
            </a:r>
            <a:r>
              <a:rPr lang="pt-PT" sz="1200" dirty="0" smtClean="0"/>
              <a:t> e </a:t>
            </a:r>
            <a:r>
              <a:rPr lang="pt-PT" sz="1200" dirty="0" err="1" smtClean="0"/>
              <a:t>Knighton</a:t>
            </a:r>
            <a:r>
              <a:rPr lang="pt-PT" sz="1200" dirty="0" smtClean="0"/>
              <a:t>, 1996, em </a:t>
            </a:r>
            <a:r>
              <a:rPr lang="pt-PT" sz="1200" dirty="0" err="1" smtClean="0"/>
              <a:t>Schumm</a:t>
            </a:r>
            <a:r>
              <a:rPr lang="pt-PT" sz="1200" dirty="0" smtClean="0"/>
              <a:t>, 2005)</a:t>
            </a:r>
            <a:endParaRPr lang="pt-PT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433982" y="1809750"/>
            <a:ext cx="3060000" cy="3479596"/>
            <a:chOff x="5523433" y="1809750"/>
            <a:chExt cx="3060000" cy="3479596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433" y="1809750"/>
              <a:ext cx="3060000" cy="347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 rot="16200000">
              <a:off x="5035472" y="2949608"/>
              <a:ext cx="1260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900" b="1" dirty="0" smtClean="0"/>
                <a:t>Inactivo lateralmente</a:t>
              </a:r>
              <a:endParaRPr lang="pt-PT" sz="9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071472" y="4208800"/>
              <a:ext cx="118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900" b="1" dirty="0"/>
                <a:t>A</a:t>
              </a:r>
              <a:r>
                <a:rPr lang="pt-PT" sz="900" b="1" dirty="0" smtClean="0"/>
                <a:t>ctivo lateralmente</a:t>
              </a:r>
              <a:endParaRPr lang="pt-PT" sz="9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06518" y="2635629"/>
              <a:ext cx="612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Rectilíneo</a:t>
              </a:r>
              <a:endParaRPr lang="pt-PT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9650" y="3215406"/>
              <a:ext cx="5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PT" sz="1000" dirty="0" smtClean="0"/>
                <a:t>Estável - sinuoso</a:t>
              </a:r>
              <a:endParaRPr lang="pt-PT" sz="1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40822" y="3845346"/>
              <a:ext cx="75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err="1" smtClean="0"/>
                <a:t>Meandrizado</a:t>
              </a:r>
              <a:endParaRPr lang="pt-PT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12165" y="4650372"/>
              <a:ext cx="720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Entrançado</a:t>
              </a:r>
              <a:endParaRPr lang="pt-PT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43167" y="1867682"/>
              <a:ext cx="612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0" rtlCol="0">
              <a:spAutoFit/>
            </a:bodyPr>
            <a:lstStyle/>
            <a:p>
              <a:pPr algn="ctr"/>
              <a:r>
                <a:rPr lang="pt-PT" sz="1000" b="1" dirty="0" smtClean="0"/>
                <a:t>Rios com um canal</a:t>
              </a:r>
              <a:endParaRPr lang="pt-PT" sz="1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4383" y="1906990"/>
              <a:ext cx="972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PT" sz="1000" b="1" dirty="0" smtClean="0"/>
                <a:t>Rios anastomosados</a:t>
              </a:r>
              <a:endParaRPr lang="pt-PT" sz="1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8400" y="2271929"/>
              <a:ext cx="792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900" dirty="0" smtClean="0"/>
                <a:t>Forma de ilha</a:t>
              </a:r>
              <a:endParaRPr lang="pt-PT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54867" y="2742390"/>
              <a:ext cx="90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900" dirty="0" smtClean="0"/>
                <a:t>Forma de crista</a:t>
              </a:r>
              <a:endParaRPr lang="pt-PT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3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98" y="212124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14.3.2 Relação com variáveis ambientais e hidráulicas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298" y="530172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Diversos autores têm tentado prever se um dado curso de água é </a:t>
            </a:r>
            <a:r>
              <a:rPr lang="pt-PT" dirty="0" err="1" smtClean="0"/>
              <a:t>meandrizado</a:t>
            </a:r>
            <a:r>
              <a:rPr lang="pt-PT" dirty="0" smtClean="0"/>
              <a:t> ou entrançado</a:t>
            </a:r>
            <a:r>
              <a:rPr lang="pt-PT" dirty="0"/>
              <a:t>, de acordo com a sua posição num gráfico que relaciona o declive do curso de água, </a:t>
            </a:r>
            <a:r>
              <a:rPr lang="pt-PT" i="1" dirty="0"/>
              <a:t>s</a:t>
            </a:r>
            <a:r>
              <a:rPr lang="pt-PT" baseline="-25000" dirty="0"/>
              <a:t>0</a:t>
            </a:r>
            <a:r>
              <a:rPr lang="pt-PT" dirty="0"/>
              <a:t> (-), com </a:t>
            </a:r>
            <a:r>
              <a:rPr lang="pt-PT" dirty="0" smtClean="0"/>
              <a:t>outras variáveis explicativas, como apresentado no Quadro 14.4 e nas Figs. 14.24 e 14.25.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713718"/>
                  </p:ext>
                </p:extLst>
              </p:nvPr>
            </p:nvGraphicFramePr>
            <p:xfrm>
              <a:off x="796455" y="2135691"/>
              <a:ext cx="7569102" cy="37338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0000"/>
                    <a:gridCol w="2592000"/>
                    <a:gridCol w="1800000"/>
                    <a:gridCol w="1197102"/>
                  </a:tblGrid>
                  <a:tr h="4628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Autor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79388"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Equação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Domínio de aplicação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Número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Leopold e </a:t>
                          </a:r>
                          <a:r>
                            <a:rPr lang="pt-PT" sz="1200" dirty="0" err="1" smtClean="0"/>
                            <a:t>Wolman</a:t>
                          </a:r>
                          <a:r>
                            <a:rPr lang="pt-PT" sz="1200" dirty="0" smtClean="0"/>
                            <a:t> ( 1957)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793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=0,0125</m:t>
                                </m:r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−0,44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(14.1)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Henderson (1961)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1793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=0,000185</m:t>
                                </m:r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−0,44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1,15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(14.2)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 rowSpan="2"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Van </a:t>
                          </a:r>
                          <a:r>
                            <a:rPr lang="pt-PT" sz="1200" dirty="0" err="1" smtClean="0"/>
                            <a:t>den</a:t>
                          </a:r>
                          <a:r>
                            <a:rPr lang="pt-PT" sz="1200" dirty="0" smtClean="0"/>
                            <a:t> Berg (1995)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0,5</m:t>
                                    </m:r>
                                  </m:sup>
                                </m:sSup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=0,0231</m:t>
                                </m:r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0,42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Leito de areia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12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sz="1200" b="0" i="1" smtClean="0">
                                      <a:latin typeface="Cambria Math"/>
                                      <a:ea typeface="Cambria Math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pt-PT" sz="1200" b="0" i="1" smtClean="0">
                                  <a:latin typeface="Cambria Math"/>
                                  <a:ea typeface="Cambria Math"/>
                                </a:rPr>
                                <m:t>&lt;2</m:t>
                              </m:r>
                            </m:oMath>
                          </a14:m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 mm)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200" i="1" smtClean="0">
                                    <a:latin typeface="Cambria Math"/>
                                    <a:ea typeface="Cambria Math"/>
                                  </a:rPr>
                                  <m:t>𝜁</m:t>
                                </m:r>
                                <m:r>
                                  <a:rPr lang="pt-PT" sz="1200" i="1" smtClean="0">
                                    <a:latin typeface="Cambria Math"/>
                                    <a:ea typeface="Cambria Math"/>
                                  </a:rPr>
                                  <m:t>≥1,3</m:t>
                                </m:r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(14.3a)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 vMerge="1">
                      <a:txBody>
                        <a:bodyPr/>
                        <a:lstStyle/>
                        <a:p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0,5</m:t>
                                    </m:r>
                                  </m:sup>
                                </m:sSup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=0,0147</m:t>
                                </m:r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0,42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Leito de seixo ou calhau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12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sz="1200" b="0" i="1" smtClean="0">
                                      <a:latin typeface="Cambria Math"/>
                                      <a:ea typeface="Cambria Math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pt-PT" sz="1200" b="0" i="1" smtClean="0">
                                  <a:latin typeface="Cambria Math"/>
                                  <a:ea typeface="Cambria Math"/>
                                </a:rPr>
                                <m:t>&gt;2</m:t>
                              </m:r>
                            </m:oMath>
                          </a14:m>
                          <a:r>
                            <a:rPr lang="pt-PT" sz="1200" i="0" dirty="0" smtClean="0">
                              <a:latin typeface="Cambria Math"/>
                              <a:ea typeface="Cambria Math"/>
                            </a:rPr>
                            <a:t> mm)</a:t>
                          </a:r>
                          <a:endParaRPr lang="pt-PT" sz="120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200" i="1" smtClean="0">
                                    <a:latin typeface="Cambria Math"/>
                                    <a:ea typeface="Cambria Math"/>
                                  </a:rPr>
                                  <m:t>𝜁</m:t>
                                </m:r>
                                <m:r>
                                  <a:rPr lang="pt-PT" sz="1200" i="1" smtClean="0">
                                    <a:latin typeface="Cambria Math"/>
                                    <a:ea typeface="Cambria Math"/>
                                  </a:rPr>
                                  <m:t>≥1,3</m:t>
                                </m:r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(14.3b)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r>
                            <a:rPr lang="pt-PT" sz="1200" dirty="0" err="1" smtClean="0"/>
                            <a:t>Millar</a:t>
                          </a:r>
                          <a:r>
                            <a:rPr lang="pt-PT" sz="1200" dirty="0" smtClean="0"/>
                            <a:t> (2000)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PT" sz="1200" b="0" i="1" smtClean="0">
                                    <a:latin typeface="Cambria Math"/>
                                  </a:rPr>
                                  <m:t>=3</m:t>
                                </m:r>
                                <m:r>
                                  <a:rPr lang="pt-PT" sz="12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−0,25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0,51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pt-PT" sz="12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1200" b="0" i="1" smtClean="0">
                                        <a:latin typeface="Cambria Math"/>
                                      </a:rPr>
                                      <m:t>1,75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(14.4)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4000">
                    <a:tc gridSpan="4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i="1" dirty="0" err="1" smtClean="0"/>
                            <a:t>q</a:t>
                          </a:r>
                          <a:r>
                            <a:rPr lang="pt-PT" sz="1200" baseline="-25000" dirty="0" err="1" smtClean="0"/>
                            <a:t>b</a:t>
                          </a:r>
                          <a:r>
                            <a:rPr lang="pt-PT" sz="1200" dirty="0" smtClean="0"/>
                            <a:t> (m</a:t>
                          </a:r>
                          <a:r>
                            <a:rPr lang="pt-PT" sz="1200" baseline="30000" dirty="0" smtClean="0"/>
                            <a:t>3</a:t>
                          </a:r>
                          <a:r>
                            <a:rPr lang="pt-PT" sz="1200" dirty="0" smtClean="0"/>
                            <a:t>/s), caudal correspondente ao leito principal cheio; </a:t>
                          </a:r>
                          <a:r>
                            <a:rPr lang="pt-PT" sz="1200" i="1" dirty="0" smtClean="0"/>
                            <a:t>d</a:t>
                          </a:r>
                          <a:r>
                            <a:rPr lang="pt-PT" sz="1200" baseline="-25000" dirty="0" smtClean="0"/>
                            <a:t>50</a:t>
                          </a:r>
                          <a:r>
                            <a:rPr lang="pt-PT" sz="1200" dirty="0" smtClean="0"/>
                            <a:t> (mm),</a:t>
                          </a:r>
                          <a:r>
                            <a:rPr lang="pt-PT" sz="1200" baseline="0" dirty="0" smtClean="0"/>
                            <a:t> </a:t>
                          </a:r>
                          <a:r>
                            <a:rPr lang="pt-PT" sz="1200" dirty="0" smtClean="0"/>
                            <a:t>diâmetro mediano do material do leito; </a:t>
                          </a:r>
                          <a:r>
                            <a:rPr lang="pt-PT" sz="1200" i="1" dirty="0" err="1" smtClean="0"/>
                            <a:t>s</a:t>
                          </a:r>
                          <a:r>
                            <a:rPr lang="pt-PT" sz="1200" baseline="-25000" dirty="0" err="1" smtClean="0"/>
                            <a:t>v</a:t>
                          </a:r>
                          <a:r>
                            <a:rPr lang="pt-PT" sz="1200" dirty="0" smtClean="0"/>
                            <a:t> (-), declive</a:t>
                          </a:r>
                          <a:r>
                            <a:rPr lang="pt-PT" sz="1200" baseline="0" dirty="0" smtClean="0"/>
                            <a:t> do vale;</a:t>
                          </a:r>
                          <a:r>
                            <a:rPr lang="pt-PT" sz="12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PT" sz="1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120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12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pt-PT" sz="1200" dirty="0" smtClean="0"/>
                            <a:t>, ângulo de repouso, ou de atrito interno, do talude da margem (</a:t>
                          </a:r>
                          <a:r>
                            <a:rPr lang="pt-PT" sz="1200" baseline="30000" dirty="0" smtClean="0"/>
                            <a:t>o</a:t>
                          </a:r>
                          <a:r>
                            <a:rPr lang="pt-PT" sz="1200" baseline="0" dirty="0" smtClean="0"/>
                            <a:t>), que reflecte o efeito da vegetação (é de cerca de 40º para taludes de seixo com vegetação esparsa, podendo atingir os 80º para taludes com muita vegetação, devido ao efeito agregador das raízes).</a:t>
                          </a:r>
                          <a:endParaRPr lang="pt-PT" sz="1200" i="1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i="1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713718"/>
                  </p:ext>
                </p:extLst>
              </p:nvPr>
            </p:nvGraphicFramePr>
            <p:xfrm>
              <a:off x="796455" y="2135691"/>
              <a:ext cx="7569102" cy="373380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0000"/>
                    <a:gridCol w="2592000"/>
                    <a:gridCol w="1800000"/>
                    <a:gridCol w="1197102"/>
                  </a:tblGrid>
                  <a:tr h="4628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Autor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179388" algn="l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Equação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Domínio de aplicação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b="1" dirty="0" smtClean="0">
                              <a:solidFill>
                                <a:schemeClr val="bg1"/>
                              </a:solidFill>
                            </a:rPr>
                            <a:t>Número</a:t>
                          </a:r>
                          <a:endParaRPr lang="pt-PT" sz="1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00FF"/>
                        </a:solidFill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Leopold e </a:t>
                          </a:r>
                          <a:r>
                            <a:rPr lang="pt-PT" sz="1200" dirty="0" err="1" smtClean="0"/>
                            <a:t>Wolman</a:t>
                          </a:r>
                          <a:r>
                            <a:rPr lang="pt-PT" sz="1200" dirty="0" smtClean="0"/>
                            <a:t> ( 1957)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6706" t="-128814" r="-115765" b="-8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(14.1)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Henderson (1961)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6706" t="-228814" r="-115765" b="-7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(14.2)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 rowSpan="2">
                      <a:txBody>
                        <a:bodyPr/>
                        <a:lstStyle/>
                        <a:p>
                          <a:r>
                            <a:rPr lang="pt-PT" sz="1200" dirty="0" smtClean="0"/>
                            <a:t>Van </a:t>
                          </a:r>
                          <a:r>
                            <a:rPr lang="pt-PT" sz="1200" dirty="0" err="1" smtClean="0"/>
                            <a:t>den</a:t>
                          </a:r>
                          <a:r>
                            <a:rPr lang="pt-PT" sz="1200" dirty="0" smtClean="0"/>
                            <a:t> Berg (1995)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6706" t="-181308" r="-115765" b="-2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4576" t="-181308" r="-66780" b="-2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(14.3a)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00">
                    <a:tc vMerge="1">
                      <a:txBody>
                        <a:bodyPr/>
                        <a:lstStyle/>
                        <a:p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6706" t="-283962" r="-115765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4576" t="-283962" r="-66780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(14.3b)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r>
                            <a:rPr lang="pt-PT" sz="1200" dirty="0" err="1" smtClean="0"/>
                            <a:t>Millar</a:t>
                          </a:r>
                          <a:r>
                            <a:rPr lang="pt-PT" sz="1200" dirty="0" smtClean="0"/>
                            <a:t> (2000)</a:t>
                          </a:r>
                          <a:endParaRPr lang="pt-PT" sz="1200" dirty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6706" t="-573239" r="-1157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200" dirty="0" err="1" smtClean="0"/>
                            <a:t>Eq</a:t>
                          </a:r>
                          <a:r>
                            <a:rPr lang="pt-PT" sz="1200" dirty="0" smtClean="0"/>
                            <a:t>. (14.4)</a:t>
                          </a:r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 gridSpan="4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1" t="-354074" r="-81" b="-51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174625" marR="0" indent="-174625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PT" sz="1200" dirty="0"/>
                        </a:p>
                      </a:txBody>
                      <a:tcPr anchor="ctr"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200" i="1" dirty="0" smtClean="0"/>
                        </a:p>
                      </a:txBody>
                      <a:tcPr anchor="ctr">
                        <a:lnL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75427" y="1608112"/>
            <a:ext cx="7596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Quadro 14.4 </a:t>
            </a:r>
            <a:r>
              <a:rPr lang="pt-PT" sz="1400" dirty="0" smtClean="0">
                <a:cs typeface="Times New Roman" pitchFamily="18" charset="0"/>
              </a:rPr>
              <a:t>Curvas discriminantes para previsão de cursos de água </a:t>
            </a:r>
            <a:r>
              <a:rPr lang="pt-PT" sz="1400" dirty="0" err="1" smtClean="0">
                <a:cs typeface="Times New Roman" pitchFamily="18" charset="0"/>
              </a:rPr>
              <a:t>meandrizados</a:t>
            </a:r>
            <a:r>
              <a:rPr lang="pt-PT" sz="1400" dirty="0" smtClean="0">
                <a:cs typeface="Times New Roman" pitchFamily="18" charset="0"/>
              </a:rPr>
              <a:t> e entrançados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pt-PT" sz="1200" dirty="0" err="1" smtClean="0">
                <a:cs typeface="Times New Roman" pitchFamily="18" charset="0"/>
              </a:rPr>
              <a:t>Dingman</a:t>
            </a:r>
            <a:r>
              <a:rPr lang="pt-PT" sz="1200" dirty="0" smtClean="0">
                <a:cs typeface="Times New Roman" pitchFamily="18" charset="0"/>
              </a:rPr>
              <a:t>, 2009)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57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59451" y="6262475"/>
            <a:ext cx="4176000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Figura 14.2 </a:t>
            </a:r>
            <a:r>
              <a:rPr lang="pt-PT" sz="1400" dirty="0" smtClean="0"/>
              <a:t>Escalas espaciais </a:t>
            </a:r>
            <a:r>
              <a:rPr lang="pt-PT" sz="1200" dirty="0" smtClean="0"/>
              <a:t>(Fonte: USDA-NRCS, 2007)</a:t>
            </a:r>
            <a:endParaRPr lang="pt-PT" sz="1200" dirty="0"/>
          </a:p>
        </p:txBody>
      </p:sp>
      <p:pic>
        <p:nvPicPr>
          <p:cNvPr id="9" name="Picture 8" descr="RiosEu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68" y="420445"/>
            <a:ext cx="4139999" cy="5542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475" y="5980364"/>
            <a:ext cx="4248000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Figura 14.1 </a:t>
            </a:r>
            <a:r>
              <a:rPr lang="pt-PT" sz="1400" dirty="0" smtClean="0"/>
              <a:t>Principais rios da Europa </a:t>
            </a:r>
            <a:r>
              <a:rPr lang="pt-PT" sz="1200" dirty="0" smtClean="0"/>
              <a:t>(Fonte: Loucks </a:t>
            </a:r>
            <a:r>
              <a:rPr lang="pt-PT" sz="1200" i="1" dirty="0" smtClean="0"/>
              <a:t>et al. </a:t>
            </a:r>
            <a:r>
              <a:rPr lang="pt-PT" sz="1200" dirty="0" smtClean="0"/>
              <a:t>2005)</a:t>
            </a:r>
            <a:endParaRPr lang="pt-PT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83" y="85872"/>
            <a:ext cx="4140000" cy="61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4788" y="2570482"/>
            <a:ext cx="5500413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14.24</a:t>
            </a:r>
            <a:r>
              <a:rPr lang="pt-PT" sz="1400" dirty="0" smtClean="0">
                <a:cs typeface="Times New Roman" pitchFamily="18" charset="0"/>
              </a:rPr>
              <a:t> Funções discriminantes entrançado/</a:t>
            </a:r>
            <a:r>
              <a:rPr lang="pt-PT" sz="1400" dirty="0" err="1" smtClean="0">
                <a:cs typeface="Times New Roman" pitchFamily="18" charset="0"/>
              </a:rPr>
              <a:t>meandrizado</a:t>
            </a:r>
            <a:r>
              <a:rPr lang="pt-PT" sz="1400" dirty="0" smtClean="0">
                <a:cs typeface="Times New Roman" pitchFamily="18" charset="0"/>
              </a:rPr>
              <a:t>. Os cursos de água entrançados posicionam-se acima das linhas e os </a:t>
            </a:r>
            <a:r>
              <a:rPr lang="pt-PT" sz="1400" dirty="0" err="1" smtClean="0">
                <a:cs typeface="Times New Roman" pitchFamily="18" charset="0"/>
              </a:rPr>
              <a:t>meandrizados</a:t>
            </a:r>
            <a:r>
              <a:rPr lang="pt-PT" sz="1400" dirty="0" smtClean="0">
                <a:cs typeface="Times New Roman" pitchFamily="18" charset="0"/>
              </a:rPr>
              <a:t> abaixo. A cheio é a </a:t>
            </a:r>
            <a:r>
              <a:rPr lang="pt-PT" sz="1400" dirty="0" err="1" smtClean="0">
                <a:cs typeface="Times New Roman" pitchFamily="18" charset="0"/>
              </a:rPr>
              <a:t>Eq</a:t>
            </a:r>
            <a:r>
              <a:rPr lang="pt-PT" sz="1400" dirty="0" smtClean="0">
                <a:cs typeface="Times New Roman" pitchFamily="18" charset="0"/>
              </a:rPr>
              <a:t>. (14.1),  a tracejado a </a:t>
            </a:r>
            <a:r>
              <a:rPr lang="pt-PT" sz="1400" dirty="0" err="1" smtClean="0">
                <a:cs typeface="Times New Roman" pitchFamily="18" charset="0"/>
              </a:rPr>
              <a:t>Eq</a:t>
            </a:r>
            <a:r>
              <a:rPr lang="pt-PT" sz="1400" dirty="0" smtClean="0">
                <a:cs typeface="Times New Roman" pitchFamily="18" charset="0"/>
              </a:rPr>
              <a:t>. (14.2), com a indicação dos valores de </a:t>
            </a:r>
            <a:r>
              <a:rPr lang="pt-PT" sz="1400" i="1" dirty="0" smtClean="0">
                <a:cs typeface="Times New Roman" pitchFamily="18" charset="0"/>
              </a:rPr>
              <a:t>d</a:t>
            </a:r>
            <a:r>
              <a:rPr lang="pt-PT" sz="1400" baseline="-25000" dirty="0" smtClean="0">
                <a:cs typeface="Times New Roman" pitchFamily="18" charset="0"/>
              </a:rPr>
              <a:t>50</a:t>
            </a:r>
            <a:r>
              <a:rPr lang="pt-PT" sz="1400" dirty="0" smtClean="0">
                <a:cs typeface="Times New Roman" pitchFamily="18" charset="0"/>
              </a:rPr>
              <a:t> </a:t>
            </a:r>
            <a:r>
              <a:rPr lang="pt-PT" sz="1200" dirty="0">
                <a:cs typeface="Times New Roman" pitchFamily="18" charset="0"/>
              </a:rPr>
              <a:t>(Fonte: </a:t>
            </a:r>
            <a:r>
              <a:rPr lang="pt-PT" sz="1200" dirty="0" err="1">
                <a:cs typeface="Times New Roman" pitchFamily="18" charset="0"/>
              </a:rPr>
              <a:t>Dingman</a:t>
            </a:r>
            <a:r>
              <a:rPr lang="pt-PT" sz="1200" dirty="0">
                <a:cs typeface="Times New Roman" pitchFamily="18" charset="0"/>
              </a:rPr>
              <a:t>, 2009)</a:t>
            </a:r>
            <a:endParaRPr lang="pt-PT" sz="1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3488" y="6100574"/>
            <a:ext cx="5500413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14.25</a:t>
            </a:r>
            <a:r>
              <a:rPr lang="pt-PT" sz="1400" dirty="0" smtClean="0">
                <a:cs typeface="Times New Roman" pitchFamily="18" charset="0"/>
              </a:rPr>
              <a:t> </a:t>
            </a:r>
            <a:r>
              <a:rPr lang="pt-PT" sz="1400" dirty="0">
                <a:cs typeface="Times New Roman" pitchFamily="18" charset="0"/>
              </a:rPr>
              <a:t>Funções discriminantes </a:t>
            </a:r>
            <a:r>
              <a:rPr lang="pt-PT" sz="1400" dirty="0" smtClean="0">
                <a:cs typeface="Times New Roman" pitchFamily="18" charset="0"/>
              </a:rPr>
              <a:t>entrançado/</a:t>
            </a:r>
            <a:r>
              <a:rPr lang="pt-PT" sz="1400" dirty="0" err="1" smtClean="0">
                <a:cs typeface="Times New Roman" pitchFamily="18" charset="0"/>
              </a:rPr>
              <a:t>meandrizado</a:t>
            </a:r>
            <a:r>
              <a:rPr lang="pt-PT" sz="1400" dirty="0">
                <a:cs typeface="Times New Roman" pitchFamily="18" charset="0"/>
              </a:rPr>
              <a:t> </a:t>
            </a:r>
            <a:r>
              <a:rPr lang="pt-PT" sz="1400" dirty="0" smtClean="0">
                <a:cs typeface="Times New Roman" pitchFamily="18" charset="0"/>
              </a:rPr>
              <a:t>de van </a:t>
            </a:r>
            <a:r>
              <a:rPr lang="pt-PT" sz="1400" dirty="0" err="1" smtClean="0">
                <a:cs typeface="Times New Roman" pitchFamily="18" charset="0"/>
              </a:rPr>
              <a:t>den</a:t>
            </a:r>
            <a:r>
              <a:rPr lang="pt-PT" sz="1400" dirty="0" smtClean="0">
                <a:cs typeface="Times New Roman" pitchFamily="18" charset="0"/>
              </a:rPr>
              <a:t> Berg (</a:t>
            </a:r>
            <a:r>
              <a:rPr lang="pt-PT" sz="1400" dirty="0" err="1" smtClean="0">
                <a:cs typeface="Times New Roman" pitchFamily="18" charset="0"/>
              </a:rPr>
              <a:t>Eq</a:t>
            </a:r>
            <a:r>
              <a:rPr lang="pt-PT" sz="1400" dirty="0" smtClean="0">
                <a:cs typeface="Times New Roman" pitchFamily="18" charset="0"/>
              </a:rPr>
              <a:t>. 14.3). Os quadrados são os cursos de água entrançados e os círculos os </a:t>
            </a:r>
            <a:r>
              <a:rPr lang="pt-PT" sz="1400" dirty="0" err="1" smtClean="0">
                <a:cs typeface="Times New Roman" pitchFamily="18" charset="0"/>
              </a:rPr>
              <a:t>meandrizados</a:t>
            </a:r>
            <a:r>
              <a:rPr lang="pt-PT" sz="1400" dirty="0" smtClean="0">
                <a:cs typeface="Times New Roman" pitchFamily="18" charset="0"/>
              </a:rPr>
              <a:t> </a:t>
            </a:r>
            <a:r>
              <a:rPr lang="pt-PT" sz="1200" dirty="0" smtClean="0">
                <a:cs typeface="Times New Roman" pitchFamily="18" charset="0"/>
              </a:rPr>
              <a:t>(Fonte</a:t>
            </a:r>
            <a:r>
              <a:rPr lang="pt-PT" sz="1200" dirty="0">
                <a:cs typeface="Times New Roman" pitchFamily="18" charset="0"/>
              </a:rPr>
              <a:t>: </a:t>
            </a:r>
            <a:r>
              <a:rPr lang="pt-PT" sz="1200" dirty="0" err="1">
                <a:cs typeface="Times New Roman" pitchFamily="18" charset="0"/>
              </a:rPr>
              <a:t>Dingman</a:t>
            </a:r>
            <a:r>
              <a:rPr lang="pt-PT" sz="1200" dirty="0">
                <a:cs typeface="Times New Roman" pitchFamily="18" charset="0"/>
              </a:rPr>
              <a:t>, 2009)</a:t>
            </a:r>
            <a:endParaRPr lang="pt-PT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37596" y="19879"/>
            <a:ext cx="3840890" cy="2550603"/>
            <a:chOff x="2637596" y="19879"/>
            <a:chExt cx="3840890" cy="25506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596" y="19879"/>
              <a:ext cx="384089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380815" y="2390482"/>
              <a:ext cx="237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Caudal para leito principal cheio, </a:t>
              </a:r>
              <a:r>
                <a:rPr lang="pt-PT" sz="1000" i="1" dirty="0" err="1" smtClean="0"/>
                <a:t>q</a:t>
              </a:r>
              <a:r>
                <a:rPr lang="pt-PT" sz="1000" baseline="-25000" dirty="0" err="1" smtClean="0"/>
                <a:t>b</a:t>
              </a:r>
              <a:r>
                <a:rPr lang="pt-PT" sz="1000" dirty="0" smtClean="0"/>
                <a:t> (m</a:t>
              </a:r>
              <a:r>
                <a:rPr lang="pt-PT" sz="1000" baseline="30000" dirty="0" smtClean="0"/>
                <a:t>3</a:t>
              </a:r>
              <a:r>
                <a:rPr lang="pt-PT" sz="1000" dirty="0" smtClean="0"/>
                <a:t>/s)</a:t>
              </a:r>
              <a:endParaRPr lang="pt-PT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804166" y="1053850"/>
              <a:ext cx="1836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dirty="0" smtClean="0"/>
                <a:t>Declive do curso de água, </a:t>
              </a:r>
              <a:r>
                <a:rPr lang="pt-PT" sz="1000" i="1" dirty="0" smtClean="0"/>
                <a:t>s</a:t>
              </a:r>
              <a:r>
                <a:rPr lang="pt-PT" sz="1000" baseline="-25000" dirty="0" smtClean="0"/>
                <a:t>0</a:t>
              </a:r>
              <a:r>
                <a:rPr lang="pt-PT" sz="1000" dirty="0" smtClean="0"/>
                <a:t> (-)</a:t>
              </a:r>
              <a:endParaRPr lang="pt-PT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30147" y="3561940"/>
            <a:ext cx="3897215" cy="2520000"/>
            <a:chOff x="2630147" y="3561940"/>
            <a:chExt cx="3897215" cy="252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147" y="3561940"/>
              <a:ext cx="3897215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81999" y="5908174"/>
              <a:ext cx="540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i="1" dirty="0" smtClean="0"/>
                <a:t>d</a:t>
              </a:r>
              <a:r>
                <a:rPr lang="pt-PT" sz="1000" baseline="-25000" dirty="0" smtClean="0"/>
                <a:t>50</a:t>
              </a:r>
              <a:r>
                <a:rPr lang="pt-PT" sz="1000" dirty="0" smtClean="0"/>
                <a:t> (mm)</a:t>
              </a:r>
              <a:endParaRPr lang="pt-PT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277800" y="4588861"/>
              <a:ext cx="1008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PT" sz="1000" i="1" dirty="0" smtClean="0"/>
                <a:t>s</a:t>
              </a:r>
              <a:r>
                <a:rPr lang="pt-PT" sz="1000" baseline="-25000" dirty="0" smtClean="0"/>
                <a:t>v</a:t>
              </a:r>
              <a:r>
                <a:rPr lang="pt-PT" sz="1000" i="1" dirty="0" smtClean="0"/>
                <a:t>q</a:t>
              </a:r>
              <a:r>
                <a:rPr lang="pt-PT" sz="1000" baseline="-25000" dirty="0" smtClean="0"/>
                <a:t>b</a:t>
              </a:r>
              <a:r>
                <a:rPr lang="pt-PT" sz="1000" baseline="30000" dirty="0" smtClean="0"/>
                <a:t>312</a:t>
              </a:r>
              <a:r>
                <a:rPr lang="pt-PT" sz="1000" dirty="0" smtClean="0"/>
                <a:t> </a:t>
              </a:r>
              <a:r>
                <a:rPr lang="pt-PT" sz="1000" dirty="0"/>
                <a:t>(</a:t>
              </a:r>
              <a:r>
                <a:rPr lang="pt-PT" sz="1000" dirty="0" smtClean="0"/>
                <a:t>m</a:t>
              </a:r>
              <a:r>
                <a:rPr lang="pt-PT" sz="1000" baseline="30000" dirty="0" smtClean="0"/>
                <a:t>3/2</a:t>
              </a:r>
              <a:r>
                <a:rPr lang="pt-PT" sz="1000" dirty="0" smtClean="0"/>
                <a:t>/s</a:t>
              </a:r>
              <a:r>
                <a:rPr lang="pt-PT" sz="1000" baseline="30000" dirty="0" smtClean="0"/>
                <a:t>-1/2</a:t>
              </a:r>
              <a:r>
                <a:rPr lang="pt-PT" sz="1000" dirty="0" smtClean="0"/>
                <a:t>)</a:t>
              </a:r>
              <a:endParaRPr lang="pt-P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69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98" y="2729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14.3.3 Cursos de água </a:t>
            </a:r>
            <a:r>
              <a:rPr lang="pt-PT" b="1" dirty="0" err="1" smtClean="0"/>
              <a:t>meandrizados</a:t>
            </a:r>
            <a:endParaRPr lang="pt-PT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0298" y="31615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alternância quase regular dos meandros pode descrever-se em termos do seu comprimento de onda, </a:t>
            </a:r>
            <a:r>
              <a:rPr lang="pt-PT" i="1" dirty="0" smtClean="0"/>
              <a:t>L</a:t>
            </a:r>
            <a:r>
              <a:rPr lang="pt-PT" baseline="-25000" dirty="0" smtClean="0"/>
              <a:t>m</a:t>
            </a:r>
            <a:r>
              <a:rPr lang="pt-PT" dirty="0" smtClean="0"/>
              <a:t>, raio de curvatura, </a:t>
            </a:r>
            <a:r>
              <a:rPr lang="pt-PT" i="1" dirty="0" smtClean="0"/>
              <a:t>R</a:t>
            </a:r>
            <a:r>
              <a:rPr lang="pt-PT" baseline="-25000" dirty="0" smtClean="0"/>
              <a:t>c</a:t>
            </a:r>
            <a:r>
              <a:rPr lang="pt-PT" dirty="0" smtClean="0"/>
              <a:t> (que não é constante), e amplitude</a:t>
            </a:r>
            <a:r>
              <a:rPr lang="pt-PT" dirty="0"/>
              <a:t>, </a:t>
            </a:r>
            <a:r>
              <a:rPr lang="pt-PT" dirty="0">
                <a:latin typeface="Symbol" pitchFamily="18" charset="2"/>
              </a:rPr>
              <a:t>a</a:t>
            </a:r>
            <a:r>
              <a:rPr lang="pt-PT" baseline="-25000" dirty="0"/>
              <a:t>m</a:t>
            </a:r>
            <a:r>
              <a:rPr lang="pt-PT" dirty="0"/>
              <a:t> (Fig. </a:t>
            </a:r>
            <a:r>
              <a:rPr lang="pt-PT" dirty="0" smtClean="0"/>
              <a:t>14.17).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322" y="877132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comprimento de onda e o </a:t>
            </a:r>
            <a:r>
              <a:rPr lang="pt-PT" dirty="0"/>
              <a:t>raio de curvatura </a:t>
            </a:r>
            <a:r>
              <a:rPr lang="pt-PT" dirty="0" smtClean="0"/>
              <a:t>podem estimar-se a partir da sua relação com as dimensões do canal, quando o leito principal está cheio (Dingman, 2009, Huffman </a:t>
            </a:r>
            <a:r>
              <a:rPr lang="pt-PT" i="1" dirty="0" smtClean="0"/>
              <a:t>et al</a:t>
            </a:r>
            <a:r>
              <a:rPr lang="pt-PT" dirty="0" smtClean="0"/>
              <a:t>., 2011):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9424" y="1425048"/>
                <a:ext cx="1242071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PT" b="0" i="1" smtClean="0">
                          <a:latin typeface="Cambria Math"/>
                        </a:rPr>
                        <m:t>11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24" y="1425048"/>
                <a:ext cx="1242071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4435" y="2044372"/>
                <a:ext cx="2620526" cy="65633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=2,2+0,15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t-PT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35" y="2044372"/>
                <a:ext cx="2620526" cy="6563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5144" y="174473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 o coeficiente sempre entre 10 e 14, 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920" y="4414854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À escala do troço meandrizado, as características em plano estão directamente ligadas ao perfil longitudinal: zonas mais profundas, com leito mais plano, no extradorso das curvas, designadas de </a:t>
            </a:r>
            <a:r>
              <a:rPr lang="pt-PT" b="1" dirty="0" smtClean="0">
                <a:solidFill>
                  <a:srgbClr val="0000FF"/>
                </a:solidFill>
              </a:rPr>
              <a:t>fundões </a:t>
            </a:r>
            <a:r>
              <a:rPr lang="pt-PT" dirty="0"/>
              <a:t>(</a:t>
            </a:r>
            <a:r>
              <a:rPr lang="pt-PT" i="1" dirty="0"/>
              <a:t>pools</a:t>
            </a:r>
            <a:r>
              <a:rPr lang="pt-PT" dirty="0" smtClean="0"/>
              <a:t>), </a:t>
            </a:r>
            <a:r>
              <a:rPr lang="pt-PT" dirty="0"/>
              <a:t>e </a:t>
            </a:r>
            <a:r>
              <a:rPr lang="pt-PT" dirty="0" smtClean="0"/>
              <a:t>profundidades reduzidas nos trechos curtos intermédios, de pequena curvatura, situados entre as curvas, designados de </a:t>
            </a:r>
            <a:r>
              <a:rPr lang="pt-PT" b="1" dirty="0" smtClean="0">
                <a:solidFill>
                  <a:srgbClr val="0000FF"/>
                </a:solidFill>
              </a:rPr>
              <a:t>rápidos </a:t>
            </a:r>
            <a:r>
              <a:rPr lang="pt-PT" dirty="0" smtClean="0"/>
              <a:t>(</a:t>
            </a:r>
            <a:r>
              <a:rPr lang="pt-PT" i="1" dirty="0" smtClean="0"/>
              <a:t>riffles</a:t>
            </a:r>
            <a:r>
              <a:rPr lang="pt-PT" dirty="0" smtClean="0"/>
              <a:t>) </a:t>
            </a:r>
            <a:r>
              <a:rPr lang="pt-PT" dirty="0"/>
              <a:t>.</a:t>
            </a:r>
            <a:endParaRPr lang="pt-PT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1856" y="5481686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 zonas de transição dos rápidos para os fundões, com escoamento pouco profundo e suave, designam-se de zonas </a:t>
            </a:r>
            <a:r>
              <a:rPr lang="pt-PT" b="1" dirty="0" smtClean="0"/>
              <a:t>deslizantes</a:t>
            </a:r>
            <a:r>
              <a:rPr lang="pt-PT" dirty="0" smtClean="0"/>
              <a:t> (</a:t>
            </a:r>
            <a:r>
              <a:rPr lang="pt-PT" i="1" dirty="0" smtClean="0"/>
              <a:t>glide</a:t>
            </a:r>
            <a:r>
              <a:rPr lang="pt-PT" dirty="0" smtClean="0"/>
              <a:t>), e as de transição dos fundões para os rápidos , com escoamento mais profundo e mais rápido, designam-se de </a:t>
            </a:r>
            <a:r>
              <a:rPr lang="pt-PT" b="1" dirty="0" smtClean="0"/>
              <a:t>corridas</a:t>
            </a:r>
            <a:r>
              <a:rPr lang="pt-PT" dirty="0" smtClean="0"/>
              <a:t> (</a:t>
            </a:r>
            <a:r>
              <a:rPr lang="pt-PT" i="1" dirty="0" smtClean="0"/>
              <a:t>run</a:t>
            </a:r>
            <a:r>
              <a:rPr lang="pt-PT" dirty="0" smtClean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443" y="2848847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É possível modelar o padrão dos meandros com </a:t>
            </a:r>
            <a:r>
              <a:rPr lang="pt-PT" dirty="0"/>
              <a:t>a equação (Knighton, 1998, em Huffman </a:t>
            </a:r>
            <a:r>
              <a:rPr lang="pt-PT" i="1" dirty="0"/>
              <a:t>et al</a:t>
            </a:r>
            <a:r>
              <a:rPr lang="pt-PT" dirty="0"/>
              <a:t>., </a:t>
            </a:r>
            <a:r>
              <a:rPr lang="pt-PT" dirty="0" smtClean="0"/>
              <a:t>2011):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60915" y="3189028"/>
                <a:ext cx="1678601" cy="64556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ea typeface="Cambria Math"/>
                        </a:rPr>
                        <m:t>sen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15" y="3189028"/>
                <a:ext cx="1678601" cy="6455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3603" y="384041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em que </a:t>
            </a:r>
            <a:r>
              <a:rPr lang="pt-PT" dirty="0" smtClean="0">
                <a:sym typeface="Symbol"/>
              </a:rPr>
              <a:t> é a direcção do curso de água relativa ao eixo do vale (radiano),  é o ângulo entre o troço do curso de água e o eixo do vale e x á distância ao longo do curso de água .</a:t>
            </a:r>
            <a:endParaRPr lang="pt-PT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48171" y="628584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Este tipo de padrão fluvial é o mais típico dos grandes vales aluvionares.</a:t>
            </a:r>
          </a:p>
        </p:txBody>
      </p:sp>
    </p:spTree>
    <p:extLst>
      <p:ext uri="{BB962C8B-B14F-4D97-AF65-F5344CB8AC3E}">
        <p14:creationId xmlns:p14="http://schemas.microsoft.com/office/powerpoint/2010/main" val="10745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98" y="7593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14.3.4 Cursos de água entrançados </a:t>
            </a:r>
            <a:r>
              <a:rPr lang="pt-PT" dirty="0" smtClean="0"/>
              <a:t>(</a:t>
            </a:r>
            <a:r>
              <a:rPr lang="pt-PT" dirty="0"/>
              <a:t>Dingman, 2009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171859" y="382512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Para escoamentos que não preenchem o leito principal, estes cursos de água caracterizam-se por </a:t>
            </a:r>
            <a:r>
              <a:rPr lang="pt-PT" dirty="0"/>
              <a:t>possuirem múltiplos </a:t>
            </a:r>
            <a:r>
              <a:rPr lang="pt-PT" dirty="0" smtClean="0"/>
              <a:t>canais</a:t>
            </a:r>
            <a:r>
              <a:rPr lang="pt-PT" dirty="0"/>
              <a:t> convergentes e </a:t>
            </a:r>
            <a:r>
              <a:rPr lang="pt-PT" dirty="0" smtClean="0"/>
              <a:t>divergentes, entre margens bem definidas, geralmente com vegetação.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155" y="119641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Como indicado pelas Eqs. 14.3 e pela Fig. 14.18, este padrão costuma ocorrer em cursos de água com caudais relativamente elevados, para o leito principal cheio e vales íngremes.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20" y="174631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Caracterizam-se também por terem um transporte significativo de material do fundo e margens erodíveis.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20" y="227613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</a:t>
            </a:r>
            <a:r>
              <a:rPr lang="pt-PT" b="1" dirty="0" smtClean="0">
                <a:solidFill>
                  <a:srgbClr val="0000FF"/>
                </a:solidFill>
              </a:rPr>
              <a:t>grau de entrelaçamento </a:t>
            </a:r>
            <a:r>
              <a:rPr lang="pt-PT" dirty="0" smtClean="0"/>
              <a:t>pode quantificar-se como: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3" y="2573635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O número médio de canais activos na secção transversal;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450" y="285692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A razão entre a soma dos comprimentos dos canais e o comprimento do canal mais largo da secção.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368" y="3375341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relação entre o grau de entrelaçamento e características do escoamento ou do curso de água não é tão clara como com os cursos meandrizados (embora pareça que aumenta como declive), em parte devido à sua rápida variabilidade temporal.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134" y="420633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14.3.5 Cursos de água rectilíneos</a:t>
            </a:r>
            <a:endParaRPr lang="pt-PT" dirty="0"/>
          </a:p>
        </p:txBody>
      </p:sp>
      <p:sp>
        <p:nvSpPr>
          <p:cNvPr id="13" name="Rectangle 12"/>
          <p:cNvSpPr/>
          <p:nvPr/>
        </p:nvSpPr>
        <p:spPr>
          <a:xfrm>
            <a:off x="180576" y="4510269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Montgomery </a:t>
            </a:r>
            <a:r>
              <a:rPr lang="en-US" dirty="0" smtClean="0"/>
              <a:t>e Buffington </a:t>
            </a:r>
            <a:r>
              <a:rPr lang="en-US" dirty="0"/>
              <a:t>(1997</a:t>
            </a:r>
            <a:r>
              <a:rPr lang="en-US" dirty="0" smtClean="0"/>
              <a:t>) </a:t>
            </a:r>
            <a:r>
              <a:rPr lang="pt-PT" dirty="0" smtClean="0"/>
              <a:t>desenvolveram uma classificação amplamente aceite para cursos de água sem meandros e com um só canal, baseada na forma do perfil longitudinal, à escala do troço, como esquematizado na </a:t>
            </a:r>
            <a:r>
              <a:rPr lang="pt-PT" dirty="0"/>
              <a:t>Fig. </a:t>
            </a:r>
            <a:r>
              <a:rPr lang="pt-PT" dirty="0" smtClean="0"/>
              <a:t>14.26.</a:t>
            </a: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148144" y="531444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 Quadro 14.5 apresentam-se as características dos sub-tipos identificados, os quais estão ilustrados na Fig. 14.27.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624" y="5865693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declive é a variável mais importante na identificação dos sub-tipos, consegindo-se identificar correctamente 69 % dos cursos de água com base no declive, largura do canal (leito principal cheio) e dimensão dos sedimentos do leito.</a:t>
            </a:r>
          </a:p>
        </p:txBody>
      </p:sp>
    </p:spTree>
    <p:extLst>
      <p:ext uri="{BB962C8B-B14F-4D97-AF65-F5344CB8AC3E}">
        <p14:creationId xmlns:p14="http://schemas.microsoft.com/office/powerpoint/2010/main" val="9611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67" y="192498"/>
            <a:ext cx="6120000" cy="507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67455" y="5449131"/>
            <a:ext cx="72000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14.26</a:t>
            </a:r>
            <a:r>
              <a:rPr lang="pt-PT" sz="1400" dirty="0" smtClean="0">
                <a:cs typeface="Times New Roman" pitchFamily="18" charset="0"/>
              </a:rPr>
              <a:t> Perfil idealizado ao longo de uma encosta e do sistema de drenagem, apresentando a distribuição geral dos tipos de cursos de água e controlos associados aos processos de formação de canais em bacias de montanha </a:t>
            </a:r>
            <a:r>
              <a:rPr lang="pt-PT" sz="1200" dirty="0" smtClean="0">
                <a:cs typeface="Times New Roman" pitchFamily="18" charset="0"/>
              </a:rPr>
              <a:t>(Fonte</a:t>
            </a:r>
            <a:r>
              <a:rPr lang="pt-PT" sz="1200" dirty="0">
                <a:cs typeface="Times New Roman" pitchFamily="18" charset="0"/>
              </a:rPr>
              <a:t>: </a:t>
            </a:r>
            <a:r>
              <a:rPr lang="pt-PT" sz="1200" dirty="0" smtClean="0">
                <a:cs typeface="Times New Roman" pitchFamily="18" charset="0"/>
              </a:rPr>
              <a:t>Schumm, 2005)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449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2574" y="533995"/>
            <a:ext cx="8712000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Quadro 14.5 </a:t>
            </a:r>
            <a:r>
              <a:rPr lang="pt-PT" sz="1400" dirty="0" smtClean="0">
                <a:cs typeface="Times New Roman" pitchFamily="18" charset="0"/>
              </a:rPr>
              <a:t>Características e processos nos cursos de água de montanha </a:t>
            </a:r>
            <a:r>
              <a:rPr lang="pt-PT" sz="1200" dirty="0" smtClean="0">
                <a:cs typeface="Times New Roman" pitchFamily="18" charset="0"/>
              </a:rPr>
              <a:t>(Fonte: Dingman, 2009)</a:t>
            </a:r>
            <a:endParaRPr lang="pt-PT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4" y="991226"/>
            <a:ext cx="8784000" cy="53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2153"/>
            <a:ext cx="449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7455" y="4998075"/>
            <a:ext cx="7200000" cy="181588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14.27 </a:t>
            </a:r>
            <a:r>
              <a:rPr lang="pt-PT" sz="1400" dirty="0" smtClean="0">
                <a:cs typeface="Times New Roman" pitchFamily="18" charset="0"/>
              </a:rPr>
              <a:t>Planta (esquerda) e perfil longitudinal (direita) de cursos de água de montanha “rectilíneos”, identificados por Montgomery </a:t>
            </a:r>
            <a:r>
              <a:rPr lang="en-US" sz="1400" dirty="0" smtClean="0"/>
              <a:t>e Buffington </a:t>
            </a:r>
            <a:r>
              <a:rPr lang="en-US" sz="1400" dirty="0"/>
              <a:t>(1997</a:t>
            </a:r>
            <a:r>
              <a:rPr lang="en-US" sz="1400" dirty="0" smtClean="0"/>
              <a:t>): </a:t>
            </a:r>
            <a:r>
              <a:rPr lang="en-US" sz="1400" b="1" dirty="0" smtClean="0"/>
              <a:t>(A)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pt-PT" sz="1400" dirty="0" smtClean="0"/>
              <a:t>cascata</a:t>
            </a:r>
            <a:r>
              <a:rPr lang="en-US" sz="1400" dirty="0" smtClean="0"/>
              <a:t>, com </a:t>
            </a:r>
            <a:r>
              <a:rPr lang="pt-PT" sz="1400" dirty="0" smtClean="0"/>
              <a:t>escoamento muito turbulento, praticamente contínuo, à volta de de sedimentos de grandes dimensões; </a:t>
            </a:r>
            <a:r>
              <a:rPr lang="pt-PT" sz="1400" b="1" dirty="0" smtClean="0"/>
              <a:t>(B)</a:t>
            </a:r>
            <a:r>
              <a:rPr lang="pt-PT" sz="1400" dirty="0" smtClean="0">
                <a:cs typeface="Times New Roman" pitchFamily="18" charset="0"/>
              </a:rPr>
              <a:t> fundões e quedas, com alternância de </a:t>
            </a:r>
            <a:r>
              <a:rPr lang="pt-PT" sz="1400" dirty="0"/>
              <a:t>escoamento muito </a:t>
            </a:r>
            <a:r>
              <a:rPr lang="pt-PT" sz="1400" dirty="0" smtClean="0"/>
              <a:t>turbulento nas quedas e mais tranquilo nos fundões; </a:t>
            </a:r>
            <a:r>
              <a:rPr lang="pt-PT" sz="1400" b="1" dirty="0" smtClean="0"/>
              <a:t>(C) </a:t>
            </a:r>
            <a:r>
              <a:rPr lang="pt-PT" sz="1400" dirty="0" smtClean="0"/>
              <a:t>fundo plano, com blocos isolados salientes, no meio de escoamento uniforme; </a:t>
            </a:r>
            <a:r>
              <a:rPr lang="pt-PT" sz="1400" b="1" dirty="0" smtClean="0"/>
              <a:t>(D)</a:t>
            </a:r>
            <a:r>
              <a:rPr lang="pt-PT" sz="1400" dirty="0" smtClean="0"/>
              <a:t> </a:t>
            </a:r>
            <a:r>
              <a:rPr lang="pt-PT" sz="1400" dirty="0">
                <a:cs typeface="Times New Roman" pitchFamily="18" charset="0"/>
              </a:rPr>
              <a:t>fundões </a:t>
            </a:r>
            <a:r>
              <a:rPr lang="pt-PT" sz="1400" dirty="0" smtClean="0">
                <a:cs typeface="Times New Roman" pitchFamily="18" charset="0"/>
              </a:rPr>
              <a:t>e rápidos, com barras expostas, </a:t>
            </a:r>
            <a:r>
              <a:rPr lang="pt-PT" sz="1400" dirty="0"/>
              <a:t>escoamento muito </a:t>
            </a:r>
            <a:r>
              <a:rPr lang="pt-PT" sz="1400" dirty="0" smtClean="0"/>
              <a:t>turbulento nos rápidos e tranquilo nos fundões; </a:t>
            </a:r>
            <a:r>
              <a:rPr lang="pt-PT" sz="1400" b="1" dirty="0" smtClean="0"/>
              <a:t>(E) </a:t>
            </a:r>
            <a:r>
              <a:rPr lang="pt-PT" sz="1400" dirty="0" smtClean="0"/>
              <a:t>dunas com rugas sobrepostas </a:t>
            </a:r>
            <a:r>
              <a:rPr lang="pt-PT" sz="1400" dirty="0" smtClean="0">
                <a:cs typeface="Times New Roman" pitchFamily="18" charset="0"/>
              </a:rPr>
              <a:t> (</a:t>
            </a:r>
            <a:r>
              <a:rPr lang="pt-PT" sz="1200" dirty="0" smtClean="0">
                <a:cs typeface="Times New Roman" pitchFamily="18" charset="0"/>
              </a:rPr>
              <a:t>Dingman</a:t>
            </a:r>
            <a:r>
              <a:rPr lang="pt-PT" sz="1200" dirty="0">
                <a:cs typeface="Times New Roman" pitchFamily="18" charset="0"/>
              </a:rPr>
              <a:t>, 2009</a:t>
            </a:r>
            <a:r>
              <a:rPr lang="pt-PT" sz="1200" dirty="0" smtClean="0">
                <a:cs typeface="Times New Roman" pitchFamily="18" charset="0"/>
              </a:rPr>
              <a:t>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6143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84" y="21798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14.3.6 Cursos de água anastomosados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170298" y="520444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Tal como os cursos de água entrançados, também possuem múltiplos canais convergentes e divergentes, à volta de ilhas. Diferem daqueles por os canais individuais estarem separados por ilhas estáveis e normalmente com vegetação, que ocupam uma área grande do curso de água.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322" y="1577548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canais podem ser meandrizados, entrançados ou rectilíneos, consoante o declive local do vale, a dimensão dos sedimentos e a magnitude do caudal.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074" y="215798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É um tipo menos comum que os anteriores, mas que se encontra em diversos tipos de clima, tendendo a ocorrer quando coexistem: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20" y="2670295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Escoamentos muito variáveis no tempo, com cheias frequentes 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912" y="2942435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margens resistentes à erosão.</a:t>
            </a:r>
          </a:p>
        </p:txBody>
      </p:sp>
    </p:spTree>
    <p:extLst>
      <p:ext uri="{BB962C8B-B14F-4D97-AF65-F5344CB8AC3E}">
        <p14:creationId xmlns:p14="http://schemas.microsoft.com/office/powerpoint/2010/main" val="33296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0197" y="76252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14.4 Fronteiras do Curso de Água</a:t>
            </a:r>
            <a:endParaRPr lang="pt-PT" b="1" dirty="0"/>
          </a:p>
        </p:txBody>
      </p:sp>
      <p:sp>
        <p:nvSpPr>
          <p:cNvPr id="38" name="Rectangle 37"/>
          <p:cNvSpPr/>
          <p:nvPr/>
        </p:nvSpPr>
        <p:spPr>
          <a:xfrm>
            <a:off x="146949" y="364844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14.4.1 Características das fronteiras</a:t>
            </a:r>
            <a:endParaRPr lang="pt-P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62" y="1371110"/>
            <a:ext cx="4320000" cy="14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67455" y="2937168"/>
            <a:ext cx="7200000" cy="13849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14.28 </a:t>
            </a:r>
            <a:r>
              <a:rPr lang="pt-PT" sz="1400" dirty="0" smtClean="0">
                <a:cs typeface="Times New Roman" pitchFamily="18" charset="0"/>
              </a:rPr>
              <a:t>Classificação das fronteiras do curso de água. Aluvionar corresponde a fronteiras sujeitas a erosão, transporte e sedimentação. A maior parte das relações analíticas foi desenvolvida para cursos de água com as seguintes características: fronteiras rígidas, impermeáveis, não aluvionares, ou fronteira aluvionares impermeáveis de fundo plano. No entanto, muitos cursos de água naturais pertencem a outras categorias (</a:t>
            </a:r>
            <a:r>
              <a:rPr lang="pt-PT" sz="1200" dirty="0" err="1" smtClean="0">
                <a:cs typeface="Times New Roman" pitchFamily="18" charset="0"/>
              </a:rPr>
              <a:t>Dingman</a:t>
            </a:r>
            <a:r>
              <a:rPr lang="pt-PT" sz="1200" dirty="0" smtClean="0">
                <a:cs typeface="Times New Roman" pitchFamily="18" charset="0"/>
              </a:rPr>
              <a:t>, 2009)</a:t>
            </a:r>
            <a:endParaRPr lang="pt-PT" sz="1200" dirty="0"/>
          </a:p>
        </p:txBody>
      </p:sp>
      <p:sp>
        <p:nvSpPr>
          <p:cNvPr id="40" name="Rectangle 39"/>
          <p:cNvSpPr/>
          <p:nvPr/>
        </p:nvSpPr>
        <p:spPr>
          <a:xfrm>
            <a:off x="151396" y="66314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natureza das fronteiras e a sua forma, afectam as características do escoamento, como representado na Fig. 14.28.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060" y="4558577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Excepto nos cursos de água com fundo em rocha, os cursos de água naturais consistem em partículas de sedimentos não consolidadas, que não são rígidas e estão sujeitas a transporte pelo curso de água: são os </a:t>
            </a:r>
            <a:r>
              <a:rPr lang="pt-PT" b="1" dirty="0" smtClean="0">
                <a:solidFill>
                  <a:srgbClr val="0000FF"/>
                </a:solidFill>
              </a:rPr>
              <a:t>cursos de água aluvionares</a:t>
            </a:r>
            <a:r>
              <a:rPr lang="pt-PT" dirty="0" smtClean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4900" y="5353025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Em muitos casos, particularmente nos cursos de água com fundos de areia, as partículas que constituem o leito são esculpidas pelo processo de transporte de sedimentos, formando fundos com ondas cujo comprimento e amplitude varia entre alguns centímetros a poucos metros.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1924" y="6194608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 fronteiras dos cursos de água podem também consistir, pelo menos em parte, em vegetação, gelo e estruturas artificiais, sendo muitas permeáveis.</a:t>
            </a:r>
          </a:p>
        </p:txBody>
      </p:sp>
    </p:spTree>
    <p:extLst>
      <p:ext uri="{BB962C8B-B14F-4D97-AF65-F5344CB8AC3E}">
        <p14:creationId xmlns:p14="http://schemas.microsoft.com/office/powerpoint/2010/main" val="39088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17" y="225420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14.4.2 Secção transversal</a:t>
            </a:r>
            <a:endParaRPr lang="pt-PT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67568" y="4871264"/>
            <a:ext cx="7200000" cy="1455713"/>
            <a:chOff x="1137032" y="2585248"/>
            <a:chExt cx="7244692" cy="1464749"/>
          </a:xfrm>
        </p:grpSpPr>
        <p:sp>
          <p:nvSpPr>
            <p:cNvPr id="4" name="Freeform 3"/>
            <p:cNvSpPr/>
            <p:nvPr/>
          </p:nvSpPr>
          <p:spPr>
            <a:xfrm>
              <a:off x="1137032" y="2587559"/>
              <a:ext cx="6624536" cy="1462438"/>
            </a:xfrm>
            <a:custGeom>
              <a:avLst/>
              <a:gdLst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2689"/>
                <a:gd name="connsiteX1" fmla="*/ 330740 w 6108970"/>
                <a:gd name="connsiteY1" fmla="*/ 243191 h 1332689"/>
                <a:gd name="connsiteX2" fmla="*/ 933855 w 6108970"/>
                <a:gd name="connsiteY2" fmla="*/ 340468 h 1332689"/>
                <a:gd name="connsiteX3" fmla="*/ 1332689 w 6108970"/>
                <a:gd name="connsiteY3" fmla="*/ 476655 h 1332689"/>
                <a:gd name="connsiteX4" fmla="*/ 1536970 w 6108970"/>
                <a:gd name="connsiteY4" fmla="*/ 564204 h 1332689"/>
                <a:gd name="connsiteX5" fmla="*/ 1926076 w 6108970"/>
                <a:gd name="connsiteY5" fmla="*/ 622570 h 1332689"/>
                <a:gd name="connsiteX6" fmla="*/ 2091447 w 6108970"/>
                <a:gd name="connsiteY6" fmla="*/ 826851 h 1332689"/>
                <a:gd name="connsiteX7" fmla="*/ 2149813 w 6108970"/>
                <a:gd name="connsiteY7" fmla="*/ 992221 h 1332689"/>
                <a:gd name="connsiteX8" fmla="*/ 2315183 w 6108970"/>
                <a:gd name="connsiteY8" fmla="*/ 1235412 h 1332689"/>
                <a:gd name="connsiteX9" fmla="*/ 2821021 w 6108970"/>
                <a:gd name="connsiteY9" fmla="*/ 1293778 h 1332689"/>
                <a:gd name="connsiteX10" fmla="*/ 3073940 w 6108970"/>
                <a:gd name="connsiteY10" fmla="*/ 1293778 h 1332689"/>
                <a:gd name="connsiteX11" fmla="*/ 3531140 w 6108970"/>
                <a:gd name="connsiteY11" fmla="*/ 1332689 h 1332689"/>
                <a:gd name="connsiteX12" fmla="*/ 3657600 w 6108970"/>
                <a:gd name="connsiteY12" fmla="*/ 1196502 h 1332689"/>
                <a:gd name="connsiteX13" fmla="*/ 3725693 w 6108970"/>
                <a:gd name="connsiteY13" fmla="*/ 826851 h 1332689"/>
                <a:gd name="connsiteX14" fmla="*/ 3871608 w 6108970"/>
                <a:gd name="connsiteY14" fmla="*/ 651753 h 1332689"/>
                <a:gd name="connsiteX15" fmla="*/ 4620638 w 6108970"/>
                <a:gd name="connsiteY15" fmla="*/ 593387 h 1332689"/>
                <a:gd name="connsiteX16" fmla="*/ 4844374 w 6108970"/>
                <a:gd name="connsiteY16" fmla="*/ 554476 h 1332689"/>
                <a:gd name="connsiteX17" fmla="*/ 5301574 w 6108970"/>
                <a:gd name="connsiteY17" fmla="*/ 476655 h 1332689"/>
                <a:gd name="connsiteX18" fmla="*/ 5515583 w 6108970"/>
                <a:gd name="connsiteY18" fmla="*/ 476655 h 1332689"/>
                <a:gd name="connsiteX19" fmla="*/ 5856051 w 6108970"/>
                <a:gd name="connsiteY19" fmla="*/ 301557 h 1332689"/>
                <a:gd name="connsiteX20" fmla="*/ 6011693 w 6108970"/>
                <a:gd name="connsiteY20" fmla="*/ 87549 h 1332689"/>
                <a:gd name="connsiteX21" fmla="*/ 6108970 w 6108970"/>
                <a:gd name="connsiteY21" fmla="*/ 0 h 133268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108970"/>
                <a:gd name="connsiteY0" fmla="*/ 126459 h 1335979"/>
                <a:gd name="connsiteX1" fmla="*/ 330740 w 6108970"/>
                <a:gd name="connsiteY1" fmla="*/ 243191 h 1335979"/>
                <a:gd name="connsiteX2" fmla="*/ 933855 w 6108970"/>
                <a:gd name="connsiteY2" fmla="*/ 340468 h 1335979"/>
                <a:gd name="connsiteX3" fmla="*/ 1332689 w 6108970"/>
                <a:gd name="connsiteY3" fmla="*/ 476655 h 1335979"/>
                <a:gd name="connsiteX4" fmla="*/ 1536970 w 6108970"/>
                <a:gd name="connsiteY4" fmla="*/ 564204 h 1335979"/>
                <a:gd name="connsiteX5" fmla="*/ 1926076 w 6108970"/>
                <a:gd name="connsiteY5" fmla="*/ 622570 h 1335979"/>
                <a:gd name="connsiteX6" fmla="*/ 2091447 w 6108970"/>
                <a:gd name="connsiteY6" fmla="*/ 826851 h 1335979"/>
                <a:gd name="connsiteX7" fmla="*/ 2149813 w 6108970"/>
                <a:gd name="connsiteY7" fmla="*/ 992221 h 1335979"/>
                <a:gd name="connsiteX8" fmla="*/ 2315183 w 6108970"/>
                <a:gd name="connsiteY8" fmla="*/ 1235412 h 1335979"/>
                <a:gd name="connsiteX9" fmla="*/ 2821021 w 6108970"/>
                <a:gd name="connsiteY9" fmla="*/ 1293778 h 1335979"/>
                <a:gd name="connsiteX10" fmla="*/ 3073940 w 6108970"/>
                <a:gd name="connsiteY10" fmla="*/ 1293778 h 1335979"/>
                <a:gd name="connsiteX11" fmla="*/ 3531140 w 6108970"/>
                <a:gd name="connsiteY11" fmla="*/ 1332689 h 1335979"/>
                <a:gd name="connsiteX12" fmla="*/ 3657600 w 6108970"/>
                <a:gd name="connsiteY12" fmla="*/ 1196502 h 1335979"/>
                <a:gd name="connsiteX13" fmla="*/ 3725693 w 6108970"/>
                <a:gd name="connsiteY13" fmla="*/ 826851 h 1335979"/>
                <a:gd name="connsiteX14" fmla="*/ 3871608 w 6108970"/>
                <a:gd name="connsiteY14" fmla="*/ 651753 h 1335979"/>
                <a:gd name="connsiteX15" fmla="*/ 4620638 w 6108970"/>
                <a:gd name="connsiteY15" fmla="*/ 593387 h 1335979"/>
                <a:gd name="connsiteX16" fmla="*/ 4844374 w 6108970"/>
                <a:gd name="connsiteY16" fmla="*/ 554476 h 1335979"/>
                <a:gd name="connsiteX17" fmla="*/ 5301574 w 6108970"/>
                <a:gd name="connsiteY17" fmla="*/ 476655 h 1335979"/>
                <a:gd name="connsiteX18" fmla="*/ 5515583 w 6108970"/>
                <a:gd name="connsiteY18" fmla="*/ 476655 h 1335979"/>
                <a:gd name="connsiteX19" fmla="*/ 5856051 w 6108970"/>
                <a:gd name="connsiteY19" fmla="*/ 301557 h 1335979"/>
                <a:gd name="connsiteX20" fmla="*/ 6011693 w 6108970"/>
                <a:gd name="connsiteY20" fmla="*/ 87549 h 1335979"/>
                <a:gd name="connsiteX21" fmla="*/ 6108970 w 6108970"/>
                <a:gd name="connsiteY21" fmla="*/ 0 h 1335979"/>
                <a:gd name="connsiteX0" fmla="*/ 0 w 6488349"/>
                <a:gd name="connsiteY0" fmla="*/ 0 h 1413801"/>
                <a:gd name="connsiteX1" fmla="*/ 710119 w 6488349"/>
                <a:gd name="connsiteY1" fmla="*/ 321013 h 1413801"/>
                <a:gd name="connsiteX2" fmla="*/ 1313234 w 6488349"/>
                <a:gd name="connsiteY2" fmla="*/ 418290 h 1413801"/>
                <a:gd name="connsiteX3" fmla="*/ 1712068 w 6488349"/>
                <a:gd name="connsiteY3" fmla="*/ 554477 h 1413801"/>
                <a:gd name="connsiteX4" fmla="*/ 1916349 w 6488349"/>
                <a:gd name="connsiteY4" fmla="*/ 642026 h 1413801"/>
                <a:gd name="connsiteX5" fmla="*/ 2305455 w 6488349"/>
                <a:gd name="connsiteY5" fmla="*/ 700392 h 1413801"/>
                <a:gd name="connsiteX6" fmla="*/ 2470826 w 6488349"/>
                <a:gd name="connsiteY6" fmla="*/ 904673 h 1413801"/>
                <a:gd name="connsiteX7" fmla="*/ 2529192 w 6488349"/>
                <a:gd name="connsiteY7" fmla="*/ 1070043 h 1413801"/>
                <a:gd name="connsiteX8" fmla="*/ 2694562 w 6488349"/>
                <a:gd name="connsiteY8" fmla="*/ 1313234 h 1413801"/>
                <a:gd name="connsiteX9" fmla="*/ 3200400 w 6488349"/>
                <a:gd name="connsiteY9" fmla="*/ 1371600 h 1413801"/>
                <a:gd name="connsiteX10" fmla="*/ 3453319 w 6488349"/>
                <a:gd name="connsiteY10" fmla="*/ 1371600 h 1413801"/>
                <a:gd name="connsiteX11" fmla="*/ 3910519 w 6488349"/>
                <a:gd name="connsiteY11" fmla="*/ 1410511 h 1413801"/>
                <a:gd name="connsiteX12" fmla="*/ 4036979 w 6488349"/>
                <a:gd name="connsiteY12" fmla="*/ 1274324 h 1413801"/>
                <a:gd name="connsiteX13" fmla="*/ 4105072 w 6488349"/>
                <a:gd name="connsiteY13" fmla="*/ 904673 h 1413801"/>
                <a:gd name="connsiteX14" fmla="*/ 4250987 w 6488349"/>
                <a:gd name="connsiteY14" fmla="*/ 729575 h 1413801"/>
                <a:gd name="connsiteX15" fmla="*/ 5000017 w 6488349"/>
                <a:gd name="connsiteY15" fmla="*/ 671209 h 1413801"/>
                <a:gd name="connsiteX16" fmla="*/ 5223753 w 6488349"/>
                <a:gd name="connsiteY16" fmla="*/ 632298 h 1413801"/>
                <a:gd name="connsiteX17" fmla="*/ 5680953 w 6488349"/>
                <a:gd name="connsiteY17" fmla="*/ 554477 h 1413801"/>
                <a:gd name="connsiteX18" fmla="*/ 5894962 w 6488349"/>
                <a:gd name="connsiteY18" fmla="*/ 554477 h 1413801"/>
                <a:gd name="connsiteX19" fmla="*/ 6235430 w 6488349"/>
                <a:gd name="connsiteY19" fmla="*/ 379379 h 1413801"/>
                <a:gd name="connsiteX20" fmla="*/ 6391072 w 6488349"/>
                <a:gd name="connsiteY20" fmla="*/ 165371 h 1413801"/>
                <a:gd name="connsiteX21" fmla="*/ 6488349 w 6488349"/>
                <a:gd name="connsiteY21" fmla="*/ 77822 h 1413801"/>
                <a:gd name="connsiteX0" fmla="*/ 0 w 6488349"/>
                <a:gd name="connsiteY0" fmla="*/ 0 h 1413801"/>
                <a:gd name="connsiteX1" fmla="*/ 273480 w 6488349"/>
                <a:gd name="connsiteY1" fmla="*/ 184825 h 1413801"/>
                <a:gd name="connsiteX2" fmla="*/ 710119 w 6488349"/>
                <a:gd name="connsiteY2" fmla="*/ 321013 h 1413801"/>
                <a:gd name="connsiteX3" fmla="*/ 1313234 w 6488349"/>
                <a:gd name="connsiteY3" fmla="*/ 418290 h 1413801"/>
                <a:gd name="connsiteX4" fmla="*/ 1712068 w 6488349"/>
                <a:gd name="connsiteY4" fmla="*/ 554477 h 1413801"/>
                <a:gd name="connsiteX5" fmla="*/ 1916349 w 6488349"/>
                <a:gd name="connsiteY5" fmla="*/ 642026 h 1413801"/>
                <a:gd name="connsiteX6" fmla="*/ 2305455 w 6488349"/>
                <a:gd name="connsiteY6" fmla="*/ 700392 h 1413801"/>
                <a:gd name="connsiteX7" fmla="*/ 2470826 w 6488349"/>
                <a:gd name="connsiteY7" fmla="*/ 904673 h 1413801"/>
                <a:gd name="connsiteX8" fmla="*/ 2529192 w 6488349"/>
                <a:gd name="connsiteY8" fmla="*/ 1070043 h 1413801"/>
                <a:gd name="connsiteX9" fmla="*/ 2694562 w 6488349"/>
                <a:gd name="connsiteY9" fmla="*/ 1313234 h 1413801"/>
                <a:gd name="connsiteX10" fmla="*/ 3200400 w 6488349"/>
                <a:gd name="connsiteY10" fmla="*/ 1371600 h 1413801"/>
                <a:gd name="connsiteX11" fmla="*/ 3453319 w 6488349"/>
                <a:gd name="connsiteY11" fmla="*/ 1371600 h 1413801"/>
                <a:gd name="connsiteX12" fmla="*/ 3910519 w 6488349"/>
                <a:gd name="connsiteY12" fmla="*/ 1410511 h 1413801"/>
                <a:gd name="connsiteX13" fmla="*/ 4036979 w 6488349"/>
                <a:gd name="connsiteY13" fmla="*/ 1274324 h 1413801"/>
                <a:gd name="connsiteX14" fmla="*/ 4105072 w 6488349"/>
                <a:gd name="connsiteY14" fmla="*/ 904673 h 1413801"/>
                <a:gd name="connsiteX15" fmla="*/ 4250987 w 6488349"/>
                <a:gd name="connsiteY15" fmla="*/ 729575 h 1413801"/>
                <a:gd name="connsiteX16" fmla="*/ 5000017 w 6488349"/>
                <a:gd name="connsiteY16" fmla="*/ 671209 h 1413801"/>
                <a:gd name="connsiteX17" fmla="*/ 5223753 w 6488349"/>
                <a:gd name="connsiteY17" fmla="*/ 632298 h 1413801"/>
                <a:gd name="connsiteX18" fmla="*/ 5680953 w 6488349"/>
                <a:gd name="connsiteY18" fmla="*/ 554477 h 1413801"/>
                <a:gd name="connsiteX19" fmla="*/ 5894962 w 6488349"/>
                <a:gd name="connsiteY19" fmla="*/ 554477 h 1413801"/>
                <a:gd name="connsiteX20" fmla="*/ 6235430 w 6488349"/>
                <a:gd name="connsiteY20" fmla="*/ 379379 h 1413801"/>
                <a:gd name="connsiteX21" fmla="*/ 6391072 w 6488349"/>
                <a:gd name="connsiteY21" fmla="*/ 165371 h 1413801"/>
                <a:gd name="connsiteX22" fmla="*/ 6488349 w 6488349"/>
                <a:gd name="connsiteY22" fmla="*/ 77822 h 1413801"/>
                <a:gd name="connsiteX0" fmla="*/ 0 w 6624536"/>
                <a:gd name="connsiteY0" fmla="*/ 48637 h 1462438"/>
                <a:gd name="connsiteX1" fmla="*/ 273480 w 6624536"/>
                <a:gd name="connsiteY1" fmla="*/ 233462 h 1462438"/>
                <a:gd name="connsiteX2" fmla="*/ 710119 w 6624536"/>
                <a:gd name="connsiteY2" fmla="*/ 369650 h 1462438"/>
                <a:gd name="connsiteX3" fmla="*/ 1313234 w 6624536"/>
                <a:gd name="connsiteY3" fmla="*/ 466927 h 1462438"/>
                <a:gd name="connsiteX4" fmla="*/ 1712068 w 6624536"/>
                <a:gd name="connsiteY4" fmla="*/ 603114 h 1462438"/>
                <a:gd name="connsiteX5" fmla="*/ 1916349 w 6624536"/>
                <a:gd name="connsiteY5" fmla="*/ 690663 h 1462438"/>
                <a:gd name="connsiteX6" fmla="*/ 2305455 w 6624536"/>
                <a:gd name="connsiteY6" fmla="*/ 749029 h 1462438"/>
                <a:gd name="connsiteX7" fmla="*/ 2470826 w 6624536"/>
                <a:gd name="connsiteY7" fmla="*/ 953310 h 1462438"/>
                <a:gd name="connsiteX8" fmla="*/ 2529192 w 6624536"/>
                <a:gd name="connsiteY8" fmla="*/ 1118680 h 1462438"/>
                <a:gd name="connsiteX9" fmla="*/ 2694562 w 6624536"/>
                <a:gd name="connsiteY9" fmla="*/ 1361871 h 1462438"/>
                <a:gd name="connsiteX10" fmla="*/ 3200400 w 6624536"/>
                <a:gd name="connsiteY10" fmla="*/ 1420237 h 1462438"/>
                <a:gd name="connsiteX11" fmla="*/ 3453319 w 6624536"/>
                <a:gd name="connsiteY11" fmla="*/ 1420237 h 1462438"/>
                <a:gd name="connsiteX12" fmla="*/ 3910519 w 6624536"/>
                <a:gd name="connsiteY12" fmla="*/ 1459148 h 1462438"/>
                <a:gd name="connsiteX13" fmla="*/ 4036979 w 6624536"/>
                <a:gd name="connsiteY13" fmla="*/ 1322961 h 1462438"/>
                <a:gd name="connsiteX14" fmla="*/ 4105072 w 6624536"/>
                <a:gd name="connsiteY14" fmla="*/ 953310 h 1462438"/>
                <a:gd name="connsiteX15" fmla="*/ 4250987 w 6624536"/>
                <a:gd name="connsiteY15" fmla="*/ 778212 h 1462438"/>
                <a:gd name="connsiteX16" fmla="*/ 5000017 w 6624536"/>
                <a:gd name="connsiteY16" fmla="*/ 719846 h 1462438"/>
                <a:gd name="connsiteX17" fmla="*/ 5223753 w 6624536"/>
                <a:gd name="connsiteY17" fmla="*/ 680935 h 1462438"/>
                <a:gd name="connsiteX18" fmla="*/ 5680953 w 6624536"/>
                <a:gd name="connsiteY18" fmla="*/ 603114 h 1462438"/>
                <a:gd name="connsiteX19" fmla="*/ 5894962 w 6624536"/>
                <a:gd name="connsiteY19" fmla="*/ 603114 h 1462438"/>
                <a:gd name="connsiteX20" fmla="*/ 6235430 w 6624536"/>
                <a:gd name="connsiteY20" fmla="*/ 428016 h 1462438"/>
                <a:gd name="connsiteX21" fmla="*/ 6391072 w 6624536"/>
                <a:gd name="connsiteY21" fmla="*/ 214008 h 1462438"/>
                <a:gd name="connsiteX22" fmla="*/ 6624536 w 6624536"/>
                <a:gd name="connsiteY22" fmla="*/ 0 h 14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24536" h="1462438">
                  <a:moveTo>
                    <a:pt x="0" y="48637"/>
                  </a:moveTo>
                  <a:cubicBezTo>
                    <a:pt x="50444" y="72956"/>
                    <a:pt x="155127" y="179960"/>
                    <a:pt x="273480" y="233462"/>
                  </a:cubicBezTo>
                  <a:cubicBezTo>
                    <a:pt x="391833" y="286964"/>
                    <a:pt x="541691" y="324254"/>
                    <a:pt x="710119" y="369650"/>
                  </a:cubicBezTo>
                  <a:cubicBezTo>
                    <a:pt x="878547" y="415046"/>
                    <a:pt x="1146242" y="428016"/>
                    <a:pt x="1313234" y="466927"/>
                  </a:cubicBezTo>
                  <a:cubicBezTo>
                    <a:pt x="1480226" y="505838"/>
                    <a:pt x="1611549" y="565825"/>
                    <a:pt x="1712068" y="603114"/>
                  </a:cubicBezTo>
                  <a:cubicBezTo>
                    <a:pt x="1812587" y="640403"/>
                    <a:pt x="1817451" y="666344"/>
                    <a:pt x="1916349" y="690663"/>
                  </a:cubicBezTo>
                  <a:cubicBezTo>
                    <a:pt x="2015247" y="714982"/>
                    <a:pt x="2213042" y="705255"/>
                    <a:pt x="2305455" y="749029"/>
                  </a:cubicBezTo>
                  <a:cubicBezTo>
                    <a:pt x="2397868" y="792804"/>
                    <a:pt x="2433537" y="891702"/>
                    <a:pt x="2470826" y="953310"/>
                  </a:cubicBezTo>
                  <a:cubicBezTo>
                    <a:pt x="2508115" y="1014918"/>
                    <a:pt x="2491903" y="1050587"/>
                    <a:pt x="2529192" y="1118680"/>
                  </a:cubicBezTo>
                  <a:cubicBezTo>
                    <a:pt x="2566481" y="1186773"/>
                    <a:pt x="2582694" y="1311612"/>
                    <a:pt x="2694562" y="1361871"/>
                  </a:cubicBezTo>
                  <a:cubicBezTo>
                    <a:pt x="2806430" y="1412130"/>
                    <a:pt x="3073941" y="1410509"/>
                    <a:pt x="3200400" y="1420237"/>
                  </a:cubicBezTo>
                  <a:cubicBezTo>
                    <a:pt x="3326860" y="1429965"/>
                    <a:pt x="3334966" y="1413752"/>
                    <a:pt x="3453319" y="1420237"/>
                  </a:cubicBezTo>
                  <a:cubicBezTo>
                    <a:pt x="3571672" y="1426722"/>
                    <a:pt x="3813242" y="1475361"/>
                    <a:pt x="3910519" y="1459148"/>
                  </a:cubicBezTo>
                  <a:cubicBezTo>
                    <a:pt x="4007796" y="1442935"/>
                    <a:pt x="4004554" y="1407267"/>
                    <a:pt x="4036979" y="1322961"/>
                  </a:cubicBezTo>
                  <a:cubicBezTo>
                    <a:pt x="4069405" y="1238655"/>
                    <a:pt x="4069404" y="1044101"/>
                    <a:pt x="4105072" y="953310"/>
                  </a:cubicBezTo>
                  <a:cubicBezTo>
                    <a:pt x="4140740" y="862519"/>
                    <a:pt x="4101829" y="817123"/>
                    <a:pt x="4250987" y="778212"/>
                  </a:cubicBezTo>
                  <a:cubicBezTo>
                    <a:pt x="4400145" y="739301"/>
                    <a:pt x="4837889" y="736059"/>
                    <a:pt x="5000017" y="719846"/>
                  </a:cubicBezTo>
                  <a:cubicBezTo>
                    <a:pt x="5162145" y="703633"/>
                    <a:pt x="5110264" y="700390"/>
                    <a:pt x="5223753" y="680935"/>
                  </a:cubicBezTo>
                  <a:cubicBezTo>
                    <a:pt x="5337242" y="661480"/>
                    <a:pt x="5569085" y="616084"/>
                    <a:pt x="5680953" y="603114"/>
                  </a:cubicBezTo>
                  <a:cubicBezTo>
                    <a:pt x="5792821" y="590144"/>
                    <a:pt x="5802549" y="632297"/>
                    <a:pt x="5894962" y="603114"/>
                  </a:cubicBezTo>
                  <a:cubicBezTo>
                    <a:pt x="5987375" y="573931"/>
                    <a:pt x="6152745" y="492867"/>
                    <a:pt x="6235430" y="428016"/>
                  </a:cubicBezTo>
                  <a:cubicBezTo>
                    <a:pt x="6318115" y="363165"/>
                    <a:pt x="6348919" y="264267"/>
                    <a:pt x="6391072" y="214008"/>
                  </a:cubicBezTo>
                  <a:cubicBezTo>
                    <a:pt x="6433225" y="163749"/>
                    <a:pt x="6592110" y="29183"/>
                    <a:pt x="6624536" y="0"/>
                  </a:cubicBezTo>
                </a:path>
              </a:pathLst>
            </a:custGeom>
            <a:noFill/>
            <a:ln w="38100">
              <a:solidFill>
                <a:srgbClr val="7E5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843361" y="4047590"/>
              <a:ext cx="334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556965" y="2723746"/>
              <a:ext cx="6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28045" y="3569605"/>
              <a:ext cx="1080000" cy="43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100" dirty="0" smtClean="0"/>
                <a:t>Altura do leito principal, </a:t>
              </a:r>
              <a:r>
                <a:rPr lang="pt-PT" sz="1100" i="1" dirty="0" err="1" smtClean="0"/>
                <a:t>d</a:t>
              </a:r>
              <a:r>
                <a:rPr lang="pt-PT" sz="1100" baseline="-25000" dirty="0" err="1" smtClean="0"/>
                <a:t>b</a:t>
              </a:r>
              <a:endParaRPr lang="pt-PT" sz="11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7942" y="3162548"/>
              <a:ext cx="1267821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dirty="0" smtClean="0"/>
                <a:t>Largura do leito principal, </a:t>
              </a:r>
              <a:r>
                <a:rPr lang="pt-PT" sz="1100" i="1" dirty="0" err="1" smtClean="0"/>
                <a:t>w</a:t>
              </a:r>
              <a:r>
                <a:rPr lang="pt-PT" sz="1100" baseline="-25000" dirty="0" err="1" smtClean="0"/>
                <a:t>b</a:t>
              </a:r>
              <a:endParaRPr lang="pt-PT" sz="11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4203" y="2585248"/>
              <a:ext cx="2237206" cy="26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dirty="0" smtClean="0"/>
                <a:t>Largura do leito de cheia, </a:t>
              </a:r>
              <a:r>
                <a:rPr lang="pt-PT" sz="1100" i="1" dirty="0" err="1" smtClean="0"/>
                <a:t>w</a:t>
              </a:r>
              <a:r>
                <a:rPr lang="pt-PT" sz="1100" baseline="-25000" dirty="0" err="1" smtClean="0"/>
                <a:t>f</a:t>
              </a:r>
              <a:endParaRPr lang="pt-PT" sz="1100" i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067806" y="3375482"/>
              <a:ext cx="0" cy="662400"/>
            </a:xfrm>
            <a:prstGeom prst="line">
              <a:avLst/>
            </a:prstGeom>
            <a:ln w="15875" cap="rnd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514701" y="3375482"/>
              <a:ext cx="2535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951197" y="3372234"/>
              <a:ext cx="396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01724" y="3157675"/>
              <a:ext cx="1080000" cy="43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dirty="0" smtClean="0"/>
                <a:t>2 X Altura do leito principal</a:t>
              </a:r>
              <a:endParaRPr lang="pt-PT" sz="11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279155" y="2727013"/>
              <a:ext cx="210096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352131" y="2727013"/>
              <a:ext cx="2232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>
              <a:off x="7611275" y="2929562"/>
              <a:ext cx="432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 flipV="1">
              <a:off x="7617755" y="3824202"/>
              <a:ext cx="432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8883" y="265519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16291" y="33123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42403" y="3309947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79235" y="265386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11604" y="6435327"/>
            <a:ext cx="7704000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14.29 </a:t>
            </a:r>
            <a:r>
              <a:rPr lang="pt-PT" sz="1400" dirty="0" smtClean="0">
                <a:cs typeface="Times New Roman" pitchFamily="18" charset="0"/>
              </a:rPr>
              <a:t>Largura e altura do leito principal </a:t>
            </a:r>
            <a:r>
              <a:rPr lang="pt-PT" sz="1200" dirty="0" smtClean="0">
                <a:cs typeface="Times New Roman" pitchFamily="18" charset="0"/>
              </a:rPr>
              <a:t>(Fonte: Huffman </a:t>
            </a:r>
            <a:r>
              <a:rPr lang="pt-PT" sz="1200" i="1" dirty="0" smtClean="0">
                <a:cs typeface="Times New Roman" pitchFamily="18" charset="0"/>
              </a:rPr>
              <a:t>et al</a:t>
            </a:r>
            <a:r>
              <a:rPr lang="pt-PT" sz="1200" dirty="0" smtClean="0">
                <a:cs typeface="Times New Roman" pitchFamily="18" charset="0"/>
              </a:rPr>
              <a:t>., 2011)</a:t>
            </a:r>
            <a:endParaRPr lang="pt-PT" sz="1200" dirty="0"/>
          </a:p>
        </p:txBody>
      </p:sp>
      <p:sp>
        <p:nvSpPr>
          <p:cNvPr id="23" name="Rectangle 22"/>
          <p:cNvSpPr/>
          <p:nvPr/>
        </p:nvSpPr>
        <p:spPr>
          <a:xfrm>
            <a:off x="140251" y="52955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</a:t>
            </a:r>
            <a:r>
              <a:rPr lang="pt-PT" b="1" dirty="0" smtClean="0">
                <a:solidFill>
                  <a:srgbClr val="0000FF"/>
                </a:solidFill>
              </a:rPr>
              <a:t>leito principal </a:t>
            </a:r>
            <a:r>
              <a:rPr lang="pt-PT" dirty="0" smtClean="0"/>
              <a:t>(ou leito menor) do curso de água foi escavado ao longo do processo erosivo natural.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6731" y="107462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</a:t>
            </a:r>
            <a:r>
              <a:rPr lang="pt-PT" b="1" dirty="0" smtClean="0">
                <a:solidFill>
                  <a:srgbClr val="0000FF"/>
                </a:solidFill>
              </a:rPr>
              <a:t>caudal correspondente ao leito principal cheio</a:t>
            </a:r>
            <a:r>
              <a:rPr lang="pt-PT" dirty="0" smtClean="0"/>
              <a:t>, </a:t>
            </a:r>
            <a:r>
              <a:rPr lang="pt-PT" b="1" i="1" dirty="0" err="1" smtClean="0">
                <a:solidFill>
                  <a:srgbClr val="0000FF"/>
                </a:solidFill>
              </a:rPr>
              <a:t>q</a:t>
            </a:r>
            <a:r>
              <a:rPr lang="pt-PT" b="1" baseline="-25000" dirty="0" err="1" smtClean="0">
                <a:solidFill>
                  <a:srgbClr val="0000FF"/>
                </a:solidFill>
              </a:rPr>
              <a:t>b</a:t>
            </a:r>
            <a:r>
              <a:rPr lang="pt-PT" dirty="0" smtClean="0"/>
              <a:t>, marca a distinção entre os processos de formação do canal e os processos associados às cheias.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2939" y="164532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Em cursos de água com uma planície de cheia bem definida (Fig. 14.29) é fácil identificar a altura do leito principal.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9147" y="216085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Quando </a:t>
            </a:r>
            <a:r>
              <a:rPr lang="pt-PT" dirty="0"/>
              <a:t>t</a:t>
            </a:r>
            <a:r>
              <a:rPr lang="pt-PT" dirty="0" smtClean="0"/>
              <a:t>al não acontece, a sua identificação pode ser feita: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9309" y="246342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Identificando alterações na vegetação das margens, manchas nas rochas ou características dos depósitos;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5435" y="3005387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/>
              <a:t>a</a:t>
            </a:r>
            <a:r>
              <a:rPr lang="pt-PT" dirty="0" smtClean="0"/>
              <a:t>ssociando-o a um caudal com um tempo de retorno de 1 a 3 anos.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5355" y="3315242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 efeito, esse caudal é responsável pelo desenvolvimento e manutenção do leito principal, pelo que tem de ocorrer com frequência.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0848" y="386343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Diversos autores verificaram que o tempo de retorno a considerar em bacias urbanas deve ser inferior ao de bacias rurais.</a:t>
            </a:r>
          </a:p>
        </p:txBody>
      </p:sp>
    </p:spTree>
    <p:extLst>
      <p:ext uri="{BB962C8B-B14F-4D97-AF65-F5344CB8AC3E}">
        <p14:creationId xmlns:p14="http://schemas.microsoft.com/office/powerpoint/2010/main" val="34794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93" y="174209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 base na análise de 233 locais, Williams (1978, em </a:t>
            </a:r>
            <a:r>
              <a:rPr lang="pt-PT" dirty="0" err="1" smtClean="0"/>
              <a:t>Huffman</a:t>
            </a:r>
            <a:r>
              <a:rPr lang="pt-PT" dirty="0" smtClean="0"/>
              <a:t> </a:t>
            </a:r>
            <a:r>
              <a:rPr lang="pt-PT" i="1" dirty="0" err="1" smtClean="0"/>
              <a:t>et</a:t>
            </a:r>
            <a:r>
              <a:rPr lang="pt-PT" i="1" dirty="0" smtClean="0"/>
              <a:t> al</a:t>
            </a:r>
            <a:r>
              <a:rPr lang="pt-PT" dirty="0" smtClean="0"/>
              <a:t>., 2011) obteve a seguinte relação entre </a:t>
            </a:r>
            <a:r>
              <a:rPr lang="pt-PT" i="1" dirty="0" err="1" smtClean="0"/>
              <a:t>q</a:t>
            </a:r>
            <a:r>
              <a:rPr lang="pt-PT" baseline="-25000" dirty="0" err="1" smtClean="0"/>
              <a:t>b</a:t>
            </a:r>
            <a:r>
              <a:rPr lang="pt-PT" dirty="0" smtClean="0"/>
              <a:t> (m</a:t>
            </a:r>
            <a:r>
              <a:rPr lang="pt-PT" baseline="30000" dirty="0" smtClean="0"/>
              <a:t>3</a:t>
            </a:r>
            <a:r>
              <a:rPr lang="pt-PT" dirty="0" smtClean="0"/>
              <a:t>/s), a </a:t>
            </a:r>
            <a:r>
              <a:rPr lang="pt-PT" dirty="0"/>
              <a:t>á</a:t>
            </a:r>
            <a:r>
              <a:rPr lang="pt-PT" dirty="0" smtClean="0"/>
              <a:t>rea da secção transversal com o leito principal cheio </a:t>
            </a:r>
            <a:r>
              <a:rPr lang="pt-PT" i="1" dirty="0" err="1" smtClean="0"/>
              <a:t>A</a:t>
            </a:r>
            <a:r>
              <a:rPr lang="pt-PT" baseline="-25000" dirty="0" err="1" smtClean="0"/>
              <a:t>b</a:t>
            </a:r>
            <a:r>
              <a:rPr lang="pt-PT" dirty="0" smtClean="0"/>
              <a:t> (m</a:t>
            </a:r>
            <a:r>
              <a:rPr lang="pt-PT" baseline="30000" dirty="0" smtClean="0"/>
              <a:t>2</a:t>
            </a:r>
            <a:r>
              <a:rPr lang="pt-PT" dirty="0" smtClean="0"/>
              <a:t>) e o declive </a:t>
            </a:r>
            <a:r>
              <a:rPr lang="pt-PT" i="1" dirty="0" smtClean="0"/>
              <a:t>s</a:t>
            </a:r>
            <a:r>
              <a:rPr lang="pt-PT" i="1" baseline="-25000" dirty="0" smtClean="0"/>
              <a:t>0</a:t>
            </a:r>
            <a:r>
              <a:rPr lang="pt-PT" dirty="0" smtClean="0"/>
              <a:t> (m/m):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6688" y="931610"/>
                <a:ext cx="1998368" cy="35496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=4,0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1,21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0,28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89" y="931606"/>
                <a:ext cx="1998368" cy="354969"/>
              </a:xfrm>
              <a:prstGeom prst="rect">
                <a:avLst/>
              </a:prstGeom>
              <a:blipFill rotWithShape="1">
                <a:blip r:embed="rId2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4640" y="126461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Outros caudais têm sido utilizados para caracterizar a secção do curso de água: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27" y="1565475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O </a:t>
            </a:r>
            <a:r>
              <a:rPr lang="pt-PT" b="1" dirty="0" smtClean="0">
                <a:solidFill>
                  <a:srgbClr val="0000FF"/>
                </a:solidFill>
              </a:rPr>
              <a:t>caudal dominante</a:t>
            </a:r>
            <a:r>
              <a:rPr lang="pt-PT" dirty="0" smtClean="0"/>
              <a:t>, definido como o caudal responsável pela geometria do canal, ou, segundo Lencastre e Franco (1984), o caudal que, escoando em regime permanente, teria sobre a morfologia do rio os mesmos efeitos médios de arrastamento do que a sucessão de caudais variáveis que ocorrem efectivamente;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152" y="2612409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o </a:t>
            </a:r>
            <a:r>
              <a:rPr lang="pt-PT" b="1" dirty="0" smtClean="0">
                <a:solidFill>
                  <a:srgbClr val="0000FF"/>
                </a:solidFill>
              </a:rPr>
              <a:t>caudal efectivo</a:t>
            </a:r>
            <a:r>
              <a:rPr lang="pt-PT" dirty="0" smtClean="0"/>
              <a:t>, definido como o caudal que maximiza o produto entre o transporte acumulado de sedimentos e a frequência de ocorrência do escoamento.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912" y="3177710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Comparações entre os caudais dominante, efectivo e correspondente ao leito principal indicam que este é o mais simples de determinar, sendo uma boa estimativa do caudal de formação do </a:t>
            </a:r>
            <a:r>
              <a:rPr lang="pt-PT" dirty="0"/>
              <a:t>canal (</a:t>
            </a:r>
            <a:r>
              <a:rPr lang="pt-PT" dirty="0" err="1"/>
              <a:t>Huffman</a:t>
            </a:r>
            <a:r>
              <a:rPr lang="pt-PT" dirty="0"/>
              <a:t> </a:t>
            </a:r>
            <a:r>
              <a:rPr lang="pt-PT" i="1" dirty="0" err="1"/>
              <a:t>et</a:t>
            </a:r>
            <a:r>
              <a:rPr lang="pt-PT" i="1" dirty="0"/>
              <a:t> al</a:t>
            </a:r>
            <a:r>
              <a:rPr lang="pt-PT" dirty="0"/>
              <a:t>., 2011</a:t>
            </a:r>
            <a:r>
              <a:rPr lang="pt-PT" dirty="0" smtClean="0"/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393" y="3989251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 características da secção transversal do leito principal, largura à superfície </a:t>
            </a:r>
            <a:r>
              <a:rPr lang="pt-PT" i="1" dirty="0" smtClean="0"/>
              <a:t>w</a:t>
            </a:r>
            <a:r>
              <a:rPr lang="pt-PT" dirty="0" smtClean="0"/>
              <a:t>, profundidade </a:t>
            </a:r>
            <a:r>
              <a:rPr lang="pt-PT" i="1" dirty="0" smtClean="0"/>
              <a:t>d</a:t>
            </a:r>
            <a:r>
              <a:rPr lang="pt-PT" dirty="0" smtClean="0"/>
              <a:t> e velocidade média </a:t>
            </a:r>
            <a:r>
              <a:rPr lang="pt-PT" i="1" dirty="0" smtClean="0"/>
              <a:t>v</a:t>
            </a:r>
            <a:r>
              <a:rPr lang="pt-PT" dirty="0" smtClean="0"/>
              <a:t>, são utilizados como indicadores da forma do canal: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4993" y="4537941"/>
                <a:ext cx="1098698" cy="34297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𝑤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993" y="4537937"/>
                <a:ext cx="1098699" cy="342979"/>
              </a:xfrm>
              <a:prstGeom prst="rect">
                <a:avLst/>
              </a:prstGeom>
              <a:blipFill rotWithShape="1"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40645" y="4949887"/>
                <a:ext cx="1053685" cy="34541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𝑑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43" y="4949887"/>
                <a:ext cx="1047851" cy="342979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16963" y="5350550"/>
                <a:ext cx="1107867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𝑣</m:t>
                      </m:r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60" y="5350549"/>
                <a:ext cx="1098699" cy="342979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7758" y="5717530"/>
                <a:ext cx="8794800" cy="58477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 smtClean="0"/>
                  <a:t>Como o caudal é o produto da velocidade média pela área molhada da secção transversal,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𝑎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pt-PT" dirty="0" smtClean="0"/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𝑏</m:t>
                    </m:r>
                    <m:r>
                      <a:rPr lang="pt-PT" b="0" i="1" smtClean="0">
                        <a:latin typeface="Cambria Math"/>
                      </a:rPr>
                      <m:t>+</m:t>
                    </m:r>
                    <m:r>
                      <a:rPr lang="pt-PT" b="0" i="1" smtClean="0">
                        <a:latin typeface="Cambria Math"/>
                      </a:rPr>
                      <m:t>𝑓</m:t>
                    </m:r>
                    <m:r>
                      <a:rPr lang="pt-PT" b="0" i="1" smtClean="0">
                        <a:latin typeface="Cambria Math"/>
                      </a:rPr>
                      <m:t>+</m:t>
                    </m:r>
                    <m:r>
                      <a:rPr lang="pt-PT" b="0" i="1" smtClean="0">
                        <a:latin typeface="Cambria Math"/>
                      </a:rPr>
                      <m:t>𝑚</m:t>
                    </m:r>
                    <m:r>
                      <a:rPr lang="pt-PT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pt-PT" dirty="0" smtClean="0"/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8" y="5717526"/>
                <a:ext cx="87948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47" t="-3125" r="-416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4510" y="627850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obtenção destes parâmetros em zonas estáveis do curso de água conduz a curvas regionais.</a:t>
            </a:r>
          </a:p>
        </p:txBody>
      </p:sp>
    </p:spTree>
    <p:extLst>
      <p:ext uri="{BB962C8B-B14F-4D97-AF65-F5344CB8AC3E}">
        <p14:creationId xmlns:p14="http://schemas.microsoft.com/office/powerpoint/2010/main" val="20608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859" y="229503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i="1" dirty="0" smtClean="0"/>
              <a:t>Matriz – </a:t>
            </a:r>
            <a:r>
              <a:rPr lang="pt-PT" dirty="0" smtClean="0"/>
              <a:t>Cobertura do solo dominante e em comunicação na maior parte da superfície. É com frequência floresta ou zona agrícola mas, teoricamente, pode ser qualquer tipo de uso.</a:t>
            </a:r>
            <a:endParaRPr lang="pt-PT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259" y="2854362"/>
            <a:ext cx="3420000" cy="8280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i="1" dirty="0" smtClean="0"/>
              <a:t>Partes (</a:t>
            </a:r>
            <a:r>
              <a:rPr lang="pt-PT" i="1" dirty="0" err="1" smtClean="0"/>
              <a:t>patch</a:t>
            </a:r>
            <a:r>
              <a:rPr lang="pt-PT" i="1" dirty="0" smtClean="0"/>
              <a:t>) – </a:t>
            </a:r>
            <a:r>
              <a:rPr lang="pt-PT" dirty="0" smtClean="0"/>
              <a:t>Área não linear (poligonal), menos abundante e diferente da matriz.</a:t>
            </a:r>
            <a:endParaRPr lang="pt-PT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64995" y="3650115"/>
            <a:ext cx="3420000" cy="12960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i="1" dirty="0" smtClean="0"/>
              <a:t>Corredor – </a:t>
            </a:r>
            <a:r>
              <a:rPr lang="pt-PT" dirty="0" smtClean="0"/>
              <a:t>Tipo especial de parte que liga outras partes à matriz. Tipicamente é linear ou de forma alongada, como um corredor fluvial, por exemplo.</a:t>
            </a:r>
            <a:endParaRPr lang="pt-PT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0259" y="4930669"/>
            <a:ext cx="3420000" cy="11160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i="1" dirty="0" smtClean="0"/>
              <a:t>Mosaico – </a:t>
            </a:r>
            <a:r>
              <a:rPr lang="pt-PT" dirty="0" smtClean="0"/>
              <a:t>Colecção de partes em que nenhuma é suficientemente dominante para estar interligada ao longo da paisagem.</a:t>
            </a:r>
            <a:endParaRPr lang="pt-PT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5054" y="66665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Na Fig. 14.2 apresentam-se 5 escalas espaciais, da geral à local, em que cada elemento da respectiva escala pode ser visto como um ecossistema, que está ligado a outros ecossistemas.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054" y="124047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Estas ligações mostram a importância do ambiente externo de um ecossistema no seu funcionamento interno.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420" y="177762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ecologistas da paisagem utilizam 4 termos básicos para definir a estrutura espacial ao nível de uma dada escala: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82" y="178140"/>
            <a:ext cx="8796413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14.1.2 Estrutura Física e Escalas Espaciais e Temporais </a:t>
            </a:r>
            <a:r>
              <a:rPr lang="pt-PT" dirty="0"/>
              <a:t>(</a:t>
            </a:r>
            <a:r>
              <a:rPr lang="pt-PT" dirty="0">
                <a:cs typeface="Times New Roman" pitchFamily="18" charset="0"/>
              </a:rPr>
              <a:t>USDA-NSCR 2001</a:t>
            </a:r>
            <a:r>
              <a:rPr lang="pt-PT" dirty="0" smtClean="0">
                <a:cs typeface="Times New Roman" pitchFamily="18" charset="0"/>
              </a:rPr>
              <a:t>)</a:t>
            </a:r>
            <a:endParaRPr lang="pt-PT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54" y="3046046"/>
            <a:ext cx="5400000" cy="31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333597" y="6260680"/>
            <a:ext cx="5760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 </a:t>
            </a:r>
            <a:r>
              <a:rPr lang="pt-PT" sz="1400" dirty="0" smtClean="0">
                <a:cs typeface="Times New Roman" pitchFamily="18" charset="0"/>
              </a:rPr>
              <a:t>Estrutura espacial da paisagem, composta por matriz, partes (ou mancha), corredor e mosaico 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9950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17" y="225420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14.5 O Processo de Restauro</a:t>
            </a:r>
            <a:endParaRPr lang="pt-PT" b="1" dirty="0"/>
          </a:p>
        </p:txBody>
      </p:sp>
      <p:sp>
        <p:nvSpPr>
          <p:cNvPr id="3" name="Rectangle 2"/>
          <p:cNvSpPr/>
          <p:nvPr/>
        </p:nvSpPr>
        <p:spPr>
          <a:xfrm>
            <a:off x="153211" y="532787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Em muitos casos, o restauro fluvial corresponde </a:t>
            </a:r>
            <a:r>
              <a:rPr lang="pt-PT" dirty="0" smtClean="0"/>
              <a:t>a colocar </a:t>
            </a:r>
            <a:r>
              <a:rPr lang="pt-PT" dirty="0"/>
              <a:t>um curso de água que sofreu alterações induzidas pela actividade humana, ou que se encontra em estado </a:t>
            </a:r>
            <a:r>
              <a:rPr lang="pt-PT" dirty="0" smtClean="0"/>
              <a:t>degradado, num estado mais natural e estável.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963" y="1327235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</a:t>
            </a:r>
            <a:r>
              <a:rPr lang="pt-PT" b="1" dirty="0" smtClean="0">
                <a:solidFill>
                  <a:srgbClr val="0000FF"/>
                </a:solidFill>
              </a:rPr>
              <a:t>principais objectivos </a:t>
            </a:r>
            <a:r>
              <a:rPr lang="pt-PT" dirty="0" smtClean="0"/>
              <a:t>são (USDA-NSCR, 2007):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20" y="163763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Eliminar a erosão das margens para proteger zonas residênciais e infraestruturas;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16" y="1935068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proteger contra cheias provocadas por fluxo excessivo de lamas e de sedimentos;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290" y="223471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proteger os orgãos estruturais de pontes e de aquedutos de estradas;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987" y="253317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proteger solos agrícolas;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987" y="283060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proteger estruturas municipais de fornecimento de água (estrutura e qualidade);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987" y="3135247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manter ou restaurar habitats piscícolas;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715" y="3426191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manter </a:t>
            </a:r>
            <a:r>
              <a:rPr lang="pt-PT" dirty="0"/>
              <a:t>ou </a:t>
            </a:r>
            <a:r>
              <a:rPr lang="pt-PT" dirty="0" smtClean="0"/>
              <a:t>restaurar a qualidade da água.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648" y="373313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Muitos destes objectivos são os também estabelecidos para efectuar obras de </a:t>
            </a:r>
            <a:r>
              <a:rPr lang="pt-PT" b="1" dirty="0" smtClean="0">
                <a:solidFill>
                  <a:srgbClr val="0000FF"/>
                </a:solidFill>
              </a:rPr>
              <a:t>regularização fluvial</a:t>
            </a:r>
            <a:r>
              <a:rPr lang="pt-PT" dirty="0" smtClean="0"/>
              <a:t> (Cardoso, 1998):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672" y="426095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Assegurar o escoamento eficiente e seguro de cheias;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68" y="455838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garantir o transporte dos sedimentos para jusante;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042" y="4858022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proporcionar a concentração do escoamento numa secção bem definida de um trecho de rio entraçado;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39" y="539968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smtClean="0"/>
              <a:t>estabilizar </a:t>
            </a:r>
            <a:r>
              <a:rPr lang="pt-PT" dirty="0" smtClean="0"/>
              <a:t>secções do escoamento de forma a minimizar a erosão e o assoreamento do leito;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467" y="594031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garantir a navegabilidade.</a:t>
            </a:r>
          </a:p>
        </p:txBody>
      </p:sp>
    </p:spTree>
    <p:extLst>
      <p:ext uri="{BB962C8B-B14F-4D97-AF65-F5344CB8AC3E}">
        <p14:creationId xmlns:p14="http://schemas.microsoft.com/office/powerpoint/2010/main" val="4940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83" y="202035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maior diferença na procura de soluções consiste na actual preocupação em respeitar um equilíbrio funcional das componentes hidráulica (a primordial no séc. XX), ambiental e ecológica, como fica claro nos objectivos </a:t>
            </a:r>
            <a:r>
              <a:rPr lang="pt-PT" dirty="0"/>
              <a:t>secundários </a:t>
            </a:r>
            <a:r>
              <a:rPr lang="pt-PT" dirty="0" smtClean="0"/>
              <a:t>preconizados (</a:t>
            </a:r>
            <a:r>
              <a:rPr lang="pt-PT" dirty="0"/>
              <a:t>USDA-NSCR, 2007</a:t>
            </a:r>
            <a:r>
              <a:rPr lang="pt-PT" dirty="0" smtClean="0"/>
              <a:t>):</a:t>
            </a:r>
            <a:endParaRPr lang="pt-PT" dirty="0"/>
          </a:p>
        </p:txBody>
      </p:sp>
      <p:sp>
        <p:nvSpPr>
          <p:cNvPr id="8" name="Rectangle 7"/>
          <p:cNvSpPr/>
          <p:nvPr/>
        </p:nvSpPr>
        <p:spPr>
          <a:xfrm>
            <a:off x="145920" y="99559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Manter ou reabilitar a </a:t>
            </a:r>
            <a:r>
              <a:rPr lang="pt-PT" b="1" dirty="0" smtClean="0">
                <a:solidFill>
                  <a:srgbClr val="0000FF"/>
                </a:solidFill>
              </a:rPr>
              <a:t>qualidade ambiental</a:t>
            </a:r>
            <a:r>
              <a:rPr lang="pt-PT" dirty="0" smtClean="0"/>
              <a:t>, através do projecto e construção de obras de restauro que: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916" y="153622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pareçam naturais;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290" y="183586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tenham uma conexão natural entre o curso de água e a planície de cheia;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987" y="213432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proporcionem habitats adequados para o curso de água e a zona ripícola;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987" y="243175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reduzam a erosão das margens e mantenham a qualidade da água;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987" y="2736399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sejam económicos no projecto e na construção.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715" y="3027343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Protegam as </a:t>
            </a:r>
            <a:r>
              <a:rPr lang="pt-PT" b="1" dirty="0" smtClean="0">
                <a:solidFill>
                  <a:srgbClr val="0000FF"/>
                </a:solidFill>
              </a:rPr>
              <a:t>infraestruturas</a:t>
            </a:r>
            <a:r>
              <a:rPr lang="pt-PT" dirty="0" smtClean="0">
                <a:solidFill>
                  <a:srgbClr val="0000FF"/>
                </a:solidFill>
              </a:rPr>
              <a:t> </a:t>
            </a:r>
            <a:r>
              <a:rPr lang="pt-PT" dirty="0" smtClean="0"/>
              <a:t>dos cursos de água e das planícies de cheia através de projectos de restauro que: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325" y="3593590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Não aumentem as alturas de cheia;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699" y="389323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não atravessem diferentes planícies de cheia;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1396" y="419169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tenham reduzido risco de falhar;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396" y="448912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não obstruam pontes ou aquedutos com lamas ou destroços lenhosos;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396" y="5095337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sejam económicos no projecto e na construção.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195" y="478458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pt-PT" dirty="0" smtClean="0"/>
              <a:t>mantenham a qualidade da água;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053" y="5443905"/>
            <a:ext cx="879480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Note-se que a protecção de infaestruturas e de habitats aquáticos pode ser antagónica (projectos de defesa contra cheias que diminuam a altura de escoamento em zonas em que era desejável estabilidade na zona ripária) ou mutuamente favorável (a introdução de material lenhoso pode ter interesse para o habitat aquático e, simultaneamente, estabilizar o canal) (USDA-NSCR</a:t>
            </a:r>
            <a:r>
              <a:rPr lang="pt-PT" dirty="0"/>
              <a:t>, 2007</a:t>
            </a:r>
            <a:r>
              <a:rPr lang="pt-PT" dirty="0" smtClean="0"/>
              <a:t>).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39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882233" y="964938"/>
            <a:ext cx="1372978" cy="4354068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360350" y="3838722"/>
            <a:ext cx="4500000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14.30 </a:t>
            </a:r>
            <a:r>
              <a:rPr lang="pt-PT" sz="1400" dirty="0" smtClean="0">
                <a:cs typeface="Times New Roman" pitchFamily="18" charset="0"/>
              </a:rPr>
              <a:t>Esquema típico de regularização fluvial </a:t>
            </a:r>
            <a:r>
              <a:rPr lang="pt-PT" sz="1200" dirty="0" smtClean="0">
                <a:cs typeface="Times New Roman" pitchFamily="18" charset="0"/>
              </a:rPr>
              <a:t>(Fonte: Lencastre e Franco, 1984)</a:t>
            </a:r>
            <a:endParaRPr lang="pt-PT" sz="1200" dirty="0"/>
          </a:p>
        </p:txBody>
      </p:sp>
      <p:sp>
        <p:nvSpPr>
          <p:cNvPr id="4" name="Rectangle 3"/>
          <p:cNvSpPr/>
          <p:nvPr/>
        </p:nvSpPr>
        <p:spPr>
          <a:xfrm>
            <a:off x="153211" y="117192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Principais </a:t>
            </a:r>
            <a:r>
              <a:rPr lang="pt-PT" b="1" dirty="0" smtClean="0">
                <a:solidFill>
                  <a:srgbClr val="0000FF"/>
                </a:solidFill>
              </a:rPr>
              <a:t>causas de desequilíbrio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145920" y="424347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Correcções típicas no passado do traçado do curso de água, com eliminação de meandros para acelerar a passagem da onda de cheia;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916" y="1013617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urbanização – conduz ao aumento do caudal correspondente ao leito principal, devido à introdução de superfícies impermeáveis (ruas, telhados, parques de estacionamento, etc.);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290" y="1595371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actividade agrícola desadequada – sobrepastoreio, com degradação das margens e aumento de produção </a:t>
            </a:r>
            <a:r>
              <a:rPr lang="pt-PT" dirty="0" smtClean="0"/>
              <a:t>de </a:t>
            </a:r>
            <a:r>
              <a:rPr lang="pt-PT" dirty="0" smtClean="0"/>
              <a:t>sedimentos, ou alteração da gestão, como passar da exploração de um pasto para culturas em linha;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322" y="4856240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/>
              <a:t>Identificar as condições existentes e históricas </a:t>
            </a:r>
            <a:r>
              <a:rPr lang="pt-PT" dirty="0" smtClean="0"/>
              <a:t>da bacia hidrográfica e do curso de água.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346" y="5447002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Determinar a </a:t>
            </a:r>
            <a:r>
              <a:rPr lang="pt-PT" b="1" dirty="0" smtClean="0"/>
              <a:t>forma mais estável </a:t>
            </a:r>
            <a:r>
              <a:rPr lang="pt-PT" dirty="0" smtClean="0"/>
              <a:t>em termos de dimensão, padrão e perfil do curso de água, isto é, qual o </a:t>
            </a:r>
            <a:r>
              <a:rPr lang="pt-PT" b="1" dirty="0" smtClean="0"/>
              <a:t>tipo de curso de água </a:t>
            </a:r>
            <a:r>
              <a:rPr lang="pt-PT" dirty="0" smtClean="0"/>
              <a:t>mais apropriado, que represente o futuro potencial com base nas características da bacia hidrográfica (</a:t>
            </a:r>
            <a:r>
              <a:rPr lang="pt-PT" dirty="0"/>
              <a:t>Huffman </a:t>
            </a:r>
            <a:r>
              <a:rPr lang="pt-PT" i="1" dirty="0"/>
              <a:t>et al</a:t>
            </a:r>
            <a:r>
              <a:rPr lang="pt-PT" dirty="0"/>
              <a:t>., 2011</a:t>
            </a:r>
            <a:r>
              <a:rPr lang="pt-PT" dirty="0" smtClean="0"/>
              <a:t>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890" y="452786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</a:t>
            </a:r>
            <a:r>
              <a:rPr lang="pt-PT" b="1" dirty="0" smtClean="0"/>
              <a:t> </a:t>
            </a:r>
            <a:r>
              <a:rPr lang="pt-PT" b="1" dirty="0" smtClean="0">
                <a:solidFill>
                  <a:srgbClr val="0000FF"/>
                </a:solidFill>
              </a:rPr>
              <a:t>principais etapas </a:t>
            </a:r>
            <a:r>
              <a:rPr lang="pt-PT" dirty="0" smtClean="0"/>
              <a:t>a </a:t>
            </a:r>
            <a:r>
              <a:rPr lang="pt-PT" dirty="0"/>
              <a:t>percorrer são (</a:t>
            </a:r>
            <a:r>
              <a:rPr lang="pt-PT" dirty="0" err="1"/>
              <a:t>Huffman</a:t>
            </a:r>
            <a:r>
              <a:rPr lang="pt-PT" dirty="0"/>
              <a:t> </a:t>
            </a:r>
            <a:r>
              <a:rPr lang="pt-PT" i="1" dirty="0" err="1"/>
              <a:t>et</a:t>
            </a:r>
            <a:r>
              <a:rPr lang="pt-PT" i="1" dirty="0"/>
              <a:t> al</a:t>
            </a:r>
            <a:r>
              <a:rPr lang="pt-PT" dirty="0"/>
              <a:t>., 2011</a:t>
            </a:r>
            <a:r>
              <a:rPr lang="pt-PT" dirty="0" smtClean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8623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071" y="22153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Idealmente, este trabalho deve apoiar-se em estudos específicos feitos na zona e que tenham conduzido à obtenção de </a:t>
            </a:r>
            <a:r>
              <a:rPr lang="pt-PT" b="1" dirty="0" smtClean="0">
                <a:solidFill>
                  <a:srgbClr val="0000FF"/>
                </a:solidFill>
              </a:rPr>
              <a:t>curvas regionais</a:t>
            </a:r>
            <a:r>
              <a:rPr lang="pt-PT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23" y="782512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Dada a sua relação com as diferentes variáveis que caracterizam o curso de água, é fundamental conseguir uma boa estimativa do </a:t>
            </a:r>
            <a:r>
              <a:rPr lang="pt-PT" b="1" dirty="0" smtClean="0">
                <a:solidFill>
                  <a:srgbClr val="0000FF"/>
                </a:solidFill>
              </a:rPr>
              <a:t>caudal correspondente ao leito principal cheio </a:t>
            </a:r>
            <a:r>
              <a:rPr lang="pt-PT" dirty="0" smtClean="0"/>
              <a:t>(1 a 2 anos de tempo de retorno)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436" y="1865682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14.6 Estabilização das margens</a:t>
            </a:r>
            <a:endParaRPr lang="pt-PT" b="1" dirty="0"/>
          </a:p>
        </p:txBody>
      </p:sp>
      <p:sp>
        <p:nvSpPr>
          <p:cNvPr id="13" name="Rectangle 12"/>
          <p:cNvSpPr/>
          <p:nvPr/>
        </p:nvSpPr>
        <p:spPr>
          <a:xfrm>
            <a:off x="166202" y="2173049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Controlo com vegetação</a:t>
            </a:r>
            <a:endParaRPr lang="pt-PT" b="1" dirty="0"/>
          </a:p>
        </p:txBody>
      </p:sp>
      <p:sp>
        <p:nvSpPr>
          <p:cNvPr id="14" name="Rectangle 13"/>
          <p:cNvSpPr/>
          <p:nvPr/>
        </p:nvSpPr>
        <p:spPr>
          <a:xfrm>
            <a:off x="175930" y="248434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Troncos de vivazes (salgueiro ou vegetação próxima), empacotamentos de arbustos, plantação de arbustos (dispendioso), feixes </a:t>
            </a:r>
            <a:r>
              <a:rPr lang="pt-PT" dirty="0"/>
              <a:t>de palha, </a:t>
            </a:r>
            <a:r>
              <a:rPr lang="pt-PT" dirty="0" smtClean="0"/>
              <a:t>faxinas.</a:t>
            </a: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162954" y="3035593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Controlo estrutural</a:t>
            </a:r>
            <a:endParaRPr lang="pt-PT" b="1" dirty="0"/>
          </a:p>
        </p:txBody>
      </p:sp>
      <p:sp>
        <p:nvSpPr>
          <p:cNvPr id="16" name="Rectangle 15"/>
          <p:cNvSpPr/>
          <p:nvPr/>
        </p:nvSpPr>
        <p:spPr>
          <a:xfrm>
            <a:off x="158644" y="3333994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 processo de restauro podem utilizar-se de estruturas no curso de água para criar sequências de rápidos/fundões e quedas/fundões, e para melhorar </a:t>
            </a:r>
            <a:r>
              <a:rPr lang="pt-PT" dirty="0"/>
              <a:t>as condições do </a:t>
            </a:r>
            <a:r>
              <a:rPr lang="pt-PT" dirty="0" smtClean="0"/>
              <a:t>habitat aquático.</a:t>
            </a:r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177365" y="4175903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Há um conjunto de estruturas que são utilizadas tanto para controlo estrutural como para melhorar as condições do habitat: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9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273" y="4168"/>
            <a:ext cx="6250417" cy="5665032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9815" y="5669199"/>
            <a:ext cx="8329646" cy="116955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14.31 </a:t>
            </a:r>
            <a:r>
              <a:rPr lang="pt-PT" sz="1400" dirty="0" smtClean="0">
                <a:cs typeface="Times New Roman" pitchFamily="18" charset="0"/>
              </a:rPr>
              <a:t>Estruturas típicas utilizadas na estabilização de cursos de água e na melhoria do </a:t>
            </a:r>
            <a:r>
              <a:rPr lang="pt-PT" sz="1400" i="1" dirty="0" smtClean="0">
                <a:cs typeface="Times New Roman" pitchFamily="18" charset="0"/>
              </a:rPr>
              <a:t>habitat</a:t>
            </a:r>
            <a:r>
              <a:rPr lang="pt-PT" sz="1400" dirty="0" smtClean="0">
                <a:cs typeface="Times New Roman" pitchFamily="18" charset="0"/>
              </a:rPr>
              <a:t> durante o restauro fluvial. Incluem </a:t>
            </a:r>
            <a:r>
              <a:rPr lang="pt-PT" sz="1400" b="1" dirty="0" smtClean="0">
                <a:cs typeface="Times New Roman" pitchFamily="18" charset="0"/>
              </a:rPr>
              <a:t>(a)</a:t>
            </a:r>
            <a:r>
              <a:rPr lang="pt-PT" sz="1400" dirty="0" smtClean="0">
                <a:cs typeface="Times New Roman" pitchFamily="18" charset="0"/>
              </a:rPr>
              <a:t> blocos de pedra ou artificiais, </a:t>
            </a:r>
            <a:r>
              <a:rPr lang="pt-PT" sz="1400" b="1" dirty="0" smtClean="0">
                <a:cs typeface="Times New Roman" pitchFamily="18" charset="0"/>
              </a:rPr>
              <a:t>(b) </a:t>
            </a:r>
            <a:r>
              <a:rPr lang="pt-PT" sz="1400" dirty="0" smtClean="0">
                <a:cs typeface="Times New Roman" pitchFamily="18" charset="0"/>
              </a:rPr>
              <a:t>descarregadores ou açudes, </a:t>
            </a:r>
            <a:r>
              <a:rPr lang="pt-PT" sz="1400" b="1" dirty="0" smtClean="0">
                <a:cs typeface="Times New Roman" pitchFamily="18" charset="0"/>
              </a:rPr>
              <a:t>(c)</a:t>
            </a:r>
            <a:r>
              <a:rPr lang="pt-PT" sz="1400" dirty="0" smtClean="0">
                <a:cs typeface="Times New Roman" pitchFamily="18" charset="0"/>
              </a:rPr>
              <a:t> esporões em </a:t>
            </a:r>
            <a:r>
              <a:rPr lang="pt-PT" sz="1400" i="1" dirty="0" smtClean="0">
                <a:cs typeface="Times New Roman" pitchFamily="18" charset="0"/>
              </a:rPr>
              <a:t>J</a:t>
            </a:r>
            <a:r>
              <a:rPr lang="pt-PT" sz="1400" dirty="0" smtClean="0">
                <a:cs typeface="Times New Roman" pitchFamily="18" charset="0"/>
              </a:rPr>
              <a:t> e </a:t>
            </a:r>
            <a:r>
              <a:rPr lang="pt-PT" sz="1400" b="1" dirty="0" smtClean="0">
                <a:cs typeface="Times New Roman" pitchFamily="18" charset="0"/>
              </a:rPr>
              <a:t>(d)</a:t>
            </a:r>
            <a:r>
              <a:rPr lang="pt-PT" sz="1400" dirty="0" smtClean="0">
                <a:cs typeface="Times New Roman" pitchFamily="18" charset="0"/>
              </a:rPr>
              <a:t> esporões de troncos de árvore. Todas as estruturas são projectadas para maximizar a protecção das margens, ao dirigir o escoamento para a zona central do curso de água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pt-PT" sz="1200" dirty="0" err="1"/>
              <a:t>Huffman</a:t>
            </a:r>
            <a:r>
              <a:rPr lang="pt-PT" sz="1200" dirty="0"/>
              <a:t> </a:t>
            </a:r>
            <a:r>
              <a:rPr lang="pt-PT" sz="1200" i="1" dirty="0" err="1"/>
              <a:t>et</a:t>
            </a:r>
            <a:r>
              <a:rPr lang="pt-PT" sz="1200" i="1" dirty="0"/>
              <a:t> al</a:t>
            </a:r>
            <a:r>
              <a:rPr lang="pt-PT" sz="1200" dirty="0"/>
              <a:t>., 2011</a:t>
            </a:r>
            <a:r>
              <a:rPr lang="pt-PT" sz="1200" dirty="0" smtClean="0">
                <a:cs typeface="Times New Roman" pitchFamily="18" charset="0"/>
              </a:rPr>
              <a:t>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790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593" y="171465"/>
            <a:ext cx="4024727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/>
          <a:stretch/>
        </p:blipFill>
        <p:spPr bwMode="auto">
          <a:xfrm>
            <a:off x="250047" y="3707906"/>
            <a:ext cx="4320000" cy="24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9308" y="2855168"/>
            <a:ext cx="4032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14.32 </a:t>
            </a:r>
            <a:r>
              <a:rPr lang="pt-PT" sz="1400" dirty="0" smtClean="0">
                <a:cs typeface="Times New Roman" pitchFamily="18" charset="0"/>
              </a:rPr>
              <a:t>Esporão colocado para proteger  uma ponte ferroviária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en-US" sz="1200" dirty="0"/>
              <a:t>USDA-NRCS (1996</a:t>
            </a:r>
            <a:r>
              <a:rPr lang="en-US" sz="1200" dirty="0" smtClean="0"/>
              <a:t>).</a:t>
            </a:r>
            <a:endParaRPr lang="pt-PT" sz="12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2877" y="6141208"/>
            <a:ext cx="4320000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14.33 </a:t>
            </a:r>
            <a:r>
              <a:rPr lang="pt-PT" sz="1400" dirty="0" smtClean="0">
                <a:cs typeface="Times New Roman" pitchFamily="18" charset="0"/>
              </a:rPr>
              <a:t>Campo de esporões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en-US" sz="1200" dirty="0"/>
              <a:t>USDA-NRCS (1996</a:t>
            </a:r>
            <a:r>
              <a:rPr lang="en-US" sz="1200" dirty="0" smtClean="0"/>
              <a:t>).</a:t>
            </a:r>
            <a:endParaRPr lang="pt-PT" sz="12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64613" y="6302206"/>
            <a:ext cx="3960000" cy="4924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14.34 </a:t>
            </a:r>
            <a:r>
              <a:rPr lang="pt-PT" sz="1400" dirty="0" smtClean="0">
                <a:cs typeface="Times New Roman" pitchFamily="18" charset="0"/>
              </a:rPr>
              <a:t>Pormenores de projecto de esporões </a:t>
            </a:r>
            <a:r>
              <a:rPr lang="pt-PT" sz="1200" dirty="0" smtClean="0">
                <a:cs typeface="Times New Roman" pitchFamily="18" charset="0"/>
              </a:rPr>
              <a:t>(Fonte: </a:t>
            </a:r>
            <a:r>
              <a:rPr lang="en-US" sz="1200" dirty="0"/>
              <a:t>USDA-NRCS (1996</a:t>
            </a:r>
            <a:r>
              <a:rPr lang="en-US" sz="1200" dirty="0" smtClean="0"/>
              <a:t>).</a:t>
            </a:r>
            <a:endParaRPr lang="pt-PT" sz="12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104206" y="149826"/>
            <a:ext cx="3636000" cy="6145362"/>
            <a:chOff x="5104206" y="262948"/>
            <a:chExt cx="3780000" cy="638874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04206" y="262948"/>
              <a:ext cx="3780000" cy="638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41911" y="262948"/>
              <a:ext cx="1047921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800" b="1" dirty="0" smtClean="0"/>
                <a:t>Planta</a:t>
              </a:r>
            </a:p>
            <a:p>
              <a:r>
                <a:rPr lang="pt-PT" sz="800" dirty="0" smtClean="0"/>
                <a:t>Não está à escala</a:t>
              </a:r>
              <a:endParaRPr lang="pt-PT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8922" y="3864980"/>
              <a:ext cx="1197624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800" b="1" dirty="0" smtClean="0"/>
                <a:t>Secção transversal</a:t>
              </a:r>
            </a:p>
            <a:p>
              <a:r>
                <a:rPr lang="pt-PT" sz="800" dirty="0" smtClean="0"/>
                <a:t>Não está à escala</a:t>
              </a:r>
              <a:endParaRPr lang="pt-PT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3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717" y="225420"/>
            <a:ext cx="885436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14.6 Passagem de estradas </a:t>
            </a:r>
            <a:r>
              <a:rPr lang="pt-PT" dirty="0" smtClean="0"/>
              <a:t>(</a:t>
            </a:r>
            <a:r>
              <a:rPr lang="pt-PT" dirty="0" err="1"/>
              <a:t>Huffman</a:t>
            </a:r>
            <a:r>
              <a:rPr lang="pt-PT" dirty="0"/>
              <a:t> </a:t>
            </a:r>
            <a:r>
              <a:rPr lang="pt-PT" i="1" dirty="0" err="1"/>
              <a:t>et</a:t>
            </a:r>
            <a:r>
              <a:rPr lang="pt-PT" i="1" dirty="0"/>
              <a:t> al</a:t>
            </a:r>
            <a:r>
              <a:rPr lang="pt-PT" dirty="0"/>
              <a:t>., 2011</a:t>
            </a:r>
            <a:r>
              <a:rPr lang="pt-PT" dirty="0" smtClean="0"/>
              <a:t>).</a:t>
            </a:r>
            <a:endParaRPr lang="pt-PT" b="1" dirty="0"/>
          </a:p>
        </p:txBody>
      </p:sp>
      <p:sp>
        <p:nvSpPr>
          <p:cNvPr id="4" name="Rectangle 3"/>
          <p:cNvSpPr/>
          <p:nvPr/>
        </p:nvSpPr>
        <p:spPr>
          <a:xfrm>
            <a:off x="155648" y="541964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passagem de uma estrada sobre um rio representa um desafio à sua função natural, dado o conflito entre a natureza dinâmica deste e a localização permanente da estrada.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998" y="1098458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Idealmente, a passagem da estrada deve localizar-se no </a:t>
            </a:r>
            <a:r>
              <a:rPr lang="pt-PT" b="1" dirty="0" smtClean="0"/>
              <a:t>ponto de </a:t>
            </a:r>
            <a:r>
              <a:rPr lang="pt-PT" b="1" dirty="0" err="1" smtClean="0"/>
              <a:t>inflecção</a:t>
            </a:r>
            <a:r>
              <a:rPr lang="pt-PT" b="1" dirty="0" smtClean="0"/>
              <a:t> </a:t>
            </a:r>
            <a:r>
              <a:rPr lang="pt-PT" dirty="0" smtClean="0"/>
              <a:t>entre meandros, sendo frequentemente necessário utilizar esporões para guiar o curso de água para a zona de passagem.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858" y="1910748"/>
            <a:ext cx="8794800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passagem da estrada cria problemas adicionais associados à capacidade de transporte de sedimentos e carrejos do curso de água: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Falhas no funcionamento de aquedutos ocorrem frequentemente devido à obstrução da entrada com os carrejos =&gt; O aqueduto deve abranger toda a largura do leito de cheia </a:t>
            </a:r>
            <a:r>
              <a:rPr lang="pt-PT" dirty="0" smtClean="0"/>
              <a:t>natural.</a:t>
            </a:r>
            <a:endParaRPr lang="pt-P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Deve assegurar-se a descarga do caudal do leito principal e instalar ligações adicionais que permitam que os caudais atinjam o leito de cheia.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280" y="3684592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estreitamento criado por um aqueduto ou uma ponte cria zonas de menor velocidade e sedimentação a montante e de maior velocidade a jusante, pelo que é muitas vezes necessário instalar esporões perto da saída, para limitar a erosão e permitir uma transição para o canal natural.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149" y="4726947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Se a passagem de espécies aquáticas for importante é necessário estabelecer zonas de transição a montante e a jusante da passagem, que mantenham as características do escoamento através da passagem.</a:t>
            </a:r>
          </a:p>
        </p:txBody>
      </p:sp>
    </p:spTree>
    <p:extLst>
      <p:ext uri="{BB962C8B-B14F-4D97-AF65-F5344CB8AC3E}">
        <p14:creationId xmlns:p14="http://schemas.microsoft.com/office/powerpoint/2010/main" val="33766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67" y="826066"/>
            <a:ext cx="88327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Bef>
                <a:spcPts val="600"/>
              </a:spcBef>
            </a:pPr>
            <a:r>
              <a:rPr lang="pt-PT" sz="1400" dirty="0" smtClean="0"/>
              <a:t>Cardoso, A.H. (1998). </a:t>
            </a:r>
            <a:r>
              <a:rPr lang="pt-PT" sz="1400" i="1" dirty="0" smtClean="0"/>
              <a:t>Hidráulica Fluvial</a:t>
            </a:r>
            <a:r>
              <a:rPr lang="pt-PT" sz="1400" dirty="0" smtClean="0"/>
              <a:t>, Fundação Calouste Gulbenkian.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 smtClean="0"/>
              <a:t>Dingman, (2009). Fluvial </a:t>
            </a:r>
            <a:r>
              <a:rPr lang="pt-PT" sz="1400" dirty="0" err="1" smtClean="0"/>
              <a:t>Hydraulics</a:t>
            </a:r>
            <a:endParaRPr lang="pt-PT" sz="1400" dirty="0" smtClean="0"/>
          </a:p>
          <a:p>
            <a:pPr marL="360363" indent="-360363" algn="just">
              <a:spcBef>
                <a:spcPts val="600"/>
              </a:spcBef>
            </a:pPr>
            <a:r>
              <a:rPr lang="pt-PT" sz="1400" dirty="0" err="1" smtClean="0"/>
              <a:t>Huffman</a:t>
            </a:r>
            <a:r>
              <a:rPr lang="pt-PT" sz="1400" dirty="0"/>
              <a:t>, R.L., D.D. </a:t>
            </a:r>
            <a:r>
              <a:rPr lang="pt-PT" sz="1400" dirty="0" err="1"/>
              <a:t>Fengmeier</a:t>
            </a:r>
            <a:r>
              <a:rPr lang="pt-PT" sz="1400" dirty="0"/>
              <a:t>, W.J. Elliot, S.R. </a:t>
            </a:r>
            <a:r>
              <a:rPr lang="pt-PT" sz="1400" dirty="0" err="1"/>
              <a:t>Workman</a:t>
            </a:r>
            <a:r>
              <a:rPr lang="pt-PT" sz="1400" dirty="0"/>
              <a:t>, G.O. </a:t>
            </a:r>
            <a:r>
              <a:rPr lang="pt-PT" sz="1400" dirty="0" err="1"/>
              <a:t>Schwab</a:t>
            </a:r>
            <a:r>
              <a:rPr lang="pt-PT" sz="1400" dirty="0"/>
              <a:t> (2011). </a:t>
            </a:r>
            <a:r>
              <a:rPr lang="pt-PT" sz="1400" i="1" dirty="0"/>
              <a:t>Soil and Water Conservation Engineering</a:t>
            </a:r>
            <a:r>
              <a:rPr lang="pt-PT" sz="1400" dirty="0"/>
              <a:t>, 6ª edição, American Society of Agricultural and Biological Engineers</a:t>
            </a:r>
            <a:r>
              <a:rPr lang="pt-PT" sz="1400" dirty="0" smtClean="0"/>
              <a:t>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/>
              <a:t>Instituto da Água (INAG) (2001). </a:t>
            </a:r>
            <a:r>
              <a:rPr lang="pt-PT" sz="1400" i="1" dirty="0"/>
              <a:t>Plano Nacional da Água</a:t>
            </a:r>
            <a:r>
              <a:rPr lang="pt-PT" sz="1400" dirty="0" smtClean="0"/>
              <a:t>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 err="1" smtClean="0"/>
              <a:t>Latrubess</a:t>
            </a:r>
            <a:r>
              <a:rPr lang="pt-PT" sz="1400" dirty="0" smtClean="0"/>
              <a:t>, E.M. (2008). Patterns of anabranching channels: The ultimate end-member adjustment of mega rivers, </a:t>
            </a:r>
            <a:r>
              <a:rPr lang="pt-PT" sz="1400" i="1" dirty="0" smtClean="0"/>
              <a:t>Geomorphology</a:t>
            </a:r>
            <a:r>
              <a:rPr lang="pt-PT" sz="1400" dirty="0" smtClean="0"/>
              <a:t>, 101: 130-145.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/>
              <a:t>Lencastre, A. e F.M. Franco (1984). </a:t>
            </a:r>
            <a:r>
              <a:rPr lang="pt-PT" sz="1400" i="1" dirty="0"/>
              <a:t>Lições de Hidrologia</a:t>
            </a:r>
            <a:r>
              <a:rPr lang="pt-PT" sz="1400" dirty="0"/>
              <a:t>, Universidade Nova de </a:t>
            </a:r>
            <a:r>
              <a:rPr lang="pt-PT" sz="1400" dirty="0" smtClean="0"/>
              <a:t>Lisboa.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 smtClean="0"/>
              <a:t>Leopold, L.B. e M.G. </a:t>
            </a:r>
            <a:r>
              <a:rPr lang="pt-PT" sz="1400" dirty="0" err="1" smtClean="0"/>
              <a:t>Wolman</a:t>
            </a:r>
            <a:r>
              <a:rPr lang="pt-PT" sz="1400" dirty="0" smtClean="0"/>
              <a:t> (1957). </a:t>
            </a:r>
            <a:r>
              <a:rPr lang="pt-PT" sz="1400" i="1" dirty="0" err="1" smtClean="0"/>
              <a:t>River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channel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patterns</a:t>
            </a:r>
            <a:r>
              <a:rPr lang="pt-PT" sz="1400" i="1" dirty="0" smtClean="0"/>
              <a:t>: </a:t>
            </a:r>
            <a:r>
              <a:rPr lang="pt-PT" sz="1400" i="1" dirty="0" err="1" smtClean="0"/>
              <a:t>braided</a:t>
            </a:r>
            <a:r>
              <a:rPr lang="pt-PT" sz="1400" i="1" dirty="0" smtClean="0"/>
              <a:t>, </a:t>
            </a:r>
            <a:r>
              <a:rPr lang="pt-PT" sz="1400" i="1" dirty="0" err="1" smtClean="0"/>
              <a:t>meandering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and</a:t>
            </a:r>
            <a:r>
              <a:rPr lang="pt-PT" sz="1400" i="1" dirty="0" smtClean="0"/>
              <a:t> straight</a:t>
            </a:r>
            <a:r>
              <a:rPr lang="pt-PT" sz="1400" dirty="0" smtClean="0"/>
              <a:t>, Professional </a:t>
            </a:r>
            <a:r>
              <a:rPr lang="pt-PT" sz="1400" dirty="0" err="1" smtClean="0"/>
              <a:t>Paper</a:t>
            </a:r>
            <a:r>
              <a:rPr lang="pt-PT" sz="1400" dirty="0" smtClean="0"/>
              <a:t> 282-B, U.S. </a:t>
            </a:r>
            <a:r>
              <a:rPr lang="pt-PT" sz="1400" dirty="0" err="1" smtClean="0"/>
              <a:t>Geological</a:t>
            </a:r>
            <a:r>
              <a:rPr lang="pt-PT" sz="1400" dirty="0" smtClean="0"/>
              <a:t> </a:t>
            </a:r>
            <a:r>
              <a:rPr lang="pt-PT" sz="1400" dirty="0" err="1" smtClean="0"/>
              <a:t>Survey</a:t>
            </a:r>
            <a:r>
              <a:rPr lang="pt-PT" sz="1400" dirty="0" smtClean="0"/>
              <a:t>.</a:t>
            </a:r>
          </a:p>
          <a:p>
            <a:pPr marL="360363" indent="-360363" algn="just">
              <a:spcBef>
                <a:spcPts val="600"/>
              </a:spcBef>
            </a:pPr>
            <a:r>
              <a:rPr lang="pt-PT" sz="1400" dirty="0" err="1" smtClean="0"/>
              <a:t>Loucks</a:t>
            </a:r>
            <a:r>
              <a:rPr lang="pt-PT" sz="1400" dirty="0" smtClean="0"/>
              <a:t>. D.P. e van </a:t>
            </a:r>
            <a:r>
              <a:rPr lang="pt-PT" sz="1400" dirty="0" err="1" smtClean="0"/>
              <a:t>Beek</a:t>
            </a:r>
            <a:r>
              <a:rPr lang="pt-PT" sz="1400" dirty="0" smtClean="0"/>
              <a:t>, E. (2005). </a:t>
            </a:r>
            <a:r>
              <a:rPr lang="en-US" sz="1400" i="1" dirty="0"/>
              <a:t>Water Resources </a:t>
            </a:r>
            <a:r>
              <a:rPr lang="en-US" sz="1400" i="1" dirty="0" smtClean="0"/>
              <a:t>Systems, Planning </a:t>
            </a:r>
            <a:r>
              <a:rPr lang="en-US" sz="1400" i="1" dirty="0"/>
              <a:t>and </a:t>
            </a:r>
            <a:r>
              <a:rPr lang="en-US" sz="1400" i="1" dirty="0" smtClean="0"/>
              <a:t>Management: An </a:t>
            </a:r>
            <a:r>
              <a:rPr lang="en-US" sz="1400" i="1" dirty="0"/>
              <a:t>Introduction to Methods, </a:t>
            </a:r>
            <a:r>
              <a:rPr lang="en-US" sz="1400" i="1" dirty="0" smtClean="0"/>
              <a:t>Models and Applications</a:t>
            </a:r>
            <a:r>
              <a:rPr lang="en-US" sz="1400" dirty="0" smtClean="0"/>
              <a:t>, UNESCO Publishing.</a:t>
            </a:r>
          </a:p>
          <a:p>
            <a:pPr marL="360363" indent="-360363" algn="just">
              <a:spcBef>
                <a:spcPts val="600"/>
              </a:spcBef>
            </a:pPr>
            <a:r>
              <a:rPr lang="en-US" sz="1400" dirty="0" err="1" smtClean="0"/>
              <a:t>Scarsbrook</a:t>
            </a:r>
            <a:r>
              <a:rPr lang="en-US" sz="1400" dirty="0" smtClean="0"/>
              <a:t>, M. e C. Pearson (2012). Water </a:t>
            </a:r>
            <a:r>
              <a:rPr lang="en-US" sz="1400" dirty="0"/>
              <a:t>resources - </a:t>
            </a:r>
            <a:r>
              <a:rPr lang="en-US" sz="1400" dirty="0" smtClean="0"/>
              <a:t>Rivers, </a:t>
            </a:r>
            <a:r>
              <a:rPr lang="en-US" sz="1400" i="1" dirty="0" err="1"/>
              <a:t>Te</a:t>
            </a:r>
            <a:r>
              <a:rPr lang="en-US" sz="1400" i="1" dirty="0"/>
              <a:t> </a:t>
            </a:r>
            <a:r>
              <a:rPr lang="en-US" sz="1400" i="1" dirty="0" err="1"/>
              <a:t>Ara</a:t>
            </a:r>
            <a:r>
              <a:rPr lang="en-US" sz="1400" i="1" dirty="0"/>
              <a:t> - the Encyclopedia of New Zealand</a:t>
            </a:r>
            <a:r>
              <a:rPr lang="en-US" sz="1400" dirty="0"/>
              <a:t>, </a:t>
            </a:r>
            <a:r>
              <a:rPr lang="en-US" sz="1400" dirty="0" err="1" smtClean="0"/>
              <a:t>actualizado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16-Nov-12.</a:t>
            </a:r>
          </a:p>
          <a:p>
            <a:pPr marL="360363" indent="-360363" algn="just">
              <a:spcBef>
                <a:spcPts val="600"/>
              </a:spcBef>
            </a:pPr>
            <a:r>
              <a:rPr lang="en-US" sz="1400" dirty="0" err="1" smtClean="0"/>
              <a:t>Schumm</a:t>
            </a:r>
            <a:r>
              <a:rPr lang="en-US" sz="1400" dirty="0" smtClean="0"/>
              <a:t>, S.A. (2005). </a:t>
            </a:r>
            <a:r>
              <a:rPr lang="en-US" sz="1400" i="1" dirty="0" smtClean="0"/>
              <a:t>River Variability and Complexity</a:t>
            </a:r>
            <a:r>
              <a:rPr lang="en-US" sz="1400" dirty="0" smtClean="0"/>
              <a:t>, Cambridge University Press.</a:t>
            </a:r>
          </a:p>
          <a:p>
            <a:pPr marL="360363" indent="-360363" algn="just">
              <a:spcBef>
                <a:spcPts val="600"/>
              </a:spcBef>
            </a:pPr>
            <a:r>
              <a:rPr lang="en-US" sz="1400" dirty="0"/>
              <a:t>USDA-NRCS </a:t>
            </a:r>
            <a:r>
              <a:rPr lang="en-US" sz="1400" dirty="0" smtClean="0"/>
              <a:t>(1996). </a:t>
            </a:r>
            <a:r>
              <a:rPr lang="en-US" sz="1400" i="1" dirty="0"/>
              <a:t>National Engineering Handbook </a:t>
            </a:r>
            <a:r>
              <a:rPr lang="en-US" sz="1400" i="1" dirty="0" smtClean="0"/>
              <a:t>. Part 650 – Engineering Field Handbook. Chapter 16: </a:t>
            </a:r>
            <a:r>
              <a:rPr lang="en-US" sz="1400" i="1" dirty="0" err="1" smtClean="0"/>
              <a:t>Streambank</a:t>
            </a:r>
            <a:r>
              <a:rPr lang="en-US" sz="1400" i="1" dirty="0" smtClean="0"/>
              <a:t> and  Shoreline Protection.</a:t>
            </a:r>
            <a:endParaRPr lang="en-US" sz="1400" dirty="0" smtClean="0"/>
          </a:p>
          <a:p>
            <a:pPr marL="360363" indent="-360363" algn="just">
              <a:spcBef>
                <a:spcPts val="600"/>
              </a:spcBef>
            </a:pPr>
            <a:r>
              <a:rPr lang="en-US" sz="1400" dirty="0"/>
              <a:t>USDA-NRCS (2001). </a:t>
            </a:r>
            <a:r>
              <a:rPr lang="en-US" sz="1400" i="1" dirty="0" smtClean="0"/>
              <a:t>National Engineering Handbook</a:t>
            </a:r>
            <a:r>
              <a:rPr lang="en-US" sz="1400" dirty="0" smtClean="0"/>
              <a:t>. </a:t>
            </a:r>
            <a:r>
              <a:rPr lang="en-US" sz="1400" i="1" dirty="0" smtClean="0"/>
              <a:t>Part </a:t>
            </a:r>
            <a:r>
              <a:rPr lang="en-US" sz="1400" i="1" dirty="0"/>
              <a:t>653 - Stream Corridor Restoration Principles, Processes and Practices.</a:t>
            </a:r>
          </a:p>
          <a:p>
            <a:pPr marL="360363" indent="-360363" algn="just">
              <a:spcBef>
                <a:spcPts val="600"/>
              </a:spcBef>
            </a:pPr>
            <a:r>
              <a:rPr lang="en-US" sz="1400" dirty="0"/>
              <a:t>USDA-NRCS (2007). </a:t>
            </a:r>
            <a:r>
              <a:rPr lang="en-US" sz="1400" i="1" dirty="0"/>
              <a:t>National Engineering Handbook </a:t>
            </a:r>
            <a:r>
              <a:rPr lang="en-US" sz="1400" i="1" dirty="0" smtClean="0"/>
              <a:t>. Part </a:t>
            </a:r>
            <a:r>
              <a:rPr lang="en-US" sz="1400" i="1" dirty="0"/>
              <a:t>654 Stream Restoration </a:t>
            </a:r>
            <a:r>
              <a:rPr lang="en-US" sz="1400" i="1" dirty="0" smtClean="0"/>
              <a:t>Design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152404" y="298722"/>
            <a:ext cx="3485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 dirty="0" smtClean="0">
                <a:solidFill>
                  <a:srgbClr val="0000CC"/>
                </a:solidFill>
              </a:rPr>
              <a:t>Referências Bibliográficas</a:t>
            </a:r>
            <a:endParaRPr lang="pt-PT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7" y="0"/>
            <a:ext cx="7172694" cy="659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0061" y="6519446"/>
            <a:ext cx="4257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Part 654 - Stream Restoration </a:t>
            </a:r>
            <a:r>
              <a:rPr lang="en-US" dirty="0" smtClean="0"/>
              <a:t>Design (2007)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87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3930" y="-825957"/>
            <a:ext cx="2949237" cy="4886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96" y="2748664"/>
            <a:ext cx="2773680" cy="3092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7541" y="3091992"/>
            <a:ext cx="4893842" cy="29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54" y="88949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Estes 4 elementos estruturais repetem-se nas diferentes escalas espaciais, </a:t>
            </a:r>
            <a:r>
              <a:rPr lang="pt-PT" dirty="0"/>
              <a:t>da geral à </a:t>
            </a:r>
            <a:r>
              <a:rPr lang="pt-PT" dirty="0" smtClean="0"/>
              <a:t>local</a:t>
            </a:r>
            <a:r>
              <a:rPr lang="pt-PT" dirty="0"/>
              <a:t>:</a:t>
            </a:r>
            <a:endParaRPr lang="pt-P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4846" y="481683"/>
            <a:ext cx="4788000" cy="344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4846" y="3880166"/>
            <a:ext cx="4824000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14.4 </a:t>
            </a:r>
            <a:r>
              <a:rPr lang="pt-PT" sz="1400" dirty="0" smtClean="0">
                <a:cs typeface="Times New Roman" pitchFamily="18" charset="0"/>
              </a:rPr>
              <a:t>Estrutura espacial nas escalas (esquerda) geral e (direita) local. As partes, corredores e mosaicos são visíveis na escala regional e na escala do troço do curso de água 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  <p:sp>
        <p:nvSpPr>
          <p:cNvPr id="9" name="Rectangle 8"/>
          <p:cNvSpPr/>
          <p:nvPr/>
        </p:nvSpPr>
        <p:spPr>
          <a:xfrm>
            <a:off x="143620" y="4946916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regional </a:t>
            </a:r>
            <a:r>
              <a:rPr lang="pt-PT" dirty="0" smtClean="0"/>
              <a:t>– É a escala geral de uma área geográfica com um macroclima comum e uma esfera de actividades</a:t>
            </a:r>
            <a:r>
              <a:rPr lang="pt-PT" dirty="0"/>
              <a:t> e interesses</a:t>
            </a:r>
            <a:r>
              <a:rPr lang="pt-PT" dirty="0" smtClean="0"/>
              <a:t> humanos. Os elementos espaciais desta escala são designados de paisagens.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910" y="5890414"/>
            <a:ext cx="8794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Não é a escala de interesse para o restauro fluvial, mas contém-na: a escala da paisagem.</a:t>
            </a:r>
          </a:p>
        </p:txBody>
      </p:sp>
    </p:spTree>
    <p:extLst>
      <p:ext uri="{BB962C8B-B14F-4D97-AF65-F5344CB8AC3E}">
        <p14:creationId xmlns:p14="http://schemas.microsoft.com/office/powerpoint/2010/main" val="15936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5648" y="148918"/>
            <a:ext cx="87948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Há diversos sistemas de classificação dos cursos de água, desenvolvidos desde os trabalhos pioneiros de Leopold e </a:t>
            </a:r>
            <a:r>
              <a:rPr lang="pt-PT" dirty="0" err="1" smtClean="0"/>
              <a:t>Wolman</a:t>
            </a:r>
            <a:r>
              <a:rPr lang="pt-PT" dirty="0" smtClean="0"/>
              <a:t> (1957), havendo autores que defendem sistemas que permitam identificar as medidas de restauro necessárias, ou prever as suas alterações morfológicas ou ecológicas.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602" y="1231140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Podem desenvolver-se sistemas simples baseados</a:t>
            </a:r>
            <a:r>
              <a:rPr lang="pt-PT" dirty="0"/>
              <a:t>, por exemplo, </a:t>
            </a:r>
            <a:r>
              <a:rPr lang="pt-PT" dirty="0" smtClean="0"/>
              <a:t>no tempo de permanência do escoamento (perene, intermitente, etc.), na geometria em planta do curso de água (rectilíneo, </a:t>
            </a:r>
            <a:r>
              <a:rPr lang="pt-PT" dirty="0" err="1" smtClean="0"/>
              <a:t>meandrizado</a:t>
            </a:r>
            <a:r>
              <a:rPr lang="pt-PT" dirty="0" smtClean="0"/>
              <a:t>, etc.) ou na mobilidade das suas fronteiras (fronteira não erodida e de aluvião).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364" y="2045038"/>
            <a:ext cx="87948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Ou podem incluir variáveis físicas (dimensão do material do leito, declive, sinuosidade, largura do canal, forma do vale, etc.) ou biológicas (vegetação ripária, comunidades de insectos ou de peixes, por exemplo).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844" y="2839466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É mais simples criar sistemas baseados na morfologia e em variáveis de forma (o aspecto do curso de água) do que em variáveis processuais (como se comporta o curso de água).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12" y="3411375"/>
            <a:ext cx="87948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De um modo geral, não é possível usar um único sistema de classificação para determinar o tipo, local e propósito das actividades de restauro.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388" y="3972320"/>
            <a:ext cx="879480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Nos EUA são normalmente utilizados 4 sistemas: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Dos serviços florestais da USDA;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Desenvolvido por </a:t>
            </a:r>
            <a:r>
              <a:rPr lang="pt-PT" dirty="0" err="1" smtClean="0"/>
              <a:t>Schumm</a:t>
            </a:r>
            <a:r>
              <a:rPr lang="pt-PT" dirty="0" smtClean="0"/>
              <a:t> e colaboradores;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/>
              <a:t>Desenvolvido por Montgomery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 smtClean="0"/>
              <a:t>Buffington</a:t>
            </a:r>
            <a:r>
              <a:rPr lang="pt-PT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dirty="0" smtClean="0"/>
              <a:t>Classificação de </a:t>
            </a:r>
            <a:r>
              <a:rPr lang="pt-PT" dirty="0" err="1" smtClean="0"/>
              <a:t>Rosgen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3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824" y="177760"/>
            <a:ext cx="395022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Estabilização e </a:t>
            </a:r>
            <a:r>
              <a:rPr lang="pt-PT" sz="1600" b="1" dirty="0" smtClean="0"/>
              <a:t>Restauro </a:t>
            </a:r>
            <a:r>
              <a:rPr lang="pt-PT" sz="1600" b="1" dirty="0"/>
              <a:t>de Canais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541" y="1224542"/>
            <a:ext cx="22263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Classificação de bacias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3539" y="1855816"/>
            <a:ext cx="291451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Geometria dos cursos de água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3276" y="2184204"/>
            <a:ext cx="310778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Classificação dos </a:t>
            </a:r>
            <a:r>
              <a:rPr lang="pt-PT" sz="1400" b="1" dirty="0">
                <a:solidFill>
                  <a:srgbClr val="0000FF"/>
                </a:solidFill>
              </a:rPr>
              <a:t>cursos de água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480" y="1549171"/>
            <a:ext cx="201018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Redes de drenagem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7852" y="2507705"/>
            <a:ext cx="178315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Processos fluviais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05277" y="1986311"/>
            <a:ext cx="1093994" cy="3385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600" b="1" u="sng" dirty="0" smtClean="0"/>
              <a:t>Restauro</a:t>
            </a:r>
            <a:endParaRPr lang="pt-PT" sz="1600" b="1" i="1" u="sng" dirty="0"/>
          </a:p>
        </p:txBody>
      </p:sp>
      <p:sp>
        <p:nvSpPr>
          <p:cNvPr id="28" name="Left Brace 27"/>
          <p:cNvSpPr/>
          <p:nvPr/>
        </p:nvSpPr>
        <p:spPr>
          <a:xfrm>
            <a:off x="3624870" y="1244287"/>
            <a:ext cx="180000" cy="1872000"/>
          </a:xfrm>
          <a:prstGeom prst="leftBrace">
            <a:avLst/>
          </a:prstGeom>
          <a:noFill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TextBox 73"/>
          <p:cNvSpPr txBox="1"/>
          <p:nvPr/>
        </p:nvSpPr>
        <p:spPr>
          <a:xfrm>
            <a:off x="3724971" y="2805174"/>
            <a:ext cx="222493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O processo de restauro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2847" y="3454674"/>
            <a:ext cx="214637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Controlo da vegetação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2849" y="4054049"/>
            <a:ext cx="261420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Atravessamento de estradas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2791" y="3747404"/>
            <a:ext cx="323158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00FF"/>
                </a:solidFill>
              </a:rPr>
              <a:t>Estruturas dentro do curso de água</a:t>
            </a: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5296" y="3701762"/>
            <a:ext cx="1501566" cy="3385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PT" sz="1600" b="1" u="sng" dirty="0" smtClean="0"/>
              <a:t>Estabilização</a:t>
            </a:r>
            <a:endParaRPr lang="pt-PT" sz="1600" b="1" i="1" u="sng" dirty="0"/>
          </a:p>
        </p:txBody>
      </p:sp>
      <p:sp>
        <p:nvSpPr>
          <p:cNvPr id="37" name="Left Brace 36"/>
          <p:cNvSpPr/>
          <p:nvPr/>
        </p:nvSpPr>
        <p:spPr>
          <a:xfrm>
            <a:off x="3624179" y="3442519"/>
            <a:ext cx="180000" cy="900000"/>
          </a:xfrm>
          <a:prstGeom prst="leftBrace">
            <a:avLst/>
          </a:prstGeom>
          <a:noFill/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Left Bracket 38"/>
          <p:cNvSpPr/>
          <p:nvPr/>
        </p:nvSpPr>
        <p:spPr>
          <a:xfrm>
            <a:off x="2103088" y="1180126"/>
            <a:ext cx="212651" cy="3312000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3114680" y="1974003"/>
            <a:ext cx="462874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pt-PT" b="1" dirty="0" smtClean="0"/>
              <a:t>……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981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  <p:bldP spid="57" grpId="0" animBg="1"/>
      <p:bldP spid="28" grpId="0" animBg="1"/>
      <p:bldP spid="74" grpId="0"/>
      <p:bldP spid="31" grpId="0"/>
      <p:bldP spid="32" grpId="0"/>
      <p:bldP spid="34" grpId="0"/>
      <p:bldP spid="36" grpId="0" animBg="1"/>
      <p:bldP spid="37" grpId="0" animBg="1"/>
      <p:bldP spid="3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36" y="354366"/>
            <a:ext cx="5220000" cy="18000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da paisagem </a:t>
            </a:r>
            <a:r>
              <a:rPr lang="pt-PT" dirty="0" smtClean="0"/>
              <a:t>– É uma área geográfica que se distingue por um padrão repetido de componentes, que incluem comunidades naturais (partes de floresta e zonas húmidas, </a:t>
            </a:r>
            <a:r>
              <a:rPr lang="pt-PT" dirty="0" err="1" smtClean="0"/>
              <a:t>p.e</a:t>
            </a:r>
            <a:r>
              <a:rPr lang="pt-PT" dirty="0" smtClean="0"/>
              <a:t>.) e modificadas pelo Homem (áreas de cultivo e zonas urbanas, por exemplo), podendo variar dos poucos aos milhares de quilómetros quadrados.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836" y="2161038"/>
            <a:ext cx="522000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Nesta escala, as partes (zonas húmidas, lagos, etc.) e os corredores (corredores fluviais, </a:t>
            </a:r>
            <a:r>
              <a:rPr lang="pt-PT" dirty="0" err="1"/>
              <a:t>p.e</a:t>
            </a:r>
            <a:r>
              <a:rPr lang="pt-PT" dirty="0"/>
              <a:t>.</a:t>
            </a:r>
            <a:r>
              <a:rPr lang="pt-PT" dirty="0" smtClean="0"/>
              <a:t>) são descritos como ecossistemas e a matriz é normalmente identificada em termos da vegetação predominante (pastagem, floresta, etc.) ou do uso da terra dominante (agrícola, urbano, etc.)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0" y="433454"/>
            <a:ext cx="3420000" cy="25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1487" y="2901418"/>
            <a:ext cx="3397695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14.5 </a:t>
            </a:r>
            <a:r>
              <a:rPr lang="pt-PT" sz="1400" dirty="0" smtClean="0">
                <a:cs typeface="Times New Roman" pitchFamily="18" charset="0"/>
              </a:rPr>
              <a:t>Estrutura à escala da paisagem 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  <p:sp>
        <p:nvSpPr>
          <p:cNvPr id="8" name="Rectangle 7"/>
          <p:cNvSpPr/>
          <p:nvPr/>
        </p:nvSpPr>
        <p:spPr>
          <a:xfrm>
            <a:off x="142129" y="3724670"/>
            <a:ext cx="8820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da bacia hidrográfica </a:t>
            </a:r>
            <a:r>
              <a:rPr lang="pt-PT" dirty="0" smtClean="0"/>
              <a:t>– </a:t>
            </a:r>
            <a:r>
              <a:rPr lang="pt-PT" dirty="0"/>
              <a:t>A bacia hidrográfica constitui a unidade espacial </a:t>
            </a:r>
            <a:r>
              <a:rPr lang="pt-PT" dirty="0" smtClean="0"/>
              <a:t>preferencial </a:t>
            </a:r>
            <a:r>
              <a:rPr lang="pt-PT" dirty="0"/>
              <a:t>de análise </a:t>
            </a:r>
            <a:r>
              <a:rPr lang="pt-PT" dirty="0" smtClean="0"/>
              <a:t>hidrológica, mas pode ser caracterizada com diferentes escalas espaciais: desde a escala de uma grande bacia, como a do Douro, às pequenas bacias de pequenos cursos de água.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145" y="4760634"/>
            <a:ext cx="88200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Na perspectiva do restauro fluvial, são de interesse as pequenas e médias bacias hidrográficas, que podem conter mais do que uma paisagem, ou uma única.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983" y="5334268"/>
            <a:ext cx="8820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Isto é, bacia hidrográfica e paisagem intersectam-se em termos de dimensão e definem-se por diferentes processos ambientais: A paisagem é definida fundamentalmente pelos padrões de cobertura do solo, que podem atravessar linhas de cumeada, enquanto que estas delimitam a bacia hidrográfica.</a:t>
            </a:r>
          </a:p>
        </p:txBody>
      </p:sp>
    </p:spTree>
    <p:extLst>
      <p:ext uri="{BB962C8B-B14F-4D97-AF65-F5344CB8AC3E}">
        <p14:creationId xmlns:p14="http://schemas.microsoft.com/office/powerpoint/2010/main" val="18220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36" y="114766"/>
            <a:ext cx="522000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 restauro fluvial deve ser encarado combinando as escalas da paisagem e da bacia hidrográfica, já que o uso exclusivo desta ignora os movimentos de massa, de energia e de organismos através da paisagem, independentemente da drenagem da água.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836" y="1418674"/>
            <a:ext cx="522000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do corredor fluvial </a:t>
            </a:r>
            <a:r>
              <a:rPr lang="pt-PT" dirty="0" smtClean="0"/>
              <a:t>– É um elemento espacial (corredor) das escalas da paisagem e da bacia hidrográfica. A matriz comum aos corredores fluviais é a floresta ou a cobertura arbustiva ripícola (ao longo do curso de água). Podem encontrar-se partes naturais (zonas húmidas, </a:t>
            </a:r>
            <a:r>
              <a:rPr lang="pt-PT" dirty="0" err="1" smtClean="0"/>
              <a:t>p.e</a:t>
            </a:r>
            <a:r>
              <a:rPr lang="pt-PT" dirty="0" smtClean="0"/>
              <a:t>.) e modificadas pelo homem (zonas residenciais, </a:t>
            </a:r>
            <a:r>
              <a:rPr lang="pt-PT" dirty="0" err="1"/>
              <a:t>p.e</a:t>
            </a:r>
            <a:r>
              <a:rPr lang="pt-PT" dirty="0"/>
              <a:t>.</a:t>
            </a:r>
            <a:r>
              <a:rPr lang="pt-PT" dirty="0" smtClean="0"/>
              <a:t>). Os corredores desta escala incluem o curso de água, as comunidades vegetais de ambas as margens, planície de cheia, afluentes, </a:t>
            </a:r>
            <a:r>
              <a:rPr lang="pt-PT" dirty="0" err="1"/>
              <a:t>p.e</a:t>
            </a:r>
            <a:r>
              <a:rPr lang="pt-PT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4" y="125134"/>
            <a:ext cx="3420000" cy="26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7890" y="2766209"/>
            <a:ext cx="339492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14.6 </a:t>
            </a:r>
            <a:r>
              <a:rPr lang="pt-PT" sz="1400" dirty="0" smtClean="0">
                <a:cs typeface="Times New Roman" pitchFamily="18" charset="0"/>
              </a:rPr>
              <a:t>Elementos estruturais à escala do corredor 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  <p:sp>
        <p:nvSpPr>
          <p:cNvPr id="8" name="Rectangle 7"/>
          <p:cNvSpPr/>
          <p:nvPr/>
        </p:nvSpPr>
        <p:spPr>
          <a:xfrm>
            <a:off x="131040" y="3661912"/>
            <a:ext cx="5220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do curso de água </a:t>
            </a:r>
            <a:r>
              <a:rPr lang="pt-PT" dirty="0" smtClean="0"/>
              <a:t>– Em que as partes, corredores e matriz se definem dentro ou próximo do curso de água, incluindo o curso de água e a planície de cheia.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44" y="3536870"/>
            <a:ext cx="3420000" cy="25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68219" y="6129566"/>
            <a:ext cx="3418576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14.7 </a:t>
            </a:r>
            <a:r>
              <a:rPr lang="pt-PT" sz="1400" dirty="0" smtClean="0">
                <a:cs typeface="Times New Roman" pitchFamily="18" charset="0"/>
              </a:rPr>
              <a:t>Elementos estruturais à escala do curso de água 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  <p:sp>
        <p:nvSpPr>
          <p:cNvPr id="11" name="Rectangle 10"/>
          <p:cNvSpPr/>
          <p:nvPr/>
        </p:nvSpPr>
        <p:spPr>
          <a:xfrm>
            <a:off x="143836" y="4687614"/>
            <a:ext cx="5220000" cy="206210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do troço curso de água </a:t>
            </a:r>
            <a:r>
              <a:rPr lang="pt-PT" dirty="0" smtClean="0"/>
              <a:t>(</a:t>
            </a:r>
            <a:r>
              <a:rPr lang="pt-PT" i="1" dirty="0" err="1" smtClean="0"/>
              <a:t>reach</a:t>
            </a:r>
            <a:r>
              <a:rPr lang="pt-PT" dirty="0" smtClean="0"/>
              <a:t>) – Podem caracterizar-se em função do tipo de escoamento, factores químicos ou biológicos, ou por alguma intervenção humana que torne um troço diferente de outro. As partes podem ser rápidos e fundões, leito com plantas aquáticas, </a:t>
            </a:r>
            <a:r>
              <a:rPr lang="pt-PT" dirty="0" err="1"/>
              <a:t>p.e</a:t>
            </a:r>
            <a:r>
              <a:rPr lang="pt-PT" dirty="0"/>
              <a:t>.</a:t>
            </a:r>
            <a:r>
              <a:rPr lang="pt-PT" dirty="0" smtClean="0"/>
              <a:t>; e os corredores podem incluir o talvegue, porções com determinadas características físicas, químicas ou biológicas, </a:t>
            </a:r>
            <a:r>
              <a:rPr lang="pt-PT" dirty="0" err="1"/>
              <a:t>p.e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835" y="213485"/>
            <a:ext cx="8794681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0000FF"/>
                </a:solidFill>
              </a:rPr>
              <a:t>Escala temporal </a:t>
            </a:r>
            <a:r>
              <a:rPr lang="pt-PT" dirty="0" smtClean="0"/>
              <a:t>– Tal como para a escala espacial existe uma hierarquia para a escala temporal a considerar. A escala correspondente aos processos geomorfológicos ou às mudanças climáticas (séculos a milhões de anos) não tem interesse prático para o restauro fluvial (anos a décadas).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108" y="1249466"/>
            <a:ext cx="8794681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 alterações no </a:t>
            </a:r>
            <a:r>
              <a:rPr lang="pt-PT" b="1" dirty="0" smtClean="0"/>
              <a:t>uso da terra </a:t>
            </a:r>
            <a:r>
              <a:rPr lang="pt-PT" dirty="0" smtClean="0"/>
              <a:t>numa bacia hidrográfica, com impacto no corredor fluvial, podem verificar-se em diversas escalas: </a:t>
            </a:r>
            <a:r>
              <a:rPr lang="pt-PT" u="sng" dirty="0" smtClean="0"/>
              <a:t>ano</a:t>
            </a:r>
            <a:r>
              <a:rPr lang="pt-PT" dirty="0" smtClean="0"/>
              <a:t> (rotação de culturas), </a:t>
            </a:r>
            <a:r>
              <a:rPr lang="pt-PT" u="sng" dirty="0" smtClean="0"/>
              <a:t>décadas</a:t>
            </a:r>
            <a:r>
              <a:rPr lang="pt-PT" dirty="0" smtClean="0"/>
              <a:t> (urbanização) ou </a:t>
            </a:r>
            <a:r>
              <a:rPr lang="pt-PT" u="sng" dirty="0" smtClean="0"/>
              <a:t>séculos</a:t>
            </a:r>
            <a:r>
              <a:rPr lang="pt-PT" dirty="0" smtClean="0"/>
              <a:t> (gestão da floresta a longo prazo).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391" y="2059411"/>
            <a:ext cx="8794681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vulnerabilidade a </a:t>
            </a:r>
            <a:r>
              <a:rPr lang="pt-PT" b="1" dirty="0" smtClean="0"/>
              <a:t>cheias</a:t>
            </a:r>
            <a:r>
              <a:rPr lang="pt-PT" dirty="0" smtClean="0"/>
              <a:t> também se pode analisar com diferentes escalas temporais, sendo comum o hidrologista mapear os seus efeitos utilizando diferentes </a:t>
            </a:r>
            <a:r>
              <a:rPr lang="pt-PT" u="sng" dirty="0" smtClean="0"/>
              <a:t>tempos de retorno </a:t>
            </a:r>
            <a:r>
              <a:rPr lang="pt-PT" dirty="0" smtClean="0"/>
              <a:t>(dos 10 aos 100 ou 500 anos).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675" y="2889902"/>
            <a:ext cx="8794681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Assim, no restauro fluvial, é frequente ter de se planear com </a:t>
            </a:r>
            <a:r>
              <a:rPr lang="pt-PT" b="1" dirty="0" smtClean="0"/>
              <a:t>múltiplas escalas temporais</a:t>
            </a:r>
            <a:r>
              <a:rPr lang="pt-PT" dirty="0" smtClean="0"/>
              <a:t>: por exemplo, quando se projecta uma estrutura para entrada de água </a:t>
            </a:r>
            <a:r>
              <a:rPr lang="pt-PT" b="1" dirty="0" smtClean="0"/>
              <a:t>(a)</a:t>
            </a:r>
            <a:r>
              <a:rPr lang="pt-PT" dirty="0" smtClean="0"/>
              <a:t> a instalação não deve fazer-se em períodos de desova (curto prazo) e </a:t>
            </a:r>
            <a:r>
              <a:rPr lang="pt-PT" b="1" dirty="0" smtClean="0"/>
              <a:t>(b)</a:t>
            </a:r>
            <a:r>
              <a:rPr lang="pt-PT" dirty="0" smtClean="0"/>
              <a:t> a estrutura deve ter capacidade para a cheia centenária (longo prazo).</a:t>
            </a:r>
          </a:p>
        </p:txBody>
      </p:sp>
    </p:spTree>
    <p:extLst>
      <p:ext uri="{BB962C8B-B14F-4D97-AF65-F5344CB8AC3E}">
        <p14:creationId xmlns:p14="http://schemas.microsoft.com/office/powerpoint/2010/main" val="7285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01" y="424429"/>
            <a:ext cx="4320000" cy="55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27301" y="6079395"/>
            <a:ext cx="43200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PT" sz="1400" b="1" dirty="0" smtClean="0">
                <a:cs typeface="Times New Roman" pitchFamily="18" charset="0"/>
              </a:rPr>
              <a:t>Figura 14.8 </a:t>
            </a:r>
            <a:r>
              <a:rPr lang="pt-PT" sz="1400" dirty="0" smtClean="0">
                <a:cs typeface="Times New Roman" pitchFamily="18" charset="0"/>
              </a:rPr>
              <a:t>Os três principais componentes do corredor fluvial em duas configurações possíveis, (a) e (b)</a:t>
            </a:r>
            <a:r>
              <a:rPr lang="pt-PT" sz="1200" dirty="0" smtClean="0">
                <a:cs typeface="Times New Roman" pitchFamily="18" charset="0"/>
              </a:rPr>
              <a:t>(Fonte: USDA-NSCR 2001)</a:t>
            </a:r>
            <a:endParaRPr lang="pt-PT" sz="1200" dirty="0"/>
          </a:p>
        </p:txBody>
      </p:sp>
      <p:sp>
        <p:nvSpPr>
          <p:cNvPr id="4" name="Rectangle 3"/>
          <p:cNvSpPr/>
          <p:nvPr/>
        </p:nvSpPr>
        <p:spPr>
          <a:xfrm>
            <a:off x="163382" y="66630"/>
            <a:ext cx="8796413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14.1.3 Dimensão lateral do corredor fluvial </a:t>
            </a:r>
            <a:r>
              <a:rPr lang="pt-PT" dirty="0" smtClean="0"/>
              <a:t>(</a:t>
            </a:r>
            <a:r>
              <a:rPr lang="pt-PT" dirty="0" smtClean="0">
                <a:cs typeface="Times New Roman" pitchFamily="18" charset="0"/>
              </a:rPr>
              <a:t>USDA-NSCR </a:t>
            </a:r>
            <a:r>
              <a:rPr lang="pt-PT" dirty="0">
                <a:cs typeface="Times New Roman" pitchFamily="18" charset="0"/>
              </a:rPr>
              <a:t>2001</a:t>
            </a:r>
            <a:r>
              <a:rPr lang="pt-PT" dirty="0" smtClean="0">
                <a:cs typeface="Times New Roman" pitchFamily="18" charset="0"/>
              </a:rPr>
              <a:t>)</a:t>
            </a:r>
            <a:endParaRPr lang="pt-PT" b="1" dirty="0"/>
          </a:p>
        </p:txBody>
      </p:sp>
      <p:sp>
        <p:nvSpPr>
          <p:cNvPr id="5" name="Rectangle 4"/>
          <p:cNvSpPr/>
          <p:nvPr/>
        </p:nvSpPr>
        <p:spPr>
          <a:xfrm>
            <a:off x="153963" y="548420"/>
            <a:ext cx="4392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secção transversal de um corredor fluvial contém 3 componentes principais, como apresentado na Fig. 14.8: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312" y="4829789"/>
            <a:ext cx="4392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Na Fig. 14.9 apresenta-se a secção transversal típica de um corredor fluvial, em que se podem identificar diferentes </a:t>
            </a:r>
            <a:r>
              <a:rPr lang="pt-PT" dirty="0" err="1" smtClean="0"/>
              <a:t>sub-componentes</a:t>
            </a:r>
            <a:r>
              <a:rPr lang="pt-PT" dirty="0" smtClean="0"/>
              <a:t> das três zonas acima definidas.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103" y="1351260"/>
            <a:ext cx="43920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Curso de água </a:t>
            </a:r>
            <a:r>
              <a:rPr lang="pt-PT" dirty="0" smtClean="0"/>
              <a:t>– Um canal em que a água escoa pelo menos durante uma parte do ano,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031" y="2135252"/>
            <a:ext cx="4392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planície de cheia </a:t>
            </a:r>
            <a:r>
              <a:rPr lang="pt-PT" dirty="0" smtClean="0"/>
              <a:t>– Zona de área variável, num ou em ambos o lados do curso de água, que é inundado com alguma regularidade 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734" y="3173768"/>
            <a:ext cx="4392000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00FF"/>
                </a:solidFill>
              </a:rPr>
              <a:t>zona de transição </a:t>
            </a:r>
            <a:r>
              <a:rPr lang="pt-PT" dirty="0" smtClean="0"/>
              <a:t>– Porção da encosta de um ou ambos os lados, que serve de transição entre a planície de cheia e a restante paisagem.</a:t>
            </a:r>
          </a:p>
        </p:txBody>
      </p:sp>
    </p:spTree>
    <p:extLst>
      <p:ext uri="{BB962C8B-B14F-4D97-AF65-F5344CB8AC3E}">
        <p14:creationId xmlns:p14="http://schemas.microsoft.com/office/powerpoint/2010/main" val="25686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40292</TotalTime>
  <Words>8179</Words>
  <Application>Microsoft Office PowerPoint</Application>
  <PresentationFormat>On-screen Show (4:3)</PresentationFormat>
  <Paragraphs>539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PENMAN-MONTEITH</dc:title>
  <dc:creator>paumatias</dc:creator>
  <cp:lastModifiedBy>Paulo Guilherme Martins de Melo Matias</cp:lastModifiedBy>
  <cp:revision>1689</cp:revision>
  <cp:lastPrinted>2015-06-01T10:26:53Z</cp:lastPrinted>
  <dcterms:created xsi:type="dcterms:W3CDTF">2006-10-19T17:48:07Z</dcterms:created>
  <dcterms:modified xsi:type="dcterms:W3CDTF">2015-06-01T10:27:37Z</dcterms:modified>
</cp:coreProperties>
</file>