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9"/>
  </p:notesMasterIdLst>
  <p:handoutMasterIdLst>
    <p:handoutMasterId r:id="rId40"/>
  </p:handoutMasterIdLst>
  <p:sldIdLst>
    <p:sldId id="297" r:id="rId2"/>
    <p:sldId id="299" r:id="rId3"/>
    <p:sldId id="258" r:id="rId4"/>
    <p:sldId id="259" r:id="rId5"/>
    <p:sldId id="295" r:id="rId6"/>
    <p:sldId id="296" r:id="rId7"/>
    <p:sldId id="263" r:id="rId8"/>
    <p:sldId id="264" r:id="rId9"/>
    <p:sldId id="292" r:id="rId10"/>
    <p:sldId id="265" r:id="rId11"/>
    <p:sldId id="293" r:id="rId12"/>
    <p:sldId id="298" r:id="rId13"/>
    <p:sldId id="300" r:id="rId14"/>
    <p:sldId id="266" r:id="rId15"/>
    <p:sldId id="275" r:id="rId16"/>
    <p:sldId id="277" r:id="rId17"/>
    <p:sldId id="268" r:id="rId18"/>
    <p:sldId id="273" r:id="rId19"/>
    <p:sldId id="269" r:id="rId20"/>
    <p:sldId id="270" r:id="rId21"/>
    <p:sldId id="278" r:id="rId22"/>
    <p:sldId id="274" r:id="rId23"/>
    <p:sldId id="272" r:id="rId24"/>
    <p:sldId id="279" r:id="rId25"/>
    <p:sldId id="280" r:id="rId26"/>
    <p:sldId id="281" r:id="rId27"/>
    <p:sldId id="282" r:id="rId28"/>
    <p:sldId id="283" r:id="rId29"/>
    <p:sldId id="284" r:id="rId30"/>
    <p:sldId id="285" r:id="rId31"/>
    <p:sldId id="286" r:id="rId32"/>
    <p:sldId id="287" r:id="rId33"/>
    <p:sldId id="294" r:id="rId34"/>
    <p:sldId id="288" r:id="rId35"/>
    <p:sldId id="289" r:id="rId36"/>
    <p:sldId id="290" r:id="rId37"/>
    <p:sldId id="291" r:id="rId38"/>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p:cViewPr varScale="1">
        <p:scale>
          <a:sx n="111" d="100"/>
          <a:sy n="111" d="100"/>
        </p:scale>
        <p:origin x="-1026" y="-78"/>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8.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0.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2B87A9C8-81CE-4A82-886D-6C0A22C11095}" type="datetimeFigureOut">
              <a:rPr lang="en-US"/>
              <a:pPr/>
              <a:t>11/14/2016</a:t>
            </a:fld>
            <a:endParaRPr lang="en-US"/>
          </a:p>
        </p:txBody>
      </p:sp>
      <p:sp>
        <p:nvSpPr>
          <p:cNvPr id="38916"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7"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B8FE633-7850-4EFB-90A7-D021C7B0DB4A}" type="slidenum">
              <a:rPr lang="en-US"/>
              <a:pPr/>
              <a:t>‹#›</a:t>
            </a:fld>
            <a:endParaRPr lang="en-US"/>
          </a:p>
        </p:txBody>
      </p:sp>
    </p:spTree>
    <p:extLst>
      <p:ext uri="{BB962C8B-B14F-4D97-AF65-F5344CB8AC3E}">
        <p14:creationId xmlns:p14="http://schemas.microsoft.com/office/powerpoint/2010/main" val="4090649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5053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458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053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5053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33503E9-EA8E-4DEF-BA5C-13DC03EED012}" type="slidenum">
              <a:rPr lang="en-US"/>
              <a:pPr/>
              <a:t>‹#›</a:t>
            </a:fld>
            <a:endParaRPr lang="en-US"/>
          </a:p>
        </p:txBody>
      </p:sp>
    </p:spTree>
    <p:extLst>
      <p:ext uri="{BB962C8B-B14F-4D97-AF65-F5344CB8AC3E}">
        <p14:creationId xmlns:p14="http://schemas.microsoft.com/office/powerpoint/2010/main" val="1265833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A17EE39-058E-4A73-BDDE-C4A771E277C2}" type="slidenum">
              <a:rPr lang="en-US">
                <a:latin typeface="Arial" charset="0"/>
              </a:rPr>
              <a:pPr/>
              <a:t>17</a:t>
            </a:fld>
            <a:endParaRPr lang="en-US">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Insert Present Value Example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CA83F05-902C-43D9-B063-B4F0ECC76712}" type="slidenum">
              <a:rPr lang="en-US">
                <a:latin typeface="Arial" charset="0"/>
              </a:rPr>
              <a:pPr/>
              <a:t>23</a:t>
            </a:fld>
            <a:endParaRPr lang="en-US">
              <a:latin typeface="Arial"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Insert annual series example.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pt-PT"/>
          </a:p>
        </p:txBody>
      </p:sp>
      <p:sp>
        <p:nvSpPr>
          <p:cNvPr id="4" name="Slide Number Placeholder 3"/>
          <p:cNvSpPr>
            <a:spLocks noGrp="1"/>
          </p:cNvSpPr>
          <p:nvPr>
            <p:ph type="sldNum" sz="quarter" idx="10"/>
          </p:nvPr>
        </p:nvSpPr>
        <p:spPr/>
        <p:txBody>
          <a:bodyPr/>
          <a:lstStyle/>
          <a:p>
            <a:fld id="{833503E9-EA8E-4DEF-BA5C-13DC03EED01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96274"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96275"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a:lvl1pPr>
          </a:lstStyle>
          <a:p>
            <a:endParaRPr lang="en-US"/>
          </a:p>
        </p:txBody>
      </p:sp>
      <p:sp>
        <p:nvSpPr>
          <p:cNvPr id="21" name="Rectangle 21"/>
          <p:cNvSpPr>
            <a:spLocks noGrp="1" noChangeArrowheads="1"/>
          </p:cNvSpPr>
          <p:nvPr>
            <p:ph type="ftr" sz="quarter" idx="11"/>
          </p:nvPr>
        </p:nvSpPr>
        <p:spPr/>
        <p:txBody>
          <a:bodyPr/>
          <a:lstStyle>
            <a:lvl1pPr>
              <a:defRPr/>
            </a:lvl1pPr>
          </a:lstStyle>
          <a:p>
            <a:endParaRPr lang="en-US"/>
          </a:p>
        </p:txBody>
      </p:sp>
      <p:sp>
        <p:nvSpPr>
          <p:cNvPr id="22" name="Rectangle 22"/>
          <p:cNvSpPr>
            <a:spLocks noGrp="1" noChangeArrowheads="1"/>
          </p:cNvSpPr>
          <p:nvPr>
            <p:ph type="sldNum" sz="quarter" idx="12"/>
          </p:nvPr>
        </p:nvSpPr>
        <p:spPr/>
        <p:txBody>
          <a:bodyPr/>
          <a:lstStyle>
            <a:lvl1pPr>
              <a:defRPr/>
            </a:lvl1pPr>
          </a:lstStyle>
          <a:p>
            <a:fld id="{ACDE8F4F-2F74-4151-982B-4EA047A7C6F7}" type="slidenum">
              <a:rPr lang="en-US"/>
              <a:pPr/>
              <a:t>‹#›</a:t>
            </a:fld>
            <a:endParaRPr lang="en-US"/>
          </a:p>
        </p:txBody>
      </p:sp>
    </p:spTree>
    <p:extLst>
      <p:ext uri="{BB962C8B-B14F-4D97-AF65-F5344CB8AC3E}">
        <p14:creationId xmlns:p14="http://schemas.microsoft.com/office/powerpoint/2010/main" val="221506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endParaRPr lang="en-US"/>
          </a:p>
        </p:txBody>
      </p:sp>
      <p:sp>
        <p:nvSpPr>
          <p:cNvPr id="5" name="Rectangle 20"/>
          <p:cNvSpPr>
            <a:spLocks noGrp="1" noChangeArrowheads="1"/>
          </p:cNvSpPr>
          <p:nvPr>
            <p:ph type="ftr" sz="quarter" idx="11"/>
          </p:nvPr>
        </p:nvSpPr>
        <p:spPr>
          <a:ln/>
        </p:spPr>
        <p:txBody>
          <a:bodyPr/>
          <a:lstStyle>
            <a:lvl1pPr>
              <a:defRPr/>
            </a:lvl1pPr>
          </a:lstStyle>
          <a:p>
            <a:endParaRPr lang="en-US"/>
          </a:p>
        </p:txBody>
      </p:sp>
      <p:sp>
        <p:nvSpPr>
          <p:cNvPr id="6" name="Rectangle 21"/>
          <p:cNvSpPr>
            <a:spLocks noGrp="1" noChangeArrowheads="1"/>
          </p:cNvSpPr>
          <p:nvPr>
            <p:ph type="sldNum" sz="quarter" idx="12"/>
          </p:nvPr>
        </p:nvSpPr>
        <p:spPr>
          <a:ln/>
        </p:spPr>
        <p:txBody>
          <a:bodyPr/>
          <a:lstStyle>
            <a:lvl1pPr>
              <a:defRPr/>
            </a:lvl1pPr>
          </a:lstStyle>
          <a:p>
            <a:fld id="{A3C060D8-BE54-491A-A5B5-1FB83B096378}" type="slidenum">
              <a:rPr lang="en-US"/>
              <a:pPr/>
              <a:t>‹#›</a:t>
            </a:fld>
            <a:endParaRPr lang="en-US"/>
          </a:p>
        </p:txBody>
      </p:sp>
    </p:spTree>
    <p:extLst>
      <p:ext uri="{BB962C8B-B14F-4D97-AF65-F5344CB8AC3E}">
        <p14:creationId xmlns:p14="http://schemas.microsoft.com/office/powerpoint/2010/main" val="1404722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endParaRPr lang="en-US"/>
          </a:p>
        </p:txBody>
      </p:sp>
      <p:sp>
        <p:nvSpPr>
          <p:cNvPr id="5" name="Rectangle 20"/>
          <p:cNvSpPr>
            <a:spLocks noGrp="1" noChangeArrowheads="1"/>
          </p:cNvSpPr>
          <p:nvPr>
            <p:ph type="ftr" sz="quarter" idx="11"/>
          </p:nvPr>
        </p:nvSpPr>
        <p:spPr>
          <a:ln/>
        </p:spPr>
        <p:txBody>
          <a:bodyPr/>
          <a:lstStyle>
            <a:lvl1pPr>
              <a:defRPr/>
            </a:lvl1pPr>
          </a:lstStyle>
          <a:p>
            <a:endParaRPr lang="en-US"/>
          </a:p>
        </p:txBody>
      </p:sp>
      <p:sp>
        <p:nvSpPr>
          <p:cNvPr id="6" name="Rectangle 21"/>
          <p:cNvSpPr>
            <a:spLocks noGrp="1" noChangeArrowheads="1"/>
          </p:cNvSpPr>
          <p:nvPr>
            <p:ph type="sldNum" sz="quarter" idx="12"/>
          </p:nvPr>
        </p:nvSpPr>
        <p:spPr>
          <a:ln/>
        </p:spPr>
        <p:txBody>
          <a:bodyPr/>
          <a:lstStyle>
            <a:lvl1pPr>
              <a:defRPr/>
            </a:lvl1pPr>
          </a:lstStyle>
          <a:p>
            <a:fld id="{F0CA93E3-4D55-4FB6-93EA-D31258A45E0B}" type="slidenum">
              <a:rPr lang="en-US"/>
              <a:pPr/>
              <a:t>‹#›</a:t>
            </a:fld>
            <a:endParaRPr lang="en-US"/>
          </a:p>
        </p:txBody>
      </p:sp>
    </p:spTree>
    <p:extLst>
      <p:ext uri="{BB962C8B-B14F-4D97-AF65-F5344CB8AC3E}">
        <p14:creationId xmlns:p14="http://schemas.microsoft.com/office/powerpoint/2010/main" val="2545305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7288ACAA-6465-42BB-AF4D-20BCEA4FB33C}" type="slidenum">
              <a:rPr lang="en-US"/>
              <a:pPr/>
              <a:t>‹#›</a:t>
            </a:fld>
            <a:endParaRPr lang="en-US"/>
          </a:p>
        </p:txBody>
      </p:sp>
    </p:spTree>
    <p:extLst>
      <p:ext uri="{BB962C8B-B14F-4D97-AF65-F5344CB8AC3E}">
        <p14:creationId xmlns:p14="http://schemas.microsoft.com/office/powerpoint/2010/main" val="1446128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4BFFCB57-9AB1-40BA-BDD0-F02B7686A64A}" type="slidenum">
              <a:rPr lang="en-US"/>
              <a:pPr/>
              <a:t>‹#›</a:t>
            </a:fld>
            <a:endParaRPr lang="en-US"/>
          </a:p>
        </p:txBody>
      </p:sp>
    </p:spTree>
    <p:extLst>
      <p:ext uri="{BB962C8B-B14F-4D97-AF65-F5344CB8AC3E}">
        <p14:creationId xmlns:p14="http://schemas.microsoft.com/office/powerpoint/2010/main" val="3042343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endParaRPr lang="en-US"/>
          </a:p>
        </p:txBody>
      </p:sp>
      <p:sp>
        <p:nvSpPr>
          <p:cNvPr id="5" name="Rectangle 20"/>
          <p:cNvSpPr>
            <a:spLocks noGrp="1" noChangeArrowheads="1"/>
          </p:cNvSpPr>
          <p:nvPr>
            <p:ph type="ftr" sz="quarter" idx="11"/>
          </p:nvPr>
        </p:nvSpPr>
        <p:spPr>
          <a:ln/>
        </p:spPr>
        <p:txBody>
          <a:bodyPr/>
          <a:lstStyle>
            <a:lvl1pPr>
              <a:defRPr/>
            </a:lvl1pPr>
          </a:lstStyle>
          <a:p>
            <a:endParaRPr lang="en-US"/>
          </a:p>
        </p:txBody>
      </p:sp>
      <p:sp>
        <p:nvSpPr>
          <p:cNvPr id="6" name="Rectangle 21"/>
          <p:cNvSpPr>
            <a:spLocks noGrp="1" noChangeArrowheads="1"/>
          </p:cNvSpPr>
          <p:nvPr>
            <p:ph type="sldNum" sz="quarter" idx="12"/>
          </p:nvPr>
        </p:nvSpPr>
        <p:spPr>
          <a:ln/>
        </p:spPr>
        <p:txBody>
          <a:bodyPr/>
          <a:lstStyle>
            <a:lvl1pPr>
              <a:defRPr/>
            </a:lvl1pPr>
          </a:lstStyle>
          <a:p>
            <a:fld id="{C4B54770-19C4-427C-B419-6A264706848C}" type="slidenum">
              <a:rPr lang="en-US"/>
              <a:pPr/>
              <a:t>‹#›</a:t>
            </a:fld>
            <a:endParaRPr lang="en-US"/>
          </a:p>
        </p:txBody>
      </p:sp>
    </p:spTree>
    <p:extLst>
      <p:ext uri="{BB962C8B-B14F-4D97-AF65-F5344CB8AC3E}">
        <p14:creationId xmlns:p14="http://schemas.microsoft.com/office/powerpoint/2010/main" val="3949062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endParaRPr lang="en-US"/>
          </a:p>
        </p:txBody>
      </p:sp>
      <p:sp>
        <p:nvSpPr>
          <p:cNvPr id="5" name="Rectangle 20"/>
          <p:cNvSpPr>
            <a:spLocks noGrp="1" noChangeArrowheads="1"/>
          </p:cNvSpPr>
          <p:nvPr>
            <p:ph type="ftr" sz="quarter" idx="11"/>
          </p:nvPr>
        </p:nvSpPr>
        <p:spPr>
          <a:ln/>
        </p:spPr>
        <p:txBody>
          <a:bodyPr/>
          <a:lstStyle>
            <a:lvl1pPr>
              <a:defRPr/>
            </a:lvl1pPr>
          </a:lstStyle>
          <a:p>
            <a:endParaRPr lang="en-US"/>
          </a:p>
        </p:txBody>
      </p:sp>
      <p:sp>
        <p:nvSpPr>
          <p:cNvPr id="6" name="Rectangle 21"/>
          <p:cNvSpPr>
            <a:spLocks noGrp="1" noChangeArrowheads="1"/>
          </p:cNvSpPr>
          <p:nvPr>
            <p:ph type="sldNum" sz="quarter" idx="12"/>
          </p:nvPr>
        </p:nvSpPr>
        <p:spPr>
          <a:ln/>
        </p:spPr>
        <p:txBody>
          <a:bodyPr/>
          <a:lstStyle>
            <a:lvl1pPr>
              <a:defRPr/>
            </a:lvl1pPr>
          </a:lstStyle>
          <a:p>
            <a:fld id="{ED06FC4C-B3CA-4C57-BE21-F902A414CE07}" type="slidenum">
              <a:rPr lang="en-US"/>
              <a:pPr/>
              <a:t>‹#›</a:t>
            </a:fld>
            <a:endParaRPr lang="en-US"/>
          </a:p>
        </p:txBody>
      </p:sp>
    </p:spTree>
    <p:extLst>
      <p:ext uri="{BB962C8B-B14F-4D97-AF65-F5344CB8AC3E}">
        <p14:creationId xmlns:p14="http://schemas.microsoft.com/office/powerpoint/2010/main" val="50461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endParaRPr lang="en-US"/>
          </a:p>
        </p:txBody>
      </p:sp>
      <p:sp>
        <p:nvSpPr>
          <p:cNvPr id="6" name="Rectangle 20"/>
          <p:cNvSpPr>
            <a:spLocks noGrp="1" noChangeArrowheads="1"/>
          </p:cNvSpPr>
          <p:nvPr>
            <p:ph type="ftr" sz="quarter" idx="11"/>
          </p:nvPr>
        </p:nvSpPr>
        <p:spPr>
          <a:ln/>
        </p:spPr>
        <p:txBody>
          <a:bodyPr/>
          <a:lstStyle>
            <a:lvl1pPr>
              <a:defRPr/>
            </a:lvl1pPr>
          </a:lstStyle>
          <a:p>
            <a:endParaRPr lang="en-US"/>
          </a:p>
        </p:txBody>
      </p:sp>
      <p:sp>
        <p:nvSpPr>
          <p:cNvPr id="7" name="Rectangle 21"/>
          <p:cNvSpPr>
            <a:spLocks noGrp="1" noChangeArrowheads="1"/>
          </p:cNvSpPr>
          <p:nvPr>
            <p:ph type="sldNum" sz="quarter" idx="12"/>
          </p:nvPr>
        </p:nvSpPr>
        <p:spPr>
          <a:ln/>
        </p:spPr>
        <p:txBody>
          <a:bodyPr/>
          <a:lstStyle>
            <a:lvl1pPr>
              <a:defRPr/>
            </a:lvl1pPr>
          </a:lstStyle>
          <a:p>
            <a:fld id="{E72C9114-D3A1-4624-97D8-A7CB2E5AB77D}" type="slidenum">
              <a:rPr lang="en-US"/>
              <a:pPr/>
              <a:t>‹#›</a:t>
            </a:fld>
            <a:endParaRPr lang="en-US"/>
          </a:p>
        </p:txBody>
      </p:sp>
    </p:spTree>
    <p:extLst>
      <p:ext uri="{BB962C8B-B14F-4D97-AF65-F5344CB8AC3E}">
        <p14:creationId xmlns:p14="http://schemas.microsoft.com/office/powerpoint/2010/main" val="79150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endParaRPr lang="en-US"/>
          </a:p>
        </p:txBody>
      </p:sp>
      <p:sp>
        <p:nvSpPr>
          <p:cNvPr id="8" name="Rectangle 20"/>
          <p:cNvSpPr>
            <a:spLocks noGrp="1" noChangeArrowheads="1"/>
          </p:cNvSpPr>
          <p:nvPr>
            <p:ph type="ftr" sz="quarter" idx="11"/>
          </p:nvPr>
        </p:nvSpPr>
        <p:spPr>
          <a:ln/>
        </p:spPr>
        <p:txBody>
          <a:bodyPr/>
          <a:lstStyle>
            <a:lvl1pPr>
              <a:defRPr/>
            </a:lvl1pPr>
          </a:lstStyle>
          <a:p>
            <a:endParaRPr lang="en-US"/>
          </a:p>
        </p:txBody>
      </p:sp>
      <p:sp>
        <p:nvSpPr>
          <p:cNvPr id="9" name="Rectangle 21"/>
          <p:cNvSpPr>
            <a:spLocks noGrp="1" noChangeArrowheads="1"/>
          </p:cNvSpPr>
          <p:nvPr>
            <p:ph type="sldNum" sz="quarter" idx="12"/>
          </p:nvPr>
        </p:nvSpPr>
        <p:spPr>
          <a:ln/>
        </p:spPr>
        <p:txBody>
          <a:bodyPr/>
          <a:lstStyle>
            <a:lvl1pPr>
              <a:defRPr/>
            </a:lvl1pPr>
          </a:lstStyle>
          <a:p>
            <a:fld id="{78949A89-D7A0-4057-B6D8-11179C102925}" type="slidenum">
              <a:rPr lang="en-US"/>
              <a:pPr/>
              <a:t>‹#›</a:t>
            </a:fld>
            <a:endParaRPr lang="en-US"/>
          </a:p>
        </p:txBody>
      </p:sp>
    </p:spTree>
    <p:extLst>
      <p:ext uri="{BB962C8B-B14F-4D97-AF65-F5344CB8AC3E}">
        <p14:creationId xmlns:p14="http://schemas.microsoft.com/office/powerpoint/2010/main" val="3709478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endParaRPr lang="en-US"/>
          </a:p>
        </p:txBody>
      </p:sp>
      <p:sp>
        <p:nvSpPr>
          <p:cNvPr id="4" name="Rectangle 20"/>
          <p:cNvSpPr>
            <a:spLocks noGrp="1" noChangeArrowheads="1"/>
          </p:cNvSpPr>
          <p:nvPr>
            <p:ph type="ftr" sz="quarter" idx="11"/>
          </p:nvPr>
        </p:nvSpPr>
        <p:spPr>
          <a:ln/>
        </p:spPr>
        <p:txBody>
          <a:bodyPr/>
          <a:lstStyle>
            <a:lvl1pPr>
              <a:defRPr/>
            </a:lvl1pPr>
          </a:lstStyle>
          <a:p>
            <a:endParaRPr lang="en-US"/>
          </a:p>
        </p:txBody>
      </p:sp>
      <p:sp>
        <p:nvSpPr>
          <p:cNvPr id="5" name="Rectangle 21"/>
          <p:cNvSpPr>
            <a:spLocks noGrp="1" noChangeArrowheads="1"/>
          </p:cNvSpPr>
          <p:nvPr>
            <p:ph type="sldNum" sz="quarter" idx="12"/>
          </p:nvPr>
        </p:nvSpPr>
        <p:spPr>
          <a:ln/>
        </p:spPr>
        <p:txBody>
          <a:bodyPr/>
          <a:lstStyle>
            <a:lvl1pPr>
              <a:defRPr/>
            </a:lvl1pPr>
          </a:lstStyle>
          <a:p>
            <a:fld id="{E0D13B16-0416-40B4-8E91-9E29330044CF}" type="slidenum">
              <a:rPr lang="en-US"/>
              <a:pPr/>
              <a:t>‹#›</a:t>
            </a:fld>
            <a:endParaRPr lang="en-US"/>
          </a:p>
        </p:txBody>
      </p:sp>
    </p:spTree>
    <p:extLst>
      <p:ext uri="{BB962C8B-B14F-4D97-AF65-F5344CB8AC3E}">
        <p14:creationId xmlns:p14="http://schemas.microsoft.com/office/powerpoint/2010/main" val="4241249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endParaRPr lang="en-US"/>
          </a:p>
        </p:txBody>
      </p:sp>
      <p:sp>
        <p:nvSpPr>
          <p:cNvPr id="3" name="Rectangle 20"/>
          <p:cNvSpPr>
            <a:spLocks noGrp="1" noChangeArrowheads="1"/>
          </p:cNvSpPr>
          <p:nvPr>
            <p:ph type="ftr" sz="quarter" idx="11"/>
          </p:nvPr>
        </p:nvSpPr>
        <p:spPr>
          <a:ln/>
        </p:spPr>
        <p:txBody>
          <a:bodyPr/>
          <a:lstStyle>
            <a:lvl1pPr>
              <a:defRPr/>
            </a:lvl1pPr>
          </a:lstStyle>
          <a:p>
            <a:endParaRPr lang="en-US"/>
          </a:p>
        </p:txBody>
      </p:sp>
      <p:sp>
        <p:nvSpPr>
          <p:cNvPr id="4" name="Rectangle 21"/>
          <p:cNvSpPr>
            <a:spLocks noGrp="1" noChangeArrowheads="1"/>
          </p:cNvSpPr>
          <p:nvPr>
            <p:ph type="sldNum" sz="quarter" idx="12"/>
          </p:nvPr>
        </p:nvSpPr>
        <p:spPr>
          <a:ln/>
        </p:spPr>
        <p:txBody>
          <a:bodyPr/>
          <a:lstStyle>
            <a:lvl1pPr>
              <a:defRPr/>
            </a:lvl1pPr>
          </a:lstStyle>
          <a:p>
            <a:fld id="{9115BF46-663D-4CFE-97DA-43B5D05E90F3}" type="slidenum">
              <a:rPr lang="en-US"/>
              <a:pPr/>
              <a:t>‹#›</a:t>
            </a:fld>
            <a:endParaRPr lang="en-US"/>
          </a:p>
        </p:txBody>
      </p:sp>
    </p:spTree>
    <p:extLst>
      <p:ext uri="{BB962C8B-B14F-4D97-AF65-F5344CB8AC3E}">
        <p14:creationId xmlns:p14="http://schemas.microsoft.com/office/powerpoint/2010/main" val="2448390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endParaRPr lang="en-US"/>
          </a:p>
        </p:txBody>
      </p:sp>
      <p:sp>
        <p:nvSpPr>
          <p:cNvPr id="6" name="Rectangle 20"/>
          <p:cNvSpPr>
            <a:spLocks noGrp="1" noChangeArrowheads="1"/>
          </p:cNvSpPr>
          <p:nvPr>
            <p:ph type="ftr" sz="quarter" idx="11"/>
          </p:nvPr>
        </p:nvSpPr>
        <p:spPr>
          <a:ln/>
        </p:spPr>
        <p:txBody>
          <a:bodyPr/>
          <a:lstStyle>
            <a:lvl1pPr>
              <a:defRPr/>
            </a:lvl1pPr>
          </a:lstStyle>
          <a:p>
            <a:endParaRPr lang="en-US"/>
          </a:p>
        </p:txBody>
      </p:sp>
      <p:sp>
        <p:nvSpPr>
          <p:cNvPr id="7" name="Rectangle 21"/>
          <p:cNvSpPr>
            <a:spLocks noGrp="1" noChangeArrowheads="1"/>
          </p:cNvSpPr>
          <p:nvPr>
            <p:ph type="sldNum" sz="quarter" idx="12"/>
          </p:nvPr>
        </p:nvSpPr>
        <p:spPr>
          <a:ln/>
        </p:spPr>
        <p:txBody>
          <a:bodyPr/>
          <a:lstStyle>
            <a:lvl1pPr>
              <a:defRPr/>
            </a:lvl1pPr>
          </a:lstStyle>
          <a:p>
            <a:fld id="{3F611154-9A77-49F8-9713-EC5EDF14162A}" type="slidenum">
              <a:rPr lang="en-US"/>
              <a:pPr/>
              <a:t>‹#›</a:t>
            </a:fld>
            <a:endParaRPr lang="en-US"/>
          </a:p>
        </p:txBody>
      </p:sp>
    </p:spTree>
    <p:extLst>
      <p:ext uri="{BB962C8B-B14F-4D97-AF65-F5344CB8AC3E}">
        <p14:creationId xmlns:p14="http://schemas.microsoft.com/office/powerpoint/2010/main" val="38170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endParaRPr lang="en-US"/>
          </a:p>
        </p:txBody>
      </p:sp>
      <p:sp>
        <p:nvSpPr>
          <p:cNvPr id="6" name="Rectangle 20"/>
          <p:cNvSpPr>
            <a:spLocks noGrp="1" noChangeArrowheads="1"/>
          </p:cNvSpPr>
          <p:nvPr>
            <p:ph type="ftr" sz="quarter" idx="11"/>
          </p:nvPr>
        </p:nvSpPr>
        <p:spPr>
          <a:ln/>
        </p:spPr>
        <p:txBody>
          <a:bodyPr/>
          <a:lstStyle>
            <a:lvl1pPr>
              <a:defRPr/>
            </a:lvl1pPr>
          </a:lstStyle>
          <a:p>
            <a:endParaRPr lang="en-US"/>
          </a:p>
        </p:txBody>
      </p:sp>
      <p:sp>
        <p:nvSpPr>
          <p:cNvPr id="7" name="Rectangle 21"/>
          <p:cNvSpPr>
            <a:spLocks noGrp="1" noChangeArrowheads="1"/>
          </p:cNvSpPr>
          <p:nvPr>
            <p:ph type="sldNum" sz="quarter" idx="12"/>
          </p:nvPr>
        </p:nvSpPr>
        <p:spPr>
          <a:ln/>
        </p:spPr>
        <p:txBody>
          <a:bodyPr/>
          <a:lstStyle>
            <a:lvl1pPr>
              <a:defRPr/>
            </a:lvl1pPr>
          </a:lstStyle>
          <a:p>
            <a:fld id="{77D429C3-2991-463E-832C-6D6DC563AE63}" type="slidenum">
              <a:rPr lang="en-US"/>
              <a:pPr/>
              <a:t>‹#›</a:t>
            </a:fld>
            <a:endParaRPr lang="en-US"/>
          </a:p>
        </p:txBody>
      </p:sp>
    </p:spTree>
    <p:extLst>
      <p:ext uri="{BB962C8B-B14F-4D97-AF65-F5344CB8AC3E}">
        <p14:creationId xmlns:p14="http://schemas.microsoft.com/office/powerpoint/2010/main" val="155569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4716463" y="5345113"/>
            <a:ext cx="4427537" cy="1512887"/>
            <a:chOff x="2971" y="3367"/>
            <a:chExt cx="2789" cy="953"/>
          </a:xfrm>
        </p:grpSpPr>
        <p:sp>
          <p:nvSpPr>
            <p:cNvPr id="9523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9523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3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3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3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9524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95250"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95251"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95252"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95253"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AA736986-68F7-460D-9330-0A213B16307E}" type="slidenum">
              <a:rPr lang="en-US"/>
              <a:pPr/>
              <a:t>‹#›</a:t>
            </a:fld>
            <a:endParaRPr lang="en-US"/>
          </a:p>
        </p:txBody>
      </p:sp>
      <p:sp>
        <p:nvSpPr>
          <p:cNvPr id="95254"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96"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94" r:id="rId12"/>
    <p:sldLayoutId id="2147483695" r:id="rId13"/>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6.xml"/><Relationship Id="rId7" Type="http://schemas.openxmlformats.org/officeDocument/2006/relationships/image" Target="../media/image5.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emf"/><Relationship Id="rId4" Type="http://schemas.openxmlformats.org/officeDocument/2006/relationships/oleObject" Target="../embeddings/oleObject1.bin"/><Relationship Id="rId9" Type="http://schemas.openxmlformats.org/officeDocument/2006/relationships/image" Target="../media/image6.e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17.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 Id="rId9" Type="http://schemas.openxmlformats.org/officeDocument/2006/relationships/image" Target="../media/image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8.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 Id="rId9" Type="http://schemas.openxmlformats.org/officeDocument/2006/relationships/image" Target="../media/image11.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19.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2.wmf"/><Relationship Id="rId4" Type="http://schemas.openxmlformats.org/officeDocument/2006/relationships/oleObject" Target="../embeddings/oleObject10.bin"/><Relationship Id="rId9" Type="http://schemas.openxmlformats.org/officeDocument/2006/relationships/image" Target="../media/image14.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16.emf"/><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22.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 Id="rId9" Type="http://schemas.openxmlformats.org/officeDocument/2006/relationships/image" Target="../media/image18.w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notesSlide" Target="../notesSlides/notesSlide23.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9.bin"/><Relationship Id="rId5" Type="http://schemas.openxmlformats.org/officeDocument/2006/relationships/image" Target="../media/image19.wmf"/><Relationship Id="rId4" Type="http://schemas.openxmlformats.org/officeDocument/2006/relationships/oleObject" Target="../embeddings/oleObject18.bin"/><Relationship Id="rId9" Type="http://schemas.openxmlformats.org/officeDocument/2006/relationships/image" Target="../media/image21.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26.xml"/><Relationship Id="rId7"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 Id="rId9" Type="http://schemas.openxmlformats.org/officeDocument/2006/relationships/image" Target="../media/image25.w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27.wmf"/><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oleObject" Target="../embeddings/oleObject26.bin"/><Relationship Id="rId5" Type="http://schemas.openxmlformats.org/officeDocument/2006/relationships/image" Target="../media/image26.wmf"/><Relationship Id="rId4" Type="http://schemas.openxmlformats.org/officeDocument/2006/relationships/oleObject" Target="../embeddings/oleObject25.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26.wmf"/><Relationship Id="rId2" Type="http://schemas.openxmlformats.org/officeDocument/2006/relationships/slideLayout" Target="../slideLayouts/slideLayout13.xml"/><Relationship Id="rId1" Type="http://schemas.openxmlformats.org/officeDocument/2006/relationships/vmlDrawing" Target="../drawings/vmlDrawing11.vml"/><Relationship Id="rId6" Type="http://schemas.openxmlformats.org/officeDocument/2006/relationships/oleObject" Target="../embeddings/oleObject28.bin"/><Relationship Id="rId5" Type="http://schemas.openxmlformats.org/officeDocument/2006/relationships/image" Target="../media/image28.emf"/><Relationship Id="rId4" Type="http://schemas.openxmlformats.org/officeDocument/2006/relationships/oleObject" Target="../embeddings/oleObject27.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notesSlide" Target="../notesSlides/notesSlide29.xml"/><Relationship Id="rId7"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0.bin"/><Relationship Id="rId5" Type="http://schemas.openxmlformats.org/officeDocument/2006/relationships/image" Target="../media/image29.wmf"/><Relationship Id="rId4" Type="http://schemas.openxmlformats.org/officeDocument/2006/relationships/oleObject" Target="../embeddings/oleObject29.bin"/><Relationship Id="rId9" Type="http://schemas.openxmlformats.org/officeDocument/2006/relationships/image" Target="../media/image31.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33.emf"/><Relationship Id="rId4" Type="http://schemas.openxmlformats.org/officeDocument/2006/relationships/oleObject" Target="../embeddings/oleObject32.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notesSlide" Target="../notesSlides/notesSlide32.xml"/><Relationship Id="rId7"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34.bin"/><Relationship Id="rId5" Type="http://schemas.openxmlformats.org/officeDocument/2006/relationships/image" Target="../media/image34.wmf"/><Relationship Id="rId4" Type="http://schemas.openxmlformats.org/officeDocument/2006/relationships/oleObject" Target="../embeddings/oleObject33.bin"/><Relationship Id="rId9" Type="http://schemas.openxmlformats.org/officeDocument/2006/relationships/image" Target="../media/image36.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notesSlide" Target="../notesSlides/notesSlide33.xml"/><Relationship Id="rId7"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 Id="rId9" Type="http://schemas.openxmlformats.org/officeDocument/2006/relationships/image" Target="../media/image39.wmf"/></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3.xml"/><Relationship Id="rId1" Type="http://schemas.openxmlformats.org/officeDocument/2006/relationships/vmlDrawing" Target="../drawings/vmlDrawing16.vml"/><Relationship Id="rId5" Type="http://schemas.openxmlformats.org/officeDocument/2006/relationships/image" Target="../media/image40.emf"/><Relationship Id="rId4" Type="http://schemas.openxmlformats.org/officeDocument/2006/relationships/oleObject" Target="../embeddings/oleObject39.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723900" y="2438400"/>
            <a:ext cx="7772400" cy="1828800"/>
          </a:xfrm>
          <a:prstGeom prst="rect">
            <a:avLst/>
          </a:prstGeom>
          <a:noFill/>
          <a:ln w="9525">
            <a:noFill/>
            <a:miter lim="800000"/>
            <a:headEnd/>
            <a:tailEnd/>
          </a:ln>
          <a:effectLst/>
        </p:spPr>
        <p:txBody>
          <a:bodyPr anchor="b" anchorCtr="1"/>
          <a:lstStyle/>
          <a:p>
            <a:pPr algn="ctr" eaLnBrk="1" hangingPunct="1">
              <a:defRPr/>
            </a:pPr>
            <a:r>
              <a:rPr lang="en-US" sz="4400" dirty="0" smtClean="0">
                <a:solidFill>
                  <a:schemeClr val="tx2"/>
                </a:solidFill>
                <a:effectLst>
                  <a:outerShdw blurRad="38100" dist="38100" dir="2700000" algn="tl">
                    <a:srgbClr val="000000"/>
                  </a:outerShdw>
                </a:effectLst>
              </a:rPr>
              <a:t>ISA Presentation</a:t>
            </a:r>
          </a:p>
          <a:p>
            <a:pPr algn="ctr" eaLnBrk="1" hangingPunct="1">
              <a:defRPr/>
            </a:pPr>
            <a:r>
              <a:rPr lang="en-US" sz="4400" dirty="0" smtClean="0">
                <a:solidFill>
                  <a:schemeClr val="tx2"/>
                </a:solidFill>
                <a:effectLst>
                  <a:outerShdw blurRad="38100" dist="38100" dir="2700000" algn="tl">
                    <a:srgbClr val="000000"/>
                  </a:outerShdw>
                </a:effectLst>
              </a:rPr>
              <a:t>Stand-Level Management Planning</a:t>
            </a:r>
          </a:p>
          <a:p>
            <a:pPr algn="ctr" eaLnBrk="1" hangingPunct="1">
              <a:defRPr/>
            </a:pPr>
            <a:r>
              <a:rPr lang="en-US" sz="4400" dirty="0" smtClean="0">
                <a:solidFill>
                  <a:schemeClr val="tx2"/>
                </a:solidFill>
                <a:effectLst>
                  <a:outerShdw blurRad="38100" dist="38100" dir="2700000" algn="tl">
                    <a:srgbClr val="000000"/>
                  </a:outerShdw>
                </a:effectLst>
              </a:rPr>
              <a:t>Lecture 1 – Introduction to Financial Analysis</a:t>
            </a:r>
            <a:endParaRPr lang="en-US" sz="4400" dirty="0">
              <a:solidFill>
                <a:schemeClr val="tx2"/>
              </a:solidFill>
              <a:effectLst>
                <a:outerShdw blurRad="38100" dist="38100" dir="2700000" algn="tl">
                  <a:srgbClr val="000000"/>
                </a:outerShdw>
              </a:effectLst>
            </a:endParaRPr>
          </a:p>
        </p:txBody>
      </p:sp>
      <p:sp>
        <p:nvSpPr>
          <p:cNvPr id="158723" name="Rectangle 3"/>
          <p:cNvSpPr>
            <a:spLocks noChangeArrowheads="1"/>
          </p:cNvSpPr>
          <p:nvPr/>
        </p:nvSpPr>
        <p:spPr bwMode="auto">
          <a:xfrm>
            <a:off x="1257300" y="4724400"/>
            <a:ext cx="6705600" cy="914400"/>
          </a:xfrm>
          <a:prstGeom prst="rect">
            <a:avLst/>
          </a:prstGeom>
          <a:noFill/>
          <a:ln w="9525">
            <a:noFill/>
            <a:miter lim="800000"/>
            <a:headEnd/>
            <a:tailEnd/>
          </a:ln>
          <a:effectLst/>
        </p:spPr>
        <p:txBody>
          <a:bodyPr/>
          <a:lstStyle/>
          <a:p>
            <a:pPr algn="ctr" eaLnBrk="1" hangingPunct="1">
              <a:spcBef>
                <a:spcPct val="20000"/>
              </a:spcBef>
              <a:buClr>
                <a:schemeClr val="tx2"/>
              </a:buClr>
              <a:buSzPct val="115000"/>
              <a:buFont typeface="Wingdings" pitchFamily="2" charset="2"/>
              <a:buNone/>
              <a:defRPr/>
            </a:pPr>
            <a:r>
              <a:rPr lang="en-US" sz="3200" dirty="0" smtClean="0">
                <a:effectLst>
                  <a:outerShdw blurRad="38100" dist="38100" dir="2700000" algn="tl">
                    <a:srgbClr val="000000"/>
                  </a:outerShdw>
                </a:effectLst>
              </a:rPr>
              <a:t>Mon</a:t>
            </a:r>
            <a:r>
              <a:rPr lang="en-US" sz="3200" dirty="0" smtClean="0">
                <a:effectLst>
                  <a:outerShdw blurRad="38100" dist="38100" dir="2700000" algn="tl">
                    <a:srgbClr val="000000"/>
                  </a:outerShdw>
                </a:effectLst>
              </a:rPr>
              <a:t>day</a:t>
            </a:r>
            <a:r>
              <a:rPr lang="en-US" sz="3200" dirty="0">
                <a:effectLst>
                  <a:outerShdw blurRad="38100" dist="38100" dir="2700000" algn="tl">
                    <a:srgbClr val="000000"/>
                  </a:outerShdw>
                </a:effectLst>
              </a:rPr>
              <a:t>, </a:t>
            </a:r>
            <a:r>
              <a:rPr lang="en-US" sz="3200" dirty="0" smtClean="0">
                <a:effectLst>
                  <a:outerShdw blurRad="38100" dist="38100" dir="2700000" algn="tl">
                    <a:srgbClr val="000000"/>
                  </a:outerShdw>
                </a:effectLst>
              </a:rPr>
              <a:t>November </a:t>
            </a:r>
            <a:r>
              <a:rPr lang="en-US" sz="3200" dirty="0" smtClean="0">
                <a:effectLst>
                  <a:outerShdw blurRad="38100" dist="38100" dir="2700000" algn="tl">
                    <a:srgbClr val="000000"/>
                  </a:outerShdw>
                </a:effectLst>
              </a:rPr>
              <a:t>13</a:t>
            </a:r>
            <a:r>
              <a:rPr lang="en-US" sz="3200" dirty="0" smtClean="0">
                <a:effectLst>
                  <a:outerShdw blurRad="38100" dist="38100" dir="2700000" algn="tl">
                    <a:srgbClr val="000000"/>
                  </a:outerShdw>
                </a:effectLst>
              </a:rPr>
              <a:t>, 2016</a:t>
            </a:r>
            <a:endParaRPr lang="en-US" sz="3200" dirty="0">
              <a:effectLst>
                <a:outerShdw blurRad="38100" dist="38100" dir="2700000" algn="tl">
                  <a:srgbClr val="000000"/>
                </a:outerShdw>
              </a:effectLst>
            </a:endParaRPr>
          </a:p>
        </p:txBody>
      </p:sp>
    </p:spTree>
    <p:extLst>
      <p:ext uri="{BB962C8B-B14F-4D97-AF65-F5344CB8AC3E}">
        <p14:creationId xmlns:p14="http://schemas.microsoft.com/office/powerpoint/2010/main" val="22224764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1"/>
          </p:nvPr>
        </p:nvSpPr>
        <p:spPr>
          <a:xfrm>
            <a:off x="533400" y="1143000"/>
            <a:ext cx="8001000" cy="5181600"/>
          </a:xfrm>
        </p:spPr>
        <p:txBody>
          <a:bodyPr/>
          <a:lstStyle/>
          <a:p>
            <a:pPr eaLnBrk="1" hangingPunct="1"/>
            <a:r>
              <a:rPr lang="en-US" sz="2400" i="1" u="sng" dirty="0" smtClean="0"/>
              <a:t>Interest</a:t>
            </a:r>
            <a:r>
              <a:rPr lang="en-US" sz="2400" dirty="0" smtClean="0"/>
              <a:t> is the money that you pay to borrow money.</a:t>
            </a:r>
          </a:p>
          <a:p>
            <a:pPr eaLnBrk="1" hangingPunct="1"/>
            <a:endParaRPr lang="en-US" sz="800" dirty="0" smtClean="0"/>
          </a:p>
          <a:p>
            <a:pPr eaLnBrk="1" hangingPunct="1"/>
            <a:r>
              <a:rPr lang="en-US" sz="2400" i="1" u="sng" dirty="0" smtClean="0"/>
              <a:t>Interest</a:t>
            </a:r>
            <a:r>
              <a:rPr lang="en-US" sz="2400" dirty="0" smtClean="0"/>
              <a:t> is the money that your investments earn when you lend money.</a:t>
            </a:r>
          </a:p>
          <a:p>
            <a:pPr eaLnBrk="1" hangingPunct="1"/>
            <a:endParaRPr lang="en-US" sz="800" dirty="0" smtClean="0"/>
          </a:p>
          <a:p>
            <a:pPr eaLnBrk="1" hangingPunct="1"/>
            <a:r>
              <a:rPr lang="en-US" sz="2400" dirty="0" smtClean="0"/>
              <a:t>The </a:t>
            </a:r>
            <a:r>
              <a:rPr lang="en-US" sz="2400" i="1" u="sng" dirty="0" smtClean="0"/>
              <a:t>interest rate</a:t>
            </a:r>
            <a:r>
              <a:rPr lang="en-US" sz="2400" dirty="0" smtClean="0"/>
              <a:t> is the percentage of the amount borrowed that is paid in interest after one unit of time – usually a year.</a:t>
            </a:r>
          </a:p>
          <a:p>
            <a:pPr eaLnBrk="1" hangingPunct="1">
              <a:buFont typeface="Wingdings" pitchFamily="2" charset="2"/>
              <a:buNone/>
            </a:pPr>
            <a:endParaRPr lang="en-US" sz="800" dirty="0" smtClean="0"/>
          </a:p>
          <a:p>
            <a:pPr eaLnBrk="1" hangingPunct="1"/>
            <a:r>
              <a:rPr lang="en-US" sz="2400" dirty="0" smtClean="0"/>
              <a:t>Interest can also be viewed as an </a:t>
            </a:r>
            <a:r>
              <a:rPr lang="en-US" sz="2400" i="1" dirty="0" smtClean="0"/>
              <a:t>exchange rate</a:t>
            </a:r>
            <a:r>
              <a:rPr lang="en-US" sz="2400" dirty="0" smtClean="0"/>
              <a:t> between dollars today and dollars one year from now.</a:t>
            </a:r>
          </a:p>
        </p:txBody>
      </p:sp>
      <p:sp>
        <p:nvSpPr>
          <p:cNvPr id="138244" name="Rectangle 4"/>
          <p:cNvSpPr>
            <a:spLocks noGrp="1" noChangeArrowheads="1"/>
          </p:cNvSpPr>
          <p:nvPr>
            <p:ph type="title"/>
          </p:nvPr>
        </p:nvSpPr>
        <p:spPr>
          <a:xfrm>
            <a:off x="457200" y="277813"/>
            <a:ext cx="8229600" cy="712787"/>
          </a:xfrm>
        </p:spPr>
        <p:txBody>
          <a:bodyPr/>
          <a:lstStyle/>
          <a:p>
            <a:pPr eaLnBrk="1" hangingPunct="1">
              <a:defRPr/>
            </a:pPr>
            <a:r>
              <a:rPr lang="en-US" sz="4000" dirty="0" smtClean="0"/>
              <a:t>What is Interest?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824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8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http://www.google.com/url?sa=i&amp;source=images&amp;cd=&amp;ved=0CAUQjBw4Kw&amp;url=http%3A%2F%2Fwww.economonitor.com%2Fdolanecon%2Ffiles%2F2013%2F01%2FP130128-1.png&amp;ei=Liy1VOHiCtPGsQSdrICwBw&amp;psig=AFQjCNEbuhzyBWU17nATZkonLwFHcRpNMw&amp;ust=142124587027454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599" y="1120048"/>
            <a:ext cx="7884071" cy="550935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4"/>
          <p:cNvSpPr txBox="1">
            <a:spLocks noChangeArrowheads="1"/>
          </p:cNvSpPr>
          <p:nvPr/>
        </p:nvSpPr>
        <p:spPr>
          <a:xfrm>
            <a:off x="457200" y="277813"/>
            <a:ext cx="8229600" cy="712787"/>
          </a:xfrm>
          <a:prstGeom prst="rect">
            <a:avLst/>
          </a:prstGeom>
        </p:spPr>
        <p:txBody>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kern="0" dirty="0" smtClean="0"/>
              <a:t>Interest</a:t>
            </a:r>
            <a:r>
              <a:rPr lang="en-US" sz="4000" kern="0" dirty="0"/>
              <a:t> </a:t>
            </a:r>
            <a:r>
              <a:rPr lang="en-US" sz="4000" kern="0" dirty="0" smtClean="0"/>
              <a:t>Rates Vary Over Time</a:t>
            </a:r>
          </a:p>
        </p:txBody>
      </p:sp>
    </p:spTree>
    <p:extLst>
      <p:ext uri="{BB962C8B-B14F-4D97-AF65-F5344CB8AC3E}">
        <p14:creationId xmlns:p14="http://schemas.microsoft.com/office/powerpoint/2010/main" val="1318058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457200" y="277813"/>
            <a:ext cx="8229600" cy="712787"/>
          </a:xfrm>
          <a:prstGeom prst="rect">
            <a:avLst/>
          </a:prstGeom>
        </p:spPr>
        <p:txBody>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sz="4000" kern="0" dirty="0" smtClean="0"/>
              <a:t>Interest</a:t>
            </a:r>
            <a:r>
              <a:rPr lang="en-US" sz="4000" kern="0" dirty="0"/>
              <a:t> </a:t>
            </a:r>
            <a:r>
              <a:rPr lang="en-US" sz="4000" kern="0" dirty="0" smtClean="0"/>
              <a:t>Rates Vary Over Time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220" y="1371600"/>
            <a:ext cx="6954221" cy="245767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5219" y="3962400"/>
            <a:ext cx="6954221" cy="2667822"/>
          </a:xfrm>
          <a:prstGeom prst="rect">
            <a:avLst/>
          </a:prstGeom>
        </p:spPr>
      </p:pic>
    </p:spTree>
    <p:extLst>
      <p:ext uri="{BB962C8B-B14F-4D97-AF65-F5344CB8AC3E}">
        <p14:creationId xmlns:p14="http://schemas.microsoft.com/office/powerpoint/2010/main" val="1773128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1"/>
          </p:nvPr>
        </p:nvSpPr>
        <p:spPr>
          <a:xfrm>
            <a:off x="381000" y="2362200"/>
            <a:ext cx="8001000" cy="5181600"/>
          </a:xfrm>
        </p:spPr>
        <p:txBody>
          <a:bodyPr/>
          <a:lstStyle/>
          <a:p>
            <a:pPr eaLnBrk="1" hangingPunct="1"/>
            <a:r>
              <a:rPr lang="en-US" sz="2400" dirty="0" smtClean="0"/>
              <a:t>Why are interest rates different for different borrowers?</a:t>
            </a:r>
          </a:p>
          <a:p>
            <a:pPr lvl="1" eaLnBrk="1" hangingPunct="1"/>
            <a:r>
              <a:rPr lang="en-US" sz="2400" dirty="0" smtClean="0"/>
              <a:t>How risky are you?</a:t>
            </a:r>
          </a:p>
          <a:p>
            <a:pPr lvl="1" eaLnBrk="1" hangingPunct="1"/>
            <a:r>
              <a:rPr lang="en-US" sz="2400" dirty="0" smtClean="0"/>
              <a:t>How </a:t>
            </a:r>
            <a:r>
              <a:rPr lang="en-US" sz="2400" dirty="0" smtClean="0"/>
              <a:t>risky is the purpose for which the money will be used?</a:t>
            </a:r>
          </a:p>
          <a:p>
            <a:pPr lvl="1" eaLnBrk="1" hangingPunct="1"/>
            <a:r>
              <a:rPr lang="en-US" sz="2400" dirty="0" smtClean="0"/>
              <a:t>How long will the money be tied up in the investment?</a:t>
            </a:r>
          </a:p>
        </p:txBody>
      </p:sp>
      <p:sp>
        <p:nvSpPr>
          <p:cNvPr id="138244" name="Rectangle 4"/>
          <p:cNvSpPr>
            <a:spLocks noGrp="1" noChangeArrowheads="1"/>
          </p:cNvSpPr>
          <p:nvPr>
            <p:ph type="title"/>
          </p:nvPr>
        </p:nvSpPr>
        <p:spPr>
          <a:xfrm>
            <a:off x="457200" y="277813"/>
            <a:ext cx="8229600" cy="2008187"/>
          </a:xfrm>
        </p:spPr>
        <p:txBody>
          <a:bodyPr/>
          <a:lstStyle/>
          <a:p>
            <a:pPr eaLnBrk="1" hangingPunct="1">
              <a:defRPr/>
            </a:pPr>
            <a:r>
              <a:rPr lang="en-US" sz="4000" dirty="0" smtClean="0"/>
              <a:t>Interest Rates are Different for Different Borrowers and for Different Purposes</a:t>
            </a:r>
          </a:p>
        </p:txBody>
      </p:sp>
    </p:spTree>
    <p:extLst>
      <p:ext uri="{BB962C8B-B14F-4D97-AF65-F5344CB8AC3E}">
        <p14:creationId xmlns:p14="http://schemas.microsoft.com/office/powerpoint/2010/main" val="60004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8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8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8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457200" y="1295400"/>
            <a:ext cx="8229600" cy="5181600"/>
          </a:xfrm>
        </p:spPr>
        <p:txBody>
          <a:bodyPr/>
          <a:lstStyle/>
          <a:p>
            <a:pPr eaLnBrk="1" hangingPunct="1">
              <a:lnSpc>
                <a:spcPct val="90000"/>
              </a:lnSpc>
            </a:pPr>
            <a:r>
              <a:rPr lang="en-US" sz="2400" dirty="0" smtClean="0"/>
              <a:t>Let</a:t>
            </a:r>
          </a:p>
          <a:p>
            <a:pPr lvl="1" eaLnBrk="1" hangingPunct="1">
              <a:lnSpc>
                <a:spcPct val="90000"/>
              </a:lnSpc>
              <a:buFont typeface="Arial" pitchFamily="34" charset="0"/>
              <a:buChar char="•"/>
            </a:pPr>
            <a:r>
              <a:rPr lang="en-US" sz="2400" i="1" dirty="0" smtClean="0"/>
              <a:t>V</a:t>
            </a:r>
            <a:r>
              <a:rPr lang="en-US" sz="2400" i="1" baseline="-25000" dirty="0" smtClean="0"/>
              <a:t>0</a:t>
            </a:r>
            <a:r>
              <a:rPr lang="en-US" sz="2400" dirty="0" smtClean="0"/>
              <a:t> = the </a:t>
            </a:r>
            <a:r>
              <a:rPr lang="en-US" sz="2400" i="1" dirty="0"/>
              <a:t>amount</a:t>
            </a:r>
            <a:r>
              <a:rPr lang="en-US" sz="2400" dirty="0" smtClean="0"/>
              <a:t> in the account today</a:t>
            </a:r>
          </a:p>
          <a:p>
            <a:pPr lvl="1" eaLnBrk="1" hangingPunct="1">
              <a:lnSpc>
                <a:spcPct val="90000"/>
              </a:lnSpc>
              <a:buFont typeface="Arial" pitchFamily="34" charset="0"/>
              <a:buChar char="•"/>
            </a:pPr>
            <a:r>
              <a:rPr lang="en-US" sz="2400" i="1" dirty="0" smtClean="0"/>
              <a:t>V</a:t>
            </a:r>
            <a:r>
              <a:rPr lang="en-US" sz="2400" i="1" baseline="-25000" dirty="0" smtClean="0"/>
              <a:t>1</a:t>
            </a:r>
            <a:r>
              <a:rPr lang="en-US" sz="2400" dirty="0" smtClean="0"/>
              <a:t> = the amount in the account in one 		year</a:t>
            </a:r>
          </a:p>
          <a:p>
            <a:pPr lvl="1" eaLnBrk="1" hangingPunct="1">
              <a:lnSpc>
                <a:spcPct val="90000"/>
              </a:lnSpc>
              <a:buFont typeface="Arial" pitchFamily="34" charset="0"/>
              <a:buChar char="•"/>
            </a:pPr>
            <a:r>
              <a:rPr lang="en-US" sz="2400" i="1" dirty="0" err="1" smtClean="0"/>
              <a:t>i</a:t>
            </a:r>
            <a:r>
              <a:rPr lang="en-US" sz="2400" i="1" dirty="0" smtClean="0"/>
              <a:t> = </a:t>
            </a:r>
            <a:r>
              <a:rPr lang="en-US" sz="2400" dirty="0" smtClean="0"/>
              <a:t>the interest rate earned on the account in one period</a:t>
            </a:r>
          </a:p>
          <a:p>
            <a:pPr lvl="1" eaLnBrk="1" hangingPunct="1">
              <a:lnSpc>
                <a:spcPct val="90000"/>
              </a:lnSpc>
            </a:pPr>
            <a:endParaRPr lang="en-US" sz="1000" dirty="0" smtClean="0"/>
          </a:p>
          <a:p>
            <a:pPr eaLnBrk="1" hangingPunct="1">
              <a:lnSpc>
                <a:spcPct val="90000"/>
              </a:lnSpc>
            </a:pPr>
            <a:r>
              <a:rPr lang="en-US" sz="2400" dirty="0" smtClean="0"/>
              <a:t>Now, if you make no further deposits or withdrawals, the amount you will have in the account in one year is a function of the current amount in the account and the interest rate:</a:t>
            </a:r>
          </a:p>
          <a:p>
            <a:pPr lvl="1" eaLnBrk="1" hangingPunct="1">
              <a:lnSpc>
                <a:spcPct val="90000"/>
              </a:lnSpc>
              <a:buSzPct val="66000"/>
              <a:buFontTx/>
              <a:buChar char="•"/>
            </a:pPr>
            <a:r>
              <a:rPr lang="en-US" sz="2400" i="1" dirty="0" smtClean="0"/>
              <a:t>V</a:t>
            </a:r>
            <a:r>
              <a:rPr lang="en-US" sz="2400" i="1" baseline="-25000" dirty="0" smtClean="0"/>
              <a:t>1</a:t>
            </a:r>
            <a:r>
              <a:rPr lang="en-US" sz="2400" dirty="0" smtClean="0"/>
              <a:t> = </a:t>
            </a:r>
            <a:r>
              <a:rPr lang="en-US" sz="2400" i="1" dirty="0" smtClean="0"/>
              <a:t>V</a:t>
            </a:r>
            <a:r>
              <a:rPr lang="en-US" sz="2400" i="1" baseline="-25000" dirty="0" smtClean="0"/>
              <a:t>0</a:t>
            </a:r>
            <a:r>
              <a:rPr lang="en-US" sz="2400" dirty="0" smtClean="0"/>
              <a:t> + </a:t>
            </a:r>
            <a:r>
              <a:rPr lang="en-US" sz="2400" i="1" dirty="0" smtClean="0"/>
              <a:t>iV</a:t>
            </a:r>
            <a:r>
              <a:rPr lang="en-US" sz="2400" i="1" baseline="-25000" dirty="0" smtClean="0"/>
              <a:t>0</a:t>
            </a:r>
            <a:r>
              <a:rPr lang="en-US" sz="2400" dirty="0" smtClean="0"/>
              <a:t> = principal + interest</a:t>
            </a:r>
          </a:p>
          <a:p>
            <a:pPr lvl="1" eaLnBrk="1" hangingPunct="1">
              <a:lnSpc>
                <a:spcPct val="90000"/>
              </a:lnSpc>
              <a:buSzPct val="66000"/>
              <a:buFontTx/>
              <a:buNone/>
            </a:pPr>
            <a:r>
              <a:rPr lang="en-US" sz="2400" dirty="0" smtClean="0"/>
              <a:t>or:</a:t>
            </a:r>
          </a:p>
          <a:p>
            <a:pPr lvl="1" eaLnBrk="1" hangingPunct="1">
              <a:lnSpc>
                <a:spcPct val="90000"/>
              </a:lnSpc>
              <a:buSzPct val="66000"/>
              <a:buFontTx/>
              <a:buChar char="•"/>
            </a:pPr>
            <a:r>
              <a:rPr lang="en-US" sz="2400" i="1" dirty="0" smtClean="0"/>
              <a:t>V</a:t>
            </a:r>
            <a:r>
              <a:rPr lang="en-US" sz="2400" i="1" baseline="-25000" dirty="0" smtClean="0"/>
              <a:t>1 </a:t>
            </a:r>
            <a:r>
              <a:rPr lang="en-US" sz="2400" i="1" dirty="0" smtClean="0"/>
              <a:t>= </a:t>
            </a:r>
            <a:r>
              <a:rPr lang="en-US" sz="2400" dirty="0" smtClean="0"/>
              <a:t>(1</a:t>
            </a:r>
            <a:r>
              <a:rPr lang="en-US" sz="2400" i="1" dirty="0" smtClean="0"/>
              <a:t> + </a:t>
            </a:r>
            <a:r>
              <a:rPr lang="en-US" sz="2400" i="1" dirty="0" err="1" smtClean="0"/>
              <a:t>i</a:t>
            </a:r>
            <a:r>
              <a:rPr lang="en-US" sz="2400" dirty="0" smtClean="0"/>
              <a:t>) </a:t>
            </a:r>
            <a:r>
              <a:rPr lang="en-US" sz="2400" i="1" dirty="0" smtClean="0"/>
              <a:t>V</a:t>
            </a:r>
            <a:r>
              <a:rPr lang="en-US" sz="2400" i="1" baseline="-25000" dirty="0" smtClean="0"/>
              <a:t>0</a:t>
            </a:r>
          </a:p>
        </p:txBody>
      </p:sp>
      <p:sp>
        <p:nvSpPr>
          <p:cNvPr id="139271" name="Rectangle 7"/>
          <p:cNvSpPr>
            <a:spLocks noGrp="1" noChangeArrowheads="1"/>
          </p:cNvSpPr>
          <p:nvPr>
            <p:ph type="title"/>
          </p:nvPr>
        </p:nvSpPr>
        <p:spPr>
          <a:xfrm>
            <a:off x="457200" y="152400"/>
            <a:ext cx="8229600" cy="1066800"/>
          </a:xfrm>
        </p:spPr>
        <p:txBody>
          <a:bodyPr/>
          <a:lstStyle/>
          <a:p>
            <a:pPr eaLnBrk="1" hangingPunct="1">
              <a:defRPr/>
            </a:pPr>
            <a:r>
              <a:rPr lang="en-US" sz="4000" smtClean="0"/>
              <a:t>Using the Interest Rate to Convert Values Earned One Year Apart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26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26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9267">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926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926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body" idx="1"/>
          </p:nvPr>
        </p:nvSpPr>
        <p:spPr>
          <a:xfrm>
            <a:off x="457200" y="1371600"/>
            <a:ext cx="8229600" cy="4953000"/>
          </a:xfrm>
        </p:spPr>
        <p:txBody>
          <a:bodyPr/>
          <a:lstStyle/>
          <a:p>
            <a:pPr eaLnBrk="1" hangingPunct="1"/>
            <a:r>
              <a:rPr lang="en-US" sz="2400" dirty="0" smtClean="0"/>
              <a:t>Let</a:t>
            </a:r>
          </a:p>
          <a:p>
            <a:pPr lvl="1" eaLnBrk="1" hangingPunct="1">
              <a:buFont typeface="Arial" panose="020B0604020202020204" pitchFamily="34" charset="0"/>
              <a:buChar char="•"/>
            </a:pPr>
            <a:r>
              <a:rPr lang="en-US" sz="2400" i="1" dirty="0" smtClean="0"/>
              <a:t>V</a:t>
            </a:r>
            <a:r>
              <a:rPr lang="en-US" sz="2400" i="1" baseline="-25000" dirty="0" smtClean="0"/>
              <a:t>2</a:t>
            </a:r>
            <a:r>
              <a:rPr lang="en-US" sz="2400" dirty="0" smtClean="0"/>
              <a:t> = the amount in the account in 2 years</a:t>
            </a:r>
          </a:p>
          <a:p>
            <a:pPr lvl="1" eaLnBrk="1" hangingPunct="1"/>
            <a:endParaRPr lang="en-US" sz="800" dirty="0" smtClean="0"/>
          </a:p>
          <a:p>
            <a:pPr eaLnBrk="1" hangingPunct="1"/>
            <a:r>
              <a:rPr lang="en-US" sz="2400" dirty="0" smtClean="0"/>
              <a:t>Now, we know that:</a:t>
            </a:r>
          </a:p>
          <a:p>
            <a:pPr lvl="1" eaLnBrk="1" hangingPunct="1">
              <a:buFontTx/>
              <a:buChar char="•"/>
            </a:pPr>
            <a:r>
              <a:rPr lang="en-US" sz="2400" i="1" dirty="0" smtClean="0"/>
              <a:t>V</a:t>
            </a:r>
            <a:r>
              <a:rPr lang="en-US" sz="2400" i="1" baseline="-25000" dirty="0" smtClean="0"/>
              <a:t>1 </a:t>
            </a:r>
            <a:r>
              <a:rPr lang="en-US" sz="2400" i="1" dirty="0" smtClean="0"/>
              <a:t>= </a:t>
            </a:r>
            <a:r>
              <a:rPr lang="en-US" sz="2400" dirty="0" smtClean="0"/>
              <a:t>(1</a:t>
            </a:r>
            <a:r>
              <a:rPr lang="en-US" sz="2400" i="1" dirty="0" smtClean="0"/>
              <a:t> + </a:t>
            </a:r>
            <a:r>
              <a:rPr lang="en-US" sz="2400" i="1" dirty="0" err="1" smtClean="0"/>
              <a:t>i</a:t>
            </a:r>
            <a:r>
              <a:rPr lang="en-US" sz="2400" dirty="0" smtClean="0"/>
              <a:t>) </a:t>
            </a:r>
            <a:r>
              <a:rPr lang="en-US" sz="2400" i="1" dirty="0" smtClean="0"/>
              <a:t>V</a:t>
            </a:r>
            <a:r>
              <a:rPr lang="en-US" sz="2400" i="1" baseline="-25000" dirty="0" smtClean="0"/>
              <a:t>0</a:t>
            </a:r>
          </a:p>
          <a:p>
            <a:pPr lvl="1" eaLnBrk="1" hangingPunct="1">
              <a:buFontTx/>
              <a:buNone/>
            </a:pPr>
            <a:r>
              <a:rPr lang="en-US" sz="2400" dirty="0" smtClean="0"/>
              <a:t>and</a:t>
            </a:r>
          </a:p>
          <a:p>
            <a:pPr lvl="1" eaLnBrk="1" hangingPunct="1">
              <a:buFontTx/>
              <a:buChar char="•"/>
            </a:pPr>
            <a:r>
              <a:rPr lang="en-US" sz="2400" i="1" dirty="0" smtClean="0"/>
              <a:t>V</a:t>
            </a:r>
            <a:r>
              <a:rPr lang="en-US" sz="2400" i="1" baseline="-25000" dirty="0" smtClean="0"/>
              <a:t>2 </a:t>
            </a:r>
            <a:r>
              <a:rPr lang="en-US" sz="2400" i="1" dirty="0" smtClean="0"/>
              <a:t>= </a:t>
            </a:r>
            <a:r>
              <a:rPr lang="en-US" sz="2400" dirty="0" smtClean="0"/>
              <a:t>(1</a:t>
            </a:r>
            <a:r>
              <a:rPr lang="en-US" sz="2400" i="1" dirty="0" smtClean="0"/>
              <a:t> + </a:t>
            </a:r>
            <a:r>
              <a:rPr lang="en-US" sz="2400" i="1" dirty="0" err="1" smtClean="0"/>
              <a:t>i</a:t>
            </a:r>
            <a:r>
              <a:rPr lang="en-US" sz="2400" dirty="0" smtClean="0"/>
              <a:t>) </a:t>
            </a:r>
            <a:r>
              <a:rPr lang="en-US" sz="2400" i="1" dirty="0" smtClean="0"/>
              <a:t>V</a:t>
            </a:r>
            <a:r>
              <a:rPr lang="en-US" sz="2400" i="1" baseline="-25000" dirty="0" smtClean="0"/>
              <a:t>1</a:t>
            </a:r>
          </a:p>
          <a:p>
            <a:pPr eaLnBrk="1" hangingPunct="1">
              <a:buFont typeface="Wingdings" pitchFamily="2" charset="2"/>
              <a:buNone/>
            </a:pPr>
            <a:endParaRPr lang="en-US" sz="900" i="1" baseline="-25000" dirty="0" smtClean="0"/>
          </a:p>
          <a:p>
            <a:pPr eaLnBrk="1" hangingPunct="1"/>
            <a:r>
              <a:rPr lang="en-US" sz="2400" dirty="0" smtClean="0"/>
              <a:t>So, combining these equations gives:</a:t>
            </a:r>
          </a:p>
          <a:p>
            <a:pPr lvl="1" eaLnBrk="1" hangingPunct="1">
              <a:buFontTx/>
              <a:buChar char="•"/>
            </a:pPr>
            <a:r>
              <a:rPr lang="en-US" sz="2400" i="1" dirty="0" smtClean="0"/>
              <a:t>V</a:t>
            </a:r>
            <a:r>
              <a:rPr lang="en-US" sz="2400" i="1" baseline="-25000" dirty="0" smtClean="0"/>
              <a:t>2 </a:t>
            </a:r>
            <a:r>
              <a:rPr lang="en-US" sz="2400" i="1" dirty="0" smtClean="0"/>
              <a:t>= </a:t>
            </a:r>
            <a:r>
              <a:rPr lang="en-US" sz="2400" dirty="0" smtClean="0"/>
              <a:t>(1</a:t>
            </a:r>
            <a:r>
              <a:rPr lang="en-US" sz="2400" i="1" dirty="0" smtClean="0"/>
              <a:t> + </a:t>
            </a:r>
            <a:r>
              <a:rPr lang="en-US" sz="2400" i="1" dirty="0" err="1" smtClean="0"/>
              <a:t>i</a:t>
            </a:r>
            <a:r>
              <a:rPr lang="en-US" sz="2400" dirty="0" smtClean="0"/>
              <a:t>) (1</a:t>
            </a:r>
            <a:r>
              <a:rPr lang="en-US" sz="2400" i="1" dirty="0" smtClean="0"/>
              <a:t> + </a:t>
            </a:r>
            <a:r>
              <a:rPr lang="en-US" sz="2400" i="1" dirty="0" err="1" smtClean="0"/>
              <a:t>i</a:t>
            </a:r>
            <a:r>
              <a:rPr lang="en-US" sz="2400" dirty="0" smtClean="0"/>
              <a:t>) </a:t>
            </a:r>
            <a:r>
              <a:rPr lang="en-US" sz="2400" i="1" dirty="0" smtClean="0"/>
              <a:t>V</a:t>
            </a:r>
            <a:r>
              <a:rPr lang="en-US" sz="2400" i="1" baseline="-25000" dirty="0" smtClean="0"/>
              <a:t>0 </a:t>
            </a:r>
            <a:r>
              <a:rPr lang="en-US" sz="2400" i="1" dirty="0" smtClean="0"/>
              <a:t>= </a:t>
            </a:r>
            <a:r>
              <a:rPr lang="en-US" sz="2400" dirty="0" smtClean="0"/>
              <a:t>(1</a:t>
            </a:r>
            <a:r>
              <a:rPr lang="en-US" sz="2400" i="1" dirty="0" smtClean="0"/>
              <a:t> + </a:t>
            </a:r>
            <a:r>
              <a:rPr lang="en-US" sz="2400" i="1" dirty="0" err="1" smtClean="0"/>
              <a:t>i</a:t>
            </a:r>
            <a:r>
              <a:rPr lang="en-US" sz="2400" dirty="0" smtClean="0"/>
              <a:t>)</a:t>
            </a:r>
            <a:r>
              <a:rPr lang="en-US" sz="2400" i="1" baseline="30000" dirty="0" smtClean="0"/>
              <a:t>2</a:t>
            </a:r>
            <a:r>
              <a:rPr lang="en-US" sz="2400" dirty="0" smtClean="0"/>
              <a:t> </a:t>
            </a:r>
            <a:r>
              <a:rPr lang="en-US" sz="2400" i="1" dirty="0" smtClean="0"/>
              <a:t>V</a:t>
            </a:r>
            <a:r>
              <a:rPr lang="en-US" sz="2400" i="1" baseline="-25000" dirty="0" smtClean="0"/>
              <a:t>0 </a:t>
            </a:r>
          </a:p>
          <a:p>
            <a:pPr eaLnBrk="1" hangingPunct="1">
              <a:buFont typeface="Wingdings" pitchFamily="2" charset="2"/>
              <a:buNone/>
            </a:pPr>
            <a:endParaRPr lang="en-US" sz="900" i="1" baseline="-25000" dirty="0" smtClean="0"/>
          </a:p>
          <a:p>
            <a:pPr eaLnBrk="1" hangingPunct="1"/>
            <a:r>
              <a:rPr lang="en-US" sz="2400" dirty="0" smtClean="0"/>
              <a:t>Generalizing this line of reasoning gives:</a:t>
            </a:r>
          </a:p>
          <a:p>
            <a:pPr lvl="1" eaLnBrk="1" hangingPunct="1">
              <a:buFontTx/>
              <a:buChar char="•"/>
            </a:pPr>
            <a:r>
              <a:rPr lang="en-US" sz="2400" i="1" dirty="0" err="1" smtClean="0"/>
              <a:t>V</a:t>
            </a:r>
            <a:r>
              <a:rPr lang="en-US" sz="2400" i="1" baseline="-25000" dirty="0" err="1" smtClean="0"/>
              <a:t>n</a:t>
            </a:r>
            <a:r>
              <a:rPr lang="en-US" sz="2400" i="1" baseline="-25000" dirty="0" smtClean="0"/>
              <a:t> </a:t>
            </a:r>
            <a:r>
              <a:rPr lang="en-US" sz="2400" i="1" dirty="0" smtClean="0"/>
              <a:t>= </a:t>
            </a:r>
            <a:r>
              <a:rPr lang="en-US" sz="2400" dirty="0" smtClean="0"/>
              <a:t>(1</a:t>
            </a:r>
            <a:r>
              <a:rPr lang="en-US" sz="2400" i="1" dirty="0" smtClean="0"/>
              <a:t> + </a:t>
            </a:r>
            <a:r>
              <a:rPr lang="en-US" sz="2400" i="1" dirty="0" err="1" smtClean="0"/>
              <a:t>i</a:t>
            </a:r>
            <a:r>
              <a:rPr lang="en-US" sz="2400" dirty="0" smtClean="0"/>
              <a:t>)</a:t>
            </a:r>
            <a:r>
              <a:rPr lang="en-US" sz="2400" i="1" baseline="30000" dirty="0" smtClean="0"/>
              <a:t>n</a:t>
            </a:r>
            <a:r>
              <a:rPr lang="en-US" sz="2400" dirty="0" smtClean="0"/>
              <a:t> </a:t>
            </a:r>
            <a:r>
              <a:rPr lang="en-US" sz="2400" i="1" dirty="0" smtClean="0"/>
              <a:t>V</a:t>
            </a:r>
            <a:r>
              <a:rPr lang="en-US" sz="2400" i="1" baseline="-25000" dirty="0" smtClean="0"/>
              <a:t>0</a:t>
            </a:r>
          </a:p>
        </p:txBody>
      </p:sp>
      <p:sp>
        <p:nvSpPr>
          <p:cNvPr id="158723" name="Rectangle 3"/>
          <p:cNvSpPr>
            <a:spLocks noGrp="1" noChangeArrowheads="1"/>
          </p:cNvSpPr>
          <p:nvPr>
            <p:ph type="title"/>
          </p:nvPr>
        </p:nvSpPr>
        <p:spPr>
          <a:xfrm>
            <a:off x="457200" y="152400"/>
            <a:ext cx="8229600" cy="1066800"/>
          </a:xfrm>
        </p:spPr>
        <p:txBody>
          <a:bodyPr/>
          <a:lstStyle/>
          <a:p>
            <a:pPr eaLnBrk="1" hangingPunct="1">
              <a:defRPr/>
            </a:pPr>
            <a:r>
              <a:rPr lang="en-US" sz="4000" smtClean="0"/>
              <a:t>Using the Interest Rate to Convert Values Earned Two Years Apart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8722">
                                            <p:txEl>
                                              <p:pRg st="3" end="3"/>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8722">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8722">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8722">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8722">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58722">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58722">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5872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7813"/>
            <a:ext cx="8229600" cy="865187"/>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4000" smtClean="0">
                <a:effectLst/>
              </a:rPr>
              <a:t>The Single Value Formula</a:t>
            </a:r>
          </a:p>
        </p:txBody>
      </p:sp>
      <p:sp>
        <p:nvSpPr>
          <p:cNvPr id="39939" name="Rectangle 3"/>
          <p:cNvSpPr>
            <a:spLocks noGrp="1" noChangeArrowheads="1"/>
          </p:cNvSpPr>
          <p:nvPr>
            <p:ph type="body" sz="half" idx="1"/>
          </p:nvPr>
        </p:nvSpPr>
        <p:spPr>
          <a:xfrm>
            <a:off x="457200" y="1295400"/>
            <a:ext cx="7924800" cy="1600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400" smtClean="0">
                <a:effectLst/>
              </a:rPr>
              <a:t>Gives the present value (</a:t>
            </a:r>
            <a:r>
              <a:rPr lang="en-US" sz="2400" i="1" smtClean="0">
                <a:effectLst/>
              </a:rPr>
              <a:t>V</a:t>
            </a:r>
            <a:r>
              <a:rPr lang="en-US" sz="2400" i="1" baseline="-25000" smtClean="0">
                <a:effectLst/>
              </a:rPr>
              <a:t>0</a:t>
            </a:r>
            <a:r>
              <a:rPr lang="en-US" sz="2400" i="1" smtClean="0">
                <a:effectLst/>
              </a:rPr>
              <a:t> </a:t>
            </a:r>
            <a:r>
              <a:rPr lang="en-US" sz="2400" smtClean="0">
                <a:effectLst/>
              </a:rPr>
              <a:t>) of a value that occurs in year </a:t>
            </a:r>
            <a:r>
              <a:rPr lang="en-US" sz="2400" i="1" smtClean="0">
                <a:effectLst/>
              </a:rPr>
              <a:t>n</a:t>
            </a:r>
            <a:r>
              <a:rPr lang="en-US" sz="2400" smtClean="0">
                <a:effectLst/>
              </a:rPr>
              <a:t> (</a:t>
            </a:r>
            <a:r>
              <a:rPr lang="en-US" sz="2400" i="1" smtClean="0">
                <a:effectLst/>
              </a:rPr>
              <a:t>V</a:t>
            </a:r>
            <a:r>
              <a:rPr lang="en-US" sz="2400" i="1" baseline="-25000" smtClean="0">
                <a:effectLst/>
              </a:rPr>
              <a:t>n</a:t>
            </a:r>
            <a:r>
              <a:rPr lang="en-US" sz="2400" i="1" smtClean="0">
                <a:effectLst/>
              </a:rPr>
              <a:t> </a:t>
            </a:r>
            <a:r>
              <a:rPr lang="en-US" sz="2400" smtClean="0">
                <a:effectLst/>
              </a:rPr>
              <a:t>), given the interest rate </a:t>
            </a:r>
            <a:r>
              <a:rPr lang="en-US" sz="2400" i="1" smtClean="0">
                <a:effectLst/>
              </a:rPr>
              <a:t>i</a:t>
            </a:r>
            <a:r>
              <a:rPr lang="en-US" sz="2400" smtClean="0">
                <a:effectLst/>
              </a:rPr>
              <a:t>:</a:t>
            </a:r>
          </a:p>
        </p:txBody>
      </p:sp>
      <p:graphicFrame>
        <p:nvGraphicFramePr>
          <p:cNvPr id="39940" name="Object 4"/>
          <p:cNvGraphicFramePr>
            <a:graphicFrameLocks noGrp="1" noChangeAspect="1"/>
          </p:cNvGraphicFramePr>
          <p:nvPr>
            <p:ph sz="quarter" idx="2"/>
          </p:nvPr>
        </p:nvGraphicFramePr>
        <p:xfrm>
          <a:off x="2743200" y="3505200"/>
          <a:ext cx="2362200" cy="654050"/>
        </p:xfrm>
        <a:graphic>
          <a:graphicData uri="http://schemas.openxmlformats.org/presentationml/2006/ole">
            <mc:AlternateContent xmlns:mc="http://schemas.openxmlformats.org/markup-compatibility/2006">
              <mc:Choice xmlns:v="urn:schemas-microsoft-com:vml" Requires="v">
                <p:oleObj spid="_x0000_s40042" name="Equation" r:id="rId4" imgW="1092600" imgH="292320" progId="">
                  <p:embed/>
                </p:oleObj>
              </mc:Choice>
              <mc:Fallback>
                <p:oleObj name="Equation" r:id="rId4" imgW="1092600" imgH="292320" progId="">
                  <p:embed/>
                  <p:pic>
                    <p:nvPicPr>
                      <p:cNvPr id="0" name="Picture 9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3505200"/>
                        <a:ext cx="2362200" cy="65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2209800" y="2362200"/>
          <a:ext cx="4038600" cy="1057275"/>
        </p:xfrm>
        <a:graphic>
          <a:graphicData uri="http://schemas.openxmlformats.org/presentationml/2006/ole">
            <mc:AlternateContent xmlns:mc="http://schemas.openxmlformats.org/markup-compatibility/2006">
              <mc:Choice xmlns:v="urn:schemas-microsoft-com:vml" Requires="v">
                <p:oleObj spid="_x0000_s40043" name="Equation" r:id="rId6" imgW="1600200" imgH="419100" progId="">
                  <p:embed/>
                </p:oleObj>
              </mc:Choice>
              <mc:Fallback>
                <p:oleObj name="Equation" r:id="rId6" imgW="1600200" imgH="419100" progId="">
                  <p:embed/>
                  <p:pic>
                    <p:nvPicPr>
                      <p:cNvPr id="0" name="Picture 9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2362200"/>
                        <a:ext cx="4038600"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Grp="1" noChangeAspect="1"/>
          </p:cNvGraphicFramePr>
          <p:nvPr>
            <p:ph sz="quarter" idx="3"/>
          </p:nvPr>
        </p:nvGraphicFramePr>
        <p:xfrm>
          <a:off x="2209800" y="4343400"/>
          <a:ext cx="4191000" cy="1408113"/>
        </p:xfrm>
        <a:graphic>
          <a:graphicData uri="http://schemas.openxmlformats.org/presentationml/2006/ole">
            <mc:AlternateContent xmlns:mc="http://schemas.openxmlformats.org/markup-compatibility/2006">
              <mc:Choice xmlns:v="urn:schemas-microsoft-com:vml" Requires="v">
                <p:oleObj spid="_x0000_s40044" name="Equation" r:id="rId8" imgW="2007000" imgH="660600" progId="">
                  <p:embed/>
                </p:oleObj>
              </mc:Choice>
              <mc:Fallback>
                <p:oleObj name="Equation" r:id="rId8" imgW="2007000" imgH="660600" progId="">
                  <p:embed/>
                  <p:pic>
                    <p:nvPicPr>
                      <p:cNvPr id="0" name="Picture 96"/>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4343400"/>
                        <a:ext cx="4191000" cy="140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99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1"/>
          </p:nvPr>
        </p:nvSpPr>
        <p:spPr>
          <a:xfrm>
            <a:off x="609600" y="1219200"/>
            <a:ext cx="7848600" cy="4267200"/>
          </a:xfrm>
        </p:spPr>
        <p:txBody>
          <a:bodyPr/>
          <a:lstStyle/>
          <a:p>
            <a:pPr eaLnBrk="1" hangingPunct="1"/>
            <a:r>
              <a:rPr lang="en-US" sz="2800" dirty="0" smtClean="0"/>
              <a:t>What is the present value, using a discount rate of 8%, of $1,000 to be received in 30 years?</a:t>
            </a:r>
          </a:p>
          <a:p>
            <a:pPr eaLnBrk="1" hangingPunct="1"/>
            <a:endParaRPr lang="en-US" sz="1200" dirty="0" smtClean="0"/>
          </a:p>
        </p:txBody>
      </p:sp>
      <p:sp>
        <p:nvSpPr>
          <p:cNvPr id="144389" name="Rectangle 5"/>
          <p:cNvSpPr>
            <a:spLocks noGrp="1" noChangeArrowheads="1"/>
          </p:cNvSpPr>
          <p:nvPr>
            <p:ph type="title"/>
          </p:nvPr>
        </p:nvSpPr>
        <p:spPr>
          <a:xfrm>
            <a:off x="457200" y="277813"/>
            <a:ext cx="8229600" cy="712787"/>
          </a:xfrm>
        </p:spPr>
        <p:txBody>
          <a:bodyPr/>
          <a:lstStyle/>
          <a:p>
            <a:pPr eaLnBrk="1" hangingPunct="1">
              <a:defRPr/>
            </a:pPr>
            <a:r>
              <a:rPr lang="en-US" sz="4000" smtClean="0"/>
              <a:t>Example 1</a:t>
            </a:r>
          </a:p>
        </p:txBody>
      </p:sp>
      <p:graphicFrame>
        <p:nvGraphicFramePr>
          <p:cNvPr id="144391" name="Object 7"/>
          <p:cNvGraphicFramePr>
            <a:graphicFrameLocks noChangeAspect="1"/>
          </p:cNvGraphicFramePr>
          <p:nvPr>
            <p:extLst>
              <p:ext uri="{D42A27DB-BD31-4B8C-83A1-F6EECF244321}">
                <p14:modId xmlns:p14="http://schemas.microsoft.com/office/powerpoint/2010/main" val="681987710"/>
              </p:ext>
            </p:extLst>
          </p:nvPr>
        </p:nvGraphicFramePr>
        <p:xfrm>
          <a:off x="1905000" y="2667000"/>
          <a:ext cx="4632325" cy="1212850"/>
        </p:xfrm>
        <a:graphic>
          <a:graphicData uri="http://schemas.openxmlformats.org/presentationml/2006/ole">
            <mc:AlternateContent xmlns:mc="http://schemas.openxmlformats.org/markup-compatibility/2006">
              <mc:Choice xmlns:v="urn:schemas-microsoft-com:vml" Requires="v">
                <p:oleObj spid="_x0000_s2158" name="Equation" r:id="rId4" imgW="1600200" imgH="419100" progId="">
                  <p:embed/>
                </p:oleObj>
              </mc:Choice>
              <mc:Fallback>
                <p:oleObj name="Equation" r:id="rId4" imgW="1600200" imgH="419100" progId="">
                  <p:embed/>
                  <p:pic>
                    <p:nvPicPr>
                      <p:cNvPr id="0" name="Picture 9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2667000"/>
                        <a:ext cx="4632325" cy="121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392" name="Object 8"/>
          <p:cNvGraphicFramePr>
            <a:graphicFrameLocks noChangeAspect="1"/>
          </p:cNvGraphicFramePr>
          <p:nvPr>
            <p:extLst>
              <p:ext uri="{D42A27DB-BD31-4B8C-83A1-F6EECF244321}">
                <p14:modId xmlns:p14="http://schemas.microsoft.com/office/powerpoint/2010/main" val="1547102418"/>
              </p:ext>
            </p:extLst>
          </p:nvPr>
        </p:nvGraphicFramePr>
        <p:xfrm>
          <a:off x="2286000" y="3886200"/>
          <a:ext cx="3676650" cy="1212850"/>
        </p:xfrm>
        <a:graphic>
          <a:graphicData uri="http://schemas.openxmlformats.org/presentationml/2006/ole">
            <mc:AlternateContent xmlns:mc="http://schemas.openxmlformats.org/markup-compatibility/2006">
              <mc:Choice xmlns:v="urn:schemas-microsoft-com:vml" Requires="v">
                <p:oleObj spid="_x0000_s2159" name="Equation" r:id="rId6" imgW="1270000" imgH="419100" progId="">
                  <p:embed/>
                </p:oleObj>
              </mc:Choice>
              <mc:Fallback>
                <p:oleObj name="Equation" r:id="rId6" imgW="1270000" imgH="419100" progId="">
                  <p:embed/>
                  <p:pic>
                    <p:nvPicPr>
                      <p:cNvPr id="0" name="Picture 9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886200"/>
                        <a:ext cx="3676650" cy="121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394" name="Object 10"/>
          <p:cNvGraphicFramePr>
            <a:graphicFrameLocks noChangeAspect="1"/>
          </p:cNvGraphicFramePr>
          <p:nvPr>
            <p:extLst>
              <p:ext uri="{D42A27DB-BD31-4B8C-83A1-F6EECF244321}">
                <p14:modId xmlns:p14="http://schemas.microsoft.com/office/powerpoint/2010/main" val="4014640919"/>
              </p:ext>
            </p:extLst>
          </p:nvPr>
        </p:nvGraphicFramePr>
        <p:xfrm>
          <a:off x="1905000" y="5105400"/>
          <a:ext cx="4668838" cy="1212850"/>
        </p:xfrm>
        <a:graphic>
          <a:graphicData uri="http://schemas.openxmlformats.org/presentationml/2006/ole">
            <mc:AlternateContent xmlns:mc="http://schemas.openxmlformats.org/markup-compatibility/2006">
              <mc:Choice xmlns:v="urn:schemas-microsoft-com:vml" Requires="v">
                <p:oleObj spid="_x0000_s2160" name="Equation" r:id="rId8" imgW="1612900" imgH="419100" progId="">
                  <p:embed/>
                </p:oleObj>
              </mc:Choice>
              <mc:Fallback>
                <p:oleObj name="Equation" r:id="rId8" imgW="1612900" imgH="419100" progId="">
                  <p:embed/>
                  <p:pic>
                    <p:nvPicPr>
                      <p:cNvPr id="0" name="Picture 10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5105400"/>
                        <a:ext cx="4668838" cy="121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3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43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4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5653" name="Object 5"/>
          <p:cNvGraphicFramePr>
            <a:graphicFrameLocks noChangeAspect="1"/>
          </p:cNvGraphicFramePr>
          <p:nvPr/>
        </p:nvGraphicFramePr>
        <p:xfrm>
          <a:off x="533400" y="4883150"/>
          <a:ext cx="6705600" cy="682625"/>
        </p:xfrm>
        <a:graphic>
          <a:graphicData uri="http://schemas.openxmlformats.org/presentationml/2006/ole">
            <mc:AlternateContent xmlns:mc="http://schemas.openxmlformats.org/markup-compatibility/2006">
              <mc:Choice xmlns:v="urn:schemas-microsoft-com:vml" Requires="v">
                <p:oleObj spid="_x0000_s3179" name="Equation" r:id="rId4" imgW="2247900" imgH="228600" progId="">
                  <p:embed/>
                </p:oleObj>
              </mc:Choice>
              <mc:Fallback>
                <p:oleObj name="Equation" r:id="rId4" imgW="2247900" imgH="228600" progId="">
                  <p:embed/>
                  <p:pic>
                    <p:nvPicPr>
                      <p:cNvPr id="0" name="Picture 9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4883150"/>
                        <a:ext cx="6705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5654" name="Object 6"/>
          <p:cNvGraphicFramePr>
            <a:graphicFrameLocks noChangeAspect="1"/>
          </p:cNvGraphicFramePr>
          <p:nvPr>
            <p:extLst>
              <p:ext uri="{D42A27DB-BD31-4B8C-83A1-F6EECF244321}">
                <p14:modId xmlns:p14="http://schemas.microsoft.com/office/powerpoint/2010/main" val="3047471388"/>
              </p:ext>
            </p:extLst>
          </p:nvPr>
        </p:nvGraphicFramePr>
        <p:xfrm>
          <a:off x="533400" y="5715000"/>
          <a:ext cx="7848600" cy="682625"/>
        </p:xfrm>
        <a:graphic>
          <a:graphicData uri="http://schemas.openxmlformats.org/presentationml/2006/ole">
            <mc:AlternateContent xmlns:mc="http://schemas.openxmlformats.org/markup-compatibility/2006">
              <mc:Choice xmlns:v="urn:schemas-microsoft-com:vml" Requires="v">
                <p:oleObj spid="_x0000_s3180" name="Equation" r:id="rId6" imgW="2654300" imgH="228600" progId="">
                  <p:embed/>
                </p:oleObj>
              </mc:Choice>
              <mc:Fallback>
                <p:oleObj name="Equation" r:id="rId6" imgW="2654300" imgH="228600" progId="">
                  <p:embed/>
                  <p:pic>
                    <p:nvPicPr>
                      <p:cNvPr id="0" name="Picture 9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5715000"/>
                        <a:ext cx="7848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5650" name="Rectangle 2"/>
          <p:cNvSpPr>
            <a:spLocks noGrp="1" noChangeArrowheads="1"/>
          </p:cNvSpPr>
          <p:nvPr>
            <p:ph type="title"/>
          </p:nvPr>
        </p:nvSpPr>
        <p:spPr/>
        <p:txBody>
          <a:bodyPr/>
          <a:lstStyle/>
          <a:p>
            <a:pPr eaLnBrk="1" hangingPunct="1">
              <a:defRPr/>
            </a:pPr>
            <a:r>
              <a:rPr lang="en-US" smtClean="0"/>
              <a:t>Example 2</a:t>
            </a:r>
          </a:p>
        </p:txBody>
      </p:sp>
      <p:sp>
        <p:nvSpPr>
          <p:cNvPr id="155651" name="Rectangle 3"/>
          <p:cNvSpPr>
            <a:spLocks noGrp="1" noChangeArrowheads="1"/>
          </p:cNvSpPr>
          <p:nvPr>
            <p:ph type="body" idx="1"/>
          </p:nvPr>
        </p:nvSpPr>
        <p:spPr>
          <a:xfrm>
            <a:off x="457200" y="1371600"/>
            <a:ext cx="8229600" cy="3276600"/>
          </a:xfrm>
        </p:spPr>
        <p:txBody>
          <a:bodyPr/>
          <a:lstStyle/>
          <a:p>
            <a:pPr eaLnBrk="1" hangingPunct="1"/>
            <a:r>
              <a:rPr lang="en-US" sz="2000" dirty="0" smtClean="0"/>
              <a:t>A release treatment that occurs in a pine plantation at age 4 costs $60/ac.  With or without the release treatment, the stand in question would be harvested at age 25.  How much must the release treatment add to the harvest revenue at age 25 in order to return a rate of return of at least 6% on the $60/ac investment?</a:t>
            </a:r>
          </a:p>
          <a:p>
            <a:pPr eaLnBrk="1" hangingPunct="1"/>
            <a:r>
              <a:rPr lang="en-US" sz="2000" dirty="0" smtClean="0"/>
              <a:t>In order to earn at least 6%, the </a:t>
            </a:r>
            <a:r>
              <a:rPr lang="en-US" sz="2000" u="sng" dirty="0" smtClean="0"/>
              <a:t>additional revenue at age 25</a:t>
            </a:r>
            <a:r>
              <a:rPr lang="en-US" sz="2000" dirty="0" smtClean="0"/>
              <a:t> that results from the release treatment must be </a:t>
            </a:r>
            <a:r>
              <a:rPr lang="en-US" sz="2000" u="sng" dirty="0" smtClean="0"/>
              <a:t>greater than or equal </a:t>
            </a:r>
            <a:r>
              <a:rPr lang="en-US" sz="2000" u="sng" dirty="0"/>
              <a:t>to the </a:t>
            </a:r>
            <a:r>
              <a:rPr lang="en-US" sz="2000" u="sng" dirty="0" smtClean="0"/>
              <a:t>future value</a:t>
            </a:r>
            <a:r>
              <a:rPr lang="en-US" sz="2000" dirty="0" smtClean="0"/>
              <a:t> of the $60/ac cost at age 4, compounded over 21 years at 6%.</a:t>
            </a:r>
          </a:p>
          <a:p>
            <a:pPr eaLnBrk="1" hangingPunct="1"/>
            <a:endParaRPr lang="en-US" sz="2000" dirty="0" smtClean="0"/>
          </a:p>
          <a:p>
            <a:pPr eaLnBrk="1" hangingPunct="1"/>
            <a:endParaRPr lang="en-US" sz="2400" dirty="0" smtClean="0"/>
          </a:p>
        </p:txBody>
      </p:sp>
      <p:graphicFrame>
        <p:nvGraphicFramePr>
          <p:cNvPr id="155652" name="Object 4"/>
          <p:cNvGraphicFramePr>
            <a:graphicFrameLocks noChangeAspect="1"/>
          </p:cNvGraphicFramePr>
          <p:nvPr/>
        </p:nvGraphicFramePr>
        <p:xfrm>
          <a:off x="533400" y="4876800"/>
          <a:ext cx="3467100" cy="685800"/>
        </p:xfrm>
        <a:graphic>
          <a:graphicData uri="http://schemas.openxmlformats.org/presentationml/2006/ole">
            <mc:AlternateContent xmlns:mc="http://schemas.openxmlformats.org/markup-compatibility/2006">
              <mc:Choice xmlns:v="urn:schemas-microsoft-com:vml" Requires="v">
                <p:oleObj spid="_x0000_s3181" name="Equation" r:id="rId8" imgW="1155700" imgH="228600" progId="">
                  <p:embed/>
                </p:oleObj>
              </mc:Choice>
              <mc:Fallback>
                <p:oleObj name="Equation" r:id="rId8" imgW="1155700" imgH="228600" progId="">
                  <p:embed/>
                  <p:pic>
                    <p:nvPicPr>
                      <p:cNvPr id="0" name="Picture 9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4876800"/>
                        <a:ext cx="346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56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56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56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5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5414" name="Object 6"/>
          <p:cNvGraphicFramePr>
            <a:graphicFrameLocks noChangeAspect="1"/>
          </p:cNvGraphicFramePr>
          <p:nvPr>
            <p:extLst>
              <p:ext uri="{D42A27DB-BD31-4B8C-83A1-F6EECF244321}">
                <p14:modId xmlns:p14="http://schemas.microsoft.com/office/powerpoint/2010/main" val="3428281478"/>
              </p:ext>
            </p:extLst>
          </p:nvPr>
        </p:nvGraphicFramePr>
        <p:xfrm>
          <a:off x="2133600" y="4343400"/>
          <a:ext cx="4191000" cy="944563"/>
        </p:xfrm>
        <a:graphic>
          <a:graphicData uri="http://schemas.openxmlformats.org/presentationml/2006/ole">
            <mc:AlternateContent xmlns:mc="http://schemas.openxmlformats.org/markup-compatibility/2006">
              <mc:Choice xmlns:v="urn:schemas-microsoft-com:vml" Requires="v">
                <p:oleObj spid="_x0000_s4203" name="Equation" r:id="rId4" imgW="1688367" imgH="380835" progId="">
                  <p:embed/>
                </p:oleObj>
              </mc:Choice>
              <mc:Fallback>
                <p:oleObj name="Equation" r:id="rId4" imgW="1688367" imgH="380835" progId="">
                  <p:embed/>
                  <p:pic>
                    <p:nvPicPr>
                      <p:cNvPr id="0" name="Picture 9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4343400"/>
                        <a:ext cx="4191000"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5415" name="Object 7"/>
          <p:cNvGraphicFramePr>
            <a:graphicFrameLocks noChangeAspect="1"/>
          </p:cNvGraphicFramePr>
          <p:nvPr>
            <p:extLst>
              <p:ext uri="{D42A27DB-BD31-4B8C-83A1-F6EECF244321}">
                <p14:modId xmlns:p14="http://schemas.microsoft.com/office/powerpoint/2010/main" val="818603597"/>
              </p:ext>
            </p:extLst>
          </p:nvPr>
        </p:nvGraphicFramePr>
        <p:xfrm>
          <a:off x="2133600" y="5410200"/>
          <a:ext cx="4849813" cy="920750"/>
        </p:xfrm>
        <a:graphic>
          <a:graphicData uri="http://schemas.openxmlformats.org/presentationml/2006/ole">
            <mc:AlternateContent xmlns:mc="http://schemas.openxmlformats.org/markup-compatibility/2006">
              <mc:Choice xmlns:v="urn:schemas-microsoft-com:vml" Requires="v">
                <p:oleObj spid="_x0000_s4204" name="Equation" r:id="rId6" imgW="2006600" imgH="381000" progId="">
                  <p:embed/>
                </p:oleObj>
              </mc:Choice>
              <mc:Fallback>
                <p:oleObj name="Equation" r:id="rId6" imgW="2006600" imgH="381000" progId="">
                  <p:embed/>
                  <p:pic>
                    <p:nvPicPr>
                      <p:cNvPr id="0" name="Picture 9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5410200"/>
                        <a:ext cx="4849813" cy="92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5411" name="Rectangle 3"/>
          <p:cNvSpPr>
            <a:spLocks noGrp="1" noChangeArrowheads="1"/>
          </p:cNvSpPr>
          <p:nvPr>
            <p:ph type="body" idx="1"/>
          </p:nvPr>
        </p:nvSpPr>
        <p:spPr>
          <a:xfrm>
            <a:off x="609600" y="1447800"/>
            <a:ext cx="7924800" cy="2590800"/>
          </a:xfrm>
        </p:spPr>
        <p:txBody>
          <a:bodyPr/>
          <a:lstStyle/>
          <a:p>
            <a:pPr eaLnBrk="1" hangingPunct="1">
              <a:lnSpc>
                <a:spcPct val="90000"/>
              </a:lnSpc>
              <a:defRPr/>
            </a:pPr>
            <a:r>
              <a:rPr lang="en-US" sz="2800" smtClean="0"/>
              <a:t>What rate of return is earned on an investment that doubles your money in ten years?</a:t>
            </a:r>
          </a:p>
          <a:p>
            <a:pPr eaLnBrk="1" hangingPunct="1">
              <a:lnSpc>
                <a:spcPct val="90000"/>
              </a:lnSpc>
              <a:defRPr/>
            </a:pPr>
            <a:r>
              <a:rPr lang="en-US" sz="2800" smtClean="0"/>
              <a:t>Assume that we invest $1 today and earn $2 in 10 years.  Then apply the interest rate version of the formula:</a:t>
            </a:r>
          </a:p>
        </p:txBody>
      </p:sp>
      <p:sp>
        <p:nvSpPr>
          <p:cNvPr id="145412" name="Rectangle 4"/>
          <p:cNvSpPr>
            <a:spLocks noGrp="1" noChangeArrowheads="1"/>
          </p:cNvSpPr>
          <p:nvPr>
            <p:ph type="title"/>
          </p:nvPr>
        </p:nvSpPr>
        <p:spPr>
          <a:xfrm>
            <a:off x="457200" y="457200"/>
            <a:ext cx="8229600" cy="712788"/>
          </a:xfrm>
        </p:spPr>
        <p:txBody>
          <a:bodyPr/>
          <a:lstStyle/>
          <a:p>
            <a:pPr eaLnBrk="1" hangingPunct="1">
              <a:defRPr/>
            </a:pPr>
            <a:r>
              <a:rPr lang="en-US" smtClean="0"/>
              <a:t>Example 3</a:t>
            </a:r>
          </a:p>
        </p:txBody>
      </p:sp>
      <p:graphicFrame>
        <p:nvGraphicFramePr>
          <p:cNvPr id="145413" name="Object 5"/>
          <p:cNvGraphicFramePr>
            <a:graphicFrameLocks noChangeAspect="1"/>
          </p:cNvGraphicFramePr>
          <p:nvPr/>
        </p:nvGraphicFramePr>
        <p:xfrm>
          <a:off x="2133600" y="4343400"/>
          <a:ext cx="2127250" cy="898525"/>
        </p:xfrm>
        <a:graphic>
          <a:graphicData uri="http://schemas.openxmlformats.org/presentationml/2006/ole">
            <mc:AlternateContent xmlns:mc="http://schemas.openxmlformats.org/markup-compatibility/2006">
              <mc:Choice xmlns:v="urn:schemas-microsoft-com:vml" Requires="v">
                <p:oleObj spid="_x0000_s4205" name="Equation" r:id="rId8" imgW="901309" imgH="380835" progId="">
                  <p:embed/>
                </p:oleObj>
              </mc:Choice>
              <mc:Fallback>
                <p:oleObj name="Equation" r:id="rId8" imgW="901309" imgH="380835" progId="">
                  <p:embed/>
                  <p:pic>
                    <p:nvPicPr>
                      <p:cNvPr id="0" name="Picture 9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4343400"/>
                        <a:ext cx="2127250" cy="89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4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nodeType="clickEffect">
                                  <p:stCondLst>
                                    <p:cond delay="0"/>
                                  </p:stCondLst>
                                  <p:childTnLst>
                                    <p:set>
                                      <p:cBhvr>
                                        <p:cTn id="14" dur="1" fill="hold">
                                          <p:stCondLst>
                                            <p:cond delay="0"/>
                                          </p:stCondLst>
                                        </p:cTn>
                                        <p:tgtEl>
                                          <p:spTgt spid="145413"/>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1454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5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381000" y="381000"/>
            <a:ext cx="8229600" cy="685800"/>
          </a:xfrm>
        </p:spPr>
        <p:txBody>
          <a:bodyPr/>
          <a:lstStyle/>
          <a:p>
            <a:pPr eaLnBrk="1" hangingPunct="1">
              <a:defRPr/>
            </a:pPr>
            <a:r>
              <a:rPr lang="en-US" sz="4000" dirty="0" smtClean="0"/>
              <a:t>Plan for the </a:t>
            </a:r>
            <a:r>
              <a:rPr lang="en-US" sz="4000" dirty="0" err="1" smtClean="0"/>
              <a:t>McDill</a:t>
            </a:r>
            <a:r>
              <a:rPr lang="en-US" sz="4000" dirty="0" smtClean="0"/>
              <a:t> Lectures</a:t>
            </a:r>
          </a:p>
        </p:txBody>
      </p:sp>
      <p:sp>
        <p:nvSpPr>
          <p:cNvPr id="129027" name="Rectangle 3"/>
          <p:cNvSpPr>
            <a:spLocks noGrp="1" noChangeArrowheads="1"/>
          </p:cNvSpPr>
          <p:nvPr>
            <p:ph type="body" idx="1"/>
          </p:nvPr>
        </p:nvSpPr>
        <p:spPr>
          <a:xfrm>
            <a:off x="609600" y="1295400"/>
            <a:ext cx="7848600" cy="4343400"/>
          </a:xfrm>
        </p:spPr>
        <p:txBody>
          <a:bodyPr/>
          <a:lstStyle/>
          <a:p>
            <a:pPr eaLnBrk="1" hangingPunct="1">
              <a:defRPr/>
            </a:pPr>
            <a:r>
              <a:rPr lang="en-US" sz="2800" dirty="0" smtClean="0"/>
              <a:t>What is Financial Analysis?</a:t>
            </a:r>
          </a:p>
          <a:p>
            <a:pPr lvl="1" eaLnBrk="1" hangingPunct="1">
              <a:defRPr/>
            </a:pPr>
            <a:r>
              <a:rPr lang="en-US" sz="2400" dirty="0" smtClean="0"/>
              <a:t>Financial analysis in a world with inflation</a:t>
            </a:r>
          </a:p>
          <a:p>
            <a:pPr eaLnBrk="1" hangingPunct="1">
              <a:defRPr/>
            </a:pPr>
            <a:r>
              <a:rPr lang="en-US" sz="2800" dirty="0" smtClean="0"/>
              <a:t>Financial Analysis of Even-aged Management </a:t>
            </a:r>
            <a:r>
              <a:rPr lang="en-US" sz="2800" dirty="0" smtClean="0"/>
              <a:t>Decisions</a:t>
            </a:r>
          </a:p>
          <a:p>
            <a:pPr lvl="1" eaLnBrk="1" hangingPunct="1">
              <a:defRPr/>
            </a:pPr>
            <a:r>
              <a:rPr lang="en-US" sz="2400" dirty="0" smtClean="0"/>
              <a:t>Sensitivity analysis of the optimal rotation</a:t>
            </a:r>
            <a:endParaRPr lang="en-US" sz="2400" dirty="0" smtClean="0"/>
          </a:p>
          <a:p>
            <a:pPr eaLnBrk="1" hangingPunct="1">
              <a:defRPr/>
            </a:pPr>
            <a:r>
              <a:rPr lang="en-US" sz="2800" dirty="0"/>
              <a:t>Financial Analysis of </a:t>
            </a:r>
            <a:r>
              <a:rPr lang="en-US" sz="2800" dirty="0" smtClean="0"/>
              <a:t>Uneven-aged </a:t>
            </a:r>
            <a:r>
              <a:rPr lang="en-US" sz="2800" dirty="0"/>
              <a:t>Management Decisions</a:t>
            </a:r>
          </a:p>
          <a:p>
            <a:pPr eaLnBrk="1" hangingPunct="1">
              <a:defRPr/>
            </a:pPr>
            <a:endParaRPr lang="en-US" sz="2800" dirty="0" smtClean="0"/>
          </a:p>
        </p:txBody>
      </p:sp>
    </p:spTree>
    <p:extLst>
      <p:ext uri="{BB962C8B-B14F-4D97-AF65-F5344CB8AC3E}">
        <p14:creationId xmlns:p14="http://schemas.microsoft.com/office/powerpoint/2010/main" val="277920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90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9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1"/>
          </p:nvPr>
        </p:nvSpPr>
        <p:spPr>
          <a:xfrm>
            <a:off x="381000" y="1371600"/>
            <a:ext cx="8229600" cy="4759325"/>
          </a:xfrm>
        </p:spPr>
        <p:txBody>
          <a:bodyPr/>
          <a:lstStyle/>
          <a:p>
            <a:pPr eaLnBrk="1" hangingPunct="1"/>
            <a:r>
              <a:rPr lang="en-US" sz="2400" smtClean="0">
                <a:effectLst/>
              </a:rPr>
              <a:t>You can estimate the rate of return on an investment if you know the time it takes for an investment to double your money.  The rule can also be used to determine how long it takes to double your money when you know the interest rate.</a:t>
            </a:r>
          </a:p>
          <a:p>
            <a:pPr lvl="1" eaLnBrk="1" hangingPunct="1"/>
            <a:r>
              <a:rPr lang="en-US" sz="2400" smtClean="0">
                <a:effectLst/>
              </a:rPr>
              <a:t>To estimate the rate of return, divide 72 by the number of years to double your money.</a:t>
            </a:r>
          </a:p>
          <a:p>
            <a:pPr lvl="1" eaLnBrk="1" hangingPunct="1"/>
            <a:r>
              <a:rPr lang="en-US" sz="2400" smtClean="0">
                <a:effectLst/>
              </a:rPr>
              <a:t>To estimate how long it takes to double your money, divide 72 by the interest rate.</a:t>
            </a:r>
          </a:p>
        </p:txBody>
      </p:sp>
      <p:sp>
        <p:nvSpPr>
          <p:cNvPr id="146436" name="Rectangle 4"/>
          <p:cNvSpPr>
            <a:spLocks noGrp="1" noChangeArrowheads="1"/>
          </p:cNvSpPr>
          <p:nvPr>
            <p:ph type="title"/>
          </p:nvPr>
        </p:nvSpPr>
        <p:spPr>
          <a:xfrm>
            <a:off x="457200" y="457200"/>
            <a:ext cx="8229600" cy="712788"/>
          </a:xfrm>
        </p:spPr>
        <p:txBody>
          <a:bodyPr/>
          <a:lstStyle/>
          <a:p>
            <a:pPr eaLnBrk="1" hangingPunct="1">
              <a:defRPr/>
            </a:pPr>
            <a:r>
              <a:rPr lang="en-US" sz="4000" smtClean="0"/>
              <a:t>The Rule of 72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43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64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381000"/>
            <a:ext cx="8229600" cy="941388"/>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4000" smtClean="0">
                <a:effectLst/>
              </a:rPr>
              <a:t>Infinite Annual Series</a:t>
            </a:r>
          </a:p>
        </p:txBody>
      </p:sp>
      <p:sp>
        <p:nvSpPr>
          <p:cNvPr id="40963" name="Rectangle 3"/>
          <p:cNvSpPr>
            <a:spLocks noGrp="1" noChangeArrowheads="1"/>
          </p:cNvSpPr>
          <p:nvPr>
            <p:ph type="body" sz="half" idx="1"/>
          </p:nvPr>
        </p:nvSpPr>
        <p:spPr>
          <a:xfrm>
            <a:off x="457200" y="1295400"/>
            <a:ext cx="8229600" cy="106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dirty="0" smtClean="0">
                <a:effectLst>
                  <a:outerShdw blurRad="38100" dist="38100" dir="2700000" algn="tl">
                    <a:srgbClr val="000000">
                      <a:alpha val="43137"/>
                    </a:srgbClr>
                  </a:outerShdw>
                </a:effectLst>
              </a:rPr>
              <a:t>This formula gives the present value (</a:t>
            </a:r>
            <a:r>
              <a:rPr lang="en-US" sz="2000" i="1" dirty="0" smtClean="0">
                <a:effectLst>
                  <a:outerShdw blurRad="38100" dist="38100" dir="2700000" algn="tl">
                    <a:srgbClr val="000000">
                      <a:alpha val="43137"/>
                    </a:srgbClr>
                  </a:outerShdw>
                </a:effectLst>
              </a:rPr>
              <a:t>V</a:t>
            </a:r>
            <a:r>
              <a:rPr lang="en-US" sz="2000" i="1" baseline="-25000" dirty="0" smtClean="0">
                <a:effectLst>
                  <a:outerShdw blurRad="38100" dist="38100" dir="2700000" algn="tl">
                    <a:srgbClr val="000000">
                      <a:alpha val="43137"/>
                    </a:srgbClr>
                  </a:outerShdw>
                </a:effectLst>
              </a:rPr>
              <a:t>0</a:t>
            </a:r>
            <a:r>
              <a:rPr lang="en-US" sz="2000" dirty="0" smtClean="0">
                <a:effectLst>
                  <a:outerShdw blurRad="38100" dist="38100" dir="2700000" algn="tl">
                    <a:srgbClr val="000000">
                      <a:alpha val="43137"/>
                    </a:srgbClr>
                  </a:outerShdw>
                </a:effectLst>
              </a:rPr>
              <a:t>) of an infinite series of annual payments of </a:t>
            </a:r>
            <a:r>
              <a:rPr lang="en-US" sz="2000" i="1" dirty="0" smtClean="0">
                <a:effectLst>
                  <a:outerShdw blurRad="38100" dist="38100" dir="2700000" algn="tl">
                    <a:srgbClr val="000000">
                      <a:alpha val="43137"/>
                    </a:srgbClr>
                  </a:outerShdw>
                </a:effectLst>
              </a:rPr>
              <a:t>R</a:t>
            </a:r>
            <a:r>
              <a:rPr lang="en-US" sz="2000" dirty="0" smtClean="0">
                <a:effectLst>
                  <a:outerShdw blurRad="38100" dist="38100" dir="2700000" algn="tl">
                    <a:srgbClr val="000000">
                      <a:alpha val="43137"/>
                    </a:srgbClr>
                  </a:outerShdw>
                </a:effectLst>
              </a:rPr>
              <a:t> dollars, given the interest rate </a:t>
            </a:r>
            <a:r>
              <a:rPr lang="en-US" sz="2000" i="1" dirty="0" smtClean="0">
                <a:effectLst>
                  <a:outerShdw blurRad="38100" dist="38100" dir="2700000" algn="tl">
                    <a:srgbClr val="000000">
                      <a:alpha val="43137"/>
                    </a:srgbClr>
                  </a:outerShdw>
                </a:effectLst>
              </a:rPr>
              <a:t>i</a:t>
            </a:r>
            <a:r>
              <a:rPr lang="en-US" sz="2000" dirty="0" smtClean="0">
                <a:effectLst>
                  <a:outerShdw blurRad="38100" dist="38100" dir="2700000" algn="tl">
                    <a:srgbClr val="000000">
                      <a:alpha val="43137"/>
                    </a:srgbClr>
                  </a:outerShdw>
                </a:effectLst>
              </a:rPr>
              <a:t>:</a:t>
            </a:r>
          </a:p>
        </p:txBody>
      </p:sp>
      <p:graphicFrame>
        <p:nvGraphicFramePr>
          <p:cNvPr id="40964" name="Object 4"/>
          <p:cNvGraphicFramePr>
            <a:graphicFrameLocks noChangeAspect="1"/>
          </p:cNvGraphicFramePr>
          <p:nvPr/>
        </p:nvGraphicFramePr>
        <p:xfrm>
          <a:off x="3733800" y="2209800"/>
          <a:ext cx="1219200" cy="993775"/>
        </p:xfrm>
        <a:graphic>
          <a:graphicData uri="http://schemas.openxmlformats.org/presentationml/2006/ole">
            <mc:AlternateContent xmlns:mc="http://schemas.openxmlformats.org/markup-compatibility/2006">
              <mc:Choice xmlns:v="urn:schemas-microsoft-com:vml" Requires="v">
                <p:oleObj spid="_x0000_s41034" name="Equation" r:id="rId4" imgW="482391" imgH="393529" progId="">
                  <p:embed/>
                </p:oleObj>
              </mc:Choice>
              <mc:Fallback>
                <p:oleObj name="Equation" r:id="rId4" imgW="482391" imgH="393529" progId="">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2209800"/>
                        <a:ext cx="1219200" cy="99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965" name="Text Box 5"/>
          <p:cNvSpPr txBox="1">
            <a:spLocks noChangeArrowheads="1"/>
          </p:cNvSpPr>
          <p:nvPr/>
        </p:nvSpPr>
        <p:spPr bwMode="auto">
          <a:xfrm>
            <a:off x="457200" y="3276600"/>
            <a:ext cx="8305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lvl1pPr marL="342900" indent="-342900">
              <a:defRPr>
                <a:solidFill>
                  <a:schemeClr val="tx1"/>
                </a:solidFill>
                <a:latin typeface="Verdana" pitchFamily="34" charset="0"/>
              </a:defRPr>
            </a:lvl1pPr>
            <a:lvl2pPr>
              <a:defRPr>
                <a:solidFill>
                  <a:schemeClr val="tx1"/>
                </a:solidFill>
                <a:latin typeface="Verdana" pitchFamily="34" charset="0"/>
              </a:defRPr>
            </a:lvl2pPr>
            <a:lvl3pPr>
              <a:defRPr>
                <a:solidFill>
                  <a:schemeClr val="tx1"/>
                </a:solidFill>
                <a:latin typeface="Verdana" pitchFamily="34" charset="0"/>
              </a:defRPr>
            </a:lvl3pPr>
            <a:lvl4pPr>
              <a:defRPr>
                <a:solidFill>
                  <a:schemeClr val="tx1"/>
                </a:solidFill>
                <a:latin typeface="Verdana" pitchFamily="34" charset="0"/>
              </a:defRPr>
            </a:lvl4pPr>
            <a:lvl5pPr>
              <a:defRPr>
                <a:solidFill>
                  <a:schemeClr val="tx1"/>
                </a:solidFill>
                <a:latin typeface="Verdana" pitchFamily="34" charset="0"/>
              </a:defRPr>
            </a:lvl5pPr>
            <a:lvl6pPr eaLnBrk="0" fontAlgn="base" hangingPunct="0">
              <a:spcBef>
                <a:spcPct val="0"/>
              </a:spcBef>
              <a:spcAft>
                <a:spcPct val="0"/>
              </a:spcAft>
              <a:defRPr>
                <a:solidFill>
                  <a:schemeClr val="tx1"/>
                </a:solidFill>
                <a:latin typeface="Verdana" pitchFamily="34" charset="0"/>
              </a:defRPr>
            </a:lvl6pPr>
            <a:lvl7pPr eaLnBrk="0" fontAlgn="base" hangingPunct="0">
              <a:spcBef>
                <a:spcPct val="0"/>
              </a:spcBef>
              <a:spcAft>
                <a:spcPct val="0"/>
              </a:spcAft>
              <a:defRPr>
                <a:solidFill>
                  <a:schemeClr val="tx1"/>
                </a:solidFill>
                <a:latin typeface="Verdana" pitchFamily="34" charset="0"/>
              </a:defRPr>
            </a:lvl7pPr>
            <a:lvl8pPr eaLnBrk="0" fontAlgn="base" hangingPunct="0">
              <a:spcBef>
                <a:spcPct val="0"/>
              </a:spcBef>
              <a:spcAft>
                <a:spcPct val="0"/>
              </a:spcAft>
              <a:defRPr>
                <a:solidFill>
                  <a:schemeClr val="tx1"/>
                </a:solidFill>
                <a:latin typeface="Verdana" pitchFamily="34" charset="0"/>
              </a:defRPr>
            </a:lvl8pPr>
            <a:lvl9pPr eaLnBrk="0" fontAlgn="base" hangingPunct="0">
              <a:spcBef>
                <a:spcPct val="0"/>
              </a:spcBef>
              <a:spcAft>
                <a:spcPct val="0"/>
              </a:spcAft>
              <a:defRPr>
                <a:solidFill>
                  <a:schemeClr val="tx1"/>
                </a:solidFill>
                <a:latin typeface="Verdana" pitchFamily="34" charset="0"/>
              </a:defRPr>
            </a:lvl9pPr>
          </a:lstStyle>
          <a:p>
            <a:pPr eaLnBrk="1" hangingPunct="1">
              <a:spcBef>
                <a:spcPct val="20000"/>
              </a:spcBef>
              <a:buClr>
                <a:schemeClr val="hlink"/>
              </a:buClr>
              <a:buSzPct val="70000"/>
              <a:buFont typeface="Wingdings" pitchFamily="2" charset="2"/>
              <a:buChar char="u"/>
            </a:pPr>
            <a:r>
              <a:rPr lang="en-US" sz="2000" dirty="0">
                <a:effectLst>
                  <a:outerShdw blurRad="38100" dist="38100" dir="2700000" algn="tl">
                    <a:srgbClr val="000000"/>
                  </a:outerShdw>
                </a:effectLst>
                <a:latin typeface="+mn-lt"/>
              </a:rPr>
              <a:t>Explanation: consider how much you </a:t>
            </a:r>
            <a:r>
              <a:rPr lang="en-US" sz="2000" dirty="0" smtClean="0">
                <a:effectLst>
                  <a:outerShdw blurRad="38100" dist="38100" dir="2700000" algn="tl">
                    <a:srgbClr val="000000"/>
                  </a:outerShdw>
                </a:effectLst>
                <a:latin typeface="+mn-lt"/>
              </a:rPr>
              <a:t>would </a:t>
            </a:r>
            <a:r>
              <a:rPr lang="en-US" sz="2000" dirty="0">
                <a:effectLst>
                  <a:outerShdw blurRad="38100" dist="38100" dir="2700000" algn="tl">
                    <a:srgbClr val="000000"/>
                  </a:outerShdw>
                </a:effectLst>
                <a:latin typeface="+mn-lt"/>
              </a:rPr>
              <a:t>earn annually from an investment if you take out the interest each year and keep the original capital intact:</a:t>
            </a:r>
          </a:p>
        </p:txBody>
      </p:sp>
      <p:graphicFrame>
        <p:nvGraphicFramePr>
          <p:cNvPr id="40966" name="Object 6"/>
          <p:cNvGraphicFramePr>
            <a:graphicFrameLocks noGrp="1" noChangeAspect="1"/>
          </p:cNvGraphicFramePr>
          <p:nvPr>
            <p:ph sz="half" idx="2"/>
          </p:nvPr>
        </p:nvGraphicFramePr>
        <p:xfrm>
          <a:off x="3810000" y="4419600"/>
          <a:ext cx="1219200" cy="577850"/>
        </p:xfrm>
        <a:graphic>
          <a:graphicData uri="http://schemas.openxmlformats.org/presentationml/2006/ole">
            <mc:AlternateContent xmlns:mc="http://schemas.openxmlformats.org/markup-compatibility/2006">
              <mc:Choice xmlns:v="urn:schemas-microsoft-com:vml" Requires="v">
                <p:oleObj spid="_x0000_s41035" name="Equation" r:id="rId6" imgW="635040" imgH="292320" progId="">
                  <p:embed/>
                </p:oleObj>
              </mc:Choice>
              <mc:Fallback>
                <p:oleObj name="Equation" r:id="rId6" imgW="635040" imgH="292320" progId="">
                  <p:embed/>
                  <p:pic>
                    <p:nvPicPr>
                      <p:cNvPr id="0" name="Picture 6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0" y="4419600"/>
                        <a:ext cx="1219200" cy="57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967" name="Text Box 7"/>
          <p:cNvSpPr txBox="1">
            <a:spLocks noChangeArrowheads="1"/>
          </p:cNvSpPr>
          <p:nvPr/>
        </p:nvSpPr>
        <p:spPr bwMode="auto">
          <a:xfrm>
            <a:off x="533400" y="5105400"/>
            <a:ext cx="8305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lvl1pPr marL="342900" indent="-342900">
              <a:defRPr>
                <a:solidFill>
                  <a:schemeClr val="tx1"/>
                </a:solidFill>
                <a:latin typeface="Verdana" pitchFamily="34" charset="0"/>
              </a:defRPr>
            </a:lvl1pPr>
            <a:lvl2pPr>
              <a:defRPr>
                <a:solidFill>
                  <a:schemeClr val="tx1"/>
                </a:solidFill>
                <a:latin typeface="Verdana" pitchFamily="34" charset="0"/>
              </a:defRPr>
            </a:lvl2pPr>
            <a:lvl3pPr>
              <a:defRPr>
                <a:solidFill>
                  <a:schemeClr val="tx1"/>
                </a:solidFill>
                <a:latin typeface="Verdana" pitchFamily="34" charset="0"/>
              </a:defRPr>
            </a:lvl3pPr>
            <a:lvl4pPr>
              <a:defRPr>
                <a:solidFill>
                  <a:schemeClr val="tx1"/>
                </a:solidFill>
                <a:latin typeface="Verdana" pitchFamily="34" charset="0"/>
              </a:defRPr>
            </a:lvl4pPr>
            <a:lvl5pPr>
              <a:defRPr>
                <a:solidFill>
                  <a:schemeClr val="tx1"/>
                </a:solidFill>
                <a:latin typeface="Verdana" pitchFamily="34" charset="0"/>
              </a:defRPr>
            </a:lvl5pPr>
            <a:lvl6pPr eaLnBrk="0" fontAlgn="base" hangingPunct="0">
              <a:spcBef>
                <a:spcPct val="0"/>
              </a:spcBef>
              <a:spcAft>
                <a:spcPct val="0"/>
              </a:spcAft>
              <a:defRPr>
                <a:solidFill>
                  <a:schemeClr val="tx1"/>
                </a:solidFill>
                <a:latin typeface="Verdana" pitchFamily="34" charset="0"/>
              </a:defRPr>
            </a:lvl6pPr>
            <a:lvl7pPr eaLnBrk="0" fontAlgn="base" hangingPunct="0">
              <a:spcBef>
                <a:spcPct val="0"/>
              </a:spcBef>
              <a:spcAft>
                <a:spcPct val="0"/>
              </a:spcAft>
              <a:defRPr>
                <a:solidFill>
                  <a:schemeClr val="tx1"/>
                </a:solidFill>
                <a:latin typeface="Verdana" pitchFamily="34" charset="0"/>
              </a:defRPr>
            </a:lvl7pPr>
            <a:lvl8pPr eaLnBrk="0" fontAlgn="base" hangingPunct="0">
              <a:spcBef>
                <a:spcPct val="0"/>
              </a:spcBef>
              <a:spcAft>
                <a:spcPct val="0"/>
              </a:spcAft>
              <a:defRPr>
                <a:solidFill>
                  <a:schemeClr val="tx1"/>
                </a:solidFill>
                <a:latin typeface="Verdana" pitchFamily="34" charset="0"/>
              </a:defRPr>
            </a:lvl8pPr>
            <a:lvl9pPr eaLnBrk="0" fontAlgn="base" hangingPunct="0">
              <a:spcBef>
                <a:spcPct val="0"/>
              </a:spcBef>
              <a:spcAft>
                <a:spcPct val="0"/>
              </a:spcAft>
              <a:defRPr>
                <a:solidFill>
                  <a:schemeClr val="tx1"/>
                </a:solidFill>
                <a:latin typeface="Verdana" pitchFamily="34" charset="0"/>
              </a:defRPr>
            </a:lvl9pPr>
          </a:lstStyle>
          <a:p>
            <a:pPr eaLnBrk="1" hangingPunct="1">
              <a:spcBef>
                <a:spcPct val="20000"/>
              </a:spcBef>
              <a:buClr>
                <a:schemeClr val="hlink"/>
              </a:buClr>
              <a:buSzPct val="70000"/>
              <a:buFont typeface="Wingdings" pitchFamily="2" charset="2"/>
              <a:buChar char="u"/>
            </a:pPr>
            <a:r>
              <a:rPr lang="en-US" sz="2000" dirty="0">
                <a:effectLst>
                  <a:outerShdw blurRad="38100" dist="38100" dir="2700000" algn="tl">
                    <a:srgbClr val="000000"/>
                  </a:outerShdw>
                </a:effectLst>
                <a:latin typeface="+mn-lt"/>
              </a:rPr>
              <a:t>This formula is the same as the one above (you can obtain the one above by rearranging this one, or vice versa).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6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P spid="4096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6679" name="Object 7"/>
          <p:cNvGraphicFramePr>
            <a:graphicFrameLocks noChangeAspect="1"/>
          </p:cNvGraphicFramePr>
          <p:nvPr>
            <p:extLst>
              <p:ext uri="{D42A27DB-BD31-4B8C-83A1-F6EECF244321}">
                <p14:modId xmlns:p14="http://schemas.microsoft.com/office/powerpoint/2010/main" val="816343348"/>
              </p:ext>
            </p:extLst>
          </p:nvPr>
        </p:nvGraphicFramePr>
        <p:xfrm>
          <a:off x="1295400" y="5105400"/>
          <a:ext cx="6629400" cy="1335087"/>
        </p:xfrm>
        <a:graphic>
          <a:graphicData uri="http://schemas.openxmlformats.org/presentationml/2006/ole">
            <mc:AlternateContent xmlns:mc="http://schemas.openxmlformats.org/markup-compatibility/2006">
              <mc:Choice xmlns:v="urn:schemas-microsoft-com:vml" Requires="v">
                <p:oleObj spid="_x0000_s6251" name="Equation" r:id="rId4" imgW="1955800" imgH="393700" progId="">
                  <p:embed/>
                </p:oleObj>
              </mc:Choice>
              <mc:Fallback>
                <p:oleObj name="Equation" r:id="rId4" imgW="1955800" imgH="393700" progId="">
                  <p:embed/>
                  <p:pic>
                    <p:nvPicPr>
                      <p:cNvPr id="0" name="Picture 9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5105400"/>
                        <a:ext cx="6629400" cy="1335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6676" name="Object 4"/>
          <p:cNvGraphicFramePr>
            <a:graphicFrameLocks noChangeAspect="1"/>
          </p:cNvGraphicFramePr>
          <p:nvPr/>
        </p:nvGraphicFramePr>
        <p:xfrm>
          <a:off x="1295400" y="3746500"/>
          <a:ext cx="1649413" cy="1344613"/>
        </p:xfrm>
        <a:graphic>
          <a:graphicData uri="http://schemas.openxmlformats.org/presentationml/2006/ole">
            <mc:AlternateContent xmlns:mc="http://schemas.openxmlformats.org/markup-compatibility/2006">
              <mc:Choice xmlns:v="urn:schemas-microsoft-com:vml" Requires="v">
                <p:oleObj spid="_x0000_s6252" name="Equation" r:id="rId6" imgW="482391" imgH="393529" progId="">
                  <p:embed/>
                </p:oleObj>
              </mc:Choice>
              <mc:Fallback>
                <p:oleObj name="Equation" r:id="rId6" imgW="482391" imgH="393529" progId="">
                  <p:embed/>
                  <p:pic>
                    <p:nvPicPr>
                      <p:cNvPr id="0" name="Picture 9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3746500"/>
                        <a:ext cx="1649413" cy="134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6677" name="Object 5"/>
          <p:cNvGraphicFramePr>
            <a:graphicFrameLocks noChangeAspect="1"/>
          </p:cNvGraphicFramePr>
          <p:nvPr/>
        </p:nvGraphicFramePr>
        <p:xfrm>
          <a:off x="1295400" y="3733800"/>
          <a:ext cx="4160838" cy="1358900"/>
        </p:xfrm>
        <a:graphic>
          <a:graphicData uri="http://schemas.openxmlformats.org/presentationml/2006/ole">
            <mc:AlternateContent xmlns:mc="http://schemas.openxmlformats.org/markup-compatibility/2006">
              <mc:Choice xmlns:v="urn:schemas-microsoft-com:vml" Requires="v">
                <p:oleObj spid="_x0000_s6253" name="Equation" r:id="rId8" imgW="1205977" imgH="393529" progId="">
                  <p:embed/>
                </p:oleObj>
              </mc:Choice>
              <mc:Fallback>
                <p:oleObj name="Equation" r:id="rId8" imgW="1205977" imgH="393529" progId="">
                  <p:embed/>
                  <p:pic>
                    <p:nvPicPr>
                      <p:cNvPr id="0" name="Picture 9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3733800"/>
                        <a:ext cx="4160838"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6674" name="Rectangle 2"/>
          <p:cNvSpPr>
            <a:spLocks noGrp="1" noChangeArrowheads="1"/>
          </p:cNvSpPr>
          <p:nvPr>
            <p:ph type="title"/>
          </p:nvPr>
        </p:nvSpPr>
        <p:spPr/>
        <p:txBody>
          <a:bodyPr/>
          <a:lstStyle/>
          <a:p>
            <a:pPr eaLnBrk="1" hangingPunct="1">
              <a:defRPr/>
            </a:pPr>
            <a:r>
              <a:rPr lang="en-US" smtClean="0"/>
              <a:t>Example 4</a:t>
            </a:r>
          </a:p>
        </p:txBody>
      </p:sp>
      <p:sp>
        <p:nvSpPr>
          <p:cNvPr id="156675" name="Rectangle 3"/>
          <p:cNvSpPr>
            <a:spLocks noGrp="1" noChangeArrowheads="1"/>
          </p:cNvSpPr>
          <p:nvPr>
            <p:ph type="body" idx="1"/>
          </p:nvPr>
        </p:nvSpPr>
        <p:spPr/>
        <p:txBody>
          <a:bodyPr/>
          <a:lstStyle/>
          <a:p>
            <a:pPr eaLnBrk="1" hangingPunct="1">
              <a:defRPr/>
            </a:pPr>
            <a:r>
              <a:rPr lang="en-US" smtClean="0"/>
              <a:t>If your farm land earns a net income of $100/ac/yr and your alternate rate of return is 8%, how much is it worth?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66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nodeType="clickEffect">
                                  <p:stCondLst>
                                    <p:cond delay="0"/>
                                  </p:stCondLst>
                                  <p:childTnLst>
                                    <p:set>
                                      <p:cBhvr>
                                        <p:cTn id="10" dur="1" fill="hold">
                                          <p:stCondLst>
                                            <p:cond delay="0"/>
                                          </p:stCondLst>
                                        </p:cTn>
                                        <p:tgtEl>
                                          <p:spTgt spid="156676"/>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5667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66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9514" name="Object 10"/>
          <p:cNvGraphicFramePr>
            <a:graphicFrameLocks noChangeAspect="1"/>
          </p:cNvGraphicFramePr>
          <p:nvPr/>
        </p:nvGraphicFramePr>
        <p:xfrm>
          <a:off x="990600" y="4114800"/>
          <a:ext cx="6324600" cy="658813"/>
        </p:xfrm>
        <a:graphic>
          <a:graphicData uri="http://schemas.openxmlformats.org/presentationml/2006/ole">
            <mc:AlternateContent xmlns:mc="http://schemas.openxmlformats.org/markup-compatibility/2006">
              <mc:Choice xmlns:v="urn:schemas-microsoft-com:vml" Requires="v">
                <p:oleObj spid="_x0000_s7275" name="Equation" r:id="rId4" imgW="1828800" imgH="190500" progId="">
                  <p:embed/>
                </p:oleObj>
              </mc:Choice>
              <mc:Fallback>
                <p:oleObj name="Equation" r:id="rId4" imgW="1828800" imgH="190500" progId="">
                  <p:embed/>
                  <p:pic>
                    <p:nvPicPr>
                      <p:cNvPr id="0" name="Picture 9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114800"/>
                        <a:ext cx="6324600"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9507" name="Rectangle 3"/>
          <p:cNvSpPr>
            <a:spLocks noGrp="1" noChangeArrowheads="1"/>
          </p:cNvSpPr>
          <p:nvPr>
            <p:ph type="body" idx="1"/>
          </p:nvPr>
        </p:nvSpPr>
        <p:spPr>
          <a:xfrm>
            <a:off x="457200" y="1600200"/>
            <a:ext cx="8153400" cy="2286000"/>
          </a:xfrm>
        </p:spPr>
        <p:txBody>
          <a:bodyPr/>
          <a:lstStyle/>
          <a:p>
            <a:pPr eaLnBrk="1" hangingPunct="1">
              <a:lnSpc>
                <a:spcPct val="90000"/>
              </a:lnSpc>
            </a:pPr>
            <a:r>
              <a:rPr lang="en-US" smtClean="0"/>
              <a:t>If you purchase some farm land for $1,800/ac and your alternate rate of return is 8%, how much should you expect to earn from the farm per year?</a:t>
            </a:r>
          </a:p>
          <a:p>
            <a:pPr eaLnBrk="1" hangingPunct="1">
              <a:lnSpc>
                <a:spcPct val="90000"/>
              </a:lnSpc>
            </a:pPr>
            <a:endParaRPr lang="en-US" sz="900" smtClean="0"/>
          </a:p>
        </p:txBody>
      </p:sp>
      <p:sp>
        <p:nvSpPr>
          <p:cNvPr id="149511" name="Rectangle 7"/>
          <p:cNvSpPr>
            <a:spLocks noGrp="1" noChangeArrowheads="1"/>
          </p:cNvSpPr>
          <p:nvPr>
            <p:ph type="title"/>
          </p:nvPr>
        </p:nvSpPr>
        <p:spPr>
          <a:xfrm>
            <a:off x="304800" y="609600"/>
            <a:ext cx="8534400" cy="838200"/>
          </a:xfrm>
        </p:spPr>
        <p:txBody>
          <a:bodyPr/>
          <a:lstStyle/>
          <a:p>
            <a:pPr eaLnBrk="1" hangingPunct="1">
              <a:defRPr/>
            </a:pPr>
            <a:r>
              <a:rPr lang="en-US" smtClean="0"/>
              <a:t>Example 5</a:t>
            </a:r>
          </a:p>
        </p:txBody>
      </p:sp>
      <p:graphicFrame>
        <p:nvGraphicFramePr>
          <p:cNvPr id="149512" name="Object 8"/>
          <p:cNvGraphicFramePr>
            <a:graphicFrameLocks noChangeAspect="1"/>
          </p:cNvGraphicFramePr>
          <p:nvPr>
            <p:extLst>
              <p:ext uri="{D42A27DB-BD31-4B8C-83A1-F6EECF244321}">
                <p14:modId xmlns:p14="http://schemas.microsoft.com/office/powerpoint/2010/main" val="521285220"/>
              </p:ext>
            </p:extLst>
          </p:nvPr>
        </p:nvGraphicFramePr>
        <p:xfrm>
          <a:off x="990600" y="5029200"/>
          <a:ext cx="7239000" cy="657225"/>
        </p:xfrm>
        <a:graphic>
          <a:graphicData uri="http://schemas.openxmlformats.org/presentationml/2006/ole">
            <mc:AlternateContent xmlns:mc="http://schemas.openxmlformats.org/markup-compatibility/2006">
              <mc:Choice xmlns:v="urn:schemas-microsoft-com:vml" Requires="v">
                <p:oleObj spid="_x0000_s7276" name="Equation" r:id="rId6" imgW="2095500" imgH="190500" progId="">
                  <p:embed/>
                </p:oleObj>
              </mc:Choice>
              <mc:Fallback>
                <p:oleObj name="Equation" r:id="rId6" imgW="2095500" imgH="190500" progId="">
                  <p:embed/>
                  <p:pic>
                    <p:nvPicPr>
                      <p:cNvPr id="0" name="Picture 9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5029200"/>
                        <a:ext cx="7239000"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9513" name="Object 9"/>
          <p:cNvGraphicFramePr>
            <a:graphicFrameLocks noChangeAspect="1"/>
          </p:cNvGraphicFramePr>
          <p:nvPr/>
        </p:nvGraphicFramePr>
        <p:xfrm>
          <a:off x="990600" y="4114800"/>
          <a:ext cx="1736725" cy="711200"/>
        </p:xfrm>
        <a:graphic>
          <a:graphicData uri="http://schemas.openxmlformats.org/presentationml/2006/ole">
            <mc:AlternateContent xmlns:mc="http://schemas.openxmlformats.org/markup-compatibility/2006">
              <mc:Choice xmlns:v="urn:schemas-microsoft-com:vml" Requires="v">
                <p:oleObj spid="_x0000_s7277" name="Equation" r:id="rId8" imgW="494870" imgH="203024" progId="">
                  <p:embed/>
                </p:oleObj>
              </mc:Choice>
              <mc:Fallback>
                <p:oleObj name="Equation" r:id="rId8" imgW="494870" imgH="203024" progId="">
                  <p:embed/>
                  <p:pic>
                    <p:nvPicPr>
                      <p:cNvPr id="0" name="Picture 9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114800"/>
                        <a:ext cx="1736725"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nodeType="clickEffect">
                                  <p:stCondLst>
                                    <p:cond delay="0"/>
                                  </p:stCondLst>
                                  <p:childTnLst>
                                    <p:set>
                                      <p:cBhvr>
                                        <p:cTn id="10" dur="1" fill="hold">
                                          <p:stCondLst>
                                            <p:cond delay="0"/>
                                          </p:stCondLst>
                                        </p:cTn>
                                        <p:tgtEl>
                                          <p:spTgt spid="149513"/>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495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95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body" idx="1"/>
          </p:nvPr>
        </p:nvSpPr>
        <p:spPr>
          <a:xfrm>
            <a:off x="685800" y="1295400"/>
            <a:ext cx="7543800" cy="4835525"/>
          </a:xfrm>
        </p:spPr>
        <p:txBody>
          <a:bodyPr/>
          <a:lstStyle/>
          <a:p>
            <a:r>
              <a:rPr lang="en-US" sz="2400"/>
              <a:t>This formula is used to identify the present value (</a:t>
            </a:r>
            <a:r>
              <a:rPr lang="en-US" sz="2400" i="1"/>
              <a:t>V</a:t>
            </a:r>
            <a:r>
              <a:rPr lang="en-US" sz="2400" i="1" baseline="-25000"/>
              <a:t>0</a:t>
            </a:r>
            <a:r>
              <a:rPr lang="en-US" sz="2400"/>
              <a:t>), given an interest rate (</a:t>
            </a:r>
            <a:r>
              <a:rPr lang="en-US" sz="2400" i="1"/>
              <a:t>i)</a:t>
            </a:r>
            <a:r>
              <a:rPr lang="en-US" sz="2400"/>
              <a:t>, of an infinite series of regular payments (</a:t>
            </a:r>
            <a:r>
              <a:rPr lang="en-US" sz="2400" i="1"/>
              <a:t>R</a:t>
            </a:r>
            <a:r>
              <a:rPr lang="en-US" sz="2400"/>
              <a:t>) that are made every </a:t>
            </a:r>
            <a:r>
              <a:rPr lang="en-US" sz="2400" i="1"/>
              <a:t>t</a:t>
            </a:r>
            <a:r>
              <a:rPr lang="en-US" sz="2400"/>
              <a:t> years:</a:t>
            </a:r>
          </a:p>
          <a:p>
            <a:endParaRPr lang="en-US" sz="2400"/>
          </a:p>
          <a:p>
            <a:endParaRPr lang="en-US" sz="2400"/>
          </a:p>
          <a:p>
            <a:endParaRPr lang="en-US" sz="2400"/>
          </a:p>
          <a:p>
            <a:pPr lvl="1"/>
            <a:r>
              <a:rPr lang="en-US" sz="2000"/>
              <a:t>Note that the term in the denominator is just the amount of interest you will earn on the investment in </a:t>
            </a:r>
            <a:r>
              <a:rPr lang="en-US" sz="2000" i="1"/>
              <a:t>t</a:t>
            </a:r>
            <a:r>
              <a:rPr lang="en-US" sz="2000"/>
              <a:t> years, so the infinite annual series formula we just learned is a special case of this formula where </a:t>
            </a:r>
            <a:r>
              <a:rPr lang="en-US" sz="2000" i="1"/>
              <a:t>t</a:t>
            </a:r>
            <a:r>
              <a:rPr lang="en-US" sz="2000"/>
              <a:t> = 1.</a:t>
            </a:r>
          </a:p>
        </p:txBody>
      </p:sp>
      <p:sp>
        <p:nvSpPr>
          <p:cNvPr id="136196" name="Rectangle 4"/>
          <p:cNvSpPr>
            <a:spLocks noGrp="1" noChangeArrowheads="1"/>
          </p:cNvSpPr>
          <p:nvPr>
            <p:ph type="title"/>
          </p:nvPr>
        </p:nvSpPr>
        <p:spPr>
          <a:xfrm>
            <a:off x="457200" y="381000"/>
            <a:ext cx="8229600" cy="712788"/>
          </a:xfrm>
          <a:noFill/>
          <a:ln/>
        </p:spPr>
        <p:txBody>
          <a:bodyPr/>
          <a:lstStyle/>
          <a:p>
            <a:r>
              <a:rPr lang="en-US" sz="4000"/>
              <a:t>Infinite Periodic Series</a:t>
            </a:r>
          </a:p>
        </p:txBody>
      </p:sp>
      <p:graphicFrame>
        <p:nvGraphicFramePr>
          <p:cNvPr id="136199" name="Object 7"/>
          <p:cNvGraphicFramePr>
            <a:graphicFrameLocks noChangeAspect="1"/>
          </p:cNvGraphicFramePr>
          <p:nvPr/>
        </p:nvGraphicFramePr>
        <p:xfrm>
          <a:off x="3048000" y="2819400"/>
          <a:ext cx="2743200" cy="1176338"/>
        </p:xfrm>
        <a:graphic>
          <a:graphicData uri="http://schemas.openxmlformats.org/presentationml/2006/ole">
            <mc:AlternateContent xmlns:mc="http://schemas.openxmlformats.org/markup-compatibility/2006">
              <mc:Choice xmlns:v="urn:schemas-microsoft-com:vml" Requires="v">
                <p:oleObj spid="_x0000_s42017" name="Equation" r:id="rId4" imgW="977900" imgH="419100" progId="">
                  <p:embed/>
                </p:oleObj>
              </mc:Choice>
              <mc:Fallback>
                <p:oleObj name="Equation" r:id="rId4" imgW="977900" imgH="419100" progId="">
                  <p:embed/>
                  <p:pic>
                    <p:nvPicPr>
                      <p:cNvPr id="0" name="Picture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2819400"/>
                        <a:ext cx="2743200" cy="1176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820469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1"/>
          </p:nvPr>
        </p:nvSpPr>
        <p:spPr>
          <a:xfrm>
            <a:off x="304800" y="990600"/>
            <a:ext cx="8458200" cy="5715000"/>
          </a:xfrm>
        </p:spPr>
        <p:txBody>
          <a:bodyPr/>
          <a:lstStyle/>
          <a:p>
            <a:pPr>
              <a:spcBef>
                <a:spcPct val="10000"/>
              </a:spcBef>
            </a:pPr>
            <a:r>
              <a:rPr lang="en-US" sz="2200" dirty="0"/>
              <a:t>Consider </a:t>
            </a:r>
            <a:r>
              <a:rPr lang="en-US" sz="2200" dirty="0" smtClean="0"/>
              <a:t>a </a:t>
            </a:r>
            <a:r>
              <a:rPr lang="en-US" sz="2200" i="1" dirty="0" err="1" smtClean="0"/>
              <a:t>Populus</a:t>
            </a:r>
            <a:r>
              <a:rPr lang="en-US" sz="2200" i="1" dirty="0" smtClean="0"/>
              <a:t> spp.</a:t>
            </a:r>
            <a:r>
              <a:rPr lang="en-US" sz="2200" dirty="0" smtClean="0"/>
              <a:t> </a:t>
            </a:r>
            <a:r>
              <a:rPr lang="en-US" sz="2200" dirty="0"/>
              <a:t>stand that regenerates naturally, so there is no regeneration cost.  Also, for simplicity, assume that there are no taxes on the property.  Every 40 years, the stand can be harvested to yield, on average, 30 cords of pulpwood at an estimated price of $6 per cord (i.e.. $180 per acre every 40 </a:t>
            </a:r>
            <a:r>
              <a:rPr lang="en-US" sz="2200" dirty="0" err="1"/>
              <a:t>yr</a:t>
            </a:r>
            <a:r>
              <a:rPr lang="en-US" sz="2200" dirty="0"/>
              <a:t>).  Assuming there are no taxes or other costs, and that the discount rate is 3%, what is the value of the land (per acre) when used for growing aspen?</a:t>
            </a:r>
          </a:p>
          <a:p>
            <a:pPr>
              <a:spcBef>
                <a:spcPct val="10000"/>
              </a:spcBef>
            </a:pPr>
            <a:r>
              <a:rPr lang="en-US" sz="2200" dirty="0"/>
              <a:t>Note that the value of any asset is given by the present value of the expected present and future costs and revenues accrued by owning the asset.  Thus, the value of the land on which the </a:t>
            </a:r>
            <a:r>
              <a:rPr lang="en-US" sz="2200" i="1" dirty="0" err="1" smtClean="0"/>
              <a:t>Populus</a:t>
            </a:r>
            <a:r>
              <a:rPr lang="en-US" sz="2200" dirty="0" smtClean="0"/>
              <a:t> </a:t>
            </a:r>
            <a:r>
              <a:rPr lang="en-US" sz="2200" dirty="0"/>
              <a:t>stand is grown is the present value of the infinite periodic series of $180/ac, earned every 40 years.</a:t>
            </a:r>
          </a:p>
        </p:txBody>
      </p:sp>
      <p:sp>
        <p:nvSpPr>
          <p:cNvPr id="138244" name="Rectangle 4"/>
          <p:cNvSpPr>
            <a:spLocks noGrp="1" noChangeArrowheads="1"/>
          </p:cNvSpPr>
          <p:nvPr>
            <p:ph type="title"/>
          </p:nvPr>
        </p:nvSpPr>
        <p:spPr>
          <a:xfrm>
            <a:off x="457200" y="277813"/>
            <a:ext cx="8229600" cy="712787"/>
          </a:xfrm>
          <a:noFill/>
          <a:ln/>
        </p:spPr>
        <p:txBody>
          <a:bodyPr/>
          <a:lstStyle/>
          <a:p>
            <a:r>
              <a:rPr lang="en-US" sz="4000"/>
              <a:t>Infinite Periodic Series Example</a:t>
            </a:r>
          </a:p>
        </p:txBody>
      </p:sp>
    </p:spTree>
    <p:extLst>
      <p:ext uri="{BB962C8B-B14F-4D97-AF65-F5344CB8AC3E}">
        <p14:creationId xmlns:p14="http://schemas.microsoft.com/office/powerpoint/2010/main" val="3334566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9747" name="Object 3"/>
          <p:cNvGraphicFramePr>
            <a:graphicFrameLocks noGrp="1" noChangeAspect="1"/>
          </p:cNvGraphicFramePr>
          <p:nvPr>
            <p:ph type="body" idx="1"/>
          </p:nvPr>
        </p:nvGraphicFramePr>
        <p:xfrm>
          <a:off x="1447800" y="3332163"/>
          <a:ext cx="3581400" cy="1533525"/>
        </p:xfrm>
        <a:graphic>
          <a:graphicData uri="http://schemas.openxmlformats.org/presentationml/2006/ole">
            <mc:AlternateContent xmlns:mc="http://schemas.openxmlformats.org/markup-compatibility/2006">
              <mc:Choice xmlns:v="urn:schemas-microsoft-com:vml" Requires="v">
                <p:oleObj spid="_x0000_s43103" name="Equation" r:id="rId4" imgW="977900" imgH="419100" progId="">
                  <p:embed/>
                </p:oleObj>
              </mc:Choice>
              <mc:Fallback>
                <p:oleObj name="Equation" r:id="rId4" imgW="977900" imgH="419100" progId="">
                  <p:embed/>
                  <p:pic>
                    <p:nvPicPr>
                      <p:cNvPr id="0" name="Picture 8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3332163"/>
                        <a:ext cx="3581400" cy="1533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9748" name="Object 4"/>
          <p:cNvGraphicFramePr>
            <a:graphicFrameLocks noChangeAspect="1"/>
          </p:cNvGraphicFramePr>
          <p:nvPr/>
        </p:nvGraphicFramePr>
        <p:xfrm>
          <a:off x="1447800" y="3352800"/>
          <a:ext cx="4572000" cy="1539875"/>
        </p:xfrm>
        <a:graphic>
          <a:graphicData uri="http://schemas.openxmlformats.org/presentationml/2006/ole">
            <mc:AlternateContent xmlns:mc="http://schemas.openxmlformats.org/markup-compatibility/2006">
              <mc:Choice xmlns:v="urn:schemas-microsoft-com:vml" Requires="v">
                <p:oleObj spid="_x0000_s43104" name="Equation" r:id="rId6" imgW="1244600" imgH="419100" progId="">
                  <p:embed/>
                </p:oleObj>
              </mc:Choice>
              <mc:Fallback>
                <p:oleObj name="Equation" r:id="rId6" imgW="1244600" imgH="419100" progId="">
                  <p:embed/>
                  <p:pic>
                    <p:nvPicPr>
                      <p:cNvPr id="0" name="Picture 8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352800"/>
                        <a:ext cx="4572000"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59749" name="Object 5"/>
          <p:cNvGraphicFramePr>
            <a:graphicFrameLocks noChangeAspect="1"/>
          </p:cNvGraphicFramePr>
          <p:nvPr>
            <p:extLst>
              <p:ext uri="{D42A27DB-BD31-4B8C-83A1-F6EECF244321}">
                <p14:modId xmlns:p14="http://schemas.microsoft.com/office/powerpoint/2010/main" val="1778288974"/>
              </p:ext>
            </p:extLst>
          </p:nvPr>
        </p:nvGraphicFramePr>
        <p:xfrm>
          <a:off x="1447800" y="4648200"/>
          <a:ext cx="5715000" cy="1519238"/>
        </p:xfrm>
        <a:graphic>
          <a:graphicData uri="http://schemas.openxmlformats.org/presentationml/2006/ole">
            <mc:AlternateContent xmlns:mc="http://schemas.openxmlformats.org/markup-compatibility/2006">
              <mc:Choice xmlns:v="urn:schemas-microsoft-com:vml" Requires="v">
                <p:oleObj spid="_x0000_s43105" name="Equation" r:id="rId8" imgW="1574800" imgH="419100" progId="">
                  <p:embed/>
                </p:oleObj>
              </mc:Choice>
              <mc:Fallback>
                <p:oleObj name="Equation" r:id="rId8" imgW="1574800" imgH="419100" progId="">
                  <p:embed/>
                  <p:pic>
                    <p:nvPicPr>
                      <p:cNvPr id="0" name="Picture 8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47800" y="4648200"/>
                        <a:ext cx="5715000" cy="1519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
        <p:nvSpPr>
          <p:cNvPr id="159746" name="Rectangle 2"/>
          <p:cNvSpPr>
            <a:spLocks noGrp="1" noChangeArrowheads="1"/>
          </p:cNvSpPr>
          <p:nvPr>
            <p:ph type="title"/>
          </p:nvPr>
        </p:nvSpPr>
        <p:spPr>
          <a:xfrm>
            <a:off x="457200" y="381000"/>
            <a:ext cx="8229600" cy="1139825"/>
          </a:xfrm>
        </p:spPr>
        <p:txBody>
          <a:bodyPr/>
          <a:lstStyle/>
          <a:p>
            <a:r>
              <a:rPr lang="en-US" sz="4000"/>
              <a:t>Infinite Periodic Series Example Answer</a:t>
            </a:r>
          </a:p>
        </p:txBody>
      </p:sp>
      <p:sp>
        <p:nvSpPr>
          <p:cNvPr id="159750" name="Text Box 6"/>
          <p:cNvSpPr txBox="1">
            <a:spLocks noChangeArrowheads="1"/>
          </p:cNvSpPr>
          <p:nvPr/>
        </p:nvSpPr>
        <p:spPr bwMode="auto">
          <a:xfrm>
            <a:off x="304800" y="1573213"/>
            <a:ext cx="7427913" cy="154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wrap="none">
            <a:spAutoFit/>
          </a:bodyPr>
          <a:lstStyle>
            <a:lvl1pPr marL="342900" indent="-342900">
              <a:spcBef>
                <a:spcPct val="0"/>
              </a:spcBef>
              <a:defRPr>
                <a:solidFill>
                  <a:schemeClr val="tx1"/>
                </a:solidFill>
                <a:latin typeface="Arial" charset="0"/>
              </a:defRPr>
            </a:lvl1pPr>
            <a:lvl2pPr>
              <a:spcBef>
                <a:spcPct val="0"/>
              </a:spcBef>
              <a:defRPr>
                <a:solidFill>
                  <a:schemeClr val="tx1"/>
                </a:solidFill>
                <a:latin typeface="Arial" charset="0"/>
              </a:defRPr>
            </a:lvl2pPr>
            <a:lvl3pPr>
              <a:spcBef>
                <a:spcPct val="0"/>
              </a:spcBef>
              <a:defRPr>
                <a:solidFill>
                  <a:schemeClr val="tx1"/>
                </a:solidFill>
                <a:latin typeface="Arial" charset="0"/>
              </a:defRPr>
            </a:lvl3pPr>
            <a:lvl4pPr>
              <a:spcBef>
                <a:spcPct val="0"/>
              </a:spcBef>
              <a:defRPr>
                <a:solidFill>
                  <a:schemeClr val="tx1"/>
                </a:solidFill>
                <a:latin typeface="Arial" charset="0"/>
              </a:defRPr>
            </a:lvl4pPr>
            <a:lvl5pPr>
              <a:spcBef>
                <a:spcPct val="0"/>
              </a:spcBef>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en-US" sz="2800">
                <a:effectLst>
                  <a:outerShdw blurRad="38100" dist="38100" dir="2700000" algn="tl">
                    <a:srgbClr val="000000"/>
                  </a:outerShdw>
                </a:effectLst>
                <a:latin typeface="Verdana" pitchFamily="34" charset="0"/>
              </a:rPr>
              <a:t>Use the infinite periodic series formula</a:t>
            </a:r>
          </a:p>
          <a:p>
            <a:pPr>
              <a:spcBef>
                <a:spcPct val="20000"/>
              </a:spcBef>
            </a:pPr>
            <a:r>
              <a:rPr lang="en-US" sz="2800">
                <a:effectLst>
                  <a:outerShdw blurRad="38100" dist="38100" dir="2700000" algn="tl">
                    <a:srgbClr val="000000"/>
                  </a:outerShdw>
                </a:effectLst>
                <a:latin typeface="Verdana" pitchFamily="34" charset="0"/>
              </a:rPr>
              <a:t>Revenue = $180 every 40 yr</a:t>
            </a:r>
          </a:p>
          <a:p>
            <a:pPr>
              <a:spcBef>
                <a:spcPct val="20000"/>
              </a:spcBef>
            </a:pPr>
            <a:r>
              <a:rPr lang="en-US" sz="2800">
                <a:effectLst>
                  <a:outerShdw blurRad="38100" dist="38100" dir="2700000" algn="tl">
                    <a:srgbClr val="000000"/>
                  </a:outerShdw>
                </a:effectLst>
                <a:latin typeface="Verdana" pitchFamily="34" charset="0"/>
              </a:rPr>
              <a:t>Interest rate = 3%</a:t>
            </a:r>
          </a:p>
        </p:txBody>
      </p:sp>
    </p:spTree>
    <p:extLst>
      <p:ext uri="{BB962C8B-B14F-4D97-AF65-F5344CB8AC3E}">
        <p14:creationId xmlns:p14="http://schemas.microsoft.com/office/powerpoint/2010/main" val="502120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975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9750">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nodeType="clickEffect">
                                  <p:stCondLst>
                                    <p:cond delay="0"/>
                                  </p:stCondLst>
                                  <p:childTnLst>
                                    <p:set>
                                      <p:cBhvr>
                                        <p:cTn id="12" dur="1" fill="hold">
                                          <p:stCondLst>
                                            <p:cond delay="0"/>
                                          </p:stCondLst>
                                        </p:cTn>
                                        <p:tgtEl>
                                          <p:spTgt spid="159747"/>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1597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97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Rectangle 4"/>
          <p:cNvSpPr>
            <a:spLocks noGrp="1" noChangeArrowheads="1"/>
          </p:cNvSpPr>
          <p:nvPr>
            <p:ph type="title"/>
          </p:nvPr>
        </p:nvSpPr>
        <p:spPr>
          <a:xfrm>
            <a:off x="457200" y="277813"/>
            <a:ext cx="8229600" cy="1017587"/>
          </a:xfrm>
          <a:noFill/>
          <a:ln/>
        </p:spPr>
        <p:txBody>
          <a:bodyPr/>
          <a:lstStyle/>
          <a:p>
            <a:r>
              <a:rPr lang="en-US"/>
              <a:t>Finite Annual Series</a:t>
            </a:r>
          </a:p>
        </p:txBody>
      </p:sp>
      <p:sp>
        <p:nvSpPr>
          <p:cNvPr id="139267" name="Rectangle 3"/>
          <p:cNvSpPr>
            <a:spLocks noGrp="1" noChangeArrowheads="1"/>
          </p:cNvSpPr>
          <p:nvPr>
            <p:ph type="body" sz="half" idx="1"/>
          </p:nvPr>
        </p:nvSpPr>
        <p:spPr>
          <a:xfrm>
            <a:off x="304800" y="1219200"/>
            <a:ext cx="8534400" cy="1752600"/>
          </a:xfrm>
        </p:spPr>
        <p:txBody>
          <a:bodyPr/>
          <a:lstStyle/>
          <a:p>
            <a:r>
              <a:rPr lang="en-US" sz="2400"/>
              <a:t>This formula is used to calculate the present value (</a:t>
            </a:r>
            <a:r>
              <a:rPr lang="en-US" sz="2400" i="1"/>
              <a:t>V</a:t>
            </a:r>
            <a:r>
              <a:rPr lang="en-US" sz="2400" i="1" baseline="-25000"/>
              <a:t>0</a:t>
            </a:r>
            <a:r>
              <a:rPr lang="en-US" sz="2400"/>
              <a:t>), at an interest rate </a:t>
            </a:r>
            <a:r>
              <a:rPr lang="en-US" sz="2400" i="1"/>
              <a:t>i</a:t>
            </a:r>
            <a:r>
              <a:rPr lang="en-US" sz="2400"/>
              <a:t>, of a regular, annual payment (</a:t>
            </a:r>
            <a:r>
              <a:rPr lang="en-US" sz="2400" i="1"/>
              <a:t>R</a:t>
            </a:r>
            <a:r>
              <a:rPr lang="en-US" sz="2400"/>
              <a:t> ) that is made for a fixed number of years (</a:t>
            </a:r>
            <a:r>
              <a:rPr lang="en-US" sz="2400" i="1"/>
              <a:t>n</a:t>
            </a:r>
            <a:r>
              <a:rPr lang="en-US" sz="2400"/>
              <a:t>).</a:t>
            </a:r>
          </a:p>
        </p:txBody>
      </p:sp>
      <p:graphicFrame>
        <p:nvGraphicFramePr>
          <p:cNvPr id="139271" name="Object 7"/>
          <p:cNvGraphicFramePr>
            <a:graphicFrameLocks noChangeAspect="1"/>
          </p:cNvGraphicFramePr>
          <p:nvPr/>
        </p:nvGraphicFramePr>
        <p:xfrm>
          <a:off x="2667000" y="2667000"/>
          <a:ext cx="3446463" cy="1257300"/>
        </p:xfrm>
        <a:graphic>
          <a:graphicData uri="http://schemas.openxmlformats.org/presentationml/2006/ole">
            <mc:AlternateContent xmlns:mc="http://schemas.openxmlformats.org/markup-compatibility/2006">
              <mc:Choice xmlns:v="urn:schemas-microsoft-com:vml" Requires="v">
                <p:oleObj spid="_x0000_s44096" name="Equation" r:id="rId4" imgW="1218671" imgH="444307" progId="">
                  <p:embed/>
                </p:oleObj>
              </mc:Choice>
              <mc:Fallback>
                <p:oleObj name="Equation" r:id="rId4" imgW="1218671" imgH="444307" progId="">
                  <p:embed/>
                  <p:pic>
                    <p:nvPicPr>
                      <p:cNvPr id="0" name="Picture 5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667000"/>
                        <a:ext cx="3446463"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9272" name="Rectangle 8"/>
          <p:cNvSpPr>
            <a:spLocks noChangeArrowheads="1"/>
          </p:cNvSpPr>
          <p:nvPr/>
        </p:nvSpPr>
        <p:spPr bwMode="auto">
          <a:xfrm>
            <a:off x="295275" y="3927475"/>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lstStyle/>
          <a:p>
            <a:pPr marL="342900" indent="-342900"/>
            <a:r>
              <a:rPr lang="en-US" sz="2400">
                <a:effectLst>
                  <a:outerShdw blurRad="38100" dist="38100" dir="2700000" algn="tl">
                    <a:srgbClr val="000000"/>
                  </a:outerShdw>
                </a:effectLst>
              </a:rPr>
              <a:t>The formula can be rearranged to calculate the value of the payment:</a:t>
            </a:r>
          </a:p>
        </p:txBody>
      </p:sp>
      <p:graphicFrame>
        <p:nvGraphicFramePr>
          <p:cNvPr id="139273" name="Object 9"/>
          <p:cNvGraphicFramePr>
            <a:graphicFrameLocks noGrp="1" noChangeAspect="1"/>
          </p:cNvGraphicFramePr>
          <p:nvPr>
            <p:ph sz="half" idx="2"/>
          </p:nvPr>
        </p:nvGraphicFramePr>
        <p:xfrm>
          <a:off x="2809875" y="4689475"/>
          <a:ext cx="2971800" cy="1255713"/>
        </p:xfrm>
        <a:graphic>
          <a:graphicData uri="http://schemas.openxmlformats.org/presentationml/2006/ole">
            <mc:AlternateContent xmlns:mc="http://schemas.openxmlformats.org/markup-compatibility/2006">
              <mc:Choice xmlns:v="urn:schemas-microsoft-com:vml" Requires="v">
                <p:oleObj spid="_x0000_s44097" name="Equation" r:id="rId6" imgW="1054100" imgH="444500" progId="">
                  <p:embed/>
                </p:oleObj>
              </mc:Choice>
              <mc:Fallback>
                <p:oleObj name="Equation" r:id="rId6" imgW="1054100" imgH="444500" progId="">
                  <p:embed/>
                  <p:pic>
                    <p:nvPicPr>
                      <p:cNvPr id="0" name="Picture 5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09875" y="4689475"/>
                        <a:ext cx="2971800" cy="125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Tree>
    <p:extLst>
      <p:ext uri="{BB962C8B-B14F-4D97-AF65-F5344CB8AC3E}">
        <p14:creationId xmlns:p14="http://schemas.microsoft.com/office/powerpoint/2010/main" val="4271842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27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27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nodeType="clickEffect">
                                  <p:stCondLst>
                                    <p:cond delay="0"/>
                                  </p:stCondLst>
                                  <p:childTnLst>
                                    <p:anim calcmode="lin" valueType="num">
                                      <p:cBhvr additive="base">
                                        <p:cTn id="12" dur="500"/>
                                        <p:tgtEl>
                                          <p:spTgt spid="139272">
                                            <p:txEl>
                                              <p:pRg st="0" end="0"/>
                                            </p:txEl>
                                          </p:spTgt>
                                        </p:tgtEl>
                                        <p:attrNameLst>
                                          <p:attrName>ppt_x</p:attrName>
                                        </p:attrNameLst>
                                      </p:cBhvr>
                                      <p:tavLst>
                                        <p:tav tm="0">
                                          <p:val>
                                            <p:strVal val="ppt_x"/>
                                          </p:val>
                                        </p:tav>
                                        <p:tav tm="100000">
                                          <p:val>
                                            <p:strVal val="ppt_x"/>
                                          </p:val>
                                        </p:tav>
                                      </p:tavLst>
                                    </p:anim>
                                    <p:anim calcmode="lin" valueType="num">
                                      <p:cBhvr additive="base">
                                        <p:cTn id="13" dur="500"/>
                                        <p:tgtEl>
                                          <p:spTgt spid="139272">
                                            <p:txEl>
                                              <p:pRg st="0" end="0"/>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139272">
                                            <p:txEl>
                                              <p:pRg st="0" end="0"/>
                                            </p:txEl>
                                          </p:spTgt>
                                        </p:tgtEl>
                                        <p:attrNameLst>
                                          <p:attrName>style.visibility</p:attrName>
                                        </p:attrNameLst>
                                      </p:cBhvr>
                                      <p:to>
                                        <p:strVal val="hidden"/>
                                      </p:to>
                                    </p:set>
                                  </p:childTnLst>
                                </p:cTn>
                              </p:par>
                              <p:par>
                                <p:cTn id="15" presetID="2" presetClass="exit" presetSubtype="4" fill="hold" nodeType="withEffect">
                                  <p:stCondLst>
                                    <p:cond delay="0"/>
                                  </p:stCondLst>
                                  <p:childTnLst>
                                    <p:anim calcmode="lin" valueType="num">
                                      <p:cBhvr additive="base">
                                        <p:cTn id="16" dur="500"/>
                                        <p:tgtEl>
                                          <p:spTgt spid="139273"/>
                                        </p:tgtEl>
                                        <p:attrNameLst>
                                          <p:attrName>ppt_x</p:attrName>
                                        </p:attrNameLst>
                                      </p:cBhvr>
                                      <p:tavLst>
                                        <p:tav tm="0">
                                          <p:val>
                                            <p:strVal val="ppt_x"/>
                                          </p:val>
                                        </p:tav>
                                        <p:tav tm="100000">
                                          <p:val>
                                            <p:strVal val="ppt_x"/>
                                          </p:val>
                                        </p:tav>
                                      </p:tavLst>
                                    </p:anim>
                                    <p:anim calcmode="lin" valueType="num">
                                      <p:cBhvr additive="base">
                                        <p:cTn id="17" dur="500"/>
                                        <p:tgtEl>
                                          <p:spTgt spid="139273"/>
                                        </p:tgtEl>
                                        <p:attrNameLst>
                                          <p:attrName>ppt_y</p:attrName>
                                        </p:attrNameLst>
                                      </p:cBhvr>
                                      <p:tavLst>
                                        <p:tav tm="0">
                                          <p:val>
                                            <p:strVal val="ppt_y"/>
                                          </p:val>
                                        </p:tav>
                                        <p:tav tm="100000">
                                          <p:val>
                                            <p:strVal val="1+ppt_h/2"/>
                                          </p:val>
                                        </p:tav>
                                      </p:tavLst>
                                    </p:anim>
                                    <p:set>
                                      <p:cBhvr>
                                        <p:cTn id="18" dur="1" fill="hold">
                                          <p:stCondLst>
                                            <p:cond delay="499"/>
                                          </p:stCondLst>
                                        </p:cTn>
                                        <p:tgtEl>
                                          <p:spTgt spid="13927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0232" name="Object 8"/>
          <p:cNvGraphicFramePr>
            <a:graphicFrameLocks noChangeAspect="1"/>
          </p:cNvGraphicFramePr>
          <p:nvPr/>
        </p:nvGraphicFramePr>
        <p:xfrm>
          <a:off x="2895600" y="4724400"/>
          <a:ext cx="3259138" cy="1184275"/>
        </p:xfrm>
        <a:graphic>
          <a:graphicData uri="http://schemas.openxmlformats.org/presentationml/2006/ole">
            <mc:AlternateContent xmlns:mc="http://schemas.openxmlformats.org/markup-compatibility/2006">
              <mc:Choice xmlns:v="urn:schemas-microsoft-com:vml" Requires="v">
                <p:oleObj spid="_x0000_s45120" name="Equation" r:id="rId4" imgW="1524240" imgH="546120" progId="">
                  <p:embed/>
                </p:oleObj>
              </mc:Choice>
              <mc:Fallback>
                <p:oleObj name="Equation" r:id="rId4" imgW="1524240" imgH="546120" progId="">
                  <p:embed/>
                  <p:pic>
                    <p:nvPicPr>
                      <p:cNvPr id="0" name="Picture 5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4724400"/>
                        <a:ext cx="3259138" cy="118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
        <p:nvSpPr>
          <p:cNvPr id="180226" name="Rectangle 2"/>
          <p:cNvSpPr>
            <a:spLocks noGrp="1" noChangeArrowheads="1"/>
          </p:cNvSpPr>
          <p:nvPr>
            <p:ph type="title"/>
          </p:nvPr>
        </p:nvSpPr>
        <p:spPr>
          <a:xfrm>
            <a:off x="457200" y="277813"/>
            <a:ext cx="8229600" cy="1017587"/>
          </a:xfrm>
          <a:noFill/>
          <a:ln/>
        </p:spPr>
        <p:txBody>
          <a:bodyPr/>
          <a:lstStyle/>
          <a:p>
            <a:r>
              <a:rPr lang="en-US"/>
              <a:t>Finite Annual Series</a:t>
            </a:r>
          </a:p>
        </p:txBody>
      </p:sp>
      <p:sp>
        <p:nvSpPr>
          <p:cNvPr id="180227" name="Rectangle 3"/>
          <p:cNvSpPr>
            <a:spLocks noGrp="1" noChangeArrowheads="1"/>
          </p:cNvSpPr>
          <p:nvPr>
            <p:ph type="body" sz="half" idx="1"/>
          </p:nvPr>
        </p:nvSpPr>
        <p:spPr>
          <a:xfrm>
            <a:off x="304800" y="1219200"/>
            <a:ext cx="8534400" cy="1752600"/>
          </a:xfrm>
        </p:spPr>
        <p:txBody>
          <a:bodyPr/>
          <a:lstStyle/>
          <a:p>
            <a:r>
              <a:rPr lang="en-US" sz="2400"/>
              <a:t>This formula is used to calculate the present value (</a:t>
            </a:r>
            <a:r>
              <a:rPr lang="en-US" sz="2400" i="1"/>
              <a:t>V</a:t>
            </a:r>
            <a:r>
              <a:rPr lang="en-US" sz="2400" i="1" baseline="-25000"/>
              <a:t>0</a:t>
            </a:r>
            <a:r>
              <a:rPr lang="en-US" sz="2400"/>
              <a:t>), at an interest rate </a:t>
            </a:r>
            <a:r>
              <a:rPr lang="en-US" sz="2400" i="1"/>
              <a:t>i</a:t>
            </a:r>
            <a:r>
              <a:rPr lang="en-US" sz="2400"/>
              <a:t>, of a regular, annual payment (</a:t>
            </a:r>
            <a:r>
              <a:rPr lang="en-US" sz="2400" i="1"/>
              <a:t>R</a:t>
            </a:r>
            <a:r>
              <a:rPr lang="en-US" sz="2400"/>
              <a:t> ) that is made for a fixed number of years (</a:t>
            </a:r>
            <a:r>
              <a:rPr lang="en-US" sz="2400" i="1"/>
              <a:t>n</a:t>
            </a:r>
            <a:r>
              <a:rPr lang="en-US" sz="2400"/>
              <a:t>).</a:t>
            </a:r>
          </a:p>
        </p:txBody>
      </p:sp>
      <p:graphicFrame>
        <p:nvGraphicFramePr>
          <p:cNvPr id="180228" name="Object 4"/>
          <p:cNvGraphicFramePr>
            <a:graphicFrameLocks noChangeAspect="1"/>
          </p:cNvGraphicFramePr>
          <p:nvPr/>
        </p:nvGraphicFramePr>
        <p:xfrm>
          <a:off x="2667000" y="2667000"/>
          <a:ext cx="3446463" cy="1257300"/>
        </p:xfrm>
        <a:graphic>
          <a:graphicData uri="http://schemas.openxmlformats.org/presentationml/2006/ole">
            <mc:AlternateContent xmlns:mc="http://schemas.openxmlformats.org/markup-compatibility/2006">
              <mc:Choice xmlns:v="urn:schemas-microsoft-com:vml" Requires="v">
                <p:oleObj spid="_x0000_s45121" name="Equation" r:id="rId6" imgW="1218671" imgH="444307" progId="">
                  <p:embed/>
                </p:oleObj>
              </mc:Choice>
              <mc:Fallback>
                <p:oleObj name="Equation" r:id="rId6" imgW="1218671" imgH="444307" progId="">
                  <p:embed/>
                  <p:pic>
                    <p:nvPicPr>
                      <p:cNvPr id="0" name="Picture 5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2667000"/>
                        <a:ext cx="3446463"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0231" name="Rectangle 7"/>
          <p:cNvSpPr>
            <a:spLocks noChangeArrowheads="1"/>
          </p:cNvSpPr>
          <p:nvPr/>
        </p:nvSpPr>
        <p:spPr bwMode="auto">
          <a:xfrm>
            <a:off x="381000" y="40386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lstStyle/>
          <a:p>
            <a:pPr marL="342900" indent="-342900"/>
            <a:r>
              <a:rPr lang="en-US" sz="2400">
                <a:effectLst>
                  <a:outerShdw blurRad="38100" dist="38100" dir="2700000" algn="tl">
                    <a:srgbClr val="000000"/>
                  </a:outerShdw>
                </a:effectLst>
              </a:rPr>
              <a:t>Or it can be rearranged to calculate the future value of the series:</a:t>
            </a:r>
          </a:p>
        </p:txBody>
      </p:sp>
    </p:spTree>
    <p:extLst>
      <p:ext uri="{BB962C8B-B14F-4D97-AF65-F5344CB8AC3E}">
        <p14:creationId xmlns:p14="http://schemas.microsoft.com/office/powerpoint/2010/main" val="14300715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0773" name="Object 5"/>
          <p:cNvGraphicFramePr>
            <a:graphicFrameLocks noChangeAspect="1"/>
          </p:cNvGraphicFramePr>
          <p:nvPr>
            <p:extLst>
              <p:ext uri="{D42A27DB-BD31-4B8C-83A1-F6EECF244321}">
                <p14:modId xmlns:p14="http://schemas.microsoft.com/office/powerpoint/2010/main" val="700821629"/>
              </p:ext>
            </p:extLst>
          </p:nvPr>
        </p:nvGraphicFramePr>
        <p:xfrm>
          <a:off x="685800" y="5257800"/>
          <a:ext cx="7391400" cy="1244600"/>
        </p:xfrm>
        <a:graphic>
          <a:graphicData uri="http://schemas.openxmlformats.org/presentationml/2006/ole">
            <mc:AlternateContent xmlns:mc="http://schemas.openxmlformats.org/markup-compatibility/2006">
              <mc:Choice xmlns:v="urn:schemas-microsoft-com:vml" Requires="v">
                <p:oleObj spid="_x0000_s46175" name="Equation" r:id="rId4" imgW="2489200" imgH="419100" progId="">
                  <p:embed/>
                </p:oleObj>
              </mc:Choice>
              <mc:Fallback>
                <p:oleObj name="Equation" r:id="rId4" imgW="2489200" imgH="419100" progId="">
                  <p:embed/>
                  <p:pic>
                    <p:nvPicPr>
                      <p:cNvPr id="0" name="Picture 8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5257800"/>
                        <a:ext cx="73914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60772" name="Object 4"/>
          <p:cNvGraphicFramePr>
            <a:graphicFrameLocks noChangeAspect="1"/>
          </p:cNvGraphicFramePr>
          <p:nvPr/>
        </p:nvGraphicFramePr>
        <p:xfrm>
          <a:off x="685800" y="4114800"/>
          <a:ext cx="5638800" cy="1258888"/>
        </p:xfrm>
        <a:graphic>
          <a:graphicData uri="http://schemas.openxmlformats.org/presentationml/2006/ole">
            <mc:AlternateContent xmlns:mc="http://schemas.openxmlformats.org/markup-compatibility/2006">
              <mc:Choice xmlns:v="urn:schemas-microsoft-com:vml" Requires="v">
                <p:oleObj spid="_x0000_s46176" name="Equation" r:id="rId6" imgW="1905000" imgH="419100" progId="">
                  <p:embed/>
                </p:oleObj>
              </mc:Choice>
              <mc:Fallback>
                <p:oleObj name="Equation" r:id="rId6" imgW="1905000" imgH="419100" progId="">
                  <p:embed/>
                  <p:pic>
                    <p:nvPicPr>
                      <p:cNvPr id="0" name="Picture 8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4114800"/>
                        <a:ext cx="5638800" cy="125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60771" name="Object 3"/>
          <p:cNvGraphicFramePr>
            <a:graphicFrameLocks noGrp="1" noChangeAspect="1"/>
          </p:cNvGraphicFramePr>
          <p:nvPr>
            <p:ph type="body" idx="1"/>
          </p:nvPr>
        </p:nvGraphicFramePr>
        <p:xfrm>
          <a:off x="685800" y="4114800"/>
          <a:ext cx="3733800" cy="1284288"/>
        </p:xfrm>
        <a:graphic>
          <a:graphicData uri="http://schemas.openxmlformats.org/presentationml/2006/ole">
            <mc:AlternateContent xmlns:mc="http://schemas.openxmlformats.org/markup-compatibility/2006">
              <mc:Choice xmlns:v="urn:schemas-microsoft-com:vml" Requires="v">
                <p:oleObj spid="_x0000_s46177" name="Equation" r:id="rId8" imgW="1219200" imgH="419100" progId="">
                  <p:embed/>
                </p:oleObj>
              </mc:Choice>
              <mc:Fallback>
                <p:oleObj name="Equation" r:id="rId8" imgW="1219200" imgH="419100" progId="">
                  <p:embed/>
                  <p:pic>
                    <p:nvPicPr>
                      <p:cNvPr id="0" name="Picture 85"/>
                      <p:cNvPicPr>
                        <a:picLocks noGrp="1"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4114800"/>
                        <a:ext cx="3733800" cy="1284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0770" name="Rectangle 2"/>
          <p:cNvSpPr>
            <a:spLocks noGrp="1" noChangeArrowheads="1"/>
          </p:cNvSpPr>
          <p:nvPr>
            <p:ph type="title"/>
          </p:nvPr>
        </p:nvSpPr>
        <p:spPr>
          <a:xfrm>
            <a:off x="457200" y="277813"/>
            <a:ext cx="8229600" cy="1017587"/>
          </a:xfrm>
        </p:spPr>
        <p:txBody>
          <a:bodyPr/>
          <a:lstStyle/>
          <a:p>
            <a:r>
              <a:rPr lang="en-US" sz="4000"/>
              <a:t>Finite Annual Series Example:</a:t>
            </a:r>
          </a:p>
        </p:txBody>
      </p:sp>
      <p:sp>
        <p:nvSpPr>
          <p:cNvPr id="160776" name="Text Box 8"/>
          <p:cNvSpPr txBox="1">
            <a:spLocks noChangeArrowheads="1"/>
          </p:cNvSpPr>
          <p:nvPr/>
        </p:nvSpPr>
        <p:spPr bwMode="auto">
          <a:xfrm>
            <a:off x="1752600" y="14478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lvl1pPr marL="342900" indent="-342900">
              <a:spcBef>
                <a:spcPct val="0"/>
              </a:spcBef>
              <a:defRPr>
                <a:solidFill>
                  <a:schemeClr val="tx1"/>
                </a:solidFill>
                <a:latin typeface="Arial" charset="0"/>
              </a:defRPr>
            </a:lvl1pPr>
            <a:lvl2pPr>
              <a:spcBef>
                <a:spcPct val="0"/>
              </a:spcBef>
              <a:defRPr>
                <a:solidFill>
                  <a:schemeClr val="tx1"/>
                </a:solidFill>
                <a:latin typeface="Arial" charset="0"/>
              </a:defRPr>
            </a:lvl2pPr>
            <a:lvl3pPr>
              <a:spcBef>
                <a:spcPct val="0"/>
              </a:spcBef>
              <a:defRPr>
                <a:solidFill>
                  <a:schemeClr val="tx1"/>
                </a:solidFill>
                <a:latin typeface="Arial" charset="0"/>
              </a:defRPr>
            </a:lvl3pPr>
            <a:lvl4pPr>
              <a:spcBef>
                <a:spcPct val="0"/>
              </a:spcBef>
              <a:defRPr>
                <a:solidFill>
                  <a:schemeClr val="tx1"/>
                </a:solidFill>
                <a:latin typeface="Arial" charset="0"/>
              </a:defRPr>
            </a:lvl4pPr>
            <a:lvl5pPr>
              <a:spcBef>
                <a:spcPct val="0"/>
              </a:spcBef>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50000"/>
              </a:spcBef>
            </a:pPr>
            <a:endParaRPr lang="en-US">
              <a:effectLst>
                <a:outerShdw blurRad="38100" dist="38100" dir="2700000" algn="tl">
                  <a:srgbClr val="000000"/>
                </a:outerShdw>
              </a:effectLst>
              <a:latin typeface="Verdana" pitchFamily="34" charset="0"/>
            </a:endParaRPr>
          </a:p>
        </p:txBody>
      </p:sp>
      <p:sp>
        <p:nvSpPr>
          <p:cNvPr id="160778" name="Text Box 10"/>
          <p:cNvSpPr txBox="1">
            <a:spLocks noChangeArrowheads="1"/>
          </p:cNvSpPr>
          <p:nvPr/>
        </p:nvSpPr>
        <p:spPr bwMode="auto">
          <a:xfrm>
            <a:off x="304800" y="1219200"/>
            <a:ext cx="8458200" cy="2868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lvl1pPr marL="342900" indent="-342900">
              <a:spcBef>
                <a:spcPct val="0"/>
              </a:spcBef>
              <a:defRPr>
                <a:solidFill>
                  <a:schemeClr val="tx1"/>
                </a:solidFill>
                <a:latin typeface="Arial" charset="0"/>
              </a:defRPr>
            </a:lvl1pPr>
            <a:lvl2pPr>
              <a:spcBef>
                <a:spcPct val="0"/>
              </a:spcBef>
              <a:defRPr>
                <a:solidFill>
                  <a:schemeClr val="tx1"/>
                </a:solidFill>
                <a:latin typeface="Arial" charset="0"/>
              </a:defRPr>
            </a:lvl2pPr>
            <a:lvl3pPr>
              <a:spcBef>
                <a:spcPct val="0"/>
              </a:spcBef>
              <a:defRPr>
                <a:solidFill>
                  <a:schemeClr val="tx1"/>
                </a:solidFill>
                <a:latin typeface="Arial" charset="0"/>
              </a:defRPr>
            </a:lvl3pPr>
            <a:lvl4pPr>
              <a:spcBef>
                <a:spcPct val="0"/>
              </a:spcBef>
              <a:defRPr>
                <a:solidFill>
                  <a:schemeClr val="tx1"/>
                </a:solidFill>
                <a:latin typeface="Arial" charset="0"/>
              </a:defRPr>
            </a:lvl4pPr>
            <a:lvl5pPr>
              <a:spcBef>
                <a:spcPct val="0"/>
              </a:spcBef>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buFont typeface="Arial" pitchFamily="34" charset="0"/>
              <a:buChar char="•"/>
            </a:pPr>
            <a:r>
              <a:rPr lang="en-US" sz="2200" dirty="0">
                <a:effectLst>
                  <a:outerShdw blurRad="38100" dist="38100" dir="2700000" algn="tl">
                    <a:srgbClr val="000000"/>
                  </a:outerShdw>
                </a:effectLst>
                <a:latin typeface="Verdana" pitchFamily="34" charset="0"/>
              </a:rPr>
              <a:t>Consider an even-aged northern hardwood stand that is managed on an 80-year rotation with no intermediate revenues – i.e., the only revenue earned from the stand is from the final harvest at age 80.  At an interest rate of 8%, how much revenue (per acre) must be earned from this final harvest to pay for an annual property tax of $2/ac that is paid each year from age 1 to age 80?</a:t>
            </a:r>
          </a:p>
          <a:p>
            <a:pPr>
              <a:spcBef>
                <a:spcPct val="20000"/>
              </a:spcBef>
              <a:buFont typeface="Arial" pitchFamily="34" charset="0"/>
              <a:buChar char="•"/>
            </a:pPr>
            <a:r>
              <a:rPr lang="en-US" sz="2200" dirty="0">
                <a:effectLst>
                  <a:outerShdw blurRad="38100" dist="38100" dir="2700000" algn="tl">
                    <a:srgbClr val="000000"/>
                  </a:outerShdw>
                </a:effectLst>
                <a:latin typeface="Verdana" pitchFamily="34" charset="0"/>
              </a:rPr>
              <a:t>Answer:</a:t>
            </a:r>
          </a:p>
        </p:txBody>
      </p:sp>
    </p:spTree>
    <p:extLst>
      <p:ext uri="{BB962C8B-B14F-4D97-AF65-F5344CB8AC3E}">
        <p14:creationId xmlns:p14="http://schemas.microsoft.com/office/powerpoint/2010/main" val="3457880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077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077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nodeType="clickEffect">
                                  <p:stCondLst>
                                    <p:cond delay="0"/>
                                  </p:stCondLst>
                                  <p:childTnLst>
                                    <p:set>
                                      <p:cBhvr>
                                        <p:cTn id="12" dur="1" fill="hold">
                                          <p:stCondLst>
                                            <p:cond delay="0"/>
                                          </p:stCondLst>
                                        </p:cTn>
                                        <p:tgtEl>
                                          <p:spTgt spid="160771"/>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160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0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277813"/>
            <a:ext cx="8229600" cy="636587"/>
          </a:xfrm>
        </p:spPr>
        <p:txBody>
          <a:bodyPr/>
          <a:lstStyle/>
          <a:p>
            <a:pPr eaLnBrk="1" hangingPunct="1">
              <a:defRPr/>
            </a:pPr>
            <a:r>
              <a:rPr lang="en-US" sz="4000" dirty="0" smtClean="0"/>
              <a:t>Lecture Outline</a:t>
            </a:r>
          </a:p>
        </p:txBody>
      </p:sp>
      <p:sp>
        <p:nvSpPr>
          <p:cNvPr id="130051" name="Rectangle 3"/>
          <p:cNvSpPr>
            <a:spLocks noGrp="1" noChangeArrowheads="1"/>
          </p:cNvSpPr>
          <p:nvPr>
            <p:ph type="body" idx="1"/>
          </p:nvPr>
        </p:nvSpPr>
        <p:spPr>
          <a:xfrm>
            <a:off x="457200" y="1143000"/>
            <a:ext cx="8229600" cy="5029200"/>
          </a:xfrm>
        </p:spPr>
        <p:txBody>
          <a:bodyPr/>
          <a:lstStyle/>
          <a:p>
            <a:pPr eaLnBrk="1" hangingPunct="1">
              <a:defRPr/>
            </a:pPr>
            <a:r>
              <a:rPr lang="en-US" dirty="0" smtClean="0"/>
              <a:t>Discounting</a:t>
            </a:r>
          </a:p>
          <a:p>
            <a:pPr lvl="1" eaLnBrk="1" hangingPunct="1">
              <a:defRPr/>
            </a:pPr>
            <a:r>
              <a:rPr lang="en-US" dirty="0" smtClean="0"/>
              <a:t>What is discounting?</a:t>
            </a:r>
          </a:p>
          <a:p>
            <a:pPr lvl="1" eaLnBrk="1" hangingPunct="1">
              <a:defRPr/>
            </a:pPr>
            <a:r>
              <a:rPr lang="en-US" dirty="0" smtClean="0"/>
              <a:t>What is the difference between a present and future value?</a:t>
            </a:r>
          </a:p>
          <a:p>
            <a:pPr lvl="2" eaLnBrk="1" hangingPunct="1">
              <a:defRPr/>
            </a:pPr>
            <a:r>
              <a:rPr lang="en-US" dirty="0" smtClean="0"/>
              <a:t>Time preference</a:t>
            </a:r>
          </a:p>
          <a:p>
            <a:pPr lvl="2" eaLnBrk="1" hangingPunct="1">
              <a:defRPr/>
            </a:pPr>
            <a:r>
              <a:rPr lang="en-US" dirty="0" smtClean="0"/>
              <a:t>Opportunity cost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42339" name="Rectangle 3"/>
              <p:cNvSpPr>
                <a:spLocks noGrp="1" noChangeArrowheads="1"/>
              </p:cNvSpPr>
              <p:nvPr>
                <p:ph type="body" idx="1"/>
              </p:nvPr>
            </p:nvSpPr>
            <p:spPr>
              <a:xfrm>
                <a:off x="762000" y="1295400"/>
                <a:ext cx="7620000" cy="5334000"/>
              </a:xfrm>
            </p:spPr>
            <p:txBody>
              <a:bodyPr/>
              <a:lstStyle/>
              <a:p>
                <a:r>
                  <a:rPr lang="en-US" sz="2800" dirty="0" smtClean="0"/>
                  <a:t>The finite annual series is often used to calculate the payment amount for a loan.  However, loans are often paid in monthly, rather than yearly, amounts.</a:t>
                </a:r>
              </a:p>
              <a:p>
                <a:r>
                  <a:rPr lang="en-US" sz="2800" dirty="0" smtClean="0"/>
                  <a:t>Most banks use the following formula to calculate the interest rate.</a:t>
                </a:r>
              </a:p>
              <a:p>
                <a:pPr lvl="1">
                  <a:buFont typeface="Arial" panose="020B0604020202020204" pitchFamily="34" charset="0"/>
                  <a:buChar char="•"/>
                </a:pPr>
                <a14:m>
                  <m:oMath xmlns:m="http://schemas.openxmlformats.org/officeDocument/2006/math">
                    <m:sSub>
                      <m:sSubPr>
                        <m:ctrlPr>
                          <a:rPr lang="pt-PT" b="0" i="1" smtClean="0">
                            <a:latin typeface="Cambria Math"/>
                          </a:rPr>
                        </m:ctrlPr>
                      </m:sSubPr>
                      <m:e>
                        <m:r>
                          <a:rPr lang="pt-PT" b="0" i="1" smtClean="0">
                            <a:latin typeface="Cambria Math"/>
                          </a:rPr>
                          <m:t>𝑖</m:t>
                        </m:r>
                      </m:e>
                      <m:sub>
                        <m:r>
                          <a:rPr lang="pt-PT" b="0" i="1" smtClean="0">
                            <a:latin typeface="Cambria Math"/>
                          </a:rPr>
                          <m:t>𝑚</m:t>
                        </m:r>
                      </m:sub>
                    </m:sSub>
                    <m:r>
                      <a:rPr lang="pt-PT" b="0" i="1" smtClean="0">
                        <a:latin typeface="Cambria Math"/>
                      </a:rPr>
                      <m:t>=</m:t>
                    </m:r>
                    <m:f>
                      <m:fPr>
                        <m:type m:val="skw"/>
                        <m:ctrlPr>
                          <a:rPr lang="pt-PT" b="0" i="1" smtClean="0">
                            <a:latin typeface="Cambria Math"/>
                          </a:rPr>
                        </m:ctrlPr>
                      </m:fPr>
                      <m:num>
                        <m:r>
                          <a:rPr lang="pt-PT" b="0" i="1" smtClean="0">
                            <a:latin typeface="Cambria Math"/>
                          </a:rPr>
                          <m:t>𝑖</m:t>
                        </m:r>
                      </m:num>
                      <m:den>
                        <m:r>
                          <a:rPr lang="pt-PT" b="0" i="1" smtClean="0">
                            <a:latin typeface="Cambria Math"/>
                          </a:rPr>
                          <m:t>12</m:t>
                        </m:r>
                      </m:den>
                    </m:f>
                  </m:oMath>
                </a14:m>
                <a:endParaRPr lang="en-US" dirty="0" smtClean="0"/>
              </a:p>
              <a:p>
                <a:r>
                  <a:rPr lang="en-US" sz="2800" dirty="0" smtClean="0"/>
                  <a:t>The </a:t>
                </a:r>
                <a:r>
                  <a:rPr lang="en-US" sz="2800" dirty="0"/>
                  <a:t>following formula </a:t>
                </a:r>
                <a:r>
                  <a:rPr lang="en-US" sz="2800" dirty="0" smtClean="0"/>
                  <a:t>gives the “true” </a:t>
                </a:r>
                <a:r>
                  <a:rPr lang="en-US" sz="2800" dirty="0"/>
                  <a:t>equivalent monthly interest rate</a:t>
                </a:r>
                <a:r>
                  <a:rPr lang="en-US" sz="2800" dirty="0" smtClean="0"/>
                  <a:t>:</a:t>
                </a:r>
              </a:p>
              <a:p>
                <a:pPr lvl="1">
                  <a:buFont typeface="Arial" panose="020B0604020202020204" pitchFamily="34" charset="0"/>
                  <a:buChar char="•"/>
                </a:pPr>
                <a14:m>
                  <m:oMath xmlns:m="http://schemas.openxmlformats.org/officeDocument/2006/math">
                    <m:sSub>
                      <m:sSubPr>
                        <m:ctrlPr>
                          <a:rPr lang="en-US" i="1" smtClean="0">
                            <a:latin typeface="Cambria Math"/>
                          </a:rPr>
                        </m:ctrlPr>
                      </m:sSubPr>
                      <m:e>
                        <m:r>
                          <a:rPr lang="pt-PT" b="0" i="1" smtClean="0">
                            <a:latin typeface="Cambria Math"/>
                          </a:rPr>
                          <m:t>𝑖</m:t>
                        </m:r>
                      </m:e>
                      <m:sub>
                        <m:r>
                          <a:rPr lang="pt-PT" b="0" i="1" smtClean="0">
                            <a:latin typeface="Cambria Math"/>
                          </a:rPr>
                          <m:t>𝑚</m:t>
                        </m:r>
                      </m:sub>
                    </m:sSub>
                    <m:r>
                      <a:rPr lang="pt-PT" b="0" i="1" smtClean="0">
                        <a:latin typeface="Cambria Math"/>
                      </a:rPr>
                      <m:t>=</m:t>
                    </m:r>
                    <m:sSup>
                      <m:sSupPr>
                        <m:ctrlPr>
                          <a:rPr lang="pt-PT" b="0" i="1" smtClean="0">
                            <a:latin typeface="Cambria Math"/>
                          </a:rPr>
                        </m:ctrlPr>
                      </m:sSupPr>
                      <m:e>
                        <m:d>
                          <m:dPr>
                            <m:ctrlPr>
                              <a:rPr lang="pt-PT" i="1">
                                <a:latin typeface="Cambria Math"/>
                              </a:rPr>
                            </m:ctrlPr>
                          </m:dPr>
                          <m:e>
                            <m:r>
                              <a:rPr lang="pt-PT" i="1">
                                <a:latin typeface="Cambria Math"/>
                              </a:rPr>
                              <m:t>1+</m:t>
                            </m:r>
                            <m:r>
                              <a:rPr lang="pt-PT" i="1">
                                <a:latin typeface="Cambria Math"/>
                              </a:rPr>
                              <m:t>𝑖</m:t>
                            </m:r>
                          </m:e>
                        </m:d>
                      </m:e>
                      <m:sup>
                        <m:f>
                          <m:fPr>
                            <m:type m:val="skw"/>
                            <m:ctrlPr>
                              <a:rPr lang="pt-PT" b="0" i="1" smtClean="0">
                                <a:latin typeface="Cambria Math"/>
                              </a:rPr>
                            </m:ctrlPr>
                          </m:fPr>
                          <m:num>
                            <m:r>
                              <a:rPr lang="pt-PT" b="0" i="1" smtClean="0">
                                <a:latin typeface="Cambria Math"/>
                              </a:rPr>
                              <m:t>1</m:t>
                            </m:r>
                          </m:num>
                          <m:den>
                            <m:r>
                              <a:rPr lang="pt-PT" b="0" i="1" smtClean="0">
                                <a:latin typeface="Cambria Math"/>
                              </a:rPr>
                              <m:t>12</m:t>
                            </m:r>
                          </m:den>
                        </m:f>
                      </m:sup>
                    </m:sSup>
                    <m:r>
                      <a:rPr lang="pt-PT" b="0" i="1" smtClean="0">
                        <a:latin typeface="Cambria Math"/>
                      </a:rPr>
                      <m:t>−1</m:t>
                    </m:r>
                  </m:oMath>
                </a14:m>
                <a:endParaRPr lang="en-US" dirty="0"/>
              </a:p>
            </p:txBody>
          </p:sp>
        </mc:Choice>
        <mc:Fallback>
          <p:sp>
            <p:nvSpPr>
              <p:cNvPr id="142339" name="Rectangle 3"/>
              <p:cNvSpPr>
                <a:spLocks noGrp="1" noRot="1" noChangeAspect="1" noMove="1" noResize="1" noEditPoints="1" noAdjustHandles="1" noChangeArrowheads="1" noChangeShapeType="1" noTextEdit="1"/>
              </p:cNvSpPr>
              <p:nvPr>
                <p:ph type="body" idx="1"/>
              </p:nvPr>
            </p:nvSpPr>
            <p:spPr>
              <a:xfrm>
                <a:off x="762000" y="1295400"/>
                <a:ext cx="7620000" cy="5334000"/>
              </a:xfrm>
              <a:blipFill rotWithShape="1">
                <a:blip r:embed="rId3"/>
                <a:stretch>
                  <a:fillRect l="-720" t="-1257" r="-3440"/>
                </a:stretch>
              </a:blipFill>
            </p:spPr>
            <p:txBody>
              <a:bodyPr/>
              <a:lstStyle/>
              <a:p>
                <a:r>
                  <a:rPr lang="pt-PT">
                    <a:noFill/>
                  </a:rPr>
                  <a:t> </a:t>
                </a:r>
              </a:p>
            </p:txBody>
          </p:sp>
        </mc:Fallback>
      </mc:AlternateContent>
      <p:sp>
        <p:nvSpPr>
          <p:cNvPr id="142340" name="Rectangle 4"/>
          <p:cNvSpPr>
            <a:spLocks noGrp="1" noChangeArrowheads="1"/>
          </p:cNvSpPr>
          <p:nvPr>
            <p:ph type="title"/>
          </p:nvPr>
        </p:nvSpPr>
        <p:spPr>
          <a:xfrm>
            <a:off x="457200" y="381000"/>
            <a:ext cx="8229600" cy="712788"/>
          </a:xfrm>
          <a:noFill/>
          <a:ln/>
        </p:spPr>
        <p:txBody>
          <a:bodyPr/>
          <a:lstStyle/>
          <a:p>
            <a:r>
              <a:rPr lang="en-US" sz="4000"/>
              <a:t>Equivalent Monthly Interest Rate</a:t>
            </a:r>
          </a:p>
        </p:txBody>
      </p:sp>
    </p:spTree>
    <p:extLst>
      <p:ext uri="{BB962C8B-B14F-4D97-AF65-F5344CB8AC3E}">
        <p14:creationId xmlns:p14="http://schemas.microsoft.com/office/powerpoint/2010/main" val="95303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233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233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2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1"/>
          </p:nvPr>
        </p:nvSpPr>
        <p:spPr>
          <a:xfrm>
            <a:off x="381000" y="1447800"/>
            <a:ext cx="8382000" cy="3810000"/>
          </a:xfrm>
        </p:spPr>
        <p:txBody>
          <a:bodyPr/>
          <a:lstStyle/>
          <a:p>
            <a:r>
              <a:rPr lang="en-US" sz="2400"/>
              <a:t>To calculate the payment for a monthly loan, </a:t>
            </a:r>
          </a:p>
          <a:p>
            <a:pPr lvl="1"/>
            <a:r>
              <a:rPr lang="en-US" sz="2400"/>
              <a:t>use the version of the finite annual series formula that solves for the payment, </a:t>
            </a:r>
          </a:p>
          <a:p>
            <a:pPr lvl="1"/>
            <a:r>
              <a:rPr lang="en-US" sz="2400"/>
              <a:t>use the monthly rate instead of the annual rate, and </a:t>
            </a:r>
          </a:p>
          <a:p>
            <a:pPr lvl="1"/>
            <a:r>
              <a:rPr lang="en-US" sz="2400"/>
              <a:t>use the number of months instead of the number of years.</a:t>
            </a:r>
          </a:p>
        </p:txBody>
      </p:sp>
      <p:sp>
        <p:nvSpPr>
          <p:cNvPr id="144388" name="Rectangle 4"/>
          <p:cNvSpPr>
            <a:spLocks noGrp="1" noChangeArrowheads="1"/>
          </p:cNvSpPr>
          <p:nvPr>
            <p:ph type="title"/>
          </p:nvPr>
        </p:nvSpPr>
        <p:spPr>
          <a:xfrm>
            <a:off x="457200" y="609600"/>
            <a:ext cx="8229600" cy="712788"/>
          </a:xfrm>
          <a:noFill/>
          <a:ln/>
        </p:spPr>
        <p:txBody>
          <a:bodyPr/>
          <a:lstStyle/>
          <a:p>
            <a:pPr>
              <a:lnSpc>
                <a:spcPct val="90000"/>
              </a:lnSpc>
            </a:pPr>
            <a:r>
              <a:rPr lang="en-US" sz="4000"/>
              <a:t>Equivalent Monthly Interest Rate </a:t>
            </a:r>
            <a:r>
              <a:rPr lang="en-US" sz="3200"/>
              <a:t>(continued)</a:t>
            </a:r>
          </a:p>
        </p:txBody>
      </p:sp>
      <p:graphicFrame>
        <p:nvGraphicFramePr>
          <p:cNvPr id="144389" name="Object 5"/>
          <p:cNvGraphicFramePr>
            <a:graphicFrameLocks noChangeAspect="1"/>
          </p:cNvGraphicFramePr>
          <p:nvPr/>
        </p:nvGraphicFramePr>
        <p:xfrm>
          <a:off x="2590800" y="4343400"/>
          <a:ext cx="3657600" cy="1463675"/>
        </p:xfrm>
        <a:graphic>
          <a:graphicData uri="http://schemas.openxmlformats.org/presentationml/2006/ole">
            <mc:AlternateContent xmlns:mc="http://schemas.openxmlformats.org/markup-compatibility/2006">
              <mc:Choice xmlns:v="urn:schemas-microsoft-com:vml" Requires="v">
                <p:oleObj spid="_x0000_s48161" name="Equation" r:id="rId4" imgW="1511640" imgH="596880" progId="">
                  <p:embed/>
                </p:oleObj>
              </mc:Choice>
              <mc:Fallback>
                <p:oleObj name="Equation" r:id="rId4" imgW="1511640" imgH="596880" progId="">
                  <p:embed/>
                  <p:pic>
                    <p:nvPicPr>
                      <p:cNvPr id="0" name="Picture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4343400"/>
                        <a:ext cx="36576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Tree>
    <p:extLst>
      <p:ext uri="{BB962C8B-B14F-4D97-AF65-F5344CB8AC3E}">
        <p14:creationId xmlns:p14="http://schemas.microsoft.com/office/powerpoint/2010/main" val="753719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38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43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43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4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5415" name="Object 7"/>
          <p:cNvGraphicFramePr>
            <a:graphicFrameLocks noChangeAspect="1"/>
          </p:cNvGraphicFramePr>
          <p:nvPr>
            <p:extLst>
              <p:ext uri="{D42A27DB-BD31-4B8C-83A1-F6EECF244321}">
                <p14:modId xmlns:p14="http://schemas.microsoft.com/office/powerpoint/2010/main" val="4150637977"/>
              </p:ext>
            </p:extLst>
          </p:nvPr>
        </p:nvGraphicFramePr>
        <p:xfrm>
          <a:off x="838200" y="5410200"/>
          <a:ext cx="7391400" cy="655638"/>
        </p:xfrm>
        <a:graphic>
          <a:graphicData uri="http://schemas.openxmlformats.org/presentationml/2006/ole">
            <mc:AlternateContent xmlns:mc="http://schemas.openxmlformats.org/markup-compatibility/2006">
              <mc:Choice xmlns:v="urn:schemas-microsoft-com:vml" Requires="v">
                <p:oleObj spid="_x0000_s49304" name="Equation" r:id="rId4" imgW="2590800" imgH="228600" progId="">
                  <p:embed/>
                </p:oleObj>
              </mc:Choice>
              <mc:Fallback>
                <p:oleObj name="Equation" r:id="rId4" imgW="2590800" imgH="228600" progId="">
                  <p:embed/>
                  <p:pic>
                    <p:nvPicPr>
                      <p:cNvPr id="0" name="Picture 1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5410200"/>
                        <a:ext cx="7391400" cy="65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45414" name="Object 6"/>
          <p:cNvGraphicFramePr>
            <a:graphicFrameLocks noChangeAspect="1"/>
          </p:cNvGraphicFramePr>
          <p:nvPr/>
        </p:nvGraphicFramePr>
        <p:xfrm>
          <a:off x="838200" y="4495800"/>
          <a:ext cx="4419600" cy="652463"/>
        </p:xfrm>
        <a:graphic>
          <a:graphicData uri="http://schemas.openxmlformats.org/presentationml/2006/ole">
            <mc:AlternateContent xmlns:mc="http://schemas.openxmlformats.org/markup-compatibility/2006">
              <mc:Choice xmlns:v="urn:schemas-microsoft-com:vml" Requires="v">
                <p:oleObj spid="_x0000_s49305" name="Equation" r:id="rId6" imgW="1549400" imgH="228600" progId="">
                  <p:embed/>
                </p:oleObj>
              </mc:Choice>
              <mc:Fallback>
                <p:oleObj name="Equation" r:id="rId6" imgW="1549400" imgH="228600" progId="">
                  <p:embed/>
                  <p:pic>
                    <p:nvPicPr>
                      <p:cNvPr id="0" name="Picture 1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4495800"/>
                        <a:ext cx="4419600"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45413" name="Object 5"/>
          <p:cNvGraphicFramePr>
            <a:graphicFrameLocks noChangeAspect="1"/>
          </p:cNvGraphicFramePr>
          <p:nvPr/>
        </p:nvGraphicFramePr>
        <p:xfrm>
          <a:off x="838200" y="4495800"/>
          <a:ext cx="2971800" cy="642938"/>
        </p:xfrm>
        <a:graphic>
          <a:graphicData uri="http://schemas.openxmlformats.org/presentationml/2006/ole">
            <mc:AlternateContent xmlns:mc="http://schemas.openxmlformats.org/markup-compatibility/2006">
              <mc:Choice xmlns:v="urn:schemas-microsoft-com:vml" Requires="v">
                <p:oleObj spid="_x0000_s49306" name="Equation" r:id="rId8" imgW="1054100" imgH="228600" progId="">
                  <p:embed/>
                </p:oleObj>
              </mc:Choice>
              <mc:Fallback>
                <p:oleObj name="Equation" r:id="rId8" imgW="1054100" imgH="228600" progId="">
                  <p:embed/>
                  <p:pic>
                    <p:nvPicPr>
                      <p:cNvPr id="0" name="Picture 1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495800"/>
                        <a:ext cx="29718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5411" name="Rectangle 3"/>
          <p:cNvSpPr>
            <a:spLocks noGrp="1" noChangeArrowheads="1"/>
          </p:cNvSpPr>
          <p:nvPr>
            <p:ph type="body" idx="1"/>
          </p:nvPr>
        </p:nvSpPr>
        <p:spPr>
          <a:xfrm>
            <a:off x="762000" y="1066800"/>
            <a:ext cx="7620000" cy="2209800"/>
          </a:xfrm>
        </p:spPr>
        <p:txBody>
          <a:bodyPr/>
          <a:lstStyle/>
          <a:p>
            <a:r>
              <a:rPr lang="en-US" sz="2800" dirty="0"/>
              <a:t>Suppose you want to take out a loan for a car.  You want to borrow $10,000 over a 3-yr period at an annual interest rate of 9.5%.  How much will your payment be?</a:t>
            </a:r>
          </a:p>
          <a:p>
            <a:r>
              <a:rPr lang="en-US" sz="2800" dirty="0"/>
              <a:t>Answer: first calculate the monthly interest rate:</a:t>
            </a:r>
          </a:p>
        </p:txBody>
      </p:sp>
      <p:sp>
        <p:nvSpPr>
          <p:cNvPr id="145412" name="Rectangle 4"/>
          <p:cNvSpPr>
            <a:spLocks noGrp="1" noChangeArrowheads="1"/>
          </p:cNvSpPr>
          <p:nvPr>
            <p:ph type="title"/>
          </p:nvPr>
        </p:nvSpPr>
        <p:spPr>
          <a:xfrm>
            <a:off x="457200" y="277813"/>
            <a:ext cx="8229600" cy="712787"/>
          </a:xfrm>
          <a:noFill/>
          <a:ln/>
        </p:spPr>
        <p:txBody>
          <a:bodyPr/>
          <a:lstStyle/>
          <a:p>
            <a:r>
              <a:rPr lang="en-US" sz="4000"/>
              <a:t>Monthly Loan Payment Example</a:t>
            </a:r>
          </a:p>
        </p:txBody>
      </p:sp>
    </p:spTree>
    <p:extLst>
      <p:ext uri="{BB962C8B-B14F-4D97-AF65-F5344CB8AC3E}">
        <p14:creationId xmlns:p14="http://schemas.microsoft.com/office/powerpoint/2010/main" val="536880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4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41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nodeType="clickEffect">
                                  <p:stCondLst>
                                    <p:cond delay="0"/>
                                  </p:stCondLst>
                                  <p:childTnLst>
                                    <p:set>
                                      <p:cBhvr>
                                        <p:cTn id="12" dur="1" fill="hold">
                                          <p:stCondLst>
                                            <p:cond delay="0"/>
                                          </p:stCondLst>
                                        </p:cTn>
                                        <p:tgtEl>
                                          <p:spTgt spid="145413"/>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145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5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5417" name="Object 9"/>
          <p:cNvGraphicFramePr>
            <a:graphicFrameLocks noChangeAspect="1"/>
          </p:cNvGraphicFramePr>
          <p:nvPr>
            <p:extLst>
              <p:ext uri="{D42A27DB-BD31-4B8C-83A1-F6EECF244321}">
                <p14:modId xmlns:p14="http://schemas.microsoft.com/office/powerpoint/2010/main" val="4200473890"/>
              </p:ext>
            </p:extLst>
          </p:nvPr>
        </p:nvGraphicFramePr>
        <p:xfrm>
          <a:off x="762000" y="3886200"/>
          <a:ext cx="6705600" cy="1133475"/>
        </p:xfrm>
        <a:graphic>
          <a:graphicData uri="http://schemas.openxmlformats.org/presentationml/2006/ole">
            <mc:AlternateContent xmlns:mc="http://schemas.openxmlformats.org/markup-compatibility/2006">
              <mc:Choice xmlns:v="urn:schemas-microsoft-com:vml" Requires="v">
                <p:oleObj spid="_x0000_s51238" name="Equation" r:id="rId4" imgW="2628900" imgH="444500" progId="">
                  <p:embed/>
                </p:oleObj>
              </mc:Choice>
              <mc:Fallback>
                <p:oleObj name="Equation" r:id="rId4" imgW="2628900" imgH="444500" progId="">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3886200"/>
                        <a:ext cx="670560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graphicFrame>
        <p:nvGraphicFramePr>
          <p:cNvPr id="145418" name="Object 10"/>
          <p:cNvGraphicFramePr>
            <a:graphicFrameLocks noChangeAspect="1"/>
          </p:cNvGraphicFramePr>
          <p:nvPr>
            <p:extLst>
              <p:ext uri="{D42A27DB-BD31-4B8C-83A1-F6EECF244321}">
                <p14:modId xmlns:p14="http://schemas.microsoft.com/office/powerpoint/2010/main" val="2905968712"/>
              </p:ext>
            </p:extLst>
          </p:nvPr>
        </p:nvGraphicFramePr>
        <p:xfrm>
          <a:off x="762000" y="4953000"/>
          <a:ext cx="7772400" cy="1133475"/>
        </p:xfrm>
        <a:graphic>
          <a:graphicData uri="http://schemas.openxmlformats.org/presentationml/2006/ole">
            <mc:AlternateContent xmlns:mc="http://schemas.openxmlformats.org/markup-compatibility/2006">
              <mc:Choice xmlns:v="urn:schemas-microsoft-com:vml" Requires="v">
                <p:oleObj spid="_x0000_s51239" name="Equation" r:id="rId6" imgW="3048000" imgH="444500" progId="">
                  <p:embed/>
                </p:oleObj>
              </mc:Choice>
              <mc:Fallback>
                <p:oleObj name="Equation" r:id="rId6" imgW="3048000" imgH="444500" progId="">
                  <p:embed/>
                  <p:pic>
                    <p:nvPicPr>
                      <p:cNvPr id="0" name="Picture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4953000"/>
                        <a:ext cx="777240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
        <p:nvSpPr>
          <p:cNvPr id="145411" name="Rectangle 3"/>
          <p:cNvSpPr>
            <a:spLocks noGrp="1" noChangeArrowheads="1"/>
          </p:cNvSpPr>
          <p:nvPr>
            <p:ph type="body" idx="1"/>
          </p:nvPr>
        </p:nvSpPr>
        <p:spPr>
          <a:xfrm>
            <a:off x="762000" y="1066800"/>
            <a:ext cx="7620000" cy="2209800"/>
          </a:xfrm>
        </p:spPr>
        <p:txBody>
          <a:bodyPr/>
          <a:lstStyle/>
          <a:p>
            <a:r>
              <a:rPr lang="en-US" sz="2800" dirty="0"/>
              <a:t>Suppose you want to take out a loan for a car.  You want to borrow $10,000 over a 3-yr period at an annual interest rate of 9.5%.  How much will your payment be</a:t>
            </a:r>
            <a:r>
              <a:rPr lang="en-US" sz="2800" dirty="0" smtClean="0"/>
              <a:t>?</a:t>
            </a:r>
          </a:p>
          <a:p>
            <a:r>
              <a:rPr lang="en-US" sz="2800" dirty="0">
                <a:latin typeface="Verdana" pitchFamily="34" charset="0"/>
              </a:rPr>
              <a:t>Next calculate the payment</a:t>
            </a:r>
            <a:r>
              <a:rPr lang="en-US" sz="2800" dirty="0" smtClean="0">
                <a:latin typeface="Verdana" pitchFamily="34" charset="0"/>
              </a:rPr>
              <a:t>:</a:t>
            </a:r>
            <a:endParaRPr lang="en-US" sz="2800" dirty="0">
              <a:latin typeface="Verdana" pitchFamily="34" charset="0"/>
            </a:endParaRPr>
          </a:p>
        </p:txBody>
      </p:sp>
      <p:sp>
        <p:nvSpPr>
          <p:cNvPr id="145412" name="Rectangle 4"/>
          <p:cNvSpPr>
            <a:spLocks noGrp="1" noChangeArrowheads="1"/>
          </p:cNvSpPr>
          <p:nvPr>
            <p:ph type="title"/>
          </p:nvPr>
        </p:nvSpPr>
        <p:spPr>
          <a:xfrm>
            <a:off x="457200" y="277813"/>
            <a:ext cx="8229600" cy="712787"/>
          </a:xfrm>
          <a:noFill/>
          <a:ln/>
        </p:spPr>
        <p:txBody>
          <a:bodyPr/>
          <a:lstStyle/>
          <a:p>
            <a:r>
              <a:rPr lang="en-US" sz="4000"/>
              <a:t>Monthly Loan Payment Example</a:t>
            </a:r>
          </a:p>
        </p:txBody>
      </p:sp>
      <p:graphicFrame>
        <p:nvGraphicFramePr>
          <p:cNvPr id="145416" name="Object 8"/>
          <p:cNvGraphicFramePr>
            <a:graphicFrameLocks noChangeAspect="1"/>
          </p:cNvGraphicFramePr>
          <p:nvPr>
            <p:extLst>
              <p:ext uri="{D42A27DB-BD31-4B8C-83A1-F6EECF244321}">
                <p14:modId xmlns:p14="http://schemas.microsoft.com/office/powerpoint/2010/main" val="3747531953"/>
              </p:ext>
            </p:extLst>
          </p:nvPr>
        </p:nvGraphicFramePr>
        <p:xfrm>
          <a:off x="762000" y="3886200"/>
          <a:ext cx="2667000" cy="1123950"/>
        </p:xfrm>
        <a:graphic>
          <a:graphicData uri="http://schemas.openxmlformats.org/presentationml/2006/ole">
            <mc:AlternateContent xmlns:mc="http://schemas.openxmlformats.org/markup-compatibility/2006">
              <mc:Choice xmlns:v="urn:schemas-microsoft-com:vml" Requires="v">
                <p:oleObj spid="_x0000_s51240" name="Equation" r:id="rId8" imgW="1054100" imgH="444500" progId="">
                  <p:embed/>
                </p:oleObj>
              </mc:Choice>
              <mc:Fallback>
                <p:oleObj name="Equation" r:id="rId8" imgW="1054100" imgH="444500" progId="">
                  <p:embed/>
                  <p:pic>
                    <p:nvPicPr>
                      <p:cNvPr id="0" name="Picture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 y="3886200"/>
                        <a:ext cx="266700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Tree>
    <p:extLst>
      <p:ext uri="{BB962C8B-B14F-4D97-AF65-F5344CB8AC3E}">
        <p14:creationId xmlns:p14="http://schemas.microsoft.com/office/powerpoint/2010/main" val="35509797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4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nodeType="clickEffect">
                                  <p:stCondLst>
                                    <p:cond delay="0"/>
                                  </p:stCondLst>
                                  <p:childTnLst>
                                    <p:set>
                                      <p:cBhvr>
                                        <p:cTn id="10" dur="1" fill="hold">
                                          <p:stCondLst>
                                            <p:cond delay="0"/>
                                          </p:stCondLst>
                                        </p:cTn>
                                        <p:tgtEl>
                                          <p:spTgt spid="145416"/>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454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5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6" name="Rectangle 4"/>
          <p:cNvSpPr>
            <a:spLocks noGrp="1" noChangeArrowheads="1"/>
          </p:cNvSpPr>
          <p:nvPr>
            <p:ph type="title"/>
          </p:nvPr>
        </p:nvSpPr>
        <p:spPr>
          <a:noFill/>
          <a:ln/>
        </p:spPr>
        <p:txBody>
          <a:bodyPr/>
          <a:lstStyle/>
          <a:p>
            <a:r>
              <a:rPr lang="en-US" sz="4000"/>
              <a:t>Finite Periodic Series</a:t>
            </a:r>
          </a:p>
        </p:txBody>
      </p:sp>
      <p:sp>
        <p:nvSpPr>
          <p:cNvPr id="146435" name="Rectangle 3"/>
          <p:cNvSpPr>
            <a:spLocks noGrp="1" noChangeArrowheads="1"/>
          </p:cNvSpPr>
          <p:nvPr>
            <p:ph type="body" sz="half" idx="1"/>
          </p:nvPr>
        </p:nvSpPr>
        <p:spPr>
          <a:xfrm>
            <a:off x="457200" y="1600200"/>
            <a:ext cx="7772400" cy="2133600"/>
          </a:xfrm>
        </p:spPr>
        <p:txBody>
          <a:bodyPr/>
          <a:lstStyle/>
          <a:p>
            <a:r>
              <a:rPr lang="en-US" sz="2400"/>
              <a:t>This formula is used to solve for the present value, at an interest rate </a:t>
            </a:r>
            <a:r>
              <a:rPr lang="en-US" sz="2400" i="1"/>
              <a:t>i</a:t>
            </a:r>
            <a:r>
              <a:rPr lang="en-US" sz="2400"/>
              <a:t>, of a regular, periodic payment (</a:t>
            </a:r>
            <a:r>
              <a:rPr lang="en-US" sz="2400" i="1"/>
              <a:t>R) </a:t>
            </a:r>
            <a:r>
              <a:rPr lang="en-US" sz="2400"/>
              <a:t>that is received every </a:t>
            </a:r>
            <a:r>
              <a:rPr lang="en-US" sz="2400" i="1"/>
              <a:t>t</a:t>
            </a:r>
            <a:r>
              <a:rPr lang="en-US" sz="2400"/>
              <a:t> years, which ends after a fixed number of years (</a:t>
            </a:r>
            <a:r>
              <a:rPr lang="en-US" sz="2400" i="1"/>
              <a:t>n</a:t>
            </a:r>
            <a:r>
              <a:rPr lang="en-US" sz="2400"/>
              <a:t>).</a:t>
            </a:r>
          </a:p>
        </p:txBody>
      </p:sp>
      <p:graphicFrame>
        <p:nvGraphicFramePr>
          <p:cNvPr id="146440" name="Object 8"/>
          <p:cNvGraphicFramePr>
            <a:graphicFrameLocks noGrp="1" noChangeAspect="1"/>
          </p:cNvGraphicFramePr>
          <p:nvPr>
            <p:ph sz="half" idx="2"/>
          </p:nvPr>
        </p:nvGraphicFramePr>
        <p:xfrm>
          <a:off x="2286000" y="3505200"/>
          <a:ext cx="4114800" cy="1295400"/>
        </p:xfrm>
        <a:graphic>
          <a:graphicData uri="http://schemas.openxmlformats.org/presentationml/2006/ole">
            <mc:AlternateContent xmlns:mc="http://schemas.openxmlformats.org/markup-compatibility/2006">
              <mc:Choice xmlns:v="urn:schemas-microsoft-com:vml" Requires="v">
                <p:oleObj spid="_x0000_s50209" name="Equation" r:id="rId4" imgW="1816560" imgH="559080" progId="">
                  <p:embed/>
                </p:oleObj>
              </mc:Choice>
              <mc:Fallback>
                <p:oleObj name="Equation" r:id="rId4" imgW="1816560" imgH="559080" progId="">
                  <p:embed/>
                  <p:pic>
                    <p:nvPicPr>
                      <p:cNvPr id="0" name="Picture 29"/>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3505200"/>
                        <a:ext cx="4114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pic>
                </p:oleObj>
              </mc:Fallback>
            </mc:AlternateContent>
          </a:graphicData>
        </a:graphic>
      </p:graphicFrame>
    </p:spTree>
    <p:extLst>
      <p:ext uri="{BB962C8B-B14F-4D97-AF65-F5344CB8AC3E}">
        <p14:creationId xmlns:p14="http://schemas.microsoft.com/office/powerpoint/2010/main" val="32994568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sz="4000"/>
              <a:t>Process for Solving Financial Analysis Problems</a:t>
            </a:r>
          </a:p>
        </p:txBody>
      </p:sp>
      <p:sp>
        <p:nvSpPr>
          <p:cNvPr id="167939" name="Rectangle 3"/>
          <p:cNvSpPr>
            <a:spLocks noGrp="1" noChangeArrowheads="1"/>
          </p:cNvSpPr>
          <p:nvPr>
            <p:ph type="body" idx="1"/>
          </p:nvPr>
        </p:nvSpPr>
        <p:spPr/>
        <p:txBody>
          <a:bodyPr/>
          <a:lstStyle/>
          <a:p>
            <a:pPr marL="609600" indent="-609600">
              <a:buFont typeface="Wingdings" pitchFamily="2" charset="2"/>
              <a:buAutoNum type="arabicPeriod"/>
            </a:pPr>
            <a:r>
              <a:rPr lang="en-US" sz="2800"/>
              <a:t>Read the problem.</a:t>
            </a:r>
          </a:p>
          <a:p>
            <a:pPr marL="609600" indent="-609600">
              <a:buFont typeface="Wingdings" pitchFamily="2" charset="2"/>
              <a:buAutoNum type="arabicPeriod"/>
            </a:pPr>
            <a:r>
              <a:rPr lang="en-US" sz="2800"/>
              <a:t>Determine which formula(s) you will need.</a:t>
            </a:r>
          </a:p>
          <a:p>
            <a:pPr marL="990600" lvl="1" indent="-533400"/>
            <a:r>
              <a:rPr lang="en-US" sz="2400"/>
              <a:t>Possibly use a cash flow diagram</a:t>
            </a:r>
          </a:p>
          <a:p>
            <a:pPr marL="609600" indent="-609600">
              <a:buFont typeface="Wingdings" pitchFamily="2" charset="2"/>
              <a:buAutoNum type="arabicPeriod"/>
            </a:pPr>
            <a:r>
              <a:rPr lang="en-US" sz="2800"/>
              <a:t>Determine how the data should be used in the formula.</a:t>
            </a:r>
          </a:p>
          <a:p>
            <a:pPr marL="609600" indent="-609600">
              <a:buFont typeface="Wingdings" pitchFamily="2" charset="2"/>
              <a:buAutoNum type="arabicPeriod"/>
            </a:pPr>
            <a:r>
              <a:rPr lang="en-US" sz="2800"/>
              <a:t>Do the calculations.</a:t>
            </a:r>
          </a:p>
          <a:p>
            <a:pPr marL="609600" indent="-609600">
              <a:buFont typeface="Wingdings" pitchFamily="2" charset="2"/>
              <a:buAutoNum type="arabicPeriod"/>
            </a:pPr>
            <a:r>
              <a:rPr lang="en-US" sz="2800"/>
              <a:t>Does the answer make sense?</a:t>
            </a:r>
          </a:p>
        </p:txBody>
      </p:sp>
    </p:spTree>
    <p:extLst>
      <p:ext uri="{BB962C8B-B14F-4D97-AF65-F5344CB8AC3E}">
        <p14:creationId xmlns:p14="http://schemas.microsoft.com/office/powerpoint/2010/main" val="6910521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79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7939">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6793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67939">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67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1"/>
          </p:nvPr>
        </p:nvSpPr>
        <p:spPr>
          <a:xfrm>
            <a:off x="381000" y="1219200"/>
            <a:ext cx="8305800" cy="4911725"/>
          </a:xfrm>
        </p:spPr>
        <p:txBody>
          <a:bodyPr/>
          <a:lstStyle/>
          <a:p>
            <a:pPr marL="609600" indent="-609600">
              <a:buFont typeface="Wingdings" pitchFamily="2" charset="2"/>
              <a:buNone/>
            </a:pPr>
            <a:r>
              <a:rPr lang="en-US" sz="2800">
                <a:solidFill>
                  <a:schemeClr val="hlink"/>
                </a:solidFill>
              </a:rPr>
              <a:t>1.</a:t>
            </a:r>
            <a:r>
              <a:rPr lang="en-US" sz="2800"/>
              <a:t>  Does the problem involve a series of equal revenues or payments?</a:t>
            </a:r>
          </a:p>
          <a:p>
            <a:pPr marL="990600" lvl="1" indent="-533400">
              <a:buFont typeface="Wingdings" pitchFamily="2" charset="2"/>
              <a:buNone/>
            </a:pPr>
            <a:r>
              <a:rPr lang="en-US" sz="2400"/>
              <a:t>	</a:t>
            </a:r>
            <a:r>
              <a:rPr lang="en-US" sz="2400" b="1"/>
              <a:t>Yes</a:t>
            </a:r>
            <a:r>
              <a:rPr lang="en-US" sz="2400"/>
              <a:t>:  Go to Question 2</a:t>
            </a:r>
          </a:p>
          <a:p>
            <a:pPr marL="990600" lvl="1" indent="-533400">
              <a:buFont typeface="Wingdings" pitchFamily="2" charset="2"/>
              <a:buNone/>
            </a:pPr>
            <a:r>
              <a:rPr lang="en-US" sz="2400"/>
              <a:t>	</a:t>
            </a:r>
            <a:r>
              <a:rPr lang="en-US" sz="2400" b="1"/>
              <a:t>No</a:t>
            </a:r>
            <a:r>
              <a:rPr lang="en-US" sz="2400"/>
              <a:t>:  You need to use the </a:t>
            </a:r>
            <a:r>
              <a:rPr lang="en-US" sz="2400" u="sng"/>
              <a:t>single-value </a:t>
            </a:r>
            <a:r>
              <a:rPr lang="en-US" sz="2400"/>
              <a:t>	</a:t>
            </a:r>
            <a:r>
              <a:rPr lang="en-US" sz="2400" u="sng"/>
              <a:t>formula</a:t>
            </a:r>
            <a:r>
              <a:rPr lang="en-US" sz="2400"/>
              <a:t>.  If multiple values are involved, 	you will probably need to apply the 	formula separately to each value.</a:t>
            </a:r>
          </a:p>
          <a:p>
            <a:pPr marL="609600" indent="-609600">
              <a:buFont typeface="Wingdings" pitchFamily="2" charset="2"/>
              <a:buNone/>
            </a:pPr>
            <a:r>
              <a:rPr lang="en-US" sz="2800">
                <a:solidFill>
                  <a:schemeClr val="hlink"/>
                </a:solidFill>
              </a:rPr>
              <a:t>2.</a:t>
            </a:r>
            <a:r>
              <a:rPr lang="en-US" sz="2800"/>
              <a:t>  Is the series of revenues or payments annual or periodic?</a:t>
            </a:r>
          </a:p>
          <a:p>
            <a:pPr marL="990600" lvl="1" indent="-533400">
              <a:buFontTx/>
              <a:buNone/>
            </a:pPr>
            <a:r>
              <a:rPr lang="en-US" sz="2400" b="1"/>
              <a:t>	Annual</a:t>
            </a:r>
            <a:r>
              <a:rPr lang="en-US" sz="2400"/>
              <a:t>:  Go to Question 3</a:t>
            </a:r>
          </a:p>
          <a:p>
            <a:pPr marL="990600" lvl="1" indent="-533400">
              <a:buFontTx/>
              <a:buNone/>
            </a:pPr>
            <a:r>
              <a:rPr lang="en-US" sz="2400" b="1"/>
              <a:t>	Periodic</a:t>
            </a:r>
            <a:r>
              <a:rPr lang="en-US" sz="2400"/>
              <a:t>:  Go to Question 4</a:t>
            </a:r>
          </a:p>
        </p:txBody>
      </p:sp>
      <p:sp>
        <p:nvSpPr>
          <p:cNvPr id="148484" name="Rectangle 4"/>
          <p:cNvSpPr>
            <a:spLocks noGrp="1" noChangeArrowheads="1"/>
          </p:cNvSpPr>
          <p:nvPr>
            <p:ph type="title"/>
          </p:nvPr>
        </p:nvSpPr>
        <p:spPr>
          <a:xfrm>
            <a:off x="457200" y="277813"/>
            <a:ext cx="8229600" cy="712787"/>
          </a:xfrm>
          <a:noFill/>
          <a:ln/>
        </p:spPr>
        <p:txBody>
          <a:bodyPr/>
          <a:lstStyle/>
          <a:p>
            <a:r>
              <a:rPr lang="en-US" sz="4000"/>
              <a:t>Determining Which Formula to Use</a:t>
            </a:r>
          </a:p>
        </p:txBody>
      </p:sp>
    </p:spTree>
    <p:extLst>
      <p:ext uri="{BB962C8B-B14F-4D97-AF65-F5344CB8AC3E}">
        <p14:creationId xmlns:p14="http://schemas.microsoft.com/office/powerpoint/2010/main" val="2391809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848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848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8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Rectangle 4"/>
          <p:cNvSpPr>
            <a:spLocks noGrp="1" noChangeArrowheads="1"/>
          </p:cNvSpPr>
          <p:nvPr>
            <p:ph type="title"/>
          </p:nvPr>
        </p:nvSpPr>
        <p:spPr>
          <a:xfrm>
            <a:off x="457200" y="277813"/>
            <a:ext cx="8229600" cy="712787"/>
          </a:xfrm>
          <a:noFill/>
          <a:ln/>
        </p:spPr>
        <p:txBody>
          <a:bodyPr/>
          <a:lstStyle/>
          <a:p>
            <a:r>
              <a:rPr lang="en-US" sz="4000"/>
              <a:t>Determining Which Formula to Use (continued)</a:t>
            </a:r>
          </a:p>
        </p:txBody>
      </p:sp>
      <p:sp>
        <p:nvSpPr>
          <p:cNvPr id="149509" name="Rectangle 5"/>
          <p:cNvSpPr>
            <a:spLocks noGrp="1" noChangeArrowheads="1"/>
          </p:cNvSpPr>
          <p:nvPr>
            <p:ph type="body" idx="1"/>
          </p:nvPr>
        </p:nvSpPr>
        <p:spPr>
          <a:xfrm>
            <a:off x="304800" y="1066800"/>
            <a:ext cx="8382000" cy="5562600"/>
          </a:xfrm>
          <a:noFill/>
          <a:ln/>
        </p:spPr>
        <p:txBody>
          <a:bodyPr/>
          <a:lstStyle/>
          <a:p>
            <a:pPr marL="990600" lvl="1" indent="-533400">
              <a:lnSpc>
                <a:spcPct val="90000"/>
              </a:lnSpc>
              <a:buFontTx/>
              <a:buNone/>
            </a:pPr>
            <a:endParaRPr lang="en-US" sz="900"/>
          </a:p>
          <a:p>
            <a:pPr marL="609600" indent="-609600">
              <a:lnSpc>
                <a:spcPct val="90000"/>
              </a:lnSpc>
              <a:buFont typeface="Wingdings" pitchFamily="2" charset="2"/>
              <a:buNone/>
            </a:pPr>
            <a:r>
              <a:rPr lang="en-US" sz="2800">
                <a:solidFill>
                  <a:schemeClr val="hlink"/>
                </a:solidFill>
              </a:rPr>
              <a:t>3.</a:t>
            </a:r>
            <a:r>
              <a:rPr lang="en-US" sz="2800"/>
              <a:t>  (</a:t>
            </a:r>
            <a:r>
              <a:rPr lang="en-US" sz="2800" b="1"/>
              <a:t>Annual Series</a:t>
            </a:r>
            <a:r>
              <a:rPr lang="en-US" sz="2800"/>
              <a:t>) Does the series of annual revenues or payments end at a specific time, or is it infinite?</a:t>
            </a:r>
          </a:p>
          <a:p>
            <a:pPr marL="990600" lvl="1" indent="-533400">
              <a:lnSpc>
                <a:spcPct val="90000"/>
              </a:lnSpc>
              <a:buFontTx/>
              <a:buNone/>
            </a:pPr>
            <a:r>
              <a:rPr lang="en-US" sz="2400" b="1"/>
              <a:t>    Specific</a:t>
            </a:r>
            <a:r>
              <a:rPr lang="en-US" sz="2400"/>
              <a:t>: </a:t>
            </a:r>
            <a:r>
              <a:rPr lang="en-US" sz="2400">
                <a:effectLst/>
              </a:rPr>
              <a:t>Use the </a:t>
            </a:r>
            <a:r>
              <a:rPr lang="en-US" sz="2400" u="sng">
                <a:effectLst/>
              </a:rPr>
              <a:t>finite annual series formula</a:t>
            </a:r>
            <a:endParaRPr lang="en-US" sz="2400"/>
          </a:p>
          <a:p>
            <a:pPr marL="990600" lvl="1" indent="-533400">
              <a:lnSpc>
                <a:spcPct val="90000"/>
              </a:lnSpc>
              <a:buFontTx/>
              <a:buNone/>
            </a:pPr>
            <a:r>
              <a:rPr lang="en-US" sz="2400" b="1"/>
              <a:t>    Infinite</a:t>
            </a:r>
            <a:r>
              <a:rPr lang="en-US" sz="2400"/>
              <a:t>: </a:t>
            </a:r>
            <a:r>
              <a:rPr lang="en-US" sz="2400">
                <a:effectLst/>
              </a:rPr>
              <a:t>Use the </a:t>
            </a:r>
            <a:r>
              <a:rPr lang="en-US" sz="2400" u="sng">
                <a:effectLst/>
              </a:rPr>
              <a:t>infinite annual series </a:t>
            </a:r>
            <a:r>
              <a:rPr lang="en-US" sz="2400">
                <a:effectLst/>
              </a:rPr>
              <a:t>	 	        </a:t>
            </a:r>
            <a:r>
              <a:rPr lang="en-US" sz="2400" u="sng">
                <a:effectLst/>
              </a:rPr>
              <a:t>formula</a:t>
            </a:r>
          </a:p>
          <a:p>
            <a:pPr marL="609600" indent="-609600">
              <a:lnSpc>
                <a:spcPct val="90000"/>
              </a:lnSpc>
              <a:buFont typeface="Wingdings" pitchFamily="2" charset="2"/>
              <a:buNone/>
            </a:pPr>
            <a:r>
              <a:rPr lang="en-US" sz="2800">
                <a:solidFill>
                  <a:schemeClr val="hlink"/>
                </a:solidFill>
              </a:rPr>
              <a:t>4.</a:t>
            </a:r>
            <a:r>
              <a:rPr lang="en-US" sz="2800"/>
              <a:t> (</a:t>
            </a:r>
            <a:r>
              <a:rPr lang="en-US" sz="2800" b="1"/>
              <a:t>Periodic Series</a:t>
            </a:r>
            <a:r>
              <a:rPr lang="en-US" sz="2800"/>
              <a:t>) Does the series of periodic revenues or payments end at a specific time, or is it infinite?</a:t>
            </a:r>
          </a:p>
          <a:p>
            <a:pPr marL="990600" lvl="1" indent="-533400">
              <a:lnSpc>
                <a:spcPct val="90000"/>
              </a:lnSpc>
              <a:buFont typeface="Wingdings" pitchFamily="2" charset="2"/>
              <a:buNone/>
            </a:pPr>
            <a:r>
              <a:rPr lang="en-US" sz="2400" b="1"/>
              <a:t>    Specific</a:t>
            </a:r>
            <a:r>
              <a:rPr lang="en-US" sz="2400"/>
              <a:t>: </a:t>
            </a:r>
            <a:r>
              <a:rPr lang="en-US" sz="2400">
                <a:effectLst/>
              </a:rPr>
              <a:t>Use the </a:t>
            </a:r>
            <a:r>
              <a:rPr lang="en-US" sz="2400" u="sng">
                <a:effectLst/>
              </a:rPr>
              <a:t>finite periodic series</a:t>
            </a:r>
            <a:r>
              <a:rPr lang="en-US" sz="2400">
                <a:effectLst/>
              </a:rPr>
              <a:t> 		       </a:t>
            </a:r>
            <a:r>
              <a:rPr lang="en-US" sz="2400" u="sng">
                <a:effectLst/>
              </a:rPr>
              <a:t>formula</a:t>
            </a:r>
            <a:endParaRPr lang="en-US" sz="2400"/>
          </a:p>
          <a:p>
            <a:pPr marL="990600" lvl="1" indent="-533400">
              <a:lnSpc>
                <a:spcPct val="90000"/>
              </a:lnSpc>
              <a:buFont typeface="Wingdings" pitchFamily="2" charset="2"/>
              <a:buNone/>
            </a:pPr>
            <a:r>
              <a:rPr lang="en-US" sz="2400" b="1"/>
              <a:t>    Infinite</a:t>
            </a:r>
            <a:r>
              <a:rPr lang="en-US" sz="2400"/>
              <a:t>: </a:t>
            </a:r>
            <a:r>
              <a:rPr lang="en-US" sz="2400">
                <a:effectLst/>
              </a:rPr>
              <a:t>Use the </a:t>
            </a:r>
            <a:r>
              <a:rPr lang="en-US" sz="2400" u="sng">
                <a:effectLst/>
              </a:rPr>
              <a:t>infinite periodic series</a:t>
            </a:r>
            <a:r>
              <a:rPr lang="en-US" sz="2400">
                <a:effectLst/>
              </a:rPr>
              <a:t>	        		       </a:t>
            </a:r>
            <a:r>
              <a:rPr lang="en-US" sz="2400" u="sng">
                <a:effectLst/>
              </a:rPr>
              <a:t>formula</a:t>
            </a:r>
          </a:p>
          <a:p>
            <a:pPr marL="990600" lvl="1" indent="-533400">
              <a:lnSpc>
                <a:spcPct val="90000"/>
              </a:lnSpc>
              <a:buFontTx/>
              <a:buNone/>
            </a:pPr>
            <a:endParaRPr lang="en-US" sz="2400"/>
          </a:p>
        </p:txBody>
      </p:sp>
    </p:spTree>
    <p:extLst>
      <p:ext uri="{BB962C8B-B14F-4D97-AF65-F5344CB8AC3E}">
        <p14:creationId xmlns:p14="http://schemas.microsoft.com/office/powerpoint/2010/main" val="259722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0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50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5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457200" y="1143000"/>
            <a:ext cx="8229600" cy="5257800"/>
          </a:xfrm>
        </p:spPr>
        <p:txBody>
          <a:bodyPr/>
          <a:lstStyle/>
          <a:p>
            <a:pPr eaLnBrk="1" hangingPunct="1">
              <a:defRPr/>
            </a:pPr>
            <a:r>
              <a:rPr lang="en-US" dirty="0" smtClean="0"/>
              <a:t>Interest</a:t>
            </a:r>
          </a:p>
          <a:p>
            <a:pPr lvl="1" eaLnBrk="1" hangingPunct="1">
              <a:defRPr/>
            </a:pPr>
            <a:r>
              <a:rPr lang="en-US" dirty="0" smtClean="0"/>
              <a:t>What is interest?</a:t>
            </a:r>
          </a:p>
          <a:p>
            <a:pPr eaLnBrk="1" hangingPunct="1">
              <a:defRPr/>
            </a:pPr>
            <a:r>
              <a:rPr lang="en-US" dirty="0" smtClean="0"/>
              <a:t>Discounting Formulas</a:t>
            </a:r>
          </a:p>
          <a:p>
            <a:pPr lvl="1" eaLnBrk="1" hangingPunct="1">
              <a:defRPr/>
            </a:pPr>
            <a:r>
              <a:rPr lang="en-US" dirty="0" smtClean="0"/>
              <a:t>Single-value Formula</a:t>
            </a:r>
          </a:p>
          <a:p>
            <a:pPr lvl="1" eaLnBrk="1" hangingPunct="1">
              <a:defRPr/>
            </a:pPr>
            <a:r>
              <a:rPr lang="en-US" dirty="0" smtClean="0"/>
              <a:t>Infinite Annual Series</a:t>
            </a:r>
          </a:p>
          <a:p>
            <a:pPr lvl="1" eaLnBrk="1" hangingPunct="1">
              <a:defRPr/>
            </a:pPr>
            <a:r>
              <a:rPr lang="en-US" dirty="0" smtClean="0"/>
              <a:t>Infinite Periodic Series</a:t>
            </a:r>
          </a:p>
          <a:p>
            <a:pPr lvl="1" eaLnBrk="1" hangingPunct="1">
              <a:defRPr/>
            </a:pPr>
            <a:r>
              <a:rPr lang="en-US" dirty="0" smtClean="0"/>
              <a:t>Finite Annual Series</a:t>
            </a:r>
          </a:p>
          <a:p>
            <a:pPr lvl="1" eaLnBrk="1" hangingPunct="1">
              <a:defRPr/>
            </a:pPr>
            <a:r>
              <a:rPr lang="en-US" dirty="0" smtClean="0"/>
              <a:t>Finite </a:t>
            </a:r>
            <a:r>
              <a:rPr lang="en-US" dirty="0"/>
              <a:t>Periodic </a:t>
            </a:r>
            <a:r>
              <a:rPr lang="en-US" dirty="0" smtClean="0"/>
              <a:t>Series</a:t>
            </a:r>
            <a:endParaRPr lang="en-US" dirty="0"/>
          </a:p>
        </p:txBody>
      </p:sp>
      <p:sp>
        <p:nvSpPr>
          <p:cNvPr id="131076" name="Rectangle 4"/>
          <p:cNvSpPr>
            <a:spLocks noGrp="1" noChangeArrowheads="1"/>
          </p:cNvSpPr>
          <p:nvPr>
            <p:ph type="title"/>
          </p:nvPr>
        </p:nvSpPr>
        <p:spPr>
          <a:xfrm>
            <a:off x="457200" y="277813"/>
            <a:ext cx="8229600" cy="636587"/>
          </a:xfrm>
        </p:spPr>
        <p:txBody>
          <a:bodyPr/>
          <a:lstStyle/>
          <a:p>
            <a:pPr eaLnBrk="1" hangingPunct="1">
              <a:defRPr/>
            </a:pPr>
            <a:r>
              <a:rPr lang="en-US" sz="4000" dirty="0"/>
              <a:t>Lecture Outline </a:t>
            </a:r>
            <a:r>
              <a:rPr lang="en-US" sz="2400" dirty="0" smtClean="0"/>
              <a:t>(continued)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533400" y="1676400"/>
            <a:ext cx="8077200" cy="4572000"/>
          </a:xfrm>
        </p:spPr>
        <p:txBody>
          <a:bodyPr/>
          <a:lstStyle/>
          <a:p>
            <a:pPr eaLnBrk="1" hangingPunct="1">
              <a:buFont typeface="Wingdings" pitchFamily="2" charset="2"/>
              <a:buNone/>
            </a:pPr>
            <a:endParaRPr lang="en-US" sz="900" dirty="0" smtClean="0"/>
          </a:p>
          <a:p>
            <a:pPr eaLnBrk="1" hangingPunct="1">
              <a:spcBef>
                <a:spcPct val="0"/>
              </a:spcBef>
              <a:spcAft>
                <a:spcPts val="1200"/>
              </a:spcAft>
            </a:pPr>
            <a:r>
              <a:rPr lang="en-US" sz="2800" dirty="0" smtClean="0"/>
              <a:t>Even public agencies should strive to achieve their objectives in a financially efficient </a:t>
            </a:r>
            <a:r>
              <a:rPr lang="en-US" sz="2800" dirty="0" smtClean="0"/>
              <a:t>way.</a:t>
            </a:r>
            <a:endParaRPr lang="en-US" sz="2800" dirty="0" smtClean="0"/>
          </a:p>
          <a:p>
            <a:pPr eaLnBrk="1" hangingPunct="1">
              <a:spcBef>
                <a:spcPct val="0"/>
              </a:spcBef>
              <a:spcAft>
                <a:spcPts val="1200"/>
              </a:spcAft>
            </a:pPr>
            <a:r>
              <a:rPr lang="en-US" sz="2800" dirty="0" smtClean="0"/>
              <a:t>Natural resources management alternatives provide different returns at different times.  How can you compare them financially?</a:t>
            </a:r>
          </a:p>
        </p:txBody>
      </p:sp>
      <p:sp>
        <p:nvSpPr>
          <p:cNvPr id="133124" name="Rectangle 4"/>
          <p:cNvSpPr>
            <a:spLocks noGrp="1" noChangeArrowheads="1"/>
          </p:cNvSpPr>
          <p:nvPr>
            <p:ph type="title"/>
          </p:nvPr>
        </p:nvSpPr>
        <p:spPr>
          <a:xfrm>
            <a:off x="457200" y="277813"/>
            <a:ext cx="8229600" cy="1017587"/>
          </a:xfrm>
        </p:spPr>
        <p:txBody>
          <a:bodyPr/>
          <a:lstStyle/>
          <a:p>
            <a:pPr eaLnBrk="1" hangingPunct="1">
              <a:defRPr/>
            </a:pPr>
            <a:r>
              <a:rPr lang="en-US" sz="4000" dirty="0" smtClean="0"/>
              <a:t>Why </a:t>
            </a:r>
            <a:r>
              <a:rPr lang="en-US" sz="4000" dirty="0" smtClean="0"/>
              <a:t>Learn about </a:t>
            </a:r>
            <a:r>
              <a:rPr lang="en-US" sz="4000" dirty="0" smtClean="0"/>
              <a:t>Financial </a:t>
            </a:r>
            <a:r>
              <a:rPr lang="en-US" sz="4000" dirty="0" smtClean="0"/>
              <a:t>Analysis in forestry classes?</a:t>
            </a:r>
            <a:endParaRPr lang="en-US" sz="4000" dirty="0" smtClean="0"/>
          </a:p>
        </p:txBody>
      </p:sp>
    </p:spTree>
    <p:extLst>
      <p:ext uri="{BB962C8B-B14F-4D97-AF65-F5344CB8AC3E}">
        <p14:creationId xmlns:p14="http://schemas.microsoft.com/office/powerpoint/2010/main" val="1622460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body" idx="1"/>
          </p:nvPr>
        </p:nvSpPr>
        <p:spPr>
          <a:xfrm>
            <a:off x="457200" y="1600200"/>
            <a:ext cx="8305800" cy="4114800"/>
          </a:xfrm>
        </p:spPr>
        <p:txBody>
          <a:bodyPr/>
          <a:lstStyle/>
          <a:p>
            <a:pPr eaLnBrk="1" hangingPunct="1">
              <a:spcBef>
                <a:spcPct val="0"/>
              </a:spcBef>
              <a:spcAft>
                <a:spcPts val="1200"/>
              </a:spcAft>
            </a:pPr>
            <a:r>
              <a:rPr lang="en-US" sz="2800" dirty="0" smtClean="0"/>
              <a:t>Forests and other natural resources are valuable assets.  If natural resources managers don’t understand financial analysis, these assets will be managed by people who do - accountants and business majors.</a:t>
            </a:r>
            <a:endParaRPr lang="en-US" sz="900" dirty="0" smtClean="0"/>
          </a:p>
          <a:p>
            <a:pPr eaLnBrk="1" hangingPunct="1">
              <a:spcBef>
                <a:spcPct val="0"/>
              </a:spcBef>
              <a:spcAft>
                <a:spcPts val="1200"/>
              </a:spcAft>
            </a:pPr>
            <a:r>
              <a:rPr lang="en-US" sz="2800" dirty="0" smtClean="0"/>
              <a:t>Financial analysis will be useful to you in managing your own personal finances: loans, mortgages, retirement, and investments.</a:t>
            </a:r>
          </a:p>
        </p:txBody>
      </p:sp>
      <p:sp>
        <p:nvSpPr>
          <p:cNvPr id="134148" name="Rectangle 4"/>
          <p:cNvSpPr>
            <a:spLocks noGrp="1" noChangeArrowheads="1"/>
          </p:cNvSpPr>
          <p:nvPr>
            <p:ph type="title"/>
          </p:nvPr>
        </p:nvSpPr>
        <p:spPr>
          <a:xfrm>
            <a:off x="457200" y="277813"/>
            <a:ext cx="8229600" cy="1017587"/>
          </a:xfrm>
        </p:spPr>
        <p:txBody>
          <a:bodyPr/>
          <a:lstStyle/>
          <a:p>
            <a:pPr eaLnBrk="1" hangingPunct="1">
              <a:defRPr/>
            </a:pPr>
            <a:r>
              <a:rPr lang="en-US" sz="4000" dirty="0" smtClean="0"/>
              <a:t>Why Learn About</a:t>
            </a:r>
            <a:br>
              <a:rPr lang="en-US" sz="4000" dirty="0" smtClean="0"/>
            </a:br>
            <a:r>
              <a:rPr lang="en-US" sz="4000" dirty="0" smtClean="0"/>
              <a:t>Financial Analysis?</a:t>
            </a:r>
          </a:p>
        </p:txBody>
      </p:sp>
    </p:spTree>
    <p:extLst>
      <p:ext uri="{BB962C8B-B14F-4D97-AF65-F5344CB8AC3E}">
        <p14:creationId xmlns:p14="http://schemas.microsoft.com/office/powerpoint/2010/main" val="8312771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41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3"/>
          <p:cNvSpPr>
            <a:spLocks noGrp="1" noChangeArrowheads="1"/>
          </p:cNvSpPr>
          <p:nvPr>
            <p:ph type="body" idx="1"/>
          </p:nvPr>
        </p:nvSpPr>
        <p:spPr>
          <a:xfrm>
            <a:off x="457200" y="1066800"/>
            <a:ext cx="8077200" cy="5486400"/>
          </a:xfrm>
        </p:spPr>
        <p:txBody>
          <a:bodyPr/>
          <a:lstStyle/>
          <a:p>
            <a:pPr eaLnBrk="1" hangingPunct="1"/>
            <a:r>
              <a:rPr lang="en-US" sz="2800" dirty="0" smtClean="0"/>
              <a:t>Simple Definitions</a:t>
            </a:r>
          </a:p>
          <a:p>
            <a:pPr lvl="1" eaLnBrk="1" hangingPunct="1"/>
            <a:r>
              <a:rPr lang="en-US" sz="2400" i="1" u="sng" dirty="0" smtClean="0"/>
              <a:t>Discounting</a:t>
            </a:r>
            <a:r>
              <a:rPr lang="en-US" sz="2400" dirty="0" smtClean="0"/>
              <a:t> is the process of converting future values to present values</a:t>
            </a:r>
          </a:p>
          <a:p>
            <a:pPr lvl="1" eaLnBrk="1" hangingPunct="1">
              <a:buFontTx/>
              <a:buNone/>
            </a:pPr>
            <a:endParaRPr lang="en-US" sz="800" dirty="0" smtClean="0"/>
          </a:p>
          <a:p>
            <a:pPr lvl="1" eaLnBrk="1" hangingPunct="1"/>
            <a:r>
              <a:rPr lang="en-US" sz="2400" i="1" u="sng" dirty="0" smtClean="0"/>
              <a:t>Compounding</a:t>
            </a:r>
            <a:r>
              <a:rPr lang="en-US" sz="2400" dirty="0" smtClean="0"/>
              <a:t> is the reverse process: converting present values to future values</a:t>
            </a:r>
          </a:p>
          <a:p>
            <a:pPr lvl="1" eaLnBrk="1" hangingPunct="1">
              <a:buFontTx/>
              <a:buNone/>
            </a:pPr>
            <a:endParaRPr lang="en-US" sz="800" dirty="0" smtClean="0"/>
          </a:p>
          <a:p>
            <a:pPr lvl="1" eaLnBrk="1" hangingPunct="1"/>
            <a:r>
              <a:rPr lang="en-US" sz="2400" dirty="0" smtClean="0"/>
              <a:t>A </a:t>
            </a:r>
            <a:r>
              <a:rPr lang="en-US" sz="2400" i="1" u="sng" dirty="0" smtClean="0"/>
              <a:t>present value</a:t>
            </a:r>
            <a:r>
              <a:rPr lang="en-US" sz="2400" dirty="0" smtClean="0"/>
              <a:t> is a value that is expressed in terms of dollars received immediately</a:t>
            </a:r>
          </a:p>
          <a:p>
            <a:pPr lvl="1" eaLnBrk="1" hangingPunct="1">
              <a:buFontTx/>
              <a:buNone/>
            </a:pPr>
            <a:endParaRPr lang="en-US" sz="800" dirty="0" smtClean="0"/>
          </a:p>
          <a:p>
            <a:pPr lvl="1" eaLnBrk="1" hangingPunct="1"/>
            <a:r>
              <a:rPr lang="en-US" sz="2400" dirty="0" smtClean="0"/>
              <a:t>A </a:t>
            </a:r>
            <a:r>
              <a:rPr lang="en-US" sz="2400" i="1" u="sng" dirty="0" smtClean="0"/>
              <a:t>future value</a:t>
            </a:r>
            <a:r>
              <a:rPr lang="en-US" sz="2400" dirty="0" smtClean="0"/>
              <a:t> is a value that is expressed in terms of dollars received at some future time</a:t>
            </a:r>
          </a:p>
        </p:txBody>
      </p:sp>
      <p:sp>
        <p:nvSpPr>
          <p:cNvPr id="135173" name="Rectangle 5"/>
          <p:cNvSpPr>
            <a:spLocks noGrp="1" noChangeArrowheads="1"/>
          </p:cNvSpPr>
          <p:nvPr>
            <p:ph type="title"/>
          </p:nvPr>
        </p:nvSpPr>
        <p:spPr>
          <a:xfrm>
            <a:off x="457200" y="277813"/>
            <a:ext cx="8229600" cy="636587"/>
          </a:xfrm>
        </p:spPr>
        <p:txBody>
          <a:bodyPr/>
          <a:lstStyle/>
          <a:p>
            <a:pPr eaLnBrk="1" hangingPunct="1">
              <a:defRPr/>
            </a:pPr>
            <a:r>
              <a:rPr lang="en-US" sz="4000" smtClean="0"/>
              <a:t>What is Discounting?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517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517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5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body" idx="1"/>
          </p:nvPr>
        </p:nvSpPr>
        <p:spPr>
          <a:xfrm>
            <a:off x="533400" y="1143000"/>
            <a:ext cx="8001000" cy="5257800"/>
          </a:xfrm>
        </p:spPr>
        <p:txBody>
          <a:bodyPr/>
          <a:lstStyle/>
          <a:p>
            <a:pPr eaLnBrk="1" hangingPunct="1"/>
            <a:r>
              <a:rPr lang="en-US" sz="2400" i="1" u="sng" smtClean="0"/>
              <a:t>Discounting</a:t>
            </a:r>
            <a:r>
              <a:rPr lang="en-US" sz="2400" smtClean="0"/>
              <a:t> is the process of converting a value that is expressed in terms of dollars received at one point in time to an equivalent value expressed in terms of dollars received at an earlier point in time.</a:t>
            </a:r>
          </a:p>
          <a:p>
            <a:pPr eaLnBrk="1" hangingPunct="1"/>
            <a:endParaRPr lang="en-US" sz="800" smtClean="0"/>
          </a:p>
          <a:p>
            <a:pPr eaLnBrk="1" hangingPunct="1"/>
            <a:r>
              <a:rPr lang="en-US" sz="2400" i="1" u="sng" smtClean="0"/>
              <a:t>Compounding</a:t>
            </a:r>
            <a:r>
              <a:rPr lang="en-US" sz="2400" smtClean="0"/>
              <a:t> is the process of converting a value that is expressed in terms of dollars received at one point in time to an equivalent value expressed in terms of dollars received at a later point in time.</a:t>
            </a:r>
          </a:p>
        </p:txBody>
      </p:sp>
      <p:sp>
        <p:nvSpPr>
          <p:cNvPr id="136196" name="Rectangle 4"/>
          <p:cNvSpPr>
            <a:spLocks noGrp="1" noChangeArrowheads="1"/>
          </p:cNvSpPr>
          <p:nvPr>
            <p:ph type="title"/>
          </p:nvPr>
        </p:nvSpPr>
        <p:spPr>
          <a:xfrm>
            <a:off x="457200" y="277813"/>
            <a:ext cx="8229600" cy="636587"/>
          </a:xfrm>
        </p:spPr>
        <p:txBody>
          <a:bodyPr/>
          <a:lstStyle/>
          <a:p>
            <a:pPr eaLnBrk="1" hangingPunct="1">
              <a:defRPr/>
            </a:pPr>
            <a:r>
              <a:rPr lang="en-US" sz="4000" smtClean="0"/>
              <a:t>More Accurate Definitions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body" idx="1"/>
          </p:nvPr>
        </p:nvSpPr>
        <p:spPr>
          <a:xfrm>
            <a:off x="381000" y="1143000"/>
            <a:ext cx="8153400" cy="5486400"/>
          </a:xfrm>
        </p:spPr>
        <p:txBody>
          <a:bodyPr/>
          <a:lstStyle/>
          <a:p>
            <a:pPr eaLnBrk="1" hangingPunct="1"/>
            <a:r>
              <a:rPr lang="en-US" dirty="0" smtClean="0"/>
              <a:t>Why is the value of $100 different when it is received at different times?</a:t>
            </a:r>
          </a:p>
          <a:p>
            <a:pPr eaLnBrk="1" hangingPunct="1"/>
            <a:r>
              <a:rPr lang="en-US" dirty="0" smtClean="0"/>
              <a:t>“Time value” of money</a:t>
            </a:r>
          </a:p>
          <a:p>
            <a:pPr lvl="1" eaLnBrk="1" hangingPunct="1"/>
            <a:r>
              <a:rPr lang="en-US" dirty="0" smtClean="0"/>
              <a:t>People prefer to have things today rather than wait (time preference)</a:t>
            </a:r>
          </a:p>
          <a:p>
            <a:pPr lvl="1" eaLnBrk="1" hangingPunct="1"/>
            <a:r>
              <a:rPr lang="en-US" dirty="0" smtClean="0"/>
              <a:t>Money can be invested and earn more money in the future (opportunity cost)</a:t>
            </a:r>
          </a:p>
          <a:p>
            <a:pPr lvl="1" eaLnBrk="1" hangingPunct="1"/>
            <a:r>
              <a:rPr lang="en-US" dirty="0" smtClean="0"/>
              <a:t>If you want to use someone else’s money, you have to pay them “rent” on the money (asset value)</a:t>
            </a:r>
          </a:p>
        </p:txBody>
      </p:sp>
      <p:sp>
        <p:nvSpPr>
          <p:cNvPr id="136196" name="Rectangle 4"/>
          <p:cNvSpPr>
            <a:spLocks noGrp="1" noChangeArrowheads="1"/>
          </p:cNvSpPr>
          <p:nvPr>
            <p:ph type="title"/>
          </p:nvPr>
        </p:nvSpPr>
        <p:spPr>
          <a:xfrm>
            <a:off x="457200" y="277813"/>
            <a:ext cx="8229600" cy="636587"/>
          </a:xfrm>
        </p:spPr>
        <p:txBody>
          <a:bodyPr/>
          <a:lstStyle/>
          <a:p>
            <a:pPr eaLnBrk="1" hangingPunct="1">
              <a:defRPr/>
            </a:pPr>
            <a:r>
              <a:rPr lang="en-US" sz="4000" dirty="0" smtClean="0"/>
              <a:t>Why Discount?</a:t>
            </a:r>
          </a:p>
        </p:txBody>
      </p:sp>
    </p:spTree>
    <p:extLst>
      <p:ext uri="{BB962C8B-B14F-4D97-AF65-F5344CB8AC3E}">
        <p14:creationId xmlns:p14="http://schemas.microsoft.com/office/powerpoint/2010/main" val="1924090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61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Cliff</Template>
  <TotalTime>1964</TotalTime>
  <Words>2023</Words>
  <Application>Microsoft Office PowerPoint</Application>
  <PresentationFormat>On-screen Show (4:3)</PresentationFormat>
  <Paragraphs>214</Paragraphs>
  <Slides>37</Slides>
  <Notes>37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Cliff</vt:lpstr>
      <vt:lpstr>Equation</vt:lpstr>
      <vt:lpstr>PowerPoint Presentation</vt:lpstr>
      <vt:lpstr>Plan for the McDill Lectures</vt:lpstr>
      <vt:lpstr>Lecture Outline</vt:lpstr>
      <vt:lpstr>Lecture Outline (continued)</vt:lpstr>
      <vt:lpstr>Why Learn about Financial Analysis in forestry classes?</vt:lpstr>
      <vt:lpstr>Why Learn About Financial Analysis?</vt:lpstr>
      <vt:lpstr>What is Discounting?</vt:lpstr>
      <vt:lpstr>More Accurate Definitions</vt:lpstr>
      <vt:lpstr>Why Discount?</vt:lpstr>
      <vt:lpstr>What is Interest?</vt:lpstr>
      <vt:lpstr>PowerPoint Presentation</vt:lpstr>
      <vt:lpstr>PowerPoint Presentation</vt:lpstr>
      <vt:lpstr>Interest Rates are Different for Different Borrowers and for Different Purposes</vt:lpstr>
      <vt:lpstr>Using the Interest Rate to Convert Values Earned One Year Apart </vt:lpstr>
      <vt:lpstr>Using the Interest Rate to Convert Values Earned Two Years Apart </vt:lpstr>
      <vt:lpstr>The Single Value Formula</vt:lpstr>
      <vt:lpstr>Example 1</vt:lpstr>
      <vt:lpstr>Example 2</vt:lpstr>
      <vt:lpstr>Example 3</vt:lpstr>
      <vt:lpstr>The Rule of 72</vt:lpstr>
      <vt:lpstr>Infinite Annual Series</vt:lpstr>
      <vt:lpstr>Example 4</vt:lpstr>
      <vt:lpstr>Example 5</vt:lpstr>
      <vt:lpstr>Infinite Periodic Series</vt:lpstr>
      <vt:lpstr>Infinite Periodic Series Example</vt:lpstr>
      <vt:lpstr>Infinite Periodic Series Example Answer</vt:lpstr>
      <vt:lpstr>Finite Annual Series</vt:lpstr>
      <vt:lpstr>Finite Annual Series</vt:lpstr>
      <vt:lpstr>Finite Annual Series Example:</vt:lpstr>
      <vt:lpstr>Equivalent Monthly Interest Rate</vt:lpstr>
      <vt:lpstr>Equivalent Monthly Interest Rate (continued)</vt:lpstr>
      <vt:lpstr>Monthly Loan Payment Example</vt:lpstr>
      <vt:lpstr>Monthly Loan Payment Example</vt:lpstr>
      <vt:lpstr>Finite Periodic Series</vt:lpstr>
      <vt:lpstr>Process for Solving Financial Analysis Problems</vt:lpstr>
      <vt:lpstr>Determining Which Formula to Use</vt:lpstr>
      <vt:lpstr>Determining Which Formula to Use (continued)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Announcements</dc:title>
  <dc:creator>default</dc:creator>
  <cp:lastModifiedBy>tmp00016</cp:lastModifiedBy>
  <cp:revision>111</cp:revision>
  <cp:lastPrinted>1601-01-01T00:00:00Z</cp:lastPrinted>
  <dcterms:created xsi:type="dcterms:W3CDTF">2004-02-04T17:50:59Z</dcterms:created>
  <dcterms:modified xsi:type="dcterms:W3CDTF">2016-11-14T12:35:17Z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